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sldIdLst>
    <p:sldId id="256" r:id="rId5"/>
    <p:sldId id="257" r:id="rId6"/>
    <p:sldId id="258" r:id="rId7"/>
    <p:sldId id="259" r:id="rId8"/>
    <p:sldId id="260" r:id="rId9"/>
    <p:sldId id="261" r:id="rId10"/>
    <p:sldId id="267" r:id="rId11"/>
    <p:sldId id="273" r:id="rId12"/>
    <p:sldId id="263" r:id="rId13"/>
    <p:sldId id="265" r:id="rId14"/>
    <p:sldId id="274" r:id="rId15"/>
    <p:sldId id="286" r:id="rId16"/>
    <p:sldId id="287" r:id="rId17"/>
    <p:sldId id="275" r:id="rId18"/>
    <p:sldId id="272" r:id="rId19"/>
    <p:sldId id="262" r:id="rId20"/>
    <p:sldId id="270" r:id="rId21"/>
    <p:sldId id="264" r:id="rId22"/>
    <p:sldId id="266" r:id="rId23"/>
    <p:sldId id="271" r:id="rId24"/>
    <p:sldId id="269" r:id="rId25"/>
    <p:sldId id="268" r:id="rId26"/>
    <p:sldId id="276" r:id="rId27"/>
    <p:sldId id="277" r:id="rId28"/>
    <p:sldId id="280" r:id="rId29"/>
    <p:sldId id="281" r:id="rId30"/>
    <p:sldId id="282" r:id="rId31"/>
    <p:sldId id="279" r:id="rId32"/>
    <p:sldId id="278" r:id="rId33"/>
    <p:sldId id="284" r:id="rId34"/>
    <p:sldId id="283" r:id="rId35"/>
    <p:sldId id="285" r:id="rId36"/>
    <p:sldId id="289" r:id="rId37"/>
    <p:sldId id="290" r:id="rId38"/>
    <p:sldId id="291" r:id="rId39"/>
    <p:sldId id="288"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CF9965-3A09-490C-844C-F8396FDDB636}" v="2" dt="2022-10-23T21:53:29.8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93443" autoAdjust="0"/>
  </p:normalViewPr>
  <p:slideViewPr>
    <p:cSldViewPr snapToGrid="0">
      <p:cViewPr varScale="1">
        <p:scale>
          <a:sx n="50" d="100"/>
          <a:sy n="50" d="100"/>
        </p:scale>
        <p:origin x="31" y="336"/>
      </p:cViewPr>
      <p:guideLst/>
    </p:cSldViewPr>
  </p:slideViewPr>
  <p:outlineViewPr>
    <p:cViewPr>
      <p:scale>
        <a:sx n="33" d="100"/>
        <a:sy n="33" d="100"/>
      </p:scale>
      <p:origin x="0" y="-18672"/>
    </p:cViewPr>
  </p:outlineViewPr>
  <p:notesTextViewPr>
    <p:cViewPr>
      <p:scale>
        <a:sx n="1" d="1"/>
        <a:sy n="1" d="1"/>
      </p:scale>
      <p:origin x="0" y="0"/>
    </p:cViewPr>
  </p:notesTextViewPr>
  <p:sorterViewPr>
    <p:cViewPr>
      <p:scale>
        <a:sx n="100" d="100"/>
        <a:sy n="100" d="100"/>
      </p:scale>
      <p:origin x="0" y="-11978"/>
    </p:cViewPr>
  </p:sorterViewPr>
  <p:notesViewPr>
    <p:cSldViewPr snapToGrid="0">
      <p:cViewPr varScale="1">
        <p:scale>
          <a:sx n="78" d="100"/>
          <a:sy n="78" d="100"/>
        </p:scale>
        <p:origin x="99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nna Ryder" userId="ba607bf1-82fc-4817-a218-2827ffce7662" providerId="ADAL" clId="{FCCF9965-3A09-490C-844C-F8396FDDB636}"/>
    <pc:docChg chg="custSel addSld delSld modSld sldOrd">
      <pc:chgData name="Nanna Ryder" userId="ba607bf1-82fc-4817-a218-2827ffce7662" providerId="ADAL" clId="{FCCF9965-3A09-490C-844C-F8396FDDB636}" dt="2022-10-23T21:57:15.336" v="49" actId="26606"/>
      <pc:docMkLst>
        <pc:docMk/>
      </pc:docMkLst>
      <pc:sldChg chg="addSp delSp modSp mod setBg modClrScheme chgLayout">
        <pc:chgData name="Nanna Ryder" userId="ba607bf1-82fc-4817-a218-2827ffce7662" providerId="ADAL" clId="{FCCF9965-3A09-490C-844C-F8396FDDB636}" dt="2022-10-23T21:41:25.153" v="2" actId="27614"/>
        <pc:sldMkLst>
          <pc:docMk/>
          <pc:sldMk cId="758098269" sldId="276"/>
        </pc:sldMkLst>
        <pc:spChg chg="del">
          <ac:chgData name="Nanna Ryder" userId="ba607bf1-82fc-4817-a218-2827ffce7662" providerId="ADAL" clId="{FCCF9965-3A09-490C-844C-F8396FDDB636}" dt="2022-10-23T21:41:14.961" v="0" actId="700"/>
          <ac:spMkLst>
            <pc:docMk/>
            <pc:sldMk cId="758098269" sldId="276"/>
            <ac:spMk id="2" creationId="{CAB245C9-367C-4ED9-9C93-49BB272F67C8}"/>
          </ac:spMkLst>
        </pc:spChg>
        <pc:spChg chg="del">
          <ac:chgData name="Nanna Ryder" userId="ba607bf1-82fc-4817-a218-2827ffce7662" providerId="ADAL" clId="{FCCF9965-3A09-490C-844C-F8396FDDB636}" dt="2022-10-23T21:41:14.961" v="0" actId="700"/>
          <ac:spMkLst>
            <pc:docMk/>
            <pc:sldMk cId="758098269" sldId="276"/>
            <ac:spMk id="3" creationId="{BCAFA605-8F1B-4985-87E1-9CE2DC27575F}"/>
          </ac:spMkLst>
        </pc:spChg>
        <pc:spChg chg="add">
          <ac:chgData name="Nanna Ryder" userId="ba607bf1-82fc-4817-a218-2827ffce7662" providerId="ADAL" clId="{FCCF9965-3A09-490C-844C-F8396FDDB636}" dt="2022-10-23T21:41:20.306" v="1" actId="26606"/>
          <ac:spMkLst>
            <pc:docMk/>
            <pc:sldMk cId="758098269" sldId="276"/>
            <ac:spMk id="9" creationId="{32BC26D8-82FB-445E-AA49-62A77D7C1EE0}"/>
          </ac:spMkLst>
        </pc:spChg>
        <pc:spChg chg="add">
          <ac:chgData name="Nanna Ryder" userId="ba607bf1-82fc-4817-a218-2827ffce7662" providerId="ADAL" clId="{FCCF9965-3A09-490C-844C-F8396FDDB636}" dt="2022-10-23T21:41:20.306" v="1" actId="26606"/>
          <ac:spMkLst>
            <pc:docMk/>
            <pc:sldMk cId="758098269" sldId="276"/>
            <ac:spMk id="11" creationId="{CB44330D-EA18-4254-AA95-EB49948539B8}"/>
          </ac:spMkLst>
        </pc:spChg>
        <pc:picChg chg="mod">
          <ac:chgData name="Nanna Ryder" userId="ba607bf1-82fc-4817-a218-2827ffce7662" providerId="ADAL" clId="{FCCF9965-3A09-490C-844C-F8396FDDB636}" dt="2022-10-23T21:41:25.153" v="2" actId="27614"/>
          <ac:picMkLst>
            <pc:docMk/>
            <pc:sldMk cId="758098269" sldId="276"/>
            <ac:picMk id="4" creationId="{09E833FD-EC3B-47EA-A447-F954D5791A42}"/>
          </ac:picMkLst>
        </pc:picChg>
      </pc:sldChg>
      <pc:sldChg chg="addSp delSp modSp mod setBg">
        <pc:chgData name="Nanna Ryder" userId="ba607bf1-82fc-4817-a218-2827ffce7662" providerId="ADAL" clId="{FCCF9965-3A09-490C-844C-F8396FDDB636}" dt="2022-10-23T21:42:06.321" v="4" actId="27614"/>
        <pc:sldMkLst>
          <pc:docMk/>
          <pc:sldMk cId="2051497563" sldId="278"/>
        </pc:sldMkLst>
        <pc:spChg chg="del">
          <ac:chgData name="Nanna Ryder" userId="ba607bf1-82fc-4817-a218-2827ffce7662" providerId="ADAL" clId="{FCCF9965-3A09-490C-844C-F8396FDDB636}" dt="2022-10-23T21:41:59.705" v="3" actId="26606"/>
          <ac:spMkLst>
            <pc:docMk/>
            <pc:sldMk cId="2051497563" sldId="278"/>
            <ac:spMk id="2" creationId="{EBA7BC80-0909-4DAF-A2BF-F3CAC7979C30}"/>
          </ac:spMkLst>
        </pc:spChg>
        <pc:spChg chg="del">
          <ac:chgData name="Nanna Ryder" userId="ba607bf1-82fc-4817-a218-2827ffce7662" providerId="ADAL" clId="{FCCF9965-3A09-490C-844C-F8396FDDB636}" dt="2022-10-23T21:41:59.705" v="3" actId="26606"/>
          <ac:spMkLst>
            <pc:docMk/>
            <pc:sldMk cId="2051497563" sldId="278"/>
            <ac:spMk id="3" creationId="{06A88CA5-6671-41EB-A3C0-4D40FFC52D50}"/>
          </ac:spMkLst>
        </pc:spChg>
        <pc:spChg chg="add">
          <ac:chgData name="Nanna Ryder" userId="ba607bf1-82fc-4817-a218-2827ffce7662" providerId="ADAL" clId="{FCCF9965-3A09-490C-844C-F8396FDDB636}" dt="2022-10-23T21:41:59.705" v="3" actId="26606"/>
          <ac:spMkLst>
            <pc:docMk/>
            <pc:sldMk cId="2051497563" sldId="278"/>
            <ac:spMk id="9" creationId="{32BC26D8-82FB-445E-AA49-62A77D7C1EE0}"/>
          </ac:spMkLst>
        </pc:spChg>
        <pc:spChg chg="add">
          <ac:chgData name="Nanna Ryder" userId="ba607bf1-82fc-4817-a218-2827ffce7662" providerId="ADAL" clId="{FCCF9965-3A09-490C-844C-F8396FDDB636}" dt="2022-10-23T21:41:59.705" v="3" actId="26606"/>
          <ac:spMkLst>
            <pc:docMk/>
            <pc:sldMk cId="2051497563" sldId="278"/>
            <ac:spMk id="11" creationId="{CB44330D-EA18-4254-AA95-EB49948539B8}"/>
          </ac:spMkLst>
        </pc:spChg>
        <pc:picChg chg="mod">
          <ac:chgData name="Nanna Ryder" userId="ba607bf1-82fc-4817-a218-2827ffce7662" providerId="ADAL" clId="{FCCF9965-3A09-490C-844C-F8396FDDB636}" dt="2022-10-23T21:42:06.321" v="4" actId="27614"/>
          <ac:picMkLst>
            <pc:docMk/>
            <pc:sldMk cId="2051497563" sldId="278"/>
            <ac:picMk id="4" creationId="{408DE64F-686F-4E0E-8183-92FA88BA07A1}"/>
          </ac:picMkLst>
        </pc:picChg>
      </pc:sldChg>
      <pc:sldChg chg="addSp delSp modSp mod setBg modClrScheme chgLayout">
        <pc:chgData name="Nanna Ryder" userId="ba607bf1-82fc-4817-a218-2827ffce7662" providerId="ADAL" clId="{FCCF9965-3A09-490C-844C-F8396FDDB636}" dt="2022-10-23T21:57:15.336" v="49" actId="26606"/>
        <pc:sldMkLst>
          <pc:docMk/>
          <pc:sldMk cId="1380858595" sldId="284"/>
        </pc:sldMkLst>
        <pc:spChg chg="mod ord">
          <ac:chgData name="Nanna Ryder" userId="ba607bf1-82fc-4817-a218-2827ffce7662" providerId="ADAL" clId="{FCCF9965-3A09-490C-844C-F8396FDDB636}" dt="2022-10-23T21:57:15.336" v="49" actId="26606"/>
          <ac:spMkLst>
            <pc:docMk/>
            <pc:sldMk cId="1380858595" sldId="284"/>
            <ac:spMk id="2" creationId="{C6FC52EF-C02F-4599-96E2-1DF958488FD9}"/>
          </ac:spMkLst>
        </pc:spChg>
        <pc:spChg chg="del">
          <ac:chgData name="Nanna Ryder" userId="ba607bf1-82fc-4817-a218-2827ffce7662" providerId="ADAL" clId="{FCCF9965-3A09-490C-844C-F8396FDDB636}" dt="2022-10-23T21:42:38.066" v="5" actId="26606"/>
          <ac:spMkLst>
            <pc:docMk/>
            <pc:sldMk cId="1380858595" sldId="284"/>
            <ac:spMk id="3" creationId="{C2458FBD-7F00-49CC-ABBF-E61C765F2151}"/>
          </ac:spMkLst>
        </pc:spChg>
        <pc:spChg chg="add del mod">
          <ac:chgData name="Nanna Ryder" userId="ba607bf1-82fc-4817-a218-2827ffce7662" providerId="ADAL" clId="{FCCF9965-3A09-490C-844C-F8396FDDB636}" dt="2022-10-23T21:56:59.731" v="46" actId="700"/>
          <ac:spMkLst>
            <pc:docMk/>
            <pc:sldMk cId="1380858595" sldId="284"/>
            <ac:spMk id="5" creationId="{B5696330-B8DF-7A22-6E98-DF4C7A9D80FF}"/>
          </ac:spMkLst>
        </pc:spChg>
        <pc:spChg chg="add">
          <ac:chgData name="Nanna Ryder" userId="ba607bf1-82fc-4817-a218-2827ffce7662" providerId="ADAL" clId="{FCCF9965-3A09-490C-844C-F8396FDDB636}" dt="2022-10-23T21:57:15.336" v="49" actId="26606"/>
          <ac:spMkLst>
            <pc:docMk/>
            <pc:sldMk cId="1380858595" sldId="284"/>
            <ac:spMk id="12" creationId="{A8384FB5-9ADC-4DDC-881B-597D56F5B15D}"/>
          </ac:spMkLst>
        </pc:spChg>
        <pc:spChg chg="add">
          <ac:chgData name="Nanna Ryder" userId="ba607bf1-82fc-4817-a218-2827ffce7662" providerId="ADAL" clId="{FCCF9965-3A09-490C-844C-F8396FDDB636}" dt="2022-10-23T21:57:15.336" v="49" actId="26606"/>
          <ac:spMkLst>
            <pc:docMk/>
            <pc:sldMk cId="1380858595" sldId="284"/>
            <ac:spMk id="14" creationId="{1199E1B1-A8C0-4FE8-A5A8-1CB41D69F857}"/>
          </ac:spMkLst>
        </pc:spChg>
        <pc:spChg chg="add">
          <ac:chgData name="Nanna Ryder" userId="ba607bf1-82fc-4817-a218-2827ffce7662" providerId="ADAL" clId="{FCCF9965-3A09-490C-844C-F8396FDDB636}" dt="2022-10-23T21:57:15.336" v="49" actId="26606"/>
          <ac:spMkLst>
            <pc:docMk/>
            <pc:sldMk cId="1380858595" sldId="284"/>
            <ac:spMk id="16" creationId="{84A8DE83-DE75-4B41-9DB4-A7EC0B0DEC0B}"/>
          </ac:spMkLst>
        </pc:spChg>
        <pc:spChg chg="add">
          <ac:chgData name="Nanna Ryder" userId="ba607bf1-82fc-4817-a218-2827ffce7662" providerId="ADAL" clId="{FCCF9965-3A09-490C-844C-F8396FDDB636}" dt="2022-10-23T21:57:15.336" v="49" actId="26606"/>
          <ac:spMkLst>
            <pc:docMk/>
            <pc:sldMk cId="1380858595" sldId="284"/>
            <ac:spMk id="18" creationId="{A7009A0A-BEF5-4EAC-AF15-E4F9F002E239}"/>
          </ac:spMkLst>
        </pc:spChg>
        <pc:picChg chg="del mod">
          <ac:chgData name="Nanna Ryder" userId="ba607bf1-82fc-4817-a218-2827ffce7662" providerId="ADAL" clId="{FCCF9965-3A09-490C-844C-F8396FDDB636}" dt="2022-10-23T21:56:51.914" v="45" actId="478"/>
          <ac:picMkLst>
            <pc:docMk/>
            <pc:sldMk cId="1380858595" sldId="284"/>
            <ac:picMk id="4" creationId="{E0897C3C-1C33-464E-80F6-C8F5F1BFD2B0}"/>
          </ac:picMkLst>
        </pc:picChg>
        <pc:picChg chg="add mod">
          <ac:chgData name="Nanna Ryder" userId="ba607bf1-82fc-4817-a218-2827ffce7662" providerId="ADAL" clId="{FCCF9965-3A09-490C-844C-F8396FDDB636}" dt="2022-10-23T21:57:15.336" v="49" actId="26606"/>
          <ac:picMkLst>
            <pc:docMk/>
            <pc:sldMk cId="1380858595" sldId="284"/>
            <ac:picMk id="7" creationId="{94BE30B2-65FB-C071-FBED-8CE4A271DE75}"/>
          </ac:picMkLst>
        </pc:picChg>
      </pc:sldChg>
      <pc:sldChg chg="addSp delSp modSp new del mod ord setBg modClrScheme chgLayout">
        <pc:chgData name="Nanna Ryder" userId="ba607bf1-82fc-4817-a218-2827ffce7662" providerId="ADAL" clId="{FCCF9965-3A09-490C-844C-F8396FDDB636}" dt="2022-10-23T21:53:12.299" v="35" actId="2696"/>
        <pc:sldMkLst>
          <pc:docMk/>
          <pc:sldMk cId="466091013" sldId="289"/>
        </pc:sldMkLst>
        <pc:spChg chg="del">
          <ac:chgData name="Nanna Ryder" userId="ba607bf1-82fc-4817-a218-2827ffce7662" providerId="ADAL" clId="{FCCF9965-3A09-490C-844C-F8396FDDB636}" dt="2022-10-23T21:48:25.409" v="7" actId="700"/>
          <ac:spMkLst>
            <pc:docMk/>
            <pc:sldMk cId="466091013" sldId="289"/>
            <ac:spMk id="2" creationId="{E74C9574-3C1F-B598-C576-013C1F0CD619}"/>
          </ac:spMkLst>
        </pc:spChg>
        <pc:spChg chg="del">
          <ac:chgData name="Nanna Ryder" userId="ba607bf1-82fc-4817-a218-2827ffce7662" providerId="ADAL" clId="{FCCF9965-3A09-490C-844C-F8396FDDB636}" dt="2022-10-23T21:48:25.409" v="7" actId="700"/>
          <ac:spMkLst>
            <pc:docMk/>
            <pc:sldMk cId="466091013" sldId="289"/>
            <ac:spMk id="3" creationId="{A548D826-A0BF-8D75-7456-5870ECDE979E}"/>
          </ac:spMkLst>
        </pc:spChg>
        <pc:spChg chg="add">
          <ac:chgData name="Nanna Ryder" userId="ba607bf1-82fc-4817-a218-2827ffce7662" providerId="ADAL" clId="{FCCF9965-3A09-490C-844C-F8396FDDB636}" dt="2022-10-23T21:48:46.994" v="9" actId="26606"/>
          <ac:spMkLst>
            <pc:docMk/>
            <pc:sldMk cId="466091013" sldId="289"/>
            <ac:spMk id="10" creationId="{AB8C311F-7253-4AED-9701-7FC0708C41C7}"/>
          </ac:spMkLst>
        </pc:spChg>
        <pc:spChg chg="add">
          <ac:chgData name="Nanna Ryder" userId="ba607bf1-82fc-4817-a218-2827ffce7662" providerId="ADAL" clId="{FCCF9965-3A09-490C-844C-F8396FDDB636}" dt="2022-10-23T21:48:46.994" v="9" actId="26606"/>
          <ac:spMkLst>
            <pc:docMk/>
            <pc:sldMk cId="466091013" sldId="289"/>
            <ac:spMk id="12" creationId="{E2384209-CB15-4CDF-9D31-C44FD9A3F20D}"/>
          </ac:spMkLst>
        </pc:spChg>
        <pc:spChg chg="add">
          <ac:chgData name="Nanna Ryder" userId="ba607bf1-82fc-4817-a218-2827ffce7662" providerId="ADAL" clId="{FCCF9965-3A09-490C-844C-F8396FDDB636}" dt="2022-10-23T21:48:46.994" v="9" actId="26606"/>
          <ac:spMkLst>
            <pc:docMk/>
            <pc:sldMk cId="466091013" sldId="289"/>
            <ac:spMk id="14" creationId="{2633B3B5-CC90-43F0-8714-D31D1F3F0209}"/>
          </ac:spMkLst>
        </pc:spChg>
        <pc:spChg chg="add">
          <ac:chgData name="Nanna Ryder" userId="ba607bf1-82fc-4817-a218-2827ffce7662" providerId="ADAL" clId="{FCCF9965-3A09-490C-844C-F8396FDDB636}" dt="2022-10-23T21:48:46.994" v="9" actId="26606"/>
          <ac:spMkLst>
            <pc:docMk/>
            <pc:sldMk cId="466091013" sldId="289"/>
            <ac:spMk id="16" creationId="{A8D57A06-A426-446D-B02C-A2DC6B62E45E}"/>
          </ac:spMkLst>
        </pc:spChg>
        <pc:picChg chg="add mod">
          <ac:chgData name="Nanna Ryder" userId="ba607bf1-82fc-4817-a218-2827ffce7662" providerId="ADAL" clId="{FCCF9965-3A09-490C-844C-F8396FDDB636}" dt="2022-10-23T21:49:02.035" v="12" actId="14100"/>
          <ac:picMkLst>
            <pc:docMk/>
            <pc:sldMk cId="466091013" sldId="289"/>
            <ac:picMk id="5" creationId="{EE8CA9BE-C7D3-98C3-C7D3-6E3C57015EDF}"/>
          </ac:picMkLst>
        </pc:picChg>
      </pc:sldChg>
      <pc:sldChg chg="delDesignElem">
        <pc:chgData name="Nanna Ryder" userId="ba607bf1-82fc-4817-a218-2827ffce7662" providerId="ADAL" clId="{FCCF9965-3A09-490C-844C-F8396FDDB636}" dt="2022-10-23T21:53:21.063" v="36"/>
        <pc:sldMkLst>
          <pc:docMk/>
          <pc:sldMk cId="3461913756" sldId="289"/>
        </pc:sldMkLst>
      </pc:sldChg>
      <pc:sldChg chg="new">
        <pc:chgData name="Nanna Ryder" userId="ba607bf1-82fc-4817-a218-2827ffce7662" providerId="ADAL" clId="{FCCF9965-3A09-490C-844C-F8396FDDB636}" dt="2022-10-23T21:53:26.478" v="37" actId="680"/>
        <pc:sldMkLst>
          <pc:docMk/>
          <pc:sldMk cId="60511878" sldId="290"/>
        </pc:sldMkLst>
      </pc:sldChg>
      <pc:sldChg chg="addSp delSp modSp add mod setBg delDesignElem">
        <pc:chgData name="Nanna Ryder" userId="ba607bf1-82fc-4817-a218-2827ffce7662" providerId="ADAL" clId="{FCCF9965-3A09-490C-844C-F8396FDDB636}" dt="2022-10-23T21:53:56.696" v="44" actId="14100"/>
        <pc:sldMkLst>
          <pc:docMk/>
          <pc:sldMk cId="1057242130" sldId="291"/>
        </pc:sldMkLst>
        <pc:spChg chg="add">
          <ac:chgData name="Nanna Ryder" userId="ba607bf1-82fc-4817-a218-2827ffce7662" providerId="ADAL" clId="{FCCF9965-3A09-490C-844C-F8396FDDB636}" dt="2022-10-23T21:53:46.747" v="42" actId="26606"/>
          <ac:spMkLst>
            <pc:docMk/>
            <pc:sldMk cId="1057242130" sldId="291"/>
            <ac:spMk id="6" creationId="{E2384209-CB15-4CDF-9D31-C44FD9A3F20D}"/>
          </ac:spMkLst>
        </pc:spChg>
        <pc:spChg chg="add">
          <ac:chgData name="Nanna Ryder" userId="ba607bf1-82fc-4817-a218-2827ffce7662" providerId="ADAL" clId="{FCCF9965-3A09-490C-844C-F8396FDDB636}" dt="2022-10-23T21:53:46.747" v="42" actId="26606"/>
          <ac:spMkLst>
            <pc:docMk/>
            <pc:sldMk cId="1057242130" sldId="291"/>
            <ac:spMk id="7" creationId="{2633B3B5-CC90-43F0-8714-D31D1F3F0209}"/>
          </ac:spMkLst>
        </pc:spChg>
        <pc:spChg chg="add">
          <ac:chgData name="Nanna Ryder" userId="ba607bf1-82fc-4817-a218-2827ffce7662" providerId="ADAL" clId="{FCCF9965-3A09-490C-844C-F8396FDDB636}" dt="2022-10-23T21:53:46.747" v="42" actId="26606"/>
          <ac:spMkLst>
            <pc:docMk/>
            <pc:sldMk cId="1057242130" sldId="291"/>
            <ac:spMk id="8" creationId="{AB8C311F-7253-4AED-9701-7FC0708C41C7}"/>
          </ac:spMkLst>
        </pc:spChg>
        <pc:spChg chg="add">
          <ac:chgData name="Nanna Ryder" userId="ba607bf1-82fc-4817-a218-2827ffce7662" providerId="ADAL" clId="{FCCF9965-3A09-490C-844C-F8396FDDB636}" dt="2022-10-23T21:53:46.747" v="42" actId="26606"/>
          <ac:spMkLst>
            <pc:docMk/>
            <pc:sldMk cId="1057242130" sldId="291"/>
            <ac:spMk id="9" creationId="{A8D57A06-A426-446D-B02C-A2DC6B62E45E}"/>
          </ac:spMkLst>
        </pc:spChg>
        <pc:spChg chg="del">
          <ac:chgData name="Nanna Ryder" userId="ba607bf1-82fc-4817-a218-2827ffce7662" providerId="ADAL" clId="{FCCF9965-3A09-490C-844C-F8396FDDB636}" dt="2022-10-23T21:53:29.840" v="39"/>
          <ac:spMkLst>
            <pc:docMk/>
            <pc:sldMk cId="1057242130" sldId="291"/>
            <ac:spMk id="10" creationId="{AB8C311F-7253-4AED-9701-7FC0708C41C7}"/>
          </ac:spMkLst>
        </pc:spChg>
        <pc:spChg chg="del">
          <ac:chgData name="Nanna Ryder" userId="ba607bf1-82fc-4817-a218-2827ffce7662" providerId="ADAL" clId="{FCCF9965-3A09-490C-844C-F8396FDDB636}" dt="2022-10-23T21:53:29.840" v="39"/>
          <ac:spMkLst>
            <pc:docMk/>
            <pc:sldMk cId="1057242130" sldId="291"/>
            <ac:spMk id="12" creationId="{E2384209-CB15-4CDF-9D31-C44FD9A3F20D}"/>
          </ac:spMkLst>
        </pc:spChg>
        <pc:spChg chg="del">
          <ac:chgData name="Nanna Ryder" userId="ba607bf1-82fc-4817-a218-2827ffce7662" providerId="ADAL" clId="{FCCF9965-3A09-490C-844C-F8396FDDB636}" dt="2022-10-23T21:53:29.840" v="39"/>
          <ac:spMkLst>
            <pc:docMk/>
            <pc:sldMk cId="1057242130" sldId="291"/>
            <ac:spMk id="14" creationId="{2633B3B5-CC90-43F0-8714-D31D1F3F0209}"/>
          </ac:spMkLst>
        </pc:spChg>
        <pc:spChg chg="del">
          <ac:chgData name="Nanna Ryder" userId="ba607bf1-82fc-4817-a218-2827ffce7662" providerId="ADAL" clId="{FCCF9965-3A09-490C-844C-F8396FDDB636}" dt="2022-10-23T21:53:29.840" v="39"/>
          <ac:spMkLst>
            <pc:docMk/>
            <pc:sldMk cId="1057242130" sldId="291"/>
            <ac:spMk id="16" creationId="{A8D57A06-A426-446D-B02C-A2DC6B62E45E}"/>
          </ac:spMkLst>
        </pc:spChg>
        <pc:picChg chg="add mod">
          <ac:chgData name="Nanna Ryder" userId="ba607bf1-82fc-4817-a218-2827ffce7662" providerId="ADAL" clId="{FCCF9965-3A09-490C-844C-F8396FDDB636}" dt="2022-10-23T21:53:56.696" v="44" actId="14100"/>
          <ac:picMkLst>
            <pc:docMk/>
            <pc:sldMk cId="1057242130" sldId="291"/>
            <ac:picMk id="3" creationId="{DA3A8AB5-3D50-DF57-BA78-5FFDE785FE30}"/>
          </ac:picMkLst>
        </pc:picChg>
        <pc:picChg chg="del">
          <ac:chgData name="Nanna Ryder" userId="ba607bf1-82fc-4817-a218-2827ffce7662" providerId="ADAL" clId="{FCCF9965-3A09-490C-844C-F8396FDDB636}" dt="2022-10-23T21:53:32.434" v="40" actId="478"/>
          <ac:picMkLst>
            <pc:docMk/>
            <pc:sldMk cId="1057242130" sldId="291"/>
            <ac:picMk id="5" creationId="{EE8CA9BE-C7D3-98C3-C7D3-6E3C57015ED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B4C22E-F4AD-4C50-B8FB-C82DC62DDD57}" type="datetimeFigureOut">
              <a:rPr lang="en-GB" smtClean="0"/>
              <a:t>23/10/2022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D3A08-E534-406E-9968-1D2185F13596}" type="slidenum">
              <a:rPr lang="en-GB" smtClean="0"/>
              <a:t>‹#›</a:t>
            </a:fld>
            <a:endParaRPr lang="en-GB"/>
          </a:p>
        </p:txBody>
      </p:sp>
    </p:spTree>
    <p:extLst>
      <p:ext uri="{BB962C8B-B14F-4D97-AF65-F5344CB8AC3E}">
        <p14:creationId xmlns:p14="http://schemas.microsoft.com/office/powerpoint/2010/main" val="576496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Nid oes un arddull unigol y gellir ei defnyddio ym mhob math o ysgrifennu academaidd. Mae pob disgyblaeth academaidd wedi datblygu ei harddulliau penodol ei hun, ac mewn rhai meysydd pwnc mae’n bosibl y byddwch yn defnyddio arddulliau eithaf nodedig e.e. y trydydd person ar gyfer adolygiad llenyddiaeth a’r person cyntaf ar gyfer ysgrifennu adfyfyriol</a:t>
            </a:r>
          </a:p>
          <a:p>
            <a:endParaRPr lang="en-GB" dirty="0"/>
          </a:p>
          <a:p>
            <a:r>
              <a:rPr lang="en-GB" dirty="0"/>
              <a:t>There is no single style that can be used in all academic writing. Each academic discipline has developed its own particular styles, and in some subject areas you might use quite distinctive styles </a:t>
            </a:r>
            <a:r>
              <a:rPr lang="en-GB" dirty="0" err="1"/>
              <a:t>e.g</a:t>
            </a:r>
            <a:r>
              <a:rPr lang="en-GB" dirty="0"/>
              <a:t> third person for lit review and first person for reflective writing</a:t>
            </a:r>
          </a:p>
        </p:txBody>
      </p:sp>
      <p:sp>
        <p:nvSpPr>
          <p:cNvPr id="4" name="Slide Number Placeholder 3"/>
          <p:cNvSpPr>
            <a:spLocks noGrp="1"/>
          </p:cNvSpPr>
          <p:nvPr>
            <p:ph type="sldNum" sz="quarter" idx="5"/>
          </p:nvPr>
        </p:nvSpPr>
        <p:spPr/>
        <p:txBody>
          <a:bodyPr/>
          <a:lstStyle/>
          <a:p>
            <a:fld id="{E5FD3A08-E534-406E-9968-1D2185F13596}" type="slidenum">
              <a:rPr lang="en-GB" smtClean="0"/>
              <a:t>2</a:t>
            </a:fld>
            <a:endParaRPr lang="en-GB"/>
          </a:p>
        </p:txBody>
      </p:sp>
    </p:spTree>
    <p:extLst>
      <p:ext uri="{BB962C8B-B14F-4D97-AF65-F5344CB8AC3E}">
        <p14:creationId xmlns:p14="http://schemas.microsoft.com/office/powerpoint/2010/main" val="1705757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5FD3A08-E534-406E-9968-1D2185F13596}" type="slidenum">
              <a:rPr lang="en-GB" smtClean="0"/>
              <a:t>3</a:t>
            </a:fld>
            <a:endParaRPr lang="en-GB"/>
          </a:p>
        </p:txBody>
      </p:sp>
    </p:spTree>
    <p:extLst>
      <p:ext uri="{BB962C8B-B14F-4D97-AF65-F5344CB8AC3E}">
        <p14:creationId xmlns:p14="http://schemas.microsoft.com/office/powerpoint/2010/main" val="13924745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Cysylltwch hyn â’r meini prawf marcio – cydlyniad; cywirdeb ysgrifenedig; datblygu dadl</a:t>
            </a:r>
          </a:p>
          <a:p>
            <a:endParaRPr lang="cy-GB" noProof="0" dirty="0"/>
          </a:p>
          <a:p>
            <a:r>
              <a:rPr lang="en-GB" dirty="0"/>
              <a:t>Link this to the marking criteria – coherence; written accuracy; developing an argument</a:t>
            </a:r>
          </a:p>
        </p:txBody>
      </p:sp>
      <p:sp>
        <p:nvSpPr>
          <p:cNvPr id="4" name="Slide Number Placeholder 3"/>
          <p:cNvSpPr>
            <a:spLocks noGrp="1"/>
          </p:cNvSpPr>
          <p:nvPr>
            <p:ph type="sldNum" sz="quarter" idx="5"/>
          </p:nvPr>
        </p:nvSpPr>
        <p:spPr/>
        <p:txBody>
          <a:bodyPr/>
          <a:lstStyle/>
          <a:p>
            <a:fld id="{E5FD3A08-E534-406E-9968-1D2185F13596}" type="slidenum">
              <a:rPr lang="en-GB" smtClean="0"/>
              <a:t>4</a:t>
            </a:fld>
            <a:endParaRPr lang="en-GB"/>
          </a:p>
        </p:txBody>
      </p:sp>
    </p:spTree>
    <p:extLst>
      <p:ext uri="{BB962C8B-B14F-4D97-AF65-F5344CB8AC3E}">
        <p14:creationId xmlns:p14="http://schemas.microsoft.com/office/powerpoint/2010/main" val="2469897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Mae’n bwysig nodi bod defnyddio‘r rhagenw person cyntaf ‘fi’ yn briodol mewn ysgrifennu adfyfyriol</a:t>
            </a:r>
          </a:p>
          <a:p>
            <a:endParaRPr lang="cy-GB" noProof="0" dirty="0"/>
          </a:p>
          <a:p>
            <a:r>
              <a:rPr lang="en-GB" dirty="0"/>
              <a:t>It is important to note that the use of the first person pronoun ‘I’ is appropriate in reflective writing</a:t>
            </a:r>
          </a:p>
        </p:txBody>
      </p:sp>
      <p:sp>
        <p:nvSpPr>
          <p:cNvPr id="4" name="Slide Number Placeholder 3"/>
          <p:cNvSpPr>
            <a:spLocks noGrp="1"/>
          </p:cNvSpPr>
          <p:nvPr>
            <p:ph type="sldNum" sz="quarter" idx="5"/>
          </p:nvPr>
        </p:nvSpPr>
        <p:spPr/>
        <p:txBody>
          <a:bodyPr/>
          <a:lstStyle/>
          <a:p>
            <a:fld id="{E5FD3A08-E534-406E-9968-1D2185F13596}" type="slidenum">
              <a:rPr lang="en-GB" smtClean="0"/>
              <a:t>7</a:t>
            </a:fld>
            <a:endParaRPr lang="en-GB"/>
          </a:p>
        </p:txBody>
      </p:sp>
    </p:spTree>
    <p:extLst>
      <p:ext uri="{BB962C8B-B14F-4D97-AF65-F5344CB8AC3E}">
        <p14:creationId xmlns:p14="http://schemas.microsoft.com/office/powerpoint/2010/main" val="13485189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D3A08-E534-406E-9968-1D2185F13596}" type="slidenum">
              <a:rPr lang="en-GB" smtClean="0"/>
              <a:t>8</a:t>
            </a:fld>
            <a:endParaRPr lang="en-GB"/>
          </a:p>
        </p:txBody>
      </p:sp>
    </p:spTree>
    <p:extLst>
      <p:ext uri="{BB962C8B-B14F-4D97-AF65-F5344CB8AC3E}">
        <p14:creationId xmlns:p14="http://schemas.microsoft.com/office/powerpoint/2010/main" val="23489489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Gadewch i’r myfyrwyr gynnig syniadau ynghylch pam ei bod yn amwys a sut y gallai fod yn fwy manwl gywir</a:t>
            </a:r>
          </a:p>
          <a:p>
            <a:endParaRPr lang="cy-GB" noProof="0" dirty="0"/>
          </a:p>
          <a:p>
            <a:r>
              <a:rPr lang="en-GB" dirty="0"/>
              <a:t>Allow students to offer ideas on why it is vague and how it cold be more precise</a:t>
            </a:r>
          </a:p>
        </p:txBody>
      </p:sp>
      <p:sp>
        <p:nvSpPr>
          <p:cNvPr id="4" name="Slide Number Placeholder 3"/>
          <p:cNvSpPr>
            <a:spLocks noGrp="1"/>
          </p:cNvSpPr>
          <p:nvPr>
            <p:ph type="sldNum" sz="quarter" idx="5"/>
          </p:nvPr>
        </p:nvSpPr>
        <p:spPr/>
        <p:txBody>
          <a:bodyPr/>
          <a:lstStyle/>
          <a:p>
            <a:fld id="{E5FD3A08-E534-406E-9968-1D2185F13596}" type="slidenum">
              <a:rPr lang="en-GB" smtClean="0"/>
              <a:t>12</a:t>
            </a:fld>
            <a:endParaRPr lang="en-GB"/>
          </a:p>
        </p:txBody>
      </p:sp>
    </p:spTree>
    <p:extLst>
      <p:ext uri="{BB962C8B-B14F-4D97-AF65-F5344CB8AC3E}">
        <p14:creationId xmlns:p14="http://schemas.microsoft.com/office/powerpoint/2010/main" val="4173228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D3A08-E534-406E-9968-1D2185F13596}" type="slidenum">
              <a:rPr lang="en-GB" smtClean="0"/>
              <a:t>14</a:t>
            </a:fld>
            <a:endParaRPr lang="en-GB"/>
          </a:p>
        </p:txBody>
      </p:sp>
    </p:spTree>
    <p:extLst>
      <p:ext uri="{BB962C8B-B14F-4D97-AF65-F5344CB8AC3E}">
        <p14:creationId xmlns:p14="http://schemas.microsoft.com/office/powerpoint/2010/main" val="1661288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Cyfeiriwch y myfyrwyr at y templed aseiniadau</a:t>
            </a:r>
          </a:p>
          <a:p>
            <a:endParaRPr lang="cy-GB" noProof="0" dirty="0"/>
          </a:p>
          <a:p>
            <a:r>
              <a:rPr lang="en-GB" dirty="0"/>
              <a:t>Refer students to assignment template</a:t>
            </a:r>
          </a:p>
        </p:txBody>
      </p:sp>
      <p:sp>
        <p:nvSpPr>
          <p:cNvPr id="4" name="Slide Number Placeholder 3"/>
          <p:cNvSpPr>
            <a:spLocks noGrp="1"/>
          </p:cNvSpPr>
          <p:nvPr>
            <p:ph type="sldNum" sz="quarter" idx="5"/>
          </p:nvPr>
        </p:nvSpPr>
        <p:spPr/>
        <p:txBody>
          <a:bodyPr/>
          <a:lstStyle/>
          <a:p>
            <a:fld id="{E5FD3A08-E534-406E-9968-1D2185F13596}" type="slidenum">
              <a:rPr lang="en-GB" smtClean="0"/>
              <a:t>21</a:t>
            </a:fld>
            <a:endParaRPr lang="en-GB"/>
          </a:p>
        </p:txBody>
      </p:sp>
    </p:spTree>
    <p:extLst>
      <p:ext uri="{BB962C8B-B14F-4D97-AF65-F5344CB8AC3E}">
        <p14:creationId xmlns:p14="http://schemas.microsoft.com/office/powerpoint/2010/main" val="1296778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Rhowch amser i’r myfyrwyr greu amrywiaeth o enghreifftiau o farcwyr </a:t>
            </a:r>
            <a:r>
              <a:rPr lang="cy-GB" noProof="0" dirty="0" err="1"/>
              <a:t>disgwrs</a:t>
            </a:r>
            <a:endParaRPr lang="cy-GB" noProof="0" dirty="0"/>
          </a:p>
          <a:p>
            <a:r>
              <a:rPr lang="en-GB" dirty="0"/>
              <a:t>Give student time to generate a range of examples of discourse markers</a:t>
            </a:r>
          </a:p>
        </p:txBody>
      </p:sp>
      <p:sp>
        <p:nvSpPr>
          <p:cNvPr id="4" name="Slide Number Placeholder 3"/>
          <p:cNvSpPr>
            <a:spLocks noGrp="1"/>
          </p:cNvSpPr>
          <p:nvPr>
            <p:ph type="sldNum" sz="quarter" idx="5"/>
          </p:nvPr>
        </p:nvSpPr>
        <p:spPr/>
        <p:txBody>
          <a:bodyPr/>
          <a:lstStyle/>
          <a:p>
            <a:fld id="{E5FD3A08-E534-406E-9968-1D2185F13596}" type="slidenum">
              <a:rPr lang="en-GB" smtClean="0"/>
              <a:t>24</a:t>
            </a:fld>
            <a:endParaRPr lang="en-GB"/>
          </a:p>
        </p:txBody>
      </p:sp>
    </p:spTree>
    <p:extLst>
      <p:ext uri="{BB962C8B-B14F-4D97-AF65-F5344CB8AC3E}">
        <p14:creationId xmlns:p14="http://schemas.microsoft.com/office/powerpoint/2010/main" val="15920604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D3A08-E534-406E-9968-1D2185F13596}" type="slidenum">
              <a:rPr lang="en-GB" smtClean="0"/>
              <a:t>25</a:t>
            </a:fld>
            <a:endParaRPr lang="en-GB"/>
          </a:p>
        </p:txBody>
      </p:sp>
    </p:spTree>
    <p:extLst>
      <p:ext uri="{BB962C8B-B14F-4D97-AF65-F5344CB8AC3E}">
        <p14:creationId xmlns:p14="http://schemas.microsoft.com/office/powerpoint/2010/main" val="4104059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cy-GB" noProof="0" dirty="0"/>
              <a:t>Dylai myfyrwyr osgoi bod yn ddisgrifiadol yn unig</a:t>
            </a:r>
            <a:r>
              <a:rPr lang="en-GB" dirty="0"/>
              <a:t>.</a:t>
            </a:r>
          </a:p>
          <a:p>
            <a:pPr algn="l"/>
            <a:endParaRPr lang="en-GB" dirty="0"/>
          </a:p>
          <a:p>
            <a:pPr algn="l"/>
            <a:r>
              <a:rPr lang="en-GB" dirty="0"/>
              <a:t>Students should avoid being solely descriptive</a:t>
            </a:r>
          </a:p>
        </p:txBody>
      </p:sp>
      <p:sp>
        <p:nvSpPr>
          <p:cNvPr id="4" name="Slide Number Placeholder 3"/>
          <p:cNvSpPr>
            <a:spLocks noGrp="1"/>
          </p:cNvSpPr>
          <p:nvPr>
            <p:ph type="sldNum" sz="quarter" idx="5"/>
          </p:nvPr>
        </p:nvSpPr>
        <p:spPr/>
        <p:txBody>
          <a:bodyPr/>
          <a:lstStyle/>
          <a:p>
            <a:fld id="{41F85093-7576-402D-A583-7019A7DE9851}" type="slidenum">
              <a:rPr lang="en-GB" smtClean="0"/>
              <a:t>26</a:t>
            </a:fld>
            <a:endParaRPr lang="en-GB"/>
          </a:p>
        </p:txBody>
      </p:sp>
    </p:spTree>
    <p:extLst>
      <p:ext uri="{BB962C8B-B14F-4D97-AF65-F5344CB8AC3E}">
        <p14:creationId xmlns:p14="http://schemas.microsoft.com/office/powerpoint/2010/main" val="32649603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F85093-7576-402D-A583-7019A7DE9851}" type="slidenum">
              <a:rPr lang="en-GB" smtClean="0"/>
              <a:t>27</a:t>
            </a:fld>
            <a:endParaRPr lang="en-GB"/>
          </a:p>
        </p:txBody>
      </p:sp>
    </p:spTree>
    <p:extLst>
      <p:ext uri="{BB962C8B-B14F-4D97-AF65-F5344CB8AC3E}">
        <p14:creationId xmlns:p14="http://schemas.microsoft.com/office/powerpoint/2010/main" val="6329052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Byddai hyn wedi cael sylw yn y sesiwn ddiwethaf.</a:t>
            </a:r>
          </a:p>
          <a:p>
            <a:endParaRPr lang="en-GB" dirty="0"/>
          </a:p>
          <a:p>
            <a:r>
              <a:rPr lang="en-GB" dirty="0"/>
              <a:t>This would have been covered in the last PT session</a:t>
            </a:r>
          </a:p>
        </p:txBody>
      </p:sp>
      <p:sp>
        <p:nvSpPr>
          <p:cNvPr id="4" name="Slide Number Placeholder 3"/>
          <p:cNvSpPr>
            <a:spLocks noGrp="1"/>
          </p:cNvSpPr>
          <p:nvPr>
            <p:ph type="sldNum" sz="quarter" idx="5"/>
          </p:nvPr>
        </p:nvSpPr>
        <p:spPr/>
        <p:txBody>
          <a:bodyPr/>
          <a:lstStyle/>
          <a:p>
            <a:fld id="{E5FD3A08-E534-406E-9968-1D2185F13596}" type="slidenum">
              <a:rPr lang="en-GB" smtClean="0"/>
              <a:t>30</a:t>
            </a:fld>
            <a:endParaRPr lang="en-GB"/>
          </a:p>
        </p:txBody>
      </p:sp>
    </p:spTree>
    <p:extLst>
      <p:ext uri="{BB962C8B-B14F-4D97-AF65-F5344CB8AC3E}">
        <p14:creationId xmlns:p14="http://schemas.microsoft.com/office/powerpoint/2010/main" val="41555068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for Q and A</a:t>
            </a:r>
          </a:p>
        </p:txBody>
      </p:sp>
      <p:sp>
        <p:nvSpPr>
          <p:cNvPr id="4" name="Slide Number Placeholder 3"/>
          <p:cNvSpPr>
            <a:spLocks noGrp="1"/>
          </p:cNvSpPr>
          <p:nvPr>
            <p:ph type="sldNum" sz="quarter" idx="5"/>
          </p:nvPr>
        </p:nvSpPr>
        <p:spPr/>
        <p:txBody>
          <a:bodyPr/>
          <a:lstStyle/>
          <a:p>
            <a:fld id="{E5FD3A08-E534-406E-9968-1D2185F13596}" type="slidenum">
              <a:rPr lang="en-GB" smtClean="0"/>
              <a:t>36</a:t>
            </a:fld>
            <a:endParaRPr lang="en-GB"/>
          </a:p>
        </p:txBody>
      </p:sp>
    </p:spTree>
    <p:extLst>
      <p:ext uri="{BB962C8B-B14F-4D97-AF65-F5344CB8AC3E}">
        <p14:creationId xmlns:p14="http://schemas.microsoft.com/office/powerpoint/2010/main" val="4102891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F7A6D-D2E8-48CF-BA0B-47126595D1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66D617-6838-4883-8881-F0F7460993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9D9664-06A2-4BA1-801E-D92329AD965A}"/>
              </a:ext>
            </a:extLst>
          </p:cNvPr>
          <p:cNvSpPr>
            <a:spLocks noGrp="1"/>
          </p:cNvSpPr>
          <p:nvPr>
            <p:ph type="dt" sz="half" idx="10"/>
          </p:nvPr>
        </p:nvSpPr>
        <p:spPr/>
        <p:txBody>
          <a:bodyPr/>
          <a:lstStyle/>
          <a:p>
            <a:fld id="{FAA3E9F3-0E55-4E9E-B1FC-1206E1AAD191}" type="datetimeFigureOut">
              <a:rPr lang="en-GB" smtClean="0"/>
              <a:t>23/10/2022</a:t>
            </a:fld>
            <a:endParaRPr lang="en-GB"/>
          </a:p>
        </p:txBody>
      </p:sp>
      <p:sp>
        <p:nvSpPr>
          <p:cNvPr id="5" name="Footer Placeholder 4">
            <a:extLst>
              <a:ext uri="{FF2B5EF4-FFF2-40B4-BE49-F238E27FC236}">
                <a16:creationId xmlns:a16="http://schemas.microsoft.com/office/drawing/2014/main" id="{52F39970-5D8C-4A9C-89B0-B49243F698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2EC3E8-243E-4DCB-B332-C3674F125402}"/>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235349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1EB7E-742E-40BB-A3EF-E6E516353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E5F04F-8F0D-4B5A-B185-E917FDBEBD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E039DE-B07C-48F3-AADD-C14A206815B9}"/>
              </a:ext>
            </a:extLst>
          </p:cNvPr>
          <p:cNvSpPr>
            <a:spLocks noGrp="1"/>
          </p:cNvSpPr>
          <p:nvPr>
            <p:ph type="dt" sz="half" idx="10"/>
          </p:nvPr>
        </p:nvSpPr>
        <p:spPr/>
        <p:txBody>
          <a:bodyPr/>
          <a:lstStyle/>
          <a:p>
            <a:fld id="{FAA3E9F3-0E55-4E9E-B1FC-1206E1AAD191}" type="datetimeFigureOut">
              <a:rPr lang="en-GB" smtClean="0"/>
              <a:t>23/10/2022</a:t>
            </a:fld>
            <a:endParaRPr lang="en-GB"/>
          </a:p>
        </p:txBody>
      </p:sp>
      <p:sp>
        <p:nvSpPr>
          <p:cNvPr id="5" name="Footer Placeholder 4">
            <a:extLst>
              <a:ext uri="{FF2B5EF4-FFF2-40B4-BE49-F238E27FC236}">
                <a16:creationId xmlns:a16="http://schemas.microsoft.com/office/drawing/2014/main" id="{BA8DE07F-BD59-42BF-A704-03A766A7C0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419EAB-BD19-4093-A8F4-53C1BE29250A}"/>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453601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F538E-D832-458F-9E09-9516EE8C9D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427E46-AC03-4075-AAAD-CB6CDE6D40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9393D3-9484-43F5-A0E3-5F10E9B40823}"/>
              </a:ext>
            </a:extLst>
          </p:cNvPr>
          <p:cNvSpPr>
            <a:spLocks noGrp="1"/>
          </p:cNvSpPr>
          <p:nvPr>
            <p:ph type="dt" sz="half" idx="10"/>
          </p:nvPr>
        </p:nvSpPr>
        <p:spPr/>
        <p:txBody>
          <a:bodyPr/>
          <a:lstStyle/>
          <a:p>
            <a:fld id="{FAA3E9F3-0E55-4E9E-B1FC-1206E1AAD191}" type="datetimeFigureOut">
              <a:rPr lang="en-GB" smtClean="0"/>
              <a:t>23/10/2022</a:t>
            </a:fld>
            <a:endParaRPr lang="en-GB"/>
          </a:p>
        </p:txBody>
      </p:sp>
      <p:sp>
        <p:nvSpPr>
          <p:cNvPr id="5" name="Footer Placeholder 4">
            <a:extLst>
              <a:ext uri="{FF2B5EF4-FFF2-40B4-BE49-F238E27FC236}">
                <a16:creationId xmlns:a16="http://schemas.microsoft.com/office/drawing/2014/main" id="{C7F80FD1-15C2-4819-8E49-433718866A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B9ABED-5F50-4045-B869-B2B8EEF3CDE9}"/>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470897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62949-0B6F-4B66-B268-7858972A92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1C8B38-94D1-4263-8B0A-1AF89E56E5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09F662-175D-4067-9CE2-D231D1E065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A56D56-80BB-4E18-93F9-277BED7BA7FF}"/>
              </a:ext>
            </a:extLst>
          </p:cNvPr>
          <p:cNvSpPr>
            <a:spLocks noGrp="1"/>
          </p:cNvSpPr>
          <p:nvPr>
            <p:ph type="dt" sz="half" idx="10"/>
          </p:nvPr>
        </p:nvSpPr>
        <p:spPr/>
        <p:txBody>
          <a:bodyPr/>
          <a:lstStyle/>
          <a:p>
            <a:fld id="{FAA3E9F3-0E55-4E9E-B1FC-1206E1AAD191}" type="datetimeFigureOut">
              <a:rPr lang="en-GB" smtClean="0"/>
              <a:t>23/10/2022</a:t>
            </a:fld>
            <a:endParaRPr lang="en-GB"/>
          </a:p>
        </p:txBody>
      </p:sp>
      <p:sp>
        <p:nvSpPr>
          <p:cNvPr id="6" name="Footer Placeholder 5">
            <a:extLst>
              <a:ext uri="{FF2B5EF4-FFF2-40B4-BE49-F238E27FC236}">
                <a16:creationId xmlns:a16="http://schemas.microsoft.com/office/drawing/2014/main" id="{CBDD7B16-DF81-4AEF-B451-09DF1D83B8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E6463C-0798-4B7E-A420-B2BAB54A4DD6}"/>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1297825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BC672-32FB-4166-B627-2314D7C027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04F0-F6F0-42BF-83BD-0E3426DCB7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9809587-E7DE-4BD8-8A56-D41D52F111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2C7036-BCD4-449D-8EF4-AA85DDCA00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39B9ED-9C6D-43B7-B5B3-2119446DB5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618070-6011-4F25-8D0E-CAE8D81B838F}"/>
              </a:ext>
            </a:extLst>
          </p:cNvPr>
          <p:cNvSpPr>
            <a:spLocks noGrp="1"/>
          </p:cNvSpPr>
          <p:nvPr>
            <p:ph type="dt" sz="half" idx="10"/>
          </p:nvPr>
        </p:nvSpPr>
        <p:spPr/>
        <p:txBody>
          <a:bodyPr/>
          <a:lstStyle/>
          <a:p>
            <a:fld id="{FAA3E9F3-0E55-4E9E-B1FC-1206E1AAD191}" type="datetimeFigureOut">
              <a:rPr lang="en-GB" smtClean="0"/>
              <a:t>23/10/2022</a:t>
            </a:fld>
            <a:endParaRPr lang="en-GB"/>
          </a:p>
        </p:txBody>
      </p:sp>
      <p:sp>
        <p:nvSpPr>
          <p:cNvPr id="8" name="Footer Placeholder 7">
            <a:extLst>
              <a:ext uri="{FF2B5EF4-FFF2-40B4-BE49-F238E27FC236}">
                <a16:creationId xmlns:a16="http://schemas.microsoft.com/office/drawing/2014/main" id="{AE75D235-A108-46A2-8C29-B7694ECC58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AD87EE-410D-4BA2-ADA5-9802AEDE762A}"/>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54504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F270B-42E5-460C-89FF-FE166E39A5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A48F99-BC1A-4036-BEEE-FDBA04116A47}"/>
              </a:ext>
            </a:extLst>
          </p:cNvPr>
          <p:cNvSpPr>
            <a:spLocks noGrp="1"/>
          </p:cNvSpPr>
          <p:nvPr>
            <p:ph type="dt" sz="half" idx="10"/>
          </p:nvPr>
        </p:nvSpPr>
        <p:spPr/>
        <p:txBody>
          <a:bodyPr/>
          <a:lstStyle/>
          <a:p>
            <a:fld id="{FAA3E9F3-0E55-4E9E-B1FC-1206E1AAD191}" type="datetimeFigureOut">
              <a:rPr lang="en-GB" smtClean="0"/>
              <a:t>23/10/2022</a:t>
            </a:fld>
            <a:endParaRPr lang="en-GB"/>
          </a:p>
        </p:txBody>
      </p:sp>
      <p:sp>
        <p:nvSpPr>
          <p:cNvPr id="4" name="Footer Placeholder 3">
            <a:extLst>
              <a:ext uri="{FF2B5EF4-FFF2-40B4-BE49-F238E27FC236}">
                <a16:creationId xmlns:a16="http://schemas.microsoft.com/office/drawing/2014/main" id="{FBCA24E3-0DC3-4185-9AED-06E3B2FCBD0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DE681A-F9C3-4B2A-80D7-7A0274DDB272}"/>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276874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DC4D9-2415-4056-9B6D-9EA8D5734BF8}"/>
              </a:ext>
            </a:extLst>
          </p:cNvPr>
          <p:cNvSpPr>
            <a:spLocks noGrp="1"/>
          </p:cNvSpPr>
          <p:nvPr>
            <p:ph type="dt" sz="half" idx="10"/>
          </p:nvPr>
        </p:nvSpPr>
        <p:spPr/>
        <p:txBody>
          <a:bodyPr/>
          <a:lstStyle/>
          <a:p>
            <a:fld id="{FAA3E9F3-0E55-4E9E-B1FC-1206E1AAD191}" type="datetimeFigureOut">
              <a:rPr lang="en-GB" smtClean="0"/>
              <a:t>23/10/2022</a:t>
            </a:fld>
            <a:endParaRPr lang="en-GB"/>
          </a:p>
        </p:txBody>
      </p:sp>
      <p:sp>
        <p:nvSpPr>
          <p:cNvPr id="3" name="Footer Placeholder 2">
            <a:extLst>
              <a:ext uri="{FF2B5EF4-FFF2-40B4-BE49-F238E27FC236}">
                <a16:creationId xmlns:a16="http://schemas.microsoft.com/office/drawing/2014/main" id="{397088E6-1E5D-47D7-A034-84775F53E79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52BD00-3123-4BCD-98EE-F5F41876EA53}"/>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481700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B6249-B5BD-4656-B7B4-FEB375AB5D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92CDC0-746E-45ED-8F15-FB539B585F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2B578B-0AA7-4BFE-9C73-AC959DD317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2C1D8E-5EAE-4391-AA41-45DB4037085B}"/>
              </a:ext>
            </a:extLst>
          </p:cNvPr>
          <p:cNvSpPr>
            <a:spLocks noGrp="1"/>
          </p:cNvSpPr>
          <p:nvPr>
            <p:ph type="dt" sz="half" idx="10"/>
          </p:nvPr>
        </p:nvSpPr>
        <p:spPr/>
        <p:txBody>
          <a:bodyPr/>
          <a:lstStyle/>
          <a:p>
            <a:fld id="{FAA3E9F3-0E55-4E9E-B1FC-1206E1AAD191}" type="datetimeFigureOut">
              <a:rPr lang="en-GB" smtClean="0"/>
              <a:t>23/10/2022</a:t>
            </a:fld>
            <a:endParaRPr lang="en-GB"/>
          </a:p>
        </p:txBody>
      </p:sp>
      <p:sp>
        <p:nvSpPr>
          <p:cNvPr id="6" name="Footer Placeholder 5">
            <a:extLst>
              <a:ext uri="{FF2B5EF4-FFF2-40B4-BE49-F238E27FC236}">
                <a16:creationId xmlns:a16="http://schemas.microsoft.com/office/drawing/2014/main" id="{E8CEF693-F7B2-411D-9913-5C214AA664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C71ECF-A78F-4C45-9F67-6ADC95DC69D4}"/>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356213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8314-53FE-4408-8833-59190D1A10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1AF3D0-3BCA-4078-86B7-03AC22A72C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099AEE-E465-4A0B-BAC6-56512571FA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4663A-D459-45F4-9D4E-2E3C314D1B70}"/>
              </a:ext>
            </a:extLst>
          </p:cNvPr>
          <p:cNvSpPr>
            <a:spLocks noGrp="1"/>
          </p:cNvSpPr>
          <p:nvPr>
            <p:ph type="dt" sz="half" idx="10"/>
          </p:nvPr>
        </p:nvSpPr>
        <p:spPr/>
        <p:txBody>
          <a:bodyPr/>
          <a:lstStyle/>
          <a:p>
            <a:fld id="{FAA3E9F3-0E55-4E9E-B1FC-1206E1AAD191}" type="datetimeFigureOut">
              <a:rPr lang="en-GB" smtClean="0"/>
              <a:t>23/10/2022</a:t>
            </a:fld>
            <a:endParaRPr lang="en-GB"/>
          </a:p>
        </p:txBody>
      </p:sp>
      <p:sp>
        <p:nvSpPr>
          <p:cNvPr id="6" name="Footer Placeholder 5">
            <a:extLst>
              <a:ext uri="{FF2B5EF4-FFF2-40B4-BE49-F238E27FC236}">
                <a16:creationId xmlns:a16="http://schemas.microsoft.com/office/drawing/2014/main" id="{BBE86E03-447B-469C-BD72-C198401E11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FDC0D9-FFD7-46A5-8D6A-260FAB06A38A}"/>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350658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4BD1-F206-450A-82A6-E57A718C5B8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4A8E9C-CC15-48C1-AF9E-6C26066AA7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2D3EE1-DC77-4ACC-96F2-2E8037C90BC1}"/>
              </a:ext>
            </a:extLst>
          </p:cNvPr>
          <p:cNvSpPr>
            <a:spLocks noGrp="1"/>
          </p:cNvSpPr>
          <p:nvPr>
            <p:ph type="dt" sz="half" idx="10"/>
          </p:nvPr>
        </p:nvSpPr>
        <p:spPr/>
        <p:txBody>
          <a:bodyPr/>
          <a:lstStyle/>
          <a:p>
            <a:fld id="{FAA3E9F3-0E55-4E9E-B1FC-1206E1AAD191}" type="datetimeFigureOut">
              <a:rPr lang="en-GB" smtClean="0"/>
              <a:t>23/10/2022</a:t>
            </a:fld>
            <a:endParaRPr lang="en-GB"/>
          </a:p>
        </p:txBody>
      </p:sp>
      <p:sp>
        <p:nvSpPr>
          <p:cNvPr id="5" name="Footer Placeholder 4">
            <a:extLst>
              <a:ext uri="{FF2B5EF4-FFF2-40B4-BE49-F238E27FC236}">
                <a16:creationId xmlns:a16="http://schemas.microsoft.com/office/drawing/2014/main" id="{889610EE-6DC5-4723-B2B3-1076DBE991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909608-8960-4BBD-A6EB-3D38E232A121}"/>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3818148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CD7ACA-D245-41C8-BA76-32974D0EC0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1C2CFF-A75E-46C1-9FB5-C5E108A615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F14B26-8D5D-42FE-8DE8-534E7754848E}"/>
              </a:ext>
            </a:extLst>
          </p:cNvPr>
          <p:cNvSpPr>
            <a:spLocks noGrp="1"/>
          </p:cNvSpPr>
          <p:nvPr>
            <p:ph type="dt" sz="half" idx="10"/>
          </p:nvPr>
        </p:nvSpPr>
        <p:spPr/>
        <p:txBody>
          <a:bodyPr/>
          <a:lstStyle/>
          <a:p>
            <a:fld id="{FAA3E9F3-0E55-4E9E-B1FC-1206E1AAD191}" type="datetimeFigureOut">
              <a:rPr lang="en-GB" smtClean="0"/>
              <a:t>23/10/2022</a:t>
            </a:fld>
            <a:endParaRPr lang="en-GB"/>
          </a:p>
        </p:txBody>
      </p:sp>
      <p:sp>
        <p:nvSpPr>
          <p:cNvPr id="5" name="Footer Placeholder 4">
            <a:extLst>
              <a:ext uri="{FF2B5EF4-FFF2-40B4-BE49-F238E27FC236}">
                <a16:creationId xmlns:a16="http://schemas.microsoft.com/office/drawing/2014/main" id="{100340A1-B364-4B8A-B56C-DE6AF561C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8B2DF7-C386-4DF5-9DEF-DD875BFD6050}"/>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96775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D5A67D-48D3-4C1C-946B-F297B41CC9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34E8E2-9BDF-4A35-B675-E26F835BE9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5FA408-67A7-4304-8FF0-8995205A49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A3E9F3-0E55-4E9E-B1FC-1206E1AAD191}" type="datetimeFigureOut">
              <a:rPr lang="en-GB" smtClean="0"/>
              <a:t>23/10/2022</a:t>
            </a:fld>
            <a:endParaRPr lang="en-GB"/>
          </a:p>
        </p:txBody>
      </p:sp>
      <p:sp>
        <p:nvSpPr>
          <p:cNvPr id="5" name="Footer Placeholder 4">
            <a:extLst>
              <a:ext uri="{FF2B5EF4-FFF2-40B4-BE49-F238E27FC236}">
                <a16:creationId xmlns:a16="http://schemas.microsoft.com/office/drawing/2014/main" id="{066562E3-0618-4C83-B2AD-BD29E2BA73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5EFB06E-CA55-4837-BC2E-F4AF580F42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C64E0-A748-42AF-BD46-4B2F2847D044}" type="slidenum">
              <a:rPr lang="en-GB" smtClean="0"/>
              <a:t>‹#›</a:t>
            </a:fld>
            <a:endParaRPr lang="en-GB"/>
          </a:p>
        </p:txBody>
      </p:sp>
    </p:spTree>
    <p:extLst>
      <p:ext uri="{BB962C8B-B14F-4D97-AF65-F5344CB8AC3E}">
        <p14:creationId xmlns:p14="http://schemas.microsoft.com/office/powerpoint/2010/main" val="534137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E60CBA8-1364-4585-8CCB-5E4CC50FA844}"/>
              </a:ext>
            </a:extLst>
          </p:cNvPr>
          <p:cNvSpPr>
            <a:spLocks noGrp="1"/>
          </p:cNvSpPr>
          <p:nvPr>
            <p:ph type="title"/>
          </p:nvPr>
        </p:nvSpPr>
        <p:spPr>
          <a:xfrm>
            <a:off x="2783682" y="1544638"/>
            <a:ext cx="9167018" cy="1325563"/>
          </a:xfrm>
          <a:noFill/>
        </p:spPr>
        <p:txBody>
          <a:bodyPr>
            <a:normAutofit/>
          </a:bodyPr>
          <a:lstStyle/>
          <a:p>
            <a:r>
              <a:rPr lang="cy-GB" sz="6600" b="1" noProof="0" dirty="0">
                <a:solidFill>
                  <a:schemeClr val="bg1"/>
                </a:solidFill>
                <a:latin typeface="Bradley Hand ITC" panose="03070402050302030203" pitchFamily="66" charset="0"/>
              </a:rPr>
              <a:t>Ysgrifennu Academaidd</a:t>
            </a:r>
          </a:p>
        </p:txBody>
      </p:sp>
      <p:pic>
        <p:nvPicPr>
          <p:cNvPr id="6" name="Picture 5">
            <a:extLst>
              <a:ext uri="{FF2B5EF4-FFF2-40B4-BE49-F238E27FC236}">
                <a16:creationId xmlns:a16="http://schemas.microsoft.com/office/drawing/2014/main" id="{64E4F59A-2426-4A08-B37B-7230BB6A16B6}"/>
              </a:ext>
            </a:extLst>
          </p:cNvPr>
          <p:cNvPicPr>
            <a:picLocks noChangeAspect="1"/>
          </p:cNvPicPr>
          <p:nvPr/>
        </p:nvPicPr>
        <p:blipFill>
          <a:blip r:embed="rId3"/>
          <a:stretch>
            <a:fillRect/>
          </a:stretch>
        </p:blipFill>
        <p:spPr>
          <a:xfrm>
            <a:off x="578643" y="3228975"/>
            <a:ext cx="3021807" cy="2736056"/>
          </a:xfrm>
          <a:prstGeom prst="rect">
            <a:avLst/>
          </a:prstGeom>
        </p:spPr>
      </p:pic>
      <p:sp>
        <p:nvSpPr>
          <p:cNvPr id="7" name="TextBox 6">
            <a:extLst>
              <a:ext uri="{FF2B5EF4-FFF2-40B4-BE49-F238E27FC236}">
                <a16:creationId xmlns:a16="http://schemas.microsoft.com/office/drawing/2014/main" id="{1B594067-E68D-4C1D-8531-700EAD50DAF4}"/>
              </a:ext>
            </a:extLst>
          </p:cNvPr>
          <p:cNvSpPr txBox="1"/>
          <p:nvPr/>
        </p:nvSpPr>
        <p:spPr>
          <a:xfrm>
            <a:off x="9531077" y="347809"/>
            <a:ext cx="184731" cy="369332"/>
          </a:xfrm>
          <a:prstGeom prst="rect">
            <a:avLst/>
          </a:prstGeom>
          <a:noFill/>
        </p:spPr>
        <p:txBody>
          <a:bodyPr wrap="none" rtlCol="0">
            <a:spAutoFit/>
          </a:bodyPr>
          <a:lstStyle/>
          <a:p>
            <a:endParaRPr lang="en-GB"/>
          </a:p>
        </p:txBody>
      </p:sp>
    </p:spTree>
    <p:extLst>
      <p:ext uri="{BB962C8B-B14F-4D97-AF65-F5344CB8AC3E}">
        <p14:creationId xmlns:p14="http://schemas.microsoft.com/office/powerpoint/2010/main" val="165191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Scroll: Vertical 3">
            <a:extLst>
              <a:ext uri="{FF2B5EF4-FFF2-40B4-BE49-F238E27FC236}">
                <a16:creationId xmlns:a16="http://schemas.microsoft.com/office/drawing/2014/main" id="{C2B895E8-EF12-4C37-9D93-73E7F3C0B8F2}"/>
              </a:ext>
            </a:extLst>
          </p:cNvPr>
          <p:cNvSpPr/>
          <p:nvPr/>
        </p:nvSpPr>
        <p:spPr>
          <a:xfrm>
            <a:off x="478632" y="1125536"/>
            <a:ext cx="3195754" cy="3492481"/>
          </a:xfrm>
          <a:prstGeom prst="verticalScroll">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0"/>
              </a:spcAft>
            </a:pPr>
            <a:r>
              <a:rPr lang="cy-GB" b="1" dirty="0">
                <a:solidFill>
                  <a:srgbClr val="000000"/>
                </a:solidFill>
                <a:latin typeface="Bradley Hand ITC" panose="03070402050302030203" pitchFamily="66" charset="0"/>
              </a:rPr>
              <a:t>O na byddai rhagor o’r boblogaeth ifanc yn cael eu cymell i ymroi i’r gweithgarwch dyddiol o geisio mewnbwn llenyddol addysgiadol a allai godi cywirdeb eu canfyddiadau ynghylch eu hiechyd.</a:t>
            </a:r>
            <a:endParaRPr lang="en-GB" sz="1200" dirty="0">
              <a:latin typeface="Times New Roman" panose="02020603050405020304" pitchFamily="18" charset="0"/>
              <a:ea typeface="Times New Roman" panose="02020603050405020304" pitchFamily="18" charset="0"/>
            </a:endParaRPr>
          </a:p>
        </p:txBody>
      </p:sp>
      <p:sp>
        <p:nvSpPr>
          <p:cNvPr id="6" name="Content Placeholder 5">
            <a:extLst>
              <a:ext uri="{FF2B5EF4-FFF2-40B4-BE49-F238E27FC236}">
                <a16:creationId xmlns:a16="http://schemas.microsoft.com/office/drawing/2014/main" id="{EFD07114-CE2D-45BE-BF59-0B60DF955592}"/>
              </a:ext>
            </a:extLst>
          </p:cNvPr>
          <p:cNvSpPr>
            <a:spLocks noGrp="1"/>
          </p:cNvSpPr>
          <p:nvPr>
            <p:ph idx="1"/>
          </p:nvPr>
        </p:nvSpPr>
        <p:spPr>
          <a:xfrm>
            <a:off x="4586287" y="1125536"/>
            <a:ext cx="3400425" cy="3609945"/>
          </a:xfrm>
          <a:prstGeom prst="verticalScroll">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cy-GB" sz="2000" b="1" dirty="0">
                <a:solidFill>
                  <a:srgbClr val="000000"/>
                </a:solidFill>
                <a:latin typeface="Bradley Hand ITC" panose="03070402050302030203" pitchFamily="66" charset="0"/>
              </a:rPr>
              <a:t>Dengys astudiaethau gan </a:t>
            </a:r>
            <a:r>
              <a:rPr lang="cy-GB" sz="2000" b="1" dirty="0" err="1">
                <a:solidFill>
                  <a:srgbClr val="000000"/>
                </a:solidFill>
                <a:latin typeface="Bradley Hand ITC" panose="03070402050302030203" pitchFamily="66" charset="0"/>
              </a:rPr>
              <a:t>World</a:t>
            </a:r>
            <a:r>
              <a:rPr lang="cy-GB" sz="2000" b="1" dirty="0">
                <a:solidFill>
                  <a:srgbClr val="000000"/>
                </a:solidFill>
                <a:latin typeface="Bradley Hand ITC" panose="03070402050302030203" pitchFamily="66" charset="0"/>
              </a:rPr>
              <a:t> </a:t>
            </a:r>
            <a:r>
              <a:rPr lang="cy-GB" sz="2000" b="1" dirty="0" err="1">
                <a:solidFill>
                  <a:srgbClr val="000000"/>
                </a:solidFill>
                <a:latin typeface="Bradley Hand ITC" panose="03070402050302030203" pitchFamily="66" charset="0"/>
              </a:rPr>
              <a:t>Youth</a:t>
            </a:r>
            <a:r>
              <a:rPr lang="cy-GB" sz="2000" b="1" dirty="0">
                <a:solidFill>
                  <a:srgbClr val="000000"/>
                </a:solidFill>
                <a:latin typeface="Bradley Hand ITC" panose="03070402050302030203" pitchFamily="66" charset="0"/>
              </a:rPr>
              <a:t> (2019) fod pobl ifanc yn elwa o ddarllen am eu hiechyd.</a:t>
            </a:r>
            <a:endParaRPr lang="en-GB" sz="1200" dirty="0">
              <a:latin typeface="Times New Roman" panose="02020603050405020304" pitchFamily="18" charset="0"/>
              <a:ea typeface="Times New Roman" panose="02020603050405020304" pitchFamily="18" charset="0"/>
            </a:endParaRPr>
          </a:p>
        </p:txBody>
      </p:sp>
      <p:sp>
        <p:nvSpPr>
          <p:cNvPr id="7" name="Scroll: Vertical 6">
            <a:extLst>
              <a:ext uri="{FF2B5EF4-FFF2-40B4-BE49-F238E27FC236}">
                <a16:creationId xmlns:a16="http://schemas.microsoft.com/office/drawing/2014/main" id="{DE7420BA-0E5C-43E1-AC11-27BF423EFA95}"/>
              </a:ext>
            </a:extLst>
          </p:cNvPr>
          <p:cNvSpPr/>
          <p:nvPr/>
        </p:nvSpPr>
        <p:spPr>
          <a:xfrm>
            <a:off x="8455700" y="1184267"/>
            <a:ext cx="3195754" cy="3492481"/>
          </a:xfrm>
          <a:prstGeom prst="verticalScroll">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cy-GB" b="1" dirty="0">
                <a:solidFill>
                  <a:srgbClr val="000000"/>
                </a:solidFill>
                <a:latin typeface="Bradley Hand ITC" panose="03070402050302030203" pitchFamily="66" charset="0"/>
              </a:rPr>
              <a:t>Yn y bôn felly, bobl,  mae angen i chi ddarllen rhagor! </a:t>
            </a:r>
            <a:endParaRPr lang="en-GB" sz="105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30044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473869" y="0"/>
            <a:ext cx="10515600" cy="1325563"/>
          </a:xfrm>
        </p:spPr>
        <p:txBody>
          <a:bodyPr/>
          <a:lstStyle/>
          <a:p>
            <a:r>
              <a:rPr lang="cy-GB" noProof="0" dirty="0">
                <a:solidFill>
                  <a:srgbClr val="FF0000"/>
                </a:solidFill>
              </a:rPr>
              <a:t>Defnyddio Cymraeg ffurfiol</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314287" y="1175544"/>
            <a:ext cx="7172617" cy="4351338"/>
          </a:xfrm>
        </p:spPr>
        <p:txBody>
          <a:bodyPr>
            <a:normAutofit/>
          </a:bodyPr>
          <a:lstStyle/>
          <a:p>
            <a:r>
              <a:rPr lang="cy-GB" noProof="0" dirty="0"/>
              <a:t>Mae iaith academaidd yn fwy ffurfiol na’r iaith a ddefnyddir mewn sgyrsiau pob dydd, negeseuon e-bost, cyfryngau cymdeithasol neu gylchgronau. </a:t>
            </a:r>
          </a:p>
          <a:p>
            <a:r>
              <a:rPr lang="cy-GB" noProof="0" dirty="0"/>
              <a:t>Ni ddylai swnio’n ‘</a:t>
            </a:r>
            <a:r>
              <a:rPr lang="cy-GB" noProof="0" dirty="0" err="1"/>
              <a:t>sgyrsiol</a:t>
            </a:r>
            <a:r>
              <a:rPr lang="cy-GB" noProof="0" dirty="0"/>
              <a:t>’</a:t>
            </a:r>
          </a:p>
          <a:p>
            <a:r>
              <a:rPr lang="cy-GB" noProof="0" dirty="0"/>
              <a:t>Mae hefyd yn osgoi bratiaith ac ymadroddion llafar e.e. ‘roedd y ddadl dros ben llestri braidd.’</a:t>
            </a:r>
          </a:p>
          <a:p>
            <a:r>
              <a:rPr lang="cy-GB" noProof="0" dirty="0"/>
              <a:t>Copïwch arddull papurau academaidd i addasu i’r iaith hon</a:t>
            </a:r>
          </a:p>
        </p:txBody>
      </p:sp>
      <p:pic>
        <p:nvPicPr>
          <p:cNvPr id="4" name="Picture 3">
            <a:extLst>
              <a:ext uri="{FF2B5EF4-FFF2-40B4-BE49-F238E27FC236}">
                <a16:creationId xmlns:a16="http://schemas.microsoft.com/office/drawing/2014/main" id="{D12AAC6E-AF9C-436D-B9A8-6219A5075B83}"/>
              </a:ext>
            </a:extLst>
          </p:cNvPr>
          <p:cNvPicPr>
            <a:picLocks noChangeAspect="1"/>
          </p:cNvPicPr>
          <p:nvPr/>
        </p:nvPicPr>
        <p:blipFill>
          <a:blip r:embed="rId4"/>
          <a:stretch>
            <a:fillRect/>
          </a:stretch>
        </p:blipFill>
        <p:spPr>
          <a:xfrm>
            <a:off x="8161505" y="365125"/>
            <a:ext cx="3502565" cy="4883285"/>
          </a:xfrm>
          <a:prstGeom prst="rect">
            <a:avLst/>
          </a:prstGeom>
          <a:ln w="38100">
            <a:solidFill>
              <a:schemeClr val="accent1"/>
            </a:solidFill>
          </a:ln>
        </p:spPr>
      </p:pic>
    </p:spTree>
    <p:extLst>
      <p:ext uri="{BB962C8B-B14F-4D97-AF65-F5344CB8AC3E}">
        <p14:creationId xmlns:p14="http://schemas.microsoft.com/office/powerpoint/2010/main" val="4129428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66675" y="-192088"/>
            <a:ext cx="10515600" cy="1325563"/>
          </a:xfrm>
        </p:spPr>
        <p:txBody>
          <a:bodyPr/>
          <a:lstStyle/>
          <a:p>
            <a:r>
              <a:rPr lang="cy-GB" noProof="0" dirty="0">
                <a:solidFill>
                  <a:srgbClr val="FF0000"/>
                </a:solidFill>
              </a:rPr>
              <a:t>Anelwch am eglurder</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0" y="811213"/>
            <a:ext cx="7277100" cy="4351338"/>
          </a:xfrm>
        </p:spPr>
        <p:txBody>
          <a:bodyPr>
            <a:noAutofit/>
          </a:bodyPr>
          <a:lstStyle/>
          <a:p>
            <a:r>
              <a:rPr lang="cy-GB" sz="2650" noProof="0" dirty="0"/>
              <a:t>Ysgrifennwch fel bod eich darllenydd yn gallu dilyn yn hawdd yr hyn rydych chi’n ceisio ei ddweud; arweiniwch eich darllenydd gerfydd eich llaw</a:t>
            </a:r>
          </a:p>
          <a:p>
            <a:r>
              <a:rPr lang="cy-GB" sz="2650" noProof="0" dirty="0"/>
              <a:t>Peidiwch â defnyddio geiriau hir a jargon technegol dim ond er mwyn creu argraff</a:t>
            </a:r>
          </a:p>
          <a:p>
            <a:r>
              <a:rPr lang="cy-GB" sz="2650" noProof="0" dirty="0"/>
              <a:t>Gwiriwch a yw eich brawddegau’n </a:t>
            </a:r>
            <a:r>
              <a:rPr lang="cy-GB" sz="2650" dirty="0">
                <a:solidFill>
                  <a:prstClr val="black"/>
                </a:solidFill>
              </a:rPr>
              <a:t>anodd eu dilyn am eu bod </a:t>
            </a:r>
            <a:r>
              <a:rPr lang="cy-GB" sz="2650" noProof="0" dirty="0"/>
              <a:t>mor hir a chymhleth</a:t>
            </a:r>
          </a:p>
          <a:p>
            <a:r>
              <a:rPr lang="cy-GB" sz="2650" noProof="0" dirty="0"/>
              <a:t>Dylech osgoi iaith hen ffasiwn, brawddegau neu briod-ddulliau astrus – maen nhw’n gallu mynd â’r cyfan o’ch cyfrif geiriau a gwneud eich dadl yn aneglur</a:t>
            </a:r>
          </a:p>
        </p:txBody>
      </p:sp>
      <p:pic>
        <p:nvPicPr>
          <p:cNvPr id="4" name="Picture 3">
            <a:extLst>
              <a:ext uri="{FF2B5EF4-FFF2-40B4-BE49-F238E27FC236}">
                <a16:creationId xmlns:a16="http://schemas.microsoft.com/office/drawing/2014/main" id="{72C5EEBB-23F0-40A4-A0F7-686E8D1E1322}"/>
              </a:ext>
            </a:extLst>
          </p:cNvPr>
          <p:cNvPicPr>
            <a:picLocks noChangeAspect="1"/>
          </p:cNvPicPr>
          <p:nvPr/>
        </p:nvPicPr>
        <p:blipFill>
          <a:blip r:embed="rId4"/>
          <a:stretch>
            <a:fillRect/>
          </a:stretch>
        </p:blipFill>
        <p:spPr>
          <a:xfrm>
            <a:off x="7227094" y="240507"/>
            <a:ext cx="4964906" cy="4922044"/>
          </a:xfrm>
          <a:prstGeom prst="rect">
            <a:avLst/>
          </a:prstGeom>
          <a:ln w="38100">
            <a:solidFill>
              <a:schemeClr val="accent1"/>
            </a:solidFill>
          </a:ln>
        </p:spPr>
      </p:pic>
    </p:spTree>
    <p:extLst>
      <p:ext uri="{BB962C8B-B14F-4D97-AF65-F5344CB8AC3E}">
        <p14:creationId xmlns:p14="http://schemas.microsoft.com/office/powerpoint/2010/main" val="1902682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838200" y="-113506"/>
            <a:ext cx="10515600" cy="1325563"/>
          </a:xfrm>
        </p:spPr>
        <p:txBody>
          <a:bodyPr>
            <a:normAutofit/>
          </a:bodyPr>
          <a:lstStyle/>
          <a:p>
            <a:r>
              <a:rPr lang="cy-GB" noProof="0" dirty="0">
                <a:solidFill>
                  <a:srgbClr val="FF0000"/>
                </a:solidFill>
              </a:rPr>
              <a:t>Dysgwch sut i ddefnyddio terminoleg arbenigol</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838200" y="1212057"/>
            <a:ext cx="10515600" cy="3625056"/>
          </a:xfrm>
          <a:ln w="38100">
            <a:solidFill>
              <a:schemeClr val="accent1"/>
            </a:solidFill>
          </a:ln>
        </p:spPr>
        <p:txBody>
          <a:bodyPr>
            <a:normAutofit fontScale="92500"/>
          </a:bodyPr>
          <a:lstStyle/>
          <a:p>
            <a:r>
              <a:rPr lang="cy-GB" noProof="0" dirty="0"/>
              <a:t>Os nad ydych chi’n gyfarwydd â therminoleg arbenigol, chwiliwch am esboniadau o’r rhain mewn gwerslyfrau neu restrau termau cyflwyniadol</a:t>
            </a:r>
          </a:p>
          <a:p>
            <a:r>
              <a:rPr lang="cy-GB" noProof="0" dirty="0"/>
              <a:t>Talwch sylw i’r modd mae’r </a:t>
            </a:r>
            <a:r>
              <a:rPr lang="cy-GB" dirty="0"/>
              <a:t>termau hyn yn cael eu cyflwyno mewn llyfrau ac erthyglau – nodwch y ffurfiau gwahanol a ddefnyddir, megis ffurfiau enwau a berfau, ac amserau’r gorffennol </a:t>
            </a:r>
          </a:p>
          <a:p>
            <a:r>
              <a:rPr lang="cy-GB" noProof="0" dirty="0"/>
              <a:t>Peidiwch â defnyddio termau yn eich gwaith ysgrifennu nad ydych chi’n eu deall eich hun – mae’n well eu hysgrifennu yn eich geiriau eich hun na swnio fel pe na baech yn deall yr hyn rydych chi’n ei ddweud</a:t>
            </a:r>
          </a:p>
          <a:p>
            <a:endParaRPr lang="cy-GB" noProof="0" dirty="0"/>
          </a:p>
        </p:txBody>
      </p:sp>
    </p:spTree>
    <p:extLst>
      <p:ext uri="{BB962C8B-B14F-4D97-AF65-F5344CB8AC3E}">
        <p14:creationId xmlns:p14="http://schemas.microsoft.com/office/powerpoint/2010/main" val="4225939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cy-GB" noProof="0" dirty="0">
                <a:solidFill>
                  <a:srgbClr val="FF0000"/>
                </a:solidFill>
              </a:rPr>
              <a:t>Dylech osgoi byrfoddau a thalfyriadau</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p:txBody>
          <a:bodyPr/>
          <a:lstStyle/>
          <a:p>
            <a:pPr marL="0" indent="0">
              <a:buNone/>
            </a:pPr>
            <a:r>
              <a:rPr lang="cy-GB" noProof="0" dirty="0"/>
              <a:t>Mewn aseiniadau, defnyddiwch y ffurf lawn:</a:t>
            </a:r>
          </a:p>
          <a:p>
            <a:r>
              <a:rPr lang="cy-GB" noProof="0" dirty="0"/>
              <a:t>‘er enghraifft’ yn hytrach nag </a:t>
            </a:r>
            <a:r>
              <a:rPr lang="cy-GB" dirty="0">
                <a:solidFill>
                  <a:prstClr val="black"/>
                </a:solidFill>
              </a:rPr>
              <a:t>‘e.e.’</a:t>
            </a:r>
            <a:endParaRPr lang="cy-GB" noProof="0" dirty="0"/>
          </a:p>
          <a:p>
            <a:r>
              <a:rPr lang="cy-GB" dirty="0">
                <a:solidFill>
                  <a:prstClr val="black"/>
                </a:solidFill>
              </a:rPr>
              <a:t>‘hynny yw’ yn hytrach na </a:t>
            </a:r>
            <a:r>
              <a:rPr lang="cy-GB" noProof="0" dirty="0"/>
              <a:t>‘h.y.’</a:t>
            </a:r>
          </a:p>
          <a:p>
            <a:r>
              <a:rPr lang="cy-GB" noProof="0" dirty="0"/>
              <a:t>‘ac yn y blaen’</a:t>
            </a:r>
            <a:r>
              <a:rPr lang="cy-GB" dirty="0">
                <a:solidFill>
                  <a:prstClr val="black"/>
                </a:solidFill>
              </a:rPr>
              <a:t> yn hytrach nag ‘ayb’ </a:t>
            </a:r>
            <a:endParaRPr lang="cy-GB" noProof="0" dirty="0"/>
          </a:p>
          <a:p>
            <a:endParaRPr lang="cy-GB" noProof="0" dirty="0"/>
          </a:p>
        </p:txBody>
      </p:sp>
      <p:pic>
        <p:nvPicPr>
          <p:cNvPr id="4" name="Picture 3">
            <a:extLst>
              <a:ext uri="{FF2B5EF4-FFF2-40B4-BE49-F238E27FC236}">
                <a16:creationId xmlns:a16="http://schemas.microsoft.com/office/drawing/2014/main" id="{B2992337-A467-4A20-BD5C-7E80D7A90BCD}"/>
              </a:ext>
            </a:extLst>
          </p:cNvPr>
          <p:cNvPicPr>
            <a:picLocks noChangeAspect="1"/>
          </p:cNvPicPr>
          <p:nvPr/>
        </p:nvPicPr>
        <p:blipFill>
          <a:blip r:embed="rId3"/>
          <a:stretch>
            <a:fillRect/>
          </a:stretch>
        </p:blipFill>
        <p:spPr>
          <a:xfrm>
            <a:off x="7986713" y="1578769"/>
            <a:ext cx="3652837" cy="3364706"/>
          </a:xfrm>
          <a:prstGeom prst="rect">
            <a:avLst/>
          </a:prstGeom>
          <a:ln w="38100">
            <a:solidFill>
              <a:srgbClr val="FF0000"/>
            </a:solidFill>
          </a:ln>
        </p:spPr>
      </p:pic>
    </p:spTree>
    <p:extLst>
      <p:ext uri="{BB962C8B-B14F-4D97-AF65-F5344CB8AC3E}">
        <p14:creationId xmlns:p14="http://schemas.microsoft.com/office/powerpoint/2010/main" val="2514629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58366" y="-221061"/>
            <a:ext cx="10515600" cy="1325563"/>
          </a:xfrm>
        </p:spPr>
        <p:txBody>
          <a:bodyPr>
            <a:normAutofit/>
          </a:bodyPr>
          <a:lstStyle/>
          <a:p>
            <a:r>
              <a:rPr lang="cy-GB" noProof="0" dirty="0">
                <a:solidFill>
                  <a:srgbClr val="FF0000"/>
                </a:solidFill>
              </a:rPr>
              <a:t>Defnyddiwch iaith amhersonol a goddefol</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595312" y="1027906"/>
            <a:ext cx="6577013" cy="4351338"/>
          </a:xfrm>
        </p:spPr>
        <p:txBody>
          <a:bodyPr>
            <a:normAutofit fontScale="92500" lnSpcReduction="10000"/>
          </a:bodyPr>
          <a:lstStyle/>
          <a:p>
            <a:pPr marL="0" indent="0">
              <a:buNone/>
            </a:pPr>
            <a:r>
              <a:rPr lang="cy-GB" noProof="0" dirty="0"/>
              <a:t>Mae’n well gan y rhan fwyaf o gyrsiau eich bod yn osgoi rhagenwau personol megis ‘fi’/’ni’ a ‘chi’. Yn hytrach, dechreuir brawddegau gan ddefnyddio’r amhersonol, er enghraifft: </a:t>
            </a:r>
          </a:p>
          <a:p>
            <a:r>
              <a:rPr lang="cy-GB" noProof="0" dirty="0"/>
              <a:t>Gellir gweld bod…</a:t>
            </a:r>
          </a:p>
          <a:p>
            <a:r>
              <a:rPr lang="cy-GB" noProof="0" dirty="0"/>
              <a:t>Mae nifer o …</a:t>
            </a:r>
          </a:p>
          <a:p>
            <a:r>
              <a:rPr lang="cy-GB" noProof="0" dirty="0"/>
              <a:t>Canfuwyd bod…</a:t>
            </a:r>
          </a:p>
          <a:p>
            <a:r>
              <a:rPr lang="cy-GB" noProof="0" dirty="0"/>
              <a:t>Gellir dadlau bod…</a:t>
            </a:r>
          </a:p>
          <a:p>
            <a:endParaRPr lang="cy-GB" noProof="0" dirty="0"/>
          </a:p>
          <a:p>
            <a:pPr marL="0" indent="0">
              <a:buNone/>
            </a:pPr>
            <a:r>
              <a:rPr lang="cy-GB" noProof="0" dirty="0"/>
              <a:t>Mae hyn hefyd yn enghraifft o osgoi rhoi barn glir a phendant– peidio ag ymroi i un safbwynt </a:t>
            </a:r>
          </a:p>
        </p:txBody>
      </p:sp>
      <p:pic>
        <p:nvPicPr>
          <p:cNvPr id="4" name="Picture 3">
            <a:extLst>
              <a:ext uri="{FF2B5EF4-FFF2-40B4-BE49-F238E27FC236}">
                <a16:creationId xmlns:a16="http://schemas.microsoft.com/office/drawing/2014/main" id="{66E4FBE3-EAD5-4470-9ECD-0F782D63BA40}"/>
              </a:ext>
            </a:extLst>
          </p:cNvPr>
          <p:cNvPicPr>
            <a:picLocks noChangeAspect="1"/>
          </p:cNvPicPr>
          <p:nvPr/>
        </p:nvPicPr>
        <p:blipFill>
          <a:blip r:embed="rId4"/>
          <a:stretch>
            <a:fillRect/>
          </a:stretch>
        </p:blipFill>
        <p:spPr>
          <a:xfrm>
            <a:off x="7550811" y="1138010"/>
            <a:ext cx="4246632" cy="3748139"/>
          </a:xfrm>
          <a:prstGeom prst="rect">
            <a:avLst/>
          </a:prstGeom>
          <a:ln w="38100">
            <a:solidFill>
              <a:schemeClr val="accent1"/>
            </a:solidFill>
          </a:ln>
        </p:spPr>
      </p:pic>
    </p:spTree>
    <p:extLst>
      <p:ext uri="{BB962C8B-B14F-4D97-AF65-F5344CB8AC3E}">
        <p14:creationId xmlns:p14="http://schemas.microsoft.com/office/powerpoint/2010/main" val="613657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47023-E162-4E3A-A68F-1E9FE3ECB30B}"/>
              </a:ext>
            </a:extLst>
          </p:cNvPr>
          <p:cNvSpPr>
            <a:spLocks noGrp="1"/>
          </p:cNvSpPr>
          <p:nvPr>
            <p:ph type="title"/>
          </p:nvPr>
        </p:nvSpPr>
        <p:spPr>
          <a:xfrm>
            <a:off x="419911" y="55528"/>
            <a:ext cx="10515600" cy="1325563"/>
          </a:xfrm>
        </p:spPr>
        <p:txBody>
          <a:bodyPr/>
          <a:lstStyle/>
          <a:p>
            <a:r>
              <a:rPr lang="cy-GB" noProof="0" dirty="0">
                <a:solidFill>
                  <a:srgbClr val="FF0000"/>
                </a:solidFill>
              </a:rPr>
              <a:t>Byddwch yn amhersonol</a:t>
            </a:r>
          </a:p>
        </p:txBody>
      </p:sp>
      <p:sp>
        <p:nvSpPr>
          <p:cNvPr id="3" name="Content Placeholder 2">
            <a:extLst>
              <a:ext uri="{FF2B5EF4-FFF2-40B4-BE49-F238E27FC236}">
                <a16:creationId xmlns:a16="http://schemas.microsoft.com/office/drawing/2014/main" id="{C91E0A31-20AE-4FDD-BBC2-5EF1DA66F3A4}"/>
              </a:ext>
            </a:extLst>
          </p:cNvPr>
          <p:cNvSpPr>
            <a:spLocks noGrp="1"/>
          </p:cNvSpPr>
          <p:nvPr>
            <p:ph idx="1"/>
          </p:nvPr>
        </p:nvSpPr>
        <p:spPr>
          <a:xfrm>
            <a:off x="332362" y="1397608"/>
            <a:ext cx="7294123" cy="4351338"/>
          </a:xfrm>
        </p:spPr>
        <p:txBody>
          <a:bodyPr>
            <a:normAutofit/>
          </a:bodyPr>
          <a:lstStyle/>
          <a:p>
            <a:r>
              <a:rPr lang="cy-GB" noProof="0" dirty="0"/>
              <a:t>Mae’n bwysig nad yw eich ymwneud personol chi â’r pwnc yn cuddio’r hyn rydych chi’n ei ddweud</a:t>
            </a:r>
          </a:p>
          <a:p>
            <a:r>
              <a:rPr lang="cy-GB" noProof="0" dirty="0"/>
              <a:t>Mae’r defnydd o’r modd goddefol yn helpu cynnal elfen o wrthrychedd </a:t>
            </a:r>
          </a:p>
          <a:p>
            <a:r>
              <a:rPr lang="cy-GB" noProof="0" dirty="0"/>
              <a:t>‘Gwnaethom ni ddosbarthu taflenni gwaith i’r disgyblion’ (gweithredol)</a:t>
            </a:r>
          </a:p>
          <a:p>
            <a:r>
              <a:rPr lang="cy-GB" noProof="0" dirty="0"/>
              <a:t>‘Dosbarthwyd taflenni gwaith i’r disgyblion’ (goddefol)</a:t>
            </a:r>
          </a:p>
        </p:txBody>
      </p:sp>
      <p:pic>
        <p:nvPicPr>
          <p:cNvPr id="4" name="Picture 3">
            <a:extLst>
              <a:ext uri="{FF2B5EF4-FFF2-40B4-BE49-F238E27FC236}">
                <a16:creationId xmlns:a16="http://schemas.microsoft.com/office/drawing/2014/main" id="{956010BD-F0FA-431B-9679-CAE3A7EED4B2}"/>
              </a:ext>
            </a:extLst>
          </p:cNvPr>
          <p:cNvPicPr>
            <a:picLocks noChangeAspect="1"/>
          </p:cNvPicPr>
          <p:nvPr/>
        </p:nvPicPr>
        <p:blipFill>
          <a:blip r:embed="rId4"/>
          <a:stretch>
            <a:fillRect/>
          </a:stretch>
        </p:blipFill>
        <p:spPr>
          <a:xfrm>
            <a:off x="7947499" y="131725"/>
            <a:ext cx="4149898" cy="1893419"/>
          </a:xfrm>
          <a:prstGeom prst="rect">
            <a:avLst/>
          </a:prstGeom>
          <a:ln w="38100">
            <a:solidFill>
              <a:srgbClr val="FF0000"/>
            </a:solidFill>
          </a:ln>
        </p:spPr>
      </p:pic>
      <p:pic>
        <p:nvPicPr>
          <p:cNvPr id="5" name="Picture 4">
            <a:extLst>
              <a:ext uri="{FF2B5EF4-FFF2-40B4-BE49-F238E27FC236}">
                <a16:creationId xmlns:a16="http://schemas.microsoft.com/office/drawing/2014/main" id="{67DDDAAE-FCA9-4DB4-B910-774AD0D1D71F}"/>
              </a:ext>
            </a:extLst>
          </p:cNvPr>
          <p:cNvPicPr>
            <a:picLocks noChangeAspect="1"/>
          </p:cNvPicPr>
          <p:nvPr/>
        </p:nvPicPr>
        <p:blipFill>
          <a:blip r:embed="rId5"/>
          <a:stretch>
            <a:fillRect/>
          </a:stretch>
        </p:blipFill>
        <p:spPr>
          <a:xfrm>
            <a:off x="7947498" y="2278987"/>
            <a:ext cx="4149897" cy="3024187"/>
          </a:xfrm>
          <a:prstGeom prst="rect">
            <a:avLst/>
          </a:prstGeom>
          <a:ln w="38100">
            <a:solidFill>
              <a:schemeClr val="accent1"/>
            </a:solidFill>
          </a:ln>
        </p:spPr>
      </p:pic>
    </p:spTree>
    <p:extLst>
      <p:ext uri="{BB962C8B-B14F-4D97-AF65-F5344CB8AC3E}">
        <p14:creationId xmlns:p14="http://schemas.microsoft.com/office/powerpoint/2010/main" val="2910646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309475" y="39755"/>
            <a:ext cx="10515600" cy="1325563"/>
          </a:xfrm>
        </p:spPr>
        <p:txBody>
          <a:bodyPr/>
          <a:lstStyle/>
          <a:p>
            <a:r>
              <a:rPr lang="cy-GB" noProof="0" dirty="0">
                <a:solidFill>
                  <a:srgbClr val="FF0000"/>
                </a:solidFill>
              </a:rPr>
              <a:t>Byddwch yn betrus</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521713" y="1825625"/>
            <a:ext cx="10832087" cy="3539331"/>
          </a:xfrm>
          <a:ln w="38100">
            <a:solidFill>
              <a:schemeClr val="accent1"/>
            </a:solidFill>
          </a:ln>
        </p:spPr>
        <p:txBody>
          <a:bodyPr>
            <a:normAutofit fontScale="92500" lnSpcReduction="10000"/>
          </a:bodyPr>
          <a:lstStyle/>
          <a:p>
            <a:pPr marL="0" indent="0">
              <a:buNone/>
            </a:pPr>
            <a:r>
              <a:rPr lang="cy-GB" noProof="0" dirty="0"/>
              <a:t>Yn gyffredinol mae ysgrifennu academaidd yn swnio’n bwyllog. Mae ysgrifenwyr yn nodi eu bod yn ymwybodol nad oes unrhyw beth yn gwbl sicr oherwydd gallai ymchwil pellach herio’r hyn a ddeellir ar hyn o bryd. Maen nhw’n defnyddio geiriau sy’n ymddangos fel petaent yn mynegi’r diffyg sicrwydd hwn, megis:</a:t>
            </a:r>
          </a:p>
          <a:p>
            <a:r>
              <a:rPr lang="cy-GB" noProof="0" dirty="0"/>
              <a:t>Mae’n ymddangos; ymddengys; tuedda; gall; gallai; yn ôl pob golwg.</a:t>
            </a:r>
          </a:p>
          <a:p>
            <a:pPr marL="0" indent="0">
              <a:buNone/>
            </a:pPr>
            <a:r>
              <a:rPr lang="cy-GB" noProof="0" dirty="0"/>
              <a:t>Maen nhw’n defnyddio ymadroddion megis:</a:t>
            </a:r>
          </a:p>
          <a:p>
            <a:r>
              <a:rPr lang="cy-GB" noProof="0" dirty="0"/>
              <a:t>Mewn rhai achosion, mae…</a:t>
            </a:r>
          </a:p>
          <a:p>
            <a:r>
              <a:rPr lang="cy-GB" noProof="0" dirty="0"/>
              <a:t>Awgryma’r dystiolaeth fod…</a:t>
            </a:r>
          </a:p>
          <a:p>
            <a:pPr marL="0" indent="0">
              <a:buNone/>
            </a:pPr>
            <a:endParaRPr lang="cy-GB" noProof="0" dirty="0"/>
          </a:p>
        </p:txBody>
      </p:sp>
      <p:pic>
        <p:nvPicPr>
          <p:cNvPr id="4" name="Picture 3">
            <a:extLst>
              <a:ext uri="{FF2B5EF4-FFF2-40B4-BE49-F238E27FC236}">
                <a16:creationId xmlns:a16="http://schemas.microsoft.com/office/drawing/2014/main" id="{2DEF3A61-7DA1-44D4-9293-87322312CE8E}"/>
              </a:ext>
            </a:extLst>
          </p:cNvPr>
          <p:cNvPicPr>
            <a:picLocks noChangeAspect="1"/>
          </p:cNvPicPr>
          <p:nvPr/>
        </p:nvPicPr>
        <p:blipFill>
          <a:blip r:embed="rId3"/>
          <a:stretch>
            <a:fillRect/>
          </a:stretch>
        </p:blipFill>
        <p:spPr>
          <a:xfrm>
            <a:off x="10063075" y="234157"/>
            <a:ext cx="1524000" cy="1524000"/>
          </a:xfrm>
          <a:prstGeom prst="rect">
            <a:avLst/>
          </a:prstGeom>
        </p:spPr>
      </p:pic>
    </p:spTree>
    <p:extLst>
      <p:ext uri="{BB962C8B-B14F-4D97-AF65-F5344CB8AC3E}">
        <p14:creationId xmlns:p14="http://schemas.microsoft.com/office/powerpoint/2010/main" val="308556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456733" y="275368"/>
            <a:ext cx="10515600" cy="1325563"/>
          </a:xfrm>
        </p:spPr>
        <p:txBody>
          <a:bodyPr/>
          <a:lstStyle/>
          <a:p>
            <a:r>
              <a:rPr lang="cy-GB" noProof="0" dirty="0">
                <a:solidFill>
                  <a:srgbClr val="FF0000"/>
                </a:solidFill>
              </a:rPr>
              <a:t>Byddwch yn wrthrychol</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0" y="1923798"/>
            <a:ext cx="10515600" cy="4134990"/>
          </a:xfrm>
        </p:spPr>
        <p:txBody>
          <a:bodyPr>
            <a:normAutofit/>
          </a:bodyPr>
          <a:lstStyle/>
          <a:p>
            <a:r>
              <a:rPr lang="cy-GB" sz="2600" noProof="0" dirty="0"/>
              <a:t>Mae ysgrifennu academaidd yn osgoi barnau goddrychol ac felly  </a:t>
            </a:r>
          </a:p>
          <a:p>
            <a:pPr marL="268288" indent="-268288">
              <a:spcBef>
                <a:spcPts val="0"/>
              </a:spcBef>
              <a:buNone/>
            </a:pPr>
            <a:r>
              <a:rPr lang="cy-GB" sz="2600" noProof="0" dirty="0"/>
              <a:t>	mae hefyd yn osgoi geiriau megis ‘dymunol’, ‘ardderchog’, ‘buddiol’, ‘arferol’, ‘normal’ neu ‘naturiol’, os y’u defnyddir mewn ffordd a allai fod yn oddrychol neu’n ddiwylliannol benodol – gall dealltwriaeth y darllenydd o’r geiriau hyn fod yn wahanol i’ch dealltwriaeth chi</a:t>
            </a:r>
          </a:p>
          <a:p>
            <a:r>
              <a:rPr lang="cy-GB" sz="2600" noProof="0" dirty="0"/>
              <a:t>Derbyniwch nad oes gwirionedd</a:t>
            </a:r>
          </a:p>
          <a:p>
            <a:r>
              <a:rPr lang="cy-GB" sz="2600" noProof="0" dirty="0"/>
              <a:t>Osgowch gyffredinoli ysgubol</a:t>
            </a:r>
          </a:p>
          <a:p>
            <a:r>
              <a:rPr lang="cy-GB" sz="2600" noProof="0" dirty="0"/>
              <a:t>Cwestiynwch eich hun yn barhaus o ran a allai eich gwaith gael ei ddehongli fel gwaith rhagfarnllyd</a:t>
            </a:r>
          </a:p>
        </p:txBody>
      </p:sp>
      <p:pic>
        <p:nvPicPr>
          <p:cNvPr id="4" name="Picture 3">
            <a:extLst>
              <a:ext uri="{FF2B5EF4-FFF2-40B4-BE49-F238E27FC236}">
                <a16:creationId xmlns:a16="http://schemas.microsoft.com/office/drawing/2014/main" id="{A88B68C6-19EE-4490-92B0-9B6138D74AA0}"/>
              </a:ext>
            </a:extLst>
          </p:cNvPr>
          <p:cNvPicPr>
            <a:picLocks noChangeAspect="1"/>
          </p:cNvPicPr>
          <p:nvPr/>
        </p:nvPicPr>
        <p:blipFill>
          <a:blip r:embed="rId3"/>
          <a:stretch>
            <a:fillRect/>
          </a:stretch>
        </p:blipFill>
        <p:spPr>
          <a:xfrm>
            <a:off x="9188761" y="0"/>
            <a:ext cx="2857500" cy="2124075"/>
          </a:xfrm>
          <a:prstGeom prst="rect">
            <a:avLst/>
          </a:prstGeom>
        </p:spPr>
      </p:pic>
    </p:spTree>
    <p:extLst>
      <p:ext uri="{BB962C8B-B14F-4D97-AF65-F5344CB8AC3E}">
        <p14:creationId xmlns:p14="http://schemas.microsoft.com/office/powerpoint/2010/main" val="2283326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C89BF-6D3D-4ED7-BFB4-86A4E8D5E093}"/>
              </a:ext>
            </a:extLst>
          </p:cNvPr>
          <p:cNvSpPr>
            <a:spLocks noGrp="1"/>
          </p:cNvSpPr>
          <p:nvPr>
            <p:ph type="title"/>
          </p:nvPr>
        </p:nvSpPr>
        <p:spPr/>
        <p:txBody>
          <a:bodyPr/>
          <a:lstStyle/>
          <a:p>
            <a:r>
              <a:rPr lang="cy-GB" noProof="0" dirty="0">
                <a:solidFill>
                  <a:srgbClr val="FF0000"/>
                </a:solidFill>
              </a:rPr>
              <a:t>Byddwch yn gryno</a:t>
            </a:r>
          </a:p>
        </p:txBody>
      </p:sp>
      <p:sp>
        <p:nvSpPr>
          <p:cNvPr id="3" name="Content Placeholder 2">
            <a:extLst>
              <a:ext uri="{FF2B5EF4-FFF2-40B4-BE49-F238E27FC236}">
                <a16:creationId xmlns:a16="http://schemas.microsoft.com/office/drawing/2014/main" id="{D0F7E367-561B-4BD2-91D9-D16380A8B616}"/>
              </a:ext>
            </a:extLst>
          </p:cNvPr>
          <p:cNvSpPr>
            <a:spLocks noGrp="1"/>
          </p:cNvSpPr>
          <p:nvPr>
            <p:ph idx="1"/>
          </p:nvPr>
        </p:nvSpPr>
        <p:spPr>
          <a:xfrm>
            <a:off x="322634" y="1773642"/>
            <a:ext cx="5854430" cy="4351338"/>
          </a:xfrm>
        </p:spPr>
        <p:txBody>
          <a:bodyPr/>
          <a:lstStyle/>
          <a:p>
            <a:r>
              <a:rPr lang="cy-GB" noProof="0" dirty="0"/>
              <a:t>Golygwch unrhyw eiriau ac ymadroddion diangen</a:t>
            </a:r>
          </a:p>
          <a:p>
            <a:r>
              <a:rPr lang="cy-GB" dirty="0"/>
              <a:t>Ewch yn syth at y pwynt h</a:t>
            </a:r>
            <a:r>
              <a:rPr lang="cy-GB" noProof="0" dirty="0"/>
              <a:t>.y. beth ydych chi eisiau ei ddweud?</a:t>
            </a:r>
          </a:p>
          <a:p>
            <a:r>
              <a:rPr lang="cy-GB" noProof="0" dirty="0"/>
              <a:t>Gwnewch eich pwynt yn glir</a:t>
            </a:r>
          </a:p>
          <a:p>
            <a:pPr marL="0" indent="0">
              <a:buNone/>
            </a:pPr>
            <a:endParaRPr lang="cy-GB" noProof="0" dirty="0"/>
          </a:p>
        </p:txBody>
      </p:sp>
      <p:pic>
        <p:nvPicPr>
          <p:cNvPr id="4" name="Picture 3">
            <a:extLst>
              <a:ext uri="{FF2B5EF4-FFF2-40B4-BE49-F238E27FC236}">
                <a16:creationId xmlns:a16="http://schemas.microsoft.com/office/drawing/2014/main" id="{04C88033-AB24-44AE-B1E4-64DBC4903B35}"/>
              </a:ext>
            </a:extLst>
          </p:cNvPr>
          <p:cNvPicPr>
            <a:picLocks noChangeAspect="1"/>
          </p:cNvPicPr>
          <p:nvPr/>
        </p:nvPicPr>
        <p:blipFill>
          <a:blip r:embed="rId3"/>
          <a:stretch>
            <a:fillRect/>
          </a:stretch>
        </p:blipFill>
        <p:spPr>
          <a:xfrm>
            <a:off x="7113158" y="957263"/>
            <a:ext cx="4240642" cy="3575826"/>
          </a:xfrm>
          <a:prstGeom prst="rect">
            <a:avLst/>
          </a:prstGeom>
        </p:spPr>
      </p:pic>
    </p:spTree>
    <p:extLst>
      <p:ext uri="{BB962C8B-B14F-4D97-AF65-F5344CB8AC3E}">
        <p14:creationId xmlns:p14="http://schemas.microsoft.com/office/powerpoint/2010/main" val="3069953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6E0D0-1EFD-45BE-9646-5380CE756CFD}"/>
              </a:ext>
            </a:extLst>
          </p:cNvPr>
          <p:cNvSpPr>
            <a:spLocks noGrp="1"/>
          </p:cNvSpPr>
          <p:nvPr>
            <p:ph type="title"/>
          </p:nvPr>
        </p:nvSpPr>
        <p:spPr/>
        <p:txBody>
          <a:bodyPr/>
          <a:lstStyle/>
          <a:p>
            <a:r>
              <a:rPr lang="cy-GB" noProof="0" dirty="0">
                <a:solidFill>
                  <a:srgbClr val="FF0000"/>
                </a:solidFill>
              </a:rPr>
              <a:t>Byddwch yn fanwl gywir</a:t>
            </a:r>
          </a:p>
        </p:txBody>
      </p:sp>
      <p:sp>
        <p:nvSpPr>
          <p:cNvPr id="3" name="Content Placeholder 2">
            <a:extLst>
              <a:ext uri="{FF2B5EF4-FFF2-40B4-BE49-F238E27FC236}">
                <a16:creationId xmlns:a16="http://schemas.microsoft.com/office/drawing/2014/main" id="{7CFB3EE0-14F0-469C-AD8B-F45CB89CC6C5}"/>
              </a:ext>
            </a:extLst>
          </p:cNvPr>
          <p:cNvSpPr>
            <a:spLocks noGrp="1"/>
          </p:cNvSpPr>
          <p:nvPr>
            <p:ph idx="1"/>
          </p:nvPr>
        </p:nvSpPr>
        <p:spPr/>
        <p:txBody>
          <a:bodyPr/>
          <a:lstStyle/>
          <a:p>
            <a:pPr marL="0" indent="0">
              <a:buNone/>
            </a:pPr>
            <a:r>
              <a:rPr lang="cy-GB" noProof="0" dirty="0"/>
              <a:t>Enghraifft o frawddeg amwys</a:t>
            </a:r>
          </a:p>
          <a:p>
            <a:pPr marL="0" indent="0">
              <a:buNone/>
            </a:pPr>
            <a:r>
              <a:rPr lang="cy-GB" b="1" dirty="0">
                <a:latin typeface="Bradley Hand ITC" panose="03070402050302030203" pitchFamily="66" charset="0"/>
              </a:rPr>
              <a:t>Nid oedd rhai pobl yn hoffi'r syniad ar y pryd a gwnaethon nhw wneud i'r gwleidyddion ei atal, ond yna ymosododd ef arno ef yn gyhoeddus.
</a:t>
            </a:r>
            <a:endParaRPr lang="cy-GB" b="1" noProof="0" dirty="0">
              <a:latin typeface="Bradley Hand ITC" panose="03070402050302030203" pitchFamily="66" charset="0"/>
            </a:endParaRPr>
          </a:p>
        </p:txBody>
      </p:sp>
      <p:pic>
        <p:nvPicPr>
          <p:cNvPr id="4" name="Picture 3">
            <a:extLst>
              <a:ext uri="{FF2B5EF4-FFF2-40B4-BE49-F238E27FC236}">
                <a16:creationId xmlns:a16="http://schemas.microsoft.com/office/drawing/2014/main" id="{4CB38DF1-F01B-4697-AEC8-F99A4F6518F8}"/>
              </a:ext>
            </a:extLst>
          </p:cNvPr>
          <p:cNvPicPr>
            <a:picLocks noChangeAspect="1"/>
          </p:cNvPicPr>
          <p:nvPr/>
        </p:nvPicPr>
        <p:blipFill>
          <a:blip r:embed="rId3"/>
          <a:stretch>
            <a:fillRect/>
          </a:stretch>
        </p:blipFill>
        <p:spPr>
          <a:xfrm>
            <a:off x="8479630" y="3111500"/>
            <a:ext cx="3190875" cy="3200400"/>
          </a:xfrm>
          <a:prstGeom prst="rect">
            <a:avLst/>
          </a:prstGeom>
        </p:spPr>
      </p:pic>
    </p:spTree>
    <p:extLst>
      <p:ext uri="{BB962C8B-B14F-4D97-AF65-F5344CB8AC3E}">
        <p14:creationId xmlns:p14="http://schemas.microsoft.com/office/powerpoint/2010/main" val="2606630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26B03-84F6-47B6-91EF-1DACD0ED97EC}"/>
              </a:ext>
            </a:extLst>
          </p:cNvPr>
          <p:cNvSpPr>
            <a:spLocks noGrp="1"/>
          </p:cNvSpPr>
          <p:nvPr>
            <p:ph type="title"/>
          </p:nvPr>
        </p:nvSpPr>
        <p:spPr/>
        <p:txBody>
          <a:bodyPr/>
          <a:lstStyle/>
          <a:p>
            <a:r>
              <a:rPr lang="cy-GB" noProof="0" dirty="0"/>
              <a:t>Pam ei bod yn amwys?</a:t>
            </a:r>
          </a:p>
        </p:txBody>
      </p:sp>
      <p:sp>
        <p:nvSpPr>
          <p:cNvPr id="3" name="Content Placeholder 2">
            <a:extLst>
              <a:ext uri="{FF2B5EF4-FFF2-40B4-BE49-F238E27FC236}">
                <a16:creationId xmlns:a16="http://schemas.microsoft.com/office/drawing/2014/main" id="{EA2B2E36-FD81-46F0-B48A-9710EB454B1F}"/>
              </a:ext>
            </a:extLst>
          </p:cNvPr>
          <p:cNvSpPr>
            <a:spLocks noGrp="1"/>
          </p:cNvSpPr>
          <p:nvPr>
            <p:ph idx="1"/>
          </p:nvPr>
        </p:nvSpPr>
        <p:spPr/>
        <p:txBody>
          <a:bodyPr>
            <a:normAutofit lnSpcReduction="10000"/>
          </a:bodyPr>
          <a:lstStyle/>
          <a:p>
            <a:r>
              <a:rPr lang="cy-GB" noProof="0" dirty="0"/>
              <a:t>‘rhai pobl’ – pwy yn union?</a:t>
            </a:r>
          </a:p>
          <a:p>
            <a:r>
              <a:rPr lang="cy-GB" noProof="0" dirty="0"/>
              <a:t>‘y syniad’ – pa syniad?</a:t>
            </a:r>
          </a:p>
          <a:p>
            <a:r>
              <a:rPr lang="cy-GB" noProof="0" dirty="0"/>
              <a:t>‘ar y pryd’ – pryd? dyddiad?</a:t>
            </a:r>
          </a:p>
          <a:p>
            <a:r>
              <a:rPr lang="cy-GB" noProof="0" dirty="0"/>
              <a:t>‘y gwleidyddion’ – yr holl wleidyddion? neu grŵp penodol? neu blaid wleidyddol?</a:t>
            </a:r>
          </a:p>
          <a:p>
            <a:r>
              <a:rPr lang="cy-GB" noProof="0" dirty="0"/>
              <a:t>‘wneud i’r gwleidyddion’ – sut gwnaethon nhw ‘wneud’ iddynt</a:t>
            </a:r>
          </a:p>
          <a:p>
            <a:r>
              <a:rPr lang="cy-GB" noProof="0" dirty="0"/>
              <a:t>‘ei atal’ – atal beth? sut cafodd ei atal?</a:t>
            </a:r>
          </a:p>
          <a:p>
            <a:r>
              <a:rPr lang="cy-GB" noProof="0" dirty="0"/>
              <a:t>‘nid oedd rhai pobl yn hoffi’r syniad’ – pam hynny?</a:t>
            </a:r>
          </a:p>
          <a:p>
            <a:r>
              <a:rPr lang="cy-GB" noProof="0" dirty="0"/>
              <a:t>‘ef’ ac ‘ef’ – pwy yn union?</a:t>
            </a:r>
          </a:p>
        </p:txBody>
      </p:sp>
    </p:spTree>
    <p:extLst>
      <p:ext uri="{BB962C8B-B14F-4D97-AF65-F5344CB8AC3E}">
        <p14:creationId xmlns:p14="http://schemas.microsoft.com/office/powerpoint/2010/main" val="414855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BDB2B-206D-4EC1-B0AA-AFD4B2A209B1}"/>
              </a:ext>
            </a:extLst>
          </p:cNvPr>
          <p:cNvSpPr>
            <a:spLocks noGrp="1"/>
          </p:cNvSpPr>
          <p:nvPr>
            <p:ph type="title"/>
          </p:nvPr>
        </p:nvSpPr>
        <p:spPr>
          <a:xfrm>
            <a:off x="216693" y="0"/>
            <a:ext cx="10515600" cy="1325563"/>
          </a:xfrm>
        </p:spPr>
        <p:txBody>
          <a:bodyPr/>
          <a:lstStyle/>
          <a:p>
            <a:r>
              <a:rPr lang="cy-GB" noProof="0" dirty="0">
                <a:solidFill>
                  <a:srgbClr val="FF0000"/>
                </a:solidFill>
              </a:rPr>
              <a:t>Byddwch yn hyderus</a:t>
            </a:r>
          </a:p>
        </p:txBody>
      </p:sp>
      <p:sp>
        <p:nvSpPr>
          <p:cNvPr id="3" name="Content Placeholder 2">
            <a:extLst>
              <a:ext uri="{FF2B5EF4-FFF2-40B4-BE49-F238E27FC236}">
                <a16:creationId xmlns:a16="http://schemas.microsoft.com/office/drawing/2014/main" id="{C7F25926-9EA9-470A-8F4C-87636C001FE4}"/>
              </a:ext>
            </a:extLst>
          </p:cNvPr>
          <p:cNvSpPr>
            <a:spLocks noGrp="1"/>
          </p:cNvSpPr>
          <p:nvPr>
            <p:ph idx="1"/>
          </p:nvPr>
        </p:nvSpPr>
        <p:spPr>
          <a:xfrm>
            <a:off x="109538" y="1653381"/>
            <a:ext cx="6919912" cy="4351338"/>
          </a:xfrm>
        </p:spPr>
        <p:txBody>
          <a:bodyPr>
            <a:normAutofit/>
          </a:bodyPr>
          <a:lstStyle/>
          <a:p>
            <a:pPr marL="0" indent="0">
              <a:buNone/>
            </a:pPr>
            <a:r>
              <a:rPr lang="cy-GB" dirty="0"/>
              <a:t>Mae'r aseiniad hwn yn ceisio dadansoddi/ gobeithio dangos/ ceisio dadlau…</a:t>
            </a:r>
            <a:endParaRPr lang="cy-GB" noProof="0" dirty="0"/>
          </a:p>
          <a:p>
            <a:pPr marL="0" indent="0">
              <a:buNone/>
            </a:pPr>
            <a:r>
              <a:rPr lang="cy-GB" dirty="0"/>
              <a:t>Pan fyddwch yn gwneud hyn rydych yn awgrymu efallai na fyddwch yn gallu gwneud yr hyn yr ydych wedi bwriadu ei wneud
Rydych yn gwahodd y darllenydd i farnu ar lwyddiant neu fethiant eich ymgais</a:t>
            </a:r>
            <a:endParaRPr lang="cy-GB" noProof="0" dirty="0"/>
          </a:p>
          <a:p>
            <a:pPr marL="0" indent="0">
              <a:buNone/>
            </a:pPr>
            <a:r>
              <a:rPr lang="cy-GB" noProof="0" dirty="0"/>
              <a:t>Mae’n well datgan yn hyderus ‘Bydd yr aseiniad hwn yn dadansoddi’n feirniadol safbwynt cystadleuol ar …’</a:t>
            </a:r>
          </a:p>
        </p:txBody>
      </p:sp>
      <p:pic>
        <p:nvPicPr>
          <p:cNvPr id="4" name="Picture 3">
            <a:extLst>
              <a:ext uri="{FF2B5EF4-FFF2-40B4-BE49-F238E27FC236}">
                <a16:creationId xmlns:a16="http://schemas.microsoft.com/office/drawing/2014/main" id="{CEB88DEC-7127-45EC-96CB-863B2ADB9389}"/>
              </a:ext>
            </a:extLst>
          </p:cNvPr>
          <p:cNvPicPr>
            <a:picLocks noChangeAspect="1"/>
          </p:cNvPicPr>
          <p:nvPr/>
        </p:nvPicPr>
        <p:blipFill>
          <a:blip r:embed="rId3"/>
          <a:stretch>
            <a:fillRect/>
          </a:stretch>
        </p:blipFill>
        <p:spPr>
          <a:xfrm>
            <a:off x="7315201" y="1653381"/>
            <a:ext cx="4705350" cy="4351338"/>
          </a:xfrm>
          <a:prstGeom prst="rect">
            <a:avLst/>
          </a:prstGeom>
          <a:ln w="38100">
            <a:solidFill>
              <a:schemeClr val="accent1"/>
            </a:solidFill>
          </a:ln>
        </p:spPr>
      </p:pic>
    </p:spTree>
    <p:extLst>
      <p:ext uri="{BB962C8B-B14F-4D97-AF65-F5344CB8AC3E}">
        <p14:creationId xmlns:p14="http://schemas.microsoft.com/office/powerpoint/2010/main" val="1217085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cy-GB" noProof="0" dirty="0">
                <a:solidFill>
                  <a:srgbClr val="FF0000"/>
                </a:solidFill>
              </a:rPr>
              <a:t>Peidiwch ag ymddiheuro</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280988" y="1375569"/>
            <a:ext cx="10515600" cy="4351338"/>
          </a:xfrm>
        </p:spPr>
        <p:txBody>
          <a:bodyPr/>
          <a:lstStyle/>
          <a:p>
            <a:pPr marL="0" indent="0">
              <a:buNone/>
            </a:pPr>
            <a:r>
              <a:rPr lang="cy-GB" noProof="0" dirty="0"/>
              <a:t>Peidiwch ag ymddiheuro am y rhesymau am unrhyw wendidau y credwch y gallai fod yn eich gwaith, megis eich bod wedi cael </a:t>
            </a:r>
            <a:r>
              <a:rPr lang="cy-GB" dirty="0"/>
              <a:t>y pwnc yn anodd neu heb gael amser i ysgrifennu casgliad</a:t>
            </a:r>
            <a:r>
              <a:rPr lang="cy-GB" noProof="0" dirty="0"/>
              <a:t>.</a:t>
            </a:r>
          </a:p>
          <a:p>
            <a:pPr marL="0" indent="0">
              <a:buNone/>
            </a:pPr>
            <a:r>
              <a:rPr lang="cy-GB" dirty="0"/>
              <a:t>Ysgrifennwch yn hyderus, hyd yn oed os nad ydych yn teimlo hynny.</a:t>
            </a:r>
            <a:endParaRPr lang="cy-GB" noProof="0" dirty="0"/>
          </a:p>
        </p:txBody>
      </p:sp>
      <p:sp>
        <p:nvSpPr>
          <p:cNvPr id="4" name="Scroll: Vertical 3">
            <a:extLst>
              <a:ext uri="{FF2B5EF4-FFF2-40B4-BE49-F238E27FC236}">
                <a16:creationId xmlns:a16="http://schemas.microsoft.com/office/drawing/2014/main" id="{9D404B29-D5D7-4A68-894F-2854A3D83BD8}"/>
              </a:ext>
            </a:extLst>
          </p:cNvPr>
          <p:cNvSpPr/>
          <p:nvPr/>
        </p:nvSpPr>
        <p:spPr>
          <a:xfrm rot="20260279">
            <a:off x="1026732" y="3728466"/>
            <a:ext cx="3065034" cy="2729770"/>
          </a:xfrm>
          <a:prstGeom prst="vertic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latin typeface="Bradley Hand ITC" panose="03070402050302030203" pitchFamily="66" charset="0"/>
              </a:rPr>
              <a:t>Mae’n ddrwg gen i  ond roedd hwn yn bwnc cymhleth a llwyddais i ddarllen y canlynol yn unig...
</a:t>
            </a:r>
          </a:p>
        </p:txBody>
      </p:sp>
      <p:pic>
        <p:nvPicPr>
          <p:cNvPr id="5" name="Picture 4">
            <a:extLst>
              <a:ext uri="{FF2B5EF4-FFF2-40B4-BE49-F238E27FC236}">
                <a16:creationId xmlns:a16="http://schemas.microsoft.com/office/drawing/2014/main" id="{C631200E-03B7-41DF-BA65-B382A1AFC0F9}"/>
              </a:ext>
            </a:extLst>
          </p:cNvPr>
          <p:cNvPicPr>
            <a:picLocks noChangeAspect="1"/>
          </p:cNvPicPr>
          <p:nvPr/>
        </p:nvPicPr>
        <p:blipFill>
          <a:blip r:embed="rId3"/>
          <a:stretch>
            <a:fillRect/>
          </a:stretch>
        </p:blipFill>
        <p:spPr>
          <a:xfrm rot="1402675">
            <a:off x="7903412" y="3620419"/>
            <a:ext cx="3818846" cy="2311595"/>
          </a:xfrm>
          <a:prstGeom prst="rect">
            <a:avLst/>
          </a:prstGeom>
          <a:ln w="38100">
            <a:solidFill>
              <a:schemeClr val="accent1"/>
            </a:solidFill>
          </a:ln>
        </p:spPr>
      </p:pic>
    </p:spTree>
    <p:extLst>
      <p:ext uri="{BB962C8B-B14F-4D97-AF65-F5344CB8AC3E}">
        <p14:creationId xmlns:p14="http://schemas.microsoft.com/office/powerpoint/2010/main" val="8209424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cy-GB" noProof="0" dirty="0">
                <a:solidFill>
                  <a:srgbClr val="FF0000"/>
                </a:solidFill>
              </a:rPr>
              <a:t>Cyfarch y darllenydd</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838200" y="1825625"/>
            <a:ext cx="4483894" cy="4351338"/>
          </a:xfrm>
        </p:spPr>
        <p:txBody>
          <a:bodyPr/>
          <a:lstStyle/>
          <a:p>
            <a:pPr marL="0" indent="0">
              <a:buNone/>
            </a:pPr>
            <a:r>
              <a:rPr lang="cy-GB" dirty="0"/>
              <a:t>Peidiwch â gofyn cwestiynau i ddarllenwyr a dweud wrthynt beth i'w feddwl neu ei wneud. Peidiwch â defnyddio cwestiynau rhethregol.
</a:t>
            </a:r>
            <a:endParaRPr lang="cy-GB" noProof="0" dirty="0"/>
          </a:p>
        </p:txBody>
      </p:sp>
      <p:pic>
        <p:nvPicPr>
          <p:cNvPr id="4" name="Picture 3">
            <a:extLst>
              <a:ext uri="{FF2B5EF4-FFF2-40B4-BE49-F238E27FC236}">
                <a16:creationId xmlns:a16="http://schemas.microsoft.com/office/drawing/2014/main" id="{29B8190C-2442-4F14-B2C0-7D99E3A7AA7A}"/>
              </a:ext>
            </a:extLst>
          </p:cNvPr>
          <p:cNvPicPr>
            <a:picLocks noChangeAspect="1"/>
          </p:cNvPicPr>
          <p:nvPr/>
        </p:nvPicPr>
        <p:blipFill>
          <a:blip r:embed="rId3"/>
          <a:stretch>
            <a:fillRect/>
          </a:stretch>
        </p:blipFill>
        <p:spPr>
          <a:xfrm>
            <a:off x="7386637" y="1107281"/>
            <a:ext cx="3836193" cy="3835400"/>
          </a:xfrm>
          <a:prstGeom prst="rect">
            <a:avLst/>
          </a:prstGeom>
          <a:ln w="38100">
            <a:solidFill>
              <a:schemeClr val="accent1"/>
            </a:solidFill>
          </a:ln>
        </p:spPr>
      </p:pic>
    </p:spTree>
    <p:extLst>
      <p:ext uri="{BB962C8B-B14F-4D97-AF65-F5344CB8AC3E}">
        <p14:creationId xmlns:p14="http://schemas.microsoft.com/office/powerpoint/2010/main" val="23187876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838200" y="365125"/>
            <a:ext cx="10515600" cy="1325563"/>
          </a:xfrm>
        </p:spPr>
        <p:txBody>
          <a:bodyPr/>
          <a:lstStyle/>
          <a:p>
            <a:r>
              <a:rPr lang="cy-GB" noProof="0" dirty="0">
                <a:solidFill>
                  <a:srgbClr val="FF0000"/>
                </a:solidFill>
              </a:rPr>
              <a:t>Dyfyniadau</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838200" y="1253331"/>
            <a:ext cx="5758944" cy="4351338"/>
          </a:xfrm>
        </p:spPr>
        <p:txBody>
          <a:bodyPr>
            <a:normAutofit/>
          </a:bodyPr>
          <a:lstStyle/>
          <a:p>
            <a:r>
              <a:rPr lang="cy-GB" noProof="0" dirty="0"/>
              <a:t>Dylech osgoi dibynnu’n ormodol ar ddyfyniadau</a:t>
            </a:r>
          </a:p>
          <a:p>
            <a:r>
              <a:rPr lang="cy-GB" noProof="0" dirty="0"/>
              <a:t>Peidiwch â chopïo darnau mawr o destun; naill ai defnyddiwch nhw ar </a:t>
            </a:r>
            <a:r>
              <a:rPr lang="cy-GB" dirty="0"/>
              <a:t>ffurf dyfyniad, f</a:t>
            </a:r>
            <a:r>
              <a:rPr lang="cy-GB" dirty="0">
                <a:solidFill>
                  <a:prstClr val="black"/>
                </a:solidFill>
              </a:rPr>
              <a:t>el y bo’n briodol, </a:t>
            </a:r>
            <a:r>
              <a:rPr lang="cy-GB" dirty="0"/>
              <a:t>neu eu haralleirio</a:t>
            </a:r>
            <a:endParaRPr lang="cy-GB" noProof="0" dirty="0"/>
          </a:p>
          <a:p>
            <a:r>
              <a:rPr lang="cy-GB" noProof="0" dirty="0"/>
              <a:t>Peidiwch â gorddefnyddio dyfyniadau – dylid eu defnyddio i gefnogi eich dadl ac nid yn lle eich ysgrifennu chi</a:t>
            </a:r>
          </a:p>
        </p:txBody>
      </p:sp>
      <p:pic>
        <p:nvPicPr>
          <p:cNvPr id="4" name="Picture 3">
            <a:extLst>
              <a:ext uri="{FF2B5EF4-FFF2-40B4-BE49-F238E27FC236}">
                <a16:creationId xmlns:a16="http://schemas.microsoft.com/office/drawing/2014/main" id="{6F978213-9833-4586-BE34-539BAACF1204}"/>
              </a:ext>
            </a:extLst>
          </p:cNvPr>
          <p:cNvPicPr>
            <a:picLocks noChangeAspect="1"/>
          </p:cNvPicPr>
          <p:nvPr/>
        </p:nvPicPr>
        <p:blipFill>
          <a:blip r:embed="rId3"/>
          <a:stretch>
            <a:fillRect/>
          </a:stretch>
        </p:blipFill>
        <p:spPr>
          <a:xfrm>
            <a:off x="6659815" y="2058194"/>
            <a:ext cx="5076825" cy="1943100"/>
          </a:xfrm>
          <a:prstGeom prst="rect">
            <a:avLst/>
          </a:prstGeom>
          <a:ln w="38100">
            <a:solidFill>
              <a:schemeClr val="accent1"/>
            </a:solidFill>
          </a:ln>
        </p:spPr>
      </p:pic>
    </p:spTree>
    <p:extLst>
      <p:ext uri="{BB962C8B-B14F-4D97-AF65-F5344CB8AC3E}">
        <p14:creationId xmlns:p14="http://schemas.microsoft.com/office/powerpoint/2010/main" val="1709882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normAutofit/>
          </a:bodyPr>
          <a:lstStyle/>
          <a:p>
            <a:r>
              <a:rPr lang="cy-GB" noProof="0" dirty="0">
                <a:solidFill>
                  <a:srgbClr val="FF0000"/>
                </a:solidFill>
              </a:rPr>
              <a:t>Peidiwch â defnyddio cysyllteiriau mewn mannau anghywir</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p:txBody>
          <a:bodyPr/>
          <a:lstStyle/>
          <a:p>
            <a:pPr marL="0" indent="0">
              <a:buNone/>
            </a:pPr>
            <a:r>
              <a:rPr lang="cy-GB" noProof="0" dirty="0"/>
              <a:t>Ac eithrio mewn ysgrifennu creadigol, ni ddefnyddir y geiriau canlynol ar ddechrau brawddegau:</a:t>
            </a:r>
          </a:p>
          <a:p>
            <a:r>
              <a:rPr lang="cy-GB" noProof="0" dirty="0"/>
              <a:t>neu</a:t>
            </a:r>
          </a:p>
          <a:p>
            <a:r>
              <a:rPr lang="cy-GB" noProof="0" dirty="0"/>
              <a:t>a/ac</a:t>
            </a:r>
          </a:p>
          <a:p>
            <a:r>
              <a:rPr lang="cy-GB" noProof="0" dirty="0"/>
              <a:t>ond</a:t>
            </a:r>
          </a:p>
          <a:p>
            <a:r>
              <a:rPr lang="cy-GB" noProof="0" dirty="0"/>
              <a:t>eto</a:t>
            </a:r>
          </a:p>
          <a:p>
            <a:pPr marL="0" indent="0">
              <a:buNone/>
            </a:pPr>
            <a:endParaRPr lang="cy-GB" noProof="0" dirty="0"/>
          </a:p>
        </p:txBody>
      </p:sp>
      <p:pic>
        <p:nvPicPr>
          <p:cNvPr id="4" name="Picture 3">
            <a:extLst>
              <a:ext uri="{FF2B5EF4-FFF2-40B4-BE49-F238E27FC236}">
                <a16:creationId xmlns:a16="http://schemas.microsoft.com/office/drawing/2014/main" id="{AFCC6EA6-A743-40CC-9255-9ECA9A4A3087}"/>
              </a:ext>
            </a:extLst>
          </p:cNvPr>
          <p:cNvPicPr>
            <a:picLocks noChangeAspect="1"/>
          </p:cNvPicPr>
          <p:nvPr/>
        </p:nvPicPr>
        <p:blipFill>
          <a:blip r:embed="rId3"/>
          <a:stretch>
            <a:fillRect/>
          </a:stretch>
        </p:blipFill>
        <p:spPr>
          <a:xfrm>
            <a:off x="7565232" y="2614612"/>
            <a:ext cx="3548062" cy="2586037"/>
          </a:xfrm>
          <a:prstGeom prst="rect">
            <a:avLst/>
          </a:prstGeom>
          <a:ln w="38100">
            <a:solidFill>
              <a:schemeClr val="accent1"/>
            </a:solidFill>
          </a:ln>
        </p:spPr>
      </p:pic>
    </p:spTree>
    <p:extLst>
      <p:ext uri="{BB962C8B-B14F-4D97-AF65-F5344CB8AC3E}">
        <p14:creationId xmlns:p14="http://schemas.microsoft.com/office/powerpoint/2010/main" val="5478378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280988" y="138904"/>
            <a:ext cx="10515600" cy="1325563"/>
          </a:xfrm>
        </p:spPr>
        <p:txBody>
          <a:bodyPr/>
          <a:lstStyle/>
          <a:p>
            <a:r>
              <a:rPr lang="cy-GB" noProof="0" dirty="0">
                <a:solidFill>
                  <a:srgbClr val="FF0000"/>
                </a:solidFill>
              </a:rPr>
              <a:t>Rhifau</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127506" y="1585914"/>
            <a:ext cx="10515600" cy="3273426"/>
          </a:xfrm>
        </p:spPr>
        <p:txBody>
          <a:bodyPr>
            <a:normAutofit fontScale="92500" lnSpcReduction="20000"/>
          </a:bodyPr>
          <a:lstStyle/>
          <a:p>
            <a:r>
              <a:rPr lang="cy-GB" dirty="0"/>
              <a:t>Fel arfer, ysgrifennir rhifau o dan gant yn llawn mewn ysgrifennu anwyddonol:
Tri deg un y cant</a:t>
            </a:r>
          </a:p>
          <a:p>
            <a:r>
              <a:rPr lang="cy-GB" noProof="0" dirty="0"/>
              <a:t>Un deg naw mewn nifer</a:t>
            </a:r>
          </a:p>
          <a:p>
            <a:r>
              <a:rPr lang="cy-GB" dirty="0"/>
              <a:t>Fodd bynnag, cedwir at ffigurau mewn gwaith ystadegol a gwyddonol:</a:t>
            </a:r>
            <a:endParaRPr lang="cy-GB" noProof="0" dirty="0"/>
          </a:p>
          <a:p>
            <a:r>
              <a:rPr lang="cy-GB" dirty="0"/>
              <a:t>31 y cant
7.3 </a:t>
            </a:r>
            <a:r>
              <a:rPr lang="cy-GB" noProof="0" dirty="0"/>
              <a:t>newton</a:t>
            </a:r>
          </a:p>
          <a:p>
            <a:r>
              <a:rPr lang="cy-GB" noProof="0" dirty="0"/>
              <a:t>O.54 </a:t>
            </a:r>
            <a:r>
              <a:rPr lang="cy-GB" noProof="0" dirty="0" err="1"/>
              <a:t>mg</a:t>
            </a:r>
            <a:endParaRPr lang="cy-GB" noProof="0" dirty="0"/>
          </a:p>
        </p:txBody>
      </p:sp>
      <p:pic>
        <p:nvPicPr>
          <p:cNvPr id="4" name="Picture 3">
            <a:extLst>
              <a:ext uri="{FF2B5EF4-FFF2-40B4-BE49-F238E27FC236}">
                <a16:creationId xmlns:a16="http://schemas.microsoft.com/office/drawing/2014/main" id="{02C0FE97-253B-4668-8822-4871774E7C28}"/>
              </a:ext>
            </a:extLst>
          </p:cNvPr>
          <p:cNvPicPr>
            <a:picLocks noChangeAspect="1"/>
          </p:cNvPicPr>
          <p:nvPr/>
        </p:nvPicPr>
        <p:blipFill>
          <a:blip r:embed="rId3"/>
          <a:stretch>
            <a:fillRect/>
          </a:stretch>
        </p:blipFill>
        <p:spPr>
          <a:xfrm>
            <a:off x="7772400" y="3817541"/>
            <a:ext cx="4364831" cy="1575992"/>
          </a:xfrm>
          <a:prstGeom prst="rect">
            <a:avLst/>
          </a:prstGeom>
        </p:spPr>
      </p:pic>
    </p:spTree>
    <p:extLst>
      <p:ext uri="{BB962C8B-B14F-4D97-AF65-F5344CB8AC3E}">
        <p14:creationId xmlns:p14="http://schemas.microsoft.com/office/powerpoint/2010/main" val="40682359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cy-GB" noProof="0" dirty="0">
                <a:solidFill>
                  <a:srgbClr val="FF0000"/>
                </a:solidFill>
              </a:rPr>
              <a:t>Strwythuredig</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p:txBody>
          <a:bodyPr/>
          <a:lstStyle/>
          <a:p>
            <a:r>
              <a:rPr lang="cy-GB" dirty="0"/>
              <a:t>Dylai ysgrifennu academaidd fod mewn trefn resymegol
Dylai'r cyflwyniad roi rhagolwg o’r gwaith, a dylai’r casgliad ei grynhoi
Dylid defnyddio paragraffau i drefnu syniadau/paragraffau</a:t>
            </a:r>
            <a:endParaRPr lang="cy-GB" noProof="0" dirty="0"/>
          </a:p>
          <a:p>
            <a:r>
              <a:rPr lang="cy-GB" dirty="0"/>
              <a:t>Mae angen amser i gynllunio'r ysgrifennu fel y gallwch weithio allan y strwythur cyn ysgrifennu</a:t>
            </a:r>
            <a:endParaRPr lang="cy-GB" noProof="0" dirty="0"/>
          </a:p>
        </p:txBody>
      </p:sp>
    </p:spTree>
    <p:extLst>
      <p:ext uri="{BB962C8B-B14F-4D97-AF65-F5344CB8AC3E}">
        <p14:creationId xmlns:p14="http://schemas.microsoft.com/office/powerpoint/2010/main" val="40829300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616744" y="-177800"/>
            <a:ext cx="10515600" cy="1325563"/>
          </a:xfrm>
        </p:spPr>
        <p:txBody>
          <a:bodyPr/>
          <a:lstStyle/>
          <a:p>
            <a:r>
              <a:rPr lang="cy-GB" dirty="0">
                <a:solidFill>
                  <a:srgbClr val="FF0000"/>
                </a:solidFill>
              </a:rPr>
              <a:t>Strwythuredig</a:t>
            </a:r>
            <a:endParaRPr lang="cy-GB" noProof="0" dirty="0">
              <a:solidFill>
                <a:srgbClr val="FF0000"/>
              </a:solidFill>
            </a:endParaRP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309562" y="868009"/>
            <a:ext cx="10515600" cy="4351338"/>
          </a:xfrm>
        </p:spPr>
        <p:txBody>
          <a:bodyPr>
            <a:normAutofit fontScale="85000" lnSpcReduction="20000"/>
          </a:bodyPr>
          <a:lstStyle/>
          <a:p>
            <a:pPr marL="0" indent="0">
              <a:buNone/>
            </a:pPr>
            <a:r>
              <a:rPr lang="cy-GB" noProof="0" dirty="0"/>
              <a:t>Cyflwyniad (10%)</a:t>
            </a:r>
          </a:p>
          <a:p>
            <a:pPr marL="0" indent="0">
              <a:buNone/>
            </a:pPr>
            <a:r>
              <a:rPr lang="cy-GB" noProof="0" dirty="0"/>
              <a:t> </a:t>
            </a:r>
            <a:r>
              <a:rPr lang="cy-GB" dirty="0"/>
              <a:t>- daliwch sylw’r darllenydd drwy gyflwyno eich pwnc</a:t>
            </a:r>
            <a:endParaRPr lang="cy-GB" noProof="0" dirty="0"/>
          </a:p>
          <a:p>
            <a:pPr marL="0" indent="0">
              <a:buNone/>
            </a:pPr>
            <a:r>
              <a:rPr lang="cy-GB" noProof="0" dirty="0"/>
              <a:t> </a:t>
            </a:r>
            <a:r>
              <a:rPr lang="cy-GB" dirty="0"/>
              <a:t>- nodwch y materion yr ydych ar fin eu harchwilio </a:t>
            </a:r>
          </a:p>
          <a:p>
            <a:pPr marL="0" indent="0">
              <a:buNone/>
            </a:pPr>
            <a:r>
              <a:rPr lang="cy-GB" dirty="0"/>
              <a:t>- rhowch ragolwg o sut rydych yn bwriadu ateb y cwestiwn</a:t>
            </a:r>
            <a:endParaRPr lang="cy-GB" noProof="0" dirty="0"/>
          </a:p>
          <a:p>
            <a:pPr marL="0" indent="0">
              <a:buNone/>
            </a:pPr>
            <a:r>
              <a:rPr lang="cy-GB" noProof="0" dirty="0"/>
              <a:t>Prif destun (80%)</a:t>
            </a:r>
          </a:p>
          <a:p>
            <a:pPr marL="0" indent="0">
              <a:buNone/>
            </a:pPr>
            <a:r>
              <a:rPr lang="cy-GB" noProof="0" dirty="0"/>
              <a:t> - wedi’i rannu’n baragraffau: un paragraff  = un ddadl</a:t>
            </a:r>
          </a:p>
          <a:p>
            <a:pPr>
              <a:buFontTx/>
              <a:buChar char="-"/>
            </a:pPr>
            <a:r>
              <a:rPr lang="cy-GB" noProof="0" dirty="0"/>
              <a:t>y strwythur wedi’i bennu gan y cyflwyniad a’r dull o fynd i’r afael â’r cwestiwn</a:t>
            </a:r>
          </a:p>
          <a:p>
            <a:pPr>
              <a:buFontTx/>
              <a:buChar char="-"/>
            </a:pPr>
            <a:r>
              <a:rPr lang="cy-GB" noProof="0" dirty="0"/>
              <a:t>rhaid cwmpasu popeth y dywedoch y byddech yn ei gwmpasu yn y cyflwyniad</a:t>
            </a:r>
          </a:p>
          <a:p>
            <a:pPr marL="0" indent="0">
              <a:buNone/>
            </a:pPr>
            <a:r>
              <a:rPr lang="cy-GB" noProof="0" dirty="0"/>
              <a:t>Casgliad (10%)</a:t>
            </a:r>
          </a:p>
          <a:p>
            <a:pPr marL="0" indent="0">
              <a:buNone/>
            </a:pPr>
            <a:r>
              <a:rPr lang="cy-GB" noProof="0" dirty="0"/>
              <a:t> - crynhowch eich dadl a’r prif themâu</a:t>
            </a:r>
          </a:p>
          <a:p>
            <a:pPr marL="0" indent="0">
              <a:buNone/>
            </a:pPr>
            <a:r>
              <a:rPr lang="cy-GB" noProof="0" dirty="0"/>
              <a:t>- Peidiwch â chyflwyno dadleuon newydd</a:t>
            </a:r>
          </a:p>
        </p:txBody>
      </p:sp>
      <p:pic>
        <p:nvPicPr>
          <p:cNvPr id="4" name="Picture 3">
            <a:extLst>
              <a:ext uri="{FF2B5EF4-FFF2-40B4-BE49-F238E27FC236}">
                <a16:creationId xmlns:a16="http://schemas.microsoft.com/office/drawing/2014/main" id="{51BC4B97-D997-4962-B1DF-BBF7004C8A0D}"/>
              </a:ext>
            </a:extLst>
          </p:cNvPr>
          <p:cNvPicPr>
            <a:picLocks noChangeAspect="1"/>
          </p:cNvPicPr>
          <p:nvPr/>
        </p:nvPicPr>
        <p:blipFill>
          <a:blip r:embed="rId4"/>
          <a:stretch>
            <a:fillRect/>
          </a:stretch>
        </p:blipFill>
        <p:spPr>
          <a:xfrm>
            <a:off x="7871400" y="268592"/>
            <a:ext cx="4011038" cy="2328694"/>
          </a:xfrm>
          <a:prstGeom prst="rect">
            <a:avLst/>
          </a:prstGeom>
        </p:spPr>
      </p:pic>
    </p:spTree>
    <p:extLst>
      <p:ext uri="{BB962C8B-B14F-4D97-AF65-F5344CB8AC3E}">
        <p14:creationId xmlns:p14="http://schemas.microsoft.com/office/powerpoint/2010/main" val="42184375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cy-GB" noProof="0" dirty="0">
                <a:solidFill>
                  <a:srgbClr val="FF0000"/>
                </a:solidFill>
              </a:rPr>
              <a:t>Paragraffau</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754054" y="1825626"/>
            <a:ext cx="10515600" cy="4351338"/>
          </a:xfrm>
        </p:spPr>
        <p:txBody>
          <a:bodyPr/>
          <a:lstStyle/>
          <a:p>
            <a:pPr marL="0" indent="0">
              <a:buNone/>
            </a:pPr>
            <a:r>
              <a:rPr lang="cy-GB" dirty="0"/>
              <a:t>Mae paragraffau'n rhoi strwythur i’ch ysgrifennu:</a:t>
            </a:r>
          </a:p>
          <a:p>
            <a:r>
              <a:rPr lang="cy-GB" dirty="0"/>
              <a:t>Maent yn ymdrin ag un prif syniad</a:t>
            </a:r>
            <a:endParaRPr lang="cy-GB" noProof="0" dirty="0"/>
          </a:p>
          <a:p>
            <a:r>
              <a:rPr lang="cy-GB" noProof="0" dirty="0"/>
              <a:t>Maent yn cynnwys nifer o frawddegau</a:t>
            </a:r>
          </a:p>
          <a:p>
            <a:r>
              <a:rPr lang="cy-GB" noProof="0" dirty="0"/>
              <a:t>Maent wedi’u fformatio’n gyson</a:t>
            </a:r>
          </a:p>
          <a:p>
            <a:r>
              <a:rPr lang="cy-GB" dirty="0"/>
              <a:t>Mae ganddynt strwythur mewnol</a:t>
            </a:r>
            <a:endParaRPr lang="cy-GB" noProof="0" dirty="0"/>
          </a:p>
        </p:txBody>
      </p:sp>
    </p:spTree>
    <p:extLst>
      <p:ext uri="{BB962C8B-B14F-4D97-AF65-F5344CB8AC3E}">
        <p14:creationId xmlns:p14="http://schemas.microsoft.com/office/powerpoint/2010/main" val="15635630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163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 text&#10;&#10;Description automatically generated">
            <a:extLst>
              <a:ext uri="{FF2B5EF4-FFF2-40B4-BE49-F238E27FC236}">
                <a16:creationId xmlns:a16="http://schemas.microsoft.com/office/drawing/2014/main" id="{09E833FD-EC3B-47EA-A447-F954D5791A42}"/>
              </a:ext>
            </a:extLst>
          </p:cNvPr>
          <p:cNvPicPr>
            <a:picLocks noChangeAspect="1"/>
          </p:cNvPicPr>
          <p:nvPr/>
        </p:nvPicPr>
        <p:blipFill>
          <a:blip r:embed="rId2"/>
          <a:stretch>
            <a:fillRect/>
          </a:stretch>
        </p:blipFill>
        <p:spPr>
          <a:xfrm>
            <a:off x="3156123" y="643467"/>
            <a:ext cx="5879753" cy="5571066"/>
          </a:xfrm>
          <a:prstGeom prst="rect">
            <a:avLst/>
          </a:prstGeom>
        </p:spPr>
      </p:pic>
    </p:spTree>
    <p:extLst>
      <p:ext uri="{BB962C8B-B14F-4D97-AF65-F5344CB8AC3E}">
        <p14:creationId xmlns:p14="http://schemas.microsoft.com/office/powerpoint/2010/main" val="7580982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BC80-0909-4DAF-A2BF-F3CAC7979C30}"/>
              </a:ext>
            </a:extLst>
          </p:cNvPr>
          <p:cNvSpPr>
            <a:spLocks noGrp="1"/>
          </p:cNvSpPr>
          <p:nvPr>
            <p:ph type="title"/>
          </p:nvPr>
        </p:nvSpPr>
        <p:spPr>
          <a:xfrm>
            <a:off x="838200" y="101599"/>
            <a:ext cx="10515600" cy="1325563"/>
          </a:xfrm>
        </p:spPr>
        <p:txBody>
          <a:bodyPr/>
          <a:lstStyle/>
          <a:p>
            <a:r>
              <a:rPr lang="cy-GB" noProof="0" dirty="0">
                <a:solidFill>
                  <a:srgbClr val="FF0000"/>
                </a:solidFill>
              </a:rPr>
              <a:t>Cyfeirio’r darllenydd</a:t>
            </a:r>
          </a:p>
        </p:txBody>
      </p:sp>
      <p:sp>
        <p:nvSpPr>
          <p:cNvPr id="3" name="Content Placeholder 2">
            <a:extLst>
              <a:ext uri="{FF2B5EF4-FFF2-40B4-BE49-F238E27FC236}">
                <a16:creationId xmlns:a16="http://schemas.microsoft.com/office/drawing/2014/main" id="{06A88CA5-6671-41EB-A3C0-4D40FFC52D50}"/>
              </a:ext>
            </a:extLst>
          </p:cNvPr>
          <p:cNvSpPr>
            <a:spLocks noGrp="1"/>
          </p:cNvSpPr>
          <p:nvPr>
            <p:ph idx="1"/>
          </p:nvPr>
        </p:nvSpPr>
        <p:spPr>
          <a:xfrm>
            <a:off x="653076" y="1545134"/>
            <a:ext cx="5792602" cy="4351338"/>
          </a:xfrm>
        </p:spPr>
        <p:txBody>
          <a:bodyPr/>
          <a:lstStyle/>
          <a:p>
            <a:r>
              <a:rPr lang="cy-GB" dirty="0"/>
              <a:t>Gwahaniaethau rhwng eich dadleuon a’r enghreifftiau a roddir 
Cysylltiadau rhwng brawddegau sy'n ymwneud â'r un pwynt
Cysylltiadau rhwng paragraffau yn yr un rhan o'r traethawd
Sut mae adrannau'n arwain at gasgliad neu ateb</a:t>
            </a:r>
            <a:endParaRPr lang="cy-GB" noProof="0" dirty="0"/>
          </a:p>
        </p:txBody>
      </p:sp>
      <p:pic>
        <p:nvPicPr>
          <p:cNvPr id="5" name="Picture 4">
            <a:extLst>
              <a:ext uri="{FF2B5EF4-FFF2-40B4-BE49-F238E27FC236}">
                <a16:creationId xmlns:a16="http://schemas.microsoft.com/office/drawing/2014/main" id="{F04D535B-F59E-4655-9E13-3C4857F430DE}"/>
              </a:ext>
            </a:extLst>
          </p:cNvPr>
          <p:cNvPicPr>
            <a:picLocks noChangeAspect="1"/>
          </p:cNvPicPr>
          <p:nvPr/>
        </p:nvPicPr>
        <p:blipFill>
          <a:blip r:embed="rId4"/>
          <a:stretch>
            <a:fillRect/>
          </a:stretch>
        </p:blipFill>
        <p:spPr>
          <a:xfrm>
            <a:off x="7758111" y="764381"/>
            <a:ext cx="3888581" cy="4351338"/>
          </a:xfrm>
          <a:prstGeom prst="rect">
            <a:avLst/>
          </a:prstGeom>
          <a:ln w="38100">
            <a:solidFill>
              <a:schemeClr val="accent1"/>
            </a:solidFill>
          </a:ln>
        </p:spPr>
      </p:pic>
    </p:spTree>
    <p:extLst>
      <p:ext uri="{BB962C8B-B14F-4D97-AF65-F5344CB8AC3E}">
        <p14:creationId xmlns:p14="http://schemas.microsoft.com/office/powerpoint/2010/main" val="1829265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BC80-0909-4DAF-A2BF-F3CAC7979C30}"/>
              </a:ext>
            </a:extLst>
          </p:cNvPr>
          <p:cNvSpPr>
            <a:spLocks noGrp="1"/>
          </p:cNvSpPr>
          <p:nvPr>
            <p:ph type="title"/>
          </p:nvPr>
        </p:nvSpPr>
        <p:spPr>
          <a:xfrm>
            <a:off x="8174832" y="142875"/>
            <a:ext cx="10515600" cy="1325563"/>
          </a:xfrm>
        </p:spPr>
        <p:txBody>
          <a:bodyPr/>
          <a:lstStyle/>
          <a:p>
            <a:r>
              <a:rPr lang="cy-GB" noProof="0" dirty="0">
                <a:solidFill>
                  <a:srgbClr val="FF0000"/>
                </a:solidFill>
              </a:rPr>
              <a:t>Byddwch yn</a:t>
            </a:r>
            <a:br>
              <a:rPr lang="cy-GB" noProof="0" dirty="0">
                <a:solidFill>
                  <a:srgbClr val="FF0000"/>
                </a:solidFill>
              </a:rPr>
            </a:br>
            <a:r>
              <a:rPr lang="cy-GB" noProof="0" dirty="0">
                <a:solidFill>
                  <a:srgbClr val="FF0000"/>
                </a:solidFill>
              </a:rPr>
              <a:t>feirniadol</a:t>
            </a:r>
          </a:p>
        </p:txBody>
      </p:sp>
      <p:sp>
        <p:nvSpPr>
          <p:cNvPr id="3" name="Content Placeholder 2">
            <a:extLst>
              <a:ext uri="{FF2B5EF4-FFF2-40B4-BE49-F238E27FC236}">
                <a16:creationId xmlns:a16="http://schemas.microsoft.com/office/drawing/2014/main" id="{06A88CA5-6671-41EB-A3C0-4D40FFC52D5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4DA721A7-F886-429F-9A8B-220440D015A4}"/>
              </a:ext>
            </a:extLst>
          </p:cNvPr>
          <p:cNvPicPr>
            <a:picLocks noChangeAspect="1"/>
          </p:cNvPicPr>
          <p:nvPr/>
        </p:nvPicPr>
        <p:blipFill>
          <a:blip r:embed="rId4"/>
          <a:stretch>
            <a:fillRect/>
          </a:stretch>
        </p:blipFill>
        <p:spPr>
          <a:xfrm>
            <a:off x="-92869" y="0"/>
            <a:ext cx="8093869" cy="5467350"/>
          </a:xfrm>
          <a:prstGeom prst="rect">
            <a:avLst/>
          </a:prstGeom>
        </p:spPr>
      </p:pic>
    </p:spTree>
    <p:extLst>
      <p:ext uri="{BB962C8B-B14F-4D97-AF65-F5344CB8AC3E}">
        <p14:creationId xmlns:p14="http://schemas.microsoft.com/office/powerpoint/2010/main" val="11651190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248F44B-3745-4CA8-A87A-2CAD92B278C0}"/>
              </a:ext>
            </a:extLst>
          </p:cNvPr>
          <p:cNvPicPr>
            <a:picLocks noChangeAspect="1"/>
          </p:cNvPicPr>
          <p:nvPr/>
        </p:nvPicPr>
        <p:blipFill>
          <a:blip r:embed="rId3"/>
          <a:stretch>
            <a:fillRect/>
          </a:stretch>
        </p:blipFill>
        <p:spPr>
          <a:xfrm>
            <a:off x="172004" y="1068433"/>
            <a:ext cx="3942796" cy="5444336"/>
          </a:xfrm>
          <a:prstGeom prst="rect">
            <a:avLst/>
          </a:prstGeom>
        </p:spPr>
      </p:pic>
      <p:sp>
        <p:nvSpPr>
          <p:cNvPr id="3" name="TextBox 2">
            <a:extLst>
              <a:ext uri="{FF2B5EF4-FFF2-40B4-BE49-F238E27FC236}">
                <a16:creationId xmlns:a16="http://schemas.microsoft.com/office/drawing/2014/main" id="{F86D193E-3070-44AB-A5FD-39F6576E8152}"/>
              </a:ext>
            </a:extLst>
          </p:cNvPr>
          <p:cNvSpPr txBox="1"/>
          <p:nvPr/>
        </p:nvSpPr>
        <p:spPr>
          <a:xfrm>
            <a:off x="578498" y="242596"/>
            <a:ext cx="10376373" cy="1446550"/>
          </a:xfrm>
          <a:prstGeom prst="rect">
            <a:avLst/>
          </a:prstGeom>
          <a:noFill/>
        </p:spPr>
        <p:txBody>
          <a:bodyPr wrap="square" rtlCol="0">
            <a:spAutoFit/>
          </a:bodyPr>
          <a:lstStyle/>
          <a:p>
            <a:r>
              <a:rPr lang="cy-GB" sz="4400" b="1" dirty="0"/>
              <a:t>Ysgrifennu beirniadol yn erbyn ysgrifennu disgrifiadol</a:t>
            </a:r>
          </a:p>
        </p:txBody>
      </p:sp>
      <p:sp>
        <p:nvSpPr>
          <p:cNvPr id="4" name="Speech Bubble: Rectangle with Corners Rounded 3">
            <a:extLst>
              <a:ext uri="{FF2B5EF4-FFF2-40B4-BE49-F238E27FC236}">
                <a16:creationId xmlns:a16="http://schemas.microsoft.com/office/drawing/2014/main" id="{9F80C492-113B-4931-BD61-A609762CF932}"/>
              </a:ext>
            </a:extLst>
          </p:cNvPr>
          <p:cNvSpPr/>
          <p:nvPr/>
        </p:nvSpPr>
        <p:spPr>
          <a:xfrm>
            <a:off x="4665306" y="944336"/>
            <a:ext cx="7132440" cy="4016828"/>
          </a:xfrm>
          <a:prstGeom prst="wedgeRoundRectCallout">
            <a:avLst>
              <a:gd name="adj1" fmla="val -72387"/>
              <a:gd name="adj2" fmla="val 3908"/>
              <a:gd name="adj3" fmla="val 16667"/>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cy-GB" sz="3600" b="1" i="0" u="sng" dirty="0">
                <a:solidFill>
                  <a:srgbClr val="932F8B"/>
                </a:solidFill>
                <a:effectLst/>
              </a:rPr>
              <a:t>Disgrifiadau</a:t>
            </a:r>
            <a:r>
              <a:rPr lang="cy-GB" sz="3600" b="1" i="0" dirty="0">
                <a:solidFill>
                  <a:srgbClr val="932F8B"/>
                </a:solidFill>
                <a:effectLst/>
              </a:rPr>
              <a:t>: maent yn mynegi gwybodaeth am rywbeth, ond nid ydynt yn rhesymu o gwbl – ac nid ydynt chwaith yn llunio barn ar y wybodaeth sydd ganddynt nac yn ei dadansoddi.</a:t>
            </a:r>
            <a:endParaRPr lang="cy-GB" sz="3600" b="0" i="0" dirty="0">
              <a:solidFill>
                <a:srgbClr val="212529"/>
              </a:solidFill>
              <a:effectLst/>
            </a:endParaRPr>
          </a:p>
          <a:p>
            <a:r>
              <a:rPr lang="en-GB" sz="2400" dirty="0">
                <a:solidFill>
                  <a:schemeClr val="tx1"/>
                </a:solidFill>
                <a:effectLst/>
              </a:rPr>
              <a:t>Tom Chatfield, </a:t>
            </a:r>
            <a:r>
              <a:rPr lang="en-GB" sz="2400" i="1" dirty="0">
                <a:solidFill>
                  <a:schemeClr val="tx1"/>
                </a:solidFill>
                <a:effectLst/>
              </a:rPr>
              <a:t>Critical Thinking</a:t>
            </a:r>
            <a:endParaRPr lang="en-GB" dirty="0">
              <a:solidFill>
                <a:schemeClr val="tx1"/>
              </a:solidFill>
            </a:endParaRPr>
          </a:p>
        </p:txBody>
      </p:sp>
      <p:sp>
        <p:nvSpPr>
          <p:cNvPr id="6" name="TextBox 5">
            <a:extLst>
              <a:ext uri="{FF2B5EF4-FFF2-40B4-BE49-F238E27FC236}">
                <a16:creationId xmlns:a16="http://schemas.microsoft.com/office/drawing/2014/main" id="{C23B10EC-E7BB-48F1-9703-BC76FF94F092}"/>
              </a:ext>
            </a:extLst>
          </p:cNvPr>
          <p:cNvSpPr txBox="1"/>
          <p:nvPr/>
        </p:nvSpPr>
        <p:spPr>
          <a:xfrm>
            <a:off x="3533775" y="5175000"/>
            <a:ext cx="8263971" cy="1754326"/>
          </a:xfrm>
          <a:prstGeom prst="rect">
            <a:avLst/>
          </a:prstGeom>
          <a:noFill/>
        </p:spPr>
        <p:txBody>
          <a:bodyPr wrap="square">
            <a:spAutoFit/>
          </a:bodyPr>
          <a:lstStyle/>
          <a:p>
            <a:r>
              <a:rPr lang="cy-GB" dirty="0">
                <a:solidFill>
                  <a:srgbClr val="212529"/>
                </a:solidFill>
                <a:latin typeface="-apple-system"/>
              </a:rPr>
              <a:t>Dywedir wrth lawer o fyfyrwyr fod eu hysgrifennu'n rhy ddisgrifiadol ac nad yw'n ddigon beirniadol. Ond beth mae hyn yn ei olygu mewn gwirionedd? Mae'r sleidiau nesaf yn disgrifio'r ddau fath o ysgrifennu fel y gallwch weld y gwahaniaeth ac maent yn rhoi enghreifftiau o sut i wneud eich ysgrifennu yn llai disgrifiadol ac yn fwy beirniadol.
</a:t>
            </a:r>
            <a:endParaRPr lang="cy-GB" dirty="0"/>
          </a:p>
        </p:txBody>
      </p:sp>
    </p:spTree>
    <p:extLst>
      <p:ext uri="{BB962C8B-B14F-4D97-AF65-F5344CB8AC3E}">
        <p14:creationId xmlns:p14="http://schemas.microsoft.com/office/powerpoint/2010/main" val="8742343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175846-4291-4A88-B3B8-05D9EC13A4AC}"/>
              </a:ext>
            </a:extLst>
          </p:cNvPr>
          <p:cNvPicPr>
            <a:picLocks noChangeAspect="1"/>
          </p:cNvPicPr>
          <p:nvPr/>
        </p:nvPicPr>
        <p:blipFill rotWithShape="1">
          <a:blip r:embed="rId4"/>
          <a:srcRect l="18750" t="33333" r="19062" b="41389"/>
          <a:stretch/>
        </p:blipFill>
        <p:spPr>
          <a:xfrm>
            <a:off x="460939" y="900111"/>
            <a:ext cx="11270122" cy="3727198"/>
          </a:xfrm>
          <a:prstGeom prst="rect">
            <a:avLst/>
          </a:prstGeom>
          <a:ln w="38100">
            <a:solidFill>
              <a:schemeClr val="accent1"/>
            </a:solidFill>
          </a:ln>
        </p:spPr>
      </p:pic>
    </p:spTree>
    <p:extLst>
      <p:ext uri="{BB962C8B-B14F-4D97-AF65-F5344CB8AC3E}">
        <p14:creationId xmlns:p14="http://schemas.microsoft.com/office/powerpoint/2010/main" val="19824942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BC80-0909-4DAF-A2BF-F3CAC7979C30}"/>
              </a:ext>
            </a:extLst>
          </p:cNvPr>
          <p:cNvSpPr>
            <a:spLocks noGrp="1"/>
          </p:cNvSpPr>
          <p:nvPr>
            <p:ph type="title"/>
          </p:nvPr>
        </p:nvSpPr>
        <p:spPr/>
        <p:txBody>
          <a:bodyPr/>
          <a:lstStyle/>
          <a:p>
            <a:endParaRPr lang="cy-GB" noProof="0" dirty="0"/>
          </a:p>
        </p:txBody>
      </p:sp>
      <p:sp>
        <p:nvSpPr>
          <p:cNvPr id="3" name="Content Placeholder 2">
            <a:extLst>
              <a:ext uri="{FF2B5EF4-FFF2-40B4-BE49-F238E27FC236}">
                <a16:creationId xmlns:a16="http://schemas.microsoft.com/office/drawing/2014/main" id="{06A88CA5-6671-41EB-A3C0-4D40FFC52D5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0EE8A54-8FA2-401A-A51C-714E221D26AD}"/>
              </a:ext>
            </a:extLst>
          </p:cNvPr>
          <p:cNvPicPr>
            <a:picLocks noChangeAspect="1"/>
          </p:cNvPicPr>
          <p:nvPr/>
        </p:nvPicPr>
        <p:blipFill rotWithShape="1">
          <a:blip r:embed="rId3"/>
          <a:srcRect l="18359" t="58750" r="19062" b="6111"/>
          <a:stretch/>
        </p:blipFill>
        <p:spPr>
          <a:xfrm>
            <a:off x="385763" y="257175"/>
            <a:ext cx="11408568" cy="4951413"/>
          </a:xfrm>
          <a:prstGeom prst="rect">
            <a:avLst/>
          </a:prstGeom>
          <a:ln w="38100">
            <a:solidFill>
              <a:schemeClr val="accent1"/>
            </a:solidFill>
          </a:ln>
        </p:spPr>
      </p:pic>
    </p:spTree>
    <p:extLst>
      <p:ext uri="{BB962C8B-B14F-4D97-AF65-F5344CB8AC3E}">
        <p14:creationId xmlns:p14="http://schemas.microsoft.com/office/powerpoint/2010/main" val="21733511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849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computer&#10;&#10;Description automatically generated">
            <a:extLst>
              <a:ext uri="{FF2B5EF4-FFF2-40B4-BE49-F238E27FC236}">
                <a16:creationId xmlns:a16="http://schemas.microsoft.com/office/drawing/2014/main" id="{408DE64F-686F-4E0E-8183-92FA88BA07A1}"/>
              </a:ext>
            </a:extLst>
          </p:cNvPr>
          <p:cNvPicPr>
            <a:picLocks noGrp="1" noChangeAspect="1"/>
          </p:cNvPicPr>
          <p:nvPr>
            <p:ph idx="1"/>
          </p:nvPr>
        </p:nvPicPr>
        <p:blipFill rotWithShape="1">
          <a:blip r:embed="rId2"/>
          <a:srcRect l="18828" t="14445" r="30078" b="12500"/>
          <a:stretch/>
        </p:blipFill>
        <p:spPr>
          <a:xfrm>
            <a:off x="2632575" y="643467"/>
            <a:ext cx="6926850" cy="5571066"/>
          </a:xfrm>
          <a:prstGeom prst="rect">
            <a:avLst/>
          </a:prstGeom>
        </p:spPr>
      </p:pic>
    </p:spTree>
    <p:extLst>
      <p:ext uri="{BB962C8B-B14F-4D97-AF65-F5344CB8AC3E}">
        <p14:creationId xmlns:p14="http://schemas.microsoft.com/office/powerpoint/2010/main" val="20514975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C52EF-C02F-4599-96E2-1DF958488FD9}"/>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noProof="0">
                <a:solidFill>
                  <a:srgbClr val="FFFFFF"/>
                </a:solidFill>
                <a:latin typeface="+mj-lt"/>
                <a:ea typeface="+mj-ea"/>
                <a:cs typeface="+mj-cs"/>
              </a:rPr>
              <a:t>Cyfeirnodi</a:t>
            </a:r>
          </a:p>
        </p:txBody>
      </p:sp>
      <p:pic>
        <p:nvPicPr>
          <p:cNvPr id="7" name="Picture 6">
            <a:extLst>
              <a:ext uri="{FF2B5EF4-FFF2-40B4-BE49-F238E27FC236}">
                <a16:creationId xmlns:a16="http://schemas.microsoft.com/office/drawing/2014/main" id="{94BE30B2-65FB-C071-FBED-8CE4A271DE75}"/>
              </a:ext>
            </a:extLst>
          </p:cNvPr>
          <p:cNvPicPr>
            <a:picLocks noChangeAspect="1"/>
          </p:cNvPicPr>
          <p:nvPr/>
        </p:nvPicPr>
        <p:blipFill>
          <a:blip r:embed="rId3"/>
          <a:stretch>
            <a:fillRect/>
          </a:stretch>
        </p:blipFill>
        <p:spPr>
          <a:xfrm>
            <a:off x="599504" y="1966293"/>
            <a:ext cx="10992990" cy="4452160"/>
          </a:xfrm>
          <a:prstGeom prst="rect">
            <a:avLst/>
          </a:prstGeom>
        </p:spPr>
      </p:pic>
    </p:spTree>
    <p:extLst>
      <p:ext uri="{BB962C8B-B14F-4D97-AF65-F5344CB8AC3E}">
        <p14:creationId xmlns:p14="http://schemas.microsoft.com/office/powerpoint/2010/main" val="13808585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638D-67B7-4BE0-9E07-647C3C7CA48D}"/>
              </a:ext>
            </a:extLst>
          </p:cNvPr>
          <p:cNvSpPr>
            <a:spLocks noGrp="1"/>
          </p:cNvSpPr>
          <p:nvPr>
            <p:ph type="title"/>
          </p:nvPr>
        </p:nvSpPr>
        <p:spPr>
          <a:xfrm>
            <a:off x="294048" y="0"/>
            <a:ext cx="10515600" cy="1325563"/>
          </a:xfrm>
        </p:spPr>
        <p:txBody>
          <a:bodyPr/>
          <a:lstStyle/>
          <a:p>
            <a:r>
              <a:rPr lang="cy-GB" noProof="0" dirty="0">
                <a:solidFill>
                  <a:srgbClr val="FF0000"/>
                </a:solidFill>
              </a:rPr>
              <a:t>Golygu</a:t>
            </a:r>
          </a:p>
        </p:txBody>
      </p:sp>
      <p:sp>
        <p:nvSpPr>
          <p:cNvPr id="3" name="Content Placeholder 2">
            <a:extLst>
              <a:ext uri="{FF2B5EF4-FFF2-40B4-BE49-F238E27FC236}">
                <a16:creationId xmlns:a16="http://schemas.microsoft.com/office/drawing/2014/main" id="{4FDF6FA5-EB9B-430A-8A73-690973F14A3F}"/>
              </a:ext>
            </a:extLst>
          </p:cNvPr>
          <p:cNvSpPr>
            <a:spLocks noGrp="1"/>
          </p:cNvSpPr>
          <p:nvPr>
            <p:ph idx="1"/>
          </p:nvPr>
        </p:nvSpPr>
        <p:spPr>
          <a:xfrm>
            <a:off x="221121" y="1118788"/>
            <a:ext cx="6639685" cy="4351338"/>
          </a:xfrm>
        </p:spPr>
        <p:txBody>
          <a:bodyPr>
            <a:normAutofit lnSpcReduction="10000"/>
          </a:bodyPr>
          <a:lstStyle/>
          <a:p>
            <a:pPr marL="268288" indent="-268288">
              <a:buNone/>
            </a:pPr>
            <a:r>
              <a:rPr lang="cy-GB" dirty="0">
                <a:latin typeface="Calibri" panose="020F0502020204030204" pitchFamily="34" charset="0"/>
                <a:cs typeface="Calibri" panose="020F0502020204030204" pitchFamily="34" charset="0"/>
              </a:rPr>
              <a:t>• </a:t>
            </a:r>
            <a:r>
              <a:rPr lang="cy-GB" dirty="0"/>
              <a:t>Gadewch beth amser rhwng ysgrifennu a golygu
</a:t>
            </a:r>
            <a:r>
              <a:rPr lang="cy-GB" dirty="0">
                <a:latin typeface="Calibri" panose="020F0502020204030204" pitchFamily="34" charset="0"/>
                <a:cs typeface="Calibri" panose="020F0502020204030204" pitchFamily="34" charset="0"/>
              </a:rPr>
              <a:t>• </a:t>
            </a:r>
            <a:r>
              <a:rPr lang="cy-GB" dirty="0"/>
              <a:t>Rhowch eich hun yn sefyllfa'r darllenydd:
</a:t>
            </a:r>
            <a:r>
              <a:rPr lang="cy-GB" noProof="0" dirty="0"/>
              <a:t> - </a:t>
            </a:r>
            <a:r>
              <a:rPr lang="cy-GB" dirty="0"/>
              <a:t>A yw popeth wedi'i ddiffinio?
 </a:t>
            </a:r>
            <a:r>
              <a:rPr lang="cy-GB" noProof="0" dirty="0"/>
              <a:t>- </a:t>
            </a:r>
            <a:r>
              <a:rPr lang="cy-GB" dirty="0"/>
              <a:t>A all y darllenydd ddilyn eich meddwl?
 - Allwch chi grynhoi pwynt allweddol pob paragraff a pham ei fod yn berthnasol i deitl eich traethawd?
</a:t>
            </a:r>
            <a:r>
              <a:rPr lang="cy-GB" dirty="0">
                <a:latin typeface="Calibri" panose="020F0502020204030204" pitchFamily="34" charset="0"/>
                <a:cs typeface="Calibri" panose="020F0502020204030204" pitchFamily="34" charset="0"/>
              </a:rPr>
              <a:t>• </a:t>
            </a:r>
            <a:r>
              <a:rPr lang="cy-GB" dirty="0"/>
              <a:t>Darllenwch eich traethawd yn uchel a gadewch i’ch cymheiriaid ei ddarllen</a:t>
            </a:r>
            <a:endParaRPr lang="cy-GB" noProof="0" dirty="0"/>
          </a:p>
        </p:txBody>
      </p:sp>
      <p:pic>
        <p:nvPicPr>
          <p:cNvPr id="4" name="Picture 3">
            <a:extLst>
              <a:ext uri="{FF2B5EF4-FFF2-40B4-BE49-F238E27FC236}">
                <a16:creationId xmlns:a16="http://schemas.microsoft.com/office/drawing/2014/main" id="{22D33793-7A4E-4125-8136-D51E7D5F080F}"/>
              </a:ext>
            </a:extLst>
          </p:cNvPr>
          <p:cNvPicPr>
            <a:picLocks noChangeAspect="1"/>
          </p:cNvPicPr>
          <p:nvPr/>
        </p:nvPicPr>
        <p:blipFill>
          <a:blip r:embed="rId3"/>
          <a:stretch>
            <a:fillRect/>
          </a:stretch>
        </p:blipFill>
        <p:spPr>
          <a:xfrm>
            <a:off x="7368494" y="460005"/>
            <a:ext cx="4419600" cy="4824442"/>
          </a:xfrm>
          <a:prstGeom prst="rect">
            <a:avLst/>
          </a:prstGeom>
          <a:ln w="38100">
            <a:solidFill>
              <a:schemeClr val="accent1"/>
            </a:solidFill>
          </a:ln>
        </p:spPr>
      </p:pic>
    </p:spTree>
    <p:extLst>
      <p:ext uri="{BB962C8B-B14F-4D97-AF65-F5344CB8AC3E}">
        <p14:creationId xmlns:p14="http://schemas.microsoft.com/office/powerpoint/2010/main" val="35502122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229FA-E640-4BFA-85C3-DC2CB3C67D38}"/>
              </a:ext>
            </a:extLst>
          </p:cNvPr>
          <p:cNvSpPr>
            <a:spLocks noGrp="1"/>
          </p:cNvSpPr>
          <p:nvPr>
            <p:ph type="title"/>
          </p:nvPr>
        </p:nvSpPr>
        <p:spPr>
          <a:xfrm>
            <a:off x="181851" y="-100490"/>
            <a:ext cx="10515600" cy="1325563"/>
          </a:xfrm>
        </p:spPr>
        <p:txBody>
          <a:bodyPr/>
          <a:lstStyle/>
          <a:p>
            <a:r>
              <a:rPr lang="cy-GB" dirty="0" err="1">
                <a:solidFill>
                  <a:srgbClr val="FF0000"/>
                </a:solidFill>
              </a:rPr>
              <a:t>Prawfddarllen</a:t>
            </a:r>
            <a:r>
              <a:rPr lang="cy-GB" dirty="0">
                <a:solidFill>
                  <a:srgbClr val="FF0000"/>
                </a:solidFill>
              </a:rPr>
              <a:t>
</a:t>
            </a:r>
            <a:endParaRPr lang="cy-GB" noProof="0" dirty="0">
              <a:solidFill>
                <a:srgbClr val="FF0000"/>
              </a:solidFill>
            </a:endParaRPr>
          </a:p>
        </p:txBody>
      </p:sp>
      <p:sp>
        <p:nvSpPr>
          <p:cNvPr id="3" name="Content Placeholder 2">
            <a:extLst>
              <a:ext uri="{FF2B5EF4-FFF2-40B4-BE49-F238E27FC236}">
                <a16:creationId xmlns:a16="http://schemas.microsoft.com/office/drawing/2014/main" id="{AF0F753F-DDE4-4315-BB33-D3A03E717935}"/>
              </a:ext>
            </a:extLst>
          </p:cNvPr>
          <p:cNvSpPr>
            <a:spLocks noGrp="1"/>
          </p:cNvSpPr>
          <p:nvPr>
            <p:ph idx="1"/>
          </p:nvPr>
        </p:nvSpPr>
        <p:spPr>
          <a:xfrm>
            <a:off x="372586" y="1225073"/>
            <a:ext cx="10515600" cy="4351338"/>
          </a:xfrm>
        </p:spPr>
        <p:txBody>
          <a:bodyPr>
            <a:normAutofit fontScale="85000" lnSpcReduction="20000"/>
          </a:bodyPr>
          <a:lstStyle/>
          <a:p>
            <a:pPr marL="0" indent="0">
              <a:buNone/>
            </a:pPr>
            <a:r>
              <a:rPr lang="cy-GB" dirty="0"/>
              <a:t>Am beth ydych chi’n chwilio?</a:t>
            </a:r>
            <a:endParaRPr lang="cy-GB" noProof="0" dirty="0"/>
          </a:p>
          <a:p>
            <a:r>
              <a:rPr lang="cy-GB" dirty="0"/>
              <a:t>Sillafu</a:t>
            </a:r>
            <a:endParaRPr lang="cy-GB" noProof="0" dirty="0"/>
          </a:p>
          <a:p>
            <a:r>
              <a:rPr lang="cy-GB" noProof="0" dirty="0"/>
              <a:t>Gramadeg</a:t>
            </a:r>
          </a:p>
          <a:p>
            <a:r>
              <a:rPr lang="cy-GB" noProof="0" dirty="0"/>
              <a:t>Geiriau coll</a:t>
            </a:r>
          </a:p>
          <a:p>
            <a:r>
              <a:rPr lang="cy-GB" noProof="0" dirty="0"/>
              <a:t>Bylchu</a:t>
            </a:r>
          </a:p>
          <a:p>
            <a:r>
              <a:rPr lang="cy-GB" dirty="0"/>
              <a:t>Atalnodi
Geiriau a ddefnyddir yn amhriodol neu y tu </a:t>
            </a:r>
          </a:p>
          <a:p>
            <a:pPr marL="0" indent="0">
              <a:buNone/>
            </a:pPr>
            <a:r>
              <a:rPr lang="cy-GB" dirty="0"/>
              <a:t>    allan i'r cyd-destun</a:t>
            </a:r>
            <a:endParaRPr lang="cy-GB" noProof="0" dirty="0"/>
          </a:p>
          <a:p>
            <a:endParaRPr lang="cy-GB" noProof="0" dirty="0"/>
          </a:p>
          <a:p>
            <a:pPr marL="0" indent="0">
              <a:buNone/>
            </a:pPr>
            <a:r>
              <a:rPr lang="cy-GB" noProof="0" dirty="0"/>
              <a:t>Printiwch eich aseiniad i’w </a:t>
            </a:r>
            <a:r>
              <a:rPr lang="cy-GB" noProof="0" dirty="0" err="1"/>
              <a:t>brawfddarllen</a:t>
            </a:r>
            <a:r>
              <a:rPr lang="cy-GB" noProof="0" dirty="0"/>
              <a:t>.</a:t>
            </a:r>
          </a:p>
          <a:p>
            <a:pPr marL="0" indent="0">
              <a:buNone/>
            </a:pPr>
            <a:r>
              <a:rPr lang="sv-SE" dirty="0"/>
              <a:t>Gadewch i eraill ddarllen drosto</a:t>
            </a:r>
            <a:r>
              <a:rPr lang="cy-GB" noProof="0" dirty="0"/>
              <a:t>.</a:t>
            </a:r>
          </a:p>
        </p:txBody>
      </p:sp>
      <p:pic>
        <p:nvPicPr>
          <p:cNvPr id="4" name="Picture 3">
            <a:extLst>
              <a:ext uri="{FF2B5EF4-FFF2-40B4-BE49-F238E27FC236}">
                <a16:creationId xmlns:a16="http://schemas.microsoft.com/office/drawing/2014/main" id="{4051D664-8CB7-48CA-8624-77D26845B28E}"/>
              </a:ext>
            </a:extLst>
          </p:cNvPr>
          <p:cNvPicPr>
            <a:picLocks noChangeAspect="1"/>
          </p:cNvPicPr>
          <p:nvPr/>
        </p:nvPicPr>
        <p:blipFill>
          <a:blip r:embed="rId3"/>
          <a:stretch>
            <a:fillRect/>
          </a:stretch>
        </p:blipFill>
        <p:spPr>
          <a:xfrm>
            <a:off x="6978611" y="190500"/>
            <a:ext cx="4975264" cy="5060288"/>
          </a:xfrm>
          <a:prstGeom prst="rect">
            <a:avLst/>
          </a:prstGeom>
        </p:spPr>
      </p:pic>
    </p:spTree>
    <p:extLst>
      <p:ext uri="{BB962C8B-B14F-4D97-AF65-F5344CB8AC3E}">
        <p14:creationId xmlns:p14="http://schemas.microsoft.com/office/powerpoint/2010/main" val="16672851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8CA9BE-C7D3-98C3-C7D3-6E3C57015EDF}"/>
              </a:ext>
            </a:extLst>
          </p:cNvPr>
          <p:cNvPicPr>
            <a:picLocks noChangeAspect="1"/>
          </p:cNvPicPr>
          <p:nvPr/>
        </p:nvPicPr>
        <p:blipFill>
          <a:blip r:embed="rId2"/>
          <a:stretch>
            <a:fillRect/>
          </a:stretch>
        </p:blipFill>
        <p:spPr>
          <a:xfrm>
            <a:off x="2720340" y="220311"/>
            <a:ext cx="6492240" cy="6508513"/>
          </a:xfrm>
          <a:prstGeom prst="rect">
            <a:avLst/>
          </a:prstGeom>
        </p:spPr>
      </p:pic>
    </p:spTree>
    <p:extLst>
      <p:ext uri="{BB962C8B-B14F-4D97-AF65-F5344CB8AC3E}">
        <p14:creationId xmlns:p14="http://schemas.microsoft.com/office/powerpoint/2010/main" val="34619137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605118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A3A8AB5-3D50-DF57-BA78-5FFDE785FE30}"/>
              </a:ext>
            </a:extLst>
          </p:cNvPr>
          <p:cNvPicPr>
            <a:picLocks noChangeAspect="1"/>
          </p:cNvPicPr>
          <p:nvPr/>
        </p:nvPicPr>
        <p:blipFill>
          <a:blip r:embed="rId2"/>
          <a:stretch>
            <a:fillRect/>
          </a:stretch>
        </p:blipFill>
        <p:spPr>
          <a:xfrm>
            <a:off x="3436620" y="30431"/>
            <a:ext cx="5342237" cy="6827141"/>
          </a:xfrm>
          <a:prstGeom prst="rect">
            <a:avLst/>
          </a:prstGeom>
        </p:spPr>
      </p:pic>
    </p:spTree>
    <p:extLst>
      <p:ext uri="{BB962C8B-B14F-4D97-AF65-F5344CB8AC3E}">
        <p14:creationId xmlns:p14="http://schemas.microsoft.com/office/powerpoint/2010/main" val="10572421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6810D-C4E6-49BE-851F-7014E5E8A4CB}"/>
              </a:ext>
            </a:extLst>
          </p:cNvPr>
          <p:cNvSpPr>
            <a:spLocks noGrp="1"/>
          </p:cNvSpPr>
          <p:nvPr>
            <p:ph type="title"/>
          </p:nvPr>
        </p:nvSpPr>
        <p:spPr/>
        <p:txBody>
          <a:bodyPr/>
          <a:lstStyle/>
          <a:p>
            <a:endParaRPr lang="cy-GB" noProof="0" dirty="0"/>
          </a:p>
        </p:txBody>
      </p:sp>
      <p:sp>
        <p:nvSpPr>
          <p:cNvPr id="3" name="Content Placeholder 2">
            <a:extLst>
              <a:ext uri="{FF2B5EF4-FFF2-40B4-BE49-F238E27FC236}">
                <a16:creationId xmlns:a16="http://schemas.microsoft.com/office/drawing/2014/main" id="{89CBD167-945F-4874-A2D4-E816845DAAB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17C4FDF-A543-42BB-BA85-B1851A64F9D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584549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335BBAB-5865-4F46-B4A5-707F4DDE30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54C263B-4380-4638-AE5C-23138B3B50E2}">
  <ds:schemaRefs>
    <ds:schemaRef ds:uri="http://schemas.microsoft.com/sharepoint/v3/contenttype/forms"/>
  </ds:schemaRefs>
</ds:datastoreItem>
</file>

<file path=customXml/itemProps3.xml><?xml version="1.0" encoding="utf-8"?>
<ds:datastoreItem xmlns:ds="http://schemas.openxmlformats.org/officeDocument/2006/customXml" ds:itemID="{3E559492-74F8-4614-81B1-14B8FBAF295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dcmitype/"/>
    <ds:schemaRef ds:uri="http://schemas.microsoft.com/office/2006/metadata/properties"/>
    <ds:schemaRef ds:uri="http://purl.org/dc/elements/1.1/"/>
    <ds:schemaRef ds:uri="f9cd839b-d2f7-4d79-867e-33235b171cd7"/>
    <ds:schemaRef ds:uri="ebe861c4-9752-476b-95bf-faec8d80e167"/>
    <ds:schemaRef ds:uri="http://www.w3.org/XML/1998/namespace"/>
    <ds:schemaRef ds:uri="92c24619-d6d5-42cf-b618-23d930ad9f20"/>
    <ds:schemaRef ds:uri="8ee9550b-f5f4-4dde-bce5-39f4ba45c2f1"/>
  </ds:schemaRefs>
</ds:datastoreItem>
</file>

<file path=docProps/app.xml><?xml version="1.0" encoding="utf-8"?>
<Properties xmlns="http://schemas.openxmlformats.org/officeDocument/2006/extended-properties" xmlns:vt="http://schemas.openxmlformats.org/officeDocument/2006/docPropsVTypes">
  <TotalTime>0</TotalTime>
  <Words>1858</Words>
  <Application>Microsoft Office PowerPoint</Application>
  <PresentationFormat>Widescreen</PresentationFormat>
  <Paragraphs>170</Paragraphs>
  <Slides>36</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-apple-system</vt:lpstr>
      <vt:lpstr>Arial</vt:lpstr>
      <vt:lpstr>Bradley Hand ITC</vt:lpstr>
      <vt:lpstr>Calibri</vt:lpstr>
      <vt:lpstr>Calibri Light</vt:lpstr>
      <vt:lpstr>Times New Roman</vt:lpstr>
      <vt:lpstr>Office Theme</vt:lpstr>
      <vt:lpstr>Ysgrifennu Academaidd</vt:lpstr>
      <vt:lpstr>PowerPoint Presentation</vt:lpstr>
      <vt:lpstr>Defnyddio Cymraeg ffurfiol</vt:lpstr>
      <vt:lpstr>Anelwch am eglurder</vt:lpstr>
      <vt:lpstr>Dysgwch sut i ddefnyddio terminoleg arbenigol</vt:lpstr>
      <vt:lpstr>Dylech osgoi byrfoddau a thalfyriadau</vt:lpstr>
      <vt:lpstr>Defnyddiwch iaith amhersonol a goddefol</vt:lpstr>
      <vt:lpstr>Byddwch yn amhersonol</vt:lpstr>
      <vt:lpstr>Byddwch yn betrus</vt:lpstr>
      <vt:lpstr>Byddwch yn wrthrychol</vt:lpstr>
      <vt:lpstr>Byddwch yn gryno</vt:lpstr>
      <vt:lpstr>Byddwch yn fanwl gywir</vt:lpstr>
      <vt:lpstr>Pam ei bod yn amwys?</vt:lpstr>
      <vt:lpstr>Byddwch yn hyderus</vt:lpstr>
      <vt:lpstr>Peidiwch ag ymddiheuro</vt:lpstr>
      <vt:lpstr>Cyfarch y darllenydd</vt:lpstr>
      <vt:lpstr>Dyfyniadau</vt:lpstr>
      <vt:lpstr>Peidiwch â defnyddio cysyllteiriau mewn mannau anghywir</vt:lpstr>
      <vt:lpstr>Rhifau</vt:lpstr>
      <vt:lpstr>Strwythuredig</vt:lpstr>
      <vt:lpstr>Strwythuredig</vt:lpstr>
      <vt:lpstr>Paragraffau</vt:lpstr>
      <vt:lpstr>PowerPoint Presentation</vt:lpstr>
      <vt:lpstr>Cyfeirio’r darllenydd</vt:lpstr>
      <vt:lpstr>Byddwch yn feirniadol</vt:lpstr>
      <vt:lpstr>PowerPoint Presentation</vt:lpstr>
      <vt:lpstr>PowerPoint Presentation</vt:lpstr>
      <vt:lpstr>PowerPoint Presentation</vt:lpstr>
      <vt:lpstr>PowerPoint Presentation</vt:lpstr>
      <vt:lpstr>Cyfeirnodi</vt:lpstr>
      <vt:lpstr>Golygu</vt:lpstr>
      <vt:lpstr>Prawfddarllen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your academic writing</dc:title>
  <dc:creator>Julia Holloway</dc:creator>
  <cp:lastModifiedBy>Nanna Ryder</cp:lastModifiedBy>
  <cp:revision>83</cp:revision>
  <dcterms:created xsi:type="dcterms:W3CDTF">2020-10-03T10:05:41Z</dcterms:created>
  <dcterms:modified xsi:type="dcterms:W3CDTF">2022-10-23T21:57:19Z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