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modernComment_101_AE18460D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omments/modernComment_107_B2833BD1.xml" ContentType="application/vnd.ms-powerpoint.comments+xml"/>
  <Override PartName="/ppt/comments/modernComment_109_49AFB85B.xml" ContentType="application/vnd.ms-powerpoint.comments+xml"/>
  <Override PartName="/ppt/comments/modernComment_10A_D4F84437.xml" ContentType="application/vnd.ms-powerpoint.comments+xml"/>
  <Override PartName="/ppt/comments/modernComment_10C_96B77A0F.xml" ContentType="application/vnd.ms-powerpoint.comment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4"/>
  </p:sldMasterIdLst>
  <p:notesMasterIdLst>
    <p:notesMasterId r:id="rId19"/>
  </p:notesMasterIdLst>
  <p:sldIdLst>
    <p:sldId id="256" r:id="rId5"/>
    <p:sldId id="257" r:id="rId6"/>
    <p:sldId id="258" r:id="rId7"/>
    <p:sldId id="259" r:id="rId8"/>
    <p:sldId id="260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DC346CF1-7905-B40E-F937-8629E97AED8C}" name="Emilia Milewska (2245525)" initials="EM" userId="S::2245525@student.uwtsd.ac.uk::4fb7f8a9-e744-4266-8af5-097142556341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56" autoAdjust="0"/>
    <p:restoredTop sz="94710"/>
  </p:normalViewPr>
  <p:slideViewPr>
    <p:cSldViewPr snapToGrid="0">
      <p:cViewPr varScale="1">
        <p:scale>
          <a:sx n="91" d="100"/>
          <a:sy n="91" d="100"/>
        </p:scale>
        <p:origin x="370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omments/modernComment_10A_D4F84437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EFB81DE-51D1-42C8-AB84-ADCCC2F3928E}" authorId="{DC346CF1-7905-B40E-F937-8629E97AED8C}" created="2026-03-17T16:35:19.951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3573040183" sldId="266"/>
      <ac:spMk id="3" creationId="{F79B363B-FBE7-96D0-8E89-167A6B06C858}"/>
    </ac:deMkLst>
    <p188:txBody>
      <a:bodyPr/>
      <a:lstStyle/>
      <a:p>
        <a:r>
          <a:rPr lang="en-GB"/>
          <a:t>Please provide some examples of these policies- their names - in the UK</a:t>
        </a:r>
      </a:p>
    </p188:txBody>
  </p188:cm>
</p188:cmLst>
</file>

<file path=ppt/comments/modernComment_10C_96B77A0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1C48351-507F-47C9-B390-B70B6B8E0589}" authorId="{DC346CF1-7905-B40E-F937-8629E97AED8C}" created="2026-03-17T16:36:51.80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528606735" sldId="268"/>
      <ac:spMk id="3" creationId="{CC7FBA5A-8789-2E55-63F6-4F6F9EE1924C}"/>
    </ac:deMkLst>
    <p188:txBody>
      <a:bodyPr/>
      <a:lstStyle/>
      <a:p>
        <a:r>
          <a:rPr lang="en-GB"/>
          <a:t>Provide some specific examples within the UK and some logos/pictures would help too</a:t>
        </a:r>
      </a:p>
    </p188:txBody>
  </p188:cm>
</p188:cmLst>
</file>

<file path=ppt/comments/modernComment_101_AE18460D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BE34903-3BA7-454E-9F4F-EFA6BAC1486C}" authorId="{DC346CF1-7905-B40E-F937-8629E97AED8C}" created="2026-03-17T16:29:32.645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920826381" sldId="257"/>
      <ac:spMk id="3" creationId="{EEC79A98-8ACF-C08C-E9F6-BC22659CD24F}"/>
    </ac:deMkLst>
    <p188:txBody>
      <a:bodyPr/>
      <a:lstStyle/>
      <a:p>
        <a:r>
          <a:rPr lang="en-GB"/>
          <a:t>Intext citation</a:t>
        </a:r>
      </a:p>
    </p188:txBody>
  </p188:cm>
</p188:cmLst>
</file>

<file path=ppt/comments/modernComment_107_B2833BD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35BB5BD-BD16-4F3B-92ED-0B0CEB738FDB}" authorId="{DC346CF1-7905-B40E-F937-8629E97AED8C}" created="2026-03-17T16:33:29.339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994944977" sldId="263"/>
      <ac:spMk id="3" creationId="{53447F8A-2335-B09C-AE26-3231CC74B40D}"/>
    </ac:deMkLst>
    <p188:txBody>
      <a:bodyPr/>
      <a:lstStyle/>
      <a:p>
        <a:r>
          <a:rPr lang="en-GB"/>
          <a:t>Please provide examples for integrated care e.g WHOs Health in All Policies or the ICS</a:t>
        </a:r>
      </a:p>
    </p188:txBody>
  </p188:cm>
</p188:cmLst>
</file>

<file path=ppt/comments/modernComment_109_49AFB85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30A8183-E080-42C0-838C-A405DA30FF96}" authorId="{DC346CF1-7905-B40E-F937-8629E97AED8C}" created="2026-03-17T16:34:30.91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236252763" sldId="265"/>
      <ac:spMk id="3" creationId="{5234477A-407F-D8D0-F4C0-A4FBB74C5087}"/>
    </ac:deMkLst>
    <p188:txBody>
      <a:bodyPr/>
      <a:lstStyle/>
      <a:p>
        <a:r>
          <a:rPr lang="en-GB"/>
          <a:t>Put the image of the model and maybe add one more</a:t>
        </a:r>
      </a:p>
    </p188:txBody>
  </p188:cm>
</p188:cmLst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Relationship Id="rId1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82C495-1B68-4162-B75B-8ECED23F487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29E8F06-6DAC-4FB2-A6C6-825C4D0415FE}">
      <dgm:prSet/>
      <dgm:spPr/>
      <dgm:t>
        <a:bodyPr/>
        <a:lstStyle/>
        <a:p>
          <a:r>
            <a:rPr lang="en-GB"/>
            <a:t>Health is more than the absence of disease.</a:t>
          </a:r>
          <a:endParaRPr lang="en-US"/>
        </a:p>
      </dgm:t>
    </dgm:pt>
    <dgm:pt modelId="{F5485644-753A-49C8-9B68-4553621E60E9}" type="parTrans" cxnId="{B9F0EBC8-A807-42B8-9472-F8CA6A19F4A9}">
      <dgm:prSet/>
      <dgm:spPr/>
      <dgm:t>
        <a:bodyPr/>
        <a:lstStyle/>
        <a:p>
          <a:endParaRPr lang="en-US"/>
        </a:p>
      </dgm:t>
    </dgm:pt>
    <dgm:pt modelId="{A2BFBFBF-F06E-42D5-9BD9-7D224DF8899B}" type="sibTrans" cxnId="{B9F0EBC8-A807-42B8-9472-F8CA6A19F4A9}">
      <dgm:prSet/>
      <dgm:spPr/>
      <dgm:t>
        <a:bodyPr/>
        <a:lstStyle/>
        <a:p>
          <a:endParaRPr lang="en-US"/>
        </a:p>
      </dgm:t>
    </dgm:pt>
    <dgm:pt modelId="{C7BB3B48-3017-4351-BF51-8898B76A1734}">
      <dgm:prSet/>
      <dgm:spPr/>
      <dgm:t>
        <a:bodyPr/>
        <a:lstStyle/>
        <a:p>
          <a:r>
            <a:rPr lang="en-GB"/>
            <a:t>Includes physical, mental, and social well-being.</a:t>
          </a:r>
          <a:endParaRPr lang="en-US"/>
        </a:p>
      </dgm:t>
    </dgm:pt>
    <dgm:pt modelId="{2F60C723-8751-44C6-9DDC-841B1D43F8AF}" type="parTrans" cxnId="{34926F23-EDF7-4002-BD60-4427964437CA}">
      <dgm:prSet/>
      <dgm:spPr/>
      <dgm:t>
        <a:bodyPr/>
        <a:lstStyle/>
        <a:p>
          <a:endParaRPr lang="en-US"/>
        </a:p>
      </dgm:t>
    </dgm:pt>
    <dgm:pt modelId="{1AEC18FA-EDC3-46E0-8FEC-68BEC25F59FC}" type="sibTrans" cxnId="{34926F23-EDF7-4002-BD60-4427964437CA}">
      <dgm:prSet/>
      <dgm:spPr/>
      <dgm:t>
        <a:bodyPr/>
        <a:lstStyle/>
        <a:p>
          <a:endParaRPr lang="en-US"/>
        </a:p>
      </dgm:t>
    </dgm:pt>
    <dgm:pt modelId="{29E51258-022A-4FC6-8C61-A5CE04979554}">
      <dgm:prSet/>
      <dgm:spPr/>
      <dgm:t>
        <a:bodyPr/>
        <a:lstStyle/>
        <a:p>
          <a:r>
            <a:rPr lang="en-GB"/>
            <a:t>Focus on prevention, lifestyle, and environment.</a:t>
          </a:r>
          <a:endParaRPr lang="en-US"/>
        </a:p>
      </dgm:t>
    </dgm:pt>
    <dgm:pt modelId="{0C3F03A4-4589-4744-9C27-35FC9BAB2A1D}" type="parTrans" cxnId="{908D525A-896A-4515-9F6D-0A033B9905FC}">
      <dgm:prSet/>
      <dgm:spPr/>
      <dgm:t>
        <a:bodyPr/>
        <a:lstStyle/>
        <a:p>
          <a:endParaRPr lang="en-US"/>
        </a:p>
      </dgm:t>
    </dgm:pt>
    <dgm:pt modelId="{DB0197F1-2C21-4A52-8021-B81AD6F0218C}" type="sibTrans" cxnId="{908D525A-896A-4515-9F6D-0A033B9905FC}">
      <dgm:prSet/>
      <dgm:spPr/>
      <dgm:t>
        <a:bodyPr/>
        <a:lstStyle/>
        <a:p>
          <a:endParaRPr lang="en-US"/>
        </a:p>
      </dgm:t>
    </dgm:pt>
    <dgm:pt modelId="{202EC6D3-486A-4BDD-AB84-C1A4393A8CA0}">
      <dgm:prSet/>
      <dgm:spPr/>
      <dgm:t>
        <a:bodyPr/>
        <a:lstStyle/>
        <a:p>
          <a:r>
            <a:rPr lang="en-GB"/>
            <a:t>(WHO, 1948)</a:t>
          </a:r>
          <a:endParaRPr lang="en-US"/>
        </a:p>
      </dgm:t>
    </dgm:pt>
    <dgm:pt modelId="{FDAC4491-13A8-4EB8-851B-79409E032F48}" type="parTrans" cxnId="{13280CE3-A638-4D8B-AB68-0D6AA5C0B3B7}">
      <dgm:prSet/>
      <dgm:spPr/>
      <dgm:t>
        <a:bodyPr/>
        <a:lstStyle/>
        <a:p>
          <a:endParaRPr lang="en-US"/>
        </a:p>
      </dgm:t>
    </dgm:pt>
    <dgm:pt modelId="{C4A50040-F435-4095-B9A9-50B8E7135816}" type="sibTrans" cxnId="{13280CE3-A638-4D8B-AB68-0D6AA5C0B3B7}">
      <dgm:prSet/>
      <dgm:spPr/>
      <dgm:t>
        <a:bodyPr/>
        <a:lstStyle/>
        <a:p>
          <a:endParaRPr lang="en-US"/>
        </a:p>
      </dgm:t>
    </dgm:pt>
    <dgm:pt modelId="{AF2C1E58-EA6E-7E4B-9900-BF9A8CEEC58A}" type="pres">
      <dgm:prSet presAssocID="{8882C495-1B68-4162-B75B-8ECED23F487A}" presName="linear" presStyleCnt="0">
        <dgm:presLayoutVars>
          <dgm:animLvl val="lvl"/>
          <dgm:resizeHandles val="exact"/>
        </dgm:presLayoutVars>
      </dgm:prSet>
      <dgm:spPr/>
    </dgm:pt>
    <dgm:pt modelId="{179D92AE-4695-4345-86EA-B36F79C794A7}" type="pres">
      <dgm:prSet presAssocID="{529E8F06-6DAC-4FB2-A6C6-825C4D0415F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E195833-AF81-0242-B5D7-BC56FA9696C5}" type="pres">
      <dgm:prSet presAssocID="{A2BFBFBF-F06E-42D5-9BD9-7D224DF8899B}" presName="spacer" presStyleCnt="0"/>
      <dgm:spPr/>
    </dgm:pt>
    <dgm:pt modelId="{8D5974CB-46E6-EE4C-A0C3-DD3CC8A359AC}" type="pres">
      <dgm:prSet presAssocID="{C7BB3B48-3017-4351-BF51-8898B76A173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5773574-AE04-5E4D-BE28-9A0B3E965C5C}" type="pres">
      <dgm:prSet presAssocID="{1AEC18FA-EDC3-46E0-8FEC-68BEC25F59FC}" presName="spacer" presStyleCnt="0"/>
      <dgm:spPr/>
    </dgm:pt>
    <dgm:pt modelId="{7876DE43-1C96-B342-A1B2-D1FC4731D94A}" type="pres">
      <dgm:prSet presAssocID="{29E51258-022A-4FC6-8C61-A5CE0497955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AC9B1A2-2CE3-144D-89FB-5BF06FDAE03B}" type="pres">
      <dgm:prSet presAssocID="{DB0197F1-2C21-4A52-8021-B81AD6F0218C}" presName="spacer" presStyleCnt="0"/>
      <dgm:spPr/>
    </dgm:pt>
    <dgm:pt modelId="{4EE4993E-C537-624E-B142-270EAF772000}" type="pres">
      <dgm:prSet presAssocID="{202EC6D3-486A-4BDD-AB84-C1A4393A8CA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4926F23-EDF7-4002-BD60-4427964437CA}" srcId="{8882C495-1B68-4162-B75B-8ECED23F487A}" destId="{C7BB3B48-3017-4351-BF51-8898B76A1734}" srcOrd="1" destOrd="0" parTransId="{2F60C723-8751-44C6-9DDC-841B1D43F8AF}" sibTransId="{1AEC18FA-EDC3-46E0-8FEC-68BEC25F59FC}"/>
    <dgm:cxn modelId="{908D525A-896A-4515-9F6D-0A033B9905FC}" srcId="{8882C495-1B68-4162-B75B-8ECED23F487A}" destId="{29E51258-022A-4FC6-8C61-A5CE04979554}" srcOrd="2" destOrd="0" parTransId="{0C3F03A4-4589-4744-9C27-35FC9BAB2A1D}" sibTransId="{DB0197F1-2C21-4A52-8021-B81AD6F0218C}"/>
    <dgm:cxn modelId="{DC2B30B6-4105-7D46-B90A-DBC106D2AE6C}" type="presOf" srcId="{29E51258-022A-4FC6-8C61-A5CE04979554}" destId="{7876DE43-1C96-B342-A1B2-D1FC4731D94A}" srcOrd="0" destOrd="0" presId="urn:microsoft.com/office/officeart/2005/8/layout/vList2"/>
    <dgm:cxn modelId="{99F130BC-FFFC-1A40-88BB-6387EA2F3DE4}" type="presOf" srcId="{202EC6D3-486A-4BDD-AB84-C1A4393A8CA0}" destId="{4EE4993E-C537-624E-B142-270EAF772000}" srcOrd="0" destOrd="0" presId="urn:microsoft.com/office/officeart/2005/8/layout/vList2"/>
    <dgm:cxn modelId="{B9F0EBC8-A807-42B8-9472-F8CA6A19F4A9}" srcId="{8882C495-1B68-4162-B75B-8ECED23F487A}" destId="{529E8F06-6DAC-4FB2-A6C6-825C4D0415FE}" srcOrd="0" destOrd="0" parTransId="{F5485644-753A-49C8-9B68-4553621E60E9}" sibTransId="{A2BFBFBF-F06E-42D5-9BD9-7D224DF8899B}"/>
    <dgm:cxn modelId="{75AFF6D4-6001-2049-8DF9-A67097C7D1B0}" type="presOf" srcId="{529E8F06-6DAC-4FB2-A6C6-825C4D0415FE}" destId="{179D92AE-4695-4345-86EA-B36F79C794A7}" srcOrd="0" destOrd="0" presId="urn:microsoft.com/office/officeart/2005/8/layout/vList2"/>
    <dgm:cxn modelId="{13280CE3-A638-4D8B-AB68-0D6AA5C0B3B7}" srcId="{8882C495-1B68-4162-B75B-8ECED23F487A}" destId="{202EC6D3-486A-4BDD-AB84-C1A4393A8CA0}" srcOrd="3" destOrd="0" parTransId="{FDAC4491-13A8-4EB8-851B-79409E032F48}" sibTransId="{C4A50040-F435-4095-B9A9-50B8E7135816}"/>
    <dgm:cxn modelId="{60E0D5F2-CDA0-0B4F-BBEB-47BD80F63F47}" type="presOf" srcId="{C7BB3B48-3017-4351-BF51-8898B76A1734}" destId="{8D5974CB-46E6-EE4C-A0C3-DD3CC8A359AC}" srcOrd="0" destOrd="0" presId="urn:microsoft.com/office/officeart/2005/8/layout/vList2"/>
    <dgm:cxn modelId="{086226FB-8595-894D-9FDD-6DA242661D0A}" type="presOf" srcId="{8882C495-1B68-4162-B75B-8ECED23F487A}" destId="{AF2C1E58-EA6E-7E4B-9900-BF9A8CEEC58A}" srcOrd="0" destOrd="0" presId="urn:microsoft.com/office/officeart/2005/8/layout/vList2"/>
    <dgm:cxn modelId="{DFB6B2A0-AF90-C54E-AFE2-47E84856AFFC}" type="presParOf" srcId="{AF2C1E58-EA6E-7E4B-9900-BF9A8CEEC58A}" destId="{179D92AE-4695-4345-86EA-B36F79C794A7}" srcOrd="0" destOrd="0" presId="urn:microsoft.com/office/officeart/2005/8/layout/vList2"/>
    <dgm:cxn modelId="{469F274F-4024-4242-A0FE-2BECB9F481CD}" type="presParOf" srcId="{AF2C1E58-EA6E-7E4B-9900-BF9A8CEEC58A}" destId="{5E195833-AF81-0242-B5D7-BC56FA9696C5}" srcOrd="1" destOrd="0" presId="urn:microsoft.com/office/officeart/2005/8/layout/vList2"/>
    <dgm:cxn modelId="{399741C3-7C6E-D94B-B9B4-23E2BB036C7E}" type="presParOf" srcId="{AF2C1E58-EA6E-7E4B-9900-BF9A8CEEC58A}" destId="{8D5974CB-46E6-EE4C-A0C3-DD3CC8A359AC}" srcOrd="2" destOrd="0" presId="urn:microsoft.com/office/officeart/2005/8/layout/vList2"/>
    <dgm:cxn modelId="{A690CB7A-3408-8041-A753-CF3B7BC05C1C}" type="presParOf" srcId="{AF2C1E58-EA6E-7E4B-9900-BF9A8CEEC58A}" destId="{D5773574-AE04-5E4D-BE28-9A0B3E965C5C}" srcOrd="3" destOrd="0" presId="urn:microsoft.com/office/officeart/2005/8/layout/vList2"/>
    <dgm:cxn modelId="{6259CC8D-B81E-3A4C-A4FB-F2B71456C0E3}" type="presParOf" srcId="{AF2C1E58-EA6E-7E4B-9900-BF9A8CEEC58A}" destId="{7876DE43-1C96-B342-A1B2-D1FC4731D94A}" srcOrd="4" destOrd="0" presId="urn:microsoft.com/office/officeart/2005/8/layout/vList2"/>
    <dgm:cxn modelId="{3DC513A5-3AC4-8048-8937-7B80A94EF208}" type="presParOf" srcId="{AF2C1E58-EA6E-7E4B-9900-BF9A8CEEC58A}" destId="{BAC9B1A2-2CE3-144D-89FB-5BF06FDAE03B}" srcOrd="5" destOrd="0" presId="urn:microsoft.com/office/officeart/2005/8/layout/vList2"/>
    <dgm:cxn modelId="{B74E0D21-FDB5-1B4D-B344-512E5DB677FC}" type="presParOf" srcId="{AF2C1E58-EA6E-7E4B-9900-BF9A8CEEC58A}" destId="{4EE4993E-C537-624E-B142-270EAF77200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62E431-4AF7-4506-9BAA-9D315706CEC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CDB178A-B2CA-4D41-A31B-09957E0B81CA}">
      <dgm:prSet/>
      <dgm:spPr/>
      <dgm:t>
        <a:bodyPr/>
        <a:lstStyle/>
        <a:p>
          <a:r>
            <a:rPr lang="en-GB"/>
            <a:t>Holistic concept of overall quality of life.</a:t>
          </a:r>
          <a:endParaRPr lang="en-US"/>
        </a:p>
      </dgm:t>
    </dgm:pt>
    <dgm:pt modelId="{D8663924-7CF1-4AD3-BF5F-C72186583056}" type="parTrans" cxnId="{7EAC0503-846F-4635-BC81-93667DA27B73}">
      <dgm:prSet/>
      <dgm:spPr/>
      <dgm:t>
        <a:bodyPr/>
        <a:lstStyle/>
        <a:p>
          <a:endParaRPr lang="en-US"/>
        </a:p>
      </dgm:t>
    </dgm:pt>
    <dgm:pt modelId="{2D715C69-EF40-4D54-95D7-7830A3332332}" type="sibTrans" cxnId="{7EAC0503-846F-4635-BC81-93667DA27B73}">
      <dgm:prSet/>
      <dgm:spPr/>
      <dgm:t>
        <a:bodyPr/>
        <a:lstStyle/>
        <a:p>
          <a:endParaRPr lang="en-US"/>
        </a:p>
      </dgm:t>
    </dgm:pt>
    <dgm:pt modelId="{76563C4A-99AD-464D-A5B8-19D17903EB3E}">
      <dgm:prSet/>
      <dgm:spPr/>
      <dgm:t>
        <a:bodyPr/>
        <a:lstStyle/>
        <a:p>
          <a:r>
            <a:rPr lang="en-GB"/>
            <a:t>Includes:</a:t>
          </a:r>
          <a:endParaRPr lang="en-US"/>
        </a:p>
      </dgm:t>
    </dgm:pt>
    <dgm:pt modelId="{8CB01062-8F75-44C4-A868-38BF5814A2CB}" type="parTrans" cxnId="{72DF806D-F212-4173-AACF-FF873DFA83EA}">
      <dgm:prSet/>
      <dgm:spPr/>
      <dgm:t>
        <a:bodyPr/>
        <a:lstStyle/>
        <a:p>
          <a:endParaRPr lang="en-US"/>
        </a:p>
      </dgm:t>
    </dgm:pt>
    <dgm:pt modelId="{E2905832-2EA9-465A-A961-12CE8CB0EDB9}" type="sibTrans" cxnId="{72DF806D-F212-4173-AACF-FF873DFA83EA}">
      <dgm:prSet/>
      <dgm:spPr/>
      <dgm:t>
        <a:bodyPr/>
        <a:lstStyle/>
        <a:p>
          <a:endParaRPr lang="en-US"/>
        </a:p>
      </dgm:t>
    </dgm:pt>
    <dgm:pt modelId="{0DC24FEC-2079-4933-A3B5-7AD928DD4A62}">
      <dgm:prSet/>
      <dgm:spPr/>
      <dgm:t>
        <a:bodyPr/>
        <a:lstStyle/>
        <a:p>
          <a:r>
            <a:rPr lang="en-GB"/>
            <a:t>Physical health</a:t>
          </a:r>
          <a:endParaRPr lang="en-US"/>
        </a:p>
      </dgm:t>
    </dgm:pt>
    <dgm:pt modelId="{D9B2A124-1BB6-4577-B734-CB25A31289F4}" type="parTrans" cxnId="{68C24624-7D9F-4A1E-BEA4-F90EBA973DFD}">
      <dgm:prSet/>
      <dgm:spPr/>
      <dgm:t>
        <a:bodyPr/>
        <a:lstStyle/>
        <a:p>
          <a:endParaRPr lang="en-US"/>
        </a:p>
      </dgm:t>
    </dgm:pt>
    <dgm:pt modelId="{2381D6C4-AF1F-41AB-B088-EF18A1CFEA7C}" type="sibTrans" cxnId="{68C24624-7D9F-4A1E-BEA4-F90EBA973DFD}">
      <dgm:prSet/>
      <dgm:spPr/>
      <dgm:t>
        <a:bodyPr/>
        <a:lstStyle/>
        <a:p>
          <a:endParaRPr lang="en-US"/>
        </a:p>
      </dgm:t>
    </dgm:pt>
    <dgm:pt modelId="{0B28077B-882F-452E-8F33-700D595C4659}">
      <dgm:prSet/>
      <dgm:spPr/>
      <dgm:t>
        <a:bodyPr/>
        <a:lstStyle/>
        <a:p>
          <a:r>
            <a:rPr lang="en-GB"/>
            <a:t>Mental health</a:t>
          </a:r>
          <a:endParaRPr lang="en-US"/>
        </a:p>
      </dgm:t>
    </dgm:pt>
    <dgm:pt modelId="{EE7690C2-B13D-48EF-A686-4015FA08E187}" type="parTrans" cxnId="{11272160-DEAB-4C94-9E35-34296F51EAE4}">
      <dgm:prSet/>
      <dgm:spPr/>
      <dgm:t>
        <a:bodyPr/>
        <a:lstStyle/>
        <a:p>
          <a:endParaRPr lang="en-US"/>
        </a:p>
      </dgm:t>
    </dgm:pt>
    <dgm:pt modelId="{78E817C5-AC5F-4285-8825-9839AF65BA3B}" type="sibTrans" cxnId="{11272160-DEAB-4C94-9E35-34296F51EAE4}">
      <dgm:prSet/>
      <dgm:spPr/>
      <dgm:t>
        <a:bodyPr/>
        <a:lstStyle/>
        <a:p>
          <a:endParaRPr lang="en-US"/>
        </a:p>
      </dgm:t>
    </dgm:pt>
    <dgm:pt modelId="{00598193-F55E-4D52-ACD7-B7F703AEFEA8}">
      <dgm:prSet/>
      <dgm:spPr/>
      <dgm:t>
        <a:bodyPr/>
        <a:lstStyle/>
        <a:p>
          <a:r>
            <a:rPr lang="en-GB"/>
            <a:t>Emotional wellbeing</a:t>
          </a:r>
          <a:endParaRPr lang="en-US"/>
        </a:p>
      </dgm:t>
    </dgm:pt>
    <dgm:pt modelId="{95608BA2-9E6C-43CB-8809-EC7EC598283F}" type="parTrans" cxnId="{8AA145BC-79FB-46C1-B964-1EF4F093DAE8}">
      <dgm:prSet/>
      <dgm:spPr/>
      <dgm:t>
        <a:bodyPr/>
        <a:lstStyle/>
        <a:p>
          <a:endParaRPr lang="en-US"/>
        </a:p>
      </dgm:t>
    </dgm:pt>
    <dgm:pt modelId="{A79AE02D-9863-488E-9B9A-02C6D2AB75C5}" type="sibTrans" cxnId="{8AA145BC-79FB-46C1-B964-1EF4F093DAE8}">
      <dgm:prSet/>
      <dgm:spPr/>
      <dgm:t>
        <a:bodyPr/>
        <a:lstStyle/>
        <a:p>
          <a:endParaRPr lang="en-US"/>
        </a:p>
      </dgm:t>
    </dgm:pt>
    <dgm:pt modelId="{B27356FA-19EF-4DAC-B48C-8E79CC41D138}">
      <dgm:prSet/>
      <dgm:spPr/>
      <dgm:t>
        <a:bodyPr/>
        <a:lstStyle/>
        <a:p>
          <a:r>
            <a:rPr lang="en-GB"/>
            <a:t>Social relationships</a:t>
          </a:r>
          <a:endParaRPr lang="en-US"/>
        </a:p>
      </dgm:t>
    </dgm:pt>
    <dgm:pt modelId="{D11AA63E-31A4-4820-BF77-64C59A15A6C7}" type="parTrans" cxnId="{A52CF945-858D-4DD3-9099-B8455C7CDE1C}">
      <dgm:prSet/>
      <dgm:spPr/>
      <dgm:t>
        <a:bodyPr/>
        <a:lstStyle/>
        <a:p>
          <a:endParaRPr lang="en-US"/>
        </a:p>
      </dgm:t>
    </dgm:pt>
    <dgm:pt modelId="{2930D61E-A1A5-4C60-AF3F-A13A502DF422}" type="sibTrans" cxnId="{A52CF945-858D-4DD3-9099-B8455C7CDE1C}">
      <dgm:prSet/>
      <dgm:spPr/>
      <dgm:t>
        <a:bodyPr/>
        <a:lstStyle/>
        <a:p>
          <a:endParaRPr lang="en-US"/>
        </a:p>
      </dgm:t>
    </dgm:pt>
    <dgm:pt modelId="{03B02815-55D5-4DE2-A97B-5A49A78031CF}">
      <dgm:prSet/>
      <dgm:spPr/>
      <dgm:t>
        <a:bodyPr/>
        <a:lstStyle/>
        <a:p>
          <a:r>
            <a:rPr lang="en-GB"/>
            <a:t>Influenced by environment, lifestyle, and community support.</a:t>
          </a:r>
          <a:endParaRPr lang="en-US"/>
        </a:p>
      </dgm:t>
    </dgm:pt>
    <dgm:pt modelId="{9B1872A4-E1FA-4CDB-9D7B-9EE912B8BD93}" type="parTrans" cxnId="{A92916DD-0F23-4E1C-82A9-4DBB33D56B6D}">
      <dgm:prSet/>
      <dgm:spPr/>
      <dgm:t>
        <a:bodyPr/>
        <a:lstStyle/>
        <a:p>
          <a:endParaRPr lang="en-US"/>
        </a:p>
      </dgm:t>
    </dgm:pt>
    <dgm:pt modelId="{FC859601-D45C-4230-AEA4-48860AC35D0E}" type="sibTrans" cxnId="{A92916DD-0F23-4E1C-82A9-4DBB33D56B6D}">
      <dgm:prSet/>
      <dgm:spPr/>
      <dgm:t>
        <a:bodyPr/>
        <a:lstStyle/>
        <a:p>
          <a:endParaRPr lang="en-US"/>
        </a:p>
      </dgm:t>
    </dgm:pt>
    <dgm:pt modelId="{AB1BD71A-BAD7-4A6A-96C7-D9B614ABEB59}" type="pres">
      <dgm:prSet presAssocID="{E762E431-4AF7-4506-9BAA-9D315706CECA}" presName="root" presStyleCnt="0">
        <dgm:presLayoutVars>
          <dgm:dir/>
          <dgm:resizeHandles val="exact"/>
        </dgm:presLayoutVars>
      </dgm:prSet>
      <dgm:spPr/>
    </dgm:pt>
    <dgm:pt modelId="{0ACFB175-410C-4C20-89B2-CD5F3AB79E40}" type="pres">
      <dgm:prSet presAssocID="{2CDB178A-B2CA-4D41-A31B-09957E0B81CA}" presName="compNode" presStyleCnt="0"/>
      <dgm:spPr/>
    </dgm:pt>
    <dgm:pt modelId="{C5FA1845-1489-4809-ACA6-392534CE26D2}" type="pres">
      <dgm:prSet presAssocID="{2CDB178A-B2CA-4D41-A31B-09957E0B81CA}" presName="bgRect" presStyleLbl="bgShp" presStyleIdx="0" presStyleCnt="7"/>
      <dgm:spPr/>
    </dgm:pt>
    <dgm:pt modelId="{30482DC8-5DEA-4D85-8FCD-20758C7F4B27}" type="pres">
      <dgm:prSet presAssocID="{2CDB178A-B2CA-4D41-A31B-09957E0B81CA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A5EB10D8-15F8-4982-B7AD-0ABF84A38D5E}" type="pres">
      <dgm:prSet presAssocID="{2CDB178A-B2CA-4D41-A31B-09957E0B81CA}" presName="spaceRect" presStyleCnt="0"/>
      <dgm:spPr/>
    </dgm:pt>
    <dgm:pt modelId="{3A2916F4-4807-4116-8D93-C5DC3FF7828B}" type="pres">
      <dgm:prSet presAssocID="{2CDB178A-B2CA-4D41-A31B-09957E0B81CA}" presName="parTx" presStyleLbl="revTx" presStyleIdx="0" presStyleCnt="7">
        <dgm:presLayoutVars>
          <dgm:chMax val="0"/>
          <dgm:chPref val="0"/>
        </dgm:presLayoutVars>
      </dgm:prSet>
      <dgm:spPr/>
    </dgm:pt>
    <dgm:pt modelId="{2D822FFC-9D1E-48D7-BE50-4C320D5AAA22}" type="pres">
      <dgm:prSet presAssocID="{2D715C69-EF40-4D54-95D7-7830A3332332}" presName="sibTrans" presStyleCnt="0"/>
      <dgm:spPr/>
    </dgm:pt>
    <dgm:pt modelId="{63425872-EC86-42AC-A36B-0CACDA0BDF8D}" type="pres">
      <dgm:prSet presAssocID="{76563C4A-99AD-464D-A5B8-19D17903EB3E}" presName="compNode" presStyleCnt="0"/>
      <dgm:spPr/>
    </dgm:pt>
    <dgm:pt modelId="{8DA00467-8669-4706-A47B-E41B1C53DBB0}" type="pres">
      <dgm:prSet presAssocID="{76563C4A-99AD-464D-A5B8-19D17903EB3E}" presName="bgRect" presStyleLbl="bgShp" presStyleIdx="1" presStyleCnt="7"/>
      <dgm:spPr/>
    </dgm:pt>
    <dgm:pt modelId="{31229867-E205-4B1A-A03B-04959AED0BE6}" type="pres">
      <dgm:prSet presAssocID="{76563C4A-99AD-464D-A5B8-19D17903EB3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es"/>
        </a:ext>
      </dgm:extLst>
    </dgm:pt>
    <dgm:pt modelId="{3E7C8454-214D-43D5-8C73-8E20519ADF07}" type="pres">
      <dgm:prSet presAssocID="{76563C4A-99AD-464D-A5B8-19D17903EB3E}" presName="spaceRect" presStyleCnt="0"/>
      <dgm:spPr/>
    </dgm:pt>
    <dgm:pt modelId="{59DF1E17-4261-4D79-968C-7AAA32723818}" type="pres">
      <dgm:prSet presAssocID="{76563C4A-99AD-464D-A5B8-19D17903EB3E}" presName="parTx" presStyleLbl="revTx" presStyleIdx="1" presStyleCnt="7">
        <dgm:presLayoutVars>
          <dgm:chMax val="0"/>
          <dgm:chPref val="0"/>
        </dgm:presLayoutVars>
      </dgm:prSet>
      <dgm:spPr/>
    </dgm:pt>
    <dgm:pt modelId="{8BEC5170-1D56-4554-8157-9D991A9EEE25}" type="pres">
      <dgm:prSet presAssocID="{E2905832-2EA9-465A-A961-12CE8CB0EDB9}" presName="sibTrans" presStyleCnt="0"/>
      <dgm:spPr/>
    </dgm:pt>
    <dgm:pt modelId="{C41C846A-00CC-4538-9C92-3B2B75BDFF3D}" type="pres">
      <dgm:prSet presAssocID="{0DC24FEC-2079-4933-A3B5-7AD928DD4A62}" presName="compNode" presStyleCnt="0"/>
      <dgm:spPr/>
    </dgm:pt>
    <dgm:pt modelId="{6B2123CA-4D2C-4E98-A90F-34F3679BDB43}" type="pres">
      <dgm:prSet presAssocID="{0DC24FEC-2079-4933-A3B5-7AD928DD4A62}" presName="bgRect" presStyleLbl="bgShp" presStyleIdx="2" presStyleCnt="7"/>
      <dgm:spPr/>
    </dgm:pt>
    <dgm:pt modelId="{C0764E33-7F04-4A2F-AC26-92B49E59F389}" type="pres">
      <dgm:prSet presAssocID="{0DC24FEC-2079-4933-A3B5-7AD928DD4A6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ing"/>
        </a:ext>
      </dgm:extLst>
    </dgm:pt>
    <dgm:pt modelId="{7E0B1E67-8F1D-46FA-8702-35D42A5D6845}" type="pres">
      <dgm:prSet presAssocID="{0DC24FEC-2079-4933-A3B5-7AD928DD4A62}" presName="spaceRect" presStyleCnt="0"/>
      <dgm:spPr/>
    </dgm:pt>
    <dgm:pt modelId="{F1F2EAB0-1DE4-4DEB-8EC7-22B511D4A637}" type="pres">
      <dgm:prSet presAssocID="{0DC24FEC-2079-4933-A3B5-7AD928DD4A62}" presName="parTx" presStyleLbl="revTx" presStyleIdx="2" presStyleCnt="7">
        <dgm:presLayoutVars>
          <dgm:chMax val="0"/>
          <dgm:chPref val="0"/>
        </dgm:presLayoutVars>
      </dgm:prSet>
      <dgm:spPr/>
    </dgm:pt>
    <dgm:pt modelId="{29BA59B6-6DC9-424F-8E8A-480A8295E2CA}" type="pres">
      <dgm:prSet presAssocID="{2381D6C4-AF1F-41AB-B088-EF18A1CFEA7C}" presName="sibTrans" presStyleCnt="0"/>
      <dgm:spPr/>
    </dgm:pt>
    <dgm:pt modelId="{D20E16D4-9B15-4C52-8BB4-C83FDD09357F}" type="pres">
      <dgm:prSet presAssocID="{0B28077B-882F-452E-8F33-700D595C4659}" presName="compNode" presStyleCnt="0"/>
      <dgm:spPr/>
    </dgm:pt>
    <dgm:pt modelId="{6DA7D915-9B7E-4ECA-A5E0-3D1F0C2CFD27}" type="pres">
      <dgm:prSet presAssocID="{0B28077B-882F-452E-8F33-700D595C4659}" presName="bgRect" presStyleLbl="bgShp" presStyleIdx="3" presStyleCnt="7"/>
      <dgm:spPr/>
    </dgm:pt>
    <dgm:pt modelId="{AFEA2652-B7DB-45C5-B259-5392F2259612}" type="pres">
      <dgm:prSet presAssocID="{0B28077B-882F-452E-8F33-700D595C4659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 First Aid"/>
        </a:ext>
      </dgm:extLst>
    </dgm:pt>
    <dgm:pt modelId="{A39BF7D6-24D1-4779-9A2F-F44443E79742}" type="pres">
      <dgm:prSet presAssocID="{0B28077B-882F-452E-8F33-700D595C4659}" presName="spaceRect" presStyleCnt="0"/>
      <dgm:spPr/>
    </dgm:pt>
    <dgm:pt modelId="{6DC25428-8A11-4429-9835-E7E1336DF5ED}" type="pres">
      <dgm:prSet presAssocID="{0B28077B-882F-452E-8F33-700D595C4659}" presName="parTx" presStyleLbl="revTx" presStyleIdx="3" presStyleCnt="7">
        <dgm:presLayoutVars>
          <dgm:chMax val="0"/>
          <dgm:chPref val="0"/>
        </dgm:presLayoutVars>
      </dgm:prSet>
      <dgm:spPr/>
    </dgm:pt>
    <dgm:pt modelId="{C71C4C35-1F4F-47FB-BF3D-DC62A7129D41}" type="pres">
      <dgm:prSet presAssocID="{78E817C5-AC5F-4285-8825-9839AF65BA3B}" presName="sibTrans" presStyleCnt="0"/>
      <dgm:spPr/>
    </dgm:pt>
    <dgm:pt modelId="{4DF1800C-F283-4BBE-AA91-72EDA5B09516}" type="pres">
      <dgm:prSet presAssocID="{00598193-F55E-4D52-ACD7-B7F703AEFEA8}" presName="compNode" presStyleCnt="0"/>
      <dgm:spPr/>
    </dgm:pt>
    <dgm:pt modelId="{11535F6A-7EEB-4553-BB49-00A269BBC2D9}" type="pres">
      <dgm:prSet presAssocID="{00598193-F55E-4D52-ACD7-B7F703AEFEA8}" presName="bgRect" presStyleLbl="bgShp" presStyleIdx="4" presStyleCnt="7"/>
      <dgm:spPr/>
    </dgm:pt>
    <dgm:pt modelId="{86571D92-8DE8-4E4B-8C8F-E4E237C1AD04}" type="pres">
      <dgm:prSet presAssocID="{00598193-F55E-4D52-ACD7-B7F703AEFEA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Solid"/>
        </a:ext>
      </dgm:extLst>
    </dgm:pt>
    <dgm:pt modelId="{84BC45A9-D745-4F48-A0F1-D24C9EB1307F}" type="pres">
      <dgm:prSet presAssocID="{00598193-F55E-4D52-ACD7-B7F703AEFEA8}" presName="spaceRect" presStyleCnt="0"/>
      <dgm:spPr/>
    </dgm:pt>
    <dgm:pt modelId="{88A18F8B-EF68-4C4E-9BA9-AD846ADE124E}" type="pres">
      <dgm:prSet presAssocID="{00598193-F55E-4D52-ACD7-B7F703AEFEA8}" presName="parTx" presStyleLbl="revTx" presStyleIdx="4" presStyleCnt="7">
        <dgm:presLayoutVars>
          <dgm:chMax val="0"/>
          <dgm:chPref val="0"/>
        </dgm:presLayoutVars>
      </dgm:prSet>
      <dgm:spPr/>
    </dgm:pt>
    <dgm:pt modelId="{D9CB4DD9-7A7A-4EE9-8857-A82F31A89E38}" type="pres">
      <dgm:prSet presAssocID="{A79AE02D-9863-488E-9B9A-02C6D2AB75C5}" presName="sibTrans" presStyleCnt="0"/>
      <dgm:spPr/>
    </dgm:pt>
    <dgm:pt modelId="{A4067144-F0E2-40CB-80BD-22FC8E2094DF}" type="pres">
      <dgm:prSet presAssocID="{B27356FA-19EF-4DAC-B48C-8E79CC41D138}" presName="compNode" presStyleCnt="0"/>
      <dgm:spPr/>
    </dgm:pt>
    <dgm:pt modelId="{85FA3595-0C37-42EE-ACBC-0412F8DB75F4}" type="pres">
      <dgm:prSet presAssocID="{B27356FA-19EF-4DAC-B48C-8E79CC41D138}" presName="bgRect" presStyleLbl="bgShp" presStyleIdx="5" presStyleCnt="7"/>
      <dgm:spPr/>
    </dgm:pt>
    <dgm:pt modelId="{4C1441EB-84A5-410F-999F-2BE7D8012F2F}" type="pres">
      <dgm:prSet presAssocID="{B27356FA-19EF-4DAC-B48C-8E79CC41D13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lationship"/>
        </a:ext>
      </dgm:extLst>
    </dgm:pt>
    <dgm:pt modelId="{946086AF-30CD-4CC1-BC8D-A0FFECA411A5}" type="pres">
      <dgm:prSet presAssocID="{B27356FA-19EF-4DAC-B48C-8E79CC41D138}" presName="spaceRect" presStyleCnt="0"/>
      <dgm:spPr/>
    </dgm:pt>
    <dgm:pt modelId="{F5494375-804E-41DF-8DE6-B6F22BC08401}" type="pres">
      <dgm:prSet presAssocID="{B27356FA-19EF-4DAC-B48C-8E79CC41D138}" presName="parTx" presStyleLbl="revTx" presStyleIdx="5" presStyleCnt="7">
        <dgm:presLayoutVars>
          <dgm:chMax val="0"/>
          <dgm:chPref val="0"/>
        </dgm:presLayoutVars>
      </dgm:prSet>
      <dgm:spPr/>
    </dgm:pt>
    <dgm:pt modelId="{90856073-4A72-460F-BDE1-EF222F79CD9F}" type="pres">
      <dgm:prSet presAssocID="{2930D61E-A1A5-4C60-AF3F-A13A502DF422}" presName="sibTrans" presStyleCnt="0"/>
      <dgm:spPr/>
    </dgm:pt>
    <dgm:pt modelId="{A144B861-7710-4DD1-9E77-1BBFF6C2A308}" type="pres">
      <dgm:prSet presAssocID="{03B02815-55D5-4DE2-A97B-5A49A78031CF}" presName="compNode" presStyleCnt="0"/>
      <dgm:spPr/>
    </dgm:pt>
    <dgm:pt modelId="{F08947FF-2001-4589-AD83-ED914AA4A235}" type="pres">
      <dgm:prSet presAssocID="{03B02815-55D5-4DE2-A97B-5A49A78031CF}" presName="bgRect" presStyleLbl="bgShp" presStyleIdx="6" presStyleCnt="7"/>
      <dgm:spPr/>
    </dgm:pt>
    <dgm:pt modelId="{C00E99D4-109A-4FB7-B213-FA8E5D3C9A0B}" type="pres">
      <dgm:prSet presAssocID="{03B02815-55D5-4DE2-A97B-5A49A78031CF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2AE5AFF0-1B6B-4EA4-B531-E4CD2E76B6B9}" type="pres">
      <dgm:prSet presAssocID="{03B02815-55D5-4DE2-A97B-5A49A78031CF}" presName="spaceRect" presStyleCnt="0"/>
      <dgm:spPr/>
    </dgm:pt>
    <dgm:pt modelId="{4B627C5C-FA9F-481A-A9A0-9D1702E95DDC}" type="pres">
      <dgm:prSet presAssocID="{03B02815-55D5-4DE2-A97B-5A49A78031CF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7EAC0503-846F-4635-BC81-93667DA27B73}" srcId="{E762E431-4AF7-4506-9BAA-9D315706CECA}" destId="{2CDB178A-B2CA-4D41-A31B-09957E0B81CA}" srcOrd="0" destOrd="0" parTransId="{D8663924-7CF1-4AD3-BF5F-C72186583056}" sibTransId="{2D715C69-EF40-4D54-95D7-7830A3332332}"/>
    <dgm:cxn modelId="{24AB1114-2250-4E2B-A045-333227F339C3}" type="presOf" srcId="{76563C4A-99AD-464D-A5B8-19D17903EB3E}" destId="{59DF1E17-4261-4D79-968C-7AAA32723818}" srcOrd="0" destOrd="0" presId="urn:microsoft.com/office/officeart/2018/2/layout/IconVerticalSolidList"/>
    <dgm:cxn modelId="{68C24624-7D9F-4A1E-BEA4-F90EBA973DFD}" srcId="{E762E431-4AF7-4506-9BAA-9D315706CECA}" destId="{0DC24FEC-2079-4933-A3B5-7AD928DD4A62}" srcOrd="2" destOrd="0" parTransId="{D9B2A124-1BB6-4577-B734-CB25A31289F4}" sibTransId="{2381D6C4-AF1F-41AB-B088-EF18A1CFEA7C}"/>
    <dgm:cxn modelId="{11272160-DEAB-4C94-9E35-34296F51EAE4}" srcId="{E762E431-4AF7-4506-9BAA-9D315706CECA}" destId="{0B28077B-882F-452E-8F33-700D595C4659}" srcOrd="3" destOrd="0" parTransId="{EE7690C2-B13D-48EF-A686-4015FA08E187}" sibTransId="{78E817C5-AC5F-4285-8825-9839AF65BA3B}"/>
    <dgm:cxn modelId="{A0F67160-0695-48F8-A1EE-039A4AE93D98}" type="presOf" srcId="{03B02815-55D5-4DE2-A97B-5A49A78031CF}" destId="{4B627C5C-FA9F-481A-A9A0-9D1702E95DDC}" srcOrd="0" destOrd="0" presId="urn:microsoft.com/office/officeart/2018/2/layout/IconVerticalSolidList"/>
    <dgm:cxn modelId="{47D9D641-A8BA-40FF-AB46-377537C9B40F}" type="presOf" srcId="{B27356FA-19EF-4DAC-B48C-8E79CC41D138}" destId="{F5494375-804E-41DF-8DE6-B6F22BC08401}" srcOrd="0" destOrd="0" presId="urn:microsoft.com/office/officeart/2018/2/layout/IconVerticalSolidList"/>
    <dgm:cxn modelId="{A52CF945-858D-4DD3-9099-B8455C7CDE1C}" srcId="{E762E431-4AF7-4506-9BAA-9D315706CECA}" destId="{B27356FA-19EF-4DAC-B48C-8E79CC41D138}" srcOrd="5" destOrd="0" parTransId="{D11AA63E-31A4-4820-BF77-64C59A15A6C7}" sibTransId="{2930D61E-A1A5-4C60-AF3F-A13A502DF422}"/>
    <dgm:cxn modelId="{23E75B6A-DC46-4908-ADF5-CABFE33B2975}" type="presOf" srcId="{0B28077B-882F-452E-8F33-700D595C4659}" destId="{6DC25428-8A11-4429-9835-E7E1336DF5ED}" srcOrd="0" destOrd="0" presId="urn:microsoft.com/office/officeart/2018/2/layout/IconVerticalSolidList"/>
    <dgm:cxn modelId="{72DF806D-F212-4173-AACF-FF873DFA83EA}" srcId="{E762E431-4AF7-4506-9BAA-9D315706CECA}" destId="{76563C4A-99AD-464D-A5B8-19D17903EB3E}" srcOrd="1" destOrd="0" parTransId="{8CB01062-8F75-44C4-A868-38BF5814A2CB}" sibTransId="{E2905832-2EA9-465A-A961-12CE8CB0EDB9}"/>
    <dgm:cxn modelId="{5A08B073-D4F4-4170-815A-FEB2F68C9CB6}" type="presOf" srcId="{0DC24FEC-2079-4933-A3B5-7AD928DD4A62}" destId="{F1F2EAB0-1DE4-4DEB-8EC7-22B511D4A637}" srcOrd="0" destOrd="0" presId="urn:microsoft.com/office/officeart/2018/2/layout/IconVerticalSolidList"/>
    <dgm:cxn modelId="{94AF7CAE-249D-417B-911D-79E05702CE09}" type="presOf" srcId="{00598193-F55E-4D52-ACD7-B7F703AEFEA8}" destId="{88A18F8B-EF68-4C4E-9BA9-AD846ADE124E}" srcOrd="0" destOrd="0" presId="urn:microsoft.com/office/officeart/2018/2/layout/IconVerticalSolidList"/>
    <dgm:cxn modelId="{8AA145BC-79FB-46C1-B964-1EF4F093DAE8}" srcId="{E762E431-4AF7-4506-9BAA-9D315706CECA}" destId="{00598193-F55E-4D52-ACD7-B7F703AEFEA8}" srcOrd="4" destOrd="0" parTransId="{95608BA2-9E6C-43CB-8809-EC7EC598283F}" sibTransId="{A79AE02D-9863-488E-9B9A-02C6D2AB75C5}"/>
    <dgm:cxn modelId="{317E06C5-A712-4C5C-9632-FE0240EB7D15}" type="presOf" srcId="{2CDB178A-B2CA-4D41-A31B-09957E0B81CA}" destId="{3A2916F4-4807-4116-8D93-C5DC3FF7828B}" srcOrd="0" destOrd="0" presId="urn:microsoft.com/office/officeart/2018/2/layout/IconVerticalSolidList"/>
    <dgm:cxn modelId="{32C9D6D2-3625-4CDA-BA59-55A659059DF2}" type="presOf" srcId="{E762E431-4AF7-4506-9BAA-9D315706CECA}" destId="{AB1BD71A-BAD7-4A6A-96C7-D9B614ABEB59}" srcOrd="0" destOrd="0" presId="urn:microsoft.com/office/officeart/2018/2/layout/IconVerticalSolidList"/>
    <dgm:cxn modelId="{A92916DD-0F23-4E1C-82A9-4DBB33D56B6D}" srcId="{E762E431-4AF7-4506-9BAA-9D315706CECA}" destId="{03B02815-55D5-4DE2-A97B-5A49A78031CF}" srcOrd="6" destOrd="0" parTransId="{9B1872A4-E1FA-4CDB-9D7B-9EE912B8BD93}" sibTransId="{FC859601-D45C-4230-AEA4-48860AC35D0E}"/>
    <dgm:cxn modelId="{52AB8FA8-195D-40E7-A1BE-457165065958}" type="presParOf" srcId="{AB1BD71A-BAD7-4A6A-96C7-D9B614ABEB59}" destId="{0ACFB175-410C-4C20-89B2-CD5F3AB79E40}" srcOrd="0" destOrd="0" presId="urn:microsoft.com/office/officeart/2018/2/layout/IconVerticalSolidList"/>
    <dgm:cxn modelId="{521AE297-DA9C-459B-9750-328720F81BF6}" type="presParOf" srcId="{0ACFB175-410C-4C20-89B2-CD5F3AB79E40}" destId="{C5FA1845-1489-4809-ACA6-392534CE26D2}" srcOrd="0" destOrd="0" presId="urn:microsoft.com/office/officeart/2018/2/layout/IconVerticalSolidList"/>
    <dgm:cxn modelId="{B459296B-6167-4432-95D5-E14E4F7F1172}" type="presParOf" srcId="{0ACFB175-410C-4C20-89B2-CD5F3AB79E40}" destId="{30482DC8-5DEA-4D85-8FCD-20758C7F4B27}" srcOrd="1" destOrd="0" presId="urn:microsoft.com/office/officeart/2018/2/layout/IconVerticalSolidList"/>
    <dgm:cxn modelId="{2B701594-BC8D-42A5-98F1-3DE34E2BE014}" type="presParOf" srcId="{0ACFB175-410C-4C20-89B2-CD5F3AB79E40}" destId="{A5EB10D8-15F8-4982-B7AD-0ABF84A38D5E}" srcOrd="2" destOrd="0" presId="urn:microsoft.com/office/officeart/2018/2/layout/IconVerticalSolidList"/>
    <dgm:cxn modelId="{831C0475-BEAF-4FF5-BF48-0F11B7EBA560}" type="presParOf" srcId="{0ACFB175-410C-4C20-89B2-CD5F3AB79E40}" destId="{3A2916F4-4807-4116-8D93-C5DC3FF7828B}" srcOrd="3" destOrd="0" presId="urn:microsoft.com/office/officeart/2018/2/layout/IconVerticalSolidList"/>
    <dgm:cxn modelId="{825245AC-54B7-437E-AE32-02D1F385EA8F}" type="presParOf" srcId="{AB1BD71A-BAD7-4A6A-96C7-D9B614ABEB59}" destId="{2D822FFC-9D1E-48D7-BE50-4C320D5AAA22}" srcOrd="1" destOrd="0" presId="urn:microsoft.com/office/officeart/2018/2/layout/IconVerticalSolidList"/>
    <dgm:cxn modelId="{5D6ECBA7-23F3-43BE-877F-F2F10049633C}" type="presParOf" srcId="{AB1BD71A-BAD7-4A6A-96C7-D9B614ABEB59}" destId="{63425872-EC86-42AC-A36B-0CACDA0BDF8D}" srcOrd="2" destOrd="0" presId="urn:microsoft.com/office/officeart/2018/2/layout/IconVerticalSolidList"/>
    <dgm:cxn modelId="{3E3C292A-D4A9-4F77-A737-B175D52DA343}" type="presParOf" srcId="{63425872-EC86-42AC-A36B-0CACDA0BDF8D}" destId="{8DA00467-8669-4706-A47B-E41B1C53DBB0}" srcOrd="0" destOrd="0" presId="urn:microsoft.com/office/officeart/2018/2/layout/IconVerticalSolidList"/>
    <dgm:cxn modelId="{9ABC3BBF-5CDA-40F3-8D69-1D81B7C25DD0}" type="presParOf" srcId="{63425872-EC86-42AC-A36B-0CACDA0BDF8D}" destId="{31229867-E205-4B1A-A03B-04959AED0BE6}" srcOrd="1" destOrd="0" presId="urn:microsoft.com/office/officeart/2018/2/layout/IconVerticalSolidList"/>
    <dgm:cxn modelId="{7CCC0E84-305E-4EF4-8DD8-92120252C3C4}" type="presParOf" srcId="{63425872-EC86-42AC-A36B-0CACDA0BDF8D}" destId="{3E7C8454-214D-43D5-8C73-8E20519ADF07}" srcOrd="2" destOrd="0" presId="urn:microsoft.com/office/officeart/2018/2/layout/IconVerticalSolidList"/>
    <dgm:cxn modelId="{731D2553-2CE8-49B0-ACD3-B02DA161A183}" type="presParOf" srcId="{63425872-EC86-42AC-A36B-0CACDA0BDF8D}" destId="{59DF1E17-4261-4D79-968C-7AAA32723818}" srcOrd="3" destOrd="0" presId="urn:microsoft.com/office/officeart/2018/2/layout/IconVerticalSolidList"/>
    <dgm:cxn modelId="{BC0E39E4-0A45-454B-9654-18B2436892E8}" type="presParOf" srcId="{AB1BD71A-BAD7-4A6A-96C7-D9B614ABEB59}" destId="{8BEC5170-1D56-4554-8157-9D991A9EEE25}" srcOrd="3" destOrd="0" presId="urn:microsoft.com/office/officeart/2018/2/layout/IconVerticalSolidList"/>
    <dgm:cxn modelId="{4710254B-A0D8-480B-AD1C-B7C0D90999CA}" type="presParOf" srcId="{AB1BD71A-BAD7-4A6A-96C7-D9B614ABEB59}" destId="{C41C846A-00CC-4538-9C92-3B2B75BDFF3D}" srcOrd="4" destOrd="0" presId="urn:microsoft.com/office/officeart/2018/2/layout/IconVerticalSolidList"/>
    <dgm:cxn modelId="{A6953593-7A86-45B0-A780-5342CBA0277A}" type="presParOf" srcId="{C41C846A-00CC-4538-9C92-3B2B75BDFF3D}" destId="{6B2123CA-4D2C-4E98-A90F-34F3679BDB43}" srcOrd="0" destOrd="0" presId="urn:microsoft.com/office/officeart/2018/2/layout/IconVerticalSolidList"/>
    <dgm:cxn modelId="{9615F260-5912-4792-9324-10491D0D12AE}" type="presParOf" srcId="{C41C846A-00CC-4538-9C92-3B2B75BDFF3D}" destId="{C0764E33-7F04-4A2F-AC26-92B49E59F389}" srcOrd="1" destOrd="0" presId="urn:microsoft.com/office/officeart/2018/2/layout/IconVerticalSolidList"/>
    <dgm:cxn modelId="{EAFA21C0-9FB5-4C9B-AB7D-9850F858B8C0}" type="presParOf" srcId="{C41C846A-00CC-4538-9C92-3B2B75BDFF3D}" destId="{7E0B1E67-8F1D-46FA-8702-35D42A5D6845}" srcOrd="2" destOrd="0" presId="urn:microsoft.com/office/officeart/2018/2/layout/IconVerticalSolidList"/>
    <dgm:cxn modelId="{39D58DBB-2F14-45C3-A9F2-6DA9EF5EE7FD}" type="presParOf" srcId="{C41C846A-00CC-4538-9C92-3B2B75BDFF3D}" destId="{F1F2EAB0-1DE4-4DEB-8EC7-22B511D4A637}" srcOrd="3" destOrd="0" presId="urn:microsoft.com/office/officeart/2018/2/layout/IconVerticalSolidList"/>
    <dgm:cxn modelId="{C90D0BAB-6FA3-47F7-AB62-87EB6A538A8A}" type="presParOf" srcId="{AB1BD71A-BAD7-4A6A-96C7-D9B614ABEB59}" destId="{29BA59B6-6DC9-424F-8E8A-480A8295E2CA}" srcOrd="5" destOrd="0" presId="urn:microsoft.com/office/officeart/2018/2/layout/IconVerticalSolidList"/>
    <dgm:cxn modelId="{1BD75BF2-ED22-4176-8E5E-E33C38093297}" type="presParOf" srcId="{AB1BD71A-BAD7-4A6A-96C7-D9B614ABEB59}" destId="{D20E16D4-9B15-4C52-8BB4-C83FDD09357F}" srcOrd="6" destOrd="0" presId="urn:microsoft.com/office/officeart/2018/2/layout/IconVerticalSolidList"/>
    <dgm:cxn modelId="{DB1C4E35-7DA7-48A3-9D30-9C53ABE274BC}" type="presParOf" srcId="{D20E16D4-9B15-4C52-8BB4-C83FDD09357F}" destId="{6DA7D915-9B7E-4ECA-A5E0-3D1F0C2CFD27}" srcOrd="0" destOrd="0" presId="urn:microsoft.com/office/officeart/2018/2/layout/IconVerticalSolidList"/>
    <dgm:cxn modelId="{F60A76E1-13CD-474D-87CE-073E797ABE78}" type="presParOf" srcId="{D20E16D4-9B15-4C52-8BB4-C83FDD09357F}" destId="{AFEA2652-B7DB-45C5-B259-5392F2259612}" srcOrd="1" destOrd="0" presId="urn:microsoft.com/office/officeart/2018/2/layout/IconVerticalSolidList"/>
    <dgm:cxn modelId="{E32272E5-34A4-4A5B-A9DF-61326886530F}" type="presParOf" srcId="{D20E16D4-9B15-4C52-8BB4-C83FDD09357F}" destId="{A39BF7D6-24D1-4779-9A2F-F44443E79742}" srcOrd="2" destOrd="0" presId="urn:microsoft.com/office/officeart/2018/2/layout/IconVerticalSolidList"/>
    <dgm:cxn modelId="{57D2A7BC-B14D-42FA-9426-05C511C262B0}" type="presParOf" srcId="{D20E16D4-9B15-4C52-8BB4-C83FDD09357F}" destId="{6DC25428-8A11-4429-9835-E7E1336DF5ED}" srcOrd="3" destOrd="0" presId="urn:microsoft.com/office/officeart/2018/2/layout/IconVerticalSolidList"/>
    <dgm:cxn modelId="{CB9B0DF6-BC52-45CA-86C0-1CFB2F8DE65F}" type="presParOf" srcId="{AB1BD71A-BAD7-4A6A-96C7-D9B614ABEB59}" destId="{C71C4C35-1F4F-47FB-BF3D-DC62A7129D41}" srcOrd="7" destOrd="0" presId="urn:microsoft.com/office/officeart/2018/2/layout/IconVerticalSolidList"/>
    <dgm:cxn modelId="{23593C82-289B-4358-ACE3-63CB61612F90}" type="presParOf" srcId="{AB1BD71A-BAD7-4A6A-96C7-D9B614ABEB59}" destId="{4DF1800C-F283-4BBE-AA91-72EDA5B09516}" srcOrd="8" destOrd="0" presId="urn:microsoft.com/office/officeart/2018/2/layout/IconVerticalSolidList"/>
    <dgm:cxn modelId="{72D531A9-4806-4A90-9C9A-B13F1D660797}" type="presParOf" srcId="{4DF1800C-F283-4BBE-AA91-72EDA5B09516}" destId="{11535F6A-7EEB-4553-BB49-00A269BBC2D9}" srcOrd="0" destOrd="0" presId="urn:microsoft.com/office/officeart/2018/2/layout/IconVerticalSolidList"/>
    <dgm:cxn modelId="{766CB6DE-D987-4B73-BC08-6ABE6437E80E}" type="presParOf" srcId="{4DF1800C-F283-4BBE-AA91-72EDA5B09516}" destId="{86571D92-8DE8-4E4B-8C8F-E4E237C1AD04}" srcOrd="1" destOrd="0" presId="urn:microsoft.com/office/officeart/2018/2/layout/IconVerticalSolidList"/>
    <dgm:cxn modelId="{1FC3D58A-741C-459C-9B8C-E37BF661A0E0}" type="presParOf" srcId="{4DF1800C-F283-4BBE-AA91-72EDA5B09516}" destId="{84BC45A9-D745-4F48-A0F1-D24C9EB1307F}" srcOrd="2" destOrd="0" presId="urn:microsoft.com/office/officeart/2018/2/layout/IconVerticalSolidList"/>
    <dgm:cxn modelId="{1EA543A7-B784-4DF0-AC7E-382DB86A4A10}" type="presParOf" srcId="{4DF1800C-F283-4BBE-AA91-72EDA5B09516}" destId="{88A18F8B-EF68-4C4E-9BA9-AD846ADE124E}" srcOrd="3" destOrd="0" presId="urn:microsoft.com/office/officeart/2018/2/layout/IconVerticalSolidList"/>
    <dgm:cxn modelId="{E959EC3E-A6F7-427E-AA65-AE70F88F75DE}" type="presParOf" srcId="{AB1BD71A-BAD7-4A6A-96C7-D9B614ABEB59}" destId="{D9CB4DD9-7A7A-4EE9-8857-A82F31A89E38}" srcOrd="9" destOrd="0" presId="urn:microsoft.com/office/officeart/2018/2/layout/IconVerticalSolidList"/>
    <dgm:cxn modelId="{71477CCB-A189-4187-BB14-80D7F7E05A40}" type="presParOf" srcId="{AB1BD71A-BAD7-4A6A-96C7-D9B614ABEB59}" destId="{A4067144-F0E2-40CB-80BD-22FC8E2094DF}" srcOrd="10" destOrd="0" presId="urn:microsoft.com/office/officeart/2018/2/layout/IconVerticalSolidList"/>
    <dgm:cxn modelId="{6ED662C3-9489-40E2-A194-1D1BFCEAEE5A}" type="presParOf" srcId="{A4067144-F0E2-40CB-80BD-22FC8E2094DF}" destId="{85FA3595-0C37-42EE-ACBC-0412F8DB75F4}" srcOrd="0" destOrd="0" presId="urn:microsoft.com/office/officeart/2018/2/layout/IconVerticalSolidList"/>
    <dgm:cxn modelId="{EFF40727-815D-43DD-A946-D1B3AB28EA91}" type="presParOf" srcId="{A4067144-F0E2-40CB-80BD-22FC8E2094DF}" destId="{4C1441EB-84A5-410F-999F-2BE7D8012F2F}" srcOrd="1" destOrd="0" presId="urn:microsoft.com/office/officeart/2018/2/layout/IconVerticalSolidList"/>
    <dgm:cxn modelId="{A660D58E-DA8E-4A07-8957-133C8677BDCB}" type="presParOf" srcId="{A4067144-F0E2-40CB-80BD-22FC8E2094DF}" destId="{946086AF-30CD-4CC1-BC8D-A0FFECA411A5}" srcOrd="2" destOrd="0" presId="urn:microsoft.com/office/officeart/2018/2/layout/IconVerticalSolidList"/>
    <dgm:cxn modelId="{1BD06D71-EA69-444E-9040-0D7E57361F92}" type="presParOf" srcId="{A4067144-F0E2-40CB-80BD-22FC8E2094DF}" destId="{F5494375-804E-41DF-8DE6-B6F22BC08401}" srcOrd="3" destOrd="0" presId="urn:microsoft.com/office/officeart/2018/2/layout/IconVerticalSolidList"/>
    <dgm:cxn modelId="{612C9073-DCC0-499F-BA40-B4ADB3473D02}" type="presParOf" srcId="{AB1BD71A-BAD7-4A6A-96C7-D9B614ABEB59}" destId="{90856073-4A72-460F-BDE1-EF222F79CD9F}" srcOrd="11" destOrd="0" presId="urn:microsoft.com/office/officeart/2018/2/layout/IconVerticalSolidList"/>
    <dgm:cxn modelId="{5DD539C8-78A9-4EEA-BA02-2185A885130D}" type="presParOf" srcId="{AB1BD71A-BAD7-4A6A-96C7-D9B614ABEB59}" destId="{A144B861-7710-4DD1-9E77-1BBFF6C2A308}" srcOrd="12" destOrd="0" presId="urn:microsoft.com/office/officeart/2018/2/layout/IconVerticalSolidList"/>
    <dgm:cxn modelId="{D1B68858-B109-43D3-9371-66CE30CC5524}" type="presParOf" srcId="{A144B861-7710-4DD1-9E77-1BBFF6C2A308}" destId="{F08947FF-2001-4589-AD83-ED914AA4A235}" srcOrd="0" destOrd="0" presId="urn:microsoft.com/office/officeart/2018/2/layout/IconVerticalSolidList"/>
    <dgm:cxn modelId="{267C7A70-08AE-428C-9DD6-6DA2C1BBD615}" type="presParOf" srcId="{A144B861-7710-4DD1-9E77-1BBFF6C2A308}" destId="{C00E99D4-109A-4FB7-B213-FA8E5D3C9A0B}" srcOrd="1" destOrd="0" presId="urn:microsoft.com/office/officeart/2018/2/layout/IconVerticalSolidList"/>
    <dgm:cxn modelId="{E4C6C1DC-45EF-4A1F-B5A4-240957129C94}" type="presParOf" srcId="{A144B861-7710-4DD1-9E77-1BBFF6C2A308}" destId="{2AE5AFF0-1B6B-4EA4-B531-E4CD2E76B6B9}" srcOrd="2" destOrd="0" presId="urn:microsoft.com/office/officeart/2018/2/layout/IconVerticalSolidList"/>
    <dgm:cxn modelId="{B032A2A8-9D69-48B0-90BB-2A01C636A3DD}" type="presParOf" srcId="{A144B861-7710-4DD1-9E77-1BBFF6C2A308}" destId="{4B627C5C-FA9F-481A-A9A0-9D1702E95DD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9D92AE-4695-4345-86EA-B36F79C794A7}">
      <dsp:nvSpPr>
        <dsp:cNvPr id="0" name=""/>
        <dsp:cNvSpPr/>
      </dsp:nvSpPr>
      <dsp:spPr>
        <a:xfrm>
          <a:off x="0" y="43590"/>
          <a:ext cx="6628804" cy="115829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Health is more than the absence of disease.</a:t>
          </a:r>
          <a:endParaRPr lang="en-US" sz="3000" kern="1200"/>
        </a:p>
      </dsp:txBody>
      <dsp:txXfrm>
        <a:off x="56543" y="100133"/>
        <a:ext cx="6515718" cy="1045213"/>
      </dsp:txXfrm>
    </dsp:sp>
    <dsp:sp modelId="{8D5974CB-46E6-EE4C-A0C3-DD3CC8A359AC}">
      <dsp:nvSpPr>
        <dsp:cNvPr id="0" name=""/>
        <dsp:cNvSpPr/>
      </dsp:nvSpPr>
      <dsp:spPr>
        <a:xfrm>
          <a:off x="0" y="1288290"/>
          <a:ext cx="6628804" cy="1158299"/>
        </a:xfrm>
        <a:prstGeom prst="roundRect">
          <a:avLst/>
        </a:prstGeom>
        <a:gradFill rotWithShape="0">
          <a:gsLst>
            <a:gs pos="0">
              <a:schemeClr val="accent2">
                <a:hueOff val="-988095"/>
                <a:satOff val="4733"/>
                <a:lumOff val="4379"/>
                <a:alphaOff val="0"/>
                <a:tint val="96000"/>
                <a:lumMod val="100000"/>
              </a:schemeClr>
            </a:gs>
            <a:gs pos="78000">
              <a:schemeClr val="accent2">
                <a:hueOff val="-988095"/>
                <a:satOff val="4733"/>
                <a:lumOff val="437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Includes physical, mental, and social well-being.</a:t>
          </a:r>
          <a:endParaRPr lang="en-US" sz="3000" kern="1200"/>
        </a:p>
      </dsp:txBody>
      <dsp:txXfrm>
        <a:off x="56543" y="1344833"/>
        <a:ext cx="6515718" cy="1045213"/>
      </dsp:txXfrm>
    </dsp:sp>
    <dsp:sp modelId="{7876DE43-1C96-B342-A1B2-D1FC4731D94A}">
      <dsp:nvSpPr>
        <dsp:cNvPr id="0" name=""/>
        <dsp:cNvSpPr/>
      </dsp:nvSpPr>
      <dsp:spPr>
        <a:xfrm>
          <a:off x="0" y="2532990"/>
          <a:ext cx="6628804" cy="1158299"/>
        </a:xfrm>
        <a:prstGeom prst="roundRect">
          <a:avLst/>
        </a:prstGeom>
        <a:gradFill rotWithShape="0">
          <a:gsLst>
            <a:gs pos="0">
              <a:schemeClr val="accent2">
                <a:hueOff val="-1976191"/>
                <a:satOff val="9467"/>
                <a:lumOff val="8758"/>
                <a:alphaOff val="0"/>
                <a:tint val="96000"/>
                <a:lumMod val="100000"/>
              </a:schemeClr>
            </a:gs>
            <a:gs pos="78000">
              <a:schemeClr val="accent2">
                <a:hueOff val="-1976191"/>
                <a:satOff val="9467"/>
                <a:lumOff val="875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Focus on prevention, lifestyle, and environment.</a:t>
          </a:r>
          <a:endParaRPr lang="en-US" sz="3000" kern="1200"/>
        </a:p>
      </dsp:txBody>
      <dsp:txXfrm>
        <a:off x="56543" y="2589533"/>
        <a:ext cx="6515718" cy="1045213"/>
      </dsp:txXfrm>
    </dsp:sp>
    <dsp:sp modelId="{4EE4993E-C537-624E-B142-270EAF772000}">
      <dsp:nvSpPr>
        <dsp:cNvPr id="0" name=""/>
        <dsp:cNvSpPr/>
      </dsp:nvSpPr>
      <dsp:spPr>
        <a:xfrm>
          <a:off x="0" y="3777690"/>
          <a:ext cx="6628804" cy="1158299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(WHO, 1948)</a:t>
          </a:r>
          <a:endParaRPr lang="en-US" sz="3000" kern="1200"/>
        </a:p>
      </dsp:txBody>
      <dsp:txXfrm>
        <a:off x="56543" y="3834233"/>
        <a:ext cx="6515718" cy="10452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FA1845-1489-4809-ACA6-392534CE26D2}">
      <dsp:nvSpPr>
        <dsp:cNvPr id="0" name=""/>
        <dsp:cNvSpPr/>
      </dsp:nvSpPr>
      <dsp:spPr>
        <a:xfrm>
          <a:off x="0" y="425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482DC8-5DEA-4D85-8FCD-20758C7F4B27}">
      <dsp:nvSpPr>
        <dsp:cNvPr id="0" name=""/>
        <dsp:cNvSpPr/>
      </dsp:nvSpPr>
      <dsp:spPr>
        <a:xfrm>
          <a:off x="177184" y="132215"/>
          <a:ext cx="322153" cy="3221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916F4-4807-4116-8D93-C5DC3FF7828B}">
      <dsp:nvSpPr>
        <dsp:cNvPr id="0" name=""/>
        <dsp:cNvSpPr/>
      </dsp:nvSpPr>
      <dsp:spPr>
        <a:xfrm>
          <a:off x="676521" y="425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Holistic concept of overall quality of life.</a:t>
          </a:r>
          <a:endParaRPr lang="en-US" sz="1600" kern="1200"/>
        </a:p>
      </dsp:txBody>
      <dsp:txXfrm>
        <a:off x="676521" y="425"/>
        <a:ext cx="5952282" cy="585732"/>
      </dsp:txXfrm>
    </dsp:sp>
    <dsp:sp modelId="{8DA00467-8669-4706-A47B-E41B1C53DBB0}">
      <dsp:nvSpPr>
        <dsp:cNvPr id="0" name=""/>
        <dsp:cNvSpPr/>
      </dsp:nvSpPr>
      <dsp:spPr>
        <a:xfrm>
          <a:off x="0" y="732591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229867-E205-4B1A-A03B-04959AED0BE6}">
      <dsp:nvSpPr>
        <dsp:cNvPr id="0" name=""/>
        <dsp:cNvSpPr/>
      </dsp:nvSpPr>
      <dsp:spPr>
        <a:xfrm>
          <a:off x="177184" y="864381"/>
          <a:ext cx="322153" cy="3221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DF1E17-4261-4D79-968C-7AAA32723818}">
      <dsp:nvSpPr>
        <dsp:cNvPr id="0" name=""/>
        <dsp:cNvSpPr/>
      </dsp:nvSpPr>
      <dsp:spPr>
        <a:xfrm>
          <a:off x="676521" y="732591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Includes:</a:t>
          </a:r>
          <a:endParaRPr lang="en-US" sz="1600" kern="1200"/>
        </a:p>
      </dsp:txBody>
      <dsp:txXfrm>
        <a:off x="676521" y="732591"/>
        <a:ext cx="5952282" cy="585732"/>
      </dsp:txXfrm>
    </dsp:sp>
    <dsp:sp modelId="{6B2123CA-4D2C-4E98-A90F-34F3679BDB43}">
      <dsp:nvSpPr>
        <dsp:cNvPr id="0" name=""/>
        <dsp:cNvSpPr/>
      </dsp:nvSpPr>
      <dsp:spPr>
        <a:xfrm>
          <a:off x="0" y="1464757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764E33-7F04-4A2F-AC26-92B49E59F389}">
      <dsp:nvSpPr>
        <dsp:cNvPr id="0" name=""/>
        <dsp:cNvSpPr/>
      </dsp:nvSpPr>
      <dsp:spPr>
        <a:xfrm>
          <a:off x="177184" y="1596547"/>
          <a:ext cx="322153" cy="3221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2EAB0-1DE4-4DEB-8EC7-22B511D4A637}">
      <dsp:nvSpPr>
        <dsp:cNvPr id="0" name=""/>
        <dsp:cNvSpPr/>
      </dsp:nvSpPr>
      <dsp:spPr>
        <a:xfrm>
          <a:off x="676521" y="1464757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Physical health</a:t>
          </a:r>
          <a:endParaRPr lang="en-US" sz="1600" kern="1200"/>
        </a:p>
      </dsp:txBody>
      <dsp:txXfrm>
        <a:off x="676521" y="1464757"/>
        <a:ext cx="5952282" cy="585732"/>
      </dsp:txXfrm>
    </dsp:sp>
    <dsp:sp modelId="{6DA7D915-9B7E-4ECA-A5E0-3D1F0C2CFD27}">
      <dsp:nvSpPr>
        <dsp:cNvPr id="0" name=""/>
        <dsp:cNvSpPr/>
      </dsp:nvSpPr>
      <dsp:spPr>
        <a:xfrm>
          <a:off x="0" y="2196924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A2652-B7DB-45C5-B259-5392F2259612}">
      <dsp:nvSpPr>
        <dsp:cNvPr id="0" name=""/>
        <dsp:cNvSpPr/>
      </dsp:nvSpPr>
      <dsp:spPr>
        <a:xfrm>
          <a:off x="177184" y="2328713"/>
          <a:ext cx="322153" cy="3221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25428-8A11-4429-9835-E7E1336DF5ED}">
      <dsp:nvSpPr>
        <dsp:cNvPr id="0" name=""/>
        <dsp:cNvSpPr/>
      </dsp:nvSpPr>
      <dsp:spPr>
        <a:xfrm>
          <a:off x="676521" y="2196924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Mental health</a:t>
          </a:r>
          <a:endParaRPr lang="en-US" sz="1600" kern="1200"/>
        </a:p>
      </dsp:txBody>
      <dsp:txXfrm>
        <a:off x="676521" y="2196924"/>
        <a:ext cx="5952282" cy="585732"/>
      </dsp:txXfrm>
    </dsp:sp>
    <dsp:sp modelId="{11535F6A-7EEB-4553-BB49-00A269BBC2D9}">
      <dsp:nvSpPr>
        <dsp:cNvPr id="0" name=""/>
        <dsp:cNvSpPr/>
      </dsp:nvSpPr>
      <dsp:spPr>
        <a:xfrm>
          <a:off x="0" y="2929090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571D92-8DE8-4E4B-8C8F-E4E237C1AD04}">
      <dsp:nvSpPr>
        <dsp:cNvPr id="0" name=""/>
        <dsp:cNvSpPr/>
      </dsp:nvSpPr>
      <dsp:spPr>
        <a:xfrm>
          <a:off x="177184" y="3060880"/>
          <a:ext cx="322153" cy="3221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A18F8B-EF68-4C4E-9BA9-AD846ADE124E}">
      <dsp:nvSpPr>
        <dsp:cNvPr id="0" name=""/>
        <dsp:cNvSpPr/>
      </dsp:nvSpPr>
      <dsp:spPr>
        <a:xfrm>
          <a:off x="676521" y="2929090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Emotional wellbeing</a:t>
          </a:r>
          <a:endParaRPr lang="en-US" sz="1600" kern="1200"/>
        </a:p>
      </dsp:txBody>
      <dsp:txXfrm>
        <a:off x="676521" y="2929090"/>
        <a:ext cx="5952282" cy="585732"/>
      </dsp:txXfrm>
    </dsp:sp>
    <dsp:sp modelId="{85FA3595-0C37-42EE-ACBC-0412F8DB75F4}">
      <dsp:nvSpPr>
        <dsp:cNvPr id="0" name=""/>
        <dsp:cNvSpPr/>
      </dsp:nvSpPr>
      <dsp:spPr>
        <a:xfrm>
          <a:off x="0" y="3661256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1441EB-84A5-410F-999F-2BE7D8012F2F}">
      <dsp:nvSpPr>
        <dsp:cNvPr id="0" name=""/>
        <dsp:cNvSpPr/>
      </dsp:nvSpPr>
      <dsp:spPr>
        <a:xfrm>
          <a:off x="177184" y="3793046"/>
          <a:ext cx="322153" cy="3221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94375-804E-41DF-8DE6-B6F22BC08401}">
      <dsp:nvSpPr>
        <dsp:cNvPr id="0" name=""/>
        <dsp:cNvSpPr/>
      </dsp:nvSpPr>
      <dsp:spPr>
        <a:xfrm>
          <a:off x="676521" y="3661256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Social relationships</a:t>
          </a:r>
          <a:endParaRPr lang="en-US" sz="1600" kern="1200"/>
        </a:p>
      </dsp:txBody>
      <dsp:txXfrm>
        <a:off x="676521" y="3661256"/>
        <a:ext cx="5952282" cy="585732"/>
      </dsp:txXfrm>
    </dsp:sp>
    <dsp:sp modelId="{F08947FF-2001-4589-AD83-ED914AA4A235}">
      <dsp:nvSpPr>
        <dsp:cNvPr id="0" name=""/>
        <dsp:cNvSpPr/>
      </dsp:nvSpPr>
      <dsp:spPr>
        <a:xfrm>
          <a:off x="0" y="4393422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0E99D4-109A-4FB7-B213-FA8E5D3C9A0B}">
      <dsp:nvSpPr>
        <dsp:cNvPr id="0" name=""/>
        <dsp:cNvSpPr/>
      </dsp:nvSpPr>
      <dsp:spPr>
        <a:xfrm>
          <a:off x="177184" y="4525212"/>
          <a:ext cx="322153" cy="32215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627C5C-FA9F-481A-A9A0-9D1702E95DDC}">
      <dsp:nvSpPr>
        <dsp:cNvPr id="0" name=""/>
        <dsp:cNvSpPr/>
      </dsp:nvSpPr>
      <dsp:spPr>
        <a:xfrm>
          <a:off x="676521" y="4393422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Influenced by environment, lifestyle, and community support.</a:t>
          </a:r>
          <a:endParaRPr lang="en-US" sz="1600" kern="1200"/>
        </a:p>
      </dsp:txBody>
      <dsp:txXfrm>
        <a:off x="676521" y="4393422"/>
        <a:ext cx="5952282" cy="5857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8E47E6-43F6-46A2-A06E-6928A3508825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6C5576-E249-4CD2-982D-B4206A8F1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930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46C5576-E249-4CD2-982D-B4206A8F15D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0103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759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000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16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056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507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630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506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436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339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355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671412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0011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961807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0054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297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64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4D8138-7A32-4D17-A44C-2C97D0CE5A5B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4632F73-3BAD-4706-9CF9-4F96BBA37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828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  <p:sldLayoutId id="2147483785" r:id="rId12"/>
    <p:sldLayoutId id="2147483786" r:id="rId13"/>
    <p:sldLayoutId id="2147483787" r:id="rId14"/>
    <p:sldLayoutId id="2147483788" r:id="rId15"/>
    <p:sldLayoutId id="214748378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microsoft.com/office/2018/10/relationships/comments" Target="../comments/modernComment_101_AE18460D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microsoft.com/office/2018/10/relationships/comments" Target="../comments/modernComment_107_B2833BD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microsoft.com/office/2018/10/relationships/comments" Target="../comments/modernComment_109_49AFB85B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A_D4F8443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microsoft.com/office/2018/10/relationships/comments" Target="../comments/modernComment_10C_96B77A0F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" TargetMode="External"/><Relationship Id="rId3" Type="http://schemas.openxmlformats.org/officeDocument/2006/relationships/hyperlink" Target="https://www.bmj.com" TargetMode="External"/><Relationship Id="rId7" Type="http://schemas.openxmlformats.org/officeDocument/2006/relationships/hyperlink" Target="https://www.who.int" TargetMode="External"/><Relationship Id="rId2" Type="http://schemas.openxmlformats.org/officeDocument/2006/relationships/hyperlink" Target="https://www.pubmed.ncbi.nlm.nih.gov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jgp.org" TargetMode="External"/><Relationship Id="rId5" Type="http://schemas.openxmlformats.org/officeDocument/2006/relationships/hyperlink" Target="https://www.Pmc.ncbi.nlm.nih.gov" TargetMode="External"/><Relationship Id="rId4" Type="http://schemas.openxmlformats.org/officeDocument/2006/relationships/hyperlink" Target="https://www.england.nhs.uk/long-term-plan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mc.ncbi.nlm.nih.gov/" TargetMode="External"/><Relationship Id="rId3" Type="http://schemas.openxmlformats.org/officeDocument/2006/relationships/hyperlink" Target="https://www.sdgs.un.org" TargetMode="External"/><Relationship Id="rId7" Type="http://schemas.openxmlformats.org/officeDocument/2006/relationships/hyperlink" Target="https://www.mayoclinic.org/" TargetMode="External"/><Relationship Id="rId2" Type="http://schemas.openxmlformats.org/officeDocument/2006/relationships/hyperlink" Target="https://www.afro.who.i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ma.org.uk/" TargetMode="External"/><Relationship Id="rId5" Type="http://schemas.openxmlformats.org/officeDocument/2006/relationships/hyperlink" Target="https://www.files01.core.ac.uk" TargetMode="External"/><Relationship Id="rId4" Type="http://schemas.openxmlformats.org/officeDocument/2006/relationships/hyperlink" Target="https://www.iris.who.i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F019D-EACC-92E3-E7B4-B1635F6C15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2400" y="792480"/>
            <a:ext cx="9245600" cy="2717483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(BMHP6030)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674896-6F1C-3DC9-D984-4D194E8605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4080" y="3830320"/>
            <a:ext cx="10474960" cy="246888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STUDENT: EMILIA MILEWSKA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 NUMBER: 2245525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Dr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Itse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Olaoye</a:t>
            </a:r>
          </a:p>
        </p:txBody>
      </p:sp>
    </p:spTree>
    <p:extLst>
      <p:ext uri="{BB962C8B-B14F-4D97-AF65-F5344CB8AC3E}">
        <p14:creationId xmlns:p14="http://schemas.microsoft.com/office/powerpoint/2010/main" val="2161008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4048F-50CB-048C-9116-5FAEF084D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 Health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B764B2-0C78-E2BE-74D1-648A7C5F00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1492674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20826381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1D4CD7-D448-DA96-8115-6CF678DBE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-8467"/>
            <a:ext cx="12192000" cy="6874933"/>
          </a:xfrm>
        </p:spPr>
        <p:txBody>
          <a:bodyPr anchor="ctr">
            <a:normAutofit/>
          </a:bodyPr>
          <a:lstStyle/>
          <a:p>
            <a:r>
              <a:rPr lang="en-GB" sz="4400"/>
              <a:t>Wellbeing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B8648521-787E-8CDA-7ED7-42E90050D7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3780772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4378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B4751-63E1-151C-2DCD-52597E009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Development in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E4AFA-AE1B-D7AB-059E-F4FFBF4D9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Sustainable development means meeting current needs without harming future generations.</a:t>
            </a:r>
          </a:p>
          <a:p>
            <a:r>
              <a:rPr lang="en-GB" dirty="0"/>
              <a:t>Health is essential to sustainable societies.</a:t>
            </a:r>
          </a:p>
          <a:p>
            <a:r>
              <a:rPr lang="en-GB" dirty="0"/>
              <a:t>Take care of the environment.</a:t>
            </a:r>
          </a:p>
          <a:p>
            <a:r>
              <a:rPr lang="en-GB" dirty="0"/>
              <a:t>Connected to the United Nations Sustainable Development Goals (SDGs),</a:t>
            </a:r>
          </a:p>
          <a:p>
            <a:pPr marL="0" indent="0">
              <a:buNone/>
            </a:pPr>
            <a:r>
              <a:rPr lang="en-GB" dirty="0"/>
              <a:t> ( UN, 2015) Example: Sustainable Development Goal 3.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079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8A8A7-FE6F-7B0B-7C17-7CB78ECF4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Relevance to Modern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906A8-E7DB-8864-8CBE-86CD565634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Growing importance because of:</a:t>
            </a:r>
          </a:p>
          <a:p>
            <a:r>
              <a:rPr lang="en-GB" dirty="0"/>
              <a:t>Aging populations</a:t>
            </a:r>
          </a:p>
          <a:p>
            <a:r>
              <a:rPr lang="en-GB" dirty="0"/>
              <a:t>Rise of chronic diseases</a:t>
            </a:r>
          </a:p>
          <a:p>
            <a:r>
              <a:rPr lang="en-GB" dirty="0"/>
              <a:t>Mental health awareness</a:t>
            </a:r>
          </a:p>
          <a:p>
            <a:r>
              <a:rPr lang="en-GB" dirty="0"/>
              <a:t>Global health challenges, (BMI, 2024)</a:t>
            </a:r>
          </a:p>
          <a:p>
            <a:r>
              <a:rPr lang="en-GB" dirty="0"/>
              <a:t>Policy influence of the World Health Organisation initiatives.</a:t>
            </a:r>
          </a:p>
        </p:txBody>
      </p:sp>
    </p:spTree>
    <p:extLst>
      <p:ext uri="{BB962C8B-B14F-4D97-AF65-F5344CB8AC3E}">
        <p14:creationId xmlns:p14="http://schemas.microsoft.com/office/powerpoint/2010/main" val="1721643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99F5A-ED58-264A-D761-B4B818C239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2828" y="827902"/>
            <a:ext cx="9239075" cy="1037967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Integration of Holistic Health</a:t>
            </a:r>
            <a:br>
              <a:rPr lang="en-GB" dirty="0"/>
            </a:br>
            <a:r>
              <a:rPr lang="en-GB" dirty="0"/>
              <a:t>Approaches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447F8A-2335-B09C-AE26-3231CC74B4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829" y="2137719"/>
            <a:ext cx="7287766" cy="4425837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 (2014) – Health in All Policies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is influenced by social determinants (housing, education, employment, transport)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Requires cross-sector collaboration (not just healthcare)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is considered in all government policies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 on prevention and health equity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b="1" dirty="0"/>
              <a:t>Fit for the Future (UK 10-Year Health Plan) (NHS, 2025)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Community-based care replacing hospital-centred models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Joint working between health services, schools, and social care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Policies targeting lifestyle factors to prevent diseases (diet, alcohol, physical activity)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Addressing wider determinants (e.g. inequality, environment)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EAD232-5915-8A80-EB5D-F76FFFCB08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1888" y="3993138"/>
            <a:ext cx="1969635" cy="278648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45ED4BF-FC33-8790-1F3F-F914E7BCE5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1888" y="1010194"/>
            <a:ext cx="1969635" cy="2907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944977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02202-7A77-9082-E590-B26EAD88C7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Perspectives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34477A-407F-D8D0-F4C0-A4FBB74C5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32239"/>
            <a:ext cx="9974190" cy="4509124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Biopsychosocial Model</a:t>
            </a:r>
          </a:p>
          <a:p>
            <a:r>
              <a:rPr lang="en-GB" dirty="0"/>
              <a:t>Biological factors(disease, genetics)</a:t>
            </a:r>
          </a:p>
          <a:p>
            <a:r>
              <a:rPr lang="en-GB" dirty="0"/>
              <a:t>Psychological factors(stress, behaviour)</a:t>
            </a:r>
          </a:p>
          <a:p>
            <a:r>
              <a:rPr lang="en-GB" dirty="0"/>
              <a:t>Social factors(family, culture, income)…Developed by George L. Engel.</a:t>
            </a:r>
          </a:p>
          <a:p>
            <a:endParaRPr lang="en-GB" b="1" dirty="0"/>
          </a:p>
          <a:p>
            <a:r>
              <a:rPr lang="en-GB" b="1" dirty="0"/>
              <a:t>Dahlgren &amp; Whitehead Model (1991) (Rainbow Model) </a:t>
            </a:r>
          </a:p>
          <a:p>
            <a:r>
              <a:rPr lang="en-GB" dirty="0"/>
              <a:t>Health shaped by layers of social determinants, not just individual choice or health. </a:t>
            </a:r>
          </a:p>
          <a:p>
            <a:r>
              <a:rPr lang="en-GB" dirty="0"/>
              <a:t>Layers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Individual (age, sex, genetics)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Lifestyle (behaviours)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Social networks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Living &amp; working conditions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Wider socio-economic environment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Wider Determinants of Health">
            <a:extLst>
              <a:ext uri="{FF2B5EF4-FFF2-40B4-BE49-F238E27FC236}">
                <a16:creationId xmlns:a16="http://schemas.microsoft.com/office/drawing/2014/main" id="{ABB74110-5065-04D0-FE36-9BD734261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3902" y="4074929"/>
            <a:ext cx="3598517" cy="241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iopsychosocial (BPS) Model - Brookbush Institute">
            <a:extLst>
              <a:ext uri="{FF2B5EF4-FFF2-40B4-BE49-F238E27FC236}">
                <a16:creationId xmlns:a16="http://schemas.microsoft.com/office/drawing/2014/main" id="{4D0DA31B-5CAB-C726-5DAF-B9BFC6F339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1656" y="217639"/>
            <a:ext cx="3460763" cy="3120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625276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B1BA1-CB60-B81D-84D4-619DEF825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and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B363B-FBE7-96D0-8E89-167A6B06C8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2617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Policies supporting holistic health include : Holistic Policy and Intervention Framework (HPIF) (NLM, 2007)</a:t>
            </a:r>
          </a:p>
          <a:p>
            <a:r>
              <a:rPr lang="en-GB" dirty="0"/>
              <a:t>Healthcare prevention strategies</a:t>
            </a:r>
          </a:p>
          <a:p>
            <a:r>
              <a:rPr lang="en-GB" dirty="0"/>
              <a:t>Programs for mental health</a:t>
            </a:r>
          </a:p>
          <a:p>
            <a:r>
              <a:rPr lang="en-GB" dirty="0"/>
              <a:t>Public health regulations</a:t>
            </a:r>
          </a:p>
          <a:p>
            <a:r>
              <a:rPr lang="en-GB" dirty="0"/>
              <a:t>Issues with funding community health </a:t>
            </a:r>
          </a:p>
          <a:p>
            <a:r>
              <a:rPr lang="en-GB" dirty="0"/>
              <a:t>Challenges:</a:t>
            </a:r>
          </a:p>
          <a:p>
            <a:r>
              <a:rPr lang="en-GB" dirty="0"/>
              <a:t>Funding limitations</a:t>
            </a:r>
          </a:p>
          <a:p>
            <a:r>
              <a:rPr lang="en-GB" dirty="0"/>
              <a:t>Coordination of policies</a:t>
            </a:r>
          </a:p>
          <a:p>
            <a:r>
              <a:rPr lang="en-GB" dirty="0"/>
              <a:t>Regulatory barriers</a:t>
            </a:r>
          </a:p>
          <a:p>
            <a:r>
              <a:rPr lang="en-GB" dirty="0"/>
              <a:t>Examples:</a:t>
            </a:r>
          </a:p>
          <a:p>
            <a:r>
              <a:rPr lang="en-GB" dirty="0"/>
              <a:t> Mental Health and Support Teams in Schools: Expanding mental health support teams in schools and creating Young Futures Hubs for children and young people(UK Parlament,2024)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304018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DEE1-AC35-70B0-4AE0-F620E0D06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 Delivery in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56AB6-F54E-F0BA-4936-ABC150E9BE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Modern service delivery includes:</a:t>
            </a:r>
          </a:p>
          <a:p>
            <a:r>
              <a:rPr lang="en-GB" dirty="0"/>
              <a:t>Telehealth(Mayo Clinic, 2024) and digital health services</a:t>
            </a:r>
          </a:p>
          <a:p>
            <a:r>
              <a:rPr lang="en-GB" dirty="0"/>
              <a:t>Community health programs</a:t>
            </a:r>
          </a:p>
          <a:p>
            <a:r>
              <a:rPr lang="en-GB" dirty="0"/>
              <a:t>Wellness and prevention programs</a:t>
            </a:r>
          </a:p>
          <a:p>
            <a:r>
              <a:rPr lang="en-GB" dirty="0"/>
              <a:t>Integrated hospital care</a:t>
            </a:r>
          </a:p>
          <a:p>
            <a:r>
              <a:rPr lang="en-GB" dirty="0"/>
              <a:t>Example:</a:t>
            </a:r>
          </a:p>
          <a:p>
            <a:r>
              <a:rPr lang="en-GB" dirty="0"/>
              <a:t>Hospitals offering mental health, nutrition, and rehabilitation together.</a:t>
            </a:r>
          </a:p>
        </p:txBody>
      </p:sp>
    </p:spTree>
    <p:extLst>
      <p:ext uri="{BB962C8B-B14F-4D97-AF65-F5344CB8AC3E}">
        <p14:creationId xmlns:p14="http://schemas.microsoft.com/office/powerpoint/2010/main" val="3426129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B756E-6724-7982-1033-89322C28E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Health Initiatives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FBA5A-8789-2E55-63F6-4F6F9EE19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842" y="1825624"/>
            <a:ext cx="10623958" cy="5032375"/>
          </a:xfrm>
        </p:spPr>
        <p:txBody>
          <a:bodyPr/>
          <a:lstStyle/>
          <a:p>
            <a:r>
              <a:rPr lang="en-GB" dirty="0"/>
              <a:t>Public health focuses on:</a:t>
            </a:r>
          </a:p>
          <a:p>
            <a:r>
              <a:rPr lang="en-GB" dirty="0"/>
              <a:t>From sickness to prevention of diseases (NHS, 2025) </a:t>
            </a:r>
          </a:p>
          <a:p>
            <a:r>
              <a:rPr lang="en-GB" dirty="0"/>
              <a:t>Healthy lifestyle promotion</a:t>
            </a:r>
          </a:p>
          <a:p>
            <a:r>
              <a:rPr lang="en-GB" dirty="0"/>
              <a:t>Environmental health</a:t>
            </a:r>
          </a:p>
          <a:p>
            <a:r>
              <a:rPr lang="en-GB" dirty="0"/>
              <a:t>Example: </a:t>
            </a:r>
            <a:r>
              <a:rPr lang="en-GB" b="1" dirty="0"/>
              <a:t>The NHS Better Health campaign </a:t>
            </a:r>
          </a:p>
          <a:p>
            <a:pPr marL="0" indent="0">
              <a:buNone/>
            </a:pPr>
            <a:r>
              <a:rPr lang="en-GB" dirty="0"/>
              <a:t>     UK Government initiative promoting healthier lifestyles  </a:t>
            </a:r>
          </a:p>
          <a:p>
            <a:pPr marL="0" indent="0">
              <a:buNone/>
            </a:pPr>
            <a:r>
              <a:rPr lang="en-GB" dirty="0"/>
              <a:t>    (diet, physical activity, weight management, smoking cessation)</a:t>
            </a:r>
          </a:p>
        </p:txBody>
      </p:sp>
      <p:pic>
        <p:nvPicPr>
          <p:cNvPr id="2050" name="Picture 2" descr="Better Health, Let's Do This | Active Together">
            <a:extLst>
              <a:ext uri="{FF2B5EF4-FFF2-40B4-BE49-F238E27FC236}">
                <a16:creationId xmlns:a16="http://schemas.microsoft.com/office/drawing/2014/main" id="{CBFF61FB-6DC2-4F26-2A7B-7D9C87E290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6727" y="436861"/>
            <a:ext cx="3327243" cy="277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ase study: Stoptober 2020 overshadowed by Better Health branding, PHE  admits | PR Week UK">
            <a:extLst>
              <a:ext uri="{FF2B5EF4-FFF2-40B4-BE49-F238E27FC236}">
                <a16:creationId xmlns:a16="http://schemas.microsoft.com/office/drawing/2014/main" id="{DF3BFB53-62EF-1528-188D-A0A9B9C425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3477" y="3542212"/>
            <a:ext cx="3793741" cy="2527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8606735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6C125-5248-F009-A015-FEAC7FA9A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Equity and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E456B-EEB5-8392-54A6-D73D3FB683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Important global healthcare issue :</a:t>
            </a:r>
          </a:p>
          <a:p>
            <a:r>
              <a:rPr lang="en-GB" dirty="0"/>
              <a:t>Inequalities in healthcare access</a:t>
            </a:r>
          </a:p>
          <a:p>
            <a:r>
              <a:rPr lang="en-GB" dirty="0"/>
              <a:t>Differences in quality of care</a:t>
            </a:r>
          </a:p>
          <a:p>
            <a:r>
              <a:rPr lang="en-GB" dirty="0"/>
              <a:t>Solutions:</a:t>
            </a:r>
          </a:p>
          <a:p>
            <a:r>
              <a:rPr lang="en-GB" dirty="0"/>
              <a:t>Universal healthcare systems</a:t>
            </a:r>
          </a:p>
          <a:p>
            <a:r>
              <a:rPr lang="en-GB" dirty="0"/>
              <a:t>Targeted community programs</a:t>
            </a:r>
          </a:p>
          <a:p>
            <a:r>
              <a:rPr lang="en-GB" dirty="0"/>
              <a:t>Health education initiatives</a:t>
            </a:r>
          </a:p>
          <a:p>
            <a:r>
              <a:rPr lang="en-GB" dirty="0"/>
              <a:t>(WHO, 2025)</a:t>
            </a:r>
          </a:p>
        </p:txBody>
      </p:sp>
    </p:spTree>
    <p:extLst>
      <p:ext uri="{BB962C8B-B14F-4D97-AF65-F5344CB8AC3E}">
        <p14:creationId xmlns:p14="http://schemas.microsoft.com/office/powerpoint/2010/main" val="9654365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C2DE0-0D42-3BD6-416A-642773655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D738D-0487-B898-C8FF-8B50B3E9B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and well-being are essential for sustainable development.</a:t>
            </a:r>
          </a:p>
          <a:p>
            <a:r>
              <a:rPr lang="en-GB" dirty="0"/>
              <a:t>Modern healthcare focuses on holistic and integrated treatment.</a:t>
            </a:r>
          </a:p>
          <a:p>
            <a:r>
              <a:rPr lang="en-GB" dirty="0"/>
              <a:t>Prevention, mental health, and community well-being are promoted by organisations such as the World Health Organization.</a:t>
            </a:r>
          </a:p>
          <a:p>
            <a:r>
              <a:rPr lang="en-GB" dirty="0"/>
              <a:t>Public health initiatives and innovative services improve population health.</a:t>
            </a:r>
          </a:p>
          <a:p>
            <a:r>
              <a:rPr lang="en-GB" dirty="0"/>
              <a:t>Access and equity are key to sustainable healthcare systems.</a:t>
            </a:r>
          </a:p>
        </p:txBody>
      </p:sp>
    </p:spTree>
    <p:extLst>
      <p:ext uri="{BB962C8B-B14F-4D97-AF65-F5344CB8AC3E}">
        <p14:creationId xmlns:p14="http://schemas.microsoft.com/office/powerpoint/2010/main" val="10930172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2A8BD-56F9-BD79-4FF3-4CF49C4F4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B3D9D-0BB4-DA65-3AFA-2EA6A4A884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09796"/>
            <a:ext cx="8596668" cy="463156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Engel, G.L. (1977) </a:t>
            </a:r>
            <a:r>
              <a:rPr lang="en-GB" i="1" dirty="0"/>
              <a:t>The need for a new medical model: A challenge for biomedicine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https://www.pubmed.ncbi.nlm.nih.gov</a:t>
            </a:r>
            <a:r>
              <a:rPr lang="en-GB" dirty="0"/>
              <a:t> (Accessed: 19 March 2026).</a:t>
            </a:r>
          </a:p>
          <a:p>
            <a:r>
              <a:rPr lang="en-GB" dirty="0"/>
              <a:t>Huber, M.et al. (2011) </a:t>
            </a:r>
            <a:r>
              <a:rPr lang="en-GB" i="1" dirty="0"/>
              <a:t>How should we define health?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https://www.bmj.com</a:t>
            </a:r>
            <a:r>
              <a:rPr lang="en-GB" dirty="0"/>
              <a:t> ( Accessed: 21 March 2026).</a:t>
            </a:r>
          </a:p>
          <a:p>
            <a:r>
              <a:rPr lang="en-GB" dirty="0"/>
              <a:t>NHS (2025) </a:t>
            </a:r>
            <a:r>
              <a:rPr lang="en-GB" i="1" dirty="0"/>
              <a:t>Fit for the future: 10 year health plan for England.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https://www.england.nhs.uk/long-term-plan/</a:t>
            </a:r>
            <a:r>
              <a:rPr lang="en-GB" dirty="0"/>
              <a:t> (Accessed: 20 March 2026).</a:t>
            </a:r>
          </a:p>
          <a:p>
            <a:r>
              <a:rPr lang="en-GB" dirty="0"/>
              <a:t>Marmot, M. (2017) </a:t>
            </a:r>
            <a:r>
              <a:rPr lang="en-GB" i="1" dirty="0"/>
              <a:t>The Health Gap: The Challenge of an Unequal World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https://www.Pmc.ncbi.nlm.nih.gov</a:t>
            </a:r>
            <a:r>
              <a:rPr lang="en-GB" dirty="0"/>
              <a:t> (Accessed: 23 March 2026).   </a:t>
            </a:r>
          </a:p>
          <a:p>
            <a:r>
              <a:rPr lang="en-GB" dirty="0" err="1"/>
              <a:t>Misselbrook</a:t>
            </a:r>
            <a:r>
              <a:rPr lang="en-GB" dirty="0"/>
              <a:t>, D. (2014) </a:t>
            </a:r>
            <a:r>
              <a:rPr lang="en-GB" i="1" dirty="0"/>
              <a:t>W is for wellbeing and the WHO definition of health’, British Journal of General Practice.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https://www.bjgp.org</a:t>
            </a:r>
            <a:r>
              <a:rPr lang="en-GB" dirty="0"/>
              <a:t> </a:t>
            </a:r>
          </a:p>
          <a:p>
            <a:r>
              <a:rPr lang="en-GB" dirty="0"/>
              <a:t>(Accessed: 23 March 2026).</a:t>
            </a:r>
          </a:p>
          <a:p>
            <a:r>
              <a:rPr lang="en-GB" dirty="0"/>
              <a:t>World Health Organization (1948) </a:t>
            </a:r>
            <a:r>
              <a:rPr lang="en-GB" i="1" dirty="0"/>
              <a:t>Constitution of the World Health Organization.</a:t>
            </a:r>
            <a:r>
              <a:rPr lang="en-GB" dirty="0"/>
              <a:t> Available at: </a:t>
            </a:r>
            <a:r>
              <a:rPr lang="en-GB" dirty="0">
                <a:hlinkClick r:id="rId7"/>
              </a:rPr>
              <a:t>https://www.who.int</a:t>
            </a:r>
            <a:r>
              <a:rPr lang="en-GB" dirty="0"/>
              <a:t> (Accessed: 23 March 2026).</a:t>
            </a:r>
          </a:p>
          <a:p>
            <a:r>
              <a:rPr lang="en-GB" i="1" dirty="0"/>
              <a:t>World Health Organization (2025) Universal health coverage (UHC). Available at: </a:t>
            </a:r>
            <a:r>
              <a:rPr lang="en-GB" i="1" dirty="0">
                <a:hlinkClick r:id="rId8"/>
              </a:rPr>
              <a:t>https://www.who.int</a:t>
            </a:r>
            <a:r>
              <a:rPr lang="en-GB" i="1" dirty="0"/>
              <a:t> (Accessed:30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5870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C16F5-5784-16AA-7571-1CAD0FE36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FA802-FD3D-EBCB-0E6C-7A8239DB70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060" y="1426128"/>
            <a:ext cx="11515380" cy="53099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World Health Organization (2014</a:t>
            </a:r>
            <a:r>
              <a:rPr lang="en-GB" i="1" dirty="0"/>
              <a:t>) Health in All Policies: Framework for Country Action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https://www.afro.who.int</a:t>
            </a:r>
            <a:r>
              <a:rPr lang="en-GB" dirty="0"/>
              <a:t> (Accessed: 21 March 2026).</a:t>
            </a:r>
          </a:p>
          <a:p>
            <a:r>
              <a:rPr lang="en-GB" dirty="0"/>
              <a:t>United Nations (2015) </a:t>
            </a:r>
            <a:r>
              <a:rPr lang="en-GB" i="1" dirty="0"/>
              <a:t>Transforming our world: The 2030 Agenda for Sustainable Development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https://www.sdgs.un.org</a:t>
            </a:r>
            <a:r>
              <a:rPr lang="en-GB" dirty="0"/>
              <a:t> (Accessed: 21 March 2026).</a:t>
            </a:r>
          </a:p>
          <a:p>
            <a:r>
              <a:rPr lang="en-GB" dirty="0"/>
              <a:t>Kickbusch, I. and Gleicher, D. (2012) </a:t>
            </a:r>
            <a:r>
              <a:rPr lang="en-GB" i="1" dirty="0"/>
              <a:t>Governance for Health in the 21</a:t>
            </a:r>
            <a:r>
              <a:rPr lang="en-GB" i="1" baseline="30000" dirty="0"/>
              <a:t>st</a:t>
            </a:r>
            <a:r>
              <a:rPr lang="en-GB" i="1" dirty="0"/>
              <a:t> Century.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https://www.iris.who.int</a:t>
            </a:r>
            <a:r>
              <a:rPr lang="en-GB" dirty="0"/>
              <a:t> (Accessed: 20 March 2026).</a:t>
            </a:r>
          </a:p>
          <a:p>
            <a:r>
              <a:rPr lang="en-GB" dirty="0"/>
              <a:t>Dahlgren, G. and Whitehead, M. (2007) </a:t>
            </a:r>
            <a:r>
              <a:rPr lang="en-GB" i="1" dirty="0"/>
              <a:t>Policies and strategies to promote social equity in health</a:t>
            </a:r>
            <a:r>
              <a:rPr lang="en-GB" dirty="0"/>
              <a:t>. Available at: </a:t>
            </a:r>
            <a:r>
              <a:rPr lang="en-GB" dirty="0">
                <a:hlinkClick r:id="rId5"/>
              </a:rPr>
              <a:t>https://www.files01.core.ac.uk</a:t>
            </a:r>
            <a:r>
              <a:rPr lang="en-GB" dirty="0"/>
              <a:t> (Accessed: 22 March 2026).</a:t>
            </a:r>
          </a:p>
          <a:p>
            <a:r>
              <a:rPr lang="en-GB" dirty="0"/>
              <a:t>Tulchinsky, T. and Varavikova, E. (2014) </a:t>
            </a:r>
            <a:r>
              <a:rPr lang="en-GB" i="1" dirty="0"/>
              <a:t>The New Public Health</a:t>
            </a:r>
            <a:r>
              <a:rPr lang="en-GB" dirty="0"/>
              <a:t>. 3</a:t>
            </a:r>
            <a:r>
              <a:rPr lang="en-GB" baseline="30000" dirty="0"/>
              <a:t>rd.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London: Academic Press. </a:t>
            </a:r>
          </a:p>
          <a:p>
            <a:r>
              <a:rPr lang="en-GB" dirty="0"/>
              <a:t>BMA (2024) </a:t>
            </a:r>
            <a:r>
              <a:rPr lang="en-GB" i="1" dirty="0"/>
              <a:t>Global Health Challenges.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https://www.bma.org.uk</a:t>
            </a:r>
            <a:r>
              <a:rPr lang="en-GB" dirty="0"/>
              <a:t> (Accessed: 23 March 2026).</a:t>
            </a:r>
          </a:p>
          <a:p>
            <a:r>
              <a:rPr lang="en-GB" dirty="0"/>
              <a:t>Mayo Clinic(2024) </a:t>
            </a:r>
            <a:r>
              <a:rPr lang="en-GB" i="1" dirty="0"/>
              <a:t>Telehealth: Technology meets health care.</a:t>
            </a:r>
            <a:r>
              <a:rPr lang="en-GB" dirty="0"/>
              <a:t> Available at: </a:t>
            </a:r>
            <a:r>
              <a:rPr lang="en-GB" dirty="0">
                <a:hlinkClick r:id="rId7"/>
              </a:rPr>
              <a:t>https://www.mayoclinic.org</a:t>
            </a:r>
            <a:r>
              <a:rPr lang="en-GB" dirty="0"/>
              <a:t>  (Accessed: 25 March 2026).</a:t>
            </a:r>
          </a:p>
          <a:p>
            <a:r>
              <a:rPr lang="en-GB" dirty="0"/>
              <a:t>NLM (2007) </a:t>
            </a:r>
            <a:r>
              <a:rPr lang="en-GB" i="1" dirty="0"/>
              <a:t>Influencing Holistic Health Policy. </a:t>
            </a:r>
            <a:r>
              <a:rPr lang="en-GB" dirty="0"/>
              <a:t>Available at: </a:t>
            </a:r>
            <a:r>
              <a:rPr lang="en-GB" dirty="0">
                <a:hlinkClick r:id="rId8"/>
              </a:rPr>
              <a:t>https://www.pmc.ncbi.nlm.nih.gov</a:t>
            </a:r>
            <a:r>
              <a:rPr lang="en-GB" dirty="0"/>
              <a:t>  (Accessed: 25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50585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373125B30C624482E5CCB36DAD3C96" ma:contentTypeVersion="15" ma:contentTypeDescription="Create a new document." ma:contentTypeScope="" ma:versionID="f426aa273563f30af502f776a5c4c0d0">
  <xsd:schema xmlns:xsd="http://www.w3.org/2001/XMLSchema" xmlns:xs="http://www.w3.org/2001/XMLSchema" xmlns:p="http://schemas.microsoft.com/office/2006/metadata/properties" xmlns:ns3="8a4964b5-9709-4dd1-ba39-f7e78650a4ff" xmlns:ns4="41fa4e0a-074b-4f52-8a7a-a9f5c57b5e7f" targetNamespace="http://schemas.microsoft.com/office/2006/metadata/properties" ma:root="true" ma:fieldsID="3377c5bd739139dc3f8dbf82a14cae9a" ns3:_="" ns4:_="">
    <xsd:import namespace="8a4964b5-9709-4dd1-ba39-f7e78650a4ff"/>
    <xsd:import namespace="41fa4e0a-074b-4f52-8a7a-a9f5c57b5e7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a4964b5-9709-4dd1-ba39-f7e78650a4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1fa4e0a-074b-4f52-8a7a-a9f5c57b5e7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a4964b5-9709-4dd1-ba39-f7e78650a4ff" xsi:nil="true"/>
  </documentManagement>
</p:properties>
</file>

<file path=customXml/itemProps1.xml><?xml version="1.0" encoding="utf-8"?>
<ds:datastoreItem xmlns:ds="http://schemas.openxmlformats.org/officeDocument/2006/customXml" ds:itemID="{8793353D-E194-42E5-AAB7-929C95347A4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a4964b5-9709-4dd1-ba39-f7e78650a4ff"/>
    <ds:schemaRef ds:uri="41fa4e0a-074b-4f52-8a7a-a9f5c57b5e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04EDC1E-3782-4936-88B5-8C9FCE9ECFE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EF304B6-1FE2-4B17-916A-E3A81F727F74}">
  <ds:schemaRefs>
    <ds:schemaRef ds:uri="http://purl.org/dc/terms/"/>
    <ds:schemaRef ds:uri="http://schemas.microsoft.com/office/2006/metadata/properties"/>
    <ds:schemaRef ds:uri="http://purl.org/dc/dcmitype/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41fa4e0a-074b-4f52-8a7a-a9f5c57b5e7f"/>
    <ds:schemaRef ds:uri="8a4964b5-9709-4dd1-ba39-f7e78650a4ff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14152</TotalTime>
  <Words>1156</Words>
  <Application>Microsoft Office PowerPoint</Application>
  <PresentationFormat>Widescreen</PresentationFormat>
  <Paragraphs>117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Trebuchet MS</vt:lpstr>
      <vt:lpstr>Wingdings 3</vt:lpstr>
      <vt:lpstr>Facet</vt:lpstr>
      <vt:lpstr>Health, Wellbeing and Sustainable Development  (BMHP6030)</vt:lpstr>
      <vt:lpstr> Health</vt:lpstr>
      <vt:lpstr>Wellbeing</vt:lpstr>
      <vt:lpstr>Sustainable Development in Health</vt:lpstr>
      <vt:lpstr>Relevance to Modern Healthcare</vt:lpstr>
      <vt:lpstr>Integration of Holistic Health Approaches</vt:lpstr>
      <vt:lpstr>Theoretical Perspectives</vt:lpstr>
      <vt:lpstr>Policy and Governance</vt:lpstr>
      <vt:lpstr>Service Delivery in Healthcare</vt:lpstr>
      <vt:lpstr>Public Health Initiatives</vt:lpstr>
      <vt:lpstr>Equity and Access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Emilia Milewska (2245525)</dc:creator>
  <cp:lastModifiedBy>Emilia Milewska (2245525)</cp:lastModifiedBy>
  <cp:revision>234</cp:revision>
  <dcterms:created xsi:type="dcterms:W3CDTF">2026-03-14T18:08:50Z</dcterms:created>
  <dcterms:modified xsi:type="dcterms:W3CDTF">2026-03-31T09:18:26Z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0x01010015373125B30C624482E5CCB36DAD3C96</vt:lpwstr>
  </property>
</Properties>
</file>