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4.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5.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6.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7.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modernComment_1F4_7D13ECF2.xml" ContentType="application/vnd.ms-powerpoint.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3"/>
    <p:sldMasterId id="2147483787" r:id="rId4"/>
    <p:sldMasterId id="2147483806" r:id="rId5"/>
    <p:sldMasterId id="2147483893" r:id="rId6"/>
    <p:sldMasterId id="2147483933" r:id="rId7"/>
    <p:sldMasterId id="2147483945" r:id="rId8"/>
    <p:sldMasterId id="2147483957" r:id="rId9"/>
    <p:sldMasterId id="2147483969" r:id="rId10"/>
  </p:sldMasterIdLst>
  <p:notesMasterIdLst>
    <p:notesMasterId r:id="rId99"/>
  </p:notesMasterIdLst>
  <p:handoutMasterIdLst>
    <p:handoutMasterId r:id="rId100"/>
  </p:handoutMasterIdLst>
  <p:sldIdLst>
    <p:sldId id="361" r:id="rId11"/>
    <p:sldId id="257" r:id="rId12"/>
    <p:sldId id="496" r:id="rId13"/>
    <p:sldId id="497" r:id="rId14"/>
    <p:sldId id="506" r:id="rId15"/>
    <p:sldId id="279" r:id="rId16"/>
    <p:sldId id="282" r:id="rId17"/>
    <p:sldId id="498" r:id="rId18"/>
    <p:sldId id="499" r:id="rId19"/>
    <p:sldId id="500" r:id="rId20"/>
    <p:sldId id="535" r:id="rId21"/>
    <p:sldId id="502" r:id="rId22"/>
    <p:sldId id="503" r:id="rId23"/>
    <p:sldId id="504" r:id="rId24"/>
    <p:sldId id="505" r:id="rId25"/>
    <p:sldId id="507" r:id="rId26"/>
    <p:sldId id="269" r:id="rId27"/>
    <p:sldId id="483" r:id="rId28"/>
    <p:sldId id="283" r:id="rId29"/>
    <p:sldId id="485" r:id="rId30"/>
    <p:sldId id="270" r:id="rId31"/>
    <p:sldId id="271" r:id="rId32"/>
    <p:sldId id="484" r:id="rId33"/>
    <p:sldId id="476" r:id="rId34"/>
    <p:sldId id="536" r:id="rId35"/>
    <p:sldId id="509" r:id="rId36"/>
    <p:sldId id="510" r:id="rId37"/>
    <p:sldId id="511" r:id="rId38"/>
    <p:sldId id="512" r:id="rId39"/>
    <p:sldId id="537" r:id="rId40"/>
    <p:sldId id="513" r:id="rId41"/>
    <p:sldId id="488" r:id="rId42"/>
    <p:sldId id="515" r:id="rId43"/>
    <p:sldId id="486" r:id="rId44"/>
    <p:sldId id="489" r:id="rId45"/>
    <p:sldId id="477" r:id="rId46"/>
    <p:sldId id="487" r:id="rId47"/>
    <p:sldId id="264" r:id="rId48"/>
    <p:sldId id="294" r:id="rId49"/>
    <p:sldId id="295" r:id="rId50"/>
    <p:sldId id="296" r:id="rId51"/>
    <p:sldId id="516" r:id="rId52"/>
    <p:sldId id="517" r:id="rId53"/>
    <p:sldId id="522" r:id="rId54"/>
    <p:sldId id="289" r:id="rId55"/>
    <p:sldId id="526" r:id="rId56"/>
    <p:sldId id="527" r:id="rId57"/>
    <p:sldId id="528" r:id="rId58"/>
    <p:sldId id="290" r:id="rId59"/>
    <p:sldId id="525" r:id="rId60"/>
    <p:sldId id="529" r:id="rId61"/>
    <p:sldId id="530" r:id="rId62"/>
    <p:sldId id="531" r:id="rId63"/>
    <p:sldId id="538" r:id="rId64"/>
    <p:sldId id="533" r:id="rId65"/>
    <p:sldId id="540" r:id="rId66"/>
    <p:sldId id="539" r:id="rId67"/>
    <p:sldId id="544" r:id="rId68"/>
    <p:sldId id="542" r:id="rId69"/>
    <p:sldId id="558" r:id="rId70"/>
    <p:sldId id="546" r:id="rId71"/>
    <p:sldId id="549" r:id="rId72"/>
    <p:sldId id="285" r:id="rId73"/>
    <p:sldId id="287" r:id="rId74"/>
    <p:sldId id="301" r:id="rId75"/>
    <p:sldId id="300" r:id="rId76"/>
    <p:sldId id="543" r:id="rId77"/>
    <p:sldId id="288" r:id="rId78"/>
    <p:sldId id="547" r:id="rId79"/>
    <p:sldId id="548" r:id="rId80"/>
    <p:sldId id="518" r:id="rId81"/>
    <p:sldId id="519" r:id="rId82"/>
    <p:sldId id="520" r:id="rId83"/>
    <p:sldId id="521" r:id="rId84"/>
    <p:sldId id="524" r:id="rId85"/>
    <p:sldId id="293" r:id="rId86"/>
    <p:sldId id="551" r:id="rId87"/>
    <p:sldId id="297" r:id="rId88"/>
    <p:sldId id="532" r:id="rId89"/>
    <p:sldId id="552" r:id="rId90"/>
    <p:sldId id="553" r:id="rId91"/>
    <p:sldId id="554" r:id="rId92"/>
    <p:sldId id="555" r:id="rId93"/>
    <p:sldId id="556" r:id="rId94"/>
    <p:sldId id="559" r:id="rId95"/>
    <p:sldId id="557" r:id="rId96"/>
    <p:sldId id="541" r:id="rId97"/>
    <p:sldId id="481" r:id="rId98"/>
  </p:sldIdLst>
  <p:sldSz cx="9144000" cy="6858000" type="screen4x3"/>
  <p:notesSz cx="6797675" cy="9926638"/>
  <p:custShowLst>
    <p:custShow name="Lecture Presentation" id="0">
      <p:sldLst>
        <p:sld r:id="rId12"/>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740C315-CD50-3A65-7405-821D72B25F91}" name="Divya Chidambaram" initials="DC" userId="S::d.chidambaram@uwtsd.ac.uk::a5f655d4-7c16-4009-87eb-8eca468fdba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Kemi Ademoye" initials="KA" lastIdx="0" clrIdx="0">
    <p:extLst>
      <p:ext uri="{19B8F6BF-5375-455C-9EA6-DF929625EA0E}">
        <p15:presenceInfo xmlns:p15="http://schemas.microsoft.com/office/powerpoint/2012/main" userId="S-1-5-21-809251214-2178901256-4152538893-2668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1BC6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0E08F4-7D2E-44A8-9E97-5860D3871962}" v="5" dt="2026-02-02T12:47:20.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623" autoAdjust="0"/>
    <p:restoredTop sz="77966" autoAdjust="0"/>
  </p:normalViewPr>
  <p:slideViewPr>
    <p:cSldViewPr snapToGrid="0">
      <p:cViewPr varScale="1">
        <p:scale>
          <a:sx n="74" d="100"/>
          <a:sy n="74" d="100"/>
        </p:scale>
        <p:origin x="987" y="3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42" Type="http://schemas.openxmlformats.org/officeDocument/2006/relationships/slide" Target="slides/slide32.xml"/><Relationship Id="rId47" Type="http://schemas.openxmlformats.org/officeDocument/2006/relationships/slide" Target="slides/slide37.xml"/><Relationship Id="rId63" Type="http://schemas.openxmlformats.org/officeDocument/2006/relationships/slide" Target="slides/slide53.xml"/><Relationship Id="rId68" Type="http://schemas.openxmlformats.org/officeDocument/2006/relationships/slide" Target="slides/slide58.xml"/><Relationship Id="rId84" Type="http://schemas.openxmlformats.org/officeDocument/2006/relationships/slide" Target="slides/slide74.xml"/><Relationship Id="rId89" Type="http://schemas.openxmlformats.org/officeDocument/2006/relationships/slide" Target="slides/slide79.xml"/><Relationship Id="rId16" Type="http://schemas.openxmlformats.org/officeDocument/2006/relationships/slide" Target="slides/slide6.xml"/><Relationship Id="rId107" Type="http://schemas.microsoft.com/office/2015/10/relationships/revisionInfo" Target="revisionInfo.xml"/><Relationship Id="rId11" Type="http://schemas.openxmlformats.org/officeDocument/2006/relationships/slide" Target="slides/slide1.xml"/><Relationship Id="rId32" Type="http://schemas.openxmlformats.org/officeDocument/2006/relationships/slide" Target="slides/slide22.xml"/><Relationship Id="rId37" Type="http://schemas.openxmlformats.org/officeDocument/2006/relationships/slide" Target="slides/slide27.xml"/><Relationship Id="rId53" Type="http://schemas.openxmlformats.org/officeDocument/2006/relationships/slide" Target="slides/slide43.xml"/><Relationship Id="rId58" Type="http://schemas.openxmlformats.org/officeDocument/2006/relationships/slide" Target="slides/slide48.xml"/><Relationship Id="rId74" Type="http://schemas.openxmlformats.org/officeDocument/2006/relationships/slide" Target="slides/slide64.xml"/><Relationship Id="rId79" Type="http://schemas.openxmlformats.org/officeDocument/2006/relationships/slide" Target="slides/slide69.xml"/><Relationship Id="rId102" Type="http://schemas.openxmlformats.org/officeDocument/2006/relationships/presProps" Target="presProps.xml"/><Relationship Id="rId5" Type="http://schemas.openxmlformats.org/officeDocument/2006/relationships/slideMaster" Target="slideMasters/slideMaster3.xml"/><Relationship Id="rId90" Type="http://schemas.openxmlformats.org/officeDocument/2006/relationships/slide" Target="slides/slide80.xml"/><Relationship Id="rId95" Type="http://schemas.openxmlformats.org/officeDocument/2006/relationships/slide" Target="slides/slide85.xml"/><Relationship Id="rId22" Type="http://schemas.openxmlformats.org/officeDocument/2006/relationships/slide" Target="slides/slide12.xml"/><Relationship Id="rId27" Type="http://schemas.openxmlformats.org/officeDocument/2006/relationships/slide" Target="slides/slide17.xml"/><Relationship Id="rId43" Type="http://schemas.openxmlformats.org/officeDocument/2006/relationships/slide" Target="slides/slide33.xml"/><Relationship Id="rId48" Type="http://schemas.openxmlformats.org/officeDocument/2006/relationships/slide" Target="slides/slide38.xml"/><Relationship Id="rId64" Type="http://schemas.openxmlformats.org/officeDocument/2006/relationships/slide" Target="slides/slide54.xml"/><Relationship Id="rId69" Type="http://schemas.openxmlformats.org/officeDocument/2006/relationships/slide" Target="slides/slide59.xml"/><Relationship Id="rId80" Type="http://schemas.openxmlformats.org/officeDocument/2006/relationships/slide" Target="slides/slide70.xml"/><Relationship Id="rId85" Type="http://schemas.openxmlformats.org/officeDocument/2006/relationships/slide" Target="slides/slide75.xml"/><Relationship Id="rId12" Type="http://schemas.openxmlformats.org/officeDocument/2006/relationships/slide" Target="slides/slide2.xml"/><Relationship Id="rId17" Type="http://schemas.openxmlformats.org/officeDocument/2006/relationships/slide" Target="slides/slide7.xml"/><Relationship Id="rId33" Type="http://schemas.openxmlformats.org/officeDocument/2006/relationships/slide" Target="slides/slide23.xml"/><Relationship Id="rId38" Type="http://schemas.openxmlformats.org/officeDocument/2006/relationships/slide" Target="slides/slide28.xml"/><Relationship Id="rId59" Type="http://schemas.openxmlformats.org/officeDocument/2006/relationships/slide" Target="slides/slide49.xml"/><Relationship Id="rId103" Type="http://schemas.openxmlformats.org/officeDocument/2006/relationships/viewProps" Target="viewProps.xml"/><Relationship Id="rId108" Type="http://schemas.microsoft.com/office/2018/10/relationships/authors" Target="authors.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slide" Target="slides/slide52.xml"/><Relationship Id="rId70" Type="http://schemas.openxmlformats.org/officeDocument/2006/relationships/slide" Target="slides/slide60.xml"/><Relationship Id="rId75" Type="http://schemas.openxmlformats.org/officeDocument/2006/relationships/slide" Target="slides/slide65.xml"/><Relationship Id="rId83" Type="http://schemas.openxmlformats.org/officeDocument/2006/relationships/slide" Target="slides/slide73.xml"/><Relationship Id="rId88" Type="http://schemas.openxmlformats.org/officeDocument/2006/relationships/slide" Target="slides/slide78.xml"/><Relationship Id="rId91" Type="http://schemas.openxmlformats.org/officeDocument/2006/relationships/slide" Target="slides/slide81.xml"/><Relationship Id="rId96" Type="http://schemas.openxmlformats.org/officeDocument/2006/relationships/slide" Target="slides/slide86.xml"/><Relationship Id="rId1" Type="http://schemas.openxmlformats.org/officeDocument/2006/relationships/customXml" Target="../customXml/item1.xml"/><Relationship Id="rId6" Type="http://schemas.openxmlformats.org/officeDocument/2006/relationships/slideMaster" Target="slideMasters/slideMaster4.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6" Type="http://schemas.microsoft.com/office/2016/11/relationships/changesInfo" Target="changesInfos/changesInfo1.xml"/><Relationship Id="rId10" Type="http://schemas.openxmlformats.org/officeDocument/2006/relationships/slideMaster" Target="slideMasters/slideMaster8.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slide" Target="slides/slide55.xml"/><Relationship Id="rId73" Type="http://schemas.openxmlformats.org/officeDocument/2006/relationships/slide" Target="slides/slide63.xml"/><Relationship Id="rId78" Type="http://schemas.openxmlformats.org/officeDocument/2006/relationships/slide" Target="slides/slide68.xml"/><Relationship Id="rId81" Type="http://schemas.openxmlformats.org/officeDocument/2006/relationships/slide" Target="slides/slide71.xml"/><Relationship Id="rId86" Type="http://schemas.openxmlformats.org/officeDocument/2006/relationships/slide" Target="slides/slide76.xml"/><Relationship Id="rId94" Type="http://schemas.openxmlformats.org/officeDocument/2006/relationships/slide" Target="slides/slide84.xml"/><Relationship Id="rId99" Type="http://schemas.openxmlformats.org/officeDocument/2006/relationships/notesMaster" Target="notesMasters/notesMaster1.xml"/><Relationship Id="rId101" Type="http://schemas.openxmlformats.org/officeDocument/2006/relationships/commentAuthors" Target="commentAuthors.xml"/><Relationship Id="rId4" Type="http://schemas.openxmlformats.org/officeDocument/2006/relationships/slideMaster" Target="slideMasters/slideMaster2.xml"/><Relationship Id="rId9" Type="http://schemas.openxmlformats.org/officeDocument/2006/relationships/slideMaster" Target="slideMasters/slideMaster7.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 Id="rId34" Type="http://schemas.openxmlformats.org/officeDocument/2006/relationships/slide" Target="slides/slide24.xml"/><Relationship Id="rId50" Type="http://schemas.openxmlformats.org/officeDocument/2006/relationships/slide" Target="slides/slide40.xml"/><Relationship Id="rId55" Type="http://schemas.openxmlformats.org/officeDocument/2006/relationships/slide" Target="slides/slide45.xml"/><Relationship Id="rId76" Type="http://schemas.openxmlformats.org/officeDocument/2006/relationships/slide" Target="slides/slide66.xml"/><Relationship Id="rId97" Type="http://schemas.openxmlformats.org/officeDocument/2006/relationships/slide" Target="slides/slide87.xml"/><Relationship Id="rId104" Type="http://schemas.openxmlformats.org/officeDocument/2006/relationships/theme" Target="theme/theme1.xml"/><Relationship Id="rId7" Type="http://schemas.openxmlformats.org/officeDocument/2006/relationships/slideMaster" Target="slideMasters/slideMaster5.xml"/><Relationship Id="rId71" Type="http://schemas.openxmlformats.org/officeDocument/2006/relationships/slide" Target="slides/slide61.xml"/><Relationship Id="rId92" Type="http://schemas.openxmlformats.org/officeDocument/2006/relationships/slide" Target="slides/slide82.xml"/><Relationship Id="rId2" Type="http://schemas.openxmlformats.org/officeDocument/2006/relationships/customXml" Target="../customXml/item2.xml"/><Relationship Id="rId29" Type="http://schemas.openxmlformats.org/officeDocument/2006/relationships/slide" Target="slides/slide19.xml"/><Relationship Id="rId24" Type="http://schemas.openxmlformats.org/officeDocument/2006/relationships/slide" Target="slides/slide14.xml"/><Relationship Id="rId40" Type="http://schemas.openxmlformats.org/officeDocument/2006/relationships/slide" Target="slides/slide30.xml"/><Relationship Id="rId45" Type="http://schemas.openxmlformats.org/officeDocument/2006/relationships/slide" Target="slides/slide35.xml"/><Relationship Id="rId66" Type="http://schemas.openxmlformats.org/officeDocument/2006/relationships/slide" Target="slides/slide56.xml"/><Relationship Id="rId87" Type="http://schemas.openxmlformats.org/officeDocument/2006/relationships/slide" Target="slides/slide77.xml"/><Relationship Id="rId61" Type="http://schemas.openxmlformats.org/officeDocument/2006/relationships/slide" Target="slides/slide51.xml"/><Relationship Id="rId82" Type="http://schemas.openxmlformats.org/officeDocument/2006/relationships/slide" Target="slides/slide72.xml"/><Relationship Id="rId19" Type="http://schemas.openxmlformats.org/officeDocument/2006/relationships/slide" Target="slides/slide9.xml"/><Relationship Id="rId14" Type="http://schemas.openxmlformats.org/officeDocument/2006/relationships/slide" Target="slides/slide4.xml"/><Relationship Id="rId30" Type="http://schemas.openxmlformats.org/officeDocument/2006/relationships/slide" Target="slides/slide20.xml"/><Relationship Id="rId35" Type="http://schemas.openxmlformats.org/officeDocument/2006/relationships/slide" Target="slides/slide25.xml"/><Relationship Id="rId56" Type="http://schemas.openxmlformats.org/officeDocument/2006/relationships/slide" Target="slides/slide46.xml"/><Relationship Id="rId77" Type="http://schemas.openxmlformats.org/officeDocument/2006/relationships/slide" Target="slides/slide67.xml"/><Relationship Id="rId100" Type="http://schemas.openxmlformats.org/officeDocument/2006/relationships/handoutMaster" Target="handoutMasters/handoutMaster1.xml"/><Relationship Id="rId105" Type="http://schemas.openxmlformats.org/officeDocument/2006/relationships/tableStyles" Target="tableStyles.xml"/><Relationship Id="rId8" Type="http://schemas.openxmlformats.org/officeDocument/2006/relationships/slideMaster" Target="slideMasters/slideMaster6.xml"/><Relationship Id="rId51" Type="http://schemas.openxmlformats.org/officeDocument/2006/relationships/slide" Target="slides/slide41.xml"/><Relationship Id="rId72" Type="http://schemas.openxmlformats.org/officeDocument/2006/relationships/slide" Target="slides/slide62.xml"/><Relationship Id="rId93" Type="http://schemas.openxmlformats.org/officeDocument/2006/relationships/slide" Target="slides/slide83.xml"/><Relationship Id="rId98" Type="http://schemas.openxmlformats.org/officeDocument/2006/relationships/slide" Target="slides/slide88.xml"/><Relationship Id="rId3" Type="http://schemas.openxmlformats.org/officeDocument/2006/relationships/slideMaster" Target="slideMasters/slideMaster1.xml"/><Relationship Id="rId25" Type="http://schemas.openxmlformats.org/officeDocument/2006/relationships/slide" Target="slides/slide15.xml"/><Relationship Id="rId46" Type="http://schemas.openxmlformats.org/officeDocument/2006/relationships/slide" Target="slides/slide36.xml"/><Relationship Id="rId67" Type="http://schemas.openxmlformats.org/officeDocument/2006/relationships/slide" Target="slides/slide5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ivya Chidambaram" userId="a5f655d4-7c16-4009-87eb-8eca468fdbaa" providerId="ADAL" clId="{B10E08F4-7D2E-44A8-9E97-5860D3871962}"/>
    <pc:docChg chg="addSld delSld modSld">
      <pc:chgData name="Divya Chidambaram" userId="a5f655d4-7c16-4009-87eb-8eca468fdbaa" providerId="ADAL" clId="{B10E08F4-7D2E-44A8-9E97-5860D3871962}" dt="2026-02-02T12:47:20.494" v="4"/>
      <pc:docMkLst>
        <pc:docMk/>
      </pc:docMkLst>
      <pc:sldChg chg="add del">
        <pc:chgData name="Divya Chidambaram" userId="a5f655d4-7c16-4009-87eb-8eca468fdbaa" providerId="ADAL" clId="{B10E08F4-7D2E-44A8-9E97-5860D3871962}" dt="2026-02-02T12:47:20.494" v="4"/>
        <pc:sldMkLst>
          <pc:docMk/>
          <pc:sldMk cId="2024719055" sldId="285"/>
        </pc:sldMkLst>
      </pc:sldChg>
      <pc:sldChg chg="add del">
        <pc:chgData name="Divya Chidambaram" userId="a5f655d4-7c16-4009-87eb-8eca468fdbaa" providerId="ADAL" clId="{B10E08F4-7D2E-44A8-9E97-5860D3871962}" dt="2026-02-02T12:47:20.494" v="4"/>
        <pc:sldMkLst>
          <pc:docMk/>
          <pc:sldMk cId="3341229089" sldId="287"/>
        </pc:sldMkLst>
      </pc:sldChg>
      <pc:sldChg chg="add del">
        <pc:chgData name="Divya Chidambaram" userId="a5f655d4-7c16-4009-87eb-8eca468fdbaa" providerId="ADAL" clId="{B10E08F4-7D2E-44A8-9E97-5860D3871962}" dt="2026-02-02T12:47:20.494" v="4"/>
        <pc:sldMkLst>
          <pc:docMk/>
          <pc:sldMk cId="2786263924" sldId="288"/>
        </pc:sldMkLst>
      </pc:sldChg>
      <pc:sldChg chg="add del">
        <pc:chgData name="Divya Chidambaram" userId="a5f655d4-7c16-4009-87eb-8eca468fdbaa" providerId="ADAL" clId="{B10E08F4-7D2E-44A8-9E97-5860D3871962}" dt="2026-02-02T12:47:20.494" v="4"/>
        <pc:sldMkLst>
          <pc:docMk/>
          <pc:sldMk cId="3957028060" sldId="293"/>
        </pc:sldMkLst>
      </pc:sldChg>
      <pc:sldChg chg="add del">
        <pc:chgData name="Divya Chidambaram" userId="a5f655d4-7c16-4009-87eb-8eca468fdbaa" providerId="ADAL" clId="{B10E08F4-7D2E-44A8-9E97-5860D3871962}" dt="2026-02-02T12:47:20.494" v="4"/>
        <pc:sldMkLst>
          <pc:docMk/>
          <pc:sldMk cId="3466311080" sldId="297"/>
        </pc:sldMkLst>
      </pc:sldChg>
      <pc:sldChg chg="add del">
        <pc:chgData name="Divya Chidambaram" userId="a5f655d4-7c16-4009-87eb-8eca468fdbaa" providerId="ADAL" clId="{B10E08F4-7D2E-44A8-9E97-5860D3871962}" dt="2026-02-02T12:47:20.494" v="4"/>
        <pc:sldMkLst>
          <pc:docMk/>
          <pc:sldMk cId="2692821584" sldId="300"/>
        </pc:sldMkLst>
      </pc:sldChg>
      <pc:sldChg chg="add del">
        <pc:chgData name="Divya Chidambaram" userId="a5f655d4-7c16-4009-87eb-8eca468fdbaa" providerId="ADAL" clId="{B10E08F4-7D2E-44A8-9E97-5860D3871962}" dt="2026-02-02T12:47:20.494" v="4"/>
        <pc:sldMkLst>
          <pc:docMk/>
          <pc:sldMk cId="4210132466" sldId="301"/>
        </pc:sldMkLst>
      </pc:sldChg>
      <pc:sldChg chg="add del">
        <pc:chgData name="Divya Chidambaram" userId="a5f655d4-7c16-4009-87eb-8eca468fdbaa" providerId="ADAL" clId="{B10E08F4-7D2E-44A8-9E97-5860D3871962}" dt="2026-02-02T12:47:20.494" v="4"/>
        <pc:sldMkLst>
          <pc:docMk/>
          <pc:sldMk cId="2107646393" sldId="481"/>
        </pc:sldMkLst>
      </pc:sldChg>
      <pc:sldChg chg="add del">
        <pc:chgData name="Divya Chidambaram" userId="a5f655d4-7c16-4009-87eb-8eca468fdbaa" providerId="ADAL" clId="{B10E08F4-7D2E-44A8-9E97-5860D3871962}" dt="2026-02-02T12:47:20.494" v="4"/>
        <pc:sldMkLst>
          <pc:docMk/>
          <pc:sldMk cId="3722784572" sldId="518"/>
        </pc:sldMkLst>
      </pc:sldChg>
      <pc:sldChg chg="add del">
        <pc:chgData name="Divya Chidambaram" userId="a5f655d4-7c16-4009-87eb-8eca468fdbaa" providerId="ADAL" clId="{B10E08F4-7D2E-44A8-9E97-5860D3871962}" dt="2026-02-02T12:47:20.494" v="4"/>
        <pc:sldMkLst>
          <pc:docMk/>
          <pc:sldMk cId="1187870107" sldId="519"/>
        </pc:sldMkLst>
      </pc:sldChg>
      <pc:sldChg chg="add del">
        <pc:chgData name="Divya Chidambaram" userId="a5f655d4-7c16-4009-87eb-8eca468fdbaa" providerId="ADAL" clId="{B10E08F4-7D2E-44A8-9E97-5860D3871962}" dt="2026-02-02T12:47:20.494" v="4"/>
        <pc:sldMkLst>
          <pc:docMk/>
          <pc:sldMk cId="3976004375" sldId="520"/>
        </pc:sldMkLst>
      </pc:sldChg>
      <pc:sldChg chg="add del">
        <pc:chgData name="Divya Chidambaram" userId="a5f655d4-7c16-4009-87eb-8eca468fdbaa" providerId="ADAL" clId="{B10E08F4-7D2E-44A8-9E97-5860D3871962}" dt="2026-02-02T12:47:20.494" v="4"/>
        <pc:sldMkLst>
          <pc:docMk/>
          <pc:sldMk cId="969351609" sldId="521"/>
        </pc:sldMkLst>
      </pc:sldChg>
      <pc:sldChg chg="add del">
        <pc:chgData name="Divya Chidambaram" userId="a5f655d4-7c16-4009-87eb-8eca468fdbaa" providerId="ADAL" clId="{B10E08F4-7D2E-44A8-9E97-5860D3871962}" dt="2026-02-02T12:47:20.494" v="4"/>
        <pc:sldMkLst>
          <pc:docMk/>
          <pc:sldMk cId="1675863160" sldId="524"/>
        </pc:sldMkLst>
      </pc:sldChg>
      <pc:sldChg chg="add del">
        <pc:chgData name="Divya Chidambaram" userId="a5f655d4-7c16-4009-87eb-8eca468fdbaa" providerId="ADAL" clId="{B10E08F4-7D2E-44A8-9E97-5860D3871962}" dt="2026-02-02T12:47:20.494" v="4"/>
        <pc:sldMkLst>
          <pc:docMk/>
          <pc:sldMk cId="4020407431" sldId="532"/>
        </pc:sldMkLst>
      </pc:sldChg>
      <pc:sldChg chg="add del">
        <pc:chgData name="Divya Chidambaram" userId="a5f655d4-7c16-4009-87eb-8eca468fdbaa" providerId="ADAL" clId="{B10E08F4-7D2E-44A8-9E97-5860D3871962}" dt="2026-02-02T12:47:20.494" v="4"/>
        <pc:sldMkLst>
          <pc:docMk/>
          <pc:sldMk cId="2971200828" sldId="539"/>
        </pc:sldMkLst>
      </pc:sldChg>
      <pc:sldChg chg="add del">
        <pc:chgData name="Divya Chidambaram" userId="a5f655d4-7c16-4009-87eb-8eca468fdbaa" providerId="ADAL" clId="{B10E08F4-7D2E-44A8-9E97-5860D3871962}" dt="2026-02-02T12:47:20.494" v="4"/>
        <pc:sldMkLst>
          <pc:docMk/>
          <pc:sldMk cId="573224842" sldId="540"/>
        </pc:sldMkLst>
      </pc:sldChg>
      <pc:sldChg chg="add del">
        <pc:chgData name="Divya Chidambaram" userId="a5f655d4-7c16-4009-87eb-8eca468fdbaa" providerId="ADAL" clId="{B10E08F4-7D2E-44A8-9E97-5860D3871962}" dt="2026-02-02T12:47:20.494" v="4"/>
        <pc:sldMkLst>
          <pc:docMk/>
          <pc:sldMk cId="2364686463" sldId="541"/>
        </pc:sldMkLst>
      </pc:sldChg>
      <pc:sldChg chg="add del">
        <pc:chgData name="Divya Chidambaram" userId="a5f655d4-7c16-4009-87eb-8eca468fdbaa" providerId="ADAL" clId="{B10E08F4-7D2E-44A8-9E97-5860D3871962}" dt="2026-02-02T12:47:20.494" v="4"/>
        <pc:sldMkLst>
          <pc:docMk/>
          <pc:sldMk cId="2792821752" sldId="542"/>
        </pc:sldMkLst>
      </pc:sldChg>
      <pc:sldChg chg="add del">
        <pc:chgData name="Divya Chidambaram" userId="a5f655d4-7c16-4009-87eb-8eca468fdbaa" providerId="ADAL" clId="{B10E08F4-7D2E-44A8-9E97-5860D3871962}" dt="2026-02-02T12:47:20.494" v="4"/>
        <pc:sldMkLst>
          <pc:docMk/>
          <pc:sldMk cId="3409844241" sldId="543"/>
        </pc:sldMkLst>
      </pc:sldChg>
      <pc:sldChg chg="add del">
        <pc:chgData name="Divya Chidambaram" userId="a5f655d4-7c16-4009-87eb-8eca468fdbaa" providerId="ADAL" clId="{B10E08F4-7D2E-44A8-9E97-5860D3871962}" dt="2026-02-02T12:47:20.494" v="4"/>
        <pc:sldMkLst>
          <pc:docMk/>
          <pc:sldMk cId="1529352011" sldId="544"/>
        </pc:sldMkLst>
      </pc:sldChg>
      <pc:sldChg chg="add del">
        <pc:chgData name="Divya Chidambaram" userId="a5f655d4-7c16-4009-87eb-8eca468fdbaa" providerId="ADAL" clId="{B10E08F4-7D2E-44A8-9E97-5860D3871962}" dt="2026-02-02T12:47:20.494" v="4"/>
        <pc:sldMkLst>
          <pc:docMk/>
          <pc:sldMk cId="3041036281" sldId="546"/>
        </pc:sldMkLst>
      </pc:sldChg>
      <pc:sldChg chg="add del">
        <pc:chgData name="Divya Chidambaram" userId="a5f655d4-7c16-4009-87eb-8eca468fdbaa" providerId="ADAL" clId="{B10E08F4-7D2E-44A8-9E97-5860D3871962}" dt="2026-02-02T12:47:20.494" v="4"/>
        <pc:sldMkLst>
          <pc:docMk/>
          <pc:sldMk cId="1984303431" sldId="547"/>
        </pc:sldMkLst>
      </pc:sldChg>
      <pc:sldChg chg="add del">
        <pc:chgData name="Divya Chidambaram" userId="a5f655d4-7c16-4009-87eb-8eca468fdbaa" providerId="ADAL" clId="{B10E08F4-7D2E-44A8-9E97-5860D3871962}" dt="2026-02-02T12:47:20.494" v="4"/>
        <pc:sldMkLst>
          <pc:docMk/>
          <pc:sldMk cId="1141212393" sldId="548"/>
        </pc:sldMkLst>
      </pc:sldChg>
      <pc:sldChg chg="add del">
        <pc:chgData name="Divya Chidambaram" userId="a5f655d4-7c16-4009-87eb-8eca468fdbaa" providerId="ADAL" clId="{B10E08F4-7D2E-44A8-9E97-5860D3871962}" dt="2026-02-02T12:47:20.494" v="4"/>
        <pc:sldMkLst>
          <pc:docMk/>
          <pc:sldMk cId="3479222892" sldId="549"/>
        </pc:sldMkLst>
      </pc:sldChg>
      <pc:sldChg chg="add del">
        <pc:chgData name="Divya Chidambaram" userId="a5f655d4-7c16-4009-87eb-8eca468fdbaa" providerId="ADAL" clId="{B10E08F4-7D2E-44A8-9E97-5860D3871962}" dt="2026-02-02T12:47:20.494" v="4"/>
        <pc:sldMkLst>
          <pc:docMk/>
          <pc:sldMk cId="694129934" sldId="551"/>
        </pc:sldMkLst>
      </pc:sldChg>
      <pc:sldChg chg="add del">
        <pc:chgData name="Divya Chidambaram" userId="a5f655d4-7c16-4009-87eb-8eca468fdbaa" providerId="ADAL" clId="{B10E08F4-7D2E-44A8-9E97-5860D3871962}" dt="2026-02-02T12:47:20.494" v="4"/>
        <pc:sldMkLst>
          <pc:docMk/>
          <pc:sldMk cId="3217385516" sldId="552"/>
        </pc:sldMkLst>
      </pc:sldChg>
      <pc:sldChg chg="add del">
        <pc:chgData name="Divya Chidambaram" userId="a5f655d4-7c16-4009-87eb-8eca468fdbaa" providerId="ADAL" clId="{B10E08F4-7D2E-44A8-9E97-5860D3871962}" dt="2026-02-02T12:47:20.494" v="4"/>
        <pc:sldMkLst>
          <pc:docMk/>
          <pc:sldMk cId="3142878327" sldId="553"/>
        </pc:sldMkLst>
      </pc:sldChg>
      <pc:sldChg chg="add del">
        <pc:chgData name="Divya Chidambaram" userId="a5f655d4-7c16-4009-87eb-8eca468fdbaa" providerId="ADAL" clId="{B10E08F4-7D2E-44A8-9E97-5860D3871962}" dt="2026-02-02T12:47:20.494" v="4"/>
        <pc:sldMkLst>
          <pc:docMk/>
          <pc:sldMk cId="2565637720" sldId="554"/>
        </pc:sldMkLst>
      </pc:sldChg>
      <pc:sldChg chg="add del">
        <pc:chgData name="Divya Chidambaram" userId="a5f655d4-7c16-4009-87eb-8eca468fdbaa" providerId="ADAL" clId="{B10E08F4-7D2E-44A8-9E97-5860D3871962}" dt="2026-02-02T12:47:20.494" v="4"/>
        <pc:sldMkLst>
          <pc:docMk/>
          <pc:sldMk cId="42158898" sldId="555"/>
        </pc:sldMkLst>
      </pc:sldChg>
      <pc:sldChg chg="add del">
        <pc:chgData name="Divya Chidambaram" userId="a5f655d4-7c16-4009-87eb-8eca468fdbaa" providerId="ADAL" clId="{B10E08F4-7D2E-44A8-9E97-5860D3871962}" dt="2026-02-02T12:47:20.494" v="4"/>
        <pc:sldMkLst>
          <pc:docMk/>
          <pc:sldMk cId="2488687723" sldId="556"/>
        </pc:sldMkLst>
      </pc:sldChg>
      <pc:sldChg chg="add del">
        <pc:chgData name="Divya Chidambaram" userId="a5f655d4-7c16-4009-87eb-8eca468fdbaa" providerId="ADAL" clId="{B10E08F4-7D2E-44A8-9E97-5860D3871962}" dt="2026-02-02T12:47:20.494" v="4"/>
        <pc:sldMkLst>
          <pc:docMk/>
          <pc:sldMk cId="402982396" sldId="557"/>
        </pc:sldMkLst>
      </pc:sldChg>
      <pc:sldChg chg="add del">
        <pc:chgData name="Divya Chidambaram" userId="a5f655d4-7c16-4009-87eb-8eca468fdbaa" providerId="ADAL" clId="{B10E08F4-7D2E-44A8-9E97-5860D3871962}" dt="2026-02-02T12:47:20.494" v="4"/>
        <pc:sldMkLst>
          <pc:docMk/>
          <pc:sldMk cId="1205442972" sldId="558"/>
        </pc:sldMkLst>
      </pc:sldChg>
      <pc:sldChg chg="add del">
        <pc:chgData name="Divya Chidambaram" userId="a5f655d4-7c16-4009-87eb-8eca468fdbaa" providerId="ADAL" clId="{B10E08F4-7D2E-44A8-9E97-5860D3871962}" dt="2026-02-02T12:47:20.494" v="4"/>
        <pc:sldMkLst>
          <pc:docMk/>
          <pc:sldMk cId="815945916" sldId="559"/>
        </pc:sldMkLst>
      </pc:sldChg>
    </pc:docChg>
  </pc:docChgLst>
  <pc:docChgLst>
    <pc:chgData name="Divya Chidambaram" userId="a5f655d4-7c16-4009-87eb-8eca468fdbaa" providerId="ADAL" clId="{B3247FB9-3283-437C-A606-668F5E10A21D}"/>
    <pc:docChg chg="delSld">
      <pc:chgData name="Divya Chidambaram" userId="a5f655d4-7c16-4009-87eb-8eca468fdbaa" providerId="ADAL" clId="{B3247FB9-3283-437C-A606-668F5E10A21D}" dt="2026-01-25T13:08:38.081" v="0" actId="47"/>
      <pc:docMkLst>
        <pc:docMk/>
      </pc:docMkLst>
      <pc:sldChg chg="del">
        <pc:chgData name="Divya Chidambaram" userId="a5f655d4-7c16-4009-87eb-8eca468fdbaa" providerId="ADAL" clId="{B3247FB9-3283-437C-A606-668F5E10A21D}" dt="2026-01-25T13:08:38.081" v="0" actId="47"/>
        <pc:sldMkLst>
          <pc:docMk/>
          <pc:sldMk cId="2107646393" sldId="481"/>
        </pc:sldMkLst>
      </pc:sldChg>
      <pc:sldChg chg="del">
        <pc:chgData name="Divya Chidambaram" userId="a5f655d4-7c16-4009-87eb-8eca468fdbaa" providerId="ADAL" clId="{B3247FB9-3283-437C-A606-668F5E10A21D}" dt="2026-01-25T13:08:38.081" v="0" actId="47"/>
        <pc:sldMkLst>
          <pc:docMk/>
          <pc:sldMk cId="3722784572" sldId="518"/>
        </pc:sldMkLst>
      </pc:sldChg>
      <pc:sldChg chg="del">
        <pc:chgData name="Divya Chidambaram" userId="a5f655d4-7c16-4009-87eb-8eca468fdbaa" providerId="ADAL" clId="{B3247FB9-3283-437C-A606-668F5E10A21D}" dt="2026-01-25T13:08:38.081" v="0" actId="47"/>
        <pc:sldMkLst>
          <pc:docMk/>
          <pc:sldMk cId="1187870107" sldId="519"/>
        </pc:sldMkLst>
      </pc:sldChg>
      <pc:sldChg chg="del">
        <pc:chgData name="Divya Chidambaram" userId="a5f655d4-7c16-4009-87eb-8eca468fdbaa" providerId="ADAL" clId="{B3247FB9-3283-437C-A606-668F5E10A21D}" dt="2026-01-25T13:08:38.081" v="0" actId="47"/>
        <pc:sldMkLst>
          <pc:docMk/>
          <pc:sldMk cId="3976004375" sldId="520"/>
        </pc:sldMkLst>
      </pc:sldChg>
      <pc:sldChg chg="del">
        <pc:chgData name="Divya Chidambaram" userId="a5f655d4-7c16-4009-87eb-8eca468fdbaa" providerId="ADAL" clId="{B3247FB9-3283-437C-A606-668F5E10A21D}" dt="2026-01-25T13:08:38.081" v="0" actId="47"/>
        <pc:sldMkLst>
          <pc:docMk/>
          <pc:sldMk cId="969351609" sldId="521"/>
        </pc:sldMkLst>
      </pc:sldChg>
      <pc:sldChg chg="del">
        <pc:chgData name="Divya Chidambaram" userId="a5f655d4-7c16-4009-87eb-8eca468fdbaa" providerId="ADAL" clId="{B3247FB9-3283-437C-A606-668F5E10A21D}" dt="2026-01-25T13:08:38.081" v="0" actId="47"/>
        <pc:sldMkLst>
          <pc:docMk/>
          <pc:sldMk cId="1675863160" sldId="524"/>
        </pc:sldMkLst>
      </pc:sldChg>
      <pc:sldChg chg="del">
        <pc:chgData name="Divya Chidambaram" userId="a5f655d4-7c16-4009-87eb-8eca468fdbaa" providerId="ADAL" clId="{B3247FB9-3283-437C-A606-668F5E10A21D}" dt="2026-01-25T13:08:38.081" v="0" actId="47"/>
        <pc:sldMkLst>
          <pc:docMk/>
          <pc:sldMk cId="4020407431" sldId="532"/>
        </pc:sldMkLst>
      </pc:sldChg>
      <pc:sldChg chg="del">
        <pc:chgData name="Divya Chidambaram" userId="a5f655d4-7c16-4009-87eb-8eca468fdbaa" providerId="ADAL" clId="{B3247FB9-3283-437C-A606-668F5E10A21D}" dt="2026-01-25T13:08:38.081" v="0" actId="47"/>
        <pc:sldMkLst>
          <pc:docMk/>
          <pc:sldMk cId="1900397677" sldId="534"/>
        </pc:sldMkLst>
      </pc:sldChg>
    </pc:docChg>
  </pc:docChgLst>
</pc:chgInfo>
</file>

<file path=ppt/comments/modernComment_1F4_7D13ECF2.xml><?xml version="1.0" encoding="utf-8"?>
<p188:cmLst xmlns:a="http://schemas.openxmlformats.org/drawingml/2006/main" xmlns:r="http://schemas.openxmlformats.org/officeDocument/2006/relationships" xmlns:p188="http://schemas.microsoft.com/office/powerpoint/2018/8/main">
  <p188:cm id="{6FB62075-0020-42C5-993E-994FF65F4630}" authorId="{F740C315-CD50-3A65-7405-821D72B25F91}" created="2026-01-25T09:21:04.841">
    <ac:deMkLst xmlns:ac="http://schemas.microsoft.com/office/drawing/2013/main/command">
      <pc:docMk xmlns:pc="http://schemas.microsoft.com/office/powerpoint/2013/main/command"/>
      <pc:sldMk xmlns:pc="http://schemas.microsoft.com/office/powerpoint/2013/main/command" cId="2098457842" sldId="500"/>
      <ac:spMk id="3" creationId="{36D1DAA0-FF70-03C1-E39E-E49D131F20F8}"/>
    </ac:deMkLst>
    <p188:txBody>
      <a:bodyPr/>
      <a:lstStyle/>
      <a:p>
        <a:r>
          <a:rPr lang="en-GB"/>
          <a:t>mainly about how GIS can be used to study people and communities by linking data about them to places on a map.</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859A93B2-AC31-4CC8-8888-43B06E0E59AB}" type="datetimeFigureOut">
              <a:rPr lang="en-GB" smtClean="0"/>
              <a:t>02/02/2026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E06CB166-AF45-45F0-8AC9-283301A83121}" type="slidenum">
              <a:rPr lang="en-GB" smtClean="0"/>
              <a:t>‹#›</a:t>
            </a:fld>
            <a:endParaRPr lang="en-GB"/>
          </a:p>
        </p:txBody>
      </p:sp>
    </p:spTree>
    <p:extLst>
      <p:ext uri="{BB962C8B-B14F-4D97-AF65-F5344CB8AC3E}">
        <p14:creationId xmlns:p14="http://schemas.microsoft.com/office/powerpoint/2010/main" val="23513855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709BF45-866D-408B-BE41-63D4CBED4D11}" type="datetimeFigureOut">
              <a:rPr lang="en-US" smtClean="0"/>
              <a:pPr/>
              <a:t>2/2/2026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97F37A7-6CD5-480C-8A9C-8A14678CA55C}" type="slidenum">
              <a:rPr lang="en-GB" smtClean="0"/>
              <a:pPr/>
              <a:t>‹#›</a:t>
            </a:fld>
            <a:endParaRPr lang="en-GB"/>
          </a:p>
        </p:txBody>
      </p:sp>
    </p:spTree>
    <p:extLst>
      <p:ext uri="{BB962C8B-B14F-4D97-AF65-F5344CB8AC3E}">
        <p14:creationId xmlns:p14="http://schemas.microsoft.com/office/powerpoint/2010/main" val="21021626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desktop.arcgis.com/en/arcmap/latest/manage-data/raster-and-images/what-is-raster-data.htm#:~:text=In%20its%20simplest%20form%2C%20a,pictures%2C%20or%20even%20scanned%20maps." TargetMode="External"/><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s://www.youtube.com/watch?v=kIID5FDi2JQ" TargetMode="External"/><Relationship Id="rId2" Type="http://schemas.openxmlformats.org/officeDocument/2006/relationships/slide" Target="../slides/slide64.xml"/><Relationship Id="rId1" Type="http://schemas.openxmlformats.org/officeDocument/2006/relationships/notesMaster" Target="../notesMasters/notesMaster1.xml"/><Relationship Id="rId4" Type="http://schemas.openxmlformats.org/officeDocument/2006/relationships/hyperlink" Target="https://www.youtube.com/watch?v=WWp1k0SlMUU" TargetMode="Externa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2</a:t>
            </a:fld>
            <a:endParaRPr lang="en-GB"/>
          </a:p>
        </p:txBody>
      </p:sp>
    </p:spTree>
    <p:extLst>
      <p:ext uri="{BB962C8B-B14F-4D97-AF65-F5344CB8AC3E}">
        <p14:creationId xmlns:p14="http://schemas.microsoft.com/office/powerpoint/2010/main" val="106853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-identify different real-world areas where GIS can be used (for example: health, transport, crime, environment, education, urban planning), say how GIS helps in each area.</a:t>
            </a:r>
          </a:p>
          <a:p>
            <a:r>
              <a:rPr lang="en-GB" dirty="0"/>
              <a:t>-How people see and interpret maps and graphics(clear, easy to understand, not misleading)- choice of </a:t>
            </a:r>
            <a:r>
              <a:rPr lang="en-GB" dirty="0" err="1"/>
              <a:t>colors</a:t>
            </a:r>
            <a:r>
              <a:rPr lang="en-GB" dirty="0"/>
              <a:t>, </a:t>
            </a:r>
            <a:r>
              <a:rPr lang="en-GB" dirty="0" err="1"/>
              <a:t>symbols,size</a:t>
            </a:r>
            <a:r>
              <a:rPr lang="en-GB" dirty="0"/>
              <a:t> and </a:t>
            </a:r>
            <a:r>
              <a:rPr lang="en-GB" dirty="0" err="1"/>
              <a:t>contrast,labels</a:t>
            </a:r>
            <a:r>
              <a:rPr lang="en-GB" dirty="0"/>
              <a:t> etc)</a:t>
            </a:r>
          </a:p>
          <a:p>
            <a:r>
              <a:rPr lang="en-GB" dirty="0"/>
              <a:t>-know where spatial data is kept and how to manipulate it and turn it into meaningful maps or solutions.                                                                                 </a:t>
            </a:r>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6</a:t>
            </a:fld>
            <a:endParaRPr lang="en-GB"/>
          </a:p>
        </p:txBody>
      </p:sp>
    </p:spTree>
    <p:extLst>
      <p:ext uri="{BB962C8B-B14F-4D97-AF65-F5344CB8AC3E}">
        <p14:creationId xmlns:p14="http://schemas.microsoft.com/office/powerpoint/2010/main" val="30077769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Demographics &amp; Population Studies- Identify areas with high elderly population for healthcare services.</a:t>
            </a:r>
          </a:p>
          <a:p>
            <a:r>
              <a:rPr lang="en-GB" dirty="0"/>
              <a:t>Environmental Management-Mapping flood-risk zones to predict which areas will be affected during heavy rainfall.</a:t>
            </a:r>
          </a:p>
          <a:p>
            <a:r>
              <a:rPr lang="en-GB" dirty="0"/>
              <a:t>Transportation &amp; Navigation-Best route for delivery trucks.</a:t>
            </a:r>
          </a:p>
          <a:p>
            <a:r>
              <a:rPr lang="en-GB" dirty="0"/>
              <a:t>Urban Planning &amp; Land Use-Decide where to build new parks or roads.</a:t>
            </a:r>
          </a:p>
          <a:p>
            <a:r>
              <a:rPr lang="en-GB" dirty="0"/>
              <a:t>Crime &amp; Security-Map burglary locations to plan policing.</a:t>
            </a:r>
          </a:p>
          <a:p>
            <a:endParaRPr lang="en-GB" dirty="0"/>
          </a:p>
          <a:p>
            <a:r>
              <a:rPr lang="en-GB" dirty="0"/>
              <a:t>understanding people based on where they live and the characteristics of those areas.</a:t>
            </a:r>
          </a:p>
        </p:txBody>
      </p:sp>
      <p:sp>
        <p:nvSpPr>
          <p:cNvPr id="4" name="Slide Number Placeholder 3"/>
          <p:cNvSpPr>
            <a:spLocks noGrp="1"/>
          </p:cNvSpPr>
          <p:nvPr>
            <p:ph type="sldNum" sz="quarter" idx="5"/>
          </p:nvPr>
        </p:nvSpPr>
        <p:spPr/>
        <p:txBody>
          <a:bodyPr/>
          <a:lstStyle/>
          <a:p>
            <a:fld id="{C97F37A7-6CD5-480C-8A9C-8A14678CA55C}" type="slidenum">
              <a:rPr lang="en-GB" smtClean="0"/>
              <a:pPr/>
              <a:t>10</a:t>
            </a:fld>
            <a:endParaRPr lang="en-GB"/>
          </a:p>
        </p:txBody>
      </p:sp>
    </p:spTree>
    <p:extLst>
      <p:ext uri="{BB962C8B-B14F-4D97-AF65-F5344CB8AC3E}">
        <p14:creationId xmlns:p14="http://schemas.microsoft.com/office/powerpoint/2010/main" val="25783722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82BE3-BC9C-0AE6-C9B8-21F4B97D0C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39693F-F96B-527B-DAAC-AF918508FA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D1BBFD-09B9-A121-8D1B-ACA4E448F557}"/>
              </a:ext>
            </a:extLst>
          </p:cNvPr>
          <p:cNvSpPr>
            <a:spLocks noGrp="1"/>
          </p:cNvSpPr>
          <p:nvPr>
            <p:ph type="body" idx="1"/>
          </p:nvPr>
        </p:nvSpPr>
        <p:spPr/>
        <p:txBody>
          <a:bodyPr/>
          <a:lstStyle/>
          <a:p>
            <a:r>
              <a:rPr lang="en-GB" dirty="0"/>
              <a:t>The Outbreak:</a:t>
            </a:r>
          </a:p>
          <a:p>
            <a:r>
              <a:rPr lang="en-GB" dirty="0"/>
              <a:t>In August 1854, a sudden outbreak of cholera occurred on Broad Street (now Broadwick Street).Over 500 people died in just a few days, which was extraordinary for the </a:t>
            </a:r>
            <a:r>
              <a:rPr lang="en-GB" dirty="0" err="1"/>
              <a:t>time.The</a:t>
            </a:r>
            <a:r>
              <a:rPr lang="en-GB" dirty="0"/>
              <a:t> deaths were clustered in a very small area, suggesting a localized source.</a:t>
            </a:r>
          </a:p>
          <a:p>
            <a:r>
              <a:rPr lang="en-GB" dirty="0"/>
              <a:t>John </a:t>
            </a:r>
            <a:r>
              <a:rPr lang="en-GB" dirty="0" err="1"/>
              <a:t>snow,mapped</a:t>
            </a:r>
            <a:r>
              <a:rPr lang="en-GB" dirty="0"/>
              <a:t> the cholera deaths on a street-by-street basis, one of the earliest examples of using geographic data to study </a:t>
            </a:r>
            <a:r>
              <a:rPr lang="en-GB" dirty="0" err="1"/>
              <a:t>disease.Snow</a:t>
            </a:r>
            <a:r>
              <a:rPr lang="en-GB" dirty="0"/>
              <a:t> noticed that most of the deaths were </a:t>
            </a:r>
            <a:r>
              <a:rPr lang="en-GB" dirty="0" err="1"/>
              <a:t>centered</a:t>
            </a:r>
            <a:r>
              <a:rPr lang="en-GB" dirty="0"/>
              <a:t> around the Broad Street water pump.</a:t>
            </a:r>
          </a:p>
          <a:p>
            <a:r>
              <a:rPr lang="en-GB" b="1" dirty="0"/>
              <a:t>The Key Evidence</a:t>
            </a:r>
          </a:p>
          <a:p>
            <a:r>
              <a:rPr lang="en-GB" dirty="0"/>
              <a:t>Snow collected testimonies: some residents who avoided drinking water from the pump did </a:t>
            </a:r>
            <a:r>
              <a:rPr lang="en-GB" b="1" dirty="0"/>
              <a:t>not</a:t>
            </a:r>
            <a:r>
              <a:rPr lang="en-GB" dirty="0"/>
              <a:t> get sick.</a:t>
            </a:r>
          </a:p>
          <a:p>
            <a:r>
              <a:rPr lang="en-GB" dirty="0"/>
              <a:t>Workers at a nearby brewery who drank only beer were also </a:t>
            </a:r>
            <a:r>
              <a:rPr lang="en-GB" b="1" dirty="0"/>
              <a:t>unaffected</a:t>
            </a:r>
            <a:r>
              <a:rPr lang="en-GB" dirty="0"/>
              <a:t>.</a:t>
            </a:r>
          </a:p>
          <a:p>
            <a:r>
              <a:rPr lang="en-GB" dirty="0"/>
              <a:t>A family in Hampstead who normally drank Broad Street water had </a:t>
            </a:r>
            <a:r>
              <a:rPr lang="en-GB" b="1" dirty="0"/>
              <a:t>someone die</a:t>
            </a:r>
            <a:r>
              <a:rPr lang="en-GB" dirty="0"/>
              <a:t>, but after switching to another water source, others survived.</a:t>
            </a:r>
          </a:p>
          <a:p>
            <a:r>
              <a:rPr lang="en-GB" b="1" dirty="0"/>
              <a:t>Action Taken</a:t>
            </a:r>
          </a:p>
          <a:p>
            <a:r>
              <a:rPr lang="en-GB" dirty="0"/>
              <a:t>Snow convinced the local authorities to </a:t>
            </a:r>
            <a:r>
              <a:rPr lang="en-GB" b="1" dirty="0"/>
              <a:t>remove the handle of the Broad Street pump</a:t>
            </a:r>
            <a:r>
              <a:rPr lang="en-GB" dirty="0"/>
              <a:t>, stopping people from drawing water.</a:t>
            </a:r>
          </a:p>
          <a:p>
            <a:r>
              <a:rPr lang="en-GB" dirty="0"/>
              <a:t>The outbreak </a:t>
            </a:r>
            <a:r>
              <a:rPr lang="en-GB" b="1" dirty="0"/>
              <a:t>quickly subsided</a:t>
            </a:r>
            <a:r>
              <a:rPr lang="en-GB" dirty="0"/>
              <a:t>, supporting his theory that cholera was waterborne, not airborne.</a:t>
            </a:r>
          </a:p>
          <a:p>
            <a:endParaRPr lang="en-GB" dirty="0"/>
          </a:p>
          <a:p>
            <a:endParaRPr lang="en-GB" dirty="0"/>
          </a:p>
        </p:txBody>
      </p:sp>
      <p:sp>
        <p:nvSpPr>
          <p:cNvPr id="4" name="Slide Number Placeholder 3">
            <a:extLst>
              <a:ext uri="{FF2B5EF4-FFF2-40B4-BE49-F238E27FC236}">
                <a16:creationId xmlns:a16="http://schemas.microsoft.com/office/drawing/2014/main" id="{0E677D3C-85BB-ED5D-C949-6F14329F4FBD}"/>
              </a:ext>
            </a:extLst>
          </p:cNvPr>
          <p:cNvSpPr>
            <a:spLocks noGrp="1"/>
          </p:cNvSpPr>
          <p:nvPr>
            <p:ph type="sldNum" sz="quarter" idx="5"/>
          </p:nvPr>
        </p:nvSpPr>
        <p:spPr/>
        <p:txBody>
          <a:bodyPr/>
          <a:lstStyle/>
          <a:p>
            <a:fld id="{C97F37A7-6CD5-480C-8A9C-8A14678CA55C}" type="slidenum">
              <a:rPr lang="en-GB" smtClean="0"/>
              <a:pPr/>
              <a:t>11</a:t>
            </a:fld>
            <a:endParaRPr lang="en-GB"/>
          </a:p>
        </p:txBody>
      </p:sp>
    </p:spTree>
    <p:extLst>
      <p:ext uri="{BB962C8B-B14F-4D97-AF65-F5344CB8AC3E}">
        <p14:creationId xmlns:p14="http://schemas.microsoft.com/office/powerpoint/2010/main" val="2085089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mapping is no longer just for specialists. Web mapping has made maps part of everyday life.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did you use it for?</a:t>
            </a:r>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16</a:t>
            </a:fld>
            <a:endParaRPr lang="en-GB"/>
          </a:p>
        </p:txBody>
      </p:sp>
    </p:spTree>
    <p:extLst>
      <p:ext uri="{BB962C8B-B14F-4D97-AF65-F5344CB8AC3E}">
        <p14:creationId xmlns:p14="http://schemas.microsoft.com/office/powerpoint/2010/main" val="25357273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Department of the Environment (DoE) (1987), Handling Geographic Information: Report of the Committee of Enquiry chaired by Lord Chorley. London: HMSO.</a:t>
            </a:r>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17</a:t>
            </a:fld>
            <a:endParaRPr lang="en-GB"/>
          </a:p>
        </p:txBody>
      </p:sp>
    </p:spTree>
    <p:extLst>
      <p:ext uri="{BB962C8B-B14F-4D97-AF65-F5344CB8AC3E}">
        <p14:creationId xmlns:p14="http://schemas.microsoft.com/office/powerpoint/2010/main" val="21976112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School Management System – stores student records, grades, attendance, and helps teachers and administrators make decisions.</a:t>
            </a:r>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18</a:t>
            </a:fld>
            <a:endParaRPr lang="en-GB"/>
          </a:p>
        </p:txBody>
      </p:sp>
    </p:spTree>
    <p:extLst>
      <p:ext uri="{BB962C8B-B14F-4D97-AF65-F5344CB8AC3E}">
        <p14:creationId xmlns:p14="http://schemas.microsoft.com/office/powerpoint/2010/main" val="4644576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a:t>More than just maps: It's about understanding patterns and relationships</a:t>
            </a:r>
          </a:p>
        </p:txBody>
      </p:sp>
      <p:sp>
        <p:nvSpPr>
          <p:cNvPr id="4" name="Slide Number Placeholder 3"/>
          <p:cNvSpPr>
            <a:spLocks noGrp="1"/>
          </p:cNvSpPr>
          <p:nvPr>
            <p:ph type="sldNum" sz="quarter" idx="5"/>
          </p:nvPr>
        </p:nvSpPr>
        <p:spPr/>
        <p:txBody>
          <a:bodyPr/>
          <a:lstStyle/>
          <a:p>
            <a:fld id="{C97F37A7-6CD5-480C-8A9C-8A14678CA55C}" type="slidenum">
              <a:rPr lang="en-GB" smtClean="0"/>
              <a:pPr/>
              <a:t>20</a:t>
            </a:fld>
            <a:endParaRPr lang="en-GB"/>
          </a:p>
        </p:txBody>
      </p:sp>
    </p:spTree>
    <p:extLst>
      <p:ext uri="{BB962C8B-B14F-4D97-AF65-F5344CB8AC3E}">
        <p14:creationId xmlns:p14="http://schemas.microsoft.com/office/powerpoint/2010/main" val="4443534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a </a:t>
            </a:r>
            <a:r>
              <a:rPr lang="en-GB" b="1" dirty="0"/>
              <a:t>static map</a:t>
            </a:r>
            <a:endParaRPr lang="en-GB" dirty="0"/>
          </a:p>
          <a:p>
            <a:r>
              <a:rPr lang="en-GB" dirty="0"/>
              <a:t>Shows </a:t>
            </a:r>
            <a:r>
              <a:rPr lang="en-GB" b="1" dirty="0"/>
              <a:t>fixed information</a:t>
            </a:r>
            <a:r>
              <a:rPr lang="en-GB" dirty="0"/>
              <a:t> (roads, docks, buildings, symbols)</a:t>
            </a:r>
          </a:p>
          <a:p>
            <a:r>
              <a:rPr lang="en-GB" dirty="0"/>
              <a:t>You </a:t>
            </a:r>
            <a:r>
              <a:rPr lang="en-GB" b="1" dirty="0"/>
              <a:t>cannot interact</a:t>
            </a:r>
            <a:r>
              <a:rPr lang="en-GB" dirty="0"/>
              <a:t> with the data</a:t>
            </a:r>
          </a:p>
          <a:p>
            <a:r>
              <a:rPr lang="en-GB" dirty="0"/>
              <a:t>You </a:t>
            </a:r>
            <a:r>
              <a:rPr lang="en-GB" b="1" dirty="0"/>
              <a:t>cannot query or analyse</a:t>
            </a:r>
            <a:r>
              <a:rPr lang="en-GB" dirty="0"/>
              <a:t> it</a:t>
            </a:r>
          </a:p>
          <a:p>
            <a:r>
              <a:rPr lang="en-GB" dirty="0"/>
              <a:t>Mainly used for </a:t>
            </a:r>
            <a:r>
              <a:rPr lang="en-GB" b="1" dirty="0"/>
              <a:t>viewing and reference</a:t>
            </a:r>
            <a:endParaRPr lang="en-GB" dirty="0"/>
          </a:p>
          <a:p>
            <a:endParaRPr lang="en-GB" dirty="0"/>
          </a:p>
          <a:p>
            <a:endParaRPr lang="en-GB" dirty="0"/>
          </a:p>
          <a:p>
            <a:r>
              <a:rPr lang="en-GB" dirty="0"/>
              <a:t>It is an </a:t>
            </a:r>
            <a:r>
              <a:rPr lang="en-GB" b="1" dirty="0"/>
              <a:t>interactive digital map</a:t>
            </a:r>
            <a:endParaRPr lang="en-GB" dirty="0"/>
          </a:p>
          <a:p>
            <a:r>
              <a:rPr lang="en-GB" dirty="0"/>
              <a:t>You can:</a:t>
            </a:r>
          </a:p>
          <a:p>
            <a:pPr>
              <a:buFont typeface="Arial" panose="020B0604020202020204" pitchFamily="34" charset="0"/>
              <a:buChar char="•"/>
            </a:pPr>
            <a:r>
              <a:rPr lang="en-GB" dirty="0"/>
              <a:t>Zoom in and out</a:t>
            </a:r>
          </a:p>
          <a:p>
            <a:pPr>
              <a:buFont typeface="Arial" panose="020B0604020202020204" pitchFamily="34" charset="0"/>
              <a:buChar char="•"/>
            </a:pPr>
            <a:r>
              <a:rPr lang="en-GB" dirty="0"/>
              <a:t>Search for places</a:t>
            </a:r>
          </a:p>
          <a:p>
            <a:pPr>
              <a:buFont typeface="Arial" panose="020B0604020202020204" pitchFamily="34" charset="0"/>
              <a:buChar char="•"/>
            </a:pPr>
            <a:r>
              <a:rPr lang="en-GB" dirty="0"/>
              <a:t>Get directions</a:t>
            </a:r>
          </a:p>
          <a:p>
            <a:pPr>
              <a:buFont typeface="Arial" panose="020B0604020202020204" pitchFamily="34" charset="0"/>
              <a:buChar char="•"/>
            </a:pPr>
            <a:r>
              <a:rPr lang="en-GB" dirty="0"/>
              <a:t>Turn layers on/off (traffic, satellite, etc.)</a:t>
            </a:r>
          </a:p>
          <a:p>
            <a:r>
              <a:rPr lang="en-GB" dirty="0"/>
              <a:t>The data is </a:t>
            </a:r>
            <a:r>
              <a:rPr lang="en-GB" b="1" dirty="0"/>
              <a:t>stored digitally</a:t>
            </a:r>
            <a:r>
              <a:rPr lang="en-GB" dirty="0"/>
              <a:t> and updated regularly</a:t>
            </a:r>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21</a:t>
            </a:fld>
            <a:endParaRPr lang="en-GB"/>
          </a:p>
        </p:txBody>
      </p:sp>
    </p:spTree>
    <p:extLst>
      <p:ext uri="{BB962C8B-B14F-4D97-AF65-F5344CB8AC3E}">
        <p14:creationId xmlns:p14="http://schemas.microsoft.com/office/powerpoint/2010/main" val="23042496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elements all work together to make a GIS system function effectively.</a:t>
            </a:r>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22</a:t>
            </a:fld>
            <a:endParaRPr lang="en-GB"/>
          </a:p>
        </p:txBody>
      </p:sp>
    </p:spTree>
    <p:extLst>
      <p:ext uri="{BB962C8B-B14F-4D97-AF65-F5344CB8AC3E}">
        <p14:creationId xmlns:p14="http://schemas.microsoft.com/office/powerpoint/2010/main" val="33879250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Just as we use a word processor to write documents and deal with words on a computer, we can use a </a:t>
            </a:r>
            <a:r>
              <a:rPr lang="en-GB" sz="1200" b="1" i="0" kern="1200" dirty="0">
                <a:solidFill>
                  <a:schemeClr val="tx1"/>
                </a:solidFill>
                <a:effectLst/>
                <a:latin typeface="+mn-lt"/>
                <a:ea typeface="+mn-ea"/>
                <a:cs typeface="+mn-cs"/>
              </a:rPr>
              <a:t>GIS application</a:t>
            </a:r>
            <a:r>
              <a:rPr lang="en-GB" sz="1200" b="0" i="0" kern="1200" dirty="0">
                <a:solidFill>
                  <a:schemeClr val="tx1"/>
                </a:solidFill>
                <a:effectLst/>
                <a:latin typeface="+mn-lt"/>
                <a:ea typeface="+mn-ea"/>
                <a:cs typeface="+mn-cs"/>
              </a:rPr>
              <a:t> to deal with </a:t>
            </a:r>
            <a:r>
              <a:rPr lang="en-GB" sz="1200" b="1" i="0" kern="1200" dirty="0">
                <a:solidFill>
                  <a:schemeClr val="tx1"/>
                </a:solidFill>
                <a:effectLst/>
                <a:latin typeface="+mn-lt"/>
                <a:ea typeface="+mn-ea"/>
                <a:cs typeface="+mn-cs"/>
              </a:rPr>
              <a:t>spatial information</a:t>
            </a:r>
            <a:r>
              <a:rPr lang="en-GB" sz="1200" b="0" i="0" kern="1200" dirty="0">
                <a:solidFill>
                  <a:schemeClr val="tx1"/>
                </a:solidFill>
                <a:effectLst/>
                <a:latin typeface="+mn-lt"/>
                <a:ea typeface="+mn-ea"/>
                <a:cs typeface="+mn-cs"/>
              </a:rPr>
              <a:t> on a computer.</a:t>
            </a:r>
          </a:p>
          <a:p>
            <a:r>
              <a:rPr lang="en-GB" dirty="0"/>
              <a:t>Why Web Mapping is Exciting: Easy to use No technical skills required Fast access to global maps Good for viewing and navigation</a:t>
            </a:r>
          </a:p>
          <a:p>
            <a:endParaRPr lang="en-GB" dirty="0"/>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26</a:t>
            </a:fld>
            <a:endParaRPr lang="en-GB"/>
          </a:p>
        </p:txBody>
      </p:sp>
    </p:spTree>
    <p:extLst>
      <p:ext uri="{BB962C8B-B14F-4D97-AF65-F5344CB8AC3E}">
        <p14:creationId xmlns:p14="http://schemas.microsoft.com/office/powerpoint/2010/main" val="42213097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“mashups” - combining maps with other data (shops, traffic, weather).</a:t>
            </a:r>
          </a:p>
          <a:p>
            <a:r>
              <a:rPr lang="en-GB" dirty="0"/>
              <a:t>Why Web Mapping is Exciting: Easy to use No technical skills required Fast access to global maps Good for viewing and navigation</a:t>
            </a:r>
          </a:p>
          <a:p>
            <a:endParaRPr lang="en-GB" dirty="0"/>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27</a:t>
            </a:fld>
            <a:endParaRPr lang="en-GB"/>
          </a:p>
        </p:txBody>
      </p:sp>
    </p:spTree>
    <p:extLst>
      <p:ext uri="{BB962C8B-B14F-4D97-AF65-F5344CB8AC3E}">
        <p14:creationId xmlns:p14="http://schemas.microsoft.com/office/powerpoint/2010/main" val="19213742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Web mapping</a:t>
            </a:r>
            <a:r>
              <a:rPr lang="en-GB" dirty="0"/>
              <a:t> = </a:t>
            </a:r>
            <a:r>
              <a:rPr lang="en-GB" i="1" dirty="0"/>
              <a:t>watching a movie</a:t>
            </a:r>
            <a:r>
              <a:rPr lang="en-GB" dirty="0"/>
              <a:t> 🎬</a:t>
            </a:r>
          </a:p>
          <a:p>
            <a:r>
              <a:rPr lang="en-GB" b="1" dirty="0"/>
              <a:t>Desktop OSGIS</a:t>
            </a:r>
            <a:r>
              <a:rPr lang="en-GB" dirty="0"/>
              <a:t> = </a:t>
            </a:r>
            <a:r>
              <a:rPr lang="en-GB" i="1" dirty="0"/>
              <a:t>learning how to make the movie</a:t>
            </a:r>
            <a:r>
              <a:rPr lang="en-GB" dirty="0"/>
              <a:t> 🎥</a:t>
            </a:r>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28</a:t>
            </a:fld>
            <a:endParaRPr lang="en-GB"/>
          </a:p>
        </p:txBody>
      </p:sp>
    </p:spTree>
    <p:extLst>
      <p:ext uri="{BB962C8B-B14F-4D97-AF65-F5344CB8AC3E}">
        <p14:creationId xmlns:p14="http://schemas.microsoft.com/office/powerpoint/2010/main" val="41267190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you ever tried recording something over time, like steps walked or places visited?”</a:t>
            </a:r>
          </a:p>
          <a:p>
            <a:r>
              <a:rPr lang="en-GB" dirty="0"/>
              <a:t>about Harrison, from Desktop GIS by Gary Sherman. Harrison was an avid bird watcher who wanted to track bird sightings over time and across locations.</a:t>
            </a:r>
            <a:r>
              <a:rPr lang="en-GB" sz="1200" b="0" i="0" u="none" strike="noStrike" kern="1200" baseline="0" dirty="0">
                <a:solidFill>
                  <a:schemeClr val="tx1"/>
                </a:solidFill>
                <a:latin typeface="+mn-lt"/>
                <a:ea typeface="+mn-ea"/>
                <a:cs typeface="+mn-cs"/>
              </a:rPr>
              <a:t> Not only did he record</a:t>
            </a:r>
          </a:p>
          <a:p>
            <a:r>
              <a:rPr lang="en-GB" sz="1200" b="0" i="0" u="none" strike="noStrike" kern="1200" baseline="0" dirty="0">
                <a:solidFill>
                  <a:schemeClr val="tx1"/>
                </a:solidFill>
                <a:latin typeface="+mn-lt"/>
                <a:ea typeface="+mn-ea"/>
                <a:cs typeface="+mn-cs"/>
              </a:rPr>
              <a:t>his trek, but he also logged waypoints at each bird sighting. With each</a:t>
            </a:r>
          </a:p>
          <a:p>
            <a:r>
              <a:rPr lang="en-GB" sz="1200" b="0" i="0" u="none" strike="noStrike" kern="1200" baseline="0" dirty="0">
                <a:solidFill>
                  <a:schemeClr val="tx1"/>
                </a:solidFill>
                <a:latin typeface="+mn-lt"/>
                <a:ea typeface="+mn-ea"/>
                <a:cs typeface="+mn-cs"/>
              </a:rPr>
              <a:t>waypoint, he made a few notes about the species of bird, the number of</a:t>
            </a:r>
          </a:p>
          <a:p>
            <a:r>
              <a:rPr lang="en-GB" sz="1200" b="0" i="0" u="none" strike="noStrike" kern="1200" baseline="0" dirty="0">
                <a:solidFill>
                  <a:schemeClr val="tx1"/>
                </a:solidFill>
                <a:latin typeface="+mn-lt"/>
                <a:ea typeface="+mn-ea"/>
                <a:cs typeface="+mn-cs"/>
              </a:rPr>
              <a:t>birds observed, and the weather conditions.(</a:t>
            </a:r>
            <a:r>
              <a:rPr lang="en-GB" sz="1200" b="0" i="0" u="none" strike="noStrike" kern="1200" baseline="0" dirty="0" err="1">
                <a:solidFill>
                  <a:schemeClr val="tx1"/>
                </a:solidFill>
                <a:latin typeface="+mn-lt"/>
                <a:ea typeface="+mn-ea"/>
                <a:cs typeface="+mn-cs"/>
              </a:rPr>
              <a:t>pg</a:t>
            </a:r>
            <a:r>
              <a:rPr lang="en-GB" sz="1200" b="0" i="0" u="none" strike="noStrike" kern="1200" baseline="0" dirty="0">
                <a:solidFill>
                  <a:schemeClr val="tx1"/>
                </a:solidFill>
                <a:latin typeface="+mn-lt"/>
                <a:ea typeface="+mn-ea"/>
                <a:cs typeface="+mn-cs"/>
              </a:rPr>
              <a:t> 13) where he walked to wanting to display his bird</a:t>
            </a:r>
          </a:p>
          <a:p>
            <a:r>
              <a:rPr lang="en-GB" sz="1200" b="0" i="0" u="none" strike="noStrike" kern="1200" baseline="0" dirty="0">
                <a:solidFill>
                  <a:schemeClr val="tx1"/>
                </a:solidFill>
                <a:latin typeface="+mn-lt"/>
                <a:ea typeface="+mn-ea"/>
                <a:cs typeface="+mn-cs"/>
              </a:rPr>
              <a:t>sightings and “</a:t>
            </a:r>
            <a:r>
              <a:rPr lang="en-GB" sz="1200" b="0" i="0" u="none" strike="noStrike" kern="1200" baseline="0" dirty="0" err="1">
                <a:solidFill>
                  <a:schemeClr val="tx1"/>
                </a:solidFill>
                <a:latin typeface="+mn-lt"/>
                <a:ea typeface="+mn-ea"/>
                <a:cs typeface="+mn-cs"/>
              </a:rPr>
              <a:t>analyze</a:t>
            </a:r>
            <a:r>
              <a:rPr lang="en-GB" sz="1200" b="0" i="0" u="none" strike="noStrike" kern="1200" baseline="0" dirty="0">
                <a:solidFill>
                  <a:schemeClr val="tx1"/>
                </a:solidFill>
                <a:latin typeface="+mn-lt"/>
                <a:ea typeface="+mn-ea"/>
                <a:cs typeface="+mn-cs"/>
              </a:rPr>
              <a:t>” his observations.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29</a:t>
            </a:fld>
            <a:endParaRPr lang="en-GB"/>
          </a:p>
        </p:txBody>
      </p:sp>
    </p:spTree>
    <p:extLst>
      <p:ext uri="{BB962C8B-B14F-4D97-AF65-F5344CB8AC3E}">
        <p14:creationId xmlns:p14="http://schemas.microsoft.com/office/powerpoint/2010/main" val="42132857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38488-8E13-AAEE-3756-786980A226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D4E431-8CE2-33CB-70A7-D55F8811AE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961E5A-4F25-F2AB-F6EA-0C5FA5C5C816}"/>
              </a:ext>
            </a:extLst>
          </p:cNvPr>
          <p:cNvSpPr>
            <a:spLocks noGrp="1"/>
          </p:cNvSpPr>
          <p:nvPr>
            <p:ph type="body" idx="1"/>
          </p:nvPr>
        </p:nvSpPr>
        <p:spPr/>
        <p:txBody>
          <a:bodyPr/>
          <a:lstStyle/>
          <a:p>
            <a:r>
              <a:rPr lang="en-GB" dirty="0"/>
              <a:t>Harrison tried using online maps to plot his sightings he </a:t>
            </a:r>
            <a:r>
              <a:rPr lang="en-GB" dirty="0" err="1"/>
              <a:t>couldnt</a:t>
            </a:r>
            <a:r>
              <a:rPr lang="en-GB" dirty="0"/>
              <a:t>, but When he used a desktop GIS like QGIS, he could manage to do all those</a:t>
            </a:r>
          </a:p>
          <a:p>
            <a:r>
              <a:rPr lang="en-GB" sz="1200" b="0" i="0" u="none" strike="noStrike" kern="1200" baseline="0" dirty="0">
                <a:solidFill>
                  <a:schemeClr val="tx1"/>
                </a:solidFill>
                <a:latin typeface="+mn-lt"/>
                <a:ea typeface="+mn-ea"/>
                <a:cs typeface="+mn-cs"/>
              </a:rPr>
              <a:t>To give you an idea of what we can do, you can see a rather simplistic interpretation of the progression of things we can do with GIS (open</a:t>
            </a:r>
          </a:p>
          <a:p>
            <a:r>
              <a:rPr lang="en-GB" sz="1200" b="0" i="0" u="none" strike="noStrike" kern="1200" baseline="0" dirty="0">
                <a:solidFill>
                  <a:schemeClr val="tx1"/>
                </a:solidFill>
                <a:latin typeface="+mn-lt"/>
                <a:ea typeface="+mn-ea"/>
                <a:cs typeface="+mn-cs"/>
              </a:rPr>
              <a:t>source or not) in Figure</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You are about to be exposed to a bunch of new terms GIS data types. Essentially you can divide GIS data into two types: vector and raster.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a:p>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71014B52-EF6B-370B-E116-E75FC287A2D2}"/>
              </a:ext>
            </a:extLst>
          </p:cNvPr>
          <p:cNvSpPr>
            <a:spLocks noGrp="1"/>
          </p:cNvSpPr>
          <p:nvPr>
            <p:ph type="sldNum" sz="quarter" idx="5"/>
          </p:nvPr>
        </p:nvSpPr>
        <p:spPr/>
        <p:txBody>
          <a:bodyPr/>
          <a:lstStyle/>
          <a:p>
            <a:fld id="{C97F37A7-6CD5-480C-8A9C-8A14678CA55C}" type="slidenum">
              <a:rPr lang="en-GB" smtClean="0"/>
              <a:pPr/>
              <a:t>30</a:t>
            </a:fld>
            <a:endParaRPr lang="en-GB"/>
          </a:p>
        </p:txBody>
      </p:sp>
    </p:spTree>
    <p:extLst>
      <p:ext uri="{BB962C8B-B14F-4D97-AF65-F5344CB8AC3E}">
        <p14:creationId xmlns:p14="http://schemas.microsoft.com/office/powerpoint/2010/main" val="17321312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Chap 1: </a:t>
            </a:r>
            <a:r>
              <a:rPr lang="en-GB" dirty="0"/>
              <a:t>G. Sherman, </a:t>
            </a:r>
            <a:r>
              <a:rPr lang="en-GB" i="1" dirty="0"/>
              <a:t>Desktop GIS</a:t>
            </a:r>
            <a:r>
              <a:rPr lang="en-GB" dirty="0"/>
              <a:t>, 1st ed. Hoboken, NJ: Wiley, 2008.</a:t>
            </a:r>
            <a:endParaRPr lang="en-GB"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C97F37A7-6CD5-480C-8A9C-8A14678CA55C}" type="slidenum">
              <a:rPr lang="en-GB" smtClean="0"/>
              <a:pPr/>
              <a:t>31</a:t>
            </a:fld>
            <a:endParaRPr lang="en-GB"/>
          </a:p>
        </p:txBody>
      </p:sp>
    </p:spTree>
    <p:extLst>
      <p:ext uri="{BB962C8B-B14F-4D97-AF65-F5344CB8AC3E}">
        <p14:creationId xmlns:p14="http://schemas.microsoft.com/office/powerpoint/2010/main" val="22543640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F91FC-FBF0-6619-63DB-8AA36BD63D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5B833F-022E-FB3C-7FFE-7D7901D34A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614C64-9A8A-AEE5-ABE8-F11F73B56123}"/>
              </a:ext>
            </a:extLst>
          </p:cNvPr>
          <p:cNvSpPr>
            <a:spLocks noGrp="1"/>
          </p:cNvSpPr>
          <p:nvPr>
            <p:ph type="body" idx="1"/>
          </p:nvPr>
        </p:nvSpPr>
        <p:spPr/>
        <p:txBody>
          <a:bodyPr/>
          <a:lstStyle/>
          <a:p>
            <a:r>
              <a:rPr lang="en-GB" dirty="0"/>
              <a:t>GIS is more than just maps. GIS is a </a:t>
            </a:r>
            <a:r>
              <a:rPr lang="en-GB" b="1" dirty="0"/>
              <a:t>system</a:t>
            </a:r>
            <a:r>
              <a:rPr lang="en-GB" dirty="0"/>
              <a:t>, not just a program. Each component works together to </a:t>
            </a:r>
            <a:r>
              <a:rPr lang="en-GB" b="1" dirty="0"/>
              <a:t>collect, analyse, and visualise spatial data</a:t>
            </a:r>
            <a:r>
              <a:rPr lang="en-GB" dirty="0"/>
              <a:t>.</a:t>
            </a:r>
          </a:p>
          <a:p>
            <a:r>
              <a:rPr lang="en-GB" dirty="0"/>
              <a:t>GIS </a:t>
            </a:r>
            <a:r>
              <a:rPr lang="en-GB" b="1" dirty="0"/>
              <a:t>needs data</a:t>
            </a:r>
            <a:r>
              <a:rPr lang="en-GB" dirty="0"/>
              <a:t> to work. Data tells us </a:t>
            </a:r>
            <a:r>
              <a:rPr lang="en-GB" b="1" dirty="0"/>
              <a:t>where things are</a:t>
            </a:r>
            <a:r>
              <a:rPr lang="en-GB" dirty="0"/>
              <a:t> and </a:t>
            </a:r>
            <a:r>
              <a:rPr lang="en-GB" b="1" dirty="0"/>
              <a:t>what they are like</a:t>
            </a:r>
            <a:r>
              <a:rPr lang="en-GB" dirty="0"/>
              <a:t>.</a:t>
            </a:r>
          </a:p>
          <a:p>
            <a:endParaRPr lang="en-GB" dirty="0"/>
          </a:p>
        </p:txBody>
      </p:sp>
      <p:sp>
        <p:nvSpPr>
          <p:cNvPr id="4" name="Slide Number Placeholder 3">
            <a:extLst>
              <a:ext uri="{FF2B5EF4-FFF2-40B4-BE49-F238E27FC236}">
                <a16:creationId xmlns:a16="http://schemas.microsoft.com/office/drawing/2014/main" id="{3C0C2000-1DCF-EBE7-A25C-8ADD15D2E29E}"/>
              </a:ext>
            </a:extLst>
          </p:cNvPr>
          <p:cNvSpPr>
            <a:spLocks noGrp="1"/>
          </p:cNvSpPr>
          <p:nvPr>
            <p:ph type="sldNum" sz="quarter" idx="5"/>
          </p:nvPr>
        </p:nvSpPr>
        <p:spPr/>
        <p:txBody>
          <a:bodyPr/>
          <a:lstStyle/>
          <a:p>
            <a:fld id="{C97F37A7-6CD5-480C-8A9C-8A14678CA55C}" type="slidenum">
              <a:rPr lang="en-GB" smtClean="0"/>
              <a:pPr/>
              <a:t>32</a:t>
            </a:fld>
            <a:endParaRPr lang="en-GB"/>
          </a:p>
        </p:txBody>
      </p:sp>
    </p:spTree>
    <p:extLst>
      <p:ext uri="{BB962C8B-B14F-4D97-AF65-F5344CB8AC3E}">
        <p14:creationId xmlns:p14="http://schemas.microsoft.com/office/powerpoint/2010/main" val="25468964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E75A1-3A54-A9E9-CE10-41FA2432DE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055D42-4F77-C75A-3AAD-8627AB6980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19F96C-A264-B6C8-5D1E-208E79D1F0DA}"/>
              </a:ext>
            </a:extLst>
          </p:cNvPr>
          <p:cNvSpPr>
            <a:spLocks noGrp="1"/>
          </p:cNvSpPr>
          <p:nvPr>
            <p:ph type="body" idx="1"/>
          </p:nvPr>
        </p:nvSpPr>
        <p:spPr/>
        <p:txBody>
          <a:bodyPr/>
          <a:lstStyle/>
          <a:p>
            <a:r>
              <a:rPr lang="en-GB" dirty="0"/>
              <a:t>GIS is more than just maps. GIS is a </a:t>
            </a:r>
            <a:r>
              <a:rPr lang="en-GB" b="1" dirty="0"/>
              <a:t>system</a:t>
            </a:r>
            <a:r>
              <a:rPr lang="en-GB" dirty="0"/>
              <a:t>, not just a program. Each component works together to </a:t>
            </a:r>
            <a:r>
              <a:rPr lang="en-GB" b="1" dirty="0"/>
              <a:t>collect, analyse, and visualise spatial data</a:t>
            </a:r>
            <a:r>
              <a:rPr lang="en-GB" dirty="0"/>
              <a:t>.</a:t>
            </a:r>
          </a:p>
          <a:p>
            <a:r>
              <a:rPr lang="en-GB" dirty="0"/>
              <a:t>GIS </a:t>
            </a:r>
            <a:r>
              <a:rPr lang="en-GB" b="1" dirty="0"/>
              <a:t>needs data</a:t>
            </a:r>
            <a:r>
              <a:rPr lang="en-GB" dirty="0"/>
              <a:t> to work. Data tells us </a:t>
            </a:r>
            <a:r>
              <a:rPr lang="en-GB" b="1" dirty="0"/>
              <a:t>where things are</a:t>
            </a:r>
            <a:r>
              <a:rPr lang="en-GB" dirty="0"/>
              <a:t> and </a:t>
            </a:r>
            <a:r>
              <a:rPr lang="en-GB" b="1" dirty="0"/>
              <a:t>what they are like</a:t>
            </a:r>
            <a:r>
              <a:rPr lang="en-GB" dirty="0"/>
              <a:t>.</a:t>
            </a:r>
          </a:p>
          <a:p>
            <a:endParaRPr lang="en-GB" dirty="0"/>
          </a:p>
        </p:txBody>
      </p:sp>
      <p:sp>
        <p:nvSpPr>
          <p:cNvPr id="4" name="Slide Number Placeholder 3">
            <a:extLst>
              <a:ext uri="{FF2B5EF4-FFF2-40B4-BE49-F238E27FC236}">
                <a16:creationId xmlns:a16="http://schemas.microsoft.com/office/drawing/2014/main" id="{62C53EB0-FE78-762C-CFA1-699FD25E4DA5}"/>
              </a:ext>
            </a:extLst>
          </p:cNvPr>
          <p:cNvSpPr>
            <a:spLocks noGrp="1"/>
          </p:cNvSpPr>
          <p:nvPr>
            <p:ph type="sldNum" sz="quarter" idx="5"/>
          </p:nvPr>
        </p:nvSpPr>
        <p:spPr/>
        <p:txBody>
          <a:bodyPr/>
          <a:lstStyle/>
          <a:p>
            <a:fld id="{C97F37A7-6CD5-480C-8A9C-8A14678CA55C}" type="slidenum">
              <a:rPr lang="en-GB" smtClean="0"/>
              <a:pPr/>
              <a:t>33</a:t>
            </a:fld>
            <a:endParaRPr lang="en-GB"/>
          </a:p>
        </p:txBody>
      </p:sp>
    </p:spTree>
    <p:extLst>
      <p:ext uri="{BB962C8B-B14F-4D97-AF65-F5344CB8AC3E}">
        <p14:creationId xmlns:p14="http://schemas.microsoft.com/office/powerpoint/2010/main" val="29482264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5DBB9-F31B-CFBF-3D1E-42D75B6D5A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0D919B-9535-3D8F-ADCC-8445D89750A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81089D-3C89-E389-79B2-96374337E87D}"/>
              </a:ext>
            </a:extLst>
          </p:cNvPr>
          <p:cNvSpPr>
            <a:spLocks noGrp="1"/>
          </p:cNvSpPr>
          <p:nvPr>
            <p:ph type="body" idx="1"/>
          </p:nvPr>
        </p:nvSpPr>
        <p:spPr/>
        <p:txBody>
          <a:bodyPr/>
          <a:lstStyle/>
          <a:p>
            <a:r>
              <a:rPr lang="en-GB" dirty="0"/>
              <a:t>People design the </a:t>
            </a:r>
            <a:r>
              <a:rPr lang="en-GB" b="1" dirty="0"/>
              <a:t>analysis questions</a:t>
            </a:r>
            <a:r>
              <a:rPr lang="en-GB" dirty="0"/>
              <a:t> and interpret results.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data collectors, analysts, and decision-makers all play a role.</a:t>
            </a:r>
          </a:p>
          <a:p>
            <a:endParaRPr lang="en-GB" dirty="0"/>
          </a:p>
        </p:txBody>
      </p:sp>
      <p:sp>
        <p:nvSpPr>
          <p:cNvPr id="4" name="Slide Number Placeholder 3">
            <a:extLst>
              <a:ext uri="{FF2B5EF4-FFF2-40B4-BE49-F238E27FC236}">
                <a16:creationId xmlns:a16="http://schemas.microsoft.com/office/drawing/2014/main" id="{686948C4-C005-3ADE-7949-6DAB6DF3995D}"/>
              </a:ext>
            </a:extLst>
          </p:cNvPr>
          <p:cNvSpPr>
            <a:spLocks noGrp="1"/>
          </p:cNvSpPr>
          <p:nvPr>
            <p:ph type="sldNum" sz="quarter" idx="5"/>
          </p:nvPr>
        </p:nvSpPr>
        <p:spPr/>
        <p:txBody>
          <a:bodyPr/>
          <a:lstStyle/>
          <a:p>
            <a:fld id="{C97F37A7-6CD5-480C-8A9C-8A14678CA55C}" type="slidenum">
              <a:rPr lang="en-GB" smtClean="0"/>
              <a:pPr/>
              <a:t>34</a:t>
            </a:fld>
            <a:endParaRPr lang="en-GB"/>
          </a:p>
        </p:txBody>
      </p:sp>
    </p:spTree>
    <p:extLst>
      <p:ext uri="{BB962C8B-B14F-4D97-AF65-F5344CB8AC3E}">
        <p14:creationId xmlns:p14="http://schemas.microsoft.com/office/powerpoint/2010/main" val="31995457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F287F-3FFE-6C65-8EC1-E43A9CE977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DD6EC6-591D-FF8C-6800-8707D0054D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8206F4-A7C7-6784-DB04-212B600AF7A9}"/>
              </a:ext>
            </a:extLst>
          </p:cNvPr>
          <p:cNvSpPr>
            <a:spLocks noGrp="1"/>
          </p:cNvSpPr>
          <p:nvPr>
            <p:ph type="body" idx="1"/>
          </p:nvPr>
        </p:nvSpPr>
        <p:spPr/>
        <p:txBody>
          <a:bodyPr/>
          <a:lstStyle/>
          <a:p>
            <a:r>
              <a:rPr lang="en-GB" dirty="0"/>
              <a:t>A successful GIS relies on a well-designed plan and a set of operational practices specific to each organization. This component defines the procedures for: Data entry and </a:t>
            </a:r>
            <a:r>
              <a:rPr lang="en-GB" dirty="0" err="1"/>
              <a:t>storage.Data</a:t>
            </a:r>
            <a:r>
              <a:rPr lang="en-GB" dirty="0"/>
              <a:t> analysis and </a:t>
            </a:r>
            <a:r>
              <a:rPr lang="en-GB" dirty="0" err="1"/>
              <a:t>manipulation.Presentation</a:t>
            </a:r>
            <a:r>
              <a:rPr lang="en-GB" dirty="0"/>
              <a:t> of results, such as maps and reports</a:t>
            </a:r>
          </a:p>
          <a:p>
            <a:r>
              <a:rPr lang="en-GB" dirty="0"/>
              <a:t> you all will agree, Without proper methods, results can be wrong, even with good data and software.</a:t>
            </a:r>
          </a:p>
        </p:txBody>
      </p:sp>
      <p:sp>
        <p:nvSpPr>
          <p:cNvPr id="4" name="Slide Number Placeholder 3">
            <a:extLst>
              <a:ext uri="{FF2B5EF4-FFF2-40B4-BE49-F238E27FC236}">
                <a16:creationId xmlns:a16="http://schemas.microsoft.com/office/drawing/2014/main" id="{EDF3EA2C-0017-786A-6398-4AD71D3FA763}"/>
              </a:ext>
            </a:extLst>
          </p:cNvPr>
          <p:cNvSpPr>
            <a:spLocks noGrp="1"/>
          </p:cNvSpPr>
          <p:nvPr>
            <p:ph type="sldNum" sz="quarter" idx="5"/>
          </p:nvPr>
        </p:nvSpPr>
        <p:spPr/>
        <p:txBody>
          <a:bodyPr/>
          <a:lstStyle/>
          <a:p>
            <a:fld id="{C97F37A7-6CD5-480C-8A9C-8A14678CA55C}" type="slidenum">
              <a:rPr lang="en-GB" smtClean="0"/>
              <a:pPr/>
              <a:t>35</a:t>
            </a:fld>
            <a:endParaRPr lang="en-GB"/>
          </a:p>
        </p:txBody>
      </p:sp>
    </p:spTree>
    <p:extLst>
      <p:ext uri="{BB962C8B-B14F-4D97-AF65-F5344CB8AC3E}">
        <p14:creationId xmlns:p14="http://schemas.microsoft.com/office/powerpoint/2010/main" val="2894427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Imagine the city water department wants to </a:t>
            </a:r>
            <a:r>
              <a:rPr lang="en-GB" b="1" dirty="0"/>
              <a:t>find and fix a broken water pipe</a:t>
            </a:r>
            <a:r>
              <a:rPr lang="en-GB" dirty="0"/>
              <a:t>.</a:t>
            </a:r>
          </a:p>
          <a:p>
            <a:r>
              <a:rPr lang="en-GB" b="1" dirty="0"/>
              <a:t>Collecting Data</a:t>
            </a:r>
            <a:endParaRPr lang="en-GB" dirty="0"/>
          </a:p>
          <a:p>
            <a:pPr lvl="1"/>
            <a:r>
              <a:rPr lang="en-GB" dirty="0"/>
              <a:t>Engineers go out to the site with </a:t>
            </a:r>
            <a:r>
              <a:rPr lang="en-GB" b="1" dirty="0"/>
              <a:t>GPS devices</a:t>
            </a:r>
            <a:r>
              <a:rPr lang="en-GB" dirty="0"/>
              <a:t> and </a:t>
            </a:r>
            <a:r>
              <a:rPr lang="en-GB" b="1" dirty="0"/>
              <a:t>sensors</a:t>
            </a:r>
            <a:r>
              <a:rPr lang="en-GB" dirty="0"/>
              <a:t> that detect leaks.</a:t>
            </a:r>
          </a:p>
          <a:p>
            <a:pPr lvl="1"/>
            <a:r>
              <a:rPr lang="en-GB" dirty="0"/>
              <a:t>Drones might fly over areas to check for water pooling on the streets.</a:t>
            </a:r>
          </a:p>
          <a:p>
            <a:r>
              <a:rPr lang="en-GB" b="1" dirty="0"/>
              <a:t>Processing &amp; Analysing Data</a:t>
            </a:r>
            <a:endParaRPr lang="en-GB" dirty="0"/>
          </a:p>
          <a:p>
            <a:pPr lvl="1"/>
            <a:r>
              <a:rPr lang="en-GB" dirty="0"/>
              <a:t>All the data is loaded onto a </a:t>
            </a:r>
            <a:r>
              <a:rPr lang="en-GB" b="1" dirty="0"/>
              <a:t>desktop computer</a:t>
            </a:r>
            <a:r>
              <a:rPr lang="en-GB" dirty="0"/>
              <a:t> running GIS software like QGIS.</a:t>
            </a:r>
          </a:p>
          <a:p>
            <a:pPr lvl="1"/>
            <a:r>
              <a:rPr lang="en-GB" dirty="0"/>
              <a:t>The GIS combines the pipeline network map with the new leak data to </a:t>
            </a:r>
            <a:r>
              <a:rPr lang="en-GB" b="1" dirty="0"/>
              <a:t>pinpoint the exact location</a:t>
            </a:r>
            <a:r>
              <a:rPr lang="en-GB" dirty="0"/>
              <a:t>.</a:t>
            </a:r>
          </a:p>
          <a:p>
            <a:r>
              <a:rPr lang="en-GB" b="1" dirty="0"/>
              <a:t>Sharing Results</a:t>
            </a:r>
            <a:endParaRPr lang="en-GB" dirty="0"/>
          </a:p>
          <a:p>
            <a:pPr lvl="1"/>
            <a:r>
              <a:rPr lang="en-GB" dirty="0"/>
              <a:t>Once the map shows the break, the team prints it using a </a:t>
            </a:r>
            <a:r>
              <a:rPr lang="en-GB" b="1" dirty="0"/>
              <a:t>plotter</a:t>
            </a:r>
            <a:r>
              <a:rPr lang="en-GB" dirty="0"/>
              <a:t> or shares it digitally with repair crews.</a:t>
            </a:r>
          </a:p>
        </p:txBody>
      </p:sp>
      <p:sp>
        <p:nvSpPr>
          <p:cNvPr id="4" name="Slide Number Placeholder 3"/>
          <p:cNvSpPr>
            <a:spLocks noGrp="1"/>
          </p:cNvSpPr>
          <p:nvPr>
            <p:ph type="sldNum" sz="quarter" idx="5"/>
          </p:nvPr>
        </p:nvSpPr>
        <p:spPr/>
        <p:txBody>
          <a:bodyPr/>
          <a:lstStyle/>
          <a:p>
            <a:fld id="{C97F37A7-6CD5-480C-8A9C-8A14678CA55C}" type="slidenum">
              <a:rPr lang="en-GB" smtClean="0"/>
              <a:pPr/>
              <a:t>36</a:t>
            </a:fld>
            <a:endParaRPr lang="en-GB"/>
          </a:p>
        </p:txBody>
      </p:sp>
    </p:spTree>
    <p:extLst>
      <p:ext uri="{BB962C8B-B14F-4D97-AF65-F5344CB8AC3E}">
        <p14:creationId xmlns:p14="http://schemas.microsoft.com/office/powerpoint/2010/main" val="42456863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E1806-6FCE-1A88-D2F7-AD73D7ADC7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B2B203-938D-A520-05A8-05E2399A99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8B3E1E-7D47-A762-0FF0-A2715E561250}"/>
              </a:ext>
            </a:extLst>
          </p:cNvPr>
          <p:cNvSpPr>
            <a:spLocks noGrp="1"/>
          </p:cNvSpPr>
          <p:nvPr>
            <p:ph type="body" idx="1"/>
          </p:nvPr>
        </p:nvSpPr>
        <p:spPr/>
        <p:txBody>
          <a:bodyPr/>
          <a:lstStyle/>
          <a:p>
            <a:r>
              <a:rPr lang="en-GB" dirty="0"/>
              <a:t>Desktop GIS (QGIS, ArcGIS)</a:t>
            </a:r>
          </a:p>
          <a:p>
            <a:r>
              <a:rPr lang="en-GB" dirty="0"/>
              <a:t>Web GIS (ArcGIS Online, Leaflet)</a:t>
            </a:r>
          </a:p>
          <a:p>
            <a:r>
              <a:rPr lang="en-GB" b="1" dirty="0"/>
              <a:t>Scenario: Web GIS in Action</a:t>
            </a:r>
          </a:p>
          <a:p>
            <a:r>
              <a:rPr lang="en-GB" b="1" dirty="0"/>
              <a:t>Situation:</a:t>
            </a:r>
            <a:br>
              <a:rPr lang="en-GB" dirty="0"/>
            </a:br>
            <a:r>
              <a:rPr lang="en-GB" dirty="0"/>
              <a:t>The Swansea City Council wants to plan </a:t>
            </a:r>
            <a:r>
              <a:rPr lang="en-GB" b="1" dirty="0"/>
              <a:t>new bike lanes</a:t>
            </a:r>
            <a:r>
              <a:rPr lang="en-GB" dirty="0"/>
              <a:t> in the city.</a:t>
            </a:r>
          </a:p>
          <a:p>
            <a:r>
              <a:rPr lang="en-GB" b="1" dirty="0"/>
              <a:t>Web GIS Use:</a:t>
            </a:r>
            <a:endParaRPr lang="en-GB" dirty="0"/>
          </a:p>
          <a:p>
            <a:r>
              <a:rPr lang="en-GB" dirty="0"/>
              <a:t>They use a Web GIS platform to overlay:</a:t>
            </a:r>
          </a:p>
          <a:p>
            <a:pPr lvl="1"/>
            <a:r>
              <a:rPr lang="en-GB" dirty="0"/>
              <a:t>Existing roads and streets (vector data)</a:t>
            </a:r>
          </a:p>
          <a:p>
            <a:pPr lvl="1"/>
            <a:r>
              <a:rPr lang="en-GB" dirty="0"/>
              <a:t>Traffic accident locations (point data)</a:t>
            </a:r>
          </a:p>
          <a:p>
            <a:pPr lvl="1"/>
            <a:r>
              <a:rPr lang="en-GB" dirty="0"/>
              <a:t>Population density (raster data)</a:t>
            </a:r>
          </a:p>
          <a:p>
            <a:r>
              <a:rPr lang="en-GB" dirty="0"/>
              <a:t>Stakeholders (planners, councillors, and the public) can access the map online:</a:t>
            </a:r>
          </a:p>
          <a:p>
            <a:pPr lvl="1"/>
            <a:r>
              <a:rPr lang="en-GB" dirty="0"/>
              <a:t>Residents provide feedback on preferred routes</a:t>
            </a:r>
          </a:p>
          <a:p>
            <a:pPr lvl="1"/>
            <a:r>
              <a:rPr lang="en-GB" dirty="0"/>
              <a:t>Planners analyse safest and most efficient routes using built-in tools</a:t>
            </a:r>
          </a:p>
          <a:p>
            <a:r>
              <a:rPr lang="en-GB" dirty="0"/>
              <a:t>Decisions are made using real data visualised on </a:t>
            </a:r>
            <a:r>
              <a:rPr lang="en-GB" b="1" dirty="0"/>
              <a:t>interactive maps</a:t>
            </a:r>
            <a:r>
              <a:rPr lang="en-GB" dirty="0"/>
              <a:t>, without anyone needing advanced GIS software on their computer.</a:t>
            </a:r>
          </a:p>
          <a:p>
            <a:r>
              <a:rPr lang="en-GB" b="1" dirty="0"/>
              <a:t>Outcome:</a:t>
            </a:r>
            <a:endParaRPr lang="en-GB" dirty="0"/>
          </a:p>
          <a:p>
            <a:r>
              <a:rPr lang="en-GB" dirty="0"/>
              <a:t>Faster planning</a:t>
            </a:r>
          </a:p>
          <a:p>
            <a:r>
              <a:rPr lang="en-GB" dirty="0"/>
              <a:t>Greater transparency</a:t>
            </a:r>
          </a:p>
          <a:p>
            <a:r>
              <a:rPr lang="en-GB" dirty="0"/>
              <a:t>Public engagement</a:t>
            </a:r>
          </a:p>
          <a:p>
            <a:endParaRPr lang="en-GB" dirty="0"/>
          </a:p>
        </p:txBody>
      </p:sp>
      <p:sp>
        <p:nvSpPr>
          <p:cNvPr id="4" name="Slide Number Placeholder 3">
            <a:extLst>
              <a:ext uri="{FF2B5EF4-FFF2-40B4-BE49-F238E27FC236}">
                <a16:creationId xmlns:a16="http://schemas.microsoft.com/office/drawing/2014/main" id="{6528C4BB-08AA-9911-6B9E-9333C1040992}"/>
              </a:ext>
            </a:extLst>
          </p:cNvPr>
          <p:cNvSpPr>
            <a:spLocks noGrp="1"/>
          </p:cNvSpPr>
          <p:nvPr>
            <p:ph type="sldNum" sz="quarter" idx="5"/>
          </p:nvPr>
        </p:nvSpPr>
        <p:spPr/>
        <p:txBody>
          <a:bodyPr/>
          <a:lstStyle/>
          <a:p>
            <a:fld id="{C97F37A7-6CD5-480C-8A9C-8A14678CA55C}" type="slidenum">
              <a:rPr lang="en-GB" smtClean="0"/>
              <a:pPr/>
              <a:t>37</a:t>
            </a:fld>
            <a:endParaRPr lang="en-GB"/>
          </a:p>
        </p:txBody>
      </p:sp>
    </p:spTree>
    <p:extLst>
      <p:ext uri="{BB962C8B-B14F-4D97-AF65-F5344CB8AC3E}">
        <p14:creationId xmlns:p14="http://schemas.microsoft.com/office/powerpoint/2010/main" val="31740559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38</a:t>
            </a:fld>
            <a:endParaRPr lang="en-GB"/>
          </a:p>
        </p:txBody>
      </p:sp>
    </p:spTree>
    <p:extLst>
      <p:ext uri="{BB962C8B-B14F-4D97-AF65-F5344CB8AC3E}">
        <p14:creationId xmlns:p14="http://schemas.microsoft.com/office/powerpoint/2010/main" val="21976112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39</a:t>
            </a:fld>
            <a:endParaRPr lang="en-GB"/>
          </a:p>
        </p:txBody>
      </p:sp>
    </p:spTree>
    <p:extLst>
      <p:ext uri="{BB962C8B-B14F-4D97-AF65-F5344CB8AC3E}">
        <p14:creationId xmlns:p14="http://schemas.microsoft.com/office/powerpoint/2010/main" val="23407923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40</a:t>
            </a:fld>
            <a:endParaRPr lang="en-GB"/>
          </a:p>
        </p:txBody>
      </p:sp>
    </p:spTree>
    <p:extLst>
      <p:ext uri="{BB962C8B-B14F-4D97-AF65-F5344CB8AC3E}">
        <p14:creationId xmlns:p14="http://schemas.microsoft.com/office/powerpoint/2010/main" val="29989547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41</a:t>
            </a:fld>
            <a:endParaRPr lang="en-GB"/>
          </a:p>
        </p:txBody>
      </p:sp>
    </p:spTree>
    <p:extLst>
      <p:ext uri="{BB962C8B-B14F-4D97-AF65-F5344CB8AC3E}">
        <p14:creationId xmlns:p14="http://schemas.microsoft.com/office/powerpoint/2010/main" val="27249698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If you look at the table above you will quickly see that there were a lot of measles cases in January and February. Our health worker recorded the location of each patient’s house by noting its latitude and longitude in the table. Using this data in a GIS Application, we can quickly understand a lot more about the patterns of illness:</a:t>
            </a:r>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42</a:t>
            </a:fld>
            <a:endParaRPr lang="en-GB"/>
          </a:p>
        </p:txBody>
      </p:sp>
    </p:spTree>
    <p:extLst>
      <p:ext uri="{BB962C8B-B14F-4D97-AF65-F5344CB8AC3E}">
        <p14:creationId xmlns:p14="http://schemas.microsoft.com/office/powerpoint/2010/main" val="30483873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easy to see that the mumps patients all live close to each other.</a:t>
            </a:r>
          </a:p>
        </p:txBody>
      </p:sp>
      <p:sp>
        <p:nvSpPr>
          <p:cNvPr id="4" name="Slide Number Placeholder 3"/>
          <p:cNvSpPr>
            <a:spLocks noGrp="1"/>
          </p:cNvSpPr>
          <p:nvPr>
            <p:ph type="sldNum" sz="quarter" idx="5"/>
          </p:nvPr>
        </p:nvSpPr>
        <p:spPr/>
        <p:txBody>
          <a:bodyPr/>
          <a:lstStyle/>
          <a:p>
            <a:fld id="{C97F37A7-6CD5-480C-8A9C-8A14678CA55C}" type="slidenum">
              <a:rPr lang="en-GB" smtClean="0"/>
              <a:pPr/>
              <a:t>43</a:t>
            </a:fld>
            <a:endParaRPr lang="en-GB"/>
          </a:p>
        </p:txBody>
      </p:sp>
    </p:spTree>
    <p:extLst>
      <p:ext uri="{BB962C8B-B14F-4D97-AF65-F5344CB8AC3E}">
        <p14:creationId xmlns:p14="http://schemas.microsoft.com/office/powerpoint/2010/main" val="42287050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allow you to associate information (non-geographical data) with places (geographical data).can also store person’s age and gender on her table</a:t>
            </a:r>
          </a:p>
          <a:p>
            <a:endParaRPr lang="en-GB" sz="1200" b="0" i="0" kern="1200" dirty="0">
              <a:solidFill>
                <a:schemeClr val="tx1"/>
              </a:solidFill>
              <a:effectLst/>
              <a:latin typeface="+mn-lt"/>
              <a:ea typeface="+mn-ea"/>
              <a:cs typeface="+mn-cs"/>
            </a:endParaRPr>
          </a:p>
          <a:p>
            <a:r>
              <a:rPr lang="en-GB" sz="1200" b="0" i="0" kern="1200" dirty="0" err="1">
                <a:solidFill>
                  <a:schemeClr val="tx1"/>
                </a:solidFill>
                <a:effectLst/>
                <a:latin typeface="+mn-lt"/>
                <a:ea typeface="+mn-ea"/>
                <a:cs typeface="+mn-cs"/>
              </a:rPr>
              <a:t>Additonally</a:t>
            </a:r>
            <a:r>
              <a:rPr lang="en-GB" sz="1200" b="0" i="0" kern="1200" dirty="0">
                <a:solidFill>
                  <a:schemeClr val="tx1"/>
                </a:solidFill>
                <a:effectLst/>
                <a:latin typeface="+mn-lt"/>
                <a:ea typeface="+mn-ea"/>
                <a:cs typeface="+mn-cs"/>
              </a:rPr>
              <a:t>, you can tell it to draw the layer based on gender, or based on disease type,</a:t>
            </a:r>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44</a:t>
            </a:fld>
            <a:endParaRPr lang="en-GB"/>
          </a:p>
        </p:txBody>
      </p:sp>
    </p:spTree>
    <p:extLst>
      <p:ext uri="{BB962C8B-B14F-4D97-AF65-F5344CB8AC3E}">
        <p14:creationId xmlns:p14="http://schemas.microsoft.com/office/powerpoint/2010/main" val="9037402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Vector data provide a way to represent real world features within the GIS environment.</a:t>
            </a:r>
          </a:p>
          <a:p>
            <a:r>
              <a:rPr lang="en-GB" dirty="0"/>
              <a:t>A vector feature is drawn using connected points called vertices. Each vertex has X and Y coordinates, and sometimes a Z value for height or depth. When Z is included, the data is called 2.5D because it shows elevation but not full 3D structures.</a:t>
            </a:r>
          </a:p>
          <a:p>
            <a:r>
              <a:rPr lang="en-GB" dirty="0"/>
              <a:t>Imagine a </a:t>
            </a:r>
            <a:r>
              <a:rPr lang="en-GB" b="1" dirty="0"/>
              <a:t>hilly road</a:t>
            </a:r>
            <a:r>
              <a:rPr lang="en-GB" dirty="0"/>
              <a:t>:</a:t>
            </a:r>
          </a:p>
          <a:p>
            <a:r>
              <a:rPr lang="en-GB" dirty="0"/>
              <a:t>The road’s path = X and Y</a:t>
            </a:r>
          </a:p>
          <a:p>
            <a:r>
              <a:rPr lang="en-GB" dirty="0"/>
              <a:t>The road’s height at each point = Z</a:t>
            </a:r>
          </a:p>
          <a:p>
            <a:r>
              <a:rPr lang="en-GB" dirty="0"/>
              <a:t>You know how high the road is at each point,</a:t>
            </a:r>
            <a:br>
              <a:rPr lang="en-GB" dirty="0"/>
            </a:br>
            <a:r>
              <a:rPr lang="en-GB" dirty="0"/>
              <a:t>but you don’t model tunnels or stacked levels.</a:t>
            </a:r>
          </a:p>
          <a:p>
            <a:r>
              <a:rPr lang="en-GB" dirty="0"/>
              <a:t>➡️ That is </a:t>
            </a:r>
            <a:r>
              <a:rPr lang="en-GB" b="1" dirty="0"/>
              <a:t>2.5D GIS</a:t>
            </a:r>
            <a:r>
              <a:rPr lang="en-GB" dirty="0"/>
              <a:t>.</a:t>
            </a:r>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45</a:t>
            </a:fld>
            <a:endParaRPr lang="en-GB"/>
          </a:p>
        </p:txBody>
      </p:sp>
    </p:spTree>
    <p:extLst>
      <p:ext uri="{BB962C8B-B14F-4D97-AF65-F5344CB8AC3E}">
        <p14:creationId xmlns:p14="http://schemas.microsoft.com/office/powerpoint/2010/main" val="29944438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point features often dependent on scale-If you have a small scale map (which covers a large area), it may make sense to represent a city using a point feature. However as you zoom in to the map, moving towards a larger scale, it makes more sense to show the city limits as a polygon.</a:t>
            </a:r>
          </a:p>
          <a:p>
            <a:r>
              <a:rPr lang="en-GB" sz="1200" b="0" i="0" kern="1200" dirty="0">
                <a:solidFill>
                  <a:schemeClr val="tx1"/>
                </a:solidFill>
                <a:effectLst/>
                <a:latin typeface="+mn-lt"/>
                <a:ea typeface="+mn-ea"/>
                <a:cs typeface="+mn-cs"/>
              </a:rPr>
              <a:t>Polyline </a:t>
            </a:r>
            <a:r>
              <a:rPr lang="en-GB" sz="1200" b="0" i="0" kern="1200" dirty="0" err="1">
                <a:solidFill>
                  <a:schemeClr val="tx1"/>
                </a:solidFill>
                <a:effectLst/>
                <a:latin typeface="+mn-lt"/>
                <a:ea typeface="+mn-ea"/>
                <a:cs typeface="+mn-cs"/>
              </a:rPr>
              <a:t>feature:The</a:t>
            </a:r>
            <a:r>
              <a:rPr lang="en-GB" sz="1200" b="0" i="0" kern="1200" dirty="0">
                <a:solidFill>
                  <a:schemeClr val="tx1"/>
                </a:solidFill>
                <a:effectLst/>
                <a:latin typeface="+mn-lt"/>
                <a:ea typeface="+mn-ea"/>
                <a:cs typeface="+mn-cs"/>
              </a:rPr>
              <a:t> polyline is a continuous path drawn through each vertex, describe whether it is surfaced with gravel or tar, how many lanes it has, whether it is a one way street, </a:t>
            </a:r>
          </a:p>
          <a:p>
            <a:r>
              <a:rPr lang="en-GB" sz="1200" b="0" i="0" kern="1200" dirty="0">
                <a:solidFill>
                  <a:schemeClr val="tx1"/>
                </a:solidFill>
                <a:effectLst/>
                <a:latin typeface="+mn-lt"/>
                <a:ea typeface="+mn-ea"/>
                <a:cs typeface="+mn-cs"/>
              </a:rPr>
              <a:t>Polygon </a:t>
            </a:r>
            <a:r>
              <a:rPr lang="en-GB" sz="1200" b="0" i="0" kern="1200" dirty="0" err="1">
                <a:solidFill>
                  <a:schemeClr val="tx1"/>
                </a:solidFill>
                <a:effectLst/>
                <a:latin typeface="+mn-lt"/>
                <a:ea typeface="+mn-ea"/>
                <a:cs typeface="+mn-cs"/>
              </a:rPr>
              <a:t>features:a</a:t>
            </a:r>
            <a:r>
              <a:rPr lang="en-GB" sz="1200" b="0" i="0" kern="1200" dirty="0">
                <a:solidFill>
                  <a:schemeClr val="tx1"/>
                </a:solidFill>
                <a:effectLst/>
                <a:latin typeface="+mn-lt"/>
                <a:ea typeface="+mn-ea"/>
                <a:cs typeface="+mn-cs"/>
              </a:rPr>
              <a:t> dam may have attributes for depth and water quality.</a:t>
            </a:r>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46</a:t>
            </a:fld>
            <a:endParaRPr lang="en-GB"/>
          </a:p>
        </p:txBody>
      </p:sp>
    </p:spTree>
    <p:extLst>
      <p:ext uri="{BB962C8B-B14F-4D97-AF65-F5344CB8AC3E}">
        <p14:creationId xmlns:p14="http://schemas.microsoft.com/office/powerpoint/2010/main" val="30970479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whether it is surfaced with gravel or tar, how many lanes it has, whether it is a one way street</a:t>
            </a:r>
          </a:p>
          <a:p>
            <a:r>
              <a:rPr lang="en-GB" sz="1200" b="0" i="0" kern="1200" dirty="0">
                <a:solidFill>
                  <a:schemeClr val="tx1"/>
                </a:solidFill>
                <a:effectLst/>
                <a:latin typeface="+mn-lt"/>
                <a:ea typeface="+mn-ea"/>
                <a:cs typeface="+mn-cs"/>
              </a:rPr>
              <a:t>dam may have attributes for depth and water quality.</a:t>
            </a: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47</a:t>
            </a:fld>
            <a:endParaRPr lang="en-GB"/>
          </a:p>
        </p:txBody>
      </p:sp>
    </p:spTree>
    <p:extLst>
      <p:ext uri="{BB962C8B-B14F-4D97-AF65-F5344CB8AC3E}">
        <p14:creationId xmlns:p14="http://schemas.microsoft.com/office/powerpoint/2010/main" val="24455385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Point Data: Vue Cinema Swansea📍 Swansea Museum📍 The National Waterfront Museum📍 </a:t>
            </a:r>
            <a:r>
              <a:rPr lang="en-GB" dirty="0" err="1"/>
              <a:t>BeerRiff</a:t>
            </a:r>
            <a:r>
              <a:rPr lang="en-GB" dirty="0"/>
              <a:t> Brewing📍 Coast Cafe📍 Tesco Superstore</a:t>
            </a:r>
          </a:p>
          <a:p>
            <a:r>
              <a:rPr lang="en-GB" dirty="0"/>
              <a:t>Line Data: Roads (e.g., Victoria Quay, Anchor Court, Pier Street)🌊 River Tawe🚶 Pathways and street connections</a:t>
            </a:r>
          </a:p>
          <a:p>
            <a:r>
              <a:rPr lang="en-GB" dirty="0"/>
              <a:t>Polygon Data : Tawe Basin (water body)🟩 Green park areas near Swansea Waterfront Winterland🏢 Building blocks / land parcels</a:t>
            </a:r>
          </a:p>
        </p:txBody>
      </p:sp>
      <p:sp>
        <p:nvSpPr>
          <p:cNvPr id="4" name="Slide Number Placeholder 3"/>
          <p:cNvSpPr>
            <a:spLocks noGrp="1"/>
          </p:cNvSpPr>
          <p:nvPr>
            <p:ph type="sldNum" sz="quarter" idx="5"/>
          </p:nvPr>
        </p:nvSpPr>
        <p:spPr/>
        <p:txBody>
          <a:bodyPr/>
          <a:lstStyle/>
          <a:p>
            <a:fld id="{C97F37A7-6CD5-480C-8A9C-8A14678CA55C}" type="slidenum">
              <a:rPr lang="en-GB" smtClean="0"/>
              <a:pPr/>
              <a:t>48</a:t>
            </a:fld>
            <a:endParaRPr lang="en-GB"/>
          </a:p>
        </p:txBody>
      </p:sp>
    </p:spTree>
    <p:extLst>
      <p:ext uri="{BB962C8B-B14F-4D97-AF65-F5344CB8AC3E}">
        <p14:creationId xmlns:p14="http://schemas.microsoft.com/office/powerpoint/2010/main" val="124423553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Raster data</a:t>
            </a:r>
            <a:r>
              <a:rPr lang="en-GB" sz="1200" b="0" i="0" kern="1200" dirty="0">
                <a:solidFill>
                  <a:schemeClr val="tx1"/>
                </a:solidFill>
                <a:effectLst/>
                <a:latin typeface="+mn-lt"/>
                <a:ea typeface="+mn-ea"/>
                <a:cs typeface="+mn-cs"/>
              </a:rPr>
              <a:t> are stored as a grid of values. There are many satellites circling the earth and the photographs they take are a kind of raster data </a:t>
            </a:r>
            <a:endParaRPr lang="en-GB" dirty="0"/>
          </a:p>
          <a:p>
            <a:r>
              <a:rPr lang="en-GB" dirty="0"/>
              <a:t>https://desktop.arcgis.com/en/arcmap/latest/manage-data/raster-and-images/what-is-raster-data.htm  </a:t>
            </a:r>
            <a:r>
              <a:rPr lang="en-GB" dirty="0">
                <a:hlinkClick r:id="rId3"/>
              </a:rPr>
              <a:t>What is raster data?—ArcMap | Documentation (arcgis.com)</a:t>
            </a:r>
            <a:endParaRPr lang="en-GB" dirty="0"/>
          </a:p>
          <a:p>
            <a:r>
              <a:rPr lang="en-GB" sz="1200" b="0" i="0" kern="1200" dirty="0">
                <a:solidFill>
                  <a:schemeClr val="tx1"/>
                </a:solidFill>
                <a:effectLst/>
                <a:latin typeface="+mn-lt"/>
                <a:ea typeface="+mn-ea"/>
                <a:cs typeface="+mn-cs"/>
              </a:rPr>
              <a:t>we are going to take a closer look at raster data, when it is useful and when it makes more sense to use vector data.</a:t>
            </a:r>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49</a:t>
            </a:fld>
            <a:endParaRPr lang="en-GB"/>
          </a:p>
        </p:txBody>
      </p:sp>
    </p:spTree>
    <p:extLst>
      <p:ext uri="{BB962C8B-B14F-4D97-AF65-F5344CB8AC3E}">
        <p14:creationId xmlns:p14="http://schemas.microsoft.com/office/powerpoint/2010/main" val="332821095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you are trying to represent large areas with continuously changing values, raster data can be a better choice.</a:t>
            </a:r>
          </a:p>
        </p:txBody>
      </p:sp>
      <p:sp>
        <p:nvSpPr>
          <p:cNvPr id="4" name="Slide Number Placeholder 3"/>
          <p:cNvSpPr>
            <a:spLocks noGrp="1"/>
          </p:cNvSpPr>
          <p:nvPr>
            <p:ph type="sldNum" sz="quarter" idx="5"/>
          </p:nvPr>
        </p:nvSpPr>
        <p:spPr/>
        <p:txBody>
          <a:bodyPr/>
          <a:lstStyle/>
          <a:p>
            <a:fld id="{C97F37A7-6CD5-480C-8A9C-8A14678CA55C}" type="slidenum">
              <a:rPr lang="en-GB" smtClean="0"/>
              <a:pPr/>
              <a:t>50</a:t>
            </a:fld>
            <a:endParaRPr lang="en-GB"/>
          </a:p>
        </p:txBody>
      </p:sp>
    </p:spTree>
    <p:extLst>
      <p:ext uri="{BB962C8B-B14F-4D97-AF65-F5344CB8AC3E}">
        <p14:creationId xmlns:p14="http://schemas.microsoft.com/office/powerpoint/2010/main" val="4564484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Raster data is not only good for images that depict the real world surface (e.g. satellite images and aerial photographs), they are also good for representing more abstract ideas.</a:t>
            </a:r>
          </a:p>
          <a:p>
            <a:r>
              <a:rPr lang="en-GB" sz="1200" b="0" i="0" kern="1200" dirty="0">
                <a:solidFill>
                  <a:schemeClr val="tx1"/>
                </a:solidFill>
                <a:effectLst/>
                <a:latin typeface="+mn-lt"/>
                <a:ea typeface="+mn-ea"/>
                <a:cs typeface="+mn-cs"/>
              </a:rPr>
              <a:t>high resolution raster data can require large amounts of computer storage.</a:t>
            </a:r>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51</a:t>
            </a:fld>
            <a:endParaRPr lang="en-GB"/>
          </a:p>
        </p:txBody>
      </p:sp>
    </p:spTree>
    <p:extLst>
      <p:ext uri="{BB962C8B-B14F-4D97-AF65-F5344CB8AC3E}">
        <p14:creationId xmlns:p14="http://schemas.microsoft.com/office/powerpoint/2010/main" val="39441012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1" kern="1200" dirty="0">
                <a:solidFill>
                  <a:schemeClr val="tx1"/>
                </a:solidFill>
                <a:effectLst/>
                <a:latin typeface="+mn-lt"/>
                <a:ea typeface="+mn-ea"/>
                <a:cs typeface="+mn-cs"/>
              </a:rPr>
              <a:t>Maps come to life when colour and different symbols are used to help you to tell one type of feature from the </a:t>
            </a:r>
            <a:r>
              <a:rPr lang="en-GB" sz="1200" b="0" i="1" kern="1200" dirty="0" err="1">
                <a:solidFill>
                  <a:schemeClr val="tx1"/>
                </a:solidFill>
                <a:effectLst/>
                <a:latin typeface="+mn-lt"/>
                <a:ea typeface="+mn-ea"/>
                <a:cs typeface="+mn-cs"/>
              </a:rPr>
              <a:t>next.dont</a:t>
            </a:r>
            <a:r>
              <a:rPr lang="en-GB" sz="1200" b="0" i="1" kern="1200" dirty="0">
                <a:solidFill>
                  <a:schemeClr val="tx1"/>
                </a:solidFill>
                <a:effectLst/>
                <a:latin typeface="+mn-lt"/>
                <a:ea typeface="+mn-ea"/>
                <a:cs typeface="+mn-cs"/>
              </a:rPr>
              <a:t> u agree?</a:t>
            </a:r>
          </a:p>
          <a:p>
            <a:r>
              <a:rPr lang="en-GB" sz="1200" b="0" i="0" kern="1200" dirty="0">
                <a:solidFill>
                  <a:schemeClr val="tx1"/>
                </a:solidFill>
                <a:effectLst/>
                <a:latin typeface="+mn-lt"/>
                <a:ea typeface="+mn-ea"/>
                <a:cs typeface="+mn-cs"/>
              </a:rPr>
              <a:t>In this topic we will look at how attribute data can help us to make interesting and informative maps.</a:t>
            </a:r>
          </a:p>
          <a:p>
            <a:r>
              <a:rPr lang="en-GB" sz="1200" b="1" i="0" kern="1200" dirty="0">
                <a:solidFill>
                  <a:schemeClr val="tx1"/>
                </a:solidFill>
                <a:effectLst/>
                <a:latin typeface="+mn-lt"/>
                <a:ea typeface="+mn-ea"/>
                <a:cs typeface="+mn-cs"/>
              </a:rPr>
              <a:t>attribute data</a:t>
            </a:r>
            <a:r>
              <a:rPr lang="en-GB" sz="1200" b="0" i="0" kern="1200" dirty="0">
                <a:solidFill>
                  <a:schemeClr val="tx1"/>
                </a:solidFill>
                <a:effectLst/>
                <a:latin typeface="+mn-lt"/>
                <a:ea typeface="+mn-ea"/>
                <a:cs typeface="+mn-cs"/>
              </a:rPr>
              <a:t> are used to </a:t>
            </a:r>
            <a:r>
              <a:rPr lang="en-GB" sz="1200" b="1" i="0" kern="1200" dirty="0">
                <a:solidFill>
                  <a:schemeClr val="tx1"/>
                </a:solidFill>
                <a:effectLst/>
                <a:latin typeface="+mn-lt"/>
                <a:ea typeface="+mn-ea"/>
                <a:cs typeface="+mn-cs"/>
              </a:rPr>
              <a:t>describe vector features</a:t>
            </a:r>
            <a:r>
              <a:rPr lang="en-GB" sz="1200" b="0" i="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52</a:t>
            </a:fld>
            <a:endParaRPr lang="en-GB"/>
          </a:p>
        </p:txBody>
      </p:sp>
    </p:spTree>
    <p:extLst>
      <p:ext uri="{BB962C8B-B14F-4D97-AF65-F5344CB8AC3E}">
        <p14:creationId xmlns:p14="http://schemas.microsoft.com/office/powerpoint/2010/main" val="128545088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attribute data can be very useful in carrying out spatial analysis. Spatial analysis combines the spatial information stored in the geometry of features with their attribute information</a:t>
            </a:r>
          </a:p>
          <a:p>
            <a:r>
              <a:rPr lang="en-GB" sz="1200" b="0" i="0" kern="1200" dirty="0">
                <a:solidFill>
                  <a:schemeClr val="tx1"/>
                </a:solidFill>
                <a:effectLst/>
                <a:latin typeface="+mn-lt"/>
                <a:ea typeface="+mn-ea"/>
                <a:cs typeface="+mn-cs"/>
              </a:rPr>
              <a:t>for example, you could use GIS to find out how many red roofed houses occur in a particular area. If you have tree features, you could use GIS to try to find out which species might be affected if a piece of land is developed. </a:t>
            </a:r>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53</a:t>
            </a:fld>
            <a:endParaRPr lang="en-GB"/>
          </a:p>
        </p:txBody>
      </p:sp>
    </p:spTree>
    <p:extLst>
      <p:ext uri="{BB962C8B-B14F-4D97-AF65-F5344CB8AC3E}">
        <p14:creationId xmlns:p14="http://schemas.microsoft.com/office/powerpoint/2010/main" val="242180598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2D0B19-7707-0673-D7EC-7DDD190638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9E5A0C-AEF6-5664-2911-3C6D3E30EB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0EFB54-2494-DC08-3CD4-959969B9A1C5}"/>
              </a:ext>
            </a:extLst>
          </p:cNvPr>
          <p:cNvSpPr>
            <a:spLocks noGrp="1"/>
          </p:cNvSpPr>
          <p:nvPr>
            <p:ph type="body" idx="1"/>
          </p:nvPr>
        </p:nvSpPr>
        <p:spPr/>
        <p:txBody>
          <a:bodyPr/>
          <a:lstStyle/>
          <a:p>
            <a:pPr algn="l"/>
            <a:endParaRPr lang="en-GB" dirty="0"/>
          </a:p>
        </p:txBody>
      </p:sp>
      <p:sp>
        <p:nvSpPr>
          <p:cNvPr id="4" name="Slide Number Placeholder 3">
            <a:extLst>
              <a:ext uri="{FF2B5EF4-FFF2-40B4-BE49-F238E27FC236}">
                <a16:creationId xmlns:a16="http://schemas.microsoft.com/office/drawing/2014/main" id="{FB37E080-DBC1-D886-29C9-01F5648EEDE0}"/>
              </a:ext>
            </a:extLst>
          </p:cNvPr>
          <p:cNvSpPr>
            <a:spLocks noGrp="1"/>
          </p:cNvSpPr>
          <p:nvPr>
            <p:ph type="sldNum" sz="quarter" idx="5"/>
          </p:nvPr>
        </p:nvSpPr>
        <p:spPr/>
        <p:txBody>
          <a:bodyPr/>
          <a:lstStyle/>
          <a:p>
            <a:fld id="{C97F37A7-6CD5-480C-8A9C-8A14678CA55C}" type="slidenum">
              <a:rPr lang="en-GB" smtClean="0"/>
              <a:pPr/>
              <a:t>56</a:t>
            </a:fld>
            <a:endParaRPr lang="en-GB"/>
          </a:p>
        </p:txBody>
      </p:sp>
    </p:spTree>
    <p:extLst>
      <p:ext uri="{BB962C8B-B14F-4D97-AF65-F5344CB8AC3E}">
        <p14:creationId xmlns:p14="http://schemas.microsoft.com/office/powerpoint/2010/main" val="317651277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geographic coordinates (Lat/Long system – WGS84)</a:t>
            </a:r>
          </a:p>
          <a:p>
            <a:r>
              <a:rPr lang="en-GB" dirty="0"/>
              <a:t>In projected coordinate systems (like UTM, British National Grid, etc.)</a:t>
            </a:r>
          </a:p>
          <a:p>
            <a:r>
              <a:rPr lang="en-GB" dirty="0"/>
              <a:t>Latitude/Longitude are converted into:</a:t>
            </a:r>
          </a:p>
          <a:p>
            <a:r>
              <a:rPr lang="en-GB" b="1" dirty="0"/>
              <a:t>X = Easting (in metres)</a:t>
            </a:r>
            <a:endParaRPr lang="en-GB" dirty="0"/>
          </a:p>
          <a:p>
            <a:r>
              <a:rPr lang="en-GB" b="1" dirty="0"/>
              <a:t>Y = Northing (in metres)</a:t>
            </a:r>
            <a:endParaRPr lang="en-GB" dirty="0"/>
          </a:p>
          <a:p>
            <a:r>
              <a:rPr lang="en-GB" dirty="0"/>
              <a:t>Example (</a:t>
            </a:r>
            <a:r>
              <a:rPr lang="en-GB" dirty="0" err="1"/>
              <a:t>approx</a:t>
            </a:r>
            <a:r>
              <a:rPr lang="en-GB" dirty="0"/>
              <a:t>, not exact):</a:t>
            </a:r>
            <a:br>
              <a:rPr lang="en-GB" dirty="0"/>
            </a:br>
            <a:r>
              <a:rPr lang="en-GB" dirty="0"/>
              <a:t>Lat = 51.5074, Lon = -0.1278 (London)</a:t>
            </a:r>
            <a:br>
              <a:rPr lang="en-GB" dirty="0"/>
            </a:br>
            <a:r>
              <a:rPr lang="en-GB" dirty="0"/>
              <a:t>becomes something like:</a:t>
            </a:r>
          </a:p>
          <a:p>
            <a:r>
              <a:rPr lang="en-GB" dirty="0"/>
              <a:t>X ≈ 530000 m</a:t>
            </a:r>
          </a:p>
          <a:p>
            <a:r>
              <a:rPr lang="en-GB" dirty="0"/>
              <a:t>Y ≈ 180000 m</a:t>
            </a:r>
          </a:p>
          <a:p>
            <a:r>
              <a:rPr lang="en-GB" dirty="0"/>
              <a:t>(depending on projection used)</a:t>
            </a:r>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61</a:t>
            </a:fld>
            <a:endParaRPr lang="en-GB"/>
          </a:p>
        </p:txBody>
      </p:sp>
    </p:spTree>
    <p:extLst>
      <p:ext uri="{BB962C8B-B14F-4D97-AF65-F5344CB8AC3E}">
        <p14:creationId xmlns:p14="http://schemas.microsoft.com/office/powerpoint/2010/main" val="230424967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UTM = street address</a:t>
            </a:r>
          </a:p>
          <a:p>
            <a:r>
              <a:rPr lang="en-GB" dirty="0"/>
              <a:t>“Flat 3, 120 High Street”</a:t>
            </a:r>
          </a:p>
          <a:p>
            <a:endParaRPr lang="en-GB" dirty="0"/>
          </a:p>
          <a:p>
            <a:r>
              <a:rPr lang="en-GB" dirty="0"/>
              <a:t>Geographic = GPS pin</a:t>
            </a:r>
          </a:p>
          <a:p>
            <a:r>
              <a:rPr lang="en-GB" dirty="0"/>
              <a:t>“51.62°N, 3.94°</a:t>
            </a:r>
            <a:r>
              <a:rPr lang="en-GB"/>
              <a:t>W”</a:t>
            </a:r>
          </a:p>
          <a:p>
            <a:endParaRPr lang="en-GB" dirty="0"/>
          </a:p>
          <a:p>
            <a:r>
              <a:rPr lang="en-GB" dirty="0"/>
              <a:t>Same place. Different description.</a:t>
            </a:r>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62</a:t>
            </a:fld>
            <a:endParaRPr lang="en-GB"/>
          </a:p>
        </p:txBody>
      </p:sp>
    </p:spTree>
    <p:extLst>
      <p:ext uri="{BB962C8B-B14F-4D97-AF65-F5344CB8AC3E}">
        <p14:creationId xmlns:p14="http://schemas.microsoft.com/office/powerpoint/2010/main" val="435672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For row 1: Feature missing, coordinates given. -&gt; Stonehenge.</a:t>
            </a:r>
          </a:p>
          <a:p>
            <a:r>
              <a:rPr lang="en-GB" dirty="0"/>
              <a:t>For row 2: Feature missing, coordinates given. -&gt; Great Pyramid of Giza.</a:t>
            </a:r>
          </a:p>
          <a:p>
            <a:r>
              <a:rPr lang="en-GB" dirty="0"/>
              <a:t>For row 3: Feature: Statue of Liberty, coordinates missing.</a:t>
            </a:r>
          </a:p>
          <a:p>
            <a:r>
              <a:rPr lang="en-GB" dirty="0"/>
              <a:t>For row 4: Feature: Eiffel Tower, 48.858372 2.294481</a:t>
            </a:r>
          </a:p>
          <a:p>
            <a:r>
              <a:rPr lang="en-GB" dirty="0"/>
              <a:t>For row 5: Feature missing, coordinates given. -&gt; Mount Everest.</a:t>
            </a:r>
          </a:p>
          <a:p>
            <a:r>
              <a:rPr lang="en-GB" dirty="0"/>
              <a:t>For row 6: Feature missing, coordinates given. -&gt; Niagara Falls.</a:t>
            </a:r>
          </a:p>
          <a:p>
            <a:r>
              <a:rPr lang="en-GB" dirty="0"/>
              <a:t>https://www.latlong.net/</a:t>
            </a:r>
          </a:p>
          <a:p>
            <a:r>
              <a:rPr lang="en-GB" dirty="0"/>
              <a:t>Orange </a:t>
            </a:r>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63</a:t>
            </a:fld>
            <a:endParaRPr lang="en-GB"/>
          </a:p>
        </p:txBody>
      </p:sp>
    </p:spTree>
    <p:extLst>
      <p:ext uri="{BB962C8B-B14F-4D97-AF65-F5344CB8AC3E}">
        <p14:creationId xmlns:p14="http://schemas.microsoft.com/office/powerpoint/2010/main" val="33787339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Why all world maps are wrong – YouTube</a:t>
            </a:r>
            <a:r>
              <a:rPr lang="en-GB" dirty="0"/>
              <a:t>: https://www.youtube.com/watch?v=kIID5FDi2JQ</a:t>
            </a:r>
          </a:p>
          <a:p>
            <a:endParaRPr lang="en-GB" dirty="0"/>
          </a:p>
          <a:p>
            <a:r>
              <a:rPr lang="en-GB" dirty="0">
                <a:hlinkClick r:id="rId4"/>
              </a:rPr>
              <a:t>GIS Coordinate Reference Systems – YouTube</a:t>
            </a:r>
            <a:r>
              <a:rPr lang="en-GB" dirty="0"/>
              <a:t> - https://www.youtube.com/watch?v=WWp1k0SlMUU</a:t>
            </a:r>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64</a:t>
            </a:fld>
            <a:endParaRPr lang="en-GB"/>
          </a:p>
        </p:txBody>
      </p:sp>
    </p:spTree>
    <p:extLst>
      <p:ext uri="{BB962C8B-B14F-4D97-AF65-F5344CB8AC3E}">
        <p14:creationId xmlns:p14="http://schemas.microsoft.com/office/powerpoint/2010/main" val="238186835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65</a:t>
            </a:fld>
            <a:endParaRPr lang="en-GB"/>
          </a:p>
        </p:txBody>
      </p:sp>
    </p:spTree>
    <p:extLst>
      <p:ext uri="{BB962C8B-B14F-4D97-AF65-F5344CB8AC3E}">
        <p14:creationId xmlns:p14="http://schemas.microsoft.com/office/powerpoint/2010/main" val="121169157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Geoid image source: https://www.esa.int/ESA_Multimedia/Images/2009/03/The_Earth_s_gravity_field_geoid</a:t>
            </a:r>
          </a:p>
        </p:txBody>
      </p:sp>
      <p:sp>
        <p:nvSpPr>
          <p:cNvPr id="4" name="Slide Number Placeholder 3"/>
          <p:cNvSpPr>
            <a:spLocks noGrp="1"/>
          </p:cNvSpPr>
          <p:nvPr>
            <p:ph type="sldNum" sz="quarter" idx="5"/>
          </p:nvPr>
        </p:nvSpPr>
        <p:spPr/>
        <p:txBody>
          <a:bodyPr/>
          <a:lstStyle/>
          <a:p>
            <a:fld id="{B92DA0F2-1344-4DA6-8494-DDBF76B8E120}" type="slidenum">
              <a:rPr lang="en-GB" smtClean="0"/>
              <a:t>66</a:t>
            </a:fld>
            <a:endParaRPr lang="en-GB"/>
          </a:p>
        </p:txBody>
      </p:sp>
    </p:spTree>
    <p:extLst>
      <p:ext uri="{BB962C8B-B14F-4D97-AF65-F5344CB8AC3E}">
        <p14:creationId xmlns:p14="http://schemas.microsoft.com/office/powerpoint/2010/main" val="319646143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68</a:t>
            </a:fld>
            <a:endParaRPr lang="en-GB"/>
          </a:p>
        </p:txBody>
      </p:sp>
    </p:spTree>
    <p:extLst>
      <p:ext uri="{BB962C8B-B14F-4D97-AF65-F5344CB8AC3E}">
        <p14:creationId xmlns:p14="http://schemas.microsoft.com/office/powerpoint/2010/main" val="409818397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Bringing together lots of different, complicated types of data into one system or workspace where they can be studied and analysed together.</a:t>
            </a:r>
          </a:p>
          <a:p>
            <a:r>
              <a:rPr lang="en-GB" dirty="0"/>
              <a:t>Overlay lets us study different types of data about the same place at the same time.</a:t>
            </a:r>
          </a:p>
        </p:txBody>
      </p:sp>
      <p:sp>
        <p:nvSpPr>
          <p:cNvPr id="4" name="Slide Number Placeholder 3"/>
          <p:cNvSpPr>
            <a:spLocks noGrp="1"/>
          </p:cNvSpPr>
          <p:nvPr>
            <p:ph type="sldNum" sz="quarter" idx="5"/>
          </p:nvPr>
        </p:nvSpPr>
        <p:spPr/>
        <p:txBody>
          <a:bodyPr/>
          <a:lstStyle/>
          <a:p>
            <a:fld id="{B92DA0F2-1344-4DA6-8494-DDBF76B8E120}" type="slidenum">
              <a:rPr lang="en-GB" smtClean="0"/>
              <a:t>69</a:t>
            </a:fld>
            <a:endParaRPr lang="en-GB"/>
          </a:p>
        </p:txBody>
      </p:sp>
    </p:spTree>
    <p:extLst>
      <p:ext uri="{BB962C8B-B14F-4D97-AF65-F5344CB8AC3E}">
        <p14:creationId xmlns:p14="http://schemas.microsoft.com/office/powerpoint/2010/main" val="58592350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solidFill>
                  <a:srgbClr val="0F1115"/>
                </a:solidFill>
                <a:effectLst/>
                <a:highlight>
                  <a:srgbClr val="FFFFFF"/>
                </a:highlight>
                <a:latin typeface="quote-cjk-patch"/>
              </a:rPr>
              <a:t>Raster Values Can Be Multiple Types:</a:t>
            </a:r>
          </a:p>
          <a:p>
            <a:pPr algn="l"/>
            <a:r>
              <a:rPr lang="en-GB" b="0" dirty="0">
                <a:solidFill>
                  <a:srgbClr val="0F1115"/>
                </a:solidFill>
                <a:effectLst/>
                <a:highlight>
                  <a:srgbClr val="FFFFFF"/>
                </a:highlight>
                <a:latin typeface="quote-cjk-patch"/>
              </a:rPr>
              <a:t>Binary (0 or 1)</a:t>
            </a:r>
          </a:p>
          <a:p>
            <a:pPr algn="l">
              <a:buFont typeface="Arial" panose="020B0604020202020204" pitchFamily="34" charset="0"/>
              <a:buChar char="•"/>
            </a:pPr>
            <a:r>
              <a:rPr lang="en-GB" b="0" i="0" dirty="0">
                <a:solidFill>
                  <a:srgbClr val="0F1115"/>
                </a:solidFill>
                <a:effectLst/>
                <a:highlight>
                  <a:srgbClr val="FFFFFF"/>
                </a:highlight>
                <a:latin typeface="quote-cjk-patch"/>
              </a:rPr>
              <a:t>Example: "Tree presence/absence"</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0 = No tree in this cell</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1 = Tree present in this cell</a:t>
            </a:r>
          </a:p>
          <a:p>
            <a:pPr algn="l"/>
            <a:r>
              <a:rPr lang="en-GB" b="0" dirty="0">
                <a:solidFill>
                  <a:srgbClr val="0F1115"/>
                </a:solidFill>
                <a:effectLst/>
                <a:highlight>
                  <a:srgbClr val="FFFFFF"/>
                </a:highlight>
                <a:latin typeface="quote-cjk-patch"/>
              </a:rPr>
              <a:t>2. Integer Numbers (1, 2, 3...)</a:t>
            </a:r>
          </a:p>
          <a:p>
            <a:pPr algn="l">
              <a:buFont typeface="Arial" panose="020B0604020202020204" pitchFamily="34" charset="0"/>
              <a:buChar char="•"/>
            </a:pPr>
            <a:r>
              <a:rPr lang="en-GB" b="0" i="0" dirty="0">
                <a:solidFill>
                  <a:srgbClr val="0F1115"/>
                </a:solidFill>
                <a:effectLst/>
                <a:highlight>
                  <a:srgbClr val="FFFFFF"/>
                </a:highlight>
                <a:latin typeface="quote-cjk-patch"/>
              </a:rPr>
              <a:t>Example: "Number of trees in cell"</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0 = No trees</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1 = One tree</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3 = Three trees in this 10m×10m cell</a:t>
            </a:r>
          </a:p>
          <a:p>
            <a:pPr algn="l"/>
            <a:r>
              <a:rPr lang="en-GB" b="0" dirty="0">
                <a:solidFill>
                  <a:srgbClr val="0F1115"/>
                </a:solidFill>
                <a:effectLst/>
                <a:highlight>
                  <a:srgbClr val="FFFFFF"/>
                </a:highlight>
                <a:latin typeface="quote-cjk-patch"/>
              </a:rPr>
              <a:t>3. Decimal/Float Values (0.15, 2.75, etc.)</a:t>
            </a:r>
          </a:p>
          <a:p>
            <a:pPr algn="l">
              <a:buFont typeface="Arial" panose="020B0604020202020204" pitchFamily="34" charset="0"/>
              <a:buChar char="•"/>
            </a:pPr>
            <a:r>
              <a:rPr lang="en-GB" b="0" i="0" dirty="0">
                <a:solidFill>
                  <a:srgbClr val="0F1115"/>
                </a:solidFill>
                <a:effectLst/>
                <a:highlight>
                  <a:srgbClr val="FFFFFF"/>
                </a:highlight>
                <a:latin typeface="quote-cjk-patch"/>
              </a:rPr>
              <a:t>Example: "Average tree height in cell"</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0.0 = No trees</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15.2 = Average tree height = 15.2m</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0.75 = 75% of cell covered by tree canopy (percentage)</a:t>
            </a:r>
          </a:p>
          <a:p>
            <a:pPr algn="l"/>
            <a:r>
              <a:rPr lang="en-GB" b="0" dirty="0">
                <a:solidFill>
                  <a:srgbClr val="0F1115"/>
                </a:solidFill>
                <a:effectLst/>
                <a:highlight>
                  <a:srgbClr val="FFFFFF"/>
                </a:highlight>
                <a:latin typeface="quote-cjk-patch"/>
              </a:rPr>
              <a:t>4. Categorical Codes</a:t>
            </a:r>
          </a:p>
          <a:p>
            <a:pPr algn="l">
              <a:buFont typeface="Arial" panose="020B0604020202020204" pitchFamily="34" charset="0"/>
              <a:buChar char="•"/>
            </a:pPr>
            <a:r>
              <a:rPr lang="en-GB" b="0" i="0" dirty="0">
                <a:solidFill>
                  <a:srgbClr val="0F1115"/>
                </a:solidFill>
                <a:effectLst/>
                <a:highlight>
                  <a:srgbClr val="FFFFFF"/>
                </a:highlight>
                <a:latin typeface="quote-cjk-patch"/>
              </a:rPr>
              <a:t>Example: "Dominant tree species in cell"</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1 = Oak</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2 = Pine</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3 = Maple</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0 = No tree</a:t>
            </a:r>
          </a:p>
          <a:p>
            <a:pPr algn="l"/>
            <a:r>
              <a:rPr lang="en-GB" b="0" dirty="0">
                <a:solidFill>
                  <a:srgbClr val="0F1115"/>
                </a:solidFill>
                <a:effectLst/>
                <a:highlight>
                  <a:srgbClr val="FFFFFF"/>
                </a:highlight>
                <a:latin typeface="quote-cjk-patch"/>
              </a:rPr>
              <a:t>5. Continuous Measurements</a:t>
            </a:r>
          </a:p>
          <a:p>
            <a:pPr algn="l">
              <a:buFont typeface="Arial" panose="020B0604020202020204" pitchFamily="34" charset="0"/>
              <a:buChar char="•"/>
            </a:pPr>
            <a:r>
              <a:rPr lang="en-GB" b="0" i="0" dirty="0">
                <a:solidFill>
                  <a:srgbClr val="0F1115"/>
                </a:solidFill>
                <a:effectLst/>
                <a:highlight>
                  <a:srgbClr val="FFFFFF"/>
                </a:highlight>
                <a:latin typeface="quote-cjk-patch"/>
              </a:rPr>
              <a:t>Example: "Temperature at ground level"</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22.5 = 22.5°C</a:t>
            </a:r>
          </a:p>
          <a:p>
            <a:pPr marL="742950" lvl="1" indent="-285750" algn="l">
              <a:buFont typeface="Arial" panose="020B0604020202020204" pitchFamily="34" charset="0"/>
              <a:buChar char="•"/>
            </a:pPr>
            <a:r>
              <a:rPr lang="en-GB" b="0" i="0" dirty="0">
                <a:solidFill>
                  <a:srgbClr val="0F1115"/>
                </a:solidFill>
                <a:effectLst/>
                <a:highlight>
                  <a:srgbClr val="FFFFFF"/>
                </a:highlight>
                <a:latin typeface="quote-cjk-patch"/>
              </a:rPr>
              <a:t>-5.3 = -5.3°C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solidFill>
                <a:srgbClr val="0F1115"/>
              </a:solidFill>
              <a:effectLst/>
              <a:highlight>
                <a:srgbClr val="FFFFFF"/>
              </a:highlight>
              <a:latin typeface="quote-cjk-patch"/>
            </a:endParaRPr>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70</a:t>
            </a:fld>
            <a:endParaRPr lang="en-GB"/>
          </a:p>
        </p:txBody>
      </p:sp>
    </p:spTree>
    <p:extLst>
      <p:ext uri="{BB962C8B-B14F-4D97-AF65-F5344CB8AC3E}">
        <p14:creationId xmlns:p14="http://schemas.microsoft.com/office/powerpoint/2010/main" val="12287872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Normally GIS applications display as map layers.</a:t>
            </a:r>
            <a:r>
              <a:rPr lang="en-GB" sz="1200" b="0" i="0" kern="1200" dirty="0">
                <a:solidFill>
                  <a:schemeClr val="tx1"/>
                </a:solidFill>
                <a:effectLst/>
                <a:latin typeface="+mn-lt"/>
                <a:ea typeface="+mn-ea"/>
                <a:cs typeface="+mn-cs"/>
              </a:rPr>
              <a:t> When you open a layer in the GIS Application it will appear in the </a:t>
            </a:r>
            <a:r>
              <a:rPr lang="en-GB" sz="1200" b="1" i="0" kern="1200" dirty="0">
                <a:solidFill>
                  <a:schemeClr val="tx1"/>
                </a:solidFill>
                <a:effectLst/>
                <a:latin typeface="+mn-lt"/>
                <a:ea typeface="+mn-ea"/>
                <a:cs typeface="+mn-cs"/>
              </a:rPr>
              <a:t>map view</a:t>
            </a:r>
            <a:r>
              <a:rPr lang="en-GB" sz="1200" b="0" i="0" kern="1200" dirty="0">
                <a:solidFill>
                  <a:schemeClr val="tx1"/>
                </a:solidFill>
                <a:effectLst/>
                <a:latin typeface="+mn-lt"/>
                <a:ea typeface="+mn-ea"/>
                <a:cs typeface="+mn-cs"/>
              </a:rPr>
              <a:t>. The map view shows a graphic representing your layer. When you add more than one layer to a map view, the layers are overlaid on top of each other</a:t>
            </a:r>
            <a:endParaRPr lang="en-GB" dirty="0"/>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71</a:t>
            </a:fld>
            <a:endParaRPr lang="en-GB"/>
          </a:p>
        </p:txBody>
      </p:sp>
    </p:spTree>
    <p:extLst>
      <p:ext uri="{BB962C8B-B14F-4D97-AF65-F5344CB8AC3E}">
        <p14:creationId xmlns:p14="http://schemas.microsoft.com/office/powerpoint/2010/main" val="20016968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F1115"/>
                </a:solidFill>
                <a:effectLst/>
                <a:highlight>
                  <a:srgbClr val="FFFFFF"/>
                </a:highlight>
                <a:latin typeface="quote-cjk-patch"/>
              </a:rPr>
              <a:t>This shows how modern mapping works - it's not one map, but many maps combined</a:t>
            </a:r>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75</a:t>
            </a:fld>
            <a:endParaRPr lang="en-GB"/>
          </a:p>
        </p:txBody>
      </p:sp>
    </p:spTree>
    <p:extLst>
      <p:ext uri="{BB962C8B-B14F-4D97-AF65-F5344CB8AC3E}">
        <p14:creationId xmlns:p14="http://schemas.microsoft.com/office/powerpoint/2010/main" val="153157793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76</a:t>
            </a:fld>
            <a:endParaRPr lang="en-GB"/>
          </a:p>
        </p:txBody>
      </p:sp>
    </p:spTree>
    <p:extLst>
      <p:ext uri="{BB962C8B-B14F-4D97-AF65-F5344CB8AC3E}">
        <p14:creationId xmlns:p14="http://schemas.microsoft.com/office/powerpoint/2010/main" val="296836209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2DA0F2-1344-4DA6-8494-DDBF76B8E120}" type="slidenum">
              <a:rPr lang="en-GB" smtClean="0"/>
              <a:t>78</a:t>
            </a:fld>
            <a:endParaRPr lang="en-GB"/>
          </a:p>
        </p:txBody>
      </p:sp>
    </p:spTree>
    <p:extLst>
      <p:ext uri="{BB962C8B-B14F-4D97-AF65-F5344CB8AC3E}">
        <p14:creationId xmlns:p14="http://schemas.microsoft.com/office/powerpoint/2010/main" val="126778311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One of the challenges in working with GIS software, whether it be proprietary or open source, is making sense of the many data formats you encounter.</a:t>
            </a:r>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79</a:t>
            </a:fld>
            <a:endParaRPr lang="en-GB"/>
          </a:p>
        </p:txBody>
      </p:sp>
    </p:spTree>
    <p:extLst>
      <p:ext uri="{BB962C8B-B14F-4D97-AF65-F5344CB8AC3E}">
        <p14:creationId xmlns:p14="http://schemas.microsoft.com/office/powerpoint/2010/main" val="296250066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All these files must be kept together in the same folder for the shapefile to work correctly.</a:t>
            </a:r>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81</a:t>
            </a:fld>
            <a:endParaRPr lang="en-GB"/>
          </a:p>
        </p:txBody>
      </p:sp>
    </p:spTree>
    <p:extLst>
      <p:ext uri="{BB962C8B-B14F-4D97-AF65-F5344CB8AC3E}">
        <p14:creationId xmlns:p14="http://schemas.microsoft.com/office/powerpoint/2010/main" val="392103791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is easier to manage and share than shapefiles because only one file is needed.</a:t>
            </a:r>
          </a:p>
          <a:p>
            <a:endParaRPr lang="en-GB"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82</a:t>
            </a:fld>
            <a:endParaRPr lang="en-GB"/>
          </a:p>
        </p:txBody>
      </p:sp>
    </p:spTree>
    <p:extLst>
      <p:ext uri="{BB962C8B-B14F-4D97-AF65-F5344CB8AC3E}">
        <p14:creationId xmlns:p14="http://schemas.microsoft.com/office/powerpoint/2010/main" val="158061342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format has different strengths depending on how the data will be used.</a:t>
            </a:r>
          </a:p>
          <a:p>
            <a:endParaRPr lang="en-GB" dirty="0"/>
          </a:p>
          <a:p>
            <a:r>
              <a:rPr lang="en-GB" dirty="0"/>
              <a:t>Boundary data usually comes as shapefiles or </a:t>
            </a:r>
            <a:r>
              <a:rPr lang="en-GB" dirty="0" err="1"/>
              <a:t>GeoPackages</a:t>
            </a:r>
            <a:r>
              <a:rPr lang="en-GB" dirty="0"/>
              <a:t>. Demographic data usually comes as CSV tables. In GIS, we join them together to create thematic maps.</a:t>
            </a:r>
          </a:p>
        </p:txBody>
      </p:sp>
      <p:sp>
        <p:nvSpPr>
          <p:cNvPr id="4" name="Slide Number Placeholder 3"/>
          <p:cNvSpPr>
            <a:spLocks noGrp="1"/>
          </p:cNvSpPr>
          <p:nvPr>
            <p:ph type="sldNum" sz="quarter" idx="5"/>
          </p:nvPr>
        </p:nvSpPr>
        <p:spPr/>
        <p:txBody>
          <a:bodyPr/>
          <a:lstStyle/>
          <a:p>
            <a:fld id="{C97F37A7-6CD5-480C-8A9C-8A14678CA55C}" type="slidenum">
              <a:rPr lang="en-GB" smtClean="0"/>
              <a:pPr/>
              <a:t>83</a:t>
            </a:fld>
            <a:endParaRPr lang="en-GB"/>
          </a:p>
        </p:txBody>
      </p:sp>
    </p:spTree>
    <p:extLst>
      <p:ext uri="{BB962C8B-B14F-4D97-AF65-F5344CB8AC3E}">
        <p14:creationId xmlns:p14="http://schemas.microsoft.com/office/powerpoint/2010/main" val="7683870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GeoPackage</a:t>
            </a:r>
            <a:r>
              <a:rPr lang="en-GB" dirty="0"/>
              <a:t> is better for long-term storage than shapefile because it avoids the limitations of multiple files.</a:t>
            </a:r>
          </a:p>
          <a:p>
            <a:r>
              <a:rPr lang="en-GB" dirty="0"/>
              <a:t>Different software reads these components in different way</a:t>
            </a:r>
          </a:p>
        </p:txBody>
      </p:sp>
      <p:sp>
        <p:nvSpPr>
          <p:cNvPr id="4" name="Slide Number Placeholder 3"/>
          <p:cNvSpPr>
            <a:spLocks noGrp="1"/>
          </p:cNvSpPr>
          <p:nvPr>
            <p:ph type="sldNum" sz="quarter" idx="5"/>
          </p:nvPr>
        </p:nvSpPr>
        <p:spPr/>
        <p:txBody>
          <a:bodyPr/>
          <a:lstStyle/>
          <a:p>
            <a:fld id="{C97F37A7-6CD5-480C-8A9C-8A14678CA55C}" type="slidenum">
              <a:rPr lang="en-GB" smtClean="0"/>
              <a:pPr/>
              <a:t>86</a:t>
            </a:fld>
            <a:endParaRPr lang="en-GB"/>
          </a:p>
        </p:txBody>
      </p:sp>
    </p:spTree>
    <p:extLst>
      <p:ext uri="{BB962C8B-B14F-4D97-AF65-F5344CB8AC3E}">
        <p14:creationId xmlns:p14="http://schemas.microsoft.com/office/powerpoint/2010/main" val="198619605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Coverages and ARC/INFO Generate formats</a:t>
            </a:r>
          </a:p>
          <a:p>
            <a:r>
              <a:rPr lang="en-GB" dirty="0"/>
              <a:t>MicroStation DGN</a:t>
            </a:r>
          </a:p>
          <a:p>
            <a:r>
              <a:rPr lang="en-GB" dirty="0"/>
              <a:t>Access-&gt;.</a:t>
            </a:r>
            <a:r>
              <a:rPr lang="en-GB" dirty="0" err="1"/>
              <a:t>mdb</a:t>
            </a:r>
            <a:r>
              <a:rPr lang="en-GB" dirty="0"/>
              <a:t> replaced to .</a:t>
            </a:r>
            <a:r>
              <a:rPr lang="en-GB" dirty="0" err="1"/>
              <a:t>accdb</a:t>
            </a:r>
            <a:endParaRPr lang="en-GB" dirty="0"/>
          </a:p>
          <a:p>
            <a:r>
              <a:rPr lang="en-GB" dirty="0"/>
              <a:t>Word95, wordperfect,.rtf etc</a:t>
            </a:r>
          </a:p>
        </p:txBody>
      </p:sp>
      <p:sp>
        <p:nvSpPr>
          <p:cNvPr id="4" name="Slide Number Placeholder 3"/>
          <p:cNvSpPr>
            <a:spLocks noGrp="1"/>
          </p:cNvSpPr>
          <p:nvPr>
            <p:ph type="sldNum" sz="quarter" idx="5"/>
          </p:nvPr>
        </p:nvSpPr>
        <p:spPr/>
        <p:txBody>
          <a:bodyPr/>
          <a:lstStyle/>
          <a:p>
            <a:fld id="{C97F37A7-6CD5-480C-8A9C-8A14678CA55C}" type="slidenum">
              <a:rPr lang="en-GB" smtClean="0"/>
              <a:pPr/>
              <a:t>87</a:t>
            </a:fld>
            <a:endParaRPr lang="en-GB"/>
          </a:p>
        </p:txBody>
      </p:sp>
    </p:spTree>
    <p:extLst>
      <p:ext uri="{BB962C8B-B14F-4D97-AF65-F5344CB8AC3E}">
        <p14:creationId xmlns:p14="http://schemas.microsoft.com/office/powerpoint/2010/main" val="181367946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Overview of ArcGIS Pro: Interface, Projects, and Panes.</a:t>
            </a:r>
          </a:p>
        </p:txBody>
      </p:sp>
      <p:sp>
        <p:nvSpPr>
          <p:cNvPr id="4" name="Slide Number Placeholder 3"/>
          <p:cNvSpPr>
            <a:spLocks noGrp="1"/>
          </p:cNvSpPr>
          <p:nvPr>
            <p:ph type="sldNum" sz="quarter" idx="5"/>
          </p:nvPr>
        </p:nvSpPr>
        <p:spPr/>
        <p:txBody>
          <a:bodyPr/>
          <a:lstStyle/>
          <a:p>
            <a:fld id="{C97F37A7-6CD5-480C-8A9C-8A14678CA55C}" type="slidenum">
              <a:rPr lang="en-GB" smtClean="0"/>
              <a:pPr/>
              <a:t>88</a:t>
            </a:fld>
            <a:endParaRPr lang="en-GB"/>
          </a:p>
        </p:txBody>
      </p:sp>
    </p:spTree>
    <p:extLst>
      <p:ext uri="{BB962C8B-B14F-4D97-AF65-F5344CB8AC3E}">
        <p14:creationId xmlns:p14="http://schemas.microsoft.com/office/powerpoint/2010/main" val="98369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400313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1" y="4495800"/>
            <a:ext cx="6554867" cy="1524000"/>
          </a:xfrm>
        </p:spPr>
        <p:txBody>
          <a:bodyPr/>
          <a:lstStyle/>
          <a:p>
            <a:r>
              <a:rPr lang="en-US"/>
              <a:t>Click to edit Master title style</a:t>
            </a:r>
          </a:p>
        </p:txBody>
      </p:sp>
      <p:sp>
        <p:nvSpPr>
          <p:cNvPr id="3" name="Content Placeholder 2"/>
          <p:cNvSpPr>
            <a:spLocks noGrp="1"/>
          </p:cNvSpPr>
          <p:nvPr>
            <p:ph idx="1"/>
          </p:nvPr>
        </p:nvSpPr>
        <p:spPr>
          <a:xfrm>
            <a:off x="533401" y="533400"/>
            <a:ext cx="6554867" cy="376767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FD89C59-280D-43ED-8FC0-545418D6ECAE}" type="datetimeFigureOut">
              <a:rPr lang="en-US" smtClean="0"/>
              <a:pPr/>
              <a:t>2/2/2026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EA856F-7FCD-4AED-824B-82A47E56E707}" type="slidenum">
              <a:rPr lang="en-GB" smtClean="0"/>
              <a:pPr/>
              <a:t>‹#›</a:t>
            </a:fld>
            <a:endParaRPr lang="en-GB"/>
          </a:p>
        </p:txBody>
      </p:sp>
    </p:spTree>
    <p:extLst>
      <p:ext uri="{BB962C8B-B14F-4D97-AF65-F5344CB8AC3E}">
        <p14:creationId xmlns:p14="http://schemas.microsoft.com/office/powerpoint/2010/main" val="1078407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276398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542424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40"/>
            <a:ext cx="7886700" cy="2852737"/>
          </a:xfrm>
          <a:prstGeom prst="rect">
            <a:avLst/>
          </a:prstGeo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5"/>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293636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014701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7"/>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9" y="1681163"/>
            <a:ext cx="386873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9"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821333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43470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3819895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9" y="457200"/>
            <a:ext cx="2949575" cy="1600200"/>
          </a:xfrm>
          <a:prstGeom prst="rect">
            <a:avLst/>
          </a:prstGeo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7"/>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9" y="2057400"/>
            <a:ext cx="2949575"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495212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9" y="457200"/>
            <a:ext cx="2949575" cy="1600200"/>
          </a:xfrm>
          <a:prstGeom prst="rect">
            <a:avLst/>
          </a:prstGeo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7"/>
            <a:ext cx="462915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9" y="2057400"/>
            <a:ext cx="2949575"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214548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8304020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6"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1"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8196887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42675387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9347834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40"/>
            <a:ext cx="7886700" cy="2852737"/>
          </a:xfrm>
          <a:prstGeom prst="rect">
            <a:avLst/>
          </a:prstGeo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5"/>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6374066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5165425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7"/>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9" y="1681163"/>
            <a:ext cx="386873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9"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7918871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9892845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5469516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9" y="457200"/>
            <a:ext cx="2949575" cy="1600200"/>
          </a:xfrm>
          <a:prstGeom prst="rect">
            <a:avLst/>
          </a:prstGeo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7"/>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9" y="2057400"/>
            <a:ext cx="2949575"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4558375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9" y="457200"/>
            <a:ext cx="2949575" cy="1600200"/>
          </a:xfrm>
          <a:prstGeom prst="rect">
            <a:avLst/>
          </a:prstGeo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7"/>
            <a:ext cx="462915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9" y="2057400"/>
            <a:ext cx="2949575"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3126899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1_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9430719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1_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6"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1"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4231381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p:nvSpPr>
        <p:spPr>
          <a:xfrm>
            <a:off x="384286" y="1516010"/>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sz="1875"/>
              <a:t>Click to edit Master title style</a:t>
            </a:r>
            <a:endParaRPr lang="en-US" sz="1875"/>
          </a:p>
        </p:txBody>
      </p:sp>
    </p:spTree>
    <p:extLst>
      <p:ext uri="{BB962C8B-B14F-4D97-AF65-F5344CB8AC3E}">
        <p14:creationId xmlns:p14="http://schemas.microsoft.com/office/powerpoint/2010/main" val="23129101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5230381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3200794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9511928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40"/>
            <a:ext cx="7886700" cy="2852737"/>
          </a:xfrm>
          <a:prstGeom prst="rect">
            <a:avLst/>
          </a:prstGeo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5"/>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1483760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2891065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7"/>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9" y="1681163"/>
            <a:ext cx="3868737"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9"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7830850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42432733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1469341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9" y="457200"/>
            <a:ext cx="2949575" cy="1600200"/>
          </a:xfrm>
          <a:prstGeom prst="rect">
            <a:avLst/>
          </a:prstGeo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7"/>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9" y="2057400"/>
            <a:ext cx="2949575"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0787979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9" y="457200"/>
            <a:ext cx="2949575" cy="1600200"/>
          </a:xfrm>
          <a:prstGeom prst="rect">
            <a:avLst/>
          </a:prstGeo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7"/>
            <a:ext cx="4629150" cy="4873625"/>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9" y="2057400"/>
            <a:ext cx="2949575"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59564198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7"/>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405592732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6"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1"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2"/>
            <a:ext cx="2057400" cy="365125"/>
          </a:xfrm>
          <a:prstGeom prst="rect">
            <a:avLst/>
          </a:prstGeom>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2"/>
            <a:ext cx="30861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2"/>
            <a:ext cx="2057400" cy="365125"/>
          </a:xfrm>
          <a:prstGeom prst="rect">
            <a:avLst/>
          </a:prstGeom>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55696438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D964F-A67D-20C6-14B3-89FB2595902F}"/>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F75481BC-9862-BCB6-4524-5520F09A5B69}"/>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02EA2A3-ED63-446D-B5C7-73CCE0BCE9EC}"/>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4EAC51BF-5FE4-9093-F869-45439E91CA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6BA6A-37BD-886E-012C-E6B5BF33F2F1}"/>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3205158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F6819-F522-E177-2CE5-80CAA8A314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29DFE33-A546-7625-5F9A-B1112E6678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F0DF1B-3031-6F7A-0273-BDEF547994AD}"/>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0861A297-E752-07AB-36B9-2CD43FEB8F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7349FB-8587-267A-4803-CA349D0ABF53}"/>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99846540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E4CE8-2F9F-CA47-FC88-227F1FF9C9AA}"/>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CE07227-8ED6-1908-B64D-A6AFC92A4550}"/>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1982C2E-F0FC-B648-EA88-2FFB59F3F507}"/>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47FF32F5-66D5-9077-C980-D5EC838AE4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F0D176-CBE5-99FA-096C-86C85E3A3A3B}"/>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73005908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81C37-257B-064E-B5E9-7F29C0EDF2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C298B8-0834-0176-B078-AD5346EE4B85}"/>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D5E643-4749-DFCB-5ACB-A8D979562812}"/>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FF2F26-940C-B3EA-EDA9-6AD8F6D98C8C}"/>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3425CEB1-82C5-9612-0FEE-A1A8FF81BA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973A82-595C-97DD-9B9A-E91486ECF29D}"/>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7551956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547A7-7A04-5BE0-40AB-51F041CA13C6}"/>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67BFDE-9CF1-C927-8057-BE3B1860761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A6F969A-A613-CAF2-149F-2020EC3DF63E}"/>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96A0793-B06B-B522-DD47-88C0A8E0F62C}"/>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B950F03-8290-577A-2A57-93319B330050}"/>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2F9052D-BAA2-625D-2D79-17C63A351A84}"/>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8" name="Footer Placeholder 7">
            <a:extLst>
              <a:ext uri="{FF2B5EF4-FFF2-40B4-BE49-F238E27FC236}">
                <a16:creationId xmlns:a16="http://schemas.microsoft.com/office/drawing/2014/main" id="{3D3D04C1-88F5-8716-6D31-5BCB7636529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40E1FC-A782-8DC8-D5E4-4788BEC0F382}"/>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7315613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C5D34-C7E6-7023-9D69-6B3E8E4CD7E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56D4E87-F191-A0A3-4C37-6308CACDC466}"/>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4" name="Footer Placeholder 3">
            <a:extLst>
              <a:ext uri="{FF2B5EF4-FFF2-40B4-BE49-F238E27FC236}">
                <a16:creationId xmlns:a16="http://schemas.microsoft.com/office/drawing/2014/main" id="{1C54DAA1-7095-0EB5-C649-2ECB493F47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E3E7DAA-CF80-C98F-6035-FE3D4DC58540}"/>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72415526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04F266-3A38-8385-E510-60E765B15AFC}"/>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3" name="Footer Placeholder 2">
            <a:extLst>
              <a:ext uri="{FF2B5EF4-FFF2-40B4-BE49-F238E27FC236}">
                <a16:creationId xmlns:a16="http://schemas.microsoft.com/office/drawing/2014/main" id="{F6167728-45E4-91F4-50E8-793094DE5E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8EB6F10-96F7-10CD-422E-F9005075A1D0}"/>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7797575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9BCE1-6328-133D-8F93-1CB475D4B07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DCF5EDB-6476-DCAE-C560-8998D4D7ECD7}"/>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312017-9671-9387-E0D7-29F80FBAD4EC}"/>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8F40F29-3A8B-3186-7D4D-B91363C22619}"/>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B8F6D7B8-8478-454B-7813-23A6FC30D4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05EE09-8626-ACB2-84E0-EB575E72A580}"/>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2659405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E84E8-F8CB-2959-CB69-FE93D216337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72116D2-C122-93DA-6009-2F9B2D7171F1}"/>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BA42DC5E-2C25-E7AE-61B9-7BB71EDA191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86898A45-6690-5CDF-9490-59C383E6449A}"/>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387392A9-8D43-E30E-BE2B-946ED8592C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BCA764-0405-C6D1-56B7-ADBA217395E7}"/>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63792795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DA940-8FDE-9FAF-5C7F-0B5060DE58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8E93F5-69AC-0337-B149-CD85812F88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247298-C04B-BA63-3532-8790B68A5152}"/>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BE32EC10-1B47-9269-174F-69C0075322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9ED0F1-6696-ED3E-E31A-4C6F2FE5541E}"/>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67437951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285DD8-AED5-E817-A500-1065C1A54DF7}"/>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BC8FBD-B581-AD76-D732-55B1D7DE7D77}"/>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342A86-55C9-638A-54B5-80D479CE9AE1}"/>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1C1A5448-7329-C65D-B0C8-378332D8F8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849721-4121-F270-6640-A8D5AF3F889D}"/>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56375789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D964F-A67D-20C6-14B3-89FB2595902F}"/>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F75481BC-9862-BCB6-4524-5520F09A5B69}"/>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02EA2A3-ED63-446D-B5C7-73CCE0BCE9EC}"/>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4EAC51BF-5FE4-9093-F869-45439E91CA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6BA6A-37BD-886E-012C-E6B5BF33F2F1}"/>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0779667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F6819-F522-E177-2CE5-80CAA8A314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29DFE33-A546-7625-5F9A-B1112E6678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F0DF1B-3031-6F7A-0273-BDEF547994AD}"/>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0861A297-E752-07AB-36B9-2CD43FEB8F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7349FB-8587-267A-4803-CA349D0ABF53}"/>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94894590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E4CE8-2F9F-CA47-FC88-227F1FF9C9AA}"/>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CE07227-8ED6-1908-B64D-A6AFC92A4550}"/>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1982C2E-F0FC-B648-EA88-2FFB59F3F507}"/>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47FF32F5-66D5-9077-C980-D5EC838AE4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F0D176-CBE5-99FA-096C-86C85E3A3A3B}"/>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62162633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81C37-257B-064E-B5E9-7F29C0EDF2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C298B8-0834-0176-B078-AD5346EE4B85}"/>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D5E643-4749-DFCB-5ACB-A8D979562812}"/>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FF2F26-940C-B3EA-EDA9-6AD8F6D98C8C}"/>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3425CEB1-82C5-9612-0FEE-A1A8FF81BA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973A82-595C-97DD-9B9A-E91486ECF29D}"/>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90220244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547A7-7A04-5BE0-40AB-51F041CA13C6}"/>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67BFDE-9CF1-C927-8057-BE3B1860761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A6F969A-A613-CAF2-149F-2020EC3DF63E}"/>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96A0793-B06B-B522-DD47-88C0A8E0F62C}"/>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B950F03-8290-577A-2A57-93319B330050}"/>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2F9052D-BAA2-625D-2D79-17C63A351A84}"/>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8" name="Footer Placeholder 7">
            <a:extLst>
              <a:ext uri="{FF2B5EF4-FFF2-40B4-BE49-F238E27FC236}">
                <a16:creationId xmlns:a16="http://schemas.microsoft.com/office/drawing/2014/main" id="{3D3D04C1-88F5-8716-6D31-5BCB7636529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40E1FC-A782-8DC8-D5E4-4788BEC0F382}"/>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75772700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C5D34-C7E6-7023-9D69-6B3E8E4CD7E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56D4E87-F191-A0A3-4C37-6308CACDC466}"/>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4" name="Footer Placeholder 3">
            <a:extLst>
              <a:ext uri="{FF2B5EF4-FFF2-40B4-BE49-F238E27FC236}">
                <a16:creationId xmlns:a16="http://schemas.microsoft.com/office/drawing/2014/main" id="{1C54DAA1-7095-0EB5-C649-2ECB493F47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E3E7DAA-CF80-C98F-6035-FE3D4DC58540}"/>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95641455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04F266-3A38-8385-E510-60E765B15AFC}"/>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3" name="Footer Placeholder 2">
            <a:extLst>
              <a:ext uri="{FF2B5EF4-FFF2-40B4-BE49-F238E27FC236}">
                <a16:creationId xmlns:a16="http://schemas.microsoft.com/office/drawing/2014/main" id="{F6167728-45E4-91F4-50E8-793094DE5E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8EB6F10-96F7-10CD-422E-F9005075A1D0}"/>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41389098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9BCE1-6328-133D-8F93-1CB475D4B07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DCF5EDB-6476-DCAE-C560-8998D4D7ECD7}"/>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312017-9671-9387-E0D7-29F80FBAD4EC}"/>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8F40F29-3A8B-3186-7D4D-B91363C22619}"/>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B8F6D7B8-8478-454B-7813-23A6FC30D4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05EE09-8626-ACB2-84E0-EB575E72A580}"/>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47014975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E84E8-F8CB-2959-CB69-FE93D216337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72116D2-C122-93DA-6009-2F9B2D7171F1}"/>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BA42DC5E-2C25-E7AE-61B9-7BB71EDA191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86898A45-6690-5CDF-9490-59C383E6449A}"/>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387392A9-8D43-E30E-BE2B-946ED8592C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BCA764-0405-C6D1-56B7-ADBA217395E7}"/>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2172403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DA940-8FDE-9FAF-5C7F-0B5060DE58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8E93F5-69AC-0337-B149-CD85812F88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247298-C04B-BA63-3532-8790B68A5152}"/>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BE32EC10-1B47-9269-174F-69C0075322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9ED0F1-6696-ED3E-E31A-4C6F2FE5541E}"/>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5977472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285DD8-AED5-E817-A500-1065C1A54DF7}"/>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BC8FBD-B581-AD76-D732-55B1D7DE7D77}"/>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342A86-55C9-638A-54B5-80D479CE9AE1}"/>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1C1A5448-7329-C65D-B0C8-378332D8F8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849721-4121-F270-6640-A8D5AF3F889D}"/>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81244988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D964F-A67D-20C6-14B3-89FB2595902F}"/>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F75481BC-9862-BCB6-4524-5520F09A5B69}"/>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02EA2A3-ED63-446D-B5C7-73CCE0BCE9EC}"/>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4EAC51BF-5FE4-9093-F869-45439E91CA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6BA6A-37BD-886E-012C-E6B5BF33F2F1}"/>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05957336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F6819-F522-E177-2CE5-80CAA8A314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29DFE33-A546-7625-5F9A-B1112E66781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F0DF1B-3031-6F7A-0273-BDEF547994AD}"/>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0861A297-E752-07AB-36B9-2CD43FEB8F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7349FB-8587-267A-4803-CA349D0ABF53}"/>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19563232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E4CE8-2F9F-CA47-FC88-227F1FF9C9AA}"/>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CE07227-8ED6-1908-B64D-A6AFC92A4550}"/>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1982C2E-F0FC-B648-EA88-2FFB59F3F507}"/>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47FF32F5-66D5-9077-C980-D5EC838AE4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F0D176-CBE5-99FA-096C-86C85E3A3A3B}"/>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3406882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81C37-257B-064E-B5E9-7F29C0EDF2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C298B8-0834-0176-B078-AD5346EE4B85}"/>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D5E643-4749-DFCB-5ACB-A8D979562812}"/>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FF2F26-940C-B3EA-EDA9-6AD8F6D98C8C}"/>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3425CEB1-82C5-9612-0FEE-A1A8FF81BA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973A82-595C-97DD-9B9A-E91486ECF29D}"/>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91370443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547A7-7A04-5BE0-40AB-51F041CA13C6}"/>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67BFDE-9CF1-C927-8057-BE3B1860761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A6F969A-A613-CAF2-149F-2020EC3DF63E}"/>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96A0793-B06B-B522-DD47-88C0A8E0F62C}"/>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B950F03-8290-577A-2A57-93319B330050}"/>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2F9052D-BAA2-625D-2D79-17C63A351A84}"/>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8" name="Footer Placeholder 7">
            <a:extLst>
              <a:ext uri="{FF2B5EF4-FFF2-40B4-BE49-F238E27FC236}">
                <a16:creationId xmlns:a16="http://schemas.microsoft.com/office/drawing/2014/main" id="{3D3D04C1-88F5-8716-6D31-5BCB7636529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40E1FC-A782-8DC8-D5E4-4788BEC0F382}"/>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52526424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C5D34-C7E6-7023-9D69-6B3E8E4CD7E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56D4E87-F191-A0A3-4C37-6308CACDC466}"/>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4" name="Footer Placeholder 3">
            <a:extLst>
              <a:ext uri="{FF2B5EF4-FFF2-40B4-BE49-F238E27FC236}">
                <a16:creationId xmlns:a16="http://schemas.microsoft.com/office/drawing/2014/main" id="{1C54DAA1-7095-0EB5-C649-2ECB493F47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E3E7DAA-CF80-C98F-6035-FE3D4DC58540}"/>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98492027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304F266-3A38-8385-E510-60E765B15AFC}"/>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3" name="Footer Placeholder 2">
            <a:extLst>
              <a:ext uri="{FF2B5EF4-FFF2-40B4-BE49-F238E27FC236}">
                <a16:creationId xmlns:a16="http://schemas.microsoft.com/office/drawing/2014/main" id="{F6167728-45E4-91F4-50E8-793094DE5E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8EB6F10-96F7-10CD-422E-F9005075A1D0}"/>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01458091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9BCE1-6328-133D-8F93-1CB475D4B07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DCF5EDB-6476-DCAE-C560-8998D4D7ECD7}"/>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312017-9671-9387-E0D7-29F80FBAD4EC}"/>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8F40F29-3A8B-3186-7D4D-B91363C22619}"/>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B8F6D7B8-8478-454B-7813-23A6FC30D4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05EE09-8626-ACB2-84E0-EB575E72A580}"/>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41654011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E84E8-F8CB-2959-CB69-FE93D216337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72116D2-C122-93DA-6009-2F9B2D7171F1}"/>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BA42DC5E-2C25-E7AE-61B9-7BB71EDA191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86898A45-6690-5CDF-9490-59C383E6449A}"/>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a:extLst>
              <a:ext uri="{FF2B5EF4-FFF2-40B4-BE49-F238E27FC236}">
                <a16:creationId xmlns:a16="http://schemas.microsoft.com/office/drawing/2014/main" id="{387392A9-8D43-E30E-BE2B-946ED8592C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BCA764-0405-C6D1-56B7-ADBA217395E7}"/>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91831661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DA940-8FDE-9FAF-5C7F-0B5060DE58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8E93F5-69AC-0337-B149-CD85812F88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247298-C04B-BA63-3532-8790B68A5152}"/>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BE32EC10-1B47-9269-174F-69C0075322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9ED0F1-6696-ED3E-E31A-4C6F2FE5541E}"/>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42186412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285DD8-AED5-E817-A500-1065C1A54DF7}"/>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BC8FBD-B581-AD76-D732-55B1D7DE7D77}"/>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342A86-55C9-638A-54B5-80D479CE9AE1}"/>
              </a:ext>
            </a:extLst>
          </p:cNvPr>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a:extLst>
              <a:ext uri="{FF2B5EF4-FFF2-40B4-BE49-F238E27FC236}">
                <a16:creationId xmlns:a16="http://schemas.microsoft.com/office/drawing/2014/main" id="{1C1A5448-7329-C65D-B0C8-378332D8F8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849721-4121-F270-6640-A8D5AF3F889D}"/>
              </a:ext>
            </a:extLst>
          </p:cNvPr>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81829763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98185107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34611223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92023231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08645933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42BC28F-670E-4643-8CB0-EE10CDBF33B4}" type="datetimeFigureOut">
              <a:rPr lang="en-GB" smtClean="0"/>
              <a:t>02/02/2026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15024137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42BC28F-670E-4643-8CB0-EE10CDBF33B4}" type="datetimeFigureOut">
              <a:rPr lang="en-GB" smtClean="0"/>
              <a:t>02/02/2026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31865166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2BC28F-670E-4643-8CB0-EE10CDBF33B4}" type="datetimeFigureOut">
              <a:rPr lang="en-GB" smtClean="0"/>
              <a:t>02/02/2026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16386325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35917341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42BC28F-670E-4643-8CB0-EE10CDBF33B4}" type="datetimeFigureOut">
              <a:rPr lang="en-GB" smtClean="0"/>
              <a:t>02/02/2026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195460063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64951274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42BC28F-670E-4643-8CB0-EE10CDBF33B4}" type="datetimeFigureOut">
              <a:rPr lang="en-GB" smtClean="0"/>
              <a:t>02/02/2026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3AED3E-8675-4006-94EE-45BFCB8C219C}" type="slidenum">
              <a:rPr lang="en-GB" smtClean="0"/>
              <a:t>‹#›</a:t>
            </a:fld>
            <a:endParaRPr lang="en-GB"/>
          </a:p>
        </p:txBody>
      </p:sp>
    </p:spTree>
    <p:extLst>
      <p:ext uri="{BB962C8B-B14F-4D97-AF65-F5344CB8AC3E}">
        <p14:creationId xmlns:p14="http://schemas.microsoft.com/office/powerpoint/2010/main" val="22183526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18" Type="http://schemas.openxmlformats.org/officeDocument/2006/relationships/slideLayout" Target="../slideLayouts/slideLayout20.xml"/><Relationship Id="rId3" Type="http://schemas.openxmlformats.org/officeDocument/2006/relationships/slideLayout" Target="../slideLayouts/slideLayout5.xml"/><Relationship Id="rId21" Type="http://schemas.openxmlformats.org/officeDocument/2006/relationships/slideLayout" Target="../slideLayouts/slideLayout23.xml"/><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slideLayout" Target="../slideLayouts/slideLayout19.xml"/><Relationship Id="rId2" Type="http://schemas.openxmlformats.org/officeDocument/2006/relationships/slideLayout" Target="../slideLayouts/slideLayout4.xml"/><Relationship Id="rId16" Type="http://schemas.openxmlformats.org/officeDocument/2006/relationships/slideLayout" Target="../slideLayouts/slideLayout18.xml"/><Relationship Id="rId20" Type="http://schemas.openxmlformats.org/officeDocument/2006/relationships/slideLayout" Target="../slideLayouts/slideLayout22.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24" Type="http://schemas.openxmlformats.org/officeDocument/2006/relationships/image" Target="../media/image2.png"/><Relationship Id="rId5" Type="http://schemas.openxmlformats.org/officeDocument/2006/relationships/slideLayout" Target="../slideLayouts/slideLayout7.xml"/><Relationship Id="rId15" Type="http://schemas.openxmlformats.org/officeDocument/2006/relationships/slideLayout" Target="../slideLayouts/slideLayout17.xml"/><Relationship Id="rId23" Type="http://schemas.openxmlformats.org/officeDocument/2006/relationships/theme" Target="../theme/theme2.xml"/><Relationship Id="rId10" Type="http://schemas.openxmlformats.org/officeDocument/2006/relationships/slideLayout" Target="../slideLayouts/slideLayout12.xml"/><Relationship Id="rId19" Type="http://schemas.openxmlformats.org/officeDocument/2006/relationships/slideLayout" Target="../slideLayouts/slideLayout21.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 Id="rId22"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image" Target="../media/image2.png"/><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4.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5.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theme" Target="../theme/theme6.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67.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7.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8.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p:nvPicPr>
        <p:blipFill>
          <a:blip r:embed="rId4"/>
          <a:stretch>
            <a:fillRect/>
          </a:stretch>
        </p:blipFill>
        <p:spPr>
          <a:xfrm>
            <a:off x="0" y="12111"/>
            <a:ext cx="9144000" cy="6858000"/>
          </a:xfrm>
          <a:prstGeom prst="rect">
            <a:avLst/>
          </a:prstGeom>
        </p:spPr>
      </p:pic>
    </p:spTree>
    <p:extLst>
      <p:ext uri="{BB962C8B-B14F-4D97-AF65-F5344CB8AC3E}">
        <p14:creationId xmlns:p14="http://schemas.microsoft.com/office/powerpoint/2010/main" val="47592762"/>
      </p:ext>
    </p:extLst>
  </p:cSld>
  <p:clrMap bg1="lt1" tx1="dk1" bg2="lt2" tx2="dk2" accent1="accent1" accent2="accent2" accent3="accent3" accent4="accent4" accent5="accent5" accent6="accent6" hlink="hlink" folHlink="folHlink"/>
  <p:sldLayoutIdLst>
    <p:sldLayoutId id="2147483772" r:id="rId1"/>
    <p:sldLayoutId id="2147483773"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24"/>
          <a:stretch>
            <a:fillRect/>
          </a:stretch>
        </p:blipFill>
        <p:spPr>
          <a:xfrm>
            <a:off x="0" y="0"/>
            <a:ext cx="9144000" cy="6858000"/>
          </a:xfrm>
          <a:prstGeom prst="rect">
            <a:avLst/>
          </a:prstGeom>
        </p:spPr>
      </p:pic>
    </p:spTree>
    <p:extLst>
      <p:ext uri="{BB962C8B-B14F-4D97-AF65-F5344CB8AC3E}">
        <p14:creationId xmlns:p14="http://schemas.microsoft.com/office/powerpoint/2010/main" val="602706853"/>
      </p:ext>
    </p:extLst>
  </p:cSld>
  <p:clrMap bg1="lt1" tx1="dk1" bg2="lt2" tx2="dk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003730590"/>
      </p:ext>
    </p:extLst>
  </p:cSld>
  <p:clrMap bg1="lt1" tx1="dk1" bg2="lt2" tx2="dk2" accent1="accent1" accent2="accent2" accent3="accent3" accent4="accent4" accent5="accent5" accent6="accent6" hlink="hlink" folHlink="folHlink"/>
  <p:sldLayoutIdLst>
    <p:sldLayoutId id="2147483807" r:id="rId1"/>
    <p:sldLayoutId id="2147483880"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3164401469"/>
      </p:ext>
    </p:extLst>
  </p:cSld>
  <p:clrMap bg1="lt1" tx1="dk1" bg2="lt2" tx2="dk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4F602B-5801-F06E-21A6-42275962ADEF}"/>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F6B757-6F71-BCAF-AA21-0F1F3BC8E83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7DF16B-C4E9-9A85-2F5F-EC9409815B10}"/>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A31BEAC8-734C-4AF2-A449-52C50DED9124}" type="datetimeFigureOut">
              <a:rPr lang="en-GB" smtClean="0"/>
              <a:t>02/02/2026</a:t>
            </a:fld>
            <a:endParaRPr lang="en-GB"/>
          </a:p>
        </p:txBody>
      </p:sp>
      <p:sp>
        <p:nvSpPr>
          <p:cNvPr id="5" name="Footer Placeholder 4">
            <a:extLst>
              <a:ext uri="{FF2B5EF4-FFF2-40B4-BE49-F238E27FC236}">
                <a16:creationId xmlns:a16="http://schemas.microsoft.com/office/drawing/2014/main" id="{EE81A580-67DF-8D8A-6065-0496CA015E29}"/>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6EB29AC-DD16-C386-B899-EE6F1FED7D9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C927A8F7-7BDB-4A4F-AF2E-E2C4FEF00D1C}" type="slidenum">
              <a:rPr lang="en-GB" smtClean="0"/>
              <a:t>‹#›</a:t>
            </a:fld>
            <a:endParaRPr lang="en-GB"/>
          </a:p>
        </p:txBody>
      </p:sp>
    </p:spTree>
    <p:extLst>
      <p:ext uri="{BB962C8B-B14F-4D97-AF65-F5344CB8AC3E}">
        <p14:creationId xmlns:p14="http://schemas.microsoft.com/office/powerpoint/2010/main" val="2740931330"/>
      </p:ext>
    </p:extLst>
  </p:cSld>
  <p:clrMap bg1="lt1" tx1="dk1" bg2="lt2" tx2="dk2" accent1="accent1" accent2="accent2" accent3="accent3" accent4="accent4" accent5="accent5" accent6="accent6" hlink="hlink" folHlink="folHlink"/>
  <p:sldLayoutIdLst>
    <p:sldLayoutId id="2147483934" r:id="rId1"/>
    <p:sldLayoutId id="2147483935" r:id="rId2"/>
    <p:sldLayoutId id="2147483936" r:id="rId3"/>
    <p:sldLayoutId id="2147483937" r:id="rId4"/>
    <p:sldLayoutId id="2147483938" r:id="rId5"/>
    <p:sldLayoutId id="2147483939" r:id="rId6"/>
    <p:sldLayoutId id="2147483940" r:id="rId7"/>
    <p:sldLayoutId id="2147483941" r:id="rId8"/>
    <p:sldLayoutId id="2147483942" r:id="rId9"/>
    <p:sldLayoutId id="2147483943" r:id="rId10"/>
    <p:sldLayoutId id="2147483944"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4F602B-5801-F06E-21A6-42275962ADEF}"/>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F6B757-6F71-BCAF-AA21-0F1F3BC8E83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7DF16B-C4E9-9A85-2F5F-EC9409815B10}"/>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A31BEAC8-734C-4AF2-A449-52C50DED9124}" type="datetimeFigureOut">
              <a:rPr lang="en-GB" smtClean="0"/>
              <a:t>02/02/2026</a:t>
            </a:fld>
            <a:endParaRPr lang="en-GB"/>
          </a:p>
        </p:txBody>
      </p:sp>
      <p:sp>
        <p:nvSpPr>
          <p:cNvPr id="5" name="Footer Placeholder 4">
            <a:extLst>
              <a:ext uri="{FF2B5EF4-FFF2-40B4-BE49-F238E27FC236}">
                <a16:creationId xmlns:a16="http://schemas.microsoft.com/office/drawing/2014/main" id="{EE81A580-67DF-8D8A-6065-0496CA015E29}"/>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6EB29AC-DD16-C386-B899-EE6F1FED7D9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C927A8F7-7BDB-4A4F-AF2E-E2C4FEF00D1C}" type="slidenum">
              <a:rPr lang="en-GB" smtClean="0"/>
              <a:t>‹#›</a:t>
            </a:fld>
            <a:endParaRPr lang="en-GB"/>
          </a:p>
        </p:txBody>
      </p:sp>
    </p:spTree>
    <p:extLst>
      <p:ext uri="{BB962C8B-B14F-4D97-AF65-F5344CB8AC3E}">
        <p14:creationId xmlns:p14="http://schemas.microsoft.com/office/powerpoint/2010/main" val="1914865040"/>
      </p:ext>
    </p:extLst>
  </p:cSld>
  <p:clrMap bg1="lt1" tx1="dk1" bg2="lt2" tx2="dk2" accent1="accent1" accent2="accent2" accent3="accent3" accent4="accent4" accent5="accent5" accent6="accent6" hlink="hlink" folHlink="folHlink"/>
  <p:sldLayoutIdLst>
    <p:sldLayoutId id="2147483946" r:id="rId1"/>
    <p:sldLayoutId id="2147483947" r:id="rId2"/>
    <p:sldLayoutId id="2147483948" r:id="rId3"/>
    <p:sldLayoutId id="2147483949" r:id="rId4"/>
    <p:sldLayoutId id="2147483950" r:id="rId5"/>
    <p:sldLayoutId id="2147483951" r:id="rId6"/>
    <p:sldLayoutId id="2147483952" r:id="rId7"/>
    <p:sldLayoutId id="2147483953" r:id="rId8"/>
    <p:sldLayoutId id="2147483954" r:id="rId9"/>
    <p:sldLayoutId id="2147483955" r:id="rId10"/>
    <p:sldLayoutId id="2147483956"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4F602B-5801-F06E-21A6-42275962ADEF}"/>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F6B757-6F71-BCAF-AA21-0F1F3BC8E83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7DF16B-C4E9-9A85-2F5F-EC9409815B10}"/>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A31BEAC8-734C-4AF2-A449-52C50DED9124}" type="datetimeFigureOut">
              <a:rPr lang="en-GB" smtClean="0"/>
              <a:t>02/02/2026</a:t>
            </a:fld>
            <a:endParaRPr lang="en-GB"/>
          </a:p>
        </p:txBody>
      </p:sp>
      <p:sp>
        <p:nvSpPr>
          <p:cNvPr id="5" name="Footer Placeholder 4">
            <a:extLst>
              <a:ext uri="{FF2B5EF4-FFF2-40B4-BE49-F238E27FC236}">
                <a16:creationId xmlns:a16="http://schemas.microsoft.com/office/drawing/2014/main" id="{EE81A580-67DF-8D8A-6065-0496CA015E29}"/>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6EB29AC-DD16-C386-B899-EE6F1FED7D9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C927A8F7-7BDB-4A4F-AF2E-E2C4FEF00D1C}" type="slidenum">
              <a:rPr lang="en-GB" smtClean="0"/>
              <a:t>‹#›</a:t>
            </a:fld>
            <a:endParaRPr lang="en-GB"/>
          </a:p>
        </p:txBody>
      </p:sp>
    </p:spTree>
    <p:extLst>
      <p:ext uri="{BB962C8B-B14F-4D97-AF65-F5344CB8AC3E}">
        <p14:creationId xmlns:p14="http://schemas.microsoft.com/office/powerpoint/2010/main" val="3389427726"/>
      </p:ext>
    </p:extLst>
  </p:cSld>
  <p:clrMap bg1="lt1" tx1="dk1" bg2="lt2" tx2="dk2" accent1="accent1" accent2="accent2" accent3="accent3" accent4="accent4" accent5="accent5" accent6="accent6" hlink="hlink" folHlink="folHlink"/>
  <p:sldLayoutIdLst>
    <p:sldLayoutId id="2147483958" r:id="rId1"/>
    <p:sldLayoutId id="2147483959" r:id="rId2"/>
    <p:sldLayoutId id="2147483960" r:id="rId3"/>
    <p:sldLayoutId id="2147483961" r:id="rId4"/>
    <p:sldLayoutId id="2147483962" r:id="rId5"/>
    <p:sldLayoutId id="2147483963" r:id="rId6"/>
    <p:sldLayoutId id="2147483964" r:id="rId7"/>
    <p:sldLayoutId id="2147483965" r:id="rId8"/>
    <p:sldLayoutId id="2147483966" r:id="rId9"/>
    <p:sldLayoutId id="2147483967" r:id="rId10"/>
    <p:sldLayoutId id="2147483968"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2/2/2026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587413150"/>
      </p:ext>
    </p:extLst>
  </p:cSld>
  <p:clrMap bg1="lt1" tx1="dk1" bg2="lt2" tx2="dk2" accent1="accent1" accent2="accent2" accent3="accent3" accent4="accent4" accent5="accent5" accent6="accent6" hlink="hlink" folHlink="folHlink"/>
  <p:sldLayoutIdLst>
    <p:sldLayoutId id="2147483970" r:id="rId1"/>
    <p:sldLayoutId id="2147483971" r:id="rId2"/>
    <p:sldLayoutId id="2147483972" r:id="rId3"/>
    <p:sldLayoutId id="2147483973" r:id="rId4"/>
    <p:sldLayoutId id="2147483974" r:id="rId5"/>
    <p:sldLayoutId id="2147483975" r:id="rId6"/>
    <p:sldLayoutId id="2147483976" r:id="rId7"/>
    <p:sldLayoutId id="2147483977" r:id="rId8"/>
    <p:sldLayoutId id="2147483978" r:id="rId9"/>
    <p:sldLayoutId id="2147483979" r:id="rId10"/>
    <p:sldLayoutId id="214748398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hyperlink" Target="https://moodle.uwtsd.ac.uk/mod/resource/view.php?id=718193" TargetMode="Externa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hyperlink" Target="https://moodle.uwtsd.ac.uk/mod/resource/view.php?id=718195"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5.xml"/></Relationships>
</file>

<file path=ppt/slides/_rels/slide10.xml.rels><?xml version="1.0" encoding="UTF-8" standalone="yes"?>
<Relationships xmlns="http://schemas.openxmlformats.org/package/2006/relationships"><Relationship Id="rId3" Type="http://schemas.microsoft.com/office/2018/10/relationships/comments" Target="../comments/modernComment_1F4_7D13ECF2.xml"/><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hyperlink" Target="https://www.esri.com/en-us/what-is-gis/overview"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 Id="rId5" Type="http://schemas.openxmlformats.org/officeDocument/2006/relationships/hyperlink" Target="https://theswissbay.ch/pdf/Gentoomen%20Library/Programming/Pragmatic%20Programmers/Desktop%20GIS.pdf" TargetMode="Externa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hyperlink" Target="https://earth.google.com/web/@0,-0.20184499,0a,22251752.77375655d,35y,0h,0t,0r/data=CgRCAggBOgMKATBCAggBSg0I____________ARAA"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hyperlink" Target="https://www.mapquest.com/"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31.png"/><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33.png"/></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4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43.png"/></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1.xml"/><Relationship Id="rId1" Type="http://schemas.openxmlformats.org/officeDocument/2006/relationships/slideLayout" Target="../slideLayouts/slideLayout9.xml"/><Relationship Id="rId5" Type="http://schemas.openxmlformats.org/officeDocument/2006/relationships/image" Target="../media/image46.png"/><Relationship Id="rId4" Type="http://schemas.openxmlformats.org/officeDocument/2006/relationships/image" Target="../media/image45.png"/></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2.xml"/><Relationship Id="rId1" Type="http://schemas.openxmlformats.org/officeDocument/2006/relationships/slideLayout" Target="../slideLayouts/slideLayout77.xml"/></Relationships>
</file>

<file path=ppt/slides/_rels/slide4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3.xml"/><Relationship Id="rId1" Type="http://schemas.openxmlformats.org/officeDocument/2006/relationships/slideLayout" Target="../slideLayouts/slideLayout77.xml"/></Relationships>
</file>

<file path=ppt/slides/_rels/slide4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50.png"/><Relationship Id="rId4" Type="http://schemas.openxmlformats.org/officeDocument/2006/relationships/image" Target="../media/image49.png"/></Relationships>
</file>

<file path=ppt/slides/_rels/slide5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6.xml"/><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5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8.xml"/><Relationship Id="rId1" Type="http://schemas.openxmlformats.org/officeDocument/2006/relationships/slideLayout" Target="../slideLayouts/slideLayout9.xml"/><Relationship Id="rId4" Type="http://schemas.openxmlformats.org/officeDocument/2006/relationships/image" Target="../media/image56.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 Id="rId5" Type="http://schemas.openxmlformats.org/officeDocument/2006/relationships/hyperlink" Target="https://theswissbay.ch/pdf/Gentoomen%20Library/Programming/Pragmatic%20Programmers/Desktop%20GIS.pdf" TargetMode="External"/><Relationship Id="rId4" Type="http://schemas.openxmlformats.org/officeDocument/2006/relationships/hyperlink" Target="https://docs.qgis.org/3.40/en/docs/gentle_gis_introduction/vector_data.html" TargetMode="Externa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 Id="rId6" Type="http://schemas.openxmlformats.org/officeDocument/2006/relationships/hyperlink" Target="https://theswissbay.ch/pdf/Gentoomen%20Library/Programming/Pragmatic%20Programmers/Desktop%20GIS.pdf" TargetMode="External"/><Relationship Id="rId5" Type="http://schemas.openxmlformats.org/officeDocument/2006/relationships/hyperlink" Target="https://docs.qgis.org/3.40/en/docs/user_manual/managing_data_source/supported_data.html" TargetMode="External"/><Relationship Id="rId4" Type="http://schemas.openxmlformats.org/officeDocument/2006/relationships/hyperlink" Target="https://docs.qgis.org/3.40/en/docs/user_manual/working_with_projections/working_with_projections.html" TargetMode="External"/></Relationships>
</file>

<file path=ppt/slides/_rels/slide5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0.xml"/><Relationship Id="rId1" Type="http://schemas.openxmlformats.org/officeDocument/2006/relationships/slideLayout" Target="../slideLayouts/slideLayout3.xml"/><Relationship Id="rId4" Type="http://schemas.openxmlformats.org/officeDocument/2006/relationships/image" Target="../media/image61.png"/></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2.xml"/><Relationship Id="rId1" Type="http://schemas.openxmlformats.org/officeDocument/2006/relationships/slideLayout" Target="../slideLayouts/slideLayout3.xml"/><Relationship Id="rId4" Type="http://schemas.openxmlformats.org/officeDocument/2006/relationships/image" Target="../media/image63.png"/></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3.xml"/><Relationship Id="rId1" Type="http://schemas.openxmlformats.org/officeDocument/2006/relationships/video" Target="https://www.youtube.com/embed/kIID5FDi2JQ?feature=oembed" TargetMode="Externa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6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44.xml"/><Relationship Id="rId1" Type="http://schemas.openxmlformats.org/officeDocument/2006/relationships/slideLayout" Target="../slideLayouts/slideLayout3.xml"/><Relationship Id="rId5" Type="http://schemas.openxmlformats.org/officeDocument/2006/relationships/image" Target="../media/image67.jpeg"/><Relationship Id="rId4" Type="http://schemas.openxmlformats.org/officeDocument/2006/relationships/image" Target="../media/image62.png"/></Relationships>
</file>

<file path=ppt/slides/_rels/slide6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45.xml"/><Relationship Id="rId1" Type="http://schemas.openxmlformats.org/officeDocument/2006/relationships/slideLayout" Target="../slideLayouts/slideLayout3.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jpeg"/></Relationships>
</file>

<file path=ppt/slides/_rels/slide6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slideLayout" Target="../slideLayouts/slideLayout4.xml"/><Relationship Id="rId1" Type="http://schemas.openxmlformats.org/officeDocument/2006/relationships/video" Target="https://www.youtube.com/embed/WWp1k0SlMUU?feature=oembed" TargetMode="External"/><Relationship Id="rId5" Type="http://schemas.openxmlformats.org/officeDocument/2006/relationships/image" Target="../media/image73.png"/><Relationship Id="rId4" Type="http://schemas.openxmlformats.org/officeDocument/2006/relationships/hyperlink" Target="https://www.youtube.com/watch?v=WWp1k0SlMUU"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6.xml"/><Relationship Id="rId1" Type="http://schemas.openxmlformats.org/officeDocument/2006/relationships/slideLayout" Target="../slideLayouts/slideLayout3.xml"/><Relationship Id="rId6" Type="http://schemas.openxmlformats.org/officeDocument/2006/relationships/image" Target="../media/image77.png"/><Relationship Id="rId5" Type="http://schemas.openxmlformats.org/officeDocument/2006/relationships/image" Target="../media/image76.gif"/><Relationship Id="rId4" Type="http://schemas.openxmlformats.org/officeDocument/2006/relationships/image" Target="../media/image75.png"/></Relationships>
</file>

<file path=ppt/slides/_rels/slide6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47.xml"/><Relationship Id="rId1" Type="http://schemas.openxmlformats.org/officeDocument/2006/relationships/slideLayout" Target="../slideLayouts/slideLayout3.xml"/><Relationship Id="rId5" Type="http://schemas.openxmlformats.org/officeDocument/2006/relationships/image" Target="../media/image80.jpeg"/><Relationship Id="rId4" Type="http://schemas.openxmlformats.org/officeDocument/2006/relationships/image" Target="../media/image79.png"/></Relationships>
</file>

<file path=ppt/slides/_rels/slide70.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48.xml"/><Relationship Id="rId1" Type="http://schemas.openxmlformats.org/officeDocument/2006/relationships/slideLayout" Target="../slideLayouts/slideLayout4.xml"/><Relationship Id="rId5" Type="http://schemas.openxmlformats.org/officeDocument/2006/relationships/image" Target="../media/image83.png"/><Relationship Id="rId4" Type="http://schemas.openxmlformats.org/officeDocument/2006/relationships/image" Target="../media/image82.png"/></Relationships>
</file>

<file path=ppt/slides/_rels/slide71.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9.xml"/></Relationships>
</file>

<file path=ppt/slides/_rels/slide73.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9.xml"/></Relationships>
</file>

<file path=ppt/slides/_rels/slide74.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9.xml"/></Relationships>
</file>

<file path=ppt/slides/_rels/slide75.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50.xml"/><Relationship Id="rId1" Type="http://schemas.openxmlformats.org/officeDocument/2006/relationships/slideLayout" Target="../slideLayouts/slideLayout9.xml"/></Relationships>
</file>

<file path=ppt/slides/_rels/slide76.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notesSlide" Target="../notesSlides/notesSlide51.xml"/><Relationship Id="rId1" Type="http://schemas.openxmlformats.org/officeDocument/2006/relationships/slideLayout" Target="../slideLayouts/slideLayout3.xml"/><Relationship Id="rId4" Type="http://schemas.openxmlformats.org/officeDocument/2006/relationships/image" Target="../media/image90.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9.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3" Type="http://schemas.openxmlformats.org/officeDocument/2006/relationships/hyperlink" Target="https://docs.qgis.org/3.40/en/docs/training_manual/index.html" TargetMode="External"/><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B403B4-4202-4187-6AAC-D958B124D52E}"/>
              </a:ext>
            </a:extLst>
          </p:cNvPr>
          <p:cNvSpPr>
            <a:spLocks noGrp="1"/>
          </p:cNvSpPr>
          <p:nvPr>
            <p:ph idx="1"/>
          </p:nvPr>
        </p:nvSpPr>
        <p:spPr>
          <a:xfrm>
            <a:off x="304674" y="1323972"/>
            <a:ext cx="8237542" cy="2387714"/>
          </a:xfrm>
        </p:spPr>
        <p:txBody>
          <a:bodyPr/>
          <a:lstStyle/>
          <a:p>
            <a:pPr marL="0" indent="0" algn="ctr">
              <a:buNone/>
            </a:pPr>
            <a:r>
              <a:rPr lang="en-GB" sz="4800" dirty="0">
                <a:solidFill>
                  <a:schemeClr val="bg1"/>
                </a:solidFill>
              </a:rPr>
              <a:t>ACCA5027-Geographical Information Systems</a:t>
            </a:r>
          </a:p>
          <a:p>
            <a:pPr marL="0" indent="0" algn="ctr">
              <a:buNone/>
            </a:pPr>
            <a:r>
              <a:rPr lang="en-GB" sz="4800" dirty="0">
                <a:solidFill>
                  <a:schemeClr val="bg1"/>
                </a:solidFill>
              </a:rPr>
              <a:t> Introduction</a:t>
            </a:r>
          </a:p>
          <a:p>
            <a:pPr marL="0" indent="0" algn="ctr">
              <a:buNone/>
            </a:pPr>
            <a:endParaRPr lang="en-GB" sz="4800" dirty="0">
              <a:solidFill>
                <a:schemeClr val="bg1"/>
              </a:solidFill>
            </a:endParaRPr>
          </a:p>
        </p:txBody>
      </p:sp>
      <p:pic>
        <p:nvPicPr>
          <p:cNvPr id="1026" name="Picture 2" descr="Rotating Earth GIFs | Tenor">
            <a:extLst>
              <a:ext uri="{FF2B5EF4-FFF2-40B4-BE49-F238E27FC236}">
                <a16:creationId xmlns:a16="http://schemas.microsoft.com/office/drawing/2014/main" id="{51707E4A-2DFC-5954-13E6-4FC4D112CF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1692" y="3241269"/>
            <a:ext cx="4822308" cy="361673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65781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t>This lecture will contain the following:</a:t>
            </a:r>
          </a:p>
        </p:txBody>
      </p:sp>
      <p:sp>
        <p:nvSpPr>
          <p:cNvPr id="3" name="Content Placeholder 2"/>
          <p:cNvSpPr>
            <a:spLocks noGrp="1"/>
          </p:cNvSpPr>
          <p:nvPr>
            <p:ph idx="1"/>
          </p:nvPr>
        </p:nvSpPr>
        <p:spPr>
          <a:xfrm>
            <a:off x="628650" y="1253331"/>
            <a:ext cx="7886700" cy="4351338"/>
          </a:xfrm>
        </p:spPr>
        <p:txBody>
          <a:bodyPr/>
          <a:lstStyle/>
          <a:p>
            <a:pPr marL="342900" indent="-342900">
              <a:buFont typeface="Arial" panose="020B0604020202020204" pitchFamily="34" charset="0"/>
              <a:buChar char="•"/>
            </a:pPr>
            <a:r>
              <a:rPr lang="en-GB" sz="3600" dirty="0"/>
              <a:t>Module Aim</a:t>
            </a:r>
          </a:p>
          <a:p>
            <a:pPr marL="342900" indent="-342900">
              <a:buFont typeface="Arial" panose="020B0604020202020204" pitchFamily="34" charset="0"/>
              <a:buChar char="•"/>
            </a:pPr>
            <a:r>
              <a:rPr lang="en-GB" sz="3600" dirty="0"/>
              <a:t>Module Overview</a:t>
            </a:r>
          </a:p>
          <a:p>
            <a:pPr marL="342900" indent="-342900">
              <a:buFont typeface="Arial" panose="020B0604020202020204" pitchFamily="34" charset="0"/>
              <a:buChar char="•"/>
            </a:pPr>
            <a:r>
              <a:rPr lang="en-GB" sz="3600" dirty="0"/>
              <a:t>Module Assessment</a:t>
            </a:r>
          </a:p>
          <a:p>
            <a:pPr marL="342900" indent="-342900">
              <a:buFont typeface="Arial" panose="020B0604020202020204" pitchFamily="34" charset="0"/>
              <a:buChar char="•"/>
            </a:pPr>
            <a:r>
              <a:rPr lang="en-GB" sz="3600" dirty="0"/>
              <a:t>Break</a:t>
            </a:r>
          </a:p>
          <a:p>
            <a:pPr marL="342900" indent="-342900">
              <a:buFont typeface="Arial" panose="020B0604020202020204" pitchFamily="34" charset="0"/>
              <a:buChar char="•"/>
            </a:pPr>
            <a:r>
              <a:rPr lang="en-GB" sz="3600" dirty="0"/>
              <a:t>Current knowledge</a:t>
            </a:r>
          </a:p>
          <a:p>
            <a:pPr marL="342900" indent="-342900">
              <a:buFont typeface="Arial" panose="020B0604020202020204" pitchFamily="34" charset="0"/>
              <a:buChar char="•"/>
            </a:pPr>
            <a:r>
              <a:rPr lang="en-GB" sz="3600" dirty="0"/>
              <a:t>Definition of GIS</a:t>
            </a:r>
          </a:p>
          <a:p>
            <a:pPr marL="342900" indent="-342900">
              <a:buFont typeface="Arial" panose="020B0604020202020204" pitchFamily="34" charset="0"/>
              <a:buChar char="•"/>
            </a:pPr>
            <a:r>
              <a:rPr lang="en-GB" sz="3600" dirty="0"/>
              <a:t>Questions</a:t>
            </a:r>
          </a:p>
        </p:txBody>
      </p:sp>
    </p:spTree>
    <p:extLst>
      <p:ext uri="{BB962C8B-B14F-4D97-AF65-F5344CB8AC3E}">
        <p14:creationId xmlns:p14="http://schemas.microsoft.com/office/powerpoint/2010/main" val="25739502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9E9147-7AB4-3BF5-CDA7-900ECE4305A6}"/>
              </a:ext>
            </a:extLst>
          </p:cNvPr>
          <p:cNvSpPr>
            <a:spLocks noGrp="1"/>
          </p:cNvSpPr>
          <p:nvPr>
            <p:ph idx="1"/>
          </p:nvPr>
        </p:nvSpPr>
        <p:spPr>
          <a:xfrm>
            <a:off x="628650" y="637846"/>
            <a:ext cx="7886700" cy="5084223"/>
          </a:xfrm>
        </p:spPr>
        <p:txBody>
          <a:bodyPr/>
          <a:lstStyle/>
          <a:p>
            <a:pPr marL="0" indent="0">
              <a:buNone/>
            </a:pPr>
            <a:r>
              <a:rPr lang="en-GB" sz="2000" dirty="0"/>
              <a:t>Module descriptor can be found on Moodle:</a:t>
            </a:r>
          </a:p>
          <a:p>
            <a:pPr marL="0" indent="0">
              <a:buNone/>
            </a:pPr>
            <a:r>
              <a:rPr lang="en-GB" dirty="0">
                <a:hlinkClick r:id="rId2"/>
              </a:rPr>
              <a:t>https://moodle.uwtsd.ac.uk/mod/resource/view.php?id=718193</a:t>
            </a:r>
            <a:endParaRPr lang="en-GB" dirty="0"/>
          </a:p>
          <a:p>
            <a:pPr marL="0" indent="0">
              <a:buNone/>
            </a:pPr>
            <a:endParaRPr lang="en-GB" dirty="0"/>
          </a:p>
          <a:p>
            <a:pPr marL="0" indent="0" algn="ctr">
              <a:lnSpc>
                <a:spcPct val="150000"/>
              </a:lnSpc>
              <a:buNone/>
            </a:pPr>
            <a:r>
              <a:rPr lang="en-GB" b="1" i="1" dirty="0"/>
              <a:t>“To introduce the student to the science technology and management of geographical information.</a:t>
            </a:r>
          </a:p>
          <a:p>
            <a:pPr marL="0" indent="0" algn="ctr">
              <a:lnSpc>
                <a:spcPct val="150000"/>
              </a:lnSpc>
              <a:buNone/>
            </a:pPr>
            <a:r>
              <a:rPr lang="en-GB" b="1" i="1" dirty="0"/>
              <a:t> The student should develop a critical understanding of the underlying theories of GIS through examination of current GIS software trends.</a:t>
            </a:r>
          </a:p>
          <a:p>
            <a:pPr marL="0" indent="0" algn="ctr">
              <a:lnSpc>
                <a:spcPct val="150000"/>
              </a:lnSpc>
              <a:buNone/>
            </a:pPr>
            <a:r>
              <a:rPr lang="en-GB" b="1" i="1" dirty="0"/>
              <a:t> A coherent understanding of geovisualisation is regarded as a key concept and will be developed throughout the module.”</a:t>
            </a:r>
          </a:p>
        </p:txBody>
      </p:sp>
    </p:spTree>
    <p:extLst>
      <p:ext uri="{BB962C8B-B14F-4D97-AF65-F5344CB8AC3E}">
        <p14:creationId xmlns:p14="http://schemas.microsoft.com/office/powerpoint/2010/main" val="1902990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31C4D-BA28-79BF-539C-DFA056DC08AB}"/>
              </a:ext>
            </a:extLst>
          </p:cNvPr>
          <p:cNvSpPr>
            <a:spLocks noGrp="1"/>
          </p:cNvSpPr>
          <p:nvPr>
            <p:ph type="title" idx="4294967295"/>
          </p:nvPr>
        </p:nvSpPr>
        <p:spPr>
          <a:xfrm>
            <a:off x="0" y="120650"/>
            <a:ext cx="7886700" cy="398463"/>
          </a:xfrm>
          <a:prstGeom prst="rect">
            <a:avLst/>
          </a:prstGeom>
        </p:spPr>
        <p:txBody>
          <a:bodyPr/>
          <a:lstStyle/>
          <a:p>
            <a:r>
              <a:rPr lang="fr-FR" b="1" dirty="0"/>
              <a:t>Module </a:t>
            </a:r>
            <a:r>
              <a:rPr lang="en-GB" b="1" dirty="0"/>
              <a:t>Overview: Semester 2</a:t>
            </a:r>
            <a:endParaRPr lang="en-GB" dirty="0"/>
          </a:p>
        </p:txBody>
      </p:sp>
      <p:graphicFrame>
        <p:nvGraphicFramePr>
          <p:cNvPr id="4" name="Table 10">
            <a:extLst>
              <a:ext uri="{FF2B5EF4-FFF2-40B4-BE49-F238E27FC236}">
                <a16:creationId xmlns:a16="http://schemas.microsoft.com/office/drawing/2014/main" id="{EEDCE3E1-AACE-AD62-03D4-C89F5943B39A}"/>
              </a:ext>
            </a:extLst>
          </p:cNvPr>
          <p:cNvGraphicFramePr>
            <a:graphicFrameLocks noGrp="1"/>
          </p:cNvGraphicFramePr>
          <p:nvPr>
            <p:extLst>
              <p:ext uri="{D42A27DB-BD31-4B8C-83A1-F6EECF244321}">
                <p14:modId xmlns:p14="http://schemas.microsoft.com/office/powerpoint/2010/main" val="555439939"/>
              </p:ext>
            </p:extLst>
          </p:nvPr>
        </p:nvGraphicFramePr>
        <p:xfrm>
          <a:off x="838986" y="763571"/>
          <a:ext cx="7437746" cy="4064832"/>
        </p:xfrm>
        <a:graphic>
          <a:graphicData uri="http://schemas.openxmlformats.org/drawingml/2006/table">
            <a:tbl>
              <a:tblPr firstRow="1" bandRow="1">
                <a:tableStyleId>{5C22544A-7EE6-4342-B048-85BDC9FD1C3A}</a:tableStyleId>
              </a:tblPr>
              <a:tblGrid>
                <a:gridCol w="1340710">
                  <a:extLst>
                    <a:ext uri="{9D8B030D-6E8A-4147-A177-3AD203B41FA5}">
                      <a16:colId xmlns:a16="http://schemas.microsoft.com/office/drawing/2014/main" val="3715014880"/>
                    </a:ext>
                  </a:extLst>
                </a:gridCol>
                <a:gridCol w="1289931">
                  <a:extLst>
                    <a:ext uri="{9D8B030D-6E8A-4147-A177-3AD203B41FA5}">
                      <a16:colId xmlns:a16="http://schemas.microsoft.com/office/drawing/2014/main" val="3637542014"/>
                    </a:ext>
                  </a:extLst>
                </a:gridCol>
                <a:gridCol w="4807105">
                  <a:extLst>
                    <a:ext uri="{9D8B030D-6E8A-4147-A177-3AD203B41FA5}">
                      <a16:colId xmlns:a16="http://schemas.microsoft.com/office/drawing/2014/main" val="1724860975"/>
                    </a:ext>
                  </a:extLst>
                </a:gridCol>
              </a:tblGrid>
              <a:tr h="338736">
                <a:tc>
                  <a:txBody>
                    <a:bodyPr/>
                    <a:lstStyle/>
                    <a:p>
                      <a:pPr algn="ctr" rtl="0" fontAlgn="ctr"/>
                      <a:r>
                        <a:rPr lang="en-GB" sz="1400" b="1" u="none" strike="noStrike">
                          <a:solidFill>
                            <a:srgbClr val="FFFFFF"/>
                          </a:solidFill>
                          <a:effectLst/>
                        </a:rPr>
                        <a:t>Date</a:t>
                      </a:r>
                      <a:endParaRPr lang="en-GB" sz="1400" b="1" i="0" u="none" strike="noStrike">
                        <a:solidFill>
                          <a:srgbClr val="FFFFFF"/>
                        </a:solidFill>
                        <a:effectLst/>
                        <a:latin typeface="Calibri" panose="020F0502020204030204" pitchFamily="34" charset="0"/>
                      </a:endParaRPr>
                    </a:p>
                  </a:txBody>
                  <a:tcPr marL="9525" marR="9525" marT="9525" marB="0" anchor="ctr"/>
                </a:tc>
                <a:tc>
                  <a:txBody>
                    <a:bodyPr/>
                    <a:lstStyle/>
                    <a:p>
                      <a:pPr algn="ctr"/>
                      <a:r>
                        <a:rPr lang="en-GB" sz="1400"/>
                        <a:t>Lecture #</a:t>
                      </a:r>
                    </a:p>
                  </a:txBody>
                  <a:tcPr anchor="ctr"/>
                </a:tc>
                <a:tc>
                  <a:txBody>
                    <a:bodyPr/>
                    <a:lstStyle/>
                    <a:p>
                      <a:pPr algn="ctr"/>
                      <a:r>
                        <a:rPr lang="en-GB" sz="1400"/>
                        <a:t>Lecture topic</a:t>
                      </a:r>
                    </a:p>
                  </a:txBody>
                  <a:tcPr anchor="ctr"/>
                </a:tc>
                <a:extLst>
                  <a:ext uri="{0D108BD9-81ED-4DB2-BD59-A6C34878D82A}">
                    <a16:rowId xmlns:a16="http://schemas.microsoft.com/office/drawing/2014/main" val="3208510370"/>
                  </a:ext>
                </a:extLst>
              </a:tr>
              <a:tr h="338736">
                <a:tc>
                  <a:txBody>
                    <a:bodyPr/>
                    <a:lstStyle/>
                    <a:p>
                      <a:pPr algn="ctr" fontAlgn="ctr"/>
                      <a:r>
                        <a:rPr lang="en-GB" sz="1100" b="0" i="0" u="none" strike="noStrike" dirty="0">
                          <a:solidFill>
                            <a:srgbClr val="000000"/>
                          </a:solidFill>
                          <a:effectLst/>
                          <a:latin typeface="Calibri" panose="020F0502020204030204" pitchFamily="34" charset="0"/>
                        </a:rPr>
                        <a:t>27/01/2026</a:t>
                      </a:r>
                    </a:p>
                  </a:txBody>
                  <a:tcPr marL="6350" marR="6350" marT="6350" marB="0" anchor="ctr"/>
                </a:tc>
                <a:tc>
                  <a:txBody>
                    <a:bodyPr/>
                    <a:lstStyle/>
                    <a:p>
                      <a:pPr algn="ctr"/>
                      <a:r>
                        <a:rPr lang="en-GB" sz="1200"/>
                        <a:t>1</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Introduction to ACCA5027</a:t>
                      </a:r>
                    </a:p>
                  </a:txBody>
                  <a:tcPr anchor="ctr"/>
                </a:tc>
                <a:extLst>
                  <a:ext uri="{0D108BD9-81ED-4DB2-BD59-A6C34878D82A}">
                    <a16:rowId xmlns:a16="http://schemas.microsoft.com/office/drawing/2014/main" val="878354627"/>
                  </a:ext>
                </a:extLst>
              </a:tr>
              <a:tr h="338736">
                <a:tc>
                  <a:txBody>
                    <a:bodyPr/>
                    <a:lstStyle/>
                    <a:p>
                      <a:pPr algn="ctr" fontAlgn="ctr"/>
                      <a:endParaRPr lang="en-GB" sz="1100" b="0" i="0" u="none" strike="noStrike" dirty="0">
                        <a:solidFill>
                          <a:srgbClr val="000000"/>
                        </a:solidFill>
                        <a:effectLst/>
                        <a:latin typeface="Calibri" panose="020F0502020204030204" pitchFamily="34" charset="0"/>
                      </a:endParaRPr>
                    </a:p>
                  </a:txBody>
                  <a:tcPr marL="6350" marR="6350" marT="6350" marB="0" anchor="ctr"/>
                </a:tc>
                <a:tc>
                  <a:txBody>
                    <a:bodyPr/>
                    <a:lstStyle/>
                    <a:p>
                      <a:pPr algn="ctr"/>
                      <a:r>
                        <a:rPr lang="en-GB" sz="1200"/>
                        <a:t>2</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p>
                  </a:txBody>
                  <a:tcPr anchor="ctr"/>
                </a:tc>
                <a:extLst>
                  <a:ext uri="{0D108BD9-81ED-4DB2-BD59-A6C34878D82A}">
                    <a16:rowId xmlns:a16="http://schemas.microsoft.com/office/drawing/2014/main" val="3125832789"/>
                  </a:ext>
                </a:extLst>
              </a:tr>
              <a:tr h="338736">
                <a:tc>
                  <a:txBody>
                    <a:bodyPr/>
                    <a:lstStyle/>
                    <a:p>
                      <a:pPr algn="ctr" fontAlgn="ctr"/>
                      <a:endParaRPr lang="en-GB" sz="1100" b="0" i="0" u="none" strike="noStrike" dirty="0">
                        <a:solidFill>
                          <a:srgbClr val="000000"/>
                        </a:solidFill>
                        <a:effectLst/>
                        <a:latin typeface="Calibri" panose="020F0502020204030204" pitchFamily="34" charset="0"/>
                      </a:endParaRP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3</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p>
                  </a:txBody>
                  <a:tcPr anchor="ctr"/>
                </a:tc>
                <a:extLst>
                  <a:ext uri="{0D108BD9-81ED-4DB2-BD59-A6C34878D82A}">
                    <a16:rowId xmlns:a16="http://schemas.microsoft.com/office/drawing/2014/main" val="4114791203"/>
                  </a:ext>
                </a:extLst>
              </a:tr>
              <a:tr h="338736">
                <a:tc>
                  <a:txBody>
                    <a:bodyPr/>
                    <a:lstStyle/>
                    <a:p>
                      <a:pPr algn="ctr" fontAlgn="ctr"/>
                      <a:endParaRPr lang="en-GB" sz="1100" b="0" i="0" u="none" strike="noStrike">
                        <a:solidFill>
                          <a:srgbClr val="000000"/>
                        </a:solidFill>
                        <a:effectLst/>
                        <a:latin typeface="Calibri" panose="020F0502020204030204" pitchFamily="34" charset="0"/>
                      </a:endParaRP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4</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350" marR="6350" marT="6350" marB="0" anchor="ctr"/>
                </a:tc>
                <a:extLst>
                  <a:ext uri="{0D108BD9-81ED-4DB2-BD59-A6C34878D82A}">
                    <a16:rowId xmlns:a16="http://schemas.microsoft.com/office/drawing/2014/main" val="1046811869"/>
                  </a:ext>
                </a:extLst>
              </a:tr>
              <a:tr h="338736">
                <a:tc>
                  <a:txBody>
                    <a:bodyPr/>
                    <a:lstStyle/>
                    <a:p>
                      <a:pPr algn="ctr" fontAlgn="ctr"/>
                      <a:endParaRPr lang="en-GB" sz="1100" b="0" i="0" u="none" strike="noStrike" dirty="0">
                        <a:solidFill>
                          <a:srgbClr val="000000"/>
                        </a:solidFill>
                        <a:effectLst/>
                        <a:latin typeface="Calibri" panose="020F0502020204030204" pitchFamily="34" charset="0"/>
                      </a:endParaRP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5</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350" marR="6350" marT="6350" marB="0" anchor="ctr"/>
                </a:tc>
                <a:extLst>
                  <a:ext uri="{0D108BD9-81ED-4DB2-BD59-A6C34878D82A}">
                    <a16:rowId xmlns:a16="http://schemas.microsoft.com/office/drawing/2014/main" val="3475130723"/>
                  </a:ext>
                </a:extLst>
              </a:tr>
              <a:tr h="338736">
                <a:tc>
                  <a:txBody>
                    <a:bodyPr/>
                    <a:lstStyle/>
                    <a:p>
                      <a:pPr algn="ctr" fontAlgn="ctr"/>
                      <a:endParaRPr lang="en-GB" sz="1100" b="0" i="0" u="none" strike="noStrike" dirty="0">
                        <a:solidFill>
                          <a:srgbClr val="000000"/>
                        </a:solidFill>
                        <a:effectLst/>
                        <a:latin typeface="Calibri" panose="020F0502020204030204" pitchFamily="34" charset="0"/>
                      </a:endParaRP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6</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350" marR="6350" marT="6350" marB="0" anchor="ctr"/>
                </a:tc>
                <a:extLst>
                  <a:ext uri="{0D108BD9-81ED-4DB2-BD59-A6C34878D82A}">
                    <a16:rowId xmlns:a16="http://schemas.microsoft.com/office/drawing/2014/main" val="1533722799"/>
                  </a:ext>
                </a:extLst>
              </a:tr>
              <a:tr h="338736">
                <a:tc>
                  <a:txBody>
                    <a:bodyPr/>
                    <a:lstStyle/>
                    <a:p>
                      <a:pPr algn="ctr" fontAlgn="ctr"/>
                      <a:endParaRPr lang="en-GB" sz="1100" b="0" i="0" u="none" strike="noStrike" dirty="0">
                        <a:solidFill>
                          <a:srgbClr val="000000"/>
                        </a:solidFill>
                        <a:effectLst/>
                        <a:latin typeface="Calibri" panose="020F0502020204030204" pitchFamily="34" charset="0"/>
                      </a:endParaRP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7</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350" marR="6350" marT="6350" marB="0" anchor="ctr"/>
                </a:tc>
                <a:extLst>
                  <a:ext uri="{0D108BD9-81ED-4DB2-BD59-A6C34878D82A}">
                    <a16:rowId xmlns:a16="http://schemas.microsoft.com/office/drawing/2014/main" val="2292846970"/>
                  </a:ext>
                </a:extLst>
              </a:tr>
              <a:tr h="338736">
                <a:tc>
                  <a:txBody>
                    <a:bodyPr/>
                    <a:lstStyle/>
                    <a:p>
                      <a:pPr algn="ctr" fontAlgn="ctr"/>
                      <a:endParaRPr lang="en-GB" sz="1100" b="0" i="0" u="none" strike="noStrike" dirty="0">
                        <a:solidFill>
                          <a:srgbClr val="000000"/>
                        </a:solidFill>
                        <a:effectLst/>
                        <a:latin typeface="Calibri" panose="020F0502020204030204" pitchFamily="34" charset="0"/>
                      </a:endParaRP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8</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350" marR="6350" marT="6350" marB="0" anchor="ctr"/>
                </a:tc>
                <a:extLst>
                  <a:ext uri="{0D108BD9-81ED-4DB2-BD59-A6C34878D82A}">
                    <a16:rowId xmlns:a16="http://schemas.microsoft.com/office/drawing/2014/main" val="2342265351"/>
                  </a:ext>
                </a:extLst>
              </a:tr>
              <a:tr h="338736">
                <a:tc>
                  <a:txBody>
                    <a:bodyPr/>
                    <a:lstStyle/>
                    <a:p>
                      <a:pPr algn="ctr" fontAlgn="ctr"/>
                      <a:endParaRPr lang="en-GB" sz="1100" b="0" i="0" u="none" strike="noStrike" dirty="0">
                        <a:solidFill>
                          <a:srgbClr val="000000"/>
                        </a:solidFill>
                        <a:effectLst/>
                        <a:latin typeface="Calibri" panose="020F0502020204030204" pitchFamily="34" charset="0"/>
                      </a:endParaRP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9</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350" marR="6350" marT="6350" marB="0" anchor="ctr"/>
                </a:tc>
                <a:extLst>
                  <a:ext uri="{0D108BD9-81ED-4DB2-BD59-A6C34878D82A}">
                    <a16:rowId xmlns:a16="http://schemas.microsoft.com/office/drawing/2014/main" val="3951085911"/>
                  </a:ext>
                </a:extLst>
              </a:tr>
              <a:tr h="338736">
                <a:tc>
                  <a:txBody>
                    <a:bodyPr/>
                    <a:lstStyle/>
                    <a:p>
                      <a:pPr algn="ctr" fontAlgn="ctr"/>
                      <a:endParaRPr lang="en-GB" sz="1100" b="0" i="0" u="none" strike="noStrike" dirty="0">
                        <a:solidFill>
                          <a:srgbClr val="000000"/>
                        </a:solidFill>
                        <a:effectLst/>
                        <a:latin typeface="Calibri" panose="020F0502020204030204" pitchFamily="34" charset="0"/>
                      </a:endParaRP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10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350" marR="6350" marT="6350" marB="0" anchor="ctr"/>
                </a:tc>
                <a:extLst>
                  <a:ext uri="{0D108BD9-81ED-4DB2-BD59-A6C34878D82A}">
                    <a16:rowId xmlns:a16="http://schemas.microsoft.com/office/drawing/2014/main" val="2732335151"/>
                  </a:ext>
                </a:extLst>
              </a:tr>
              <a:tr h="338736">
                <a:tc>
                  <a:txBody>
                    <a:bodyPr/>
                    <a:lstStyle/>
                    <a:p>
                      <a:pPr algn="ctr" fontAlgn="ctr"/>
                      <a:endParaRPr lang="en-GB" sz="1100" b="0" i="0" u="none" strike="noStrike" dirty="0">
                        <a:solidFill>
                          <a:srgbClr val="000000"/>
                        </a:solidFill>
                        <a:effectLst/>
                        <a:latin typeface="Calibri" panose="020F0502020204030204" pitchFamily="34" charset="0"/>
                      </a:endParaRPr>
                    </a:p>
                  </a:txBody>
                  <a:tcPr marL="6350" marR="6350" marT="635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a:t>11</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350" marR="6350" marT="6350" marB="0" anchor="ctr"/>
                </a:tc>
                <a:extLst>
                  <a:ext uri="{0D108BD9-81ED-4DB2-BD59-A6C34878D82A}">
                    <a16:rowId xmlns:a16="http://schemas.microsoft.com/office/drawing/2014/main" val="3800990291"/>
                  </a:ext>
                </a:extLst>
              </a:tr>
            </a:tbl>
          </a:graphicData>
        </a:graphic>
      </p:graphicFrame>
      <p:pic>
        <p:nvPicPr>
          <p:cNvPr id="8" name="Picture 7">
            <a:extLst>
              <a:ext uri="{FF2B5EF4-FFF2-40B4-BE49-F238E27FC236}">
                <a16:creationId xmlns:a16="http://schemas.microsoft.com/office/drawing/2014/main" id="{7376655E-180C-F5B8-6AFF-42FFB69E637D}"/>
              </a:ext>
            </a:extLst>
          </p:cNvPr>
          <p:cNvPicPr>
            <a:picLocks noChangeAspect="1"/>
          </p:cNvPicPr>
          <p:nvPr/>
        </p:nvPicPr>
        <p:blipFill>
          <a:blip r:embed="rId2"/>
          <a:srcRect t="19489" b="27044"/>
          <a:stretch>
            <a:fillRect/>
          </a:stretch>
        </p:blipFill>
        <p:spPr>
          <a:xfrm>
            <a:off x="5133110" y="4828403"/>
            <a:ext cx="2992581" cy="1066705"/>
          </a:xfrm>
          <a:prstGeom prst="rect">
            <a:avLst/>
          </a:prstGeom>
        </p:spPr>
      </p:pic>
    </p:spTree>
    <p:extLst>
      <p:ext uri="{BB962C8B-B14F-4D97-AF65-F5344CB8AC3E}">
        <p14:creationId xmlns:p14="http://schemas.microsoft.com/office/powerpoint/2010/main" val="3403042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31C4D-BA28-79BF-539C-DFA056DC08AB}"/>
              </a:ext>
            </a:extLst>
          </p:cNvPr>
          <p:cNvSpPr>
            <a:spLocks noGrp="1"/>
          </p:cNvSpPr>
          <p:nvPr>
            <p:ph type="title"/>
          </p:nvPr>
        </p:nvSpPr>
        <p:spPr>
          <a:xfrm>
            <a:off x="477821" y="120031"/>
            <a:ext cx="7886700" cy="398444"/>
          </a:xfrm>
        </p:spPr>
        <p:txBody>
          <a:bodyPr/>
          <a:lstStyle/>
          <a:p>
            <a:r>
              <a:rPr lang="fr-FR" b="1" dirty="0"/>
              <a:t>Module </a:t>
            </a:r>
            <a:r>
              <a:rPr lang="en-GB" b="1" dirty="0"/>
              <a:t>Overview: Semester 2</a:t>
            </a:r>
            <a:endParaRPr lang="en-GB" dirty="0"/>
          </a:p>
        </p:txBody>
      </p:sp>
      <p:sp>
        <p:nvSpPr>
          <p:cNvPr id="3" name="Content Placeholder 2">
            <a:extLst>
              <a:ext uri="{FF2B5EF4-FFF2-40B4-BE49-F238E27FC236}">
                <a16:creationId xmlns:a16="http://schemas.microsoft.com/office/drawing/2014/main" id="{B8972DE4-15B1-6776-3C3A-DFF3BDEFC8C9}"/>
              </a:ext>
            </a:extLst>
          </p:cNvPr>
          <p:cNvSpPr>
            <a:spLocks noGrp="1"/>
          </p:cNvSpPr>
          <p:nvPr>
            <p:ph idx="1"/>
          </p:nvPr>
        </p:nvSpPr>
        <p:spPr/>
        <p:txBody>
          <a:bodyPr/>
          <a:lstStyle/>
          <a:p>
            <a:endParaRPr lang="en-GB"/>
          </a:p>
        </p:txBody>
      </p:sp>
      <p:graphicFrame>
        <p:nvGraphicFramePr>
          <p:cNvPr id="5" name="Table 4">
            <a:extLst>
              <a:ext uri="{FF2B5EF4-FFF2-40B4-BE49-F238E27FC236}">
                <a16:creationId xmlns:a16="http://schemas.microsoft.com/office/drawing/2014/main" id="{31B9E38C-CDF8-D17A-1C97-CC469F46CF58}"/>
              </a:ext>
            </a:extLst>
          </p:cNvPr>
          <p:cNvGraphicFramePr>
            <a:graphicFrameLocks noGrp="1"/>
          </p:cNvGraphicFramePr>
          <p:nvPr>
            <p:extLst>
              <p:ext uri="{D42A27DB-BD31-4B8C-83A1-F6EECF244321}">
                <p14:modId xmlns:p14="http://schemas.microsoft.com/office/powerpoint/2010/main" val="1810265246"/>
              </p:ext>
            </p:extLst>
          </p:nvPr>
        </p:nvGraphicFramePr>
        <p:xfrm>
          <a:off x="160255" y="1332387"/>
          <a:ext cx="8521831" cy="4193225"/>
        </p:xfrm>
        <a:graphic>
          <a:graphicData uri="http://schemas.openxmlformats.org/drawingml/2006/table">
            <a:tbl>
              <a:tblPr firstRow="1" bandRow="1">
                <a:tableStyleId>{5940675A-B579-460E-94D1-54222C63F5DA}</a:tableStyleId>
              </a:tblPr>
              <a:tblGrid>
                <a:gridCol w="2840610">
                  <a:extLst>
                    <a:ext uri="{9D8B030D-6E8A-4147-A177-3AD203B41FA5}">
                      <a16:colId xmlns:a16="http://schemas.microsoft.com/office/drawing/2014/main" val="624783746"/>
                    </a:ext>
                  </a:extLst>
                </a:gridCol>
                <a:gridCol w="4091081">
                  <a:extLst>
                    <a:ext uri="{9D8B030D-6E8A-4147-A177-3AD203B41FA5}">
                      <a16:colId xmlns:a16="http://schemas.microsoft.com/office/drawing/2014/main" val="2026441727"/>
                    </a:ext>
                  </a:extLst>
                </a:gridCol>
                <a:gridCol w="1590140">
                  <a:extLst>
                    <a:ext uri="{9D8B030D-6E8A-4147-A177-3AD203B41FA5}">
                      <a16:colId xmlns:a16="http://schemas.microsoft.com/office/drawing/2014/main" val="2481769365"/>
                    </a:ext>
                  </a:extLst>
                </a:gridCol>
              </a:tblGrid>
              <a:tr h="654133">
                <a:tc>
                  <a:txBody>
                    <a:bodyPr/>
                    <a:lstStyle/>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26/1/2026 to </a:t>
                      </a:r>
                    </a:p>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01/03/2026 </a:t>
                      </a:r>
                    </a:p>
                  </a:txBody>
                  <a:tcPr>
                    <a:solidFill>
                      <a:schemeClr val="accent1">
                        <a:lumMod val="20000"/>
                        <a:lumOff val="80000"/>
                      </a:schemeClr>
                    </a:solidFill>
                  </a:tcPr>
                </a:tc>
                <a:tc>
                  <a:txBody>
                    <a:bodyPr/>
                    <a:lstStyle/>
                    <a:p>
                      <a:pPr algn="l" rtl="0" fontAlgn="base">
                        <a:lnSpc>
                          <a:spcPts val="1425"/>
                        </a:lnSpc>
                        <a:buNone/>
                      </a:pPr>
                      <a:endParaRPr lang="en-GB" sz="2400" b="0" i="0" dirty="0">
                        <a:effectLst/>
                        <a:latin typeface="+mn-lt"/>
                      </a:endParaRPr>
                    </a:p>
                    <a:p>
                      <a:pPr algn="l" rtl="0" fontAlgn="base">
                        <a:lnSpc>
                          <a:spcPts val="1425"/>
                        </a:lnSpc>
                        <a:buNone/>
                      </a:pPr>
                      <a:r>
                        <a:rPr lang="en-GB" sz="2400" b="0" i="0" dirty="0">
                          <a:effectLst/>
                          <a:latin typeface="+mn-lt"/>
                        </a:rPr>
                        <a:t>Semester 2 - Teaching block 1 </a:t>
                      </a:r>
                    </a:p>
                  </a:txBody>
                  <a:tcPr>
                    <a:solidFill>
                      <a:schemeClr val="accent1">
                        <a:lumMod val="20000"/>
                        <a:lumOff val="80000"/>
                      </a:schemeClr>
                    </a:solidFill>
                  </a:tcPr>
                </a:tc>
                <a:tc>
                  <a:txBody>
                    <a:bodyPr/>
                    <a:lstStyle/>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5 weeks </a:t>
                      </a:r>
                    </a:p>
                  </a:txBody>
                  <a:tcPr>
                    <a:solidFill>
                      <a:schemeClr val="accent1">
                        <a:lumMod val="20000"/>
                        <a:lumOff val="80000"/>
                      </a:schemeClr>
                    </a:solidFill>
                  </a:tcPr>
                </a:tc>
                <a:extLst>
                  <a:ext uri="{0D108BD9-81ED-4DB2-BD59-A6C34878D82A}">
                    <a16:rowId xmlns:a16="http://schemas.microsoft.com/office/drawing/2014/main" val="1996053886"/>
                  </a:ext>
                </a:extLst>
              </a:tr>
              <a:tr h="654133">
                <a:tc>
                  <a:txBody>
                    <a:bodyPr/>
                    <a:lstStyle/>
                    <a:p>
                      <a:pPr algn="l" rtl="0" fontAlgn="base">
                        <a:lnSpc>
                          <a:spcPts val="1425"/>
                        </a:lnSpc>
                        <a:buNone/>
                      </a:pPr>
                      <a:endParaRPr lang="en-GB" sz="2400" b="0">
                        <a:solidFill>
                          <a:schemeClr val="tx1"/>
                        </a:solidFill>
                        <a:effectLst/>
                        <a:latin typeface="+mn-lt"/>
                      </a:endParaRPr>
                    </a:p>
                    <a:p>
                      <a:pPr algn="l" rtl="0" fontAlgn="base">
                        <a:lnSpc>
                          <a:spcPts val="1425"/>
                        </a:lnSpc>
                        <a:buNone/>
                      </a:pPr>
                      <a:r>
                        <a:rPr lang="en-GB" sz="2400" b="0">
                          <a:solidFill>
                            <a:schemeClr val="tx1"/>
                          </a:solidFill>
                          <a:effectLst/>
                          <a:latin typeface="+mn-lt"/>
                        </a:rPr>
                        <a:t>02/03/2026 to</a:t>
                      </a:r>
                    </a:p>
                    <a:p>
                      <a:pPr algn="l" rtl="0" fontAlgn="base">
                        <a:lnSpc>
                          <a:spcPts val="1425"/>
                        </a:lnSpc>
                        <a:buNone/>
                      </a:pPr>
                      <a:endParaRPr lang="en-GB" sz="2400" b="0">
                        <a:solidFill>
                          <a:schemeClr val="tx1"/>
                        </a:solidFill>
                        <a:effectLst/>
                        <a:latin typeface="+mn-lt"/>
                      </a:endParaRPr>
                    </a:p>
                    <a:p>
                      <a:pPr algn="l" rtl="0" fontAlgn="base">
                        <a:lnSpc>
                          <a:spcPts val="1425"/>
                        </a:lnSpc>
                        <a:buNone/>
                      </a:pPr>
                      <a:r>
                        <a:rPr lang="en-GB" sz="2400" b="0">
                          <a:solidFill>
                            <a:schemeClr val="tx1"/>
                          </a:solidFill>
                          <a:effectLst/>
                          <a:latin typeface="+mn-lt"/>
                        </a:rPr>
                        <a:t>08/03/2026 </a:t>
                      </a:r>
                      <a:endParaRPr lang="en-GB" sz="2400" b="0" i="0">
                        <a:solidFill>
                          <a:schemeClr val="tx1"/>
                        </a:solidFill>
                        <a:effectLst/>
                        <a:latin typeface="+mn-lt"/>
                      </a:endParaRPr>
                    </a:p>
                  </a:txBody>
                  <a:tcPr>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a:solidFill>
                            <a:schemeClr val="tx1"/>
                          </a:solidFill>
                          <a:effectLst/>
                          <a:latin typeface="+mn-lt"/>
                        </a:rPr>
                        <a:t>Reading Week </a:t>
                      </a:r>
                    </a:p>
                    <a:p>
                      <a:endParaRPr lang="en-GB" sz="2400">
                        <a:solidFill>
                          <a:schemeClr val="tx1"/>
                        </a:solidFill>
                        <a:latin typeface="+mn-lt"/>
                      </a:endParaRPr>
                    </a:p>
                  </a:txBody>
                  <a:tcPr>
                    <a:solidFill>
                      <a:schemeClr val="accent6">
                        <a:lumMod val="20000"/>
                        <a:lumOff val="80000"/>
                      </a:schemeClr>
                    </a:solidFill>
                  </a:tcPr>
                </a:tc>
                <a:tc>
                  <a:txBody>
                    <a:bodyPr/>
                    <a:lstStyle/>
                    <a:p>
                      <a:r>
                        <a:rPr lang="en-GB" sz="2400">
                          <a:solidFill>
                            <a:schemeClr val="tx1"/>
                          </a:solidFill>
                          <a:latin typeface="+mn-lt"/>
                        </a:rPr>
                        <a:t>1 week</a:t>
                      </a:r>
                    </a:p>
                  </a:txBody>
                  <a:tcPr>
                    <a:solidFill>
                      <a:schemeClr val="accent6">
                        <a:lumMod val="20000"/>
                        <a:lumOff val="80000"/>
                      </a:schemeClr>
                    </a:solidFill>
                  </a:tcPr>
                </a:tc>
                <a:extLst>
                  <a:ext uri="{0D108BD9-81ED-4DB2-BD59-A6C34878D82A}">
                    <a16:rowId xmlns:a16="http://schemas.microsoft.com/office/drawing/2014/main" val="296485877"/>
                  </a:ext>
                </a:extLst>
              </a:tr>
              <a:tr h="654133">
                <a:tc>
                  <a:txBody>
                    <a:bodyPr/>
                    <a:lstStyle/>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09/03/2026 to </a:t>
                      </a:r>
                    </a:p>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29/03/2026 </a:t>
                      </a:r>
                    </a:p>
                  </a:txBody>
                  <a:tcPr>
                    <a:solidFill>
                      <a:schemeClr val="accent1">
                        <a:lumMod val="20000"/>
                        <a:lumOff val="80000"/>
                      </a:schemeClr>
                    </a:solidFill>
                  </a:tcPr>
                </a:tc>
                <a:tc>
                  <a:txBody>
                    <a:bodyPr/>
                    <a:lstStyle/>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Semester 2 - Teaching block 2 </a:t>
                      </a:r>
                    </a:p>
                  </a:txBody>
                  <a:tcPr>
                    <a:solidFill>
                      <a:schemeClr val="accent1">
                        <a:lumMod val="20000"/>
                        <a:lumOff val="80000"/>
                      </a:schemeClr>
                    </a:solidFill>
                  </a:tcPr>
                </a:tc>
                <a:tc>
                  <a:txBody>
                    <a:bodyPr/>
                    <a:lstStyle/>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3 weeks </a:t>
                      </a:r>
                    </a:p>
                  </a:txBody>
                  <a:tcPr>
                    <a:solidFill>
                      <a:schemeClr val="accent1">
                        <a:lumMod val="20000"/>
                        <a:lumOff val="80000"/>
                      </a:schemeClr>
                    </a:solidFill>
                  </a:tcPr>
                </a:tc>
                <a:extLst>
                  <a:ext uri="{0D108BD9-81ED-4DB2-BD59-A6C34878D82A}">
                    <a16:rowId xmlns:a16="http://schemas.microsoft.com/office/drawing/2014/main" val="4141618857"/>
                  </a:ext>
                </a:extLst>
              </a:tr>
              <a:tr h="654133">
                <a:tc>
                  <a:txBody>
                    <a:bodyPr/>
                    <a:lstStyle/>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30/03/2026 to </a:t>
                      </a:r>
                    </a:p>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19/04/2026 </a:t>
                      </a:r>
                    </a:p>
                  </a:txBody>
                  <a:tcPr>
                    <a:solidFill>
                      <a:schemeClr val="accent4">
                        <a:lumMod val="20000"/>
                        <a:lumOff val="80000"/>
                      </a:schemeClr>
                    </a:solidFill>
                  </a:tcPr>
                </a:tc>
                <a:tc>
                  <a:txBody>
                    <a:bodyPr/>
                    <a:lstStyle/>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Easter Break </a:t>
                      </a:r>
                    </a:p>
                  </a:txBody>
                  <a:tcPr>
                    <a:solidFill>
                      <a:schemeClr val="accent4">
                        <a:lumMod val="20000"/>
                        <a:lumOff val="80000"/>
                      </a:schemeClr>
                    </a:solidFill>
                  </a:tcPr>
                </a:tc>
                <a:tc>
                  <a:txBody>
                    <a:bodyPr/>
                    <a:lstStyle/>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3 weeks </a:t>
                      </a:r>
                    </a:p>
                  </a:txBody>
                  <a:tcPr>
                    <a:solidFill>
                      <a:schemeClr val="accent4">
                        <a:lumMod val="20000"/>
                        <a:lumOff val="80000"/>
                      </a:schemeClr>
                    </a:solidFill>
                  </a:tcPr>
                </a:tc>
                <a:extLst>
                  <a:ext uri="{0D108BD9-81ED-4DB2-BD59-A6C34878D82A}">
                    <a16:rowId xmlns:a16="http://schemas.microsoft.com/office/drawing/2014/main" val="1761522150"/>
                  </a:ext>
                </a:extLst>
              </a:tr>
              <a:tr h="654133">
                <a:tc>
                  <a:txBody>
                    <a:bodyPr/>
                    <a:lstStyle/>
                    <a:p>
                      <a:pPr algn="l" rtl="0" fontAlgn="base">
                        <a:lnSpc>
                          <a:spcPts val="1425"/>
                        </a:lnSpc>
                        <a:buNone/>
                      </a:pPr>
                      <a:endParaRPr lang="en-GB" sz="2400" b="0" i="0" dirty="0">
                        <a:effectLst/>
                        <a:latin typeface="+mn-lt"/>
                      </a:endParaRPr>
                    </a:p>
                    <a:p>
                      <a:pPr algn="l" rtl="0" fontAlgn="base">
                        <a:lnSpc>
                          <a:spcPts val="1425"/>
                        </a:lnSpc>
                        <a:buNone/>
                      </a:pPr>
                      <a:r>
                        <a:rPr lang="en-GB" sz="2400" b="0" i="0" dirty="0">
                          <a:effectLst/>
                          <a:latin typeface="+mn-lt"/>
                        </a:rPr>
                        <a:t>20/04/2026 to </a:t>
                      </a:r>
                    </a:p>
                    <a:p>
                      <a:pPr algn="l" rtl="0" fontAlgn="base">
                        <a:lnSpc>
                          <a:spcPts val="1425"/>
                        </a:lnSpc>
                        <a:buNone/>
                      </a:pPr>
                      <a:endParaRPr lang="en-GB" sz="2400" b="0" i="0" dirty="0">
                        <a:effectLst/>
                        <a:latin typeface="+mn-lt"/>
                      </a:endParaRPr>
                    </a:p>
                    <a:p>
                      <a:pPr algn="l" rtl="0" fontAlgn="base">
                        <a:lnSpc>
                          <a:spcPts val="1425"/>
                        </a:lnSpc>
                        <a:buNone/>
                      </a:pPr>
                      <a:r>
                        <a:rPr lang="en-GB" sz="2400" b="0" i="0" dirty="0">
                          <a:effectLst/>
                          <a:latin typeface="+mn-lt"/>
                        </a:rPr>
                        <a:t>10/05/2026 </a:t>
                      </a:r>
                    </a:p>
                  </a:txBody>
                  <a:tcPr>
                    <a:solidFill>
                      <a:schemeClr val="accent1">
                        <a:lumMod val="20000"/>
                        <a:lumOff val="80000"/>
                      </a:schemeClr>
                    </a:solidFill>
                  </a:tcPr>
                </a:tc>
                <a:tc>
                  <a:txBody>
                    <a:bodyPr/>
                    <a:lstStyle/>
                    <a:p>
                      <a:pPr algn="l" rtl="0" fontAlgn="base">
                        <a:lnSpc>
                          <a:spcPts val="1425"/>
                        </a:lnSpc>
                        <a:buNone/>
                      </a:pPr>
                      <a:endParaRPr lang="en-GB" sz="2400" b="0" i="0">
                        <a:effectLst/>
                        <a:latin typeface="+mn-lt"/>
                      </a:endParaRPr>
                    </a:p>
                    <a:p>
                      <a:pPr algn="l" rtl="0" fontAlgn="base">
                        <a:lnSpc>
                          <a:spcPts val="1425"/>
                        </a:lnSpc>
                        <a:buNone/>
                      </a:pPr>
                      <a:r>
                        <a:rPr lang="en-GB" sz="2400" b="0" i="0">
                          <a:effectLst/>
                          <a:latin typeface="+mn-lt"/>
                        </a:rPr>
                        <a:t>Teaching weeks </a:t>
                      </a:r>
                    </a:p>
                  </a:txBody>
                  <a:tcPr>
                    <a:solidFill>
                      <a:schemeClr val="accent1">
                        <a:lumMod val="20000"/>
                        <a:lumOff val="80000"/>
                      </a:schemeClr>
                    </a:solidFill>
                  </a:tcPr>
                </a:tc>
                <a:tc>
                  <a:txBody>
                    <a:bodyPr/>
                    <a:lstStyle/>
                    <a:p>
                      <a:pPr algn="l" rtl="0" fontAlgn="base">
                        <a:lnSpc>
                          <a:spcPts val="1425"/>
                        </a:lnSpc>
                        <a:buNone/>
                      </a:pPr>
                      <a:endParaRPr lang="en-GB" sz="2400" b="0" i="0" dirty="0">
                        <a:effectLst/>
                        <a:latin typeface="+mn-lt"/>
                      </a:endParaRPr>
                    </a:p>
                    <a:p>
                      <a:pPr algn="l" rtl="0" fontAlgn="base">
                        <a:lnSpc>
                          <a:spcPts val="1425"/>
                        </a:lnSpc>
                        <a:buNone/>
                      </a:pPr>
                      <a:r>
                        <a:rPr lang="en-GB" sz="2400" b="0" i="0" dirty="0">
                          <a:effectLst/>
                          <a:latin typeface="+mn-lt"/>
                        </a:rPr>
                        <a:t>3 weeks </a:t>
                      </a:r>
                    </a:p>
                  </a:txBody>
                  <a:tcPr>
                    <a:solidFill>
                      <a:schemeClr val="accent1">
                        <a:lumMod val="20000"/>
                        <a:lumOff val="80000"/>
                      </a:schemeClr>
                    </a:solidFill>
                  </a:tcPr>
                </a:tc>
                <a:extLst>
                  <a:ext uri="{0D108BD9-81ED-4DB2-BD59-A6C34878D82A}">
                    <a16:rowId xmlns:a16="http://schemas.microsoft.com/office/drawing/2014/main" val="2987154337"/>
                  </a:ext>
                </a:extLst>
              </a:tr>
            </a:tbl>
          </a:graphicData>
        </a:graphic>
      </p:graphicFrame>
    </p:spTree>
    <p:extLst>
      <p:ext uri="{BB962C8B-B14F-4D97-AF65-F5344CB8AC3E}">
        <p14:creationId xmlns:p14="http://schemas.microsoft.com/office/powerpoint/2010/main" val="12247532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52C7C-8A93-4191-A9F5-5B65842DDCDB}"/>
              </a:ext>
            </a:extLst>
          </p:cNvPr>
          <p:cNvSpPr>
            <a:spLocks noGrp="1"/>
          </p:cNvSpPr>
          <p:nvPr>
            <p:ph type="title"/>
          </p:nvPr>
        </p:nvSpPr>
        <p:spPr>
          <a:noFill/>
        </p:spPr>
        <p:txBody>
          <a:bodyPr anchor="t">
            <a:normAutofit/>
          </a:bodyPr>
          <a:lstStyle/>
          <a:p>
            <a:r>
              <a:rPr lang="en-GB" sz="2400" b="1" dirty="0"/>
              <a:t>LEARNING OUTCOMES</a:t>
            </a:r>
            <a:br>
              <a:rPr lang="en-GB" sz="2400" dirty="0"/>
            </a:br>
            <a:endParaRPr lang="en-GB" sz="2400" dirty="0"/>
          </a:p>
        </p:txBody>
      </p:sp>
      <p:sp>
        <p:nvSpPr>
          <p:cNvPr id="3" name="Content Placeholder 2">
            <a:extLst>
              <a:ext uri="{FF2B5EF4-FFF2-40B4-BE49-F238E27FC236}">
                <a16:creationId xmlns:a16="http://schemas.microsoft.com/office/drawing/2014/main" id="{5E9A0C13-D037-4D70-B980-B394E406E20A}"/>
              </a:ext>
            </a:extLst>
          </p:cNvPr>
          <p:cNvSpPr>
            <a:spLocks noGrp="1"/>
          </p:cNvSpPr>
          <p:nvPr>
            <p:ph idx="1"/>
          </p:nvPr>
        </p:nvSpPr>
        <p:spPr/>
        <p:txBody>
          <a:bodyPr>
            <a:normAutofit/>
          </a:bodyPr>
          <a:lstStyle/>
          <a:p>
            <a:pPr lvl="0"/>
            <a:endParaRPr lang="en-GB" sz="2100" dirty="0"/>
          </a:p>
          <a:p>
            <a:r>
              <a:rPr lang="en-GB" sz="2100" dirty="0"/>
              <a:t>Evaluate and critically appraise a variety of application areas, which could benefit  from a GIS solution. </a:t>
            </a:r>
          </a:p>
          <a:p>
            <a:r>
              <a:rPr lang="en-GB" sz="2100" dirty="0"/>
              <a:t>Demonstrate a conceptual understanding of visual perception and communications. </a:t>
            </a:r>
          </a:p>
          <a:p>
            <a:r>
              <a:rPr lang="en-GB" sz="2100" dirty="0"/>
              <a:t>Accurately identify spatial databases and understand the concepts of manipulating and representing spatial data solutions. </a:t>
            </a:r>
          </a:p>
          <a:p>
            <a:endParaRPr lang="en-GB" sz="2100" dirty="0"/>
          </a:p>
        </p:txBody>
      </p:sp>
    </p:spTree>
    <p:extLst>
      <p:ext uri="{BB962C8B-B14F-4D97-AF65-F5344CB8AC3E}">
        <p14:creationId xmlns:p14="http://schemas.microsoft.com/office/powerpoint/2010/main" val="4038658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06D0A-FADA-4A09-8D82-6274A1566C20}"/>
              </a:ext>
            </a:extLst>
          </p:cNvPr>
          <p:cNvSpPr>
            <a:spLocks noGrp="1"/>
          </p:cNvSpPr>
          <p:nvPr>
            <p:ph type="title"/>
          </p:nvPr>
        </p:nvSpPr>
        <p:spPr/>
        <p:txBody>
          <a:bodyPr/>
          <a:lstStyle/>
          <a:p>
            <a:r>
              <a:rPr lang="en-GB" dirty="0"/>
              <a:t>Assessment</a:t>
            </a:r>
          </a:p>
        </p:txBody>
      </p:sp>
      <p:sp>
        <p:nvSpPr>
          <p:cNvPr id="3" name="Content Placeholder 2">
            <a:extLst>
              <a:ext uri="{FF2B5EF4-FFF2-40B4-BE49-F238E27FC236}">
                <a16:creationId xmlns:a16="http://schemas.microsoft.com/office/drawing/2014/main" id="{E5812954-DE71-48FC-B598-FD4CADDFAA9A}"/>
              </a:ext>
            </a:extLst>
          </p:cNvPr>
          <p:cNvSpPr>
            <a:spLocks noGrp="1"/>
          </p:cNvSpPr>
          <p:nvPr>
            <p:ph idx="1"/>
          </p:nvPr>
        </p:nvSpPr>
        <p:spPr>
          <a:xfrm>
            <a:off x="628650" y="1099760"/>
            <a:ext cx="7886700" cy="4763711"/>
          </a:xfrm>
        </p:spPr>
        <p:txBody>
          <a:bodyPr/>
          <a:lstStyle/>
          <a:p>
            <a:pPr marL="0" indent="0">
              <a:buNone/>
            </a:pPr>
            <a:r>
              <a:rPr lang="en-GB" dirty="0"/>
              <a:t> </a:t>
            </a:r>
            <a:r>
              <a:rPr lang="en-GB" sz="2000" dirty="0"/>
              <a:t>Assessment details can be found in the Module Descriptor, via Moodle:</a:t>
            </a:r>
          </a:p>
          <a:p>
            <a:pPr marL="0" indent="0">
              <a:buNone/>
            </a:pPr>
            <a:r>
              <a:rPr lang="en-GB" dirty="0">
                <a:hlinkClick r:id="rId2"/>
              </a:rPr>
              <a:t>https://moodle.uwtsd.ac.uk/mod/resource/view.php?id=718195</a:t>
            </a:r>
            <a:endParaRPr lang="en-GB" dirty="0"/>
          </a:p>
          <a:p>
            <a:r>
              <a:rPr lang="en-GB" sz="2400" dirty="0"/>
              <a:t>This module be assessed via coursework:</a:t>
            </a:r>
          </a:p>
          <a:p>
            <a:pPr marL="800100" lvl="1" indent="-342900">
              <a:buFontTx/>
              <a:buChar char="-"/>
            </a:pPr>
            <a:r>
              <a:rPr lang="en-GB" sz="2400" dirty="0"/>
              <a:t>One assessment, composed of 2 tasks:</a:t>
            </a:r>
          </a:p>
          <a:p>
            <a:pPr marL="0" indent="0">
              <a:buNone/>
            </a:pPr>
            <a:endParaRPr lang="en-GB" sz="2000" dirty="0"/>
          </a:p>
          <a:p>
            <a:r>
              <a:rPr lang="en-GB" sz="2300" b="1" dirty="0"/>
              <a:t>Task 1(a)  Data acquisition </a:t>
            </a:r>
            <a:endParaRPr lang="en-GB" sz="2300" dirty="0"/>
          </a:p>
          <a:p>
            <a:pPr marL="0" indent="0">
              <a:buNone/>
            </a:pPr>
            <a:r>
              <a:rPr lang="en-GB" sz="2300" dirty="0"/>
              <a:t>Group work - 25%: prepare a PPT presentation to talk about data</a:t>
            </a:r>
          </a:p>
          <a:p>
            <a:r>
              <a:rPr lang="en-GB" sz="2300" b="1" dirty="0"/>
              <a:t>Task 1 (b) - Practical development of a GIS</a:t>
            </a:r>
            <a:endParaRPr lang="en-GB" sz="2300" dirty="0"/>
          </a:p>
          <a:p>
            <a:pPr marL="342900" lvl="1" indent="0">
              <a:buNone/>
            </a:pPr>
            <a:r>
              <a:rPr lang="en-GB" sz="1800" dirty="0">
                <a:solidFill>
                  <a:srgbClr val="000000"/>
                </a:solidFill>
                <a:effectLst/>
                <a:latin typeface="Arial" panose="020B0604020202020204" pitchFamily="34" charset="0"/>
                <a:ea typeface="Arial" panose="020B0604020202020204" pitchFamily="34" charset="0"/>
              </a:rPr>
              <a:t>Individual Task:</a:t>
            </a:r>
            <a:r>
              <a:rPr lang="en-GB" sz="2000" dirty="0"/>
              <a:t> 35% : create a pdf file of the GIS</a:t>
            </a:r>
          </a:p>
          <a:p>
            <a:pPr marL="342900" lvl="1" indent="0">
              <a:buNone/>
            </a:pPr>
            <a:endParaRPr lang="en-GB" sz="2000" dirty="0"/>
          </a:p>
          <a:p>
            <a:r>
              <a:rPr lang="en-GB" sz="2300" b="1" dirty="0"/>
              <a:t>Task 2</a:t>
            </a:r>
            <a:r>
              <a:rPr lang="en-GB" sz="2300" dirty="0"/>
              <a:t> - Report investigating data handling within GIS</a:t>
            </a:r>
          </a:p>
          <a:p>
            <a:pPr marL="342900" lvl="1" indent="0">
              <a:buNone/>
            </a:pPr>
            <a:r>
              <a:rPr lang="en-GB" sz="2000" dirty="0"/>
              <a:t> </a:t>
            </a:r>
            <a:r>
              <a:rPr lang="en-GB" sz="2000" dirty="0">
                <a:solidFill>
                  <a:srgbClr val="000000"/>
                </a:solidFill>
                <a:effectLst/>
                <a:latin typeface="Arial" panose="020B0604020202020204" pitchFamily="34" charset="0"/>
                <a:ea typeface="Arial" panose="020B0604020202020204" pitchFamily="34" charset="0"/>
              </a:rPr>
              <a:t>Individual Task  </a:t>
            </a:r>
            <a:r>
              <a:rPr lang="en-GB" sz="2000" dirty="0"/>
              <a:t>40% and development log, data log etc</a:t>
            </a:r>
          </a:p>
          <a:p>
            <a:pPr lvl="1"/>
            <a:endParaRPr lang="en-GB" sz="2000" dirty="0"/>
          </a:p>
          <a:p>
            <a:pPr lvl="1"/>
            <a:endParaRPr lang="en-GB" dirty="0"/>
          </a:p>
        </p:txBody>
      </p:sp>
    </p:spTree>
    <p:extLst>
      <p:ext uri="{BB962C8B-B14F-4D97-AF65-F5344CB8AC3E}">
        <p14:creationId xmlns:p14="http://schemas.microsoft.com/office/powerpoint/2010/main" val="2942712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DAEF3-CE9E-FBEF-218A-E36DEEDF3F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418FB21-FB64-BB68-8C44-030F3716A7C2}"/>
              </a:ext>
            </a:extLst>
          </p:cNvPr>
          <p:cNvSpPr>
            <a:spLocks noGrp="1"/>
          </p:cNvSpPr>
          <p:nvPr>
            <p:ph idx="1"/>
          </p:nvPr>
        </p:nvSpPr>
        <p:spPr/>
        <p:txBody>
          <a:bodyPr/>
          <a:lstStyle/>
          <a:p>
            <a:endParaRPr lang="en-GB"/>
          </a:p>
        </p:txBody>
      </p:sp>
      <p:pic>
        <p:nvPicPr>
          <p:cNvPr id="9" name="Picture 8">
            <a:extLst>
              <a:ext uri="{FF2B5EF4-FFF2-40B4-BE49-F238E27FC236}">
                <a16:creationId xmlns:a16="http://schemas.microsoft.com/office/drawing/2014/main" id="{80D492AE-4E31-3B1C-BC6A-60AF64976C87}"/>
              </a:ext>
            </a:extLst>
          </p:cNvPr>
          <p:cNvPicPr>
            <a:picLocks noChangeAspect="1"/>
          </p:cNvPicPr>
          <p:nvPr/>
        </p:nvPicPr>
        <p:blipFill>
          <a:blip r:embed="rId2"/>
          <a:stretch>
            <a:fillRect/>
          </a:stretch>
        </p:blipFill>
        <p:spPr>
          <a:xfrm>
            <a:off x="551977" y="0"/>
            <a:ext cx="7493289" cy="6858000"/>
          </a:xfrm>
          <a:prstGeom prst="rect">
            <a:avLst/>
          </a:prstGeom>
        </p:spPr>
      </p:pic>
    </p:spTree>
    <p:extLst>
      <p:ext uri="{BB962C8B-B14F-4D97-AF65-F5344CB8AC3E}">
        <p14:creationId xmlns:p14="http://schemas.microsoft.com/office/powerpoint/2010/main" val="2011365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AA827EC-2ABF-6B31-5A66-1C9187C083A8}"/>
              </a:ext>
            </a:extLst>
          </p:cNvPr>
          <p:cNvPicPr>
            <a:picLocks noChangeAspect="1"/>
          </p:cNvPicPr>
          <p:nvPr/>
        </p:nvPicPr>
        <p:blipFill>
          <a:blip r:embed="rId2"/>
          <a:stretch>
            <a:fillRect/>
          </a:stretch>
        </p:blipFill>
        <p:spPr>
          <a:xfrm>
            <a:off x="1011213" y="0"/>
            <a:ext cx="7121574" cy="6858000"/>
          </a:xfrm>
          <a:prstGeom prst="rect">
            <a:avLst/>
          </a:prstGeom>
        </p:spPr>
      </p:pic>
    </p:spTree>
    <p:extLst>
      <p:ext uri="{BB962C8B-B14F-4D97-AF65-F5344CB8AC3E}">
        <p14:creationId xmlns:p14="http://schemas.microsoft.com/office/powerpoint/2010/main" val="26406717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2BC05-E51A-FC61-9736-78412E6C328B}"/>
              </a:ext>
            </a:extLst>
          </p:cNvPr>
          <p:cNvSpPr>
            <a:spLocks noGrp="1"/>
          </p:cNvSpPr>
          <p:nvPr>
            <p:ph type="title"/>
          </p:nvPr>
        </p:nvSpPr>
        <p:spPr>
          <a:xfrm>
            <a:off x="440114" y="141190"/>
            <a:ext cx="7886700" cy="539847"/>
          </a:xfrm>
        </p:spPr>
        <p:txBody>
          <a:bodyPr/>
          <a:lstStyle/>
          <a:p>
            <a:r>
              <a:rPr lang="en-GB" sz="1800" b="1" dirty="0">
                <a:effectLst/>
                <a:latin typeface="Arial" panose="020B0604020202020204" pitchFamily="34" charset="0"/>
                <a:ea typeface="Times New Roman" panose="02020603050405020304" pitchFamily="18" charset="0"/>
              </a:rPr>
              <a:t>TASK DESCRIPTION</a:t>
            </a:r>
            <a:endParaRPr lang="en-GB" dirty="0"/>
          </a:p>
        </p:txBody>
      </p:sp>
      <p:sp>
        <p:nvSpPr>
          <p:cNvPr id="3" name="Content Placeholder 2">
            <a:extLst>
              <a:ext uri="{FF2B5EF4-FFF2-40B4-BE49-F238E27FC236}">
                <a16:creationId xmlns:a16="http://schemas.microsoft.com/office/drawing/2014/main" id="{36D1DAA0-FF70-03C1-E39E-E49D131F20F8}"/>
              </a:ext>
            </a:extLst>
          </p:cNvPr>
          <p:cNvSpPr>
            <a:spLocks noGrp="1"/>
          </p:cNvSpPr>
          <p:nvPr>
            <p:ph idx="1"/>
          </p:nvPr>
        </p:nvSpPr>
        <p:spPr>
          <a:xfrm>
            <a:off x="440113" y="1165748"/>
            <a:ext cx="8336241" cy="5423587"/>
          </a:xfrm>
        </p:spPr>
        <p:txBody>
          <a:bodyPr>
            <a:normAutofit fontScale="77500" lnSpcReduction="20000"/>
          </a:bodyPr>
          <a:lstStyle/>
          <a:p>
            <a:pPr marL="0" indent="0">
              <a:buNone/>
            </a:pPr>
            <a:r>
              <a:rPr lang="en-GB" dirty="0">
                <a:latin typeface="Calibri" panose="020F0502020204030204" pitchFamily="34" charset="0"/>
                <a:cs typeface="Calibri" panose="020F0502020204030204" pitchFamily="34" charset="0"/>
              </a:rPr>
              <a:t>Introduction </a:t>
            </a:r>
          </a:p>
          <a:p>
            <a:pPr marL="0" indent="0">
              <a:buNone/>
            </a:pPr>
            <a:endParaRPr lang="en-GB" dirty="0">
              <a:latin typeface="Calibri" panose="020F0502020204030204" pitchFamily="34" charset="0"/>
              <a:cs typeface="Calibri" panose="020F0502020204030204" pitchFamily="34" charset="0"/>
            </a:endParaRPr>
          </a:p>
          <a:p>
            <a:pPr marL="0" indent="0">
              <a:buNone/>
            </a:pPr>
            <a:r>
              <a:rPr lang="en-GB" dirty="0">
                <a:latin typeface="Calibri" panose="020F0502020204030204" pitchFamily="34" charset="0"/>
                <a:cs typeface="Calibri" panose="020F0502020204030204" pitchFamily="34" charset="0"/>
              </a:rPr>
              <a:t>Using geographical data for demographic or neighbourhood analysis.</a:t>
            </a:r>
          </a:p>
          <a:p>
            <a:pPr marL="0" indent="0">
              <a:buNone/>
            </a:pPr>
            <a:r>
              <a:rPr lang="en-GB" dirty="0">
                <a:latin typeface="Calibri" panose="020F0502020204030204" pitchFamily="34" charset="0"/>
                <a:cs typeface="Calibri" panose="020F0502020204030204" pitchFamily="34" charset="0"/>
              </a:rPr>
              <a:t>Geodemographics is a way of analysing socio-economic data. When using socio-economic data, we are looking at the behaviour of people within specific geographical areas and the data that they produce. We need to look for some kind of geographical content embedded in this data which leads us into geodemographic analysis and classification.</a:t>
            </a:r>
          </a:p>
          <a:p>
            <a:pPr marL="0" indent="0">
              <a:buNone/>
            </a:pPr>
            <a:r>
              <a:rPr lang="en-GB" dirty="0">
                <a:latin typeface="Calibri" panose="020F0502020204030204" pitchFamily="34" charset="0"/>
                <a:cs typeface="Calibri" panose="020F0502020204030204" pitchFamily="34" charset="0"/>
              </a:rPr>
              <a:t>Some important uses of geodemographic analysis can be seen in our healthcare systems.</a:t>
            </a:r>
          </a:p>
          <a:p>
            <a:pPr marL="0" indent="0">
              <a:buNone/>
            </a:pPr>
            <a:r>
              <a:rPr lang="en-GB" dirty="0">
                <a:latin typeface="Calibri" panose="020F0502020204030204" pitchFamily="34" charset="0"/>
                <a:cs typeface="Calibri" panose="020F0502020204030204" pitchFamily="34" charset="0"/>
              </a:rPr>
              <a:t> Healthcare Informatics* plays a significant role in aiding the decision makers within our health service. Also, we are seeing an increasing use of GIS within the realms of asset management. For example, a County Council may wish to use GIS to measure their assets to track how they provide care or services to the public that they manage. GIS asset management could look at the population's access to schools or other educational establishments.</a:t>
            </a:r>
          </a:p>
          <a:p>
            <a:pPr marL="0" indent="0">
              <a:buNone/>
            </a:pPr>
            <a:r>
              <a:rPr lang="en-GB" dirty="0">
                <a:latin typeface="Calibri" panose="020F0502020204030204" pitchFamily="34" charset="0"/>
                <a:cs typeface="Calibri" panose="020F0502020204030204" pitchFamily="34" charset="0"/>
              </a:rPr>
              <a:t>Reflecting on the above statements you must use Geographical Information Systems (GIS) software and demonstrate how you could build a system to inform organisations and professionals on the analytical capabilities of this type of software. </a:t>
            </a:r>
          </a:p>
          <a:p>
            <a:pPr marL="0" indent="0">
              <a:buNone/>
            </a:pPr>
            <a:r>
              <a:rPr lang="en-GB" dirty="0">
                <a:latin typeface="Calibri" panose="020F0502020204030204" pitchFamily="34" charset="0"/>
                <a:cs typeface="Calibri" panose="020F0502020204030204" pitchFamily="34" charset="0"/>
              </a:rPr>
              <a:t>Demonstrate your understanding of the necessary design requirements and data acquisition methods needed to build a GIS. </a:t>
            </a:r>
          </a:p>
          <a:p>
            <a:pPr marL="0" indent="0">
              <a:buNone/>
            </a:pPr>
            <a:endParaRPr lang="en-GB" dirty="0">
              <a:latin typeface="Calibri" panose="020F0502020204030204" pitchFamily="34" charset="0"/>
              <a:cs typeface="Calibri" panose="020F0502020204030204" pitchFamily="34" charset="0"/>
            </a:endParaRPr>
          </a:p>
          <a:p>
            <a:pPr marL="0" indent="0">
              <a:buNone/>
            </a:pPr>
            <a:r>
              <a:rPr lang="en-GB" dirty="0">
                <a:latin typeface="Calibri" panose="020F0502020204030204" pitchFamily="34" charset="0"/>
                <a:cs typeface="Calibri" panose="020F0502020204030204" pitchFamily="34" charset="0"/>
              </a:rPr>
              <a:t>*Health Informatics – “the knowledge, skills and tools which enable information to be collected, managed, used and shared safely to support the delivery of healthcare and promote health.” (As stated in the UK Council for Health Informatics website.)</a:t>
            </a:r>
          </a:p>
          <a:p>
            <a:pPr marL="0" indent="0">
              <a:buNone/>
            </a:pP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98457842"/>
      </p:ext>
    </p:extLst>
  </p:cSld>
  <p:clrMapOvr>
    <a:masterClrMapping/>
  </p:clrMapOvr>
  <p:extLst>
    <p:ext uri="{6950BFC3-D8DA-4A85-94F7-54DA5524770B}">
      <p188:commentRel xmlns:p188="http://schemas.microsoft.com/office/powerpoint/2018/8/main" r:id="rId3"/>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3DBB6-897B-F162-F1CB-5069D0E51A48}"/>
            </a:ext>
          </a:extLst>
        </p:cNvPr>
        <p:cNvGrpSpPr/>
        <p:nvPr/>
      </p:nvGrpSpPr>
      <p:grpSpPr>
        <a:xfrm>
          <a:off x="0" y="0"/>
          <a:ext cx="0" cy="0"/>
          <a:chOff x="0" y="0"/>
          <a:chExt cx="0" cy="0"/>
        </a:xfrm>
      </p:grpSpPr>
      <p:pic>
        <p:nvPicPr>
          <p:cNvPr id="5" name="Picture 4" descr="A map of a city&#10;&#10;AI-generated content may be incorrect.">
            <a:extLst>
              <a:ext uri="{FF2B5EF4-FFF2-40B4-BE49-F238E27FC236}">
                <a16:creationId xmlns:a16="http://schemas.microsoft.com/office/drawing/2014/main" id="{09C27D23-297F-47F7-9BF2-7E13F607F946}"/>
              </a:ext>
            </a:extLst>
          </p:cNvPr>
          <p:cNvPicPr>
            <a:picLocks noChangeAspect="1"/>
          </p:cNvPicPr>
          <p:nvPr/>
        </p:nvPicPr>
        <p:blipFill>
          <a:blip r:embed="rId3"/>
          <a:stretch>
            <a:fillRect/>
          </a:stretch>
        </p:blipFill>
        <p:spPr>
          <a:xfrm>
            <a:off x="340341" y="1032517"/>
            <a:ext cx="8803659" cy="3892774"/>
          </a:xfrm>
          <a:prstGeom prst="rect">
            <a:avLst/>
          </a:prstGeom>
        </p:spPr>
      </p:pic>
      <p:sp>
        <p:nvSpPr>
          <p:cNvPr id="9" name="Title 8">
            <a:extLst>
              <a:ext uri="{FF2B5EF4-FFF2-40B4-BE49-F238E27FC236}">
                <a16:creationId xmlns:a16="http://schemas.microsoft.com/office/drawing/2014/main" id="{340463E7-4AA6-6C0C-AB9A-B8D680B9D4C3}"/>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226379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359A70-D896-2645-FB80-A67494764B48}"/>
              </a:ext>
            </a:extLst>
          </p:cNvPr>
          <p:cNvSpPr>
            <a:spLocks noGrp="1"/>
          </p:cNvSpPr>
          <p:nvPr>
            <p:ph idx="1"/>
          </p:nvPr>
        </p:nvSpPr>
        <p:spPr>
          <a:xfrm>
            <a:off x="75414" y="0"/>
            <a:ext cx="9068585" cy="4351338"/>
          </a:xfrm>
        </p:spPr>
        <p:txBody>
          <a:bodyPr/>
          <a:lstStyle/>
          <a:p>
            <a:pPr marL="0" indent="0">
              <a:buNone/>
            </a:pPr>
            <a:r>
              <a:rPr lang="en-GB" dirty="0"/>
              <a:t>To help you build your case study here are some topic choice suggestions for research:</a:t>
            </a:r>
          </a:p>
          <a:p>
            <a:pPr marL="0" indent="0">
              <a:buNone/>
            </a:pPr>
            <a:r>
              <a:rPr lang="en-GB" b="1" dirty="0"/>
              <a:t>Epidemiology studies:</a:t>
            </a:r>
          </a:p>
          <a:p>
            <a:pPr marL="0" indent="0">
              <a:buNone/>
            </a:pPr>
            <a:r>
              <a:rPr lang="en-GB" dirty="0"/>
              <a:t>MMR uptake</a:t>
            </a:r>
          </a:p>
          <a:p>
            <a:pPr marL="0" indent="0">
              <a:buNone/>
            </a:pPr>
            <a:r>
              <a:rPr lang="en-GB" dirty="0"/>
              <a:t>Seasonal Influenza Surveillance and Population Risk Groups</a:t>
            </a:r>
          </a:p>
          <a:p>
            <a:pPr marL="0" indent="0">
              <a:buNone/>
            </a:pPr>
            <a:r>
              <a:rPr lang="en-GB" b="1" dirty="0"/>
              <a:t>Healthcare patterns:</a:t>
            </a:r>
          </a:p>
          <a:p>
            <a:pPr marL="0" indent="0">
              <a:buNone/>
            </a:pPr>
            <a:r>
              <a:rPr lang="en-GB" dirty="0"/>
              <a:t>COPD prevalence in South Wales</a:t>
            </a:r>
          </a:p>
          <a:p>
            <a:pPr marL="0" indent="0">
              <a:buNone/>
            </a:pPr>
            <a:r>
              <a:rPr lang="en-GB" dirty="0"/>
              <a:t>Cancer prevalence in Swansea</a:t>
            </a:r>
          </a:p>
          <a:p>
            <a:pPr marL="0" indent="0">
              <a:buNone/>
            </a:pPr>
            <a:r>
              <a:rPr lang="en-GB" b="1" dirty="0"/>
              <a:t>Accessibility to healthcare:</a:t>
            </a:r>
          </a:p>
          <a:p>
            <a:pPr marL="0" indent="0">
              <a:buNone/>
            </a:pPr>
            <a:r>
              <a:rPr lang="en-GB" dirty="0"/>
              <a:t>General deprivation and health</a:t>
            </a:r>
          </a:p>
          <a:p>
            <a:pPr marL="0" indent="0">
              <a:buNone/>
            </a:pPr>
            <a:r>
              <a:rPr lang="en-GB" dirty="0"/>
              <a:t>Health of children at school age</a:t>
            </a:r>
          </a:p>
          <a:p>
            <a:pPr marL="0" indent="0">
              <a:buNone/>
            </a:pPr>
            <a:r>
              <a:rPr lang="en-GB" b="1" dirty="0"/>
              <a:t>Access to Education:</a:t>
            </a:r>
          </a:p>
          <a:p>
            <a:pPr marL="0" indent="0">
              <a:buNone/>
            </a:pPr>
            <a:r>
              <a:rPr lang="en-GB" dirty="0"/>
              <a:t>Study of age cluster and related school availability</a:t>
            </a:r>
          </a:p>
          <a:p>
            <a:pPr marL="0" indent="0">
              <a:buNone/>
            </a:pPr>
            <a:r>
              <a:rPr lang="en-GB" dirty="0"/>
              <a:t>Transport links to schools</a:t>
            </a:r>
          </a:p>
          <a:p>
            <a:pPr marL="0" indent="0">
              <a:buNone/>
            </a:pPr>
            <a:r>
              <a:rPr lang="en-GB" b="1" dirty="0"/>
              <a:t>Road network and Asset management:</a:t>
            </a:r>
          </a:p>
          <a:p>
            <a:pPr marL="0" indent="0">
              <a:buNone/>
            </a:pPr>
            <a:r>
              <a:rPr lang="en-GB" dirty="0"/>
              <a:t>Local council asset maintenance planning</a:t>
            </a:r>
          </a:p>
          <a:p>
            <a:pPr marL="0" indent="0">
              <a:buNone/>
            </a:pPr>
            <a:endParaRPr lang="en-GB" dirty="0"/>
          </a:p>
        </p:txBody>
      </p:sp>
    </p:spTree>
    <p:extLst>
      <p:ext uri="{BB962C8B-B14F-4D97-AF65-F5344CB8AC3E}">
        <p14:creationId xmlns:p14="http://schemas.microsoft.com/office/powerpoint/2010/main" val="4154688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0DD3C-6D15-FA32-9667-F13948504F4A}"/>
              </a:ext>
            </a:extLst>
          </p:cNvPr>
          <p:cNvSpPr>
            <a:spLocks noGrp="1"/>
          </p:cNvSpPr>
          <p:nvPr>
            <p:ph type="title"/>
          </p:nvPr>
        </p:nvSpPr>
        <p:spPr>
          <a:xfrm>
            <a:off x="477821" y="270860"/>
            <a:ext cx="7886700" cy="492712"/>
          </a:xfrm>
        </p:spPr>
        <p:txBody>
          <a:bodyPr/>
          <a:lstStyle/>
          <a:p>
            <a:pPr marL="457200">
              <a:lnSpc>
                <a:spcPct val="116000"/>
              </a:lnSpc>
              <a:spcAft>
                <a:spcPts val="800"/>
              </a:spcAft>
            </a:pPr>
            <a:r>
              <a:rPr lang="en-GB" sz="1800" b="1" u="sng" dirty="0">
                <a:solidFill>
                  <a:srgbClr val="000000"/>
                </a:solidFill>
                <a:effectLst/>
                <a:latin typeface="Arial" panose="020B0604020202020204" pitchFamily="34" charset="0"/>
                <a:ea typeface="Arial" panose="020B0604020202020204" pitchFamily="34" charset="0"/>
              </a:rPr>
              <a:t>Task 1- </a:t>
            </a:r>
            <a:r>
              <a:rPr lang="en-GB" sz="1800" i="1" dirty="0">
                <a:solidFill>
                  <a:srgbClr val="000000"/>
                </a:solidFill>
                <a:effectLst/>
                <a:latin typeface="Arial" panose="020B0604020202020204" pitchFamily="34" charset="0"/>
                <a:ea typeface="Arial" panose="020B0604020202020204" pitchFamily="34" charset="0"/>
              </a:rPr>
              <a:t>Part a) Group task</a:t>
            </a:r>
            <a:endParaRPr lang="en-GB" dirty="0"/>
          </a:p>
        </p:txBody>
      </p:sp>
      <p:sp>
        <p:nvSpPr>
          <p:cNvPr id="3" name="Content Placeholder 2">
            <a:extLst>
              <a:ext uri="{FF2B5EF4-FFF2-40B4-BE49-F238E27FC236}">
                <a16:creationId xmlns:a16="http://schemas.microsoft.com/office/drawing/2014/main" id="{D2816A29-BAA5-6F75-0376-B4FCF92972D1}"/>
              </a:ext>
            </a:extLst>
          </p:cNvPr>
          <p:cNvSpPr>
            <a:spLocks noGrp="1"/>
          </p:cNvSpPr>
          <p:nvPr>
            <p:ph idx="1"/>
          </p:nvPr>
        </p:nvSpPr>
        <p:spPr>
          <a:xfrm>
            <a:off x="628650" y="1253331"/>
            <a:ext cx="7886700" cy="4351338"/>
          </a:xfrm>
        </p:spPr>
        <p:txBody>
          <a:bodyPr/>
          <a:lstStyle/>
          <a:p>
            <a:pPr marL="457200">
              <a:lnSpc>
                <a:spcPct val="116000"/>
              </a:lnSpc>
              <a:spcAft>
                <a:spcPts val="800"/>
              </a:spcAft>
            </a:pPr>
            <a:r>
              <a:rPr lang="en-GB" sz="1800" dirty="0">
                <a:solidFill>
                  <a:srgbClr val="000000"/>
                </a:solidFill>
                <a:effectLst/>
                <a:latin typeface="Arial" panose="020B0604020202020204" pitchFamily="34" charset="0"/>
                <a:ea typeface="Arial" panose="020B0604020202020204" pitchFamily="34" charset="0"/>
              </a:rPr>
              <a:t>Your group must investigate several different avenues of data acquisition that will be useful for analysis within the realms of geodemographics and your chosen case study. (The group must discuss the case study with your lecturer beforehand).</a:t>
            </a:r>
            <a:endParaRPr lang="en-GB" sz="1800" dirty="0">
              <a:effectLst/>
              <a:latin typeface="Times New Roman" panose="02020603050405020304" pitchFamily="18" charset="0"/>
              <a:ea typeface="Times New Roman" panose="02020603050405020304" pitchFamily="18" charset="0"/>
            </a:endParaRPr>
          </a:p>
          <a:p>
            <a:pPr marL="457200">
              <a:lnSpc>
                <a:spcPct val="116000"/>
              </a:lnSpc>
              <a:spcAft>
                <a:spcPts val="800"/>
              </a:spcAft>
            </a:pPr>
            <a:r>
              <a:rPr lang="en-GB" sz="1800" dirty="0">
                <a:solidFill>
                  <a:srgbClr val="000000"/>
                </a:solidFill>
                <a:effectLst/>
                <a:latin typeface="Arial" panose="020B0604020202020204" pitchFamily="34" charset="0"/>
                <a:ea typeface="Arial" panose="020B0604020202020204" pitchFamily="34" charset="0"/>
              </a:rPr>
              <a:t>Provide a log documenting the data gathering process and how this will help to build the GIS workspace for your chosen case study. Indicate the different datasets and file types used and briefly state reasons for your choices. </a:t>
            </a:r>
          </a:p>
          <a:p>
            <a:pPr marL="457200">
              <a:lnSpc>
                <a:spcPct val="116000"/>
              </a:lnSpc>
              <a:spcAft>
                <a:spcPts val="800"/>
              </a:spcAft>
            </a:pPr>
            <a:r>
              <a:rPr lang="en-GB" sz="1800" dirty="0">
                <a:solidFill>
                  <a:srgbClr val="000000"/>
                </a:solidFill>
                <a:effectLst/>
                <a:latin typeface="Arial" panose="020B0604020202020204" pitchFamily="34" charset="0"/>
                <a:ea typeface="Arial" panose="020B0604020202020204" pitchFamily="34" charset="0"/>
              </a:rPr>
              <a:t>As a group you will present your findings to the class before moving on.</a:t>
            </a:r>
          </a:p>
          <a:p>
            <a:pPr marL="457200">
              <a:lnSpc>
                <a:spcPct val="116000"/>
              </a:lnSpc>
              <a:spcAft>
                <a:spcPts val="800"/>
              </a:spcAft>
            </a:pPr>
            <a:r>
              <a:rPr lang="en-GB" sz="1800" dirty="0">
                <a:solidFill>
                  <a:srgbClr val="000000"/>
                </a:solidFill>
                <a:latin typeface="Arial" panose="020B0604020202020204" pitchFamily="34" charset="0"/>
                <a:ea typeface="Arial" panose="020B0604020202020204" pitchFamily="34" charset="0"/>
              </a:rPr>
              <a:t>Presentation date:21</a:t>
            </a:r>
            <a:r>
              <a:rPr lang="en-GB" sz="1800" baseline="30000" dirty="0">
                <a:solidFill>
                  <a:srgbClr val="000000"/>
                </a:solidFill>
                <a:latin typeface="Arial" panose="020B0604020202020204" pitchFamily="34" charset="0"/>
                <a:ea typeface="Arial" panose="020B0604020202020204" pitchFamily="34" charset="0"/>
              </a:rPr>
              <a:t>st</a:t>
            </a:r>
            <a:r>
              <a:rPr lang="en-GB" sz="1800" dirty="0">
                <a:solidFill>
                  <a:srgbClr val="000000"/>
                </a:solidFill>
                <a:latin typeface="Arial" panose="020B0604020202020204" pitchFamily="34" charset="0"/>
                <a:ea typeface="Arial" panose="020B0604020202020204" pitchFamily="34" charset="0"/>
              </a:rPr>
              <a:t> April 2026 (TBC)</a:t>
            </a:r>
            <a:endParaRPr lang="en-GB" sz="1800" dirty="0">
              <a:solidFill>
                <a:srgbClr val="000000"/>
              </a:solidFill>
              <a:latin typeface="Times New Roman" panose="02020603050405020304" pitchFamily="18" charset="0"/>
              <a:ea typeface="Arial" panose="020B0604020202020204" pitchFamily="34" charset="0"/>
            </a:endParaRPr>
          </a:p>
          <a:p>
            <a:pPr marL="457200">
              <a:lnSpc>
                <a:spcPct val="116000"/>
              </a:lnSpc>
              <a:spcAft>
                <a:spcPts val="800"/>
              </a:spcAft>
            </a:pPr>
            <a:endParaRPr lang="en-GB" sz="1800" dirty="0">
              <a:solidFill>
                <a:srgbClr val="000000"/>
              </a:solidFill>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5595852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8D643-7E2F-9909-0BDD-9428C276C592}"/>
              </a:ext>
            </a:extLst>
          </p:cNvPr>
          <p:cNvSpPr>
            <a:spLocks noGrp="1"/>
          </p:cNvSpPr>
          <p:nvPr>
            <p:ph type="title"/>
          </p:nvPr>
        </p:nvSpPr>
        <p:spPr/>
        <p:txBody>
          <a:bodyPr/>
          <a:lstStyle/>
          <a:p>
            <a:r>
              <a:rPr lang="en-GB" sz="1800" i="1" dirty="0">
                <a:solidFill>
                  <a:srgbClr val="000000"/>
                </a:solidFill>
                <a:effectLst/>
                <a:latin typeface="Arial" panose="020B0604020202020204" pitchFamily="34" charset="0"/>
                <a:ea typeface="Arial" panose="020B0604020202020204" pitchFamily="34" charset="0"/>
              </a:rPr>
              <a:t>Part b) Individual Task:</a:t>
            </a:r>
            <a:br>
              <a:rPr lang="en-GB" sz="3600" dirty="0">
                <a:effectLst/>
                <a:latin typeface="Times New Roman" panose="02020603050405020304" pitchFamily="18"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CC7686E2-41F0-1EEF-7B0F-518AFE2B3ED3}"/>
              </a:ext>
            </a:extLst>
          </p:cNvPr>
          <p:cNvSpPr>
            <a:spLocks noGrp="1"/>
          </p:cNvSpPr>
          <p:nvPr>
            <p:ph idx="1"/>
          </p:nvPr>
        </p:nvSpPr>
        <p:spPr>
          <a:xfrm>
            <a:off x="524741" y="1027908"/>
            <a:ext cx="7886700" cy="4351338"/>
          </a:xfrm>
        </p:spPr>
        <p:txBody>
          <a:bodyPr/>
          <a:lstStyle/>
          <a:p>
            <a:pPr marL="457200">
              <a:lnSpc>
                <a:spcPct val="116000"/>
              </a:lnSpc>
              <a:spcAft>
                <a:spcPts val="800"/>
              </a:spcAft>
            </a:pPr>
            <a:r>
              <a:rPr lang="en-GB" sz="1800" dirty="0">
                <a:solidFill>
                  <a:srgbClr val="000000"/>
                </a:solidFill>
                <a:effectLst/>
                <a:latin typeface="Arial" panose="020B0604020202020204" pitchFamily="34" charset="0"/>
                <a:ea typeface="Arial" panose="020B0604020202020204" pitchFamily="34" charset="0"/>
              </a:rPr>
              <a:t>Using the above data sets gathered within your group activity build your geographical information system.</a:t>
            </a:r>
          </a:p>
          <a:p>
            <a:pPr marL="457200">
              <a:lnSpc>
                <a:spcPct val="116000"/>
              </a:lnSpc>
              <a:spcAft>
                <a:spcPts val="800"/>
              </a:spcAft>
            </a:pPr>
            <a:r>
              <a:rPr lang="en-GB" sz="1800" dirty="0">
                <a:solidFill>
                  <a:srgbClr val="000000"/>
                </a:solidFill>
                <a:effectLst/>
                <a:latin typeface="Arial" panose="020B0604020202020204" pitchFamily="34" charset="0"/>
                <a:ea typeface="Arial" panose="020B0604020202020204" pitchFamily="34" charset="0"/>
              </a:rPr>
              <a:t> You may wish to add additional map data sets to your workspace that you can then use for your individual analysis of the data and for your discussion in task 2.</a:t>
            </a:r>
            <a:endParaRPr lang="en-GB" sz="1800" dirty="0">
              <a:effectLst/>
              <a:latin typeface="Times New Roman" panose="02020603050405020304" pitchFamily="18" charset="0"/>
              <a:ea typeface="Times New Roman" panose="02020603050405020304" pitchFamily="18" charset="0"/>
            </a:endParaRPr>
          </a:p>
          <a:p>
            <a:pPr marL="0" indent="0">
              <a:buNone/>
            </a:pPr>
            <a:endParaRPr lang="en-GB" dirty="0"/>
          </a:p>
        </p:txBody>
      </p:sp>
      <p:pic>
        <p:nvPicPr>
          <p:cNvPr id="5" name="Picture 4" descr="A map of the university of wales&#10;&#10;AI-generated content may be incorrect.">
            <a:extLst>
              <a:ext uri="{FF2B5EF4-FFF2-40B4-BE49-F238E27FC236}">
                <a16:creationId xmlns:a16="http://schemas.microsoft.com/office/drawing/2014/main" id="{E8816D90-CEE0-AF54-3EA2-F4B808A82128}"/>
              </a:ext>
            </a:extLst>
          </p:cNvPr>
          <p:cNvPicPr>
            <a:picLocks noChangeAspect="1"/>
          </p:cNvPicPr>
          <p:nvPr/>
        </p:nvPicPr>
        <p:blipFill>
          <a:blip r:embed="rId2"/>
          <a:stretch>
            <a:fillRect/>
          </a:stretch>
        </p:blipFill>
        <p:spPr>
          <a:xfrm>
            <a:off x="4083948" y="2597725"/>
            <a:ext cx="4327493" cy="3126411"/>
          </a:xfrm>
          <a:prstGeom prst="rect">
            <a:avLst/>
          </a:prstGeom>
        </p:spPr>
      </p:pic>
    </p:spTree>
    <p:extLst>
      <p:ext uri="{BB962C8B-B14F-4D97-AF65-F5344CB8AC3E}">
        <p14:creationId xmlns:p14="http://schemas.microsoft.com/office/powerpoint/2010/main" val="2902485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866FB-97CF-A408-5F04-548A4D96DFBF}"/>
              </a:ext>
            </a:extLst>
          </p:cNvPr>
          <p:cNvSpPr>
            <a:spLocks noGrp="1"/>
          </p:cNvSpPr>
          <p:nvPr>
            <p:ph type="title"/>
          </p:nvPr>
        </p:nvSpPr>
        <p:spPr>
          <a:xfrm>
            <a:off x="628650" y="365127"/>
            <a:ext cx="7886700" cy="879211"/>
          </a:xfrm>
        </p:spPr>
        <p:txBody>
          <a:bodyPr/>
          <a:lstStyle/>
          <a:p>
            <a:r>
              <a:rPr lang="en-GB" sz="1800" b="1" u="sng" dirty="0">
                <a:solidFill>
                  <a:srgbClr val="000000"/>
                </a:solidFill>
                <a:effectLst/>
                <a:latin typeface="Arial" panose="020B0604020202020204" pitchFamily="34" charset="0"/>
                <a:ea typeface="Arial" panose="020B0604020202020204" pitchFamily="34" charset="0"/>
              </a:rPr>
              <a:t>Task 2</a:t>
            </a:r>
            <a:endParaRPr lang="en-GB" b="1" u="sng" dirty="0"/>
          </a:p>
        </p:txBody>
      </p:sp>
      <p:sp>
        <p:nvSpPr>
          <p:cNvPr id="3" name="Content Placeholder 2">
            <a:extLst>
              <a:ext uri="{FF2B5EF4-FFF2-40B4-BE49-F238E27FC236}">
                <a16:creationId xmlns:a16="http://schemas.microsoft.com/office/drawing/2014/main" id="{61E06E33-DD22-9C24-331E-304990CBDB70}"/>
              </a:ext>
            </a:extLst>
          </p:cNvPr>
          <p:cNvSpPr>
            <a:spLocks noGrp="1"/>
          </p:cNvSpPr>
          <p:nvPr>
            <p:ph idx="1"/>
          </p:nvPr>
        </p:nvSpPr>
        <p:spPr>
          <a:xfrm>
            <a:off x="562662" y="1401419"/>
            <a:ext cx="7886700" cy="4351338"/>
          </a:xfrm>
        </p:spPr>
        <p:txBody>
          <a:bodyPr/>
          <a:lstStyle/>
          <a:p>
            <a:r>
              <a:rPr lang="en-GB" sz="1800" dirty="0">
                <a:solidFill>
                  <a:srgbClr val="000000"/>
                </a:solidFill>
                <a:effectLst/>
                <a:latin typeface="Arial" panose="020B0604020202020204" pitchFamily="34" charset="0"/>
                <a:ea typeface="Arial" panose="020B0604020202020204" pitchFamily="34" charset="0"/>
              </a:rPr>
              <a:t>Provide a report discussing the results of the GIS build. </a:t>
            </a:r>
          </a:p>
          <a:p>
            <a:r>
              <a:rPr lang="en-GB" sz="1800" dirty="0">
                <a:solidFill>
                  <a:srgbClr val="000000"/>
                </a:solidFill>
                <a:effectLst/>
                <a:latin typeface="Arial" panose="020B0604020202020204" pitchFamily="34" charset="0"/>
                <a:ea typeface="Arial" panose="020B0604020202020204" pitchFamily="34" charset="0"/>
              </a:rPr>
              <a:t>Use thematic maps and spatial queries to highlight your findings. </a:t>
            </a:r>
          </a:p>
          <a:p>
            <a:r>
              <a:rPr lang="en-GB" sz="1800" dirty="0">
                <a:solidFill>
                  <a:srgbClr val="000000"/>
                </a:solidFill>
                <a:effectLst/>
                <a:latin typeface="Arial" panose="020B0604020202020204" pitchFamily="34" charset="0"/>
                <a:ea typeface="Arial" panose="020B0604020202020204" pitchFamily="34" charset="0"/>
              </a:rPr>
              <a:t>Discuss the principles of thematic mapping and data visualisation within a software environment.</a:t>
            </a:r>
          </a:p>
          <a:p>
            <a:r>
              <a:rPr lang="en-GB" sz="1800" dirty="0">
                <a:solidFill>
                  <a:srgbClr val="000000"/>
                </a:solidFill>
                <a:effectLst/>
                <a:latin typeface="Arial" panose="020B0604020202020204" pitchFamily="34" charset="0"/>
                <a:ea typeface="Arial" panose="020B0604020202020204" pitchFamily="34" charset="0"/>
              </a:rPr>
              <a:t>Use the evidence that you have collected and example visuals from the GIS system that you have developed to help with your discussion and analysis.</a:t>
            </a:r>
          </a:p>
          <a:p>
            <a:pPr>
              <a:lnSpc>
                <a:spcPct val="150000"/>
              </a:lnSpc>
            </a:pPr>
            <a:r>
              <a:rPr lang="en-GB" sz="1800" dirty="0">
                <a:solidFill>
                  <a:srgbClr val="000000"/>
                </a:solidFill>
                <a:effectLst/>
                <a:latin typeface="Arial" panose="020B0604020202020204" pitchFamily="34" charset="0"/>
                <a:ea typeface="Arial" panose="020B0604020202020204" pitchFamily="34" charset="0"/>
              </a:rPr>
              <a:t> You will be measured on effective use of case study data. (3000 words)</a:t>
            </a:r>
          </a:p>
          <a:p>
            <a:pPr>
              <a:lnSpc>
                <a:spcPct val="150000"/>
              </a:lnSpc>
            </a:pPr>
            <a:r>
              <a:rPr lang="en-GB" sz="1400" b="1" i="1" dirty="0"/>
              <a:t>Final Submission date (all components): 11</a:t>
            </a:r>
            <a:r>
              <a:rPr lang="en-GB" sz="1400" b="1" i="1" baseline="30000" dirty="0"/>
              <a:t>th</a:t>
            </a:r>
            <a:r>
              <a:rPr lang="en-GB" sz="1400" b="1" i="1" dirty="0"/>
              <a:t> May 2026</a:t>
            </a:r>
            <a:endParaRPr lang="en-GB" sz="1400" dirty="0"/>
          </a:p>
          <a:p>
            <a:pPr>
              <a:lnSpc>
                <a:spcPct val="150000"/>
              </a:lnSpc>
            </a:pP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23211110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B68C3-F1C9-8033-C27A-9B1227000033}"/>
              </a:ext>
            </a:extLst>
          </p:cNvPr>
          <p:cNvSpPr>
            <a:spLocks noGrp="1"/>
          </p:cNvSpPr>
          <p:nvPr>
            <p:ph type="title"/>
          </p:nvPr>
        </p:nvSpPr>
        <p:spPr>
          <a:xfrm>
            <a:off x="280126" y="153716"/>
            <a:ext cx="7886700" cy="586980"/>
          </a:xfrm>
        </p:spPr>
        <p:txBody>
          <a:bodyPr/>
          <a:lstStyle/>
          <a:p>
            <a:r>
              <a:rPr lang="fr-FR" b="1" dirty="0"/>
              <a:t>Current </a:t>
            </a:r>
            <a:r>
              <a:rPr lang="en-GB" b="1" dirty="0"/>
              <a:t>knowledge</a:t>
            </a:r>
            <a:endParaRPr lang="en-GB" dirty="0"/>
          </a:p>
        </p:txBody>
      </p:sp>
      <p:sp>
        <p:nvSpPr>
          <p:cNvPr id="3" name="Content Placeholder 2">
            <a:extLst>
              <a:ext uri="{FF2B5EF4-FFF2-40B4-BE49-F238E27FC236}">
                <a16:creationId xmlns:a16="http://schemas.microsoft.com/office/drawing/2014/main" id="{84FA9A29-880D-693D-B1F2-72FA3F9F572D}"/>
              </a:ext>
            </a:extLst>
          </p:cNvPr>
          <p:cNvSpPr>
            <a:spLocks noGrp="1"/>
          </p:cNvSpPr>
          <p:nvPr>
            <p:ph idx="1"/>
          </p:nvPr>
        </p:nvSpPr>
        <p:spPr>
          <a:xfrm>
            <a:off x="628650" y="862750"/>
            <a:ext cx="7886700" cy="4351338"/>
          </a:xfrm>
        </p:spPr>
        <p:txBody>
          <a:bodyPr/>
          <a:lstStyle/>
          <a:p>
            <a:pPr marL="0" indent="0" algn="ctr">
              <a:buNone/>
            </a:pPr>
            <a:r>
              <a:rPr lang="en-GB" sz="2000" dirty="0">
                <a:latin typeface="Comic Sans MS" panose="030F0702030302020204" pitchFamily="66" charset="0"/>
              </a:rPr>
              <a:t>Have you ever used a GIS system?</a:t>
            </a:r>
          </a:p>
          <a:p>
            <a:pPr marL="0" indent="0" algn="ctr">
              <a:buNone/>
            </a:pPr>
            <a:endParaRPr lang="en-GB" dirty="0"/>
          </a:p>
        </p:txBody>
      </p:sp>
      <p:pic>
        <p:nvPicPr>
          <p:cNvPr id="2052" name="Picture 4" descr="My Maps – About – Google Maps">
            <a:extLst>
              <a:ext uri="{FF2B5EF4-FFF2-40B4-BE49-F238E27FC236}">
                <a16:creationId xmlns:a16="http://schemas.microsoft.com/office/drawing/2014/main" id="{2B8EBF4C-8997-1BDD-FF55-A870E4803B1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2935" y="1358911"/>
            <a:ext cx="2883593" cy="162152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ow to Change Your Route on Google Maps on Desktop or Mobile">
            <a:extLst>
              <a:ext uri="{FF2B5EF4-FFF2-40B4-BE49-F238E27FC236}">
                <a16:creationId xmlns:a16="http://schemas.microsoft.com/office/drawing/2014/main" id="{A5A062A2-680C-93C8-A7C1-C914A44908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12173" y="1358911"/>
            <a:ext cx="3030029" cy="21816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66863E9-7E6F-8BFE-0FEF-2417F7F385FA}"/>
              </a:ext>
            </a:extLst>
          </p:cNvPr>
          <p:cNvPicPr>
            <a:picLocks noChangeAspect="1"/>
          </p:cNvPicPr>
          <p:nvPr/>
        </p:nvPicPr>
        <p:blipFill>
          <a:blip r:embed="rId5"/>
          <a:stretch>
            <a:fillRect/>
          </a:stretch>
        </p:blipFill>
        <p:spPr>
          <a:xfrm>
            <a:off x="7376251" y="594268"/>
            <a:ext cx="1581150" cy="2819400"/>
          </a:xfrm>
          <a:prstGeom prst="rect">
            <a:avLst/>
          </a:prstGeom>
        </p:spPr>
      </p:pic>
      <p:pic>
        <p:nvPicPr>
          <p:cNvPr id="2058" name="Picture 10" descr="How to Optimise Local SEO for Multiple Physical Locations">
            <a:extLst>
              <a:ext uri="{FF2B5EF4-FFF2-40B4-BE49-F238E27FC236}">
                <a16:creationId xmlns:a16="http://schemas.microsoft.com/office/drawing/2014/main" id="{F61F9458-0210-9954-BCFB-7ECD101EF29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9563" t="10772" r="21205" b="14707"/>
          <a:stretch/>
        </p:blipFill>
        <p:spPr bwMode="auto">
          <a:xfrm>
            <a:off x="943555" y="3647680"/>
            <a:ext cx="2459040" cy="206257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6C8E574-4778-2625-117B-8D1331BD901A}"/>
              </a:ext>
            </a:extLst>
          </p:cNvPr>
          <p:cNvSpPr txBox="1"/>
          <p:nvPr/>
        </p:nvSpPr>
        <p:spPr>
          <a:xfrm>
            <a:off x="3614836" y="3579888"/>
            <a:ext cx="2824702" cy="369332"/>
          </a:xfrm>
          <a:prstGeom prst="rect">
            <a:avLst/>
          </a:prstGeom>
          <a:noFill/>
        </p:spPr>
        <p:txBody>
          <a:bodyPr wrap="square" rtlCol="0">
            <a:spAutoFit/>
          </a:bodyPr>
          <a:lstStyle/>
          <a:p>
            <a:r>
              <a:rPr lang="en-GB" dirty="0"/>
              <a:t>Finding a route on a phone</a:t>
            </a:r>
          </a:p>
        </p:txBody>
      </p:sp>
      <p:sp>
        <p:nvSpPr>
          <p:cNvPr id="7" name="TextBox 6">
            <a:extLst>
              <a:ext uri="{FF2B5EF4-FFF2-40B4-BE49-F238E27FC236}">
                <a16:creationId xmlns:a16="http://schemas.microsoft.com/office/drawing/2014/main" id="{3FE65D77-20BC-A056-10E1-B1708AEB477B}"/>
              </a:ext>
            </a:extLst>
          </p:cNvPr>
          <p:cNvSpPr txBox="1"/>
          <p:nvPr/>
        </p:nvSpPr>
        <p:spPr>
          <a:xfrm>
            <a:off x="7412803" y="3682150"/>
            <a:ext cx="1581150" cy="584775"/>
          </a:xfrm>
          <a:prstGeom prst="rect">
            <a:avLst/>
          </a:prstGeom>
          <a:noFill/>
        </p:spPr>
        <p:txBody>
          <a:bodyPr wrap="square" rtlCol="0">
            <a:spAutoFit/>
          </a:bodyPr>
          <a:lstStyle/>
          <a:p>
            <a:r>
              <a:rPr lang="en-GB" sz="1600" dirty="0"/>
              <a:t>Checking traffic or bus times</a:t>
            </a:r>
          </a:p>
        </p:txBody>
      </p:sp>
      <p:sp>
        <p:nvSpPr>
          <p:cNvPr id="8" name="TextBox 7">
            <a:extLst>
              <a:ext uri="{FF2B5EF4-FFF2-40B4-BE49-F238E27FC236}">
                <a16:creationId xmlns:a16="http://schemas.microsoft.com/office/drawing/2014/main" id="{375FC679-17D0-E7D1-D927-0880CCF8AED5}"/>
              </a:ext>
            </a:extLst>
          </p:cNvPr>
          <p:cNvSpPr txBox="1"/>
          <p:nvPr/>
        </p:nvSpPr>
        <p:spPr>
          <a:xfrm>
            <a:off x="-40750" y="5632191"/>
            <a:ext cx="4130172" cy="369332"/>
          </a:xfrm>
          <a:prstGeom prst="rect">
            <a:avLst/>
          </a:prstGeom>
          <a:noFill/>
        </p:spPr>
        <p:txBody>
          <a:bodyPr wrap="square" rtlCol="0">
            <a:spAutoFit/>
          </a:bodyPr>
          <a:lstStyle/>
          <a:p>
            <a:r>
              <a:rPr lang="en-GB" dirty="0"/>
              <a:t>Looking up nearby shops or restaurants</a:t>
            </a:r>
          </a:p>
        </p:txBody>
      </p:sp>
      <p:sp>
        <p:nvSpPr>
          <p:cNvPr id="9" name="TextBox 8">
            <a:extLst>
              <a:ext uri="{FF2B5EF4-FFF2-40B4-BE49-F238E27FC236}">
                <a16:creationId xmlns:a16="http://schemas.microsoft.com/office/drawing/2014/main" id="{F8A00B68-F4B9-1725-EF18-164E65A10EDE}"/>
              </a:ext>
            </a:extLst>
          </p:cNvPr>
          <p:cNvSpPr txBox="1"/>
          <p:nvPr/>
        </p:nvSpPr>
        <p:spPr>
          <a:xfrm>
            <a:off x="291530" y="3154647"/>
            <a:ext cx="3347215" cy="369332"/>
          </a:xfrm>
          <a:prstGeom prst="rect">
            <a:avLst/>
          </a:prstGeom>
          <a:noFill/>
        </p:spPr>
        <p:txBody>
          <a:bodyPr wrap="square" rtlCol="0">
            <a:spAutoFit/>
          </a:bodyPr>
          <a:lstStyle/>
          <a:p>
            <a:r>
              <a:rPr lang="en-GB" dirty="0"/>
              <a:t>Google Maps / Apple Maps</a:t>
            </a:r>
          </a:p>
        </p:txBody>
      </p:sp>
      <p:pic>
        <p:nvPicPr>
          <p:cNvPr id="2060" name="Picture 12" descr="Big change announced for Swansea Christmas Parade 2025 - Yahoo News UK">
            <a:extLst>
              <a:ext uri="{FF2B5EF4-FFF2-40B4-BE49-F238E27FC236}">
                <a16:creationId xmlns:a16="http://schemas.microsoft.com/office/drawing/2014/main" id="{4808863F-13ED-5AEA-4DA7-BB22C7132A0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23476" y="4032454"/>
            <a:ext cx="2824702" cy="167779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25CFE86-560C-0A9B-FE55-614BE7459314}"/>
              </a:ext>
            </a:extLst>
          </p:cNvPr>
          <p:cNvSpPr txBox="1"/>
          <p:nvPr/>
        </p:nvSpPr>
        <p:spPr>
          <a:xfrm>
            <a:off x="4404327" y="5715437"/>
            <a:ext cx="3038766" cy="369332"/>
          </a:xfrm>
          <a:prstGeom prst="rect">
            <a:avLst/>
          </a:prstGeom>
          <a:noFill/>
        </p:spPr>
        <p:txBody>
          <a:bodyPr wrap="square" rtlCol="0">
            <a:spAutoFit/>
          </a:bodyPr>
          <a:lstStyle/>
          <a:p>
            <a:r>
              <a:rPr lang="en-GB" dirty="0"/>
              <a:t>Christmas Parade route</a:t>
            </a:r>
          </a:p>
        </p:txBody>
      </p:sp>
    </p:spTree>
    <p:extLst>
      <p:ext uri="{BB962C8B-B14F-4D97-AF65-F5344CB8AC3E}">
        <p14:creationId xmlns:p14="http://schemas.microsoft.com/office/powerpoint/2010/main" val="3164936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054"/>
                                        </p:tgtEl>
                                        <p:attrNameLst>
                                          <p:attrName>style.visibility</p:attrName>
                                        </p:attrNameLst>
                                      </p:cBhvr>
                                      <p:to>
                                        <p:strVal val="visible"/>
                                      </p:to>
                                    </p:set>
                                    <p:anim calcmode="lin" valueType="num">
                                      <p:cBhvr additive="base">
                                        <p:cTn id="17" dur="500" fill="hold"/>
                                        <p:tgtEl>
                                          <p:spTgt spid="2054"/>
                                        </p:tgtEl>
                                        <p:attrNameLst>
                                          <p:attrName>ppt_x</p:attrName>
                                        </p:attrNameLst>
                                      </p:cBhvr>
                                      <p:tavLst>
                                        <p:tav tm="0">
                                          <p:val>
                                            <p:strVal val="#ppt_x"/>
                                          </p:val>
                                        </p:tav>
                                        <p:tav tm="100000">
                                          <p:val>
                                            <p:strVal val="#ppt_x"/>
                                          </p:val>
                                        </p:tav>
                                      </p:tavLst>
                                    </p:anim>
                                    <p:anim calcmode="lin" valueType="num">
                                      <p:cBhvr additive="base">
                                        <p:cTn id="18" dur="500" fill="hold"/>
                                        <p:tgtEl>
                                          <p:spTgt spid="205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horizontal)">
                                      <p:cBhvr>
                                        <p:cTn id="27" dur="500"/>
                                        <p:tgtEl>
                                          <p:spTgt spid="5"/>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randombar(horizontal)">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058"/>
                                        </p:tgtEl>
                                        <p:attrNameLst>
                                          <p:attrName>style.visibility</p:attrName>
                                        </p:attrNameLst>
                                      </p:cBhvr>
                                      <p:to>
                                        <p:strVal val="visible"/>
                                      </p:to>
                                    </p:set>
                                    <p:animEffect transition="in" filter="fade">
                                      <p:cBhvr>
                                        <p:cTn id="35" dur="500"/>
                                        <p:tgtEl>
                                          <p:spTgt spid="205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2060"/>
                                        </p:tgtEl>
                                        <p:attrNameLst>
                                          <p:attrName>style.visibility</p:attrName>
                                        </p:attrNameLst>
                                      </p:cBhvr>
                                      <p:to>
                                        <p:strVal val="visible"/>
                                      </p:to>
                                    </p:set>
                                    <p:animEffect transition="in" filter="randombar(horizontal)">
                                      <p:cBhvr>
                                        <p:cTn id="43" dur="500"/>
                                        <p:tgtEl>
                                          <p:spTgt spid="2060"/>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randombar(horizontal)">
                                      <p:cBhvr>
                                        <p:cTn id="4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C55022-FB6B-03B1-63B3-3DF214375334}"/>
              </a:ext>
            </a:extLst>
          </p:cNvPr>
          <p:cNvSpPr txBox="1"/>
          <p:nvPr/>
        </p:nvSpPr>
        <p:spPr>
          <a:xfrm>
            <a:off x="7971639" y="857250"/>
            <a:ext cx="1168152" cy="300082"/>
          </a:xfrm>
          <a:prstGeom prst="rect">
            <a:avLst/>
          </a:prstGeom>
          <a:noFill/>
        </p:spPr>
        <p:txBody>
          <a:bodyPr wrap="square" rtlCol="0">
            <a:spAutoFit/>
          </a:bodyPr>
          <a:lstStyle/>
          <a:p>
            <a:r>
              <a:rPr lang="en-GB" sz="1350" dirty="0"/>
              <a:t>01/10/2025</a:t>
            </a:r>
          </a:p>
        </p:txBody>
      </p:sp>
      <p:sp>
        <p:nvSpPr>
          <p:cNvPr id="3" name="TextBox 2">
            <a:extLst>
              <a:ext uri="{FF2B5EF4-FFF2-40B4-BE49-F238E27FC236}">
                <a16:creationId xmlns:a16="http://schemas.microsoft.com/office/drawing/2014/main" id="{88593193-4680-8E31-3148-21DD4020C8A5}"/>
              </a:ext>
            </a:extLst>
          </p:cNvPr>
          <p:cNvSpPr txBox="1"/>
          <p:nvPr/>
        </p:nvSpPr>
        <p:spPr>
          <a:xfrm>
            <a:off x="2840484" y="1412300"/>
            <a:ext cx="5794697" cy="3693319"/>
          </a:xfrm>
          <a:prstGeom prst="rect">
            <a:avLst/>
          </a:prstGeom>
          <a:noFill/>
        </p:spPr>
        <p:txBody>
          <a:bodyPr wrap="square" rtlCol="0">
            <a:spAutoFit/>
          </a:bodyPr>
          <a:lstStyle/>
          <a:p>
            <a:pPr algn="l"/>
            <a:r>
              <a:rPr lang="en-GB" b="1" dirty="0">
                <a:latin typeface="Avenir Next"/>
              </a:rPr>
              <a:t>What is GIS? - Geographic Information System (GIS) </a:t>
            </a:r>
          </a:p>
          <a:p>
            <a:pPr algn="l"/>
            <a:endParaRPr lang="en-GB" b="1" dirty="0">
              <a:latin typeface="Avenir Next"/>
            </a:endParaRPr>
          </a:p>
          <a:p>
            <a:r>
              <a:rPr lang="en-GB" dirty="0">
                <a:latin typeface="Comic Sans MS" panose="030F0702030302020204" pitchFamily="66" charset="0"/>
              </a:rPr>
              <a:t>“A system for capturing, storing, checking, integrating, manipulating, analysing, and displaying data that are spatially referenced to the earth” </a:t>
            </a:r>
          </a:p>
          <a:p>
            <a:r>
              <a:rPr lang="en-GB" dirty="0"/>
              <a:t>(Department of the Environment 1987: 132)</a:t>
            </a:r>
          </a:p>
          <a:p>
            <a:endParaRPr lang="en-GB" dirty="0">
              <a:latin typeface="Comic Sans MS" panose="030F0702030302020204" pitchFamily="66" charset="0"/>
            </a:endParaRPr>
          </a:p>
          <a:p>
            <a:r>
              <a:rPr lang="en-GB" dirty="0">
                <a:latin typeface="Comic Sans MS" panose="030F0702030302020204" pitchFamily="66" charset="0"/>
              </a:rPr>
              <a:t>“A spatial system that creates, manages, analyses, and maps all types of data. GIS connects data to a map, integrating location data (where things are) with all types of descriptive information (what things are like there).” </a:t>
            </a:r>
            <a:r>
              <a:rPr lang="en-GB" dirty="0"/>
              <a:t>(ESRI, 2023)</a:t>
            </a:r>
          </a:p>
          <a:p>
            <a:r>
              <a:rPr lang="en-GB" dirty="0">
                <a:solidFill>
                  <a:schemeClr val="accent1"/>
                </a:solidFill>
                <a:hlinkClick r:id="rId3"/>
              </a:rPr>
              <a:t>https://www.esri.com/en-us/what-is-gis/overview</a:t>
            </a:r>
            <a:endParaRPr lang="en-GB" dirty="0">
              <a:solidFill>
                <a:schemeClr val="accent1"/>
              </a:solidFill>
            </a:endParaRPr>
          </a:p>
        </p:txBody>
      </p:sp>
      <p:pic>
        <p:nvPicPr>
          <p:cNvPr id="6" name="Picture 5">
            <a:extLst>
              <a:ext uri="{FF2B5EF4-FFF2-40B4-BE49-F238E27FC236}">
                <a16:creationId xmlns:a16="http://schemas.microsoft.com/office/drawing/2014/main" id="{744DC05D-9279-215D-8D20-211A630A0B24}"/>
              </a:ext>
            </a:extLst>
          </p:cNvPr>
          <p:cNvPicPr>
            <a:picLocks noChangeAspect="1"/>
          </p:cNvPicPr>
          <p:nvPr/>
        </p:nvPicPr>
        <p:blipFill rotWithShape="1">
          <a:blip r:embed="rId4">
            <a:extLst>
              <a:ext uri="{28A0092B-C50C-407E-A947-70E740481C1C}">
                <a14:useLocalDpi xmlns:a14="http://schemas.microsoft.com/office/drawing/2010/main" val="0"/>
              </a:ext>
            </a:extLst>
          </a:blip>
          <a:srcRect t="35" b="35"/>
          <a:stretch/>
        </p:blipFill>
        <p:spPr>
          <a:xfrm>
            <a:off x="0" y="1157332"/>
            <a:ext cx="2416014" cy="4572587"/>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3824098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8FACC-8521-B170-6312-70BC285FE7FC}"/>
              </a:ext>
            </a:extLst>
          </p:cNvPr>
          <p:cNvSpPr>
            <a:spLocks noGrp="1"/>
          </p:cNvSpPr>
          <p:nvPr>
            <p:ph type="title"/>
          </p:nvPr>
        </p:nvSpPr>
        <p:spPr>
          <a:xfrm>
            <a:off x="628650" y="365127"/>
            <a:ext cx="7886700" cy="1325563"/>
          </a:xfrm>
        </p:spPr>
        <p:txBody>
          <a:bodyPr>
            <a:normAutofit/>
          </a:bodyPr>
          <a:lstStyle/>
          <a:p>
            <a:r>
              <a:rPr lang="en-GB" dirty="0"/>
              <a:t>Geographic </a:t>
            </a:r>
            <a:r>
              <a:rPr lang="en-GB" u="sng" dirty="0"/>
              <a:t>Information System</a:t>
            </a:r>
          </a:p>
        </p:txBody>
      </p:sp>
      <p:sp>
        <p:nvSpPr>
          <p:cNvPr id="3" name="Content Placeholder 2">
            <a:extLst>
              <a:ext uri="{FF2B5EF4-FFF2-40B4-BE49-F238E27FC236}">
                <a16:creationId xmlns:a16="http://schemas.microsoft.com/office/drawing/2014/main" id="{0F1BD8BC-7EE0-8A50-583F-01B42DB48024}"/>
              </a:ext>
            </a:extLst>
          </p:cNvPr>
          <p:cNvSpPr>
            <a:spLocks noGrp="1"/>
          </p:cNvSpPr>
          <p:nvPr>
            <p:ph sz="half" idx="1"/>
          </p:nvPr>
        </p:nvSpPr>
        <p:spPr>
          <a:xfrm>
            <a:off x="628650" y="1027908"/>
            <a:ext cx="4217670" cy="5149055"/>
          </a:xfrm>
        </p:spPr>
        <p:txBody>
          <a:bodyPr>
            <a:normAutofit/>
          </a:bodyPr>
          <a:lstStyle/>
          <a:p>
            <a:pPr marL="0" indent="0">
              <a:buNone/>
            </a:pPr>
            <a:r>
              <a:rPr lang="en-GB" sz="2800" dirty="0"/>
              <a:t>What is information System</a:t>
            </a:r>
          </a:p>
          <a:p>
            <a:pPr>
              <a:buFontTx/>
              <a:buChar char="-"/>
            </a:pPr>
            <a:r>
              <a:rPr lang="en-GB" sz="2800" dirty="0"/>
              <a:t>Give some examples</a:t>
            </a:r>
          </a:p>
          <a:p>
            <a:pPr marL="0" indent="0">
              <a:buNone/>
            </a:pPr>
            <a:r>
              <a:rPr lang="en-GB" sz="2800" dirty="0"/>
              <a:t>A system that collects, stores, processes, and shares data to support decision-making.</a:t>
            </a:r>
          </a:p>
          <a:p>
            <a:pPr marL="0" indent="0">
              <a:buNone/>
            </a:pPr>
            <a:endParaRPr lang="en-GB" sz="2800" dirty="0"/>
          </a:p>
          <a:p>
            <a:pPr marL="0" indent="0">
              <a:buNone/>
            </a:pPr>
            <a:endParaRPr lang="en-GB" sz="1900" dirty="0"/>
          </a:p>
        </p:txBody>
      </p:sp>
      <p:pic>
        <p:nvPicPr>
          <p:cNvPr id="2050" name="Picture 2" descr="School Management System – ArchTech">
            <a:extLst>
              <a:ext uri="{FF2B5EF4-FFF2-40B4-BE49-F238E27FC236}">
                <a16:creationId xmlns:a16="http://schemas.microsoft.com/office/drawing/2014/main" id="{7352F9DC-CB66-5AAC-7C36-2975ADC48D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036820" y="1027908"/>
            <a:ext cx="3867150" cy="2581322"/>
          </a:xfrm>
          <a:prstGeom prst="rect">
            <a:avLst/>
          </a:prstGeom>
          <a:solidFill>
            <a:srgbClr val="FFFFFF"/>
          </a:solidFill>
        </p:spPr>
      </p:pic>
    </p:spTree>
    <p:extLst>
      <p:ext uri="{BB962C8B-B14F-4D97-AF65-F5344CB8AC3E}">
        <p14:creationId xmlns:p14="http://schemas.microsoft.com/office/powerpoint/2010/main" val="789395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357A34-24BD-E597-BBBA-0F22E7962268}"/>
              </a:ext>
            </a:extLst>
          </p:cNvPr>
          <p:cNvSpPr>
            <a:spLocks noGrp="1"/>
          </p:cNvSpPr>
          <p:nvPr>
            <p:ph type="title"/>
          </p:nvPr>
        </p:nvSpPr>
        <p:spPr>
          <a:xfrm>
            <a:off x="-2287" y="4708"/>
            <a:ext cx="4501582" cy="1495425"/>
          </a:xfrm>
        </p:spPr>
        <p:txBody>
          <a:bodyPr>
            <a:normAutofit/>
          </a:bodyPr>
          <a:lstStyle/>
          <a:p>
            <a:r>
              <a:rPr lang="en-GB" sz="3500" dirty="0"/>
              <a:t>what is geography</a:t>
            </a:r>
          </a:p>
        </p:txBody>
      </p:sp>
      <p:sp>
        <p:nvSpPr>
          <p:cNvPr id="3" name="Content Placeholder 2">
            <a:extLst>
              <a:ext uri="{FF2B5EF4-FFF2-40B4-BE49-F238E27FC236}">
                <a16:creationId xmlns:a16="http://schemas.microsoft.com/office/drawing/2014/main" id="{74A8E648-1E3D-BB36-DADE-B2DBDAF13898}"/>
              </a:ext>
            </a:extLst>
          </p:cNvPr>
          <p:cNvSpPr>
            <a:spLocks noGrp="1"/>
          </p:cNvSpPr>
          <p:nvPr>
            <p:ph idx="1"/>
          </p:nvPr>
        </p:nvSpPr>
        <p:spPr>
          <a:xfrm>
            <a:off x="-90181" y="1705995"/>
            <a:ext cx="5309452" cy="5156713"/>
          </a:xfrm>
        </p:spPr>
        <p:txBody>
          <a:bodyPr>
            <a:noAutofit/>
          </a:bodyPr>
          <a:lstStyle/>
          <a:p>
            <a:r>
              <a:rPr lang="en-GB" sz="1600" dirty="0">
                <a:latin typeface="Century Schoolbook" panose="02040604050505020304" pitchFamily="18" charset="0"/>
              </a:rPr>
              <a:t>Def: </a:t>
            </a:r>
            <a:r>
              <a:rPr lang="en-GB" sz="1600" i="1" dirty="0">
                <a:latin typeface="Century Schoolbook" panose="02040604050505020304" pitchFamily="18" charset="0"/>
              </a:rPr>
              <a:t>the study of the physical features of the earth and its atmosphere, and of human activity as it affects and is affected by these, including the distribution of populations and resources and political and economic activities.</a:t>
            </a:r>
          </a:p>
          <a:p>
            <a:r>
              <a:rPr lang="en-GB" sz="1600" dirty="0">
                <a:latin typeface="Century Schoolbook" panose="02040604050505020304" pitchFamily="18" charset="0"/>
              </a:rPr>
              <a:t>Geography falls into two main areas we have the study of </a:t>
            </a:r>
            <a:r>
              <a:rPr lang="en-GB" sz="1600" u="sng" dirty="0">
                <a:solidFill>
                  <a:schemeClr val="accent2"/>
                </a:solidFill>
                <a:latin typeface="Century Schoolbook" panose="02040604050505020304" pitchFamily="18" charset="0"/>
              </a:rPr>
              <a:t>social geography </a:t>
            </a:r>
            <a:r>
              <a:rPr lang="en-GB" sz="1600" dirty="0">
                <a:latin typeface="Century Schoolbook" panose="02040604050505020304" pitchFamily="18" charset="0"/>
              </a:rPr>
              <a:t>-  here we are looking at where and how people live, or we have the study of </a:t>
            </a:r>
            <a:r>
              <a:rPr lang="en-GB" sz="1600" u="sng" dirty="0">
                <a:solidFill>
                  <a:schemeClr val="accent3">
                    <a:lumMod val="60000"/>
                    <a:lumOff val="40000"/>
                  </a:schemeClr>
                </a:solidFill>
                <a:latin typeface="Century Schoolbook" panose="02040604050505020304" pitchFamily="18" charset="0"/>
              </a:rPr>
              <a:t>physical geography </a:t>
            </a:r>
            <a:r>
              <a:rPr lang="en-GB" sz="1600" dirty="0">
                <a:latin typeface="Century Schoolbook" panose="02040604050505020304" pitchFamily="18" charset="0"/>
              </a:rPr>
              <a:t>here we tend to think of terrain and what we see on the land.</a:t>
            </a:r>
          </a:p>
          <a:p>
            <a:r>
              <a:rPr lang="en-GB" sz="1600" dirty="0">
                <a:latin typeface="Century Schoolbook" panose="02040604050505020304" pitchFamily="18" charset="0"/>
              </a:rPr>
              <a:t>Some of the first geographical information system were developed in the late 60s in Canada by software engineers who realised that if they wanted to look at the census data recently gathered then they needed to have a big, computerised map of the area. This falls into the area of social geography or sociodemographic analysis.</a:t>
            </a:r>
          </a:p>
        </p:txBody>
      </p:sp>
      <p:pic>
        <p:nvPicPr>
          <p:cNvPr id="5" name="Picture 4" descr="The planet earth taken from the outer space">
            <a:extLst>
              <a:ext uri="{FF2B5EF4-FFF2-40B4-BE49-F238E27FC236}">
                <a16:creationId xmlns:a16="http://schemas.microsoft.com/office/drawing/2014/main" id="{C9F59F01-6D6A-DC25-45ED-6D0B54BE4776}"/>
              </a:ext>
            </a:extLst>
          </p:cNvPr>
          <p:cNvPicPr>
            <a:picLocks noChangeAspect="1"/>
          </p:cNvPicPr>
          <p:nvPr/>
        </p:nvPicPr>
        <p:blipFill rotWithShape="1">
          <a:blip r:embed="rId2"/>
          <a:srcRect l="62365" r="2009" b="1"/>
          <a:stretch>
            <a:fillRect/>
          </a:stretch>
        </p:blipFill>
        <p:spPr>
          <a:xfrm>
            <a:off x="5399580" y="10"/>
            <a:ext cx="3744420" cy="6857990"/>
          </a:xfrm>
          <a:prstGeom prst="rect">
            <a:avLst/>
          </a:prstGeom>
          <a:effectLst/>
        </p:spPr>
      </p:pic>
    </p:spTree>
    <p:extLst>
      <p:ext uri="{BB962C8B-B14F-4D97-AF65-F5344CB8AC3E}">
        <p14:creationId xmlns:p14="http://schemas.microsoft.com/office/powerpoint/2010/main" val="972740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ABA1D3-77A6-A8C3-7248-A7B88B6501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506147-8BC2-0A49-477C-C1628F2B4A4A}"/>
              </a:ext>
            </a:extLst>
          </p:cNvPr>
          <p:cNvSpPr>
            <a:spLocks noGrp="1"/>
          </p:cNvSpPr>
          <p:nvPr>
            <p:ph type="title"/>
          </p:nvPr>
        </p:nvSpPr>
        <p:spPr/>
        <p:txBody>
          <a:bodyPr/>
          <a:lstStyle/>
          <a:p>
            <a:r>
              <a:rPr lang="en-GB" u="sng" dirty="0"/>
              <a:t>Geographic Information System</a:t>
            </a:r>
            <a:br>
              <a:rPr lang="en-GB" dirty="0"/>
            </a:br>
            <a:endParaRPr lang="en-GB" dirty="0"/>
          </a:p>
        </p:txBody>
      </p:sp>
      <p:sp>
        <p:nvSpPr>
          <p:cNvPr id="3" name="Content Placeholder 2">
            <a:extLst>
              <a:ext uri="{FF2B5EF4-FFF2-40B4-BE49-F238E27FC236}">
                <a16:creationId xmlns:a16="http://schemas.microsoft.com/office/drawing/2014/main" id="{71CF378E-5755-71B1-9E0B-1266893B0558}"/>
              </a:ext>
            </a:extLst>
          </p:cNvPr>
          <p:cNvSpPr>
            <a:spLocks noGrp="1"/>
          </p:cNvSpPr>
          <p:nvPr>
            <p:ph idx="1"/>
          </p:nvPr>
        </p:nvSpPr>
        <p:spPr>
          <a:xfrm>
            <a:off x="628650" y="1578369"/>
            <a:ext cx="7886700" cy="1141971"/>
          </a:xfrm>
        </p:spPr>
        <p:txBody>
          <a:bodyPr/>
          <a:lstStyle/>
          <a:p>
            <a:pPr marL="0" indent="0">
              <a:buNone/>
            </a:pPr>
            <a:r>
              <a:rPr lang="en-GB" sz="2400" dirty="0"/>
              <a:t>A GIS is a special type of Information System designed to capture, store, analyse, and display spatial (location-based) data.</a:t>
            </a:r>
          </a:p>
        </p:txBody>
      </p:sp>
      <p:sp>
        <p:nvSpPr>
          <p:cNvPr id="5" name="TextBox 4">
            <a:extLst>
              <a:ext uri="{FF2B5EF4-FFF2-40B4-BE49-F238E27FC236}">
                <a16:creationId xmlns:a16="http://schemas.microsoft.com/office/drawing/2014/main" id="{96D7EC8C-27BB-BF0D-E282-77D507F65CC8}"/>
              </a:ext>
            </a:extLst>
          </p:cNvPr>
          <p:cNvSpPr txBox="1"/>
          <p:nvPr/>
        </p:nvSpPr>
        <p:spPr>
          <a:xfrm>
            <a:off x="960120" y="3244334"/>
            <a:ext cx="6446520" cy="523220"/>
          </a:xfrm>
          <a:prstGeom prst="rect">
            <a:avLst/>
          </a:prstGeom>
          <a:noFill/>
          <a:ln w="19050">
            <a:solidFill>
              <a:srgbClr val="FF0000"/>
            </a:solidFill>
          </a:ln>
        </p:spPr>
        <p:txBody>
          <a:bodyPr wrap="square">
            <a:spAutoFit/>
          </a:bodyPr>
          <a:lstStyle/>
          <a:p>
            <a:pPr marL="0" indent="0">
              <a:buNone/>
            </a:pPr>
            <a:r>
              <a:rPr lang="en-GB" sz="2800" dirty="0"/>
              <a:t>GIS = IS + Geography + Spatial Thinking</a:t>
            </a:r>
          </a:p>
        </p:txBody>
      </p:sp>
      <p:sp>
        <p:nvSpPr>
          <p:cNvPr id="6" name="TextBox 5">
            <a:extLst>
              <a:ext uri="{FF2B5EF4-FFF2-40B4-BE49-F238E27FC236}">
                <a16:creationId xmlns:a16="http://schemas.microsoft.com/office/drawing/2014/main" id="{78E107A2-A7DA-16E4-3BEB-2F60A77DF799}"/>
              </a:ext>
            </a:extLst>
          </p:cNvPr>
          <p:cNvSpPr txBox="1"/>
          <p:nvPr/>
        </p:nvSpPr>
        <p:spPr>
          <a:xfrm>
            <a:off x="628650" y="4402947"/>
            <a:ext cx="7886700" cy="830997"/>
          </a:xfrm>
          <a:prstGeom prst="rect">
            <a:avLst/>
          </a:prstGeom>
          <a:noFill/>
        </p:spPr>
        <p:txBody>
          <a:bodyPr wrap="square">
            <a:spAutoFit/>
          </a:bodyPr>
          <a:lstStyle/>
          <a:p>
            <a:pPr marL="0" indent="0">
              <a:buNone/>
            </a:pPr>
            <a:r>
              <a:rPr lang="en-GB" sz="2400" dirty="0"/>
              <a:t>A framework for gathering, managing, and analysing spatial data</a:t>
            </a:r>
          </a:p>
        </p:txBody>
      </p:sp>
    </p:spTree>
    <p:extLst>
      <p:ext uri="{BB962C8B-B14F-4D97-AF65-F5344CB8AC3E}">
        <p14:creationId xmlns:p14="http://schemas.microsoft.com/office/powerpoint/2010/main" val="6633783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8593193-4680-8E31-3148-21DD4020C8A5}"/>
              </a:ext>
            </a:extLst>
          </p:cNvPr>
          <p:cNvSpPr txBox="1"/>
          <p:nvPr/>
        </p:nvSpPr>
        <p:spPr>
          <a:xfrm>
            <a:off x="83397" y="181668"/>
            <a:ext cx="8419579" cy="646331"/>
          </a:xfrm>
          <a:prstGeom prst="rect">
            <a:avLst/>
          </a:prstGeom>
          <a:noFill/>
        </p:spPr>
        <p:txBody>
          <a:bodyPr wrap="square" rtlCol="0">
            <a:spAutoFit/>
          </a:bodyPr>
          <a:lstStyle/>
          <a:p>
            <a:pPr algn="ctr"/>
            <a:r>
              <a:rPr lang="en-GB" b="1" i="1" dirty="0"/>
              <a:t>QUESTION: What is this difference between this screenshot below, and the same map within Google Maps? </a:t>
            </a:r>
          </a:p>
        </p:txBody>
      </p:sp>
      <p:pic>
        <p:nvPicPr>
          <p:cNvPr id="6" name="Picture 5">
            <a:extLst>
              <a:ext uri="{FF2B5EF4-FFF2-40B4-BE49-F238E27FC236}">
                <a16:creationId xmlns:a16="http://schemas.microsoft.com/office/drawing/2014/main" id="{C141D6DD-E665-A642-7557-B20E776D44ED}"/>
              </a:ext>
            </a:extLst>
          </p:cNvPr>
          <p:cNvPicPr>
            <a:picLocks noChangeAspect="1"/>
          </p:cNvPicPr>
          <p:nvPr/>
        </p:nvPicPr>
        <p:blipFill rotWithShape="1">
          <a:blip r:embed="rId3"/>
          <a:srcRect r="7004"/>
          <a:stretch/>
        </p:blipFill>
        <p:spPr>
          <a:xfrm>
            <a:off x="909501" y="3708423"/>
            <a:ext cx="6471686" cy="2321578"/>
          </a:xfrm>
          <a:prstGeom prst="rect">
            <a:avLst/>
          </a:prstGeom>
        </p:spPr>
      </p:pic>
      <p:pic>
        <p:nvPicPr>
          <p:cNvPr id="3074" name="Picture 2" descr="Swansea map hi-res stock photography and images - Alamy">
            <a:extLst>
              <a:ext uri="{FF2B5EF4-FFF2-40B4-BE49-F238E27FC236}">
                <a16:creationId xmlns:a16="http://schemas.microsoft.com/office/drawing/2014/main" id="{B3C6433A-E7A9-D834-3DD3-DEE29FF0E5A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9784"/>
          <a:stretch/>
        </p:blipFill>
        <p:spPr bwMode="auto">
          <a:xfrm>
            <a:off x="460469" y="827999"/>
            <a:ext cx="7665434" cy="288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5837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9BFDCA5-726F-DDCB-C0C4-A800AB9466EA}"/>
              </a:ext>
            </a:extLst>
          </p:cNvPr>
          <p:cNvSpPr txBox="1"/>
          <p:nvPr/>
        </p:nvSpPr>
        <p:spPr>
          <a:xfrm>
            <a:off x="3307460" y="1455382"/>
            <a:ext cx="5757826" cy="4570482"/>
          </a:xfrm>
          <a:prstGeom prst="rect">
            <a:avLst/>
          </a:prstGeom>
          <a:noFill/>
        </p:spPr>
        <p:txBody>
          <a:bodyPr wrap="square" rtlCol="0">
            <a:spAutoFit/>
          </a:bodyPr>
          <a:lstStyle/>
          <a:p>
            <a:pPr marL="257175" indent="-257175">
              <a:buFontTx/>
              <a:buChar char="-"/>
            </a:pPr>
            <a:r>
              <a:rPr lang="en-GB" sz="1500" dirty="0"/>
              <a:t>Hardware</a:t>
            </a:r>
          </a:p>
          <a:p>
            <a:pPr marL="257175" indent="-257175">
              <a:buFontTx/>
              <a:buChar char="-"/>
            </a:pPr>
            <a:r>
              <a:rPr lang="en-GB" sz="1500" dirty="0"/>
              <a:t>Software</a:t>
            </a:r>
          </a:p>
          <a:p>
            <a:pPr marL="257175" indent="-257175">
              <a:buFontTx/>
              <a:buChar char="-"/>
            </a:pPr>
            <a:r>
              <a:rPr lang="en-GB" sz="1500" dirty="0"/>
              <a:t>Analyst</a:t>
            </a:r>
          </a:p>
          <a:p>
            <a:pPr marL="257175" indent="-257175">
              <a:buFontTx/>
              <a:buChar char="-"/>
            </a:pPr>
            <a:r>
              <a:rPr lang="en-GB" sz="1500" dirty="0"/>
              <a:t>Data</a:t>
            </a:r>
          </a:p>
          <a:p>
            <a:pPr marL="257175" indent="-257175">
              <a:buFontTx/>
              <a:buChar char="-"/>
            </a:pPr>
            <a:r>
              <a:rPr lang="en-GB" sz="1500" dirty="0"/>
              <a:t>Methods</a:t>
            </a:r>
          </a:p>
          <a:p>
            <a:pPr marL="257175" indent="-257175">
              <a:buFontTx/>
              <a:buChar char="-"/>
            </a:pPr>
            <a:endParaRPr lang="en-GB" dirty="0"/>
          </a:p>
          <a:p>
            <a:endParaRPr lang="en-GB" dirty="0"/>
          </a:p>
          <a:p>
            <a:endParaRPr lang="en-GB" dirty="0"/>
          </a:p>
          <a:p>
            <a:endParaRPr lang="en-GB" dirty="0"/>
          </a:p>
          <a:p>
            <a:endParaRPr lang="en-GB" dirty="0"/>
          </a:p>
          <a:p>
            <a:endParaRPr lang="en-GB" dirty="0"/>
          </a:p>
          <a:p>
            <a:endParaRPr lang="en-GB" dirty="0"/>
          </a:p>
          <a:p>
            <a:r>
              <a:rPr lang="en-GB" dirty="0"/>
              <a:t>Workflow :</a:t>
            </a:r>
          </a:p>
          <a:p>
            <a:endParaRPr lang="en-GB" dirty="0"/>
          </a:p>
          <a:p>
            <a:r>
              <a:rPr lang="en-GB" dirty="0"/>
              <a:t>Raw Data → GIS Tools → Analysis → Results/Insights</a:t>
            </a:r>
          </a:p>
          <a:p>
            <a:endParaRPr lang="en-GB" dirty="0"/>
          </a:p>
          <a:p>
            <a:r>
              <a:rPr lang="en-GB" dirty="0"/>
              <a:t>A tool for spatial problem-solving!</a:t>
            </a:r>
          </a:p>
        </p:txBody>
      </p:sp>
      <p:pic>
        <p:nvPicPr>
          <p:cNvPr id="7" name="Picture 6">
            <a:extLst>
              <a:ext uri="{FF2B5EF4-FFF2-40B4-BE49-F238E27FC236}">
                <a16:creationId xmlns:a16="http://schemas.microsoft.com/office/drawing/2014/main" id="{3B876257-1E72-01D3-30A8-A8E44CD5E03F}"/>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752130" y="2179673"/>
            <a:ext cx="3477470" cy="2686345"/>
          </a:xfrm>
          <a:prstGeom prst="rect">
            <a:avLst/>
          </a:prstGeom>
        </p:spPr>
      </p:pic>
      <p:pic>
        <p:nvPicPr>
          <p:cNvPr id="9" name="Picture 4" descr="What Is The Component Of GIS">
            <a:extLst>
              <a:ext uri="{FF2B5EF4-FFF2-40B4-BE49-F238E27FC236}">
                <a16:creationId xmlns:a16="http://schemas.microsoft.com/office/drawing/2014/main" id="{CDD6D2C5-BFF8-0A96-4655-E4D437DEBE4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013355"/>
            <a:ext cx="3307460" cy="24514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436572F-D7E8-B418-27DB-74CE39F2EB6B}"/>
              </a:ext>
            </a:extLst>
          </p:cNvPr>
          <p:cNvSpPr txBox="1"/>
          <p:nvPr/>
        </p:nvSpPr>
        <p:spPr>
          <a:xfrm>
            <a:off x="301337" y="716323"/>
            <a:ext cx="4572000" cy="369332"/>
          </a:xfrm>
          <a:prstGeom prst="rect">
            <a:avLst/>
          </a:prstGeom>
          <a:noFill/>
        </p:spPr>
        <p:txBody>
          <a:bodyPr wrap="square">
            <a:spAutoFit/>
          </a:bodyPr>
          <a:lstStyle/>
          <a:p>
            <a:r>
              <a:rPr lang="en-GB" dirty="0"/>
              <a:t>GIS involves physical and human components</a:t>
            </a:r>
          </a:p>
        </p:txBody>
      </p:sp>
    </p:spTree>
    <p:extLst>
      <p:ext uri="{BB962C8B-B14F-4D97-AF65-F5344CB8AC3E}">
        <p14:creationId xmlns:p14="http://schemas.microsoft.com/office/powerpoint/2010/main" val="2079473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FF43F-473A-1EF5-200B-5937937B1763}"/>
              </a:ext>
            </a:extLst>
          </p:cNvPr>
          <p:cNvSpPr>
            <a:spLocks noGrp="1"/>
          </p:cNvSpPr>
          <p:nvPr>
            <p:ph type="title"/>
          </p:nvPr>
        </p:nvSpPr>
        <p:spPr/>
        <p:txBody>
          <a:bodyPr/>
          <a:lstStyle/>
          <a:p>
            <a:r>
              <a:rPr lang="en-GB" u="sng" dirty="0"/>
              <a:t>Geographic</a:t>
            </a:r>
            <a:r>
              <a:rPr lang="en-GB" dirty="0"/>
              <a:t> Information System</a:t>
            </a:r>
            <a:br>
              <a:rPr lang="en-GB" dirty="0"/>
            </a:br>
            <a:endParaRPr lang="en-GB" dirty="0"/>
          </a:p>
        </p:txBody>
      </p:sp>
      <p:sp>
        <p:nvSpPr>
          <p:cNvPr id="3" name="Content Placeholder 2">
            <a:extLst>
              <a:ext uri="{FF2B5EF4-FFF2-40B4-BE49-F238E27FC236}">
                <a16:creationId xmlns:a16="http://schemas.microsoft.com/office/drawing/2014/main" id="{E12EE2DD-6416-DB9B-A1A1-CD2BB8B508FB}"/>
              </a:ext>
            </a:extLst>
          </p:cNvPr>
          <p:cNvSpPr>
            <a:spLocks noGrp="1"/>
          </p:cNvSpPr>
          <p:nvPr>
            <p:ph idx="1"/>
          </p:nvPr>
        </p:nvSpPr>
        <p:spPr>
          <a:xfrm>
            <a:off x="628650" y="2755659"/>
            <a:ext cx="7886700" cy="4351338"/>
          </a:xfrm>
        </p:spPr>
        <p:txBody>
          <a:bodyPr/>
          <a:lstStyle/>
          <a:p>
            <a:pPr marL="0" indent="0">
              <a:buNone/>
            </a:pPr>
            <a:r>
              <a:rPr lang="en-GB" sz="2400" dirty="0"/>
              <a:t>Two Main Branches</a:t>
            </a:r>
          </a:p>
          <a:p>
            <a:pPr marL="0" indent="0">
              <a:buNone/>
            </a:pPr>
            <a:r>
              <a:rPr lang="en-GB" sz="2400" dirty="0"/>
              <a:t>Physical Geography – natural features like mountains, rivers, climate, vegetation.</a:t>
            </a:r>
          </a:p>
          <a:p>
            <a:pPr marL="0" indent="0">
              <a:buNone/>
            </a:pPr>
            <a:r>
              <a:rPr lang="en-GB" sz="2400" dirty="0"/>
              <a:t>Example: Studying rainfall patterns to understand drought risk.</a:t>
            </a:r>
          </a:p>
          <a:p>
            <a:pPr marL="0" indent="0">
              <a:buNone/>
            </a:pPr>
            <a:r>
              <a:rPr lang="en-GB" sz="2400" dirty="0"/>
              <a:t>Human Geography – how humans interact with space and place.</a:t>
            </a:r>
          </a:p>
          <a:p>
            <a:pPr marL="0" indent="0">
              <a:buNone/>
            </a:pPr>
            <a:r>
              <a:rPr lang="en-GB" sz="2400" dirty="0"/>
              <a:t>Example: Mapping population density to plan urban housing.</a:t>
            </a:r>
          </a:p>
        </p:txBody>
      </p:sp>
      <p:sp>
        <p:nvSpPr>
          <p:cNvPr id="6" name="TextBox 5">
            <a:extLst>
              <a:ext uri="{FF2B5EF4-FFF2-40B4-BE49-F238E27FC236}">
                <a16:creationId xmlns:a16="http://schemas.microsoft.com/office/drawing/2014/main" id="{63AA40D7-346D-5134-A32B-FEE8798FBAA3}"/>
              </a:ext>
            </a:extLst>
          </p:cNvPr>
          <p:cNvSpPr txBox="1"/>
          <p:nvPr/>
        </p:nvSpPr>
        <p:spPr>
          <a:xfrm>
            <a:off x="628650" y="775563"/>
            <a:ext cx="8309610" cy="1569660"/>
          </a:xfrm>
          <a:prstGeom prst="rect">
            <a:avLst/>
          </a:prstGeom>
          <a:noFill/>
        </p:spPr>
        <p:txBody>
          <a:bodyPr wrap="square">
            <a:spAutoFit/>
          </a:bodyPr>
          <a:lstStyle/>
          <a:p>
            <a:endParaRPr lang="en-GB" sz="2400" dirty="0"/>
          </a:p>
          <a:p>
            <a:r>
              <a:rPr lang="en-GB" sz="2400" dirty="0"/>
              <a:t>Geography is the study of places, the relationships between people and their environments, and the spatial patterns of natural and human phenomena</a:t>
            </a:r>
          </a:p>
        </p:txBody>
      </p:sp>
    </p:spTree>
    <p:extLst>
      <p:ext uri="{BB962C8B-B14F-4D97-AF65-F5344CB8AC3E}">
        <p14:creationId xmlns:p14="http://schemas.microsoft.com/office/powerpoint/2010/main" val="16314973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167330A-DC01-7DCD-E5D5-F24848E9258A}"/>
              </a:ext>
            </a:extLst>
          </p:cNvPr>
          <p:cNvSpPr>
            <a:spLocks noGrp="1"/>
          </p:cNvSpPr>
          <p:nvPr>
            <p:ph type="title"/>
          </p:nvPr>
        </p:nvSpPr>
        <p:spPr>
          <a:xfrm>
            <a:off x="628650" y="365127"/>
            <a:ext cx="7886700" cy="2322405"/>
          </a:xfrm>
        </p:spPr>
        <p:txBody>
          <a:bodyPr/>
          <a:lstStyle/>
          <a:p>
            <a:r>
              <a:rPr lang="en-GB" sz="2400" b="1" dirty="0"/>
              <a:t>The next lecture will cover:</a:t>
            </a:r>
            <a:br>
              <a:rPr lang="en-GB" sz="2400" b="1" dirty="0"/>
            </a:br>
            <a:br>
              <a:rPr lang="en-GB" sz="2400" b="1" dirty="0"/>
            </a:br>
            <a:r>
              <a:rPr lang="en-GB" sz="2400" b="1" dirty="0"/>
              <a:t>			Origins of GIS</a:t>
            </a:r>
            <a:br>
              <a:rPr lang="en-GB" sz="2400" b="1" dirty="0"/>
            </a:br>
            <a:br>
              <a:rPr lang="en-GB" sz="2400" b="1" dirty="0"/>
            </a:br>
            <a:br>
              <a:rPr lang="en-GB" sz="2400" b="1" dirty="0"/>
            </a:br>
            <a:br>
              <a:rPr lang="en-GB" sz="2400" b="1" dirty="0"/>
            </a:br>
            <a:br>
              <a:rPr lang="en-GB" sz="2400" b="1" dirty="0"/>
            </a:br>
            <a:r>
              <a:rPr lang="en-GB" sz="2400" b="1" dirty="0"/>
              <a:t>Suggested reading :</a:t>
            </a:r>
            <a:endParaRPr lang="en-GB" sz="2400" dirty="0"/>
          </a:p>
        </p:txBody>
      </p:sp>
      <p:pic>
        <p:nvPicPr>
          <p:cNvPr id="3" name="Content Placeholder 2">
            <a:extLst>
              <a:ext uri="{FF2B5EF4-FFF2-40B4-BE49-F238E27FC236}">
                <a16:creationId xmlns:a16="http://schemas.microsoft.com/office/drawing/2014/main" id="{DF0E16C9-27C9-AA6F-CAD7-F0FADAC921F8}"/>
              </a:ext>
            </a:extLst>
          </p:cNvPr>
          <p:cNvPicPr>
            <a:picLocks noGrp="1" noChangeAspect="1"/>
          </p:cNvPicPr>
          <p:nvPr>
            <p:ph idx="1"/>
          </p:nvPr>
        </p:nvPicPr>
        <p:blipFill>
          <a:blip r:embed="rId2"/>
          <a:stretch>
            <a:fillRect/>
          </a:stretch>
        </p:blipFill>
        <p:spPr>
          <a:xfrm>
            <a:off x="412893" y="3075844"/>
            <a:ext cx="7886700" cy="2322405"/>
          </a:xfrm>
        </p:spPr>
      </p:pic>
      <p:pic>
        <p:nvPicPr>
          <p:cNvPr id="4" name="Picture 3">
            <a:extLst>
              <a:ext uri="{FF2B5EF4-FFF2-40B4-BE49-F238E27FC236}">
                <a16:creationId xmlns:a16="http://schemas.microsoft.com/office/drawing/2014/main" id="{224D1FC0-A8E3-2CC3-7F72-45A77759AD52}"/>
              </a:ext>
            </a:extLst>
          </p:cNvPr>
          <p:cNvPicPr>
            <a:picLocks noChangeAspect="1"/>
          </p:cNvPicPr>
          <p:nvPr/>
        </p:nvPicPr>
        <p:blipFill>
          <a:blip r:embed="rId3"/>
          <a:stretch>
            <a:fillRect/>
          </a:stretch>
        </p:blipFill>
        <p:spPr>
          <a:xfrm>
            <a:off x="6724866" y="117603"/>
            <a:ext cx="2065121" cy="2569929"/>
          </a:xfrm>
          <a:prstGeom prst="rect">
            <a:avLst/>
          </a:prstGeom>
        </p:spPr>
      </p:pic>
      <p:pic>
        <p:nvPicPr>
          <p:cNvPr id="8" name="Picture 7">
            <a:extLst>
              <a:ext uri="{FF2B5EF4-FFF2-40B4-BE49-F238E27FC236}">
                <a16:creationId xmlns:a16="http://schemas.microsoft.com/office/drawing/2014/main" id="{048575E6-2757-D6E0-F728-D6AE5561CFAF}"/>
              </a:ext>
            </a:extLst>
          </p:cNvPr>
          <p:cNvPicPr>
            <a:picLocks noChangeAspect="1"/>
          </p:cNvPicPr>
          <p:nvPr/>
        </p:nvPicPr>
        <p:blipFill>
          <a:blip r:embed="rId4"/>
          <a:stretch>
            <a:fillRect/>
          </a:stretch>
        </p:blipFill>
        <p:spPr>
          <a:xfrm>
            <a:off x="4962418" y="519577"/>
            <a:ext cx="2065121" cy="2362111"/>
          </a:xfrm>
          <a:prstGeom prst="rect">
            <a:avLst/>
          </a:prstGeom>
        </p:spPr>
      </p:pic>
      <p:sp>
        <p:nvSpPr>
          <p:cNvPr id="10" name="TextBox 9">
            <a:extLst>
              <a:ext uri="{FF2B5EF4-FFF2-40B4-BE49-F238E27FC236}">
                <a16:creationId xmlns:a16="http://schemas.microsoft.com/office/drawing/2014/main" id="{C386F36E-288E-0147-83FC-257237AF57AA}"/>
              </a:ext>
            </a:extLst>
          </p:cNvPr>
          <p:cNvSpPr txBox="1"/>
          <p:nvPr/>
        </p:nvSpPr>
        <p:spPr>
          <a:xfrm>
            <a:off x="71919" y="5398249"/>
            <a:ext cx="8835775" cy="646331"/>
          </a:xfrm>
          <a:prstGeom prst="rect">
            <a:avLst/>
          </a:prstGeom>
          <a:noFill/>
        </p:spPr>
        <p:txBody>
          <a:bodyPr wrap="square">
            <a:spAutoFit/>
          </a:bodyPr>
          <a:lstStyle/>
          <a:p>
            <a:r>
              <a:rPr lang="en-GB" dirty="0">
                <a:hlinkClick r:id="rId5"/>
              </a:rPr>
              <a:t>Desktop GIS – Mapping the planet with Open Source-Book by Gary E. Sherman</a:t>
            </a:r>
            <a:endParaRPr lang="en-GB" dirty="0"/>
          </a:p>
          <a:p>
            <a:endParaRPr lang="en-GB" dirty="0"/>
          </a:p>
        </p:txBody>
      </p:sp>
    </p:spTree>
    <p:extLst>
      <p:ext uri="{BB962C8B-B14F-4D97-AF65-F5344CB8AC3E}">
        <p14:creationId xmlns:p14="http://schemas.microsoft.com/office/powerpoint/2010/main" val="7409320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EDF37-C9B0-0CD5-6AD1-07CEF5DF6ED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9269A48-22F2-F421-FEA7-0B672BD0A9BF}"/>
              </a:ext>
            </a:extLst>
          </p:cNvPr>
          <p:cNvSpPr>
            <a:spLocks noGrp="1"/>
          </p:cNvSpPr>
          <p:nvPr>
            <p:ph idx="1"/>
          </p:nvPr>
        </p:nvSpPr>
        <p:spPr/>
        <p:txBody>
          <a:bodyPr/>
          <a:lstStyle/>
          <a:p>
            <a:pPr marL="0" indent="0" algn="ctr">
              <a:buNone/>
            </a:pPr>
            <a:r>
              <a:rPr lang="en-GB" sz="4000" b="1" dirty="0"/>
              <a:t>ORGINS OF GIS</a:t>
            </a:r>
            <a:endParaRPr lang="en-GB" sz="4000" dirty="0"/>
          </a:p>
        </p:txBody>
      </p:sp>
    </p:spTree>
    <p:extLst>
      <p:ext uri="{BB962C8B-B14F-4D97-AF65-F5344CB8AC3E}">
        <p14:creationId xmlns:p14="http://schemas.microsoft.com/office/powerpoint/2010/main" val="2870189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9D1DC-FBED-E58E-23C1-7E7E89950905}"/>
              </a:ext>
            </a:extLst>
          </p:cNvPr>
          <p:cNvSpPr>
            <a:spLocks noGrp="1"/>
          </p:cNvSpPr>
          <p:nvPr>
            <p:ph type="title"/>
          </p:nvPr>
        </p:nvSpPr>
        <p:spPr>
          <a:xfrm>
            <a:off x="628650" y="365127"/>
            <a:ext cx="7886700" cy="712111"/>
          </a:xfrm>
        </p:spPr>
        <p:txBody>
          <a:bodyPr/>
          <a:lstStyle/>
          <a:p>
            <a:r>
              <a:rPr lang="en-GB" dirty="0"/>
              <a:t>Why is Mapping So Popular Today?</a:t>
            </a:r>
          </a:p>
        </p:txBody>
      </p:sp>
      <p:sp>
        <p:nvSpPr>
          <p:cNvPr id="3" name="Content Placeholder 2">
            <a:extLst>
              <a:ext uri="{FF2B5EF4-FFF2-40B4-BE49-F238E27FC236}">
                <a16:creationId xmlns:a16="http://schemas.microsoft.com/office/drawing/2014/main" id="{E40DBA35-320D-03A9-B066-9A5DCE3006C0}"/>
              </a:ext>
            </a:extLst>
          </p:cNvPr>
          <p:cNvSpPr>
            <a:spLocks noGrp="1"/>
          </p:cNvSpPr>
          <p:nvPr>
            <p:ph idx="1"/>
          </p:nvPr>
        </p:nvSpPr>
        <p:spPr>
          <a:xfrm>
            <a:off x="503390" y="975519"/>
            <a:ext cx="7886700" cy="4351338"/>
          </a:xfrm>
        </p:spPr>
        <p:txBody>
          <a:bodyPr/>
          <a:lstStyle/>
          <a:p>
            <a:pPr marL="0" lvl="0" indent="0" defTabSz="914400" eaLnBrk="0" fontAlgn="base" hangingPunct="0">
              <a:lnSpc>
                <a:spcPct val="100000"/>
              </a:lnSpc>
              <a:spcBef>
                <a:spcPct val="0"/>
              </a:spcBef>
              <a:spcAft>
                <a:spcPct val="0"/>
              </a:spcAft>
              <a:buFontTx/>
              <a:buChar char="•"/>
            </a:pPr>
            <a:r>
              <a:rPr lang="en-US" altLang="en-US" sz="2400" dirty="0">
                <a:latin typeface="Arial" panose="020B0604020202020204" pitchFamily="34" charset="0"/>
              </a:rPr>
              <a:t>Mapping is used everywhere today</a:t>
            </a:r>
          </a:p>
          <a:p>
            <a:pPr marL="0" lvl="0" indent="0" defTabSz="914400" eaLnBrk="0" fontAlgn="base" hangingPunct="0">
              <a:lnSpc>
                <a:spcPct val="100000"/>
              </a:lnSpc>
              <a:spcBef>
                <a:spcPct val="0"/>
              </a:spcBef>
              <a:spcAft>
                <a:spcPct val="0"/>
              </a:spcAft>
              <a:buFontTx/>
              <a:buChar char="•"/>
            </a:pPr>
            <a:r>
              <a:rPr lang="en-US" altLang="en-US" sz="2400" dirty="0">
                <a:latin typeface="Arial" panose="020B0604020202020204" pitchFamily="34" charset="0"/>
              </a:rPr>
              <a:t>Easy access through web mapping services</a:t>
            </a:r>
          </a:p>
          <a:p>
            <a:pPr marL="0" lvl="0" indent="0" defTabSz="914400" eaLnBrk="0" fontAlgn="base" hangingPunct="0">
              <a:lnSpc>
                <a:spcPct val="100000"/>
              </a:lnSpc>
              <a:spcBef>
                <a:spcPct val="0"/>
              </a:spcBef>
              <a:spcAft>
                <a:spcPct val="0"/>
              </a:spcAft>
              <a:buFontTx/>
              <a:buChar char="•"/>
            </a:pPr>
            <a:r>
              <a:rPr lang="en-US" altLang="en-US" sz="2400" dirty="0">
                <a:latin typeface="Arial" panose="020B0604020202020204" pitchFamily="34" charset="0"/>
              </a:rPr>
              <a:t>Anyone can view and explore maps online</a:t>
            </a:r>
          </a:p>
          <a:p>
            <a:endParaRPr lang="en-GB" dirty="0"/>
          </a:p>
        </p:txBody>
      </p:sp>
      <p:pic>
        <p:nvPicPr>
          <p:cNvPr id="2051" name="Picture 3" descr="A new user interface for Bing Maps | Maps Blog">
            <a:extLst>
              <a:ext uri="{FF2B5EF4-FFF2-40B4-BE49-F238E27FC236}">
                <a16:creationId xmlns:a16="http://schemas.microsoft.com/office/drawing/2014/main" id="{E1AB07FA-045F-D3F7-9358-B2537C7A17C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6457" y="2086068"/>
            <a:ext cx="5173249" cy="379641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blue rectangular sign with white text&#10;&#10;AI-generated content may be incorrect.">
            <a:extLst>
              <a:ext uri="{FF2B5EF4-FFF2-40B4-BE49-F238E27FC236}">
                <a16:creationId xmlns:a16="http://schemas.microsoft.com/office/drawing/2014/main" id="{7A290642-7E95-7196-307C-0BADBF5FA49B}"/>
              </a:ext>
            </a:extLst>
          </p:cNvPr>
          <p:cNvPicPr>
            <a:picLocks noChangeAspect="1"/>
          </p:cNvPicPr>
          <p:nvPr/>
        </p:nvPicPr>
        <p:blipFill>
          <a:blip r:embed="rId4"/>
          <a:stretch>
            <a:fillRect/>
          </a:stretch>
        </p:blipFill>
        <p:spPr>
          <a:xfrm>
            <a:off x="503390" y="2464627"/>
            <a:ext cx="2133298" cy="3039291"/>
          </a:xfrm>
          <a:prstGeom prst="rect">
            <a:avLst/>
          </a:prstGeom>
        </p:spPr>
      </p:pic>
    </p:spTree>
    <p:extLst>
      <p:ext uri="{BB962C8B-B14F-4D97-AF65-F5344CB8AC3E}">
        <p14:creationId xmlns:p14="http://schemas.microsoft.com/office/powerpoint/2010/main" val="3123653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CE2E6-FCB4-A57E-346E-8A72806BCBAD}"/>
              </a:ext>
            </a:extLst>
          </p:cNvPr>
          <p:cNvSpPr>
            <a:spLocks noGrp="1"/>
          </p:cNvSpPr>
          <p:nvPr>
            <p:ph type="title"/>
          </p:nvPr>
        </p:nvSpPr>
        <p:spPr/>
        <p:txBody>
          <a:bodyPr/>
          <a:lstStyle/>
          <a:p>
            <a:r>
              <a:rPr lang="en-GB" dirty="0"/>
              <a:t>Examples of Web Mapping Services</a:t>
            </a:r>
          </a:p>
        </p:txBody>
      </p:sp>
      <p:sp>
        <p:nvSpPr>
          <p:cNvPr id="3" name="Content Placeholder 2">
            <a:extLst>
              <a:ext uri="{FF2B5EF4-FFF2-40B4-BE49-F238E27FC236}">
                <a16:creationId xmlns:a16="http://schemas.microsoft.com/office/drawing/2014/main" id="{3A9D71EA-B66A-01C1-F902-EB6294EAE587}"/>
              </a:ext>
            </a:extLst>
          </p:cNvPr>
          <p:cNvSpPr>
            <a:spLocks noGrp="1"/>
          </p:cNvSpPr>
          <p:nvPr>
            <p:ph idx="1"/>
          </p:nvPr>
        </p:nvSpPr>
        <p:spPr/>
        <p:txBody>
          <a:bodyPr/>
          <a:lstStyle/>
          <a:p>
            <a:pPr marL="0" lvl="0" indent="0" defTabSz="914400" eaLnBrk="0" fontAlgn="base" hangingPunct="0">
              <a:lnSpc>
                <a:spcPct val="100000"/>
              </a:lnSpc>
              <a:spcBef>
                <a:spcPct val="0"/>
              </a:spcBef>
              <a:spcAft>
                <a:spcPct val="0"/>
              </a:spcAft>
              <a:buFontTx/>
              <a:buChar char="•"/>
            </a:pPr>
            <a:r>
              <a:rPr lang="en-US" altLang="en-US" sz="2400" dirty="0">
                <a:latin typeface="Arial" panose="020B0604020202020204" pitchFamily="34" charset="0"/>
              </a:rPr>
              <a:t>Google Earth- </a:t>
            </a:r>
            <a:r>
              <a:rPr lang="en-US" altLang="en-US" sz="2400" dirty="0">
                <a:latin typeface="Arial" panose="020B0604020202020204" pitchFamily="34" charset="0"/>
                <a:hlinkClick r:id="rId3"/>
              </a:rPr>
              <a:t>https://earth.google.com</a:t>
            </a:r>
            <a:endParaRPr lang="en-US" altLang="en-US" sz="2400" dirty="0">
              <a:latin typeface="Arial" panose="020B0604020202020204" pitchFamily="34" charset="0"/>
            </a:endParaRPr>
          </a:p>
          <a:p>
            <a:pPr marL="0" lvl="0" indent="0" defTabSz="914400" eaLnBrk="0" fontAlgn="base" hangingPunct="0">
              <a:lnSpc>
                <a:spcPct val="100000"/>
              </a:lnSpc>
              <a:spcBef>
                <a:spcPct val="0"/>
              </a:spcBef>
              <a:spcAft>
                <a:spcPct val="0"/>
              </a:spcAft>
              <a:buNone/>
            </a:pPr>
            <a:endParaRPr lang="en-US" altLang="en-US" sz="2400" dirty="0">
              <a:latin typeface="Arial" panose="020B0604020202020204" pitchFamily="34" charset="0"/>
            </a:endParaRPr>
          </a:p>
          <a:p>
            <a:pPr marL="0" lvl="0" indent="0" defTabSz="914400" eaLnBrk="0" fontAlgn="base" hangingPunct="0">
              <a:lnSpc>
                <a:spcPct val="100000"/>
              </a:lnSpc>
              <a:spcBef>
                <a:spcPct val="0"/>
              </a:spcBef>
              <a:spcAft>
                <a:spcPct val="0"/>
              </a:spcAft>
              <a:buFontTx/>
              <a:buChar char="•"/>
            </a:pPr>
            <a:r>
              <a:rPr lang="en-US" altLang="en-US" sz="2400" dirty="0">
                <a:latin typeface="Arial" panose="020B0604020202020204" pitchFamily="34" charset="0"/>
              </a:rPr>
              <a:t>Virtual Earth (now Bing Maps)</a:t>
            </a:r>
          </a:p>
          <a:p>
            <a:pPr marL="0" lvl="0" indent="0" defTabSz="914400" eaLnBrk="0" fontAlgn="base" hangingPunct="0">
              <a:lnSpc>
                <a:spcPct val="100000"/>
              </a:lnSpc>
              <a:spcBef>
                <a:spcPct val="0"/>
              </a:spcBef>
              <a:spcAft>
                <a:spcPct val="0"/>
              </a:spcAft>
              <a:buNone/>
            </a:pPr>
            <a:endParaRPr lang="en-US" altLang="en-US" sz="2400" dirty="0">
              <a:latin typeface="Arial" panose="020B0604020202020204" pitchFamily="34" charset="0"/>
            </a:endParaRPr>
          </a:p>
          <a:p>
            <a:pPr marL="0" lvl="0" indent="0" defTabSz="914400" eaLnBrk="0" fontAlgn="base" hangingPunct="0">
              <a:lnSpc>
                <a:spcPct val="100000"/>
              </a:lnSpc>
              <a:spcBef>
                <a:spcPct val="0"/>
              </a:spcBef>
              <a:spcAft>
                <a:spcPct val="0"/>
              </a:spcAft>
              <a:buFontTx/>
              <a:buChar char="•"/>
            </a:pPr>
            <a:r>
              <a:rPr lang="en-US" altLang="en-US" sz="2400" dirty="0">
                <a:latin typeface="Arial" panose="020B0604020202020204" pitchFamily="34" charset="0"/>
              </a:rPr>
              <a:t>MapQuest- </a:t>
            </a:r>
            <a:r>
              <a:rPr lang="en-US" altLang="en-US" sz="2400" dirty="0">
                <a:latin typeface="Arial" panose="020B0604020202020204" pitchFamily="34" charset="0"/>
                <a:hlinkClick r:id="rId4"/>
              </a:rPr>
              <a:t>https://www.mapquest.com</a:t>
            </a:r>
            <a:endParaRPr lang="en-US" altLang="en-US" sz="2400" dirty="0">
              <a:latin typeface="Arial" panose="020B0604020202020204" pitchFamily="34" charset="0"/>
            </a:endParaRPr>
          </a:p>
          <a:p>
            <a:pPr marL="0" lvl="0" indent="0" defTabSz="914400" eaLnBrk="0" fontAlgn="base" hangingPunct="0">
              <a:lnSpc>
                <a:spcPct val="100000"/>
              </a:lnSpc>
              <a:spcBef>
                <a:spcPct val="0"/>
              </a:spcBef>
              <a:spcAft>
                <a:spcPct val="0"/>
              </a:spcAft>
              <a:buNone/>
            </a:pPr>
            <a:endParaRPr lang="en-US" altLang="en-US" sz="2400" dirty="0">
              <a:latin typeface="Arial" panose="020B0604020202020204" pitchFamily="34" charset="0"/>
            </a:endParaRPr>
          </a:p>
          <a:p>
            <a:pPr marL="0" lvl="0" indent="0" defTabSz="914400" eaLnBrk="0" fontAlgn="base" hangingPunct="0">
              <a:lnSpc>
                <a:spcPct val="100000"/>
              </a:lnSpc>
              <a:spcBef>
                <a:spcPct val="0"/>
              </a:spcBef>
              <a:spcAft>
                <a:spcPct val="0"/>
              </a:spcAft>
              <a:buFontTx/>
              <a:buChar char="•"/>
            </a:pPr>
            <a:r>
              <a:rPr lang="en-US" altLang="en-US" sz="2400" dirty="0">
                <a:latin typeface="Arial" panose="020B0604020202020204" pitchFamily="34" charset="0"/>
              </a:rPr>
              <a:t>Web mapping mashups</a:t>
            </a:r>
          </a:p>
          <a:p>
            <a:endParaRPr lang="en-GB" dirty="0"/>
          </a:p>
        </p:txBody>
      </p:sp>
    </p:spTree>
    <p:extLst>
      <p:ext uri="{BB962C8B-B14F-4D97-AF65-F5344CB8AC3E}">
        <p14:creationId xmlns:p14="http://schemas.microsoft.com/office/powerpoint/2010/main" val="36012737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FC20B-AD34-FC74-DED0-6452B8B0F5B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84B67D0-99D0-BE63-D207-7F449824CFCC}"/>
              </a:ext>
            </a:extLst>
          </p:cNvPr>
          <p:cNvSpPr>
            <a:spLocks noGrp="1"/>
          </p:cNvSpPr>
          <p:nvPr>
            <p:ph idx="1"/>
          </p:nvPr>
        </p:nvSpPr>
        <p:spPr/>
        <p:txBody>
          <a:bodyPr/>
          <a:lstStyle/>
          <a:p>
            <a:pPr marL="0" indent="0">
              <a:buNone/>
            </a:pPr>
            <a:r>
              <a:rPr lang="en-GB" dirty="0"/>
              <a:t>What do you think are the limitations of Web Mapping?</a:t>
            </a:r>
          </a:p>
          <a:p>
            <a:pPr marL="0" indent="0">
              <a:buNone/>
            </a:pPr>
            <a:endParaRPr lang="en-GB" dirty="0"/>
          </a:p>
          <a:p>
            <a:r>
              <a:rPr lang="en-GB" dirty="0"/>
              <a:t>Limited data control</a:t>
            </a:r>
          </a:p>
          <a:p>
            <a:r>
              <a:rPr lang="en-GB" dirty="0"/>
              <a:t>Limited analysis options</a:t>
            </a:r>
          </a:p>
          <a:p>
            <a:r>
              <a:rPr lang="en-GB" dirty="0"/>
              <a:t>Cannot see how data is processed</a:t>
            </a:r>
          </a:p>
          <a:p>
            <a:r>
              <a:rPr lang="en-GB" dirty="0"/>
              <a:t>Mostly for viewing, not analysis</a:t>
            </a:r>
          </a:p>
          <a:p>
            <a:r>
              <a:rPr lang="en-GB" dirty="0"/>
              <a:t>Example: Harrison tracking bird sightings</a:t>
            </a:r>
          </a:p>
          <a:p>
            <a:pPr marL="0" indent="0">
              <a:buNone/>
            </a:pPr>
            <a:r>
              <a:rPr lang="en-GB" dirty="0"/>
              <a:t>(G. Sherman, *Desktop GIS*, 1st ed. Hoboken, NJ: Wiley, 2008, p. 13.)</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6464848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34C3CF9-6658-E245-035A-70DF293C9CF8}"/>
              </a:ext>
            </a:extLst>
          </p:cNvPr>
          <p:cNvSpPr>
            <a:spLocks noGrp="1"/>
          </p:cNvSpPr>
          <p:nvPr>
            <p:ph type="title"/>
          </p:nvPr>
        </p:nvSpPr>
        <p:spPr>
          <a:xfrm>
            <a:off x="628650" y="365127"/>
            <a:ext cx="7886700" cy="1325563"/>
          </a:xfrm>
        </p:spPr>
        <p:txBody>
          <a:bodyPr/>
          <a:lstStyle/>
          <a:p>
            <a:endParaRPr lang="en-US" dirty="0"/>
          </a:p>
        </p:txBody>
      </p:sp>
      <p:pic>
        <p:nvPicPr>
          <p:cNvPr id="5" name="Content Placeholder 4">
            <a:extLst>
              <a:ext uri="{FF2B5EF4-FFF2-40B4-BE49-F238E27FC236}">
                <a16:creationId xmlns:a16="http://schemas.microsoft.com/office/drawing/2014/main" id="{F2356B39-2FEA-F8B8-10CD-2BC2C67236E8}"/>
              </a:ext>
            </a:extLst>
          </p:cNvPr>
          <p:cNvPicPr>
            <a:picLocks noGrp="1" noChangeAspect="1"/>
          </p:cNvPicPr>
          <p:nvPr>
            <p:ph idx="1"/>
          </p:nvPr>
        </p:nvPicPr>
        <p:blipFill>
          <a:blip r:embed="rId3"/>
          <a:stretch>
            <a:fillRect/>
          </a:stretch>
        </p:blipFill>
        <p:spPr>
          <a:xfrm>
            <a:off x="0" y="-1"/>
            <a:ext cx="7404100" cy="3890683"/>
          </a:xfrm>
          <a:prstGeom prst="rect">
            <a:avLst/>
          </a:prstGeom>
          <a:noFill/>
        </p:spPr>
      </p:pic>
      <p:sp>
        <p:nvSpPr>
          <p:cNvPr id="7" name="TextBox 6">
            <a:extLst>
              <a:ext uri="{FF2B5EF4-FFF2-40B4-BE49-F238E27FC236}">
                <a16:creationId xmlns:a16="http://schemas.microsoft.com/office/drawing/2014/main" id="{FB7D1522-EA0D-E778-094C-8BC7C39BCD72}"/>
              </a:ext>
            </a:extLst>
          </p:cNvPr>
          <p:cNvSpPr txBox="1"/>
          <p:nvPr/>
        </p:nvSpPr>
        <p:spPr>
          <a:xfrm>
            <a:off x="72736" y="3886478"/>
            <a:ext cx="9071264" cy="646331"/>
          </a:xfrm>
          <a:prstGeom prst="rect">
            <a:avLst/>
          </a:prstGeom>
          <a:noFill/>
        </p:spPr>
        <p:txBody>
          <a:bodyPr wrap="square">
            <a:spAutoFit/>
          </a:bodyPr>
          <a:lstStyle/>
          <a:p>
            <a:r>
              <a:rPr lang="en-GB" dirty="0"/>
              <a:t>Bird sightings: The bigger the dot, the more birds(</a:t>
            </a:r>
            <a:r>
              <a:rPr lang="en-GB" sz="1200" i="1" dirty="0"/>
              <a:t>G. Sherman, *Desktop GIS*, 1st ed. Hoboken, NJ: Wiley, 2008, p. 13.</a:t>
            </a:r>
            <a:r>
              <a:rPr lang="en-GB" sz="1400" i="1" dirty="0"/>
              <a:t>)</a:t>
            </a:r>
            <a:endParaRPr lang="en-GB" i="1" dirty="0"/>
          </a:p>
          <a:p>
            <a:endParaRPr lang="en-GB" dirty="0"/>
          </a:p>
        </p:txBody>
      </p:sp>
      <p:sp>
        <p:nvSpPr>
          <p:cNvPr id="9" name="TextBox 8">
            <a:extLst>
              <a:ext uri="{FF2B5EF4-FFF2-40B4-BE49-F238E27FC236}">
                <a16:creationId xmlns:a16="http://schemas.microsoft.com/office/drawing/2014/main" id="{6B39A53E-4C8F-00F8-8E83-48973A4D1EE2}"/>
              </a:ext>
            </a:extLst>
          </p:cNvPr>
          <p:cNvSpPr txBox="1"/>
          <p:nvPr/>
        </p:nvSpPr>
        <p:spPr>
          <a:xfrm>
            <a:off x="154773" y="4453490"/>
            <a:ext cx="8834454" cy="1477328"/>
          </a:xfrm>
          <a:prstGeom prst="rect">
            <a:avLst/>
          </a:prstGeom>
          <a:noFill/>
        </p:spPr>
        <p:txBody>
          <a:bodyPr wrap="square">
            <a:spAutoFit/>
          </a:bodyPr>
          <a:lstStyle/>
          <a:p>
            <a:pPr marL="285750" indent="-285750">
              <a:buFont typeface="Arial" panose="020B0604020202020204" pitchFamily="34" charset="0"/>
              <a:buChar char="•"/>
            </a:pPr>
            <a:r>
              <a:rPr lang="en-GB" dirty="0"/>
              <a:t>View only the locations where he saw the yellow-bellied Wonky Finch</a:t>
            </a:r>
          </a:p>
          <a:p>
            <a:pPr marL="285750" indent="-285750">
              <a:buFont typeface="Arial" panose="020B0604020202020204" pitchFamily="34" charset="0"/>
              <a:buChar char="•"/>
            </a:pPr>
            <a:r>
              <a:rPr lang="en-GB" dirty="0"/>
              <a:t>Scale his locations (dots) based on the number of birds seen at each location (more birds = bigger dot)</a:t>
            </a:r>
          </a:p>
          <a:p>
            <a:pPr marL="285750" indent="-285750">
              <a:buFont typeface="Arial" panose="020B0604020202020204" pitchFamily="34" charset="0"/>
              <a:buChar char="•"/>
            </a:pPr>
            <a:r>
              <a:rPr lang="en-GB" dirty="0"/>
              <a:t>See whether there is any relationship to the weather and the number or types of birds he observed</a:t>
            </a:r>
          </a:p>
        </p:txBody>
      </p:sp>
    </p:spTree>
    <p:extLst>
      <p:ext uri="{BB962C8B-B14F-4D97-AF65-F5344CB8AC3E}">
        <p14:creationId xmlns:p14="http://schemas.microsoft.com/office/powerpoint/2010/main" val="3105130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CB92D-AE37-3F6F-BB35-70C1D1ECC022}"/>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8122A370-5FED-88EE-B159-A807418CF880}"/>
              </a:ext>
            </a:extLst>
          </p:cNvPr>
          <p:cNvSpPr>
            <a:spLocks noGrp="1"/>
          </p:cNvSpPr>
          <p:nvPr>
            <p:ph type="title"/>
          </p:nvPr>
        </p:nvSpPr>
        <p:spPr>
          <a:xfrm>
            <a:off x="628650" y="365127"/>
            <a:ext cx="7886700" cy="1325563"/>
          </a:xfrm>
        </p:spPr>
        <p:txBody>
          <a:bodyPr/>
          <a:lstStyle/>
          <a:p>
            <a:endParaRPr lang="en-US" dirty="0"/>
          </a:p>
        </p:txBody>
      </p:sp>
      <p:pic>
        <p:nvPicPr>
          <p:cNvPr id="5" name="Content Placeholder 4">
            <a:extLst>
              <a:ext uri="{FF2B5EF4-FFF2-40B4-BE49-F238E27FC236}">
                <a16:creationId xmlns:a16="http://schemas.microsoft.com/office/drawing/2014/main" id="{8C571E0B-85EA-70D7-7334-6CE799337767}"/>
              </a:ext>
            </a:extLst>
          </p:cNvPr>
          <p:cNvPicPr>
            <a:picLocks noGrp="1" noChangeAspect="1"/>
          </p:cNvPicPr>
          <p:nvPr>
            <p:ph idx="1"/>
          </p:nvPr>
        </p:nvPicPr>
        <p:blipFill>
          <a:blip r:embed="rId3"/>
          <a:stretch>
            <a:fillRect/>
          </a:stretch>
        </p:blipFill>
        <p:spPr>
          <a:xfrm>
            <a:off x="0" y="-1"/>
            <a:ext cx="7404100" cy="3890683"/>
          </a:xfrm>
          <a:prstGeom prst="rect">
            <a:avLst/>
          </a:prstGeom>
          <a:noFill/>
        </p:spPr>
      </p:pic>
      <p:sp>
        <p:nvSpPr>
          <p:cNvPr id="7" name="TextBox 6">
            <a:extLst>
              <a:ext uri="{FF2B5EF4-FFF2-40B4-BE49-F238E27FC236}">
                <a16:creationId xmlns:a16="http://schemas.microsoft.com/office/drawing/2014/main" id="{ABDFA1C3-EABB-C326-BEF4-9273F112AB28}"/>
              </a:ext>
            </a:extLst>
          </p:cNvPr>
          <p:cNvSpPr txBox="1"/>
          <p:nvPr/>
        </p:nvSpPr>
        <p:spPr>
          <a:xfrm>
            <a:off x="72736" y="3886478"/>
            <a:ext cx="9071264" cy="646331"/>
          </a:xfrm>
          <a:prstGeom prst="rect">
            <a:avLst/>
          </a:prstGeom>
          <a:noFill/>
        </p:spPr>
        <p:txBody>
          <a:bodyPr wrap="square">
            <a:spAutoFit/>
          </a:bodyPr>
          <a:lstStyle/>
          <a:p>
            <a:r>
              <a:rPr lang="en-GB" dirty="0"/>
              <a:t>Bird sightings: The bigger the dot, the more birds(</a:t>
            </a:r>
            <a:r>
              <a:rPr lang="en-GB" sz="1200" i="1" dirty="0"/>
              <a:t>G. Sherman, *Desktop GIS*, 1st ed. Hoboken, NJ: Wiley, 2008, p. 13.</a:t>
            </a:r>
            <a:r>
              <a:rPr lang="en-GB" sz="1400" i="1" dirty="0"/>
              <a:t>)</a:t>
            </a:r>
            <a:endParaRPr lang="en-GB" i="1" dirty="0"/>
          </a:p>
          <a:p>
            <a:endParaRPr lang="en-GB" dirty="0"/>
          </a:p>
        </p:txBody>
      </p:sp>
      <p:sp>
        <p:nvSpPr>
          <p:cNvPr id="9" name="TextBox 8">
            <a:extLst>
              <a:ext uri="{FF2B5EF4-FFF2-40B4-BE49-F238E27FC236}">
                <a16:creationId xmlns:a16="http://schemas.microsoft.com/office/drawing/2014/main" id="{8D46CF24-E432-3A6E-BDA9-C6F03D16F346}"/>
              </a:ext>
            </a:extLst>
          </p:cNvPr>
          <p:cNvSpPr txBox="1"/>
          <p:nvPr/>
        </p:nvSpPr>
        <p:spPr>
          <a:xfrm>
            <a:off x="154773" y="4453490"/>
            <a:ext cx="8834454" cy="1477328"/>
          </a:xfrm>
          <a:prstGeom prst="rect">
            <a:avLst/>
          </a:prstGeom>
          <a:noFill/>
        </p:spPr>
        <p:txBody>
          <a:bodyPr wrap="square">
            <a:spAutoFit/>
          </a:bodyPr>
          <a:lstStyle/>
          <a:p>
            <a:pPr marL="285750" indent="-285750">
              <a:buFont typeface="Arial" panose="020B0604020202020204" pitchFamily="34" charset="0"/>
              <a:buChar char="•"/>
            </a:pPr>
            <a:r>
              <a:rPr lang="en-GB" dirty="0"/>
              <a:t>View only the locations where he saw the yellow-bellied Wonky Finch</a:t>
            </a:r>
          </a:p>
          <a:p>
            <a:pPr marL="285750" indent="-285750">
              <a:buFont typeface="Arial" panose="020B0604020202020204" pitchFamily="34" charset="0"/>
              <a:buChar char="•"/>
            </a:pPr>
            <a:r>
              <a:rPr lang="en-GB" dirty="0"/>
              <a:t>Scale his locations (dots) based on the number of birds seen at each location (more birds = bigger dot)</a:t>
            </a:r>
          </a:p>
          <a:p>
            <a:pPr marL="285750" indent="-285750">
              <a:buFont typeface="Arial" panose="020B0604020202020204" pitchFamily="34" charset="0"/>
              <a:buChar char="•"/>
            </a:pPr>
            <a:r>
              <a:rPr lang="en-GB" dirty="0"/>
              <a:t>See whether there is any relationship to the weather and the number or types of birds he observed</a:t>
            </a:r>
          </a:p>
        </p:txBody>
      </p:sp>
    </p:spTree>
    <p:extLst>
      <p:ext uri="{BB962C8B-B14F-4D97-AF65-F5344CB8AC3E}">
        <p14:creationId xmlns:p14="http://schemas.microsoft.com/office/powerpoint/2010/main" val="327176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9928271-172E-1307-1992-F3B6DD50F3CF}"/>
              </a:ext>
            </a:extLst>
          </p:cNvPr>
          <p:cNvPicPr>
            <a:picLocks noChangeAspect="1"/>
          </p:cNvPicPr>
          <p:nvPr/>
        </p:nvPicPr>
        <p:blipFill>
          <a:blip r:embed="rId3"/>
          <a:srcRect r="10646"/>
          <a:stretch>
            <a:fillRect/>
          </a:stretch>
        </p:blipFill>
        <p:spPr>
          <a:xfrm>
            <a:off x="3924459" y="2151009"/>
            <a:ext cx="4422098" cy="3570801"/>
          </a:xfrm>
          <a:prstGeom prst="rect">
            <a:avLst/>
          </a:prstGeom>
          <a:noFill/>
        </p:spPr>
      </p:pic>
      <p:sp>
        <p:nvSpPr>
          <p:cNvPr id="3" name="Content Placeholder 2">
            <a:extLst>
              <a:ext uri="{FF2B5EF4-FFF2-40B4-BE49-F238E27FC236}">
                <a16:creationId xmlns:a16="http://schemas.microsoft.com/office/drawing/2014/main" id="{DD46DE8F-B18D-DCED-B16B-760F32D9AF12}"/>
              </a:ext>
            </a:extLst>
          </p:cNvPr>
          <p:cNvSpPr>
            <a:spLocks noGrp="1"/>
          </p:cNvSpPr>
          <p:nvPr>
            <p:ph sz="half" idx="1"/>
          </p:nvPr>
        </p:nvSpPr>
        <p:spPr>
          <a:xfrm>
            <a:off x="340551" y="269823"/>
            <a:ext cx="8518635" cy="5831660"/>
          </a:xfrm>
        </p:spPr>
        <p:txBody>
          <a:bodyPr>
            <a:normAutofit/>
          </a:bodyPr>
          <a:lstStyle/>
          <a:p>
            <a:r>
              <a:rPr lang="en-GB" dirty="0"/>
              <a:t>GIS progression is  like scaling the outside of an inverted cone.</a:t>
            </a:r>
          </a:p>
          <a:p>
            <a:pPr marL="0" indent="0">
              <a:buNone/>
            </a:pPr>
            <a:r>
              <a:rPr lang="en-GB" dirty="0"/>
              <a:t>Imagine yourself as a rock</a:t>
            </a:r>
          </a:p>
          <a:p>
            <a:pPr marL="0" indent="0">
              <a:buNone/>
            </a:pPr>
            <a:r>
              <a:rPr lang="en-GB" dirty="0"/>
              <a:t>climber doing a free climb up the outside of that cone. The higher you</a:t>
            </a:r>
          </a:p>
          <a:p>
            <a:pPr marL="0" indent="0">
              <a:buNone/>
            </a:pPr>
            <a:r>
              <a:rPr lang="en-GB" dirty="0"/>
              <a:t>go, the more of a workout you’re going to get. Learning OSGIS is a bit</a:t>
            </a:r>
          </a:p>
          <a:p>
            <a:pPr marL="0" indent="0">
              <a:buNone/>
            </a:pPr>
            <a:r>
              <a:rPr lang="en-GB" dirty="0"/>
              <a:t>like climbing that cone. Fortunately, you decide how far to go based on</a:t>
            </a:r>
          </a:p>
          <a:p>
            <a:pPr marL="0" indent="0">
              <a:buNone/>
            </a:pPr>
            <a:r>
              <a:rPr lang="en-GB" dirty="0"/>
              <a:t>what you want to do</a:t>
            </a:r>
          </a:p>
        </p:txBody>
      </p:sp>
      <p:sp>
        <p:nvSpPr>
          <p:cNvPr id="4" name="TextBox 3">
            <a:extLst>
              <a:ext uri="{FF2B5EF4-FFF2-40B4-BE49-F238E27FC236}">
                <a16:creationId xmlns:a16="http://schemas.microsoft.com/office/drawing/2014/main" id="{E86CA589-0D1F-AE75-39ED-E9BAD452C9E5}"/>
              </a:ext>
            </a:extLst>
          </p:cNvPr>
          <p:cNvSpPr txBox="1"/>
          <p:nvPr/>
        </p:nvSpPr>
        <p:spPr>
          <a:xfrm>
            <a:off x="4287186" y="5537144"/>
            <a:ext cx="4572000" cy="369332"/>
          </a:xfrm>
          <a:prstGeom prst="rect">
            <a:avLst/>
          </a:prstGeom>
          <a:noFill/>
        </p:spPr>
        <p:txBody>
          <a:bodyPr wrap="square">
            <a:spAutoFit/>
          </a:bodyPr>
          <a:lstStyle/>
          <a:p>
            <a:r>
              <a:rPr lang="en-GB" sz="1800" b="0" i="0" u="none" strike="noStrike" baseline="0" dirty="0">
                <a:latin typeface="URWBookmanL-Ligh"/>
              </a:rPr>
              <a:t>GIS functions</a:t>
            </a:r>
            <a:endParaRPr lang="en-GB" dirty="0"/>
          </a:p>
        </p:txBody>
      </p:sp>
      <p:sp>
        <p:nvSpPr>
          <p:cNvPr id="7" name="TextBox 6">
            <a:extLst>
              <a:ext uri="{FF2B5EF4-FFF2-40B4-BE49-F238E27FC236}">
                <a16:creationId xmlns:a16="http://schemas.microsoft.com/office/drawing/2014/main" id="{E93FA963-D473-4794-3E2F-1919FA64006F}"/>
              </a:ext>
            </a:extLst>
          </p:cNvPr>
          <p:cNvSpPr txBox="1"/>
          <p:nvPr/>
        </p:nvSpPr>
        <p:spPr>
          <a:xfrm>
            <a:off x="0" y="5726980"/>
            <a:ext cx="4572000" cy="276999"/>
          </a:xfrm>
          <a:prstGeom prst="rect">
            <a:avLst/>
          </a:prstGeom>
          <a:noFill/>
        </p:spPr>
        <p:txBody>
          <a:bodyPr wrap="square">
            <a:spAutoFit/>
          </a:bodyPr>
          <a:lstStyle/>
          <a:p>
            <a:r>
              <a:rPr lang="en-GB" sz="1200" b="0" i="1" u="none" strike="noStrike" kern="1200" baseline="0" dirty="0">
                <a:solidFill>
                  <a:schemeClr val="tx1"/>
                </a:solidFill>
                <a:latin typeface="+mn-lt"/>
                <a:ea typeface="+mn-ea"/>
                <a:cs typeface="+mn-cs"/>
              </a:rPr>
              <a:t>Chap 1: </a:t>
            </a:r>
            <a:r>
              <a:rPr lang="en-GB" sz="1200" i="1" dirty="0"/>
              <a:t>G. Sherman, Desktop GIS, 1st ed. Hoboken, NJ: Wiley, 2008.</a:t>
            </a:r>
            <a:endParaRPr lang="en-GB" sz="1200" b="0" i="1" u="none" strike="noStrike" kern="1200" baseline="0" dirty="0">
              <a:solidFill>
                <a:schemeClr val="tx1"/>
              </a:solidFill>
              <a:latin typeface="+mn-lt"/>
              <a:ea typeface="+mn-ea"/>
              <a:cs typeface="+mn-cs"/>
            </a:endParaRPr>
          </a:p>
        </p:txBody>
      </p:sp>
    </p:spTree>
    <p:extLst>
      <p:ext uri="{BB962C8B-B14F-4D97-AF65-F5344CB8AC3E}">
        <p14:creationId xmlns:p14="http://schemas.microsoft.com/office/powerpoint/2010/main" val="19693513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F6E6F3-C2D1-6574-C547-91E9F1AD375C}"/>
            </a:ext>
          </a:extLst>
        </p:cNvPr>
        <p:cNvGrpSpPr/>
        <p:nvPr/>
      </p:nvGrpSpPr>
      <p:grpSpPr>
        <a:xfrm>
          <a:off x="0" y="0"/>
          <a:ext cx="0" cy="0"/>
          <a:chOff x="0" y="0"/>
          <a:chExt cx="0" cy="0"/>
        </a:xfrm>
      </p:grpSpPr>
      <p:sp>
        <p:nvSpPr>
          <p:cNvPr id="3079" name="Title 1">
            <a:extLst>
              <a:ext uri="{FF2B5EF4-FFF2-40B4-BE49-F238E27FC236}">
                <a16:creationId xmlns:a16="http://schemas.microsoft.com/office/drawing/2014/main" id="{6D9D6804-4E88-8121-2219-D24474FC9F98}"/>
              </a:ext>
            </a:extLst>
          </p:cNvPr>
          <p:cNvSpPr>
            <a:spLocks noGrp="1"/>
          </p:cNvSpPr>
          <p:nvPr>
            <p:ph type="title"/>
          </p:nvPr>
        </p:nvSpPr>
        <p:spPr/>
        <p:txBody>
          <a:bodyPr/>
          <a:lstStyle/>
          <a:p>
            <a:r>
              <a:rPr lang="en-US" dirty="0"/>
              <a:t>Core components of GIS</a:t>
            </a:r>
          </a:p>
        </p:txBody>
      </p:sp>
      <p:pic>
        <p:nvPicPr>
          <p:cNvPr id="3074" name="Picture 2" descr="Geographic Information Systems (GIS) Components">
            <a:extLst>
              <a:ext uri="{FF2B5EF4-FFF2-40B4-BE49-F238E27FC236}">
                <a16:creationId xmlns:a16="http://schemas.microsoft.com/office/drawing/2014/main" id="{27C9669F-07F1-804E-04A4-45EF9D4B1E3E}"/>
              </a:ext>
            </a:extLst>
          </p:cNvPr>
          <p:cNvPicPr>
            <a:picLocks noGrp="1" noChangeAspect="1" noChangeArrowheads="1"/>
          </p:cNvPicPr>
          <p:nvPr>
            <p:ph idx="1"/>
          </p:nvPr>
        </p:nvPicPr>
        <p:blipFill>
          <a:blip r:embed="rId3">
            <a:alphaModFix amt="70000"/>
            <a:extLst>
              <a:ext uri="{28A0092B-C50C-407E-A947-70E740481C1C}">
                <a14:useLocalDpi xmlns:a14="http://schemas.microsoft.com/office/drawing/2010/main" val="0"/>
              </a:ext>
            </a:extLst>
          </a:blip>
          <a:srcRect l="3584"/>
          <a:stretch>
            <a:fillRect/>
          </a:stretch>
        </p:blipFill>
        <p:spPr bwMode="auto">
          <a:xfrm>
            <a:off x="150312" y="925807"/>
            <a:ext cx="4572000" cy="4351338"/>
          </a:xfrm>
          <a:prstGeom prst="rect">
            <a:avLst/>
          </a:prstGeom>
          <a:solidFill>
            <a:srgbClr val="FFFFFF"/>
          </a:solidFill>
        </p:spPr>
      </p:pic>
      <p:sp>
        <p:nvSpPr>
          <p:cNvPr id="4" name="Speech Bubble: Rectangle with Corners Rounded 3">
            <a:extLst>
              <a:ext uri="{FF2B5EF4-FFF2-40B4-BE49-F238E27FC236}">
                <a16:creationId xmlns:a16="http://schemas.microsoft.com/office/drawing/2014/main" id="{5F94438B-D3D1-C375-6A87-84C42A554450}"/>
              </a:ext>
            </a:extLst>
          </p:cNvPr>
          <p:cNvSpPr/>
          <p:nvPr/>
        </p:nvSpPr>
        <p:spPr>
          <a:xfrm>
            <a:off x="4253610" y="4499736"/>
            <a:ext cx="2059687" cy="941832"/>
          </a:xfrm>
          <a:prstGeom prst="wedgeRoundRectCallout">
            <a:avLst>
              <a:gd name="adj1" fmla="val -79204"/>
              <a:gd name="adj2" fmla="val -20394"/>
              <a:gd name="adj3" fmla="val 16667"/>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GB" dirty="0"/>
              <a:t>Spatial data: Vector data ,Raster Data</a:t>
            </a:r>
          </a:p>
        </p:txBody>
      </p:sp>
      <p:sp>
        <p:nvSpPr>
          <p:cNvPr id="3" name="TextBox 2">
            <a:extLst>
              <a:ext uri="{FF2B5EF4-FFF2-40B4-BE49-F238E27FC236}">
                <a16:creationId xmlns:a16="http://schemas.microsoft.com/office/drawing/2014/main" id="{9DB0826F-3869-A77A-9EBD-E7E9835A65BB}"/>
              </a:ext>
            </a:extLst>
          </p:cNvPr>
          <p:cNvSpPr txBox="1"/>
          <p:nvPr/>
        </p:nvSpPr>
        <p:spPr>
          <a:xfrm>
            <a:off x="4722312" y="1416432"/>
            <a:ext cx="4572000" cy="1200329"/>
          </a:xfrm>
          <a:prstGeom prst="rect">
            <a:avLst/>
          </a:prstGeom>
          <a:noFill/>
        </p:spPr>
        <p:txBody>
          <a:bodyPr wrap="square">
            <a:spAutoFit/>
          </a:bodyPr>
          <a:lstStyle/>
          <a:p>
            <a:pPr marL="285750" indent="-285750">
              <a:buFont typeface="Wingdings" panose="05000000000000000000" pitchFamily="2" charset="2"/>
              <a:buChar char="Ø"/>
            </a:pPr>
            <a:r>
              <a:rPr lang="en-GB" dirty="0"/>
              <a:t> GIS is more than just maps</a:t>
            </a:r>
          </a:p>
          <a:p>
            <a:pPr marL="285750" indent="-285750">
              <a:buFont typeface="Wingdings" panose="05000000000000000000" pitchFamily="2" charset="2"/>
              <a:buChar char="Ø"/>
            </a:pPr>
            <a:r>
              <a:rPr lang="en-GB" dirty="0"/>
              <a:t>Each component works together to collect,                 </a:t>
            </a:r>
          </a:p>
          <a:p>
            <a:r>
              <a:rPr lang="en-GB" dirty="0"/>
              <a:t>     analyse, and visualise spatial data.</a:t>
            </a:r>
          </a:p>
          <a:p>
            <a:endParaRPr lang="en-GB" dirty="0"/>
          </a:p>
        </p:txBody>
      </p:sp>
    </p:spTree>
    <p:extLst>
      <p:ext uri="{BB962C8B-B14F-4D97-AF65-F5344CB8AC3E}">
        <p14:creationId xmlns:p14="http://schemas.microsoft.com/office/powerpoint/2010/main" val="14057399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1504F-B0FB-C877-7FE8-BD4595D98437}"/>
            </a:ext>
          </a:extLst>
        </p:cNvPr>
        <p:cNvGrpSpPr/>
        <p:nvPr/>
      </p:nvGrpSpPr>
      <p:grpSpPr>
        <a:xfrm>
          <a:off x="0" y="0"/>
          <a:ext cx="0" cy="0"/>
          <a:chOff x="0" y="0"/>
          <a:chExt cx="0" cy="0"/>
        </a:xfrm>
      </p:grpSpPr>
      <p:sp>
        <p:nvSpPr>
          <p:cNvPr id="3079" name="Title 1">
            <a:extLst>
              <a:ext uri="{FF2B5EF4-FFF2-40B4-BE49-F238E27FC236}">
                <a16:creationId xmlns:a16="http://schemas.microsoft.com/office/drawing/2014/main" id="{1982596B-46F8-B4E7-7D63-CCAFDE92B887}"/>
              </a:ext>
            </a:extLst>
          </p:cNvPr>
          <p:cNvSpPr>
            <a:spLocks noGrp="1"/>
          </p:cNvSpPr>
          <p:nvPr>
            <p:ph type="title"/>
          </p:nvPr>
        </p:nvSpPr>
        <p:spPr/>
        <p:txBody>
          <a:bodyPr/>
          <a:lstStyle/>
          <a:p>
            <a:r>
              <a:rPr lang="en-US" dirty="0"/>
              <a:t>Core components of GIS</a:t>
            </a:r>
          </a:p>
        </p:txBody>
      </p:sp>
      <p:pic>
        <p:nvPicPr>
          <p:cNvPr id="3074" name="Picture 2" descr="Geographic Information Systems (GIS) Components">
            <a:extLst>
              <a:ext uri="{FF2B5EF4-FFF2-40B4-BE49-F238E27FC236}">
                <a16:creationId xmlns:a16="http://schemas.microsoft.com/office/drawing/2014/main" id="{2AD3582A-C131-651E-C5A0-F8422245CB4C}"/>
              </a:ext>
            </a:extLst>
          </p:cNvPr>
          <p:cNvPicPr>
            <a:picLocks noGrp="1" noChangeAspect="1" noChangeArrowheads="1"/>
          </p:cNvPicPr>
          <p:nvPr>
            <p:ph idx="1"/>
          </p:nvPr>
        </p:nvPicPr>
        <p:blipFill>
          <a:blip r:embed="rId3">
            <a:alphaModFix amt="70000"/>
            <a:extLst>
              <a:ext uri="{28A0092B-C50C-407E-A947-70E740481C1C}">
                <a14:useLocalDpi xmlns:a14="http://schemas.microsoft.com/office/drawing/2010/main" val="0"/>
              </a:ext>
            </a:extLst>
          </a:blip>
          <a:srcRect l="3584"/>
          <a:stretch>
            <a:fillRect/>
          </a:stretch>
        </p:blipFill>
        <p:spPr bwMode="auto">
          <a:xfrm>
            <a:off x="305523" y="1002856"/>
            <a:ext cx="2387573" cy="2272340"/>
          </a:xfrm>
          <a:prstGeom prst="rect">
            <a:avLst/>
          </a:prstGeom>
          <a:solidFill>
            <a:srgbClr val="FFFFFF"/>
          </a:solidFill>
        </p:spPr>
      </p:pic>
      <p:sp>
        <p:nvSpPr>
          <p:cNvPr id="4" name="Speech Bubble: Rectangle with Corners Rounded 3">
            <a:extLst>
              <a:ext uri="{FF2B5EF4-FFF2-40B4-BE49-F238E27FC236}">
                <a16:creationId xmlns:a16="http://schemas.microsoft.com/office/drawing/2014/main" id="{C9B1543C-5901-DA56-BD8D-AADE6407A045}"/>
              </a:ext>
            </a:extLst>
          </p:cNvPr>
          <p:cNvSpPr/>
          <p:nvPr/>
        </p:nvSpPr>
        <p:spPr>
          <a:xfrm>
            <a:off x="2693096" y="1156660"/>
            <a:ext cx="1878903" cy="922661"/>
          </a:xfrm>
          <a:prstGeom prst="wedgeRoundRectCallout">
            <a:avLst>
              <a:gd name="adj1" fmla="val -79204"/>
              <a:gd name="adj2" fmla="val 123511"/>
              <a:gd name="adj3" fmla="val 16667"/>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GB" dirty="0"/>
              <a:t>Spatial data- Vector data, Raster Data</a:t>
            </a:r>
          </a:p>
        </p:txBody>
      </p:sp>
      <p:pic>
        <p:nvPicPr>
          <p:cNvPr id="3" name="Picture 2">
            <a:extLst>
              <a:ext uri="{FF2B5EF4-FFF2-40B4-BE49-F238E27FC236}">
                <a16:creationId xmlns:a16="http://schemas.microsoft.com/office/drawing/2014/main" id="{99C073BE-A536-B574-89A5-B426737FC8F6}"/>
              </a:ext>
            </a:extLst>
          </p:cNvPr>
          <p:cNvPicPr>
            <a:picLocks noChangeAspect="1"/>
          </p:cNvPicPr>
          <p:nvPr/>
        </p:nvPicPr>
        <p:blipFill>
          <a:blip r:embed="rId4"/>
          <a:srcRect l="23882" r="11717" b="23414"/>
          <a:stretch>
            <a:fillRect/>
          </a:stretch>
        </p:blipFill>
        <p:spPr>
          <a:xfrm>
            <a:off x="611245" y="3165953"/>
            <a:ext cx="3960754" cy="2972583"/>
          </a:xfrm>
          <a:prstGeom prst="rect">
            <a:avLst/>
          </a:prstGeom>
        </p:spPr>
      </p:pic>
      <p:sp>
        <p:nvSpPr>
          <p:cNvPr id="6" name="TextBox 5">
            <a:extLst>
              <a:ext uri="{FF2B5EF4-FFF2-40B4-BE49-F238E27FC236}">
                <a16:creationId xmlns:a16="http://schemas.microsoft.com/office/drawing/2014/main" id="{D80A3E60-03EC-D3E5-8ECD-5E7A365D563A}"/>
              </a:ext>
            </a:extLst>
          </p:cNvPr>
          <p:cNvSpPr txBox="1"/>
          <p:nvPr/>
        </p:nvSpPr>
        <p:spPr>
          <a:xfrm>
            <a:off x="4572000" y="5600682"/>
            <a:ext cx="4572000" cy="369332"/>
          </a:xfrm>
          <a:prstGeom prst="rect">
            <a:avLst/>
          </a:prstGeom>
          <a:noFill/>
        </p:spPr>
        <p:txBody>
          <a:bodyPr wrap="square">
            <a:spAutoFit/>
          </a:bodyPr>
          <a:lstStyle/>
          <a:p>
            <a:r>
              <a:rPr lang="en-GB" dirty="0"/>
              <a:t>School = point; Road = line; Park = polygon</a:t>
            </a:r>
          </a:p>
        </p:txBody>
      </p:sp>
      <p:pic>
        <p:nvPicPr>
          <p:cNvPr id="8" name="Picture 7">
            <a:extLst>
              <a:ext uri="{FF2B5EF4-FFF2-40B4-BE49-F238E27FC236}">
                <a16:creationId xmlns:a16="http://schemas.microsoft.com/office/drawing/2014/main" id="{0FD980B1-CE15-2900-A36E-9F30AEA657EA}"/>
              </a:ext>
            </a:extLst>
          </p:cNvPr>
          <p:cNvPicPr>
            <a:picLocks noChangeAspect="1"/>
          </p:cNvPicPr>
          <p:nvPr/>
        </p:nvPicPr>
        <p:blipFill>
          <a:blip r:embed="rId5"/>
          <a:stretch>
            <a:fillRect/>
          </a:stretch>
        </p:blipFill>
        <p:spPr>
          <a:xfrm>
            <a:off x="5080668" y="834335"/>
            <a:ext cx="3996869" cy="2972582"/>
          </a:xfrm>
          <a:prstGeom prst="rect">
            <a:avLst/>
          </a:prstGeom>
        </p:spPr>
      </p:pic>
      <p:sp>
        <p:nvSpPr>
          <p:cNvPr id="5" name="TextBox 4">
            <a:extLst>
              <a:ext uri="{FF2B5EF4-FFF2-40B4-BE49-F238E27FC236}">
                <a16:creationId xmlns:a16="http://schemas.microsoft.com/office/drawing/2014/main" id="{C89D0441-0C2A-4A09-4641-2926DAB9BA3D}"/>
              </a:ext>
            </a:extLst>
          </p:cNvPr>
          <p:cNvSpPr txBox="1"/>
          <p:nvPr/>
        </p:nvSpPr>
        <p:spPr>
          <a:xfrm>
            <a:off x="5544131" y="3940753"/>
            <a:ext cx="3249140" cy="369332"/>
          </a:xfrm>
          <a:prstGeom prst="rect">
            <a:avLst/>
          </a:prstGeom>
          <a:noFill/>
        </p:spPr>
        <p:txBody>
          <a:bodyPr wrap="square">
            <a:spAutoFit/>
          </a:bodyPr>
          <a:lstStyle/>
          <a:p>
            <a:r>
              <a:rPr lang="en-GB" dirty="0"/>
              <a:t>grid of pixels, like an image</a:t>
            </a:r>
          </a:p>
        </p:txBody>
      </p:sp>
    </p:spTree>
    <p:extLst>
      <p:ext uri="{BB962C8B-B14F-4D97-AF65-F5344CB8AC3E}">
        <p14:creationId xmlns:p14="http://schemas.microsoft.com/office/powerpoint/2010/main" val="1522108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par>
                                <p:cTn id="22" presetID="53" presetClass="entr" presetSubtype="16"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6F37D-F964-96CC-2A41-71C1B3AF518B}"/>
            </a:ext>
          </a:extLst>
        </p:cNvPr>
        <p:cNvGrpSpPr/>
        <p:nvPr/>
      </p:nvGrpSpPr>
      <p:grpSpPr>
        <a:xfrm>
          <a:off x="0" y="0"/>
          <a:ext cx="0" cy="0"/>
          <a:chOff x="0" y="0"/>
          <a:chExt cx="0" cy="0"/>
        </a:xfrm>
      </p:grpSpPr>
      <p:sp>
        <p:nvSpPr>
          <p:cNvPr id="3079" name="Title 1">
            <a:extLst>
              <a:ext uri="{FF2B5EF4-FFF2-40B4-BE49-F238E27FC236}">
                <a16:creationId xmlns:a16="http://schemas.microsoft.com/office/drawing/2014/main" id="{F91F4176-6720-39F3-510E-B927209BFD51}"/>
              </a:ext>
            </a:extLst>
          </p:cNvPr>
          <p:cNvSpPr>
            <a:spLocks noGrp="1"/>
          </p:cNvSpPr>
          <p:nvPr>
            <p:ph type="title"/>
          </p:nvPr>
        </p:nvSpPr>
        <p:spPr/>
        <p:txBody>
          <a:bodyPr/>
          <a:lstStyle/>
          <a:p>
            <a:r>
              <a:rPr lang="en-US" dirty="0"/>
              <a:t>Core components of GIS</a:t>
            </a:r>
          </a:p>
        </p:txBody>
      </p:sp>
      <p:pic>
        <p:nvPicPr>
          <p:cNvPr id="3074" name="Picture 2" descr="Geographic Information Systems (GIS) Components">
            <a:extLst>
              <a:ext uri="{FF2B5EF4-FFF2-40B4-BE49-F238E27FC236}">
                <a16:creationId xmlns:a16="http://schemas.microsoft.com/office/drawing/2014/main" id="{6BC955ED-6BD3-D601-B4D3-5A102F0CCA6D}"/>
              </a:ext>
            </a:extLst>
          </p:cNvPr>
          <p:cNvPicPr>
            <a:picLocks noGrp="1" noChangeAspect="1" noChangeArrowheads="1"/>
          </p:cNvPicPr>
          <p:nvPr>
            <p:ph idx="1"/>
          </p:nvPr>
        </p:nvPicPr>
        <p:blipFill>
          <a:blip r:embed="rId3">
            <a:alphaModFix amt="70000"/>
            <a:extLst>
              <a:ext uri="{28A0092B-C50C-407E-A947-70E740481C1C}">
                <a14:useLocalDpi xmlns:a14="http://schemas.microsoft.com/office/drawing/2010/main" val="0"/>
              </a:ext>
            </a:extLst>
          </a:blip>
          <a:stretch>
            <a:fillRect/>
          </a:stretch>
        </p:blipFill>
        <p:spPr bwMode="auto">
          <a:xfrm>
            <a:off x="2502773" y="796131"/>
            <a:ext cx="4741959" cy="4351338"/>
          </a:xfrm>
          <a:prstGeom prst="rect">
            <a:avLst/>
          </a:prstGeom>
          <a:solidFill>
            <a:srgbClr val="FFFFFF"/>
          </a:solidFill>
        </p:spPr>
      </p:pic>
      <p:sp>
        <p:nvSpPr>
          <p:cNvPr id="4" name="Speech Bubble: Rectangle with Corners Rounded 3">
            <a:extLst>
              <a:ext uri="{FF2B5EF4-FFF2-40B4-BE49-F238E27FC236}">
                <a16:creationId xmlns:a16="http://schemas.microsoft.com/office/drawing/2014/main" id="{7DC405B1-5509-63FC-01E7-3563FFC4FFC3}"/>
              </a:ext>
            </a:extLst>
          </p:cNvPr>
          <p:cNvSpPr/>
          <p:nvPr/>
        </p:nvSpPr>
        <p:spPr>
          <a:xfrm>
            <a:off x="6869629" y="995746"/>
            <a:ext cx="2020824" cy="694944"/>
          </a:xfrm>
          <a:prstGeom prst="wedgeRoundRectCallout">
            <a:avLst>
              <a:gd name="adj1" fmla="val -63819"/>
              <a:gd name="adj2" fmla="val 101974"/>
              <a:gd name="adj3" fmla="val 16667"/>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GB" dirty="0"/>
              <a:t> Analysts, decision-makers, YOU</a:t>
            </a:r>
          </a:p>
        </p:txBody>
      </p:sp>
    </p:spTree>
    <p:extLst>
      <p:ext uri="{BB962C8B-B14F-4D97-AF65-F5344CB8AC3E}">
        <p14:creationId xmlns:p14="http://schemas.microsoft.com/office/powerpoint/2010/main" val="24768418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C8E16D-EF1B-6555-D532-897B39AD5CF1}"/>
            </a:ext>
          </a:extLst>
        </p:cNvPr>
        <p:cNvGrpSpPr/>
        <p:nvPr/>
      </p:nvGrpSpPr>
      <p:grpSpPr>
        <a:xfrm>
          <a:off x="0" y="0"/>
          <a:ext cx="0" cy="0"/>
          <a:chOff x="0" y="0"/>
          <a:chExt cx="0" cy="0"/>
        </a:xfrm>
      </p:grpSpPr>
      <p:sp>
        <p:nvSpPr>
          <p:cNvPr id="3079" name="Title 1">
            <a:extLst>
              <a:ext uri="{FF2B5EF4-FFF2-40B4-BE49-F238E27FC236}">
                <a16:creationId xmlns:a16="http://schemas.microsoft.com/office/drawing/2014/main" id="{5AB9A80E-8A11-0FD1-A117-3C24D926EE00}"/>
              </a:ext>
            </a:extLst>
          </p:cNvPr>
          <p:cNvSpPr>
            <a:spLocks noGrp="1"/>
          </p:cNvSpPr>
          <p:nvPr>
            <p:ph type="title"/>
          </p:nvPr>
        </p:nvSpPr>
        <p:spPr/>
        <p:txBody>
          <a:bodyPr/>
          <a:lstStyle/>
          <a:p>
            <a:r>
              <a:rPr lang="en-US" dirty="0"/>
              <a:t>Core components of GIS</a:t>
            </a:r>
          </a:p>
        </p:txBody>
      </p:sp>
      <p:pic>
        <p:nvPicPr>
          <p:cNvPr id="3074" name="Picture 2" descr="Geographic Information Systems (GIS) Components">
            <a:extLst>
              <a:ext uri="{FF2B5EF4-FFF2-40B4-BE49-F238E27FC236}">
                <a16:creationId xmlns:a16="http://schemas.microsoft.com/office/drawing/2014/main" id="{4E926EAC-BC83-8080-3E00-6CFE0B4CF31F}"/>
              </a:ext>
            </a:extLst>
          </p:cNvPr>
          <p:cNvPicPr>
            <a:picLocks noGrp="1" noChangeAspect="1" noChangeArrowheads="1"/>
          </p:cNvPicPr>
          <p:nvPr>
            <p:ph idx="1"/>
          </p:nvPr>
        </p:nvPicPr>
        <p:blipFill>
          <a:blip r:embed="rId3">
            <a:alphaModFix amt="70000"/>
            <a:extLst>
              <a:ext uri="{28A0092B-C50C-407E-A947-70E740481C1C}">
                <a14:useLocalDpi xmlns:a14="http://schemas.microsoft.com/office/drawing/2010/main" val="0"/>
              </a:ext>
            </a:extLst>
          </a:blip>
          <a:stretch>
            <a:fillRect/>
          </a:stretch>
        </p:blipFill>
        <p:spPr bwMode="auto">
          <a:xfrm>
            <a:off x="2502773" y="796131"/>
            <a:ext cx="4741959" cy="4351338"/>
          </a:xfrm>
          <a:prstGeom prst="rect">
            <a:avLst/>
          </a:prstGeom>
          <a:solidFill>
            <a:srgbClr val="FFFFFF"/>
          </a:solidFill>
        </p:spPr>
      </p:pic>
      <p:sp>
        <p:nvSpPr>
          <p:cNvPr id="4" name="Speech Bubble: Rectangle with Corners Rounded 3">
            <a:extLst>
              <a:ext uri="{FF2B5EF4-FFF2-40B4-BE49-F238E27FC236}">
                <a16:creationId xmlns:a16="http://schemas.microsoft.com/office/drawing/2014/main" id="{5731A944-3F68-12A9-6C25-79A5F274F43D}"/>
              </a:ext>
            </a:extLst>
          </p:cNvPr>
          <p:cNvSpPr/>
          <p:nvPr/>
        </p:nvSpPr>
        <p:spPr>
          <a:xfrm>
            <a:off x="6869629" y="995746"/>
            <a:ext cx="2020824" cy="694944"/>
          </a:xfrm>
          <a:prstGeom prst="wedgeRoundRectCallout">
            <a:avLst>
              <a:gd name="adj1" fmla="val -122643"/>
              <a:gd name="adj2" fmla="val 658"/>
              <a:gd name="adj3" fmla="val 16667"/>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GB" dirty="0"/>
              <a:t>Rules and process  to guide GIS work</a:t>
            </a:r>
          </a:p>
        </p:txBody>
      </p:sp>
      <p:sp>
        <p:nvSpPr>
          <p:cNvPr id="3" name="TextBox 2">
            <a:extLst>
              <a:ext uri="{FF2B5EF4-FFF2-40B4-BE49-F238E27FC236}">
                <a16:creationId xmlns:a16="http://schemas.microsoft.com/office/drawing/2014/main" id="{631BDA95-DCD5-5E08-494D-81142DFB4780}"/>
              </a:ext>
            </a:extLst>
          </p:cNvPr>
          <p:cNvSpPr txBox="1"/>
          <p:nvPr/>
        </p:nvSpPr>
        <p:spPr>
          <a:xfrm>
            <a:off x="90203" y="3345872"/>
            <a:ext cx="2951018" cy="1477328"/>
          </a:xfrm>
          <a:prstGeom prst="rect">
            <a:avLst/>
          </a:prstGeom>
          <a:noFill/>
        </p:spPr>
        <p:txBody>
          <a:bodyPr wrap="square">
            <a:spAutoFit/>
          </a:bodyPr>
          <a:lstStyle/>
          <a:p>
            <a:pPr marL="285750" indent="-285750">
              <a:buFont typeface="Wingdings" panose="05000000000000000000" pitchFamily="2" charset="2"/>
              <a:buChar char="Ø"/>
            </a:pPr>
            <a:r>
              <a:rPr lang="en-GB" dirty="0"/>
              <a:t>procedures for: Data entry and storage.</a:t>
            </a:r>
          </a:p>
          <a:p>
            <a:pPr marL="285750" indent="-285750">
              <a:buFont typeface="Wingdings" panose="05000000000000000000" pitchFamily="2" charset="2"/>
              <a:buChar char="Ø"/>
            </a:pPr>
            <a:r>
              <a:rPr lang="en-GB" dirty="0"/>
              <a:t>Data analysis and manipulation</a:t>
            </a:r>
          </a:p>
          <a:p>
            <a:pPr marL="285750" indent="-285750">
              <a:buFont typeface="Wingdings" panose="05000000000000000000" pitchFamily="2" charset="2"/>
              <a:buChar char="Ø"/>
            </a:pPr>
            <a:r>
              <a:rPr lang="en-GB" dirty="0"/>
              <a:t>Presentation of results </a:t>
            </a:r>
          </a:p>
        </p:txBody>
      </p:sp>
      <p:sp>
        <p:nvSpPr>
          <p:cNvPr id="6" name="TextBox 5">
            <a:extLst>
              <a:ext uri="{FF2B5EF4-FFF2-40B4-BE49-F238E27FC236}">
                <a16:creationId xmlns:a16="http://schemas.microsoft.com/office/drawing/2014/main" id="{724F9651-CA38-DCEE-06E7-56A4C6C0F9D3}"/>
              </a:ext>
            </a:extLst>
          </p:cNvPr>
          <p:cNvSpPr txBox="1"/>
          <p:nvPr/>
        </p:nvSpPr>
        <p:spPr>
          <a:xfrm>
            <a:off x="519545" y="5347084"/>
            <a:ext cx="8458200" cy="369332"/>
          </a:xfrm>
          <a:prstGeom prst="rect">
            <a:avLst/>
          </a:prstGeom>
          <a:noFill/>
        </p:spPr>
        <p:txBody>
          <a:bodyPr wrap="square">
            <a:spAutoFit/>
          </a:bodyPr>
          <a:lstStyle/>
          <a:p>
            <a:r>
              <a:rPr lang="en-GB" dirty="0"/>
              <a:t>Without proper methods, results can be wrong, even with good data and software.</a:t>
            </a:r>
          </a:p>
        </p:txBody>
      </p:sp>
    </p:spTree>
    <p:extLst>
      <p:ext uri="{BB962C8B-B14F-4D97-AF65-F5344CB8AC3E}">
        <p14:creationId xmlns:p14="http://schemas.microsoft.com/office/powerpoint/2010/main" val="38949820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9" name="Title 1">
            <a:extLst>
              <a:ext uri="{FF2B5EF4-FFF2-40B4-BE49-F238E27FC236}">
                <a16:creationId xmlns:a16="http://schemas.microsoft.com/office/drawing/2014/main" id="{59A0797D-1263-3E81-79AE-71DEEC69EBF8}"/>
              </a:ext>
            </a:extLst>
          </p:cNvPr>
          <p:cNvSpPr>
            <a:spLocks noGrp="1"/>
          </p:cNvSpPr>
          <p:nvPr>
            <p:ph type="title"/>
          </p:nvPr>
        </p:nvSpPr>
        <p:spPr/>
        <p:txBody>
          <a:bodyPr/>
          <a:lstStyle/>
          <a:p>
            <a:r>
              <a:rPr lang="en-US" dirty="0"/>
              <a:t>Core components of GIS</a:t>
            </a:r>
          </a:p>
        </p:txBody>
      </p:sp>
      <p:pic>
        <p:nvPicPr>
          <p:cNvPr id="3074" name="Picture 2" descr="Geographic Information Systems (GIS) Components">
            <a:extLst>
              <a:ext uri="{FF2B5EF4-FFF2-40B4-BE49-F238E27FC236}">
                <a16:creationId xmlns:a16="http://schemas.microsoft.com/office/drawing/2014/main" id="{F10054F2-5361-B6A0-D895-DCF9A9E449E8}"/>
              </a:ext>
            </a:extLst>
          </p:cNvPr>
          <p:cNvPicPr>
            <a:picLocks noGrp="1" noChangeAspect="1" noChangeArrowheads="1"/>
          </p:cNvPicPr>
          <p:nvPr>
            <p:ph idx="1"/>
          </p:nvPr>
        </p:nvPicPr>
        <p:blipFill>
          <a:blip r:embed="rId3">
            <a:alphaModFix amt="70000"/>
            <a:extLst>
              <a:ext uri="{28A0092B-C50C-407E-A947-70E740481C1C}">
                <a14:useLocalDpi xmlns:a14="http://schemas.microsoft.com/office/drawing/2010/main" val="0"/>
              </a:ext>
            </a:extLst>
          </a:blip>
          <a:stretch>
            <a:fillRect/>
          </a:stretch>
        </p:blipFill>
        <p:spPr bwMode="auto">
          <a:xfrm>
            <a:off x="2502773" y="796131"/>
            <a:ext cx="4741959" cy="4351338"/>
          </a:xfrm>
          <a:prstGeom prst="rect">
            <a:avLst/>
          </a:prstGeom>
          <a:solidFill>
            <a:srgbClr val="FFFFFF"/>
          </a:solidFill>
        </p:spPr>
      </p:pic>
      <p:sp>
        <p:nvSpPr>
          <p:cNvPr id="4" name="Speech Bubble: Rectangle with Corners Rounded 3">
            <a:extLst>
              <a:ext uri="{FF2B5EF4-FFF2-40B4-BE49-F238E27FC236}">
                <a16:creationId xmlns:a16="http://schemas.microsoft.com/office/drawing/2014/main" id="{FC85EC5A-E6BD-4117-A41F-B8BD7651881F}"/>
              </a:ext>
            </a:extLst>
          </p:cNvPr>
          <p:cNvSpPr/>
          <p:nvPr/>
        </p:nvSpPr>
        <p:spPr>
          <a:xfrm>
            <a:off x="274320" y="2276855"/>
            <a:ext cx="2020824" cy="1152145"/>
          </a:xfrm>
          <a:prstGeom prst="wedgeRoundRectCallout">
            <a:avLst>
              <a:gd name="adj1" fmla="val 70570"/>
              <a:gd name="adj2" fmla="val -3289"/>
              <a:gd name="adj3" fmla="val 16667"/>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GB" dirty="0"/>
              <a:t>Computers, GPS devices and drones</a:t>
            </a:r>
          </a:p>
        </p:txBody>
      </p:sp>
    </p:spTree>
    <p:extLst>
      <p:ext uri="{BB962C8B-B14F-4D97-AF65-F5344CB8AC3E}">
        <p14:creationId xmlns:p14="http://schemas.microsoft.com/office/powerpoint/2010/main" val="21446865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53CA1B-9E5F-0ABF-3E7D-EA3AFE99A4A9}"/>
            </a:ext>
          </a:extLst>
        </p:cNvPr>
        <p:cNvGrpSpPr/>
        <p:nvPr/>
      </p:nvGrpSpPr>
      <p:grpSpPr>
        <a:xfrm>
          <a:off x="0" y="0"/>
          <a:ext cx="0" cy="0"/>
          <a:chOff x="0" y="0"/>
          <a:chExt cx="0" cy="0"/>
        </a:xfrm>
      </p:grpSpPr>
      <p:sp>
        <p:nvSpPr>
          <p:cNvPr id="3079" name="Title 1">
            <a:extLst>
              <a:ext uri="{FF2B5EF4-FFF2-40B4-BE49-F238E27FC236}">
                <a16:creationId xmlns:a16="http://schemas.microsoft.com/office/drawing/2014/main" id="{C3BBC46E-8CD7-83A1-8ECC-227D84D221CF}"/>
              </a:ext>
            </a:extLst>
          </p:cNvPr>
          <p:cNvSpPr>
            <a:spLocks noGrp="1"/>
          </p:cNvSpPr>
          <p:nvPr>
            <p:ph type="title"/>
          </p:nvPr>
        </p:nvSpPr>
        <p:spPr/>
        <p:txBody>
          <a:bodyPr/>
          <a:lstStyle/>
          <a:p>
            <a:r>
              <a:rPr lang="en-US" dirty="0"/>
              <a:t>Core components of GIS</a:t>
            </a:r>
          </a:p>
        </p:txBody>
      </p:sp>
      <p:pic>
        <p:nvPicPr>
          <p:cNvPr id="3074" name="Picture 2" descr="Geographic Information Systems (GIS) Components">
            <a:extLst>
              <a:ext uri="{FF2B5EF4-FFF2-40B4-BE49-F238E27FC236}">
                <a16:creationId xmlns:a16="http://schemas.microsoft.com/office/drawing/2014/main" id="{3254D76F-AA72-A626-426B-B3A56ED92512}"/>
              </a:ext>
            </a:extLst>
          </p:cNvPr>
          <p:cNvPicPr>
            <a:picLocks noGrp="1" noChangeAspect="1" noChangeArrowheads="1"/>
          </p:cNvPicPr>
          <p:nvPr>
            <p:ph idx="1"/>
          </p:nvPr>
        </p:nvPicPr>
        <p:blipFill>
          <a:blip r:embed="rId3">
            <a:alphaModFix amt="70000"/>
            <a:extLst>
              <a:ext uri="{28A0092B-C50C-407E-A947-70E740481C1C}">
                <a14:useLocalDpi xmlns:a14="http://schemas.microsoft.com/office/drawing/2010/main" val="0"/>
              </a:ext>
            </a:extLst>
          </a:blip>
          <a:stretch>
            <a:fillRect/>
          </a:stretch>
        </p:blipFill>
        <p:spPr bwMode="auto">
          <a:xfrm>
            <a:off x="2502773" y="796131"/>
            <a:ext cx="4741959" cy="4351338"/>
          </a:xfrm>
          <a:prstGeom prst="rect">
            <a:avLst/>
          </a:prstGeom>
          <a:solidFill>
            <a:srgbClr val="FFFFFF"/>
          </a:solidFill>
        </p:spPr>
      </p:pic>
      <p:sp>
        <p:nvSpPr>
          <p:cNvPr id="4" name="Speech Bubble: Rectangle with Corners Rounded 3">
            <a:extLst>
              <a:ext uri="{FF2B5EF4-FFF2-40B4-BE49-F238E27FC236}">
                <a16:creationId xmlns:a16="http://schemas.microsoft.com/office/drawing/2014/main" id="{34B9BC5F-156E-4DA9-1FEB-69E82FA25129}"/>
              </a:ext>
            </a:extLst>
          </p:cNvPr>
          <p:cNvSpPr/>
          <p:nvPr/>
        </p:nvSpPr>
        <p:spPr>
          <a:xfrm>
            <a:off x="221743" y="3712464"/>
            <a:ext cx="2020824" cy="694944"/>
          </a:xfrm>
          <a:prstGeom prst="wedgeRoundRectCallout">
            <a:avLst>
              <a:gd name="adj1" fmla="val 107674"/>
              <a:gd name="adj2" fmla="val 16448"/>
              <a:gd name="adj3" fmla="val 16667"/>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GB" dirty="0"/>
              <a:t>ArcGIS Pro, QGIS, web platforms</a:t>
            </a:r>
          </a:p>
        </p:txBody>
      </p:sp>
    </p:spTree>
    <p:extLst>
      <p:ext uri="{BB962C8B-B14F-4D97-AF65-F5344CB8AC3E}">
        <p14:creationId xmlns:p14="http://schemas.microsoft.com/office/powerpoint/2010/main" val="36484167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95297" y="556630"/>
            <a:ext cx="9143999" cy="523220"/>
          </a:xfrm>
          <a:prstGeom prst="rect">
            <a:avLst/>
          </a:prstGeom>
          <a:noFill/>
        </p:spPr>
        <p:txBody>
          <a:bodyPr wrap="square" rtlCol="0">
            <a:spAutoFit/>
          </a:bodyPr>
          <a:lstStyle/>
          <a:p>
            <a:r>
              <a:rPr lang="en-GB" sz="2800" dirty="0"/>
              <a:t>		</a:t>
            </a:r>
            <a:r>
              <a:rPr lang="en-GB" sz="2800" b="1" dirty="0"/>
              <a:t>Commercial GIS software</a:t>
            </a:r>
          </a:p>
        </p:txBody>
      </p:sp>
      <p:sp>
        <p:nvSpPr>
          <p:cNvPr id="3" name="TextBox 2">
            <a:extLst>
              <a:ext uri="{FF2B5EF4-FFF2-40B4-BE49-F238E27FC236}">
                <a16:creationId xmlns:a16="http://schemas.microsoft.com/office/drawing/2014/main" id="{88593193-4680-8E31-3148-21DD4020C8A5}"/>
              </a:ext>
            </a:extLst>
          </p:cNvPr>
          <p:cNvSpPr txBox="1"/>
          <p:nvPr/>
        </p:nvSpPr>
        <p:spPr>
          <a:xfrm>
            <a:off x="313083" y="1270802"/>
            <a:ext cx="8310800" cy="1292662"/>
          </a:xfrm>
          <a:prstGeom prst="rect">
            <a:avLst/>
          </a:prstGeom>
          <a:noFill/>
        </p:spPr>
        <p:txBody>
          <a:bodyPr wrap="square" rtlCol="0">
            <a:spAutoFit/>
          </a:bodyPr>
          <a:lstStyle/>
          <a:p>
            <a:pPr algn="l"/>
            <a:r>
              <a:rPr lang="en-GB" dirty="0"/>
              <a:t>There are various GIS softwares to choose from.</a:t>
            </a:r>
          </a:p>
          <a:p>
            <a:pPr algn="l"/>
            <a:r>
              <a:rPr lang="en-GB" dirty="0"/>
              <a:t>There are some popular commercial packages which are commonly used in industry:</a:t>
            </a:r>
          </a:p>
          <a:p>
            <a:pPr algn="l"/>
            <a:endParaRPr lang="en-GB" sz="600" dirty="0"/>
          </a:p>
          <a:p>
            <a:pPr algn="l"/>
            <a:endParaRPr lang="en-GB" dirty="0"/>
          </a:p>
          <a:p>
            <a:pPr algn="l"/>
            <a:endParaRPr lang="en-GB" dirty="0"/>
          </a:p>
        </p:txBody>
      </p:sp>
      <p:pic>
        <p:nvPicPr>
          <p:cNvPr id="1026" name="Picture 2" descr="Esri releases new updates to ArcGIS Pro 2.3">
            <a:extLst>
              <a:ext uri="{FF2B5EF4-FFF2-40B4-BE49-F238E27FC236}">
                <a16:creationId xmlns:a16="http://schemas.microsoft.com/office/drawing/2014/main" id="{710B6AF1-E74E-7F65-5B90-48802680012F}"/>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5717" b="24496"/>
          <a:stretch/>
        </p:blipFill>
        <p:spPr bwMode="auto">
          <a:xfrm>
            <a:off x="3379406" y="2356511"/>
            <a:ext cx="992936" cy="49436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ownload MapInfo Logo PNG and Vector (PDF, SVG, Ai, EPS) Free">
            <a:extLst>
              <a:ext uri="{FF2B5EF4-FFF2-40B4-BE49-F238E27FC236}">
                <a16:creationId xmlns:a16="http://schemas.microsoft.com/office/drawing/2014/main" id="{5EFA49D6-2910-1D82-0E6B-426E1131370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8572" b="34802"/>
          <a:stretch/>
        </p:blipFill>
        <p:spPr bwMode="auto">
          <a:xfrm>
            <a:off x="4372342" y="4658988"/>
            <a:ext cx="1349777" cy="4943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584F160-2D47-B993-04DE-AFBD24A06B1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p:blipFill>
        <p:spPr bwMode="auto">
          <a:xfrm>
            <a:off x="215759" y="3438659"/>
            <a:ext cx="4081807" cy="221475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ArcMap">
            <a:extLst>
              <a:ext uri="{FF2B5EF4-FFF2-40B4-BE49-F238E27FC236}">
                <a16:creationId xmlns:a16="http://schemas.microsoft.com/office/drawing/2014/main" id="{BDBF924D-C64D-6526-5056-559401087BF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76703" y="1936744"/>
            <a:ext cx="4617510" cy="205630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3FED817-DBDD-44AA-F05F-5D77EB90ACF0}"/>
              </a:ext>
            </a:extLst>
          </p:cNvPr>
          <p:cNvSpPr txBox="1"/>
          <p:nvPr/>
        </p:nvSpPr>
        <p:spPr>
          <a:xfrm>
            <a:off x="1266904" y="2059604"/>
            <a:ext cx="2639174" cy="1338828"/>
          </a:xfrm>
          <a:prstGeom prst="rect">
            <a:avLst/>
          </a:prstGeom>
          <a:noFill/>
        </p:spPr>
        <p:txBody>
          <a:bodyPr wrap="square">
            <a:spAutoFit/>
          </a:bodyPr>
          <a:lstStyle/>
          <a:p>
            <a:pPr marL="214313" indent="-214313">
              <a:buFont typeface="Arial" panose="020B0604020202020204" pitchFamily="34" charset="0"/>
              <a:buChar char="•"/>
            </a:pPr>
            <a:r>
              <a:rPr lang="en-GB" sz="1350" dirty="0"/>
              <a:t>Most popular in industry</a:t>
            </a:r>
          </a:p>
          <a:p>
            <a:pPr marL="214313" indent="-214313">
              <a:buFont typeface="Arial" panose="020B0604020202020204" pitchFamily="34" charset="0"/>
              <a:buChar char="•"/>
            </a:pPr>
            <a:r>
              <a:rPr lang="en-GB" sz="1350" dirty="0"/>
              <a:t>Advanced functionality</a:t>
            </a:r>
          </a:p>
          <a:p>
            <a:pPr marL="214313" indent="-214313">
              <a:buFont typeface="Arial" panose="020B0604020202020204" pitchFamily="34" charset="0"/>
              <a:buChar char="•"/>
            </a:pPr>
            <a:r>
              <a:rPr lang="en-GB" sz="1350" dirty="0"/>
              <a:t>Licenced software</a:t>
            </a:r>
          </a:p>
          <a:p>
            <a:pPr marL="214313" indent="-214313">
              <a:buFont typeface="Arial" panose="020B0604020202020204" pitchFamily="34" charset="0"/>
              <a:buChar char="•"/>
            </a:pPr>
            <a:r>
              <a:rPr lang="en-GB" sz="1350" dirty="0"/>
              <a:t>Customer support</a:t>
            </a:r>
          </a:p>
          <a:p>
            <a:pPr marL="214313" indent="-214313">
              <a:buFont typeface="Arial" panose="020B0604020202020204" pitchFamily="34" charset="0"/>
              <a:buChar char="•"/>
            </a:pPr>
            <a:r>
              <a:rPr lang="en-GB" sz="1350" dirty="0"/>
              <a:t>Advanced online GIS capability</a:t>
            </a:r>
          </a:p>
          <a:p>
            <a:pPr marL="214313" indent="-214313">
              <a:buFont typeface="Arial" panose="020B0604020202020204" pitchFamily="34" charset="0"/>
              <a:buChar char="•"/>
            </a:pPr>
            <a:r>
              <a:rPr lang="en-GB" sz="1350" dirty="0"/>
              <a:t>‘Black box’</a:t>
            </a:r>
          </a:p>
        </p:txBody>
      </p:sp>
      <p:sp>
        <p:nvSpPr>
          <p:cNvPr id="9" name="TextBox 8">
            <a:extLst>
              <a:ext uri="{FF2B5EF4-FFF2-40B4-BE49-F238E27FC236}">
                <a16:creationId xmlns:a16="http://schemas.microsoft.com/office/drawing/2014/main" id="{9E9D8BAE-2B11-719B-7BA3-DBA676148A2E}"/>
              </a:ext>
            </a:extLst>
          </p:cNvPr>
          <p:cNvSpPr txBox="1"/>
          <p:nvPr/>
        </p:nvSpPr>
        <p:spPr>
          <a:xfrm>
            <a:off x="5722118" y="4411985"/>
            <a:ext cx="3421882" cy="1131079"/>
          </a:xfrm>
          <a:prstGeom prst="rect">
            <a:avLst/>
          </a:prstGeom>
          <a:noFill/>
        </p:spPr>
        <p:txBody>
          <a:bodyPr wrap="square">
            <a:spAutoFit/>
          </a:bodyPr>
          <a:lstStyle/>
          <a:p>
            <a:pPr marL="214313" indent="-214313">
              <a:buFont typeface="Arial" panose="020B0604020202020204" pitchFamily="34" charset="0"/>
              <a:buChar char="•"/>
            </a:pPr>
            <a:r>
              <a:rPr lang="en-GB" sz="1350" dirty="0"/>
              <a:t>Designed as a more affordable alternative</a:t>
            </a:r>
          </a:p>
          <a:p>
            <a:pPr marL="214313" indent="-214313">
              <a:buFont typeface="Arial" panose="020B0604020202020204" pitchFamily="34" charset="0"/>
              <a:buChar char="•"/>
            </a:pPr>
            <a:r>
              <a:rPr lang="en-GB" sz="1350" dirty="0"/>
              <a:t>Similar functionality</a:t>
            </a:r>
          </a:p>
          <a:p>
            <a:pPr marL="214313" indent="-214313">
              <a:buFont typeface="Arial" panose="020B0604020202020204" pitchFamily="34" charset="0"/>
              <a:buChar char="•"/>
            </a:pPr>
            <a:r>
              <a:rPr lang="en-GB" sz="1350" dirty="0"/>
              <a:t>Licenced software</a:t>
            </a:r>
          </a:p>
          <a:p>
            <a:pPr marL="214313" indent="-214313">
              <a:buFont typeface="Arial" panose="020B0604020202020204" pitchFamily="34" charset="0"/>
              <a:buChar char="•"/>
            </a:pPr>
            <a:r>
              <a:rPr lang="en-GB" sz="1350" dirty="0"/>
              <a:t>Customer support</a:t>
            </a:r>
          </a:p>
          <a:p>
            <a:pPr marL="214313" indent="-214313">
              <a:buFont typeface="Arial" panose="020B0604020202020204" pitchFamily="34" charset="0"/>
              <a:buChar char="•"/>
            </a:pPr>
            <a:r>
              <a:rPr lang="en-GB" sz="1350" dirty="0"/>
              <a:t>‘Black box’</a:t>
            </a:r>
          </a:p>
        </p:txBody>
      </p:sp>
    </p:spTree>
    <p:extLst>
      <p:ext uri="{BB962C8B-B14F-4D97-AF65-F5344CB8AC3E}">
        <p14:creationId xmlns:p14="http://schemas.microsoft.com/office/powerpoint/2010/main" val="24195141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4208" y="861840"/>
            <a:ext cx="9143999" cy="523220"/>
          </a:xfrm>
          <a:prstGeom prst="rect">
            <a:avLst/>
          </a:prstGeom>
          <a:noFill/>
        </p:spPr>
        <p:txBody>
          <a:bodyPr wrap="square" rtlCol="0">
            <a:spAutoFit/>
          </a:bodyPr>
          <a:lstStyle/>
          <a:p>
            <a:r>
              <a:rPr lang="en-GB" sz="2800" b="1" dirty="0"/>
              <a:t>		Open-source GIS software</a:t>
            </a:r>
          </a:p>
        </p:txBody>
      </p:sp>
      <p:sp>
        <p:nvSpPr>
          <p:cNvPr id="3" name="TextBox 2">
            <a:extLst>
              <a:ext uri="{FF2B5EF4-FFF2-40B4-BE49-F238E27FC236}">
                <a16:creationId xmlns:a16="http://schemas.microsoft.com/office/drawing/2014/main" id="{88593193-4680-8E31-3148-21DD4020C8A5}"/>
              </a:ext>
            </a:extLst>
          </p:cNvPr>
          <p:cNvSpPr txBox="1"/>
          <p:nvPr/>
        </p:nvSpPr>
        <p:spPr>
          <a:xfrm>
            <a:off x="362778" y="1412300"/>
            <a:ext cx="8272403" cy="923330"/>
          </a:xfrm>
          <a:prstGeom prst="rect">
            <a:avLst/>
          </a:prstGeom>
          <a:noFill/>
        </p:spPr>
        <p:txBody>
          <a:bodyPr wrap="square" rtlCol="0">
            <a:spAutoFit/>
          </a:bodyPr>
          <a:lstStyle/>
          <a:p>
            <a:pPr algn="l"/>
            <a:r>
              <a:rPr lang="en-GB" dirty="0"/>
              <a:t>However, there are also open-source solutions available, such as Quantum GIS (QGIS) which aim to provide comparable free software via volunteer projects.</a:t>
            </a:r>
          </a:p>
          <a:p>
            <a:pPr algn="l"/>
            <a:endParaRPr lang="en-GB" dirty="0"/>
          </a:p>
        </p:txBody>
      </p:sp>
      <p:pic>
        <p:nvPicPr>
          <p:cNvPr id="2050" name="Picture 2" descr="Visual Style Guide">
            <a:extLst>
              <a:ext uri="{FF2B5EF4-FFF2-40B4-BE49-F238E27FC236}">
                <a16:creationId xmlns:a16="http://schemas.microsoft.com/office/drawing/2014/main" id="{17011880-8088-6AC1-9496-A717AE45B07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8835" y="2288909"/>
            <a:ext cx="1746626" cy="83579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QGIS: Enterprise-grade desktop GIS - CYBERTEC | PostgreSQL &amp; GIS">
            <a:extLst>
              <a:ext uri="{FF2B5EF4-FFF2-40B4-BE49-F238E27FC236}">
                <a16:creationId xmlns:a16="http://schemas.microsoft.com/office/drawing/2014/main" id="{FAF57304-C0B3-965D-165A-8AC04C2E156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94722" y="2088859"/>
            <a:ext cx="6522577" cy="354580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29A5C1B-04DC-C0BE-8337-09434558FAF2}"/>
              </a:ext>
            </a:extLst>
          </p:cNvPr>
          <p:cNvSpPr txBox="1"/>
          <p:nvPr/>
        </p:nvSpPr>
        <p:spPr>
          <a:xfrm>
            <a:off x="33166" y="2998929"/>
            <a:ext cx="2358395" cy="3000821"/>
          </a:xfrm>
          <a:prstGeom prst="rect">
            <a:avLst/>
          </a:prstGeom>
          <a:noFill/>
        </p:spPr>
        <p:txBody>
          <a:bodyPr wrap="square">
            <a:spAutoFit/>
          </a:bodyPr>
          <a:lstStyle/>
          <a:p>
            <a:pPr marL="214313" indent="-214313">
              <a:buFont typeface="Arial" panose="020B0604020202020204" pitchFamily="34" charset="0"/>
              <a:buChar char="•"/>
            </a:pPr>
            <a:r>
              <a:rPr lang="en-GB" sz="1350" dirty="0"/>
              <a:t>Volunteer project composed of different compiled functionalities (libraries)</a:t>
            </a:r>
          </a:p>
          <a:p>
            <a:pPr marL="214313" indent="-214313">
              <a:buFont typeface="Arial" panose="020B0604020202020204" pitchFamily="34" charset="0"/>
              <a:buChar char="•"/>
            </a:pPr>
            <a:r>
              <a:rPr lang="en-GB" sz="1350" dirty="0"/>
              <a:t>Similar functionality to other GIS (less specialised tools)</a:t>
            </a:r>
          </a:p>
          <a:p>
            <a:pPr marL="214313" indent="-214313">
              <a:buFont typeface="Arial" panose="020B0604020202020204" pitchFamily="34" charset="0"/>
              <a:buChar char="•"/>
            </a:pPr>
            <a:r>
              <a:rPr lang="en-GB" sz="1350" dirty="0"/>
              <a:t>Open-source software (not black box)</a:t>
            </a:r>
          </a:p>
          <a:p>
            <a:pPr marL="214313" indent="-214313">
              <a:buFont typeface="Arial" panose="020B0604020202020204" pitchFamily="34" charset="0"/>
              <a:buChar char="•"/>
            </a:pPr>
            <a:r>
              <a:rPr lang="en-GB" sz="1350" dirty="0"/>
              <a:t>Users / developer support</a:t>
            </a:r>
          </a:p>
          <a:p>
            <a:pPr marL="214313" indent="-214313">
              <a:buFont typeface="Arial" panose="020B0604020202020204" pitchFamily="34" charset="0"/>
              <a:buChar char="•"/>
            </a:pPr>
            <a:r>
              <a:rPr lang="en-GB" sz="1350" dirty="0"/>
              <a:t>Supports multiple file formats, including outputs from commercial GIS software</a:t>
            </a:r>
          </a:p>
        </p:txBody>
      </p:sp>
    </p:spTree>
    <p:extLst>
      <p:ext uri="{BB962C8B-B14F-4D97-AF65-F5344CB8AC3E}">
        <p14:creationId xmlns:p14="http://schemas.microsoft.com/office/powerpoint/2010/main" val="25251162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323385" y="469729"/>
            <a:ext cx="9143999" cy="523220"/>
          </a:xfrm>
          <a:prstGeom prst="rect">
            <a:avLst/>
          </a:prstGeom>
          <a:noFill/>
        </p:spPr>
        <p:txBody>
          <a:bodyPr wrap="square" rtlCol="0">
            <a:spAutoFit/>
          </a:bodyPr>
          <a:lstStyle/>
          <a:p>
            <a:r>
              <a:rPr lang="en-GB" sz="2800" dirty="0"/>
              <a:t>		</a:t>
            </a:r>
            <a:r>
              <a:rPr lang="en-GB" sz="2800" b="1" dirty="0"/>
              <a:t>Graphic User Interface</a:t>
            </a:r>
          </a:p>
        </p:txBody>
      </p:sp>
      <p:sp>
        <p:nvSpPr>
          <p:cNvPr id="3" name="TextBox 2">
            <a:extLst>
              <a:ext uri="{FF2B5EF4-FFF2-40B4-BE49-F238E27FC236}">
                <a16:creationId xmlns:a16="http://schemas.microsoft.com/office/drawing/2014/main" id="{88593193-4680-8E31-3148-21DD4020C8A5}"/>
              </a:ext>
            </a:extLst>
          </p:cNvPr>
          <p:cNvSpPr txBox="1"/>
          <p:nvPr/>
        </p:nvSpPr>
        <p:spPr>
          <a:xfrm>
            <a:off x="447308" y="1293031"/>
            <a:ext cx="8284218" cy="2585323"/>
          </a:xfrm>
          <a:prstGeom prst="rect">
            <a:avLst/>
          </a:prstGeom>
          <a:noFill/>
        </p:spPr>
        <p:txBody>
          <a:bodyPr wrap="square" rtlCol="0">
            <a:spAutoFit/>
          </a:bodyPr>
          <a:lstStyle/>
          <a:p>
            <a:pPr algn="l"/>
            <a:r>
              <a:rPr lang="en-GB" dirty="0"/>
              <a:t>Software used to be command line driven, where commands (functionality) had to be ‘called’ using specific text strings. </a:t>
            </a:r>
          </a:p>
          <a:p>
            <a:pPr algn="l"/>
            <a:endParaRPr lang="en-GB" dirty="0"/>
          </a:p>
          <a:p>
            <a:pPr algn="l"/>
            <a:r>
              <a:rPr lang="en-GB" dirty="0"/>
              <a:t>Data could still be manipulated and processed, but the commands and the visual inputs / outputs could not be viewed in the same environment.</a:t>
            </a:r>
          </a:p>
          <a:p>
            <a:pPr algn="l"/>
            <a:endParaRPr lang="en-GB" dirty="0"/>
          </a:p>
          <a:p>
            <a:pPr algn="l"/>
            <a:r>
              <a:rPr lang="en-GB" dirty="0"/>
              <a:t>A Graphic User Interface (GUI) allows the user to access the same functionality visually, while also being able to view the spatial data.</a:t>
            </a:r>
          </a:p>
          <a:p>
            <a:pPr algn="l"/>
            <a:endParaRPr lang="en-GB" dirty="0"/>
          </a:p>
        </p:txBody>
      </p:sp>
      <p:pic>
        <p:nvPicPr>
          <p:cNvPr id="1026" name="Picture 2" descr="command line - Running GRASS GIS on Text-based interface alone - Geographic  Information Systems Stack Exchange">
            <a:extLst>
              <a:ext uri="{FF2B5EF4-FFF2-40B4-BE49-F238E27FC236}">
                <a16:creationId xmlns:a16="http://schemas.microsoft.com/office/drawing/2014/main" id="{3059814B-CA9B-6857-A96B-A58C20B6C2A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4881" y="3633326"/>
            <a:ext cx="2855900" cy="207350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QGIS: Enterprise-grade desktop GIS - CYBERTEC | PostgreSQL &amp; GIS">
            <a:extLst>
              <a:ext uri="{FF2B5EF4-FFF2-40B4-BE49-F238E27FC236}">
                <a16:creationId xmlns:a16="http://schemas.microsoft.com/office/drawing/2014/main" id="{4D633162-1B4F-3216-7A0F-9B74DCB0230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05662" y="3627019"/>
            <a:ext cx="3825865" cy="207981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68180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0" y="857250"/>
            <a:ext cx="9143999" cy="461665"/>
          </a:xfrm>
          <a:prstGeom prst="rect">
            <a:avLst/>
          </a:prstGeom>
          <a:noFill/>
        </p:spPr>
        <p:txBody>
          <a:bodyPr wrap="square" rtlCol="0">
            <a:spAutoFit/>
          </a:bodyPr>
          <a:lstStyle/>
          <a:p>
            <a:r>
              <a:rPr lang="en-GB" sz="2400" dirty="0"/>
              <a:t>		</a:t>
            </a:r>
            <a:r>
              <a:rPr lang="en-GB" sz="2400" b="1" dirty="0"/>
              <a:t>Graphic User Interface</a:t>
            </a:r>
          </a:p>
        </p:txBody>
      </p:sp>
      <p:sp>
        <p:nvSpPr>
          <p:cNvPr id="3" name="TextBox 2">
            <a:extLst>
              <a:ext uri="{FF2B5EF4-FFF2-40B4-BE49-F238E27FC236}">
                <a16:creationId xmlns:a16="http://schemas.microsoft.com/office/drawing/2014/main" id="{88593193-4680-8E31-3148-21DD4020C8A5}"/>
              </a:ext>
            </a:extLst>
          </p:cNvPr>
          <p:cNvSpPr txBox="1"/>
          <p:nvPr/>
        </p:nvSpPr>
        <p:spPr>
          <a:xfrm>
            <a:off x="447308" y="1293031"/>
            <a:ext cx="8284218" cy="646331"/>
          </a:xfrm>
          <a:prstGeom prst="rect">
            <a:avLst/>
          </a:prstGeom>
          <a:noFill/>
        </p:spPr>
        <p:txBody>
          <a:bodyPr wrap="square" rtlCol="0">
            <a:spAutoFit/>
          </a:bodyPr>
          <a:lstStyle/>
          <a:p>
            <a:pPr algn="l"/>
            <a:r>
              <a:rPr lang="en-GB" dirty="0"/>
              <a:t>QGIS’s GUI has the following features:</a:t>
            </a:r>
          </a:p>
          <a:p>
            <a:pPr algn="l"/>
            <a:endParaRPr lang="en-GB" dirty="0"/>
          </a:p>
        </p:txBody>
      </p:sp>
      <p:pic>
        <p:nvPicPr>
          <p:cNvPr id="6" name="Picture 4" descr="QGIS: Enterprise-grade desktop GIS - CYBERTEC | PostgreSQL &amp; GIS">
            <a:extLst>
              <a:ext uri="{FF2B5EF4-FFF2-40B4-BE49-F238E27FC236}">
                <a16:creationId xmlns:a16="http://schemas.microsoft.com/office/drawing/2014/main" id="{4D633162-1B4F-3216-7A0F-9B74DCB023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10140" y="1646400"/>
            <a:ext cx="7469257" cy="4060436"/>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0431820A-E733-EAB8-E581-1AC8025870F6}"/>
              </a:ext>
            </a:extLst>
          </p:cNvPr>
          <p:cNvSpPr/>
          <p:nvPr/>
        </p:nvSpPr>
        <p:spPr>
          <a:xfrm>
            <a:off x="1610140" y="1736863"/>
            <a:ext cx="2618961" cy="84483"/>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9" name="Rectangle 8">
            <a:extLst>
              <a:ext uri="{FF2B5EF4-FFF2-40B4-BE49-F238E27FC236}">
                <a16:creationId xmlns:a16="http://schemas.microsoft.com/office/drawing/2014/main" id="{B758E5B8-A266-236A-20A3-99569F9FC058}"/>
              </a:ext>
            </a:extLst>
          </p:cNvPr>
          <p:cNvSpPr/>
          <p:nvPr/>
        </p:nvSpPr>
        <p:spPr>
          <a:xfrm>
            <a:off x="1610140" y="1816376"/>
            <a:ext cx="4914900" cy="453271"/>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Rectangle 9">
            <a:extLst>
              <a:ext uri="{FF2B5EF4-FFF2-40B4-BE49-F238E27FC236}">
                <a16:creationId xmlns:a16="http://schemas.microsoft.com/office/drawing/2014/main" id="{CBD12784-9749-5A13-7871-3FFC53E86D60}"/>
              </a:ext>
            </a:extLst>
          </p:cNvPr>
          <p:cNvSpPr/>
          <p:nvPr/>
        </p:nvSpPr>
        <p:spPr>
          <a:xfrm>
            <a:off x="1610139" y="2269646"/>
            <a:ext cx="193813" cy="1604130"/>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1" name="Rectangle 10">
            <a:extLst>
              <a:ext uri="{FF2B5EF4-FFF2-40B4-BE49-F238E27FC236}">
                <a16:creationId xmlns:a16="http://schemas.microsoft.com/office/drawing/2014/main" id="{36C682EF-82A1-4FC9-0F1C-D4E47F5C94B9}"/>
              </a:ext>
            </a:extLst>
          </p:cNvPr>
          <p:cNvSpPr/>
          <p:nvPr/>
        </p:nvSpPr>
        <p:spPr>
          <a:xfrm>
            <a:off x="1803952" y="2269647"/>
            <a:ext cx="2246244" cy="1833059"/>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2" name="Rectangle 11">
            <a:extLst>
              <a:ext uri="{FF2B5EF4-FFF2-40B4-BE49-F238E27FC236}">
                <a16:creationId xmlns:a16="http://schemas.microsoft.com/office/drawing/2014/main" id="{AE6E4405-12FC-E642-8798-8CCCD62B6E8D}"/>
              </a:ext>
            </a:extLst>
          </p:cNvPr>
          <p:cNvSpPr/>
          <p:nvPr/>
        </p:nvSpPr>
        <p:spPr>
          <a:xfrm>
            <a:off x="1803952" y="4102706"/>
            <a:ext cx="2246244" cy="1462264"/>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3" name="Rectangle 12">
            <a:extLst>
              <a:ext uri="{FF2B5EF4-FFF2-40B4-BE49-F238E27FC236}">
                <a16:creationId xmlns:a16="http://schemas.microsoft.com/office/drawing/2014/main" id="{BD493CB8-10B1-C5D1-A004-4FF083173D72}"/>
              </a:ext>
            </a:extLst>
          </p:cNvPr>
          <p:cNvSpPr/>
          <p:nvPr/>
        </p:nvSpPr>
        <p:spPr>
          <a:xfrm>
            <a:off x="4050196" y="2279585"/>
            <a:ext cx="3786809" cy="3295323"/>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4" name="Rectangle 13">
            <a:extLst>
              <a:ext uri="{FF2B5EF4-FFF2-40B4-BE49-F238E27FC236}">
                <a16:creationId xmlns:a16="http://schemas.microsoft.com/office/drawing/2014/main" id="{7A25FCC0-7541-FAFA-8C11-755CB0798A93}"/>
              </a:ext>
            </a:extLst>
          </p:cNvPr>
          <p:cNvSpPr/>
          <p:nvPr/>
        </p:nvSpPr>
        <p:spPr>
          <a:xfrm>
            <a:off x="7837005" y="2269646"/>
            <a:ext cx="1242392" cy="3295323"/>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5" name="Rectangle 14">
            <a:extLst>
              <a:ext uri="{FF2B5EF4-FFF2-40B4-BE49-F238E27FC236}">
                <a16:creationId xmlns:a16="http://schemas.microsoft.com/office/drawing/2014/main" id="{C1A4C96E-5362-4FF7-0A88-09FE0F7E9344}"/>
              </a:ext>
            </a:extLst>
          </p:cNvPr>
          <p:cNvSpPr/>
          <p:nvPr/>
        </p:nvSpPr>
        <p:spPr>
          <a:xfrm>
            <a:off x="5290126" y="5571435"/>
            <a:ext cx="3786809" cy="145339"/>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6" name="Oval 15">
            <a:extLst>
              <a:ext uri="{FF2B5EF4-FFF2-40B4-BE49-F238E27FC236}">
                <a16:creationId xmlns:a16="http://schemas.microsoft.com/office/drawing/2014/main" id="{2058BA21-8253-1F90-8856-82A9F9B6AF22}"/>
              </a:ext>
            </a:extLst>
          </p:cNvPr>
          <p:cNvSpPr/>
          <p:nvPr/>
        </p:nvSpPr>
        <p:spPr>
          <a:xfrm>
            <a:off x="1376570" y="1646400"/>
            <a:ext cx="193813" cy="184541"/>
          </a:xfrm>
          <a:prstGeom prst="ellipse">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350" dirty="0">
                <a:solidFill>
                  <a:schemeClr val="tx1"/>
                </a:solidFill>
              </a:rPr>
              <a:t>1</a:t>
            </a:r>
          </a:p>
        </p:txBody>
      </p:sp>
      <p:sp>
        <p:nvSpPr>
          <p:cNvPr id="17" name="Oval 16">
            <a:extLst>
              <a:ext uri="{FF2B5EF4-FFF2-40B4-BE49-F238E27FC236}">
                <a16:creationId xmlns:a16="http://schemas.microsoft.com/office/drawing/2014/main" id="{264C7F71-B1AD-4E52-C6FD-45EB3FEF4B92}"/>
              </a:ext>
            </a:extLst>
          </p:cNvPr>
          <p:cNvSpPr/>
          <p:nvPr/>
        </p:nvSpPr>
        <p:spPr>
          <a:xfrm>
            <a:off x="1376569" y="1955935"/>
            <a:ext cx="193813" cy="184541"/>
          </a:xfrm>
          <a:prstGeom prst="ellipse">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350" dirty="0">
                <a:solidFill>
                  <a:schemeClr val="tx1"/>
                </a:solidFill>
              </a:rPr>
              <a:t>2</a:t>
            </a:r>
          </a:p>
        </p:txBody>
      </p:sp>
      <p:sp>
        <p:nvSpPr>
          <p:cNvPr id="18" name="Oval 17">
            <a:extLst>
              <a:ext uri="{FF2B5EF4-FFF2-40B4-BE49-F238E27FC236}">
                <a16:creationId xmlns:a16="http://schemas.microsoft.com/office/drawing/2014/main" id="{B3DAD451-6159-C89A-8116-7E4B2DCDE44C}"/>
              </a:ext>
            </a:extLst>
          </p:cNvPr>
          <p:cNvSpPr/>
          <p:nvPr/>
        </p:nvSpPr>
        <p:spPr>
          <a:xfrm>
            <a:off x="1376568" y="2937257"/>
            <a:ext cx="193813" cy="184541"/>
          </a:xfrm>
          <a:prstGeom prst="ellipse">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350" dirty="0">
                <a:solidFill>
                  <a:schemeClr val="tx1"/>
                </a:solidFill>
              </a:rPr>
              <a:t>3</a:t>
            </a:r>
          </a:p>
        </p:txBody>
      </p:sp>
      <p:sp>
        <p:nvSpPr>
          <p:cNvPr id="19" name="Oval 18">
            <a:extLst>
              <a:ext uri="{FF2B5EF4-FFF2-40B4-BE49-F238E27FC236}">
                <a16:creationId xmlns:a16="http://schemas.microsoft.com/office/drawing/2014/main" id="{EC1E7A50-7DDA-771C-4A43-5778AAFD9DC1}"/>
              </a:ext>
            </a:extLst>
          </p:cNvPr>
          <p:cNvSpPr/>
          <p:nvPr/>
        </p:nvSpPr>
        <p:spPr>
          <a:xfrm>
            <a:off x="2380423" y="2358977"/>
            <a:ext cx="193813" cy="184541"/>
          </a:xfrm>
          <a:prstGeom prst="ellipse">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350" dirty="0">
                <a:solidFill>
                  <a:schemeClr val="tx1"/>
                </a:solidFill>
              </a:rPr>
              <a:t>4</a:t>
            </a:r>
          </a:p>
        </p:txBody>
      </p:sp>
      <p:sp>
        <p:nvSpPr>
          <p:cNvPr id="20" name="Oval 19">
            <a:extLst>
              <a:ext uri="{FF2B5EF4-FFF2-40B4-BE49-F238E27FC236}">
                <a16:creationId xmlns:a16="http://schemas.microsoft.com/office/drawing/2014/main" id="{3F10D605-B94E-DAF7-9437-12DC9F7E3EE7}"/>
              </a:ext>
            </a:extLst>
          </p:cNvPr>
          <p:cNvSpPr/>
          <p:nvPr/>
        </p:nvSpPr>
        <p:spPr>
          <a:xfrm>
            <a:off x="2522055" y="4445611"/>
            <a:ext cx="193813" cy="184541"/>
          </a:xfrm>
          <a:prstGeom prst="ellipse">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350" dirty="0">
                <a:solidFill>
                  <a:schemeClr val="tx1"/>
                </a:solidFill>
              </a:rPr>
              <a:t>5</a:t>
            </a:r>
          </a:p>
        </p:txBody>
      </p:sp>
      <p:sp>
        <p:nvSpPr>
          <p:cNvPr id="21" name="Oval 20">
            <a:extLst>
              <a:ext uri="{FF2B5EF4-FFF2-40B4-BE49-F238E27FC236}">
                <a16:creationId xmlns:a16="http://schemas.microsoft.com/office/drawing/2014/main" id="{0D9397A1-C565-DF2C-8474-474925C9E473}"/>
              </a:ext>
            </a:extLst>
          </p:cNvPr>
          <p:cNvSpPr/>
          <p:nvPr/>
        </p:nvSpPr>
        <p:spPr>
          <a:xfrm>
            <a:off x="4740965" y="2460232"/>
            <a:ext cx="193813" cy="184541"/>
          </a:xfrm>
          <a:prstGeom prst="ellipse">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350" dirty="0">
                <a:solidFill>
                  <a:schemeClr val="tx1"/>
                </a:solidFill>
              </a:rPr>
              <a:t>6</a:t>
            </a:r>
          </a:p>
        </p:txBody>
      </p:sp>
      <p:sp>
        <p:nvSpPr>
          <p:cNvPr id="22" name="Oval 21">
            <a:extLst>
              <a:ext uri="{FF2B5EF4-FFF2-40B4-BE49-F238E27FC236}">
                <a16:creationId xmlns:a16="http://schemas.microsoft.com/office/drawing/2014/main" id="{798D6024-7740-FBEA-BD38-F2A6D412EED8}"/>
              </a:ext>
            </a:extLst>
          </p:cNvPr>
          <p:cNvSpPr/>
          <p:nvPr/>
        </p:nvSpPr>
        <p:spPr>
          <a:xfrm>
            <a:off x="8637104" y="2641934"/>
            <a:ext cx="193813" cy="184541"/>
          </a:xfrm>
          <a:prstGeom prst="ellipse">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350" dirty="0">
                <a:solidFill>
                  <a:schemeClr val="tx1"/>
                </a:solidFill>
              </a:rPr>
              <a:t>7</a:t>
            </a:r>
          </a:p>
        </p:txBody>
      </p:sp>
      <p:sp>
        <p:nvSpPr>
          <p:cNvPr id="23" name="Oval 22">
            <a:extLst>
              <a:ext uri="{FF2B5EF4-FFF2-40B4-BE49-F238E27FC236}">
                <a16:creationId xmlns:a16="http://schemas.microsoft.com/office/drawing/2014/main" id="{6EE9E49D-495C-1C22-9460-B8B20247DD49}"/>
              </a:ext>
            </a:extLst>
          </p:cNvPr>
          <p:cNvSpPr/>
          <p:nvPr/>
        </p:nvSpPr>
        <p:spPr>
          <a:xfrm>
            <a:off x="5344768" y="5588258"/>
            <a:ext cx="193813" cy="184541"/>
          </a:xfrm>
          <a:prstGeom prst="ellipse">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350" dirty="0">
                <a:solidFill>
                  <a:schemeClr val="tx1"/>
                </a:solidFill>
              </a:rPr>
              <a:t>8</a:t>
            </a:r>
          </a:p>
        </p:txBody>
      </p:sp>
      <p:sp>
        <p:nvSpPr>
          <p:cNvPr id="25" name="TextBox 24">
            <a:extLst>
              <a:ext uri="{FF2B5EF4-FFF2-40B4-BE49-F238E27FC236}">
                <a16:creationId xmlns:a16="http://schemas.microsoft.com/office/drawing/2014/main" id="{D2ED806E-1152-FDA5-1CC7-F212C404F3CC}"/>
              </a:ext>
            </a:extLst>
          </p:cNvPr>
          <p:cNvSpPr txBox="1"/>
          <p:nvPr/>
        </p:nvSpPr>
        <p:spPr>
          <a:xfrm>
            <a:off x="124234" y="1955935"/>
            <a:ext cx="1247363" cy="3000821"/>
          </a:xfrm>
          <a:prstGeom prst="rect">
            <a:avLst/>
          </a:prstGeom>
          <a:noFill/>
        </p:spPr>
        <p:txBody>
          <a:bodyPr wrap="square">
            <a:spAutoFit/>
          </a:bodyPr>
          <a:lstStyle/>
          <a:p>
            <a:pPr marL="257175" indent="-257175">
              <a:spcBef>
                <a:spcPts val="900"/>
              </a:spcBef>
              <a:buAutoNum type="arabicPeriod"/>
            </a:pPr>
            <a:r>
              <a:rPr lang="en-GB" sz="1050" b="1" dirty="0"/>
              <a:t>Drop down menus</a:t>
            </a:r>
          </a:p>
          <a:p>
            <a:pPr marL="257175" indent="-257175">
              <a:spcBef>
                <a:spcPts val="900"/>
              </a:spcBef>
              <a:buAutoNum type="arabicPeriod"/>
            </a:pPr>
            <a:r>
              <a:rPr lang="en-GB" sz="1050" b="1" dirty="0"/>
              <a:t>Toolbars</a:t>
            </a:r>
          </a:p>
          <a:p>
            <a:pPr marL="257175" indent="-257175">
              <a:spcBef>
                <a:spcPts val="900"/>
              </a:spcBef>
              <a:buAutoNum type="arabicPeriod"/>
            </a:pPr>
            <a:r>
              <a:rPr lang="en-GB" sz="1050" b="1" dirty="0"/>
              <a:t>Data layer input icons</a:t>
            </a:r>
          </a:p>
          <a:p>
            <a:pPr marL="257175" indent="-257175">
              <a:spcBef>
                <a:spcPts val="900"/>
              </a:spcBef>
              <a:buAutoNum type="arabicPeriod"/>
            </a:pPr>
            <a:r>
              <a:rPr lang="en-GB" sz="1050" b="1" dirty="0"/>
              <a:t>Browser panel</a:t>
            </a:r>
          </a:p>
          <a:p>
            <a:pPr marL="257175" indent="-257175">
              <a:spcBef>
                <a:spcPts val="900"/>
              </a:spcBef>
              <a:buAutoNum type="arabicPeriod"/>
            </a:pPr>
            <a:r>
              <a:rPr lang="en-GB" sz="1050" b="1" dirty="0"/>
              <a:t>Layers panel</a:t>
            </a:r>
          </a:p>
          <a:p>
            <a:pPr marL="257175" indent="-257175">
              <a:spcBef>
                <a:spcPts val="900"/>
              </a:spcBef>
              <a:buAutoNum type="arabicPeriod"/>
            </a:pPr>
            <a:r>
              <a:rPr lang="en-GB" sz="1050" b="1" dirty="0"/>
              <a:t>Map view</a:t>
            </a:r>
          </a:p>
          <a:p>
            <a:pPr marL="257175" indent="-257175">
              <a:spcBef>
                <a:spcPts val="900"/>
              </a:spcBef>
              <a:buAutoNum type="arabicPeriod"/>
            </a:pPr>
            <a:r>
              <a:rPr lang="en-GB" sz="1050" b="1" dirty="0"/>
              <a:t>Processing toolbox panel</a:t>
            </a:r>
          </a:p>
          <a:p>
            <a:pPr marL="257175" indent="-257175">
              <a:spcBef>
                <a:spcPts val="900"/>
              </a:spcBef>
              <a:buAutoNum type="arabicPeriod"/>
            </a:pPr>
            <a:r>
              <a:rPr lang="en-GB" sz="1050" b="1" dirty="0"/>
              <a:t>Co-ordinate and projection information</a:t>
            </a:r>
          </a:p>
        </p:txBody>
      </p:sp>
      <p:sp>
        <p:nvSpPr>
          <p:cNvPr id="29" name="TextBox 28">
            <a:extLst>
              <a:ext uri="{FF2B5EF4-FFF2-40B4-BE49-F238E27FC236}">
                <a16:creationId xmlns:a16="http://schemas.microsoft.com/office/drawing/2014/main" id="{B984AE4F-FF57-3D80-9D44-B6EEB3D260F6}"/>
              </a:ext>
            </a:extLst>
          </p:cNvPr>
          <p:cNvSpPr txBox="1"/>
          <p:nvPr/>
        </p:nvSpPr>
        <p:spPr>
          <a:xfrm>
            <a:off x="4472608" y="3721152"/>
            <a:ext cx="2941985" cy="461665"/>
          </a:xfrm>
          <a:prstGeom prst="rect">
            <a:avLst/>
          </a:prstGeom>
          <a:solidFill>
            <a:schemeClr val="bg1"/>
          </a:solidFill>
          <a:effectLst>
            <a:glow rad="228600">
              <a:schemeClr val="accent1">
                <a:satMod val="175000"/>
                <a:alpha val="40000"/>
              </a:schemeClr>
            </a:glow>
          </a:effectLst>
        </p:spPr>
        <p:txBody>
          <a:bodyPr wrap="square">
            <a:spAutoFit/>
          </a:bodyPr>
          <a:lstStyle/>
          <a:p>
            <a:pPr algn="ctr"/>
            <a:r>
              <a:rPr lang="en-GB" sz="1200" dirty="0"/>
              <a:t>(Note, this screenshot has layers loaded into the map view. A new project will be blank)</a:t>
            </a:r>
          </a:p>
        </p:txBody>
      </p:sp>
    </p:spTree>
    <p:extLst>
      <p:ext uri="{BB962C8B-B14F-4D97-AF65-F5344CB8AC3E}">
        <p14:creationId xmlns:p14="http://schemas.microsoft.com/office/powerpoint/2010/main" val="30949301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A3FA5-65B9-40BD-0463-14F1D817B6EB}"/>
              </a:ext>
            </a:extLst>
          </p:cNvPr>
          <p:cNvSpPr>
            <a:spLocks noGrp="1"/>
          </p:cNvSpPr>
          <p:nvPr>
            <p:ph type="title"/>
          </p:nvPr>
        </p:nvSpPr>
        <p:spPr/>
        <p:txBody>
          <a:bodyPr/>
          <a:lstStyle/>
          <a:p>
            <a:r>
              <a:rPr lang="en-GB" dirty="0"/>
              <a:t>Different types of Data</a:t>
            </a:r>
          </a:p>
        </p:txBody>
      </p:sp>
      <p:sp>
        <p:nvSpPr>
          <p:cNvPr id="3" name="Content Placeholder 2">
            <a:extLst>
              <a:ext uri="{FF2B5EF4-FFF2-40B4-BE49-F238E27FC236}">
                <a16:creationId xmlns:a16="http://schemas.microsoft.com/office/drawing/2014/main" id="{EFB1E01C-E377-20F9-C60D-6ED5BFC2B9F0}"/>
              </a:ext>
            </a:extLst>
          </p:cNvPr>
          <p:cNvSpPr>
            <a:spLocks noGrp="1"/>
          </p:cNvSpPr>
          <p:nvPr>
            <p:ph idx="1"/>
          </p:nvPr>
        </p:nvSpPr>
        <p:spPr>
          <a:xfrm>
            <a:off x="539440" y="1253331"/>
            <a:ext cx="7886700" cy="4351338"/>
          </a:xfrm>
        </p:spPr>
        <p:txBody>
          <a:bodyPr/>
          <a:lstStyle/>
          <a:p>
            <a:pPr marL="0" indent="0">
              <a:buNone/>
            </a:pPr>
            <a:r>
              <a:rPr lang="en-GB" dirty="0"/>
              <a:t>Imagine you are a health worker, and you make a note of the date and place of residence of every patient you treat.</a:t>
            </a:r>
          </a:p>
          <a:p>
            <a:pPr marL="0" indent="0">
              <a:buNone/>
            </a:pPr>
            <a:endParaRPr lang="en-GB" dirty="0"/>
          </a:p>
        </p:txBody>
      </p:sp>
      <p:graphicFrame>
        <p:nvGraphicFramePr>
          <p:cNvPr id="4" name="Table 3">
            <a:extLst>
              <a:ext uri="{FF2B5EF4-FFF2-40B4-BE49-F238E27FC236}">
                <a16:creationId xmlns:a16="http://schemas.microsoft.com/office/drawing/2014/main" id="{81D800DF-B909-DAAD-54BE-848E25DDE504}"/>
              </a:ext>
            </a:extLst>
          </p:cNvPr>
          <p:cNvGraphicFramePr>
            <a:graphicFrameLocks noGrp="1"/>
          </p:cNvGraphicFramePr>
          <p:nvPr/>
        </p:nvGraphicFramePr>
        <p:xfrm>
          <a:off x="628650" y="2464594"/>
          <a:ext cx="7886700" cy="3073400"/>
        </p:xfrm>
        <a:graphic>
          <a:graphicData uri="http://schemas.openxmlformats.org/drawingml/2006/table">
            <a:tbl>
              <a:tblPr/>
              <a:tblGrid>
                <a:gridCol w="1971675">
                  <a:extLst>
                    <a:ext uri="{9D8B030D-6E8A-4147-A177-3AD203B41FA5}">
                      <a16:colId xmlns:a16="http://schemas.microsoft.com/office/drawing/2014/main" val="1993695144"/>
                    </a:ext>
                  </a:extLst>
                </a:gridCol>
                <a:gridCol w="1971675">
                  <a:extLst>
                    <a:ext uri="{9D8B030D-6E8A-4147-A177-3AD203B41FA5}">
                      <a16:colId xmlns:a16="http://schemas.microsoft.com/office/drawing/2014/main" val="1178515922"/>
                    </a:ext>
                  </a:extLst>
                </a:gridCol>
                <a:gridCol w="1971675">
                  <a:extLst>
                    <a:ext uri="{9D8B030D-6E8A-4147-A177-3AD203B41FA5}">
                      <a16:colId xmlns:a16="http://schemas.microsoft.com/office/drawing/2014/main" val="3989931225"/>
                    </a:ext>
                  </a:extLst>
                </a:gridCol>
                <a:gridCol w="1971675">
                  <a:extLst>
                    <a:ext uri="{9D8B030D-6E8A-4147-A177-3AD203B41FA5}">
                      <a16:colId xmlns:a16="http://schemas.microsoft.com/office/drawing/2014/main" val="14796759"/>
                    </a:ext>
                  </a:extLst>
                </a:gridCol>
              </a:tblGrid>
              <a:tr h="0">
                <a:tc>
                  <a:txBody>
                    <a:bodyPr/>
                    <a:lstStyle/>
                    <a:p>
                      <a:pPr>
                        <a:buNone/>
                      </a:pPr>
                      <a:r>
                        <a:rPr lang="en-GB" b="1">
                          <a:effectLst/>
                        </a:rPr>
                        <a:t>Longitude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a:buNone/>
                      </a:pPr>
                      <a:r>
                        <a:rPr lang="en-GB" b="1">
                          <a:effectLst/>
                        </a:rPr>
                        <a:t>Latitude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a:buNone/>
                      </a:pPr>
                      <a:r>
                        <a:rPr lang="en-GB" b="1">
                          <a:effectLst/>
                        </a:rPr>
                        <a:t>Disease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a:buNone/>
                      </a:pPr>
                      <a:r>
                        <a:rPr lang="en-GB" b="1">
                          <a:effectLst/>
                        </a:rPr>
                        <a:t>Date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extLst>
                  <a:ext uri="{0D108BD9-81ED-4DB2-BD59-A6C34878D82A}">
                    <a16:rowId xmlns:a16="http://schemas.microsoft.com/office/drawing/2014/main" val="1707194914"/>
                  </a:ext>
                </a:extLst>
              </a:tr>
              <a:tr h="0">
                <a:tc>
                  <a:txBody>
                    <a:bodyPr/>
                    <a:lstStyle/>
                    <a:p>
                      <a:pPr fontAlgn="ctr">
                        <a:buNone/>
                      </a:pPr>
                      <a:r>
                        <a:rPr lang="en-GB">
                          <a:effectLst/>
                        </a:rPr>
                        <a:t>26.870436</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-31.909519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Mumps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13/12/2008</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extLst>
                  <a:ext uri="{0D108BD9-81ED-4DB2-BD59-A6C34878D82A}">
                    <a16:rowId xmlns:a16="http://schemas.microsoft.com/office/drawing/2014/main" val="396037093"/>
                  </a:ext>
                </a:extLst>
              </a:tr>
              <a:tr h="0">
                <a:tc>
                  <a:txBody>
                    <a:bodyPr/>
                    <a:lstStyle/>
                    <a:p>
                      <a:pPr fontAlgn="ctr">
                        <a:buNone/>
                      </a:pPr>
                      <a:r>
                        <a:rPr lang="en-GB">
                          <a:effectLst/>
                        </a:rPr>
                        <a:t>26.868682</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-31.909259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Mumps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24/12/2008</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extLst>
                  <a:ext uri="{0D108BD9-81ED-4DB2-BD59-A6C34878D82A}">
                    <a16:rowId xmlns:a16="http://schemas.microsoft.com/office/drawing/2014/main" val="583864182"/>
                  </a:ext>
                </a:extLst>
              </a:tr>
              <a:tr h="0">
                <a:tc>
                  <a:txBody>
                    <a:bodyPr/>
                    <a:lstStyle/>
                    <a:p>
                      <a:pPr fontAlgn="ctr">
                        <a:buNone/>
                      </a:pPr>
                      <a:r>
                        <a:rPr lang="en-GB">
                          <a:effectLst/>
                        </a:rPr>
                        <a:t>26.867707</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-31.910494</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Mumps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22/01/2009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extLst>
                  <a:ext uri="{0D108BD9-81ED-4DB2-BD59-A6C34878D82A}">
                    <a16:rowId xmlns:a16="http://schemas.microsoft.com/office/drawing/2014/main" val="1195017543"/>
                  </a:ext>
                </a:extLst>
              </a:tr>
              <a:tr h="0">
                <a:tc>
                  <a:txBody>
                    <a:bodyPr/>
                    <a:lstStyle/>
                    <a:p>
                      <a:pPr fontAlgn="ctr">
                        <a:buNone/>
                      </a:pPr>
                      <a:r>
                        <a:rPr lang="en-GB">
                          <a:effectLst/>
                        </a:rPr>
                        <a:t>26.854908</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-31.920759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Measles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11/01/2009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extLst>
                  <a:ext uri="{0D108BD9-81ED-4DB2-BD59-A6C34878D82A}">
                    <a16:rowId xmlns:a16="http://schemas.microsoft.com/office/drawing/2014/main" val="666417679"/>
                  </a:ext>
                </a:extLst>
              </a:tr>
              <a:tr h="0">
                <a:tc>
                  <a:txBody>
                    <a:bodyPr/>
                    <a:lstStyle/>
                    <a:p>
                      <a:pPr fontAlgn="ctr">
                        <a:buNone/>
                      </a:pPr>
                      <a:r>
                        <a:rPr lang="en-GB">
                          <a:effectLst/>
                        </a:rPr>
                        <a:t>26.855817</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-31.921929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Measles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26/01/2009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extLst>
                  <a:ext uri="{0D108BD9-81ED-4DB2-BD59-A6C34878D82A}">
                    <a16:rowId xmlns:a16="http://schemas.microsoft.com/office/drawing/2014/main" val="3760290688"/>
                  </a:ext>
                </a:extLst>
              </a:tr>
              <a:tr h="0">
                <a:tc>
                  <a:txBody>
                    <a:bodyPr/>
                    <a:lstStyle/>
                    <a:p>
                      <a:pPr fontAlgn="ctr">
                        <a:buNone/>
                      </a:pPr>
                      <a:r>
                        <a:rPr lang="en-GB">
                          <a:effectLst/>
                        </a:rPr>
                        <a:t>26.852764</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dirty="0">
                          <a:effectLst/>
                        </a:rPr>
                        <a:t>-31.921929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Measles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10/02/2009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extLst>
                  <a:ext uri="{0D108BD9-81ED-4DB2-BD59-A6C34878D82A}">
                    <a16:rowId xmlns:a16="http://schemas.microsoft.com/office/drawing/2014/main" val="2629792502"/>
                  </a:ext>
                </a:extLst>
              </a:tr>
              <a:tr h="0">
                <a:tc>
                  <a:txBody>
                    <a:bodyPr/>
                    <a:lstStyle/>
                    <a:p>
                      <a:pPr fontAlgn="ctr">
                        <a:buNone/>
                      </a:pPr>
                      <a:r>
                        <a:rPr lang="en-GB">
                          <a:effectLst/>
                        </a:rPr>
                        <a:t>26.854778</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dirty="0">
                          <a:effectLst/>
                        </a:rPr>
                        <a:t>-31.925112</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Measles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22/02/2009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extLst>
                  <a:ext uri="{0D108BD9-81ED-4DB2-BD59-A6C34878D82A}">
                    <a16:rowId xmlns:a16="http://schemas.microsoft.com/office/drawing/2014/main" val="3758273926"/>
                  </a:ext>
                </a:extLst>
              </a:tr>
              <a:tr h="0">
                <a:tc>
                  <a:txBody>
                    <a:bodyPr/>
                    <a:lstStyle/>
                    <a:p>
                      <a:pPr fontAlgn="ctr">
                        <a:buNone/>
                      </a:pPr>
                      <a:r>
                        <a:rPr lang="en-GB">
                          <a:effectLst/>
                        </a:rPr>
                        <a:t>26.869072</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-31.911988</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Mumps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02/02/2009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extLst>
                  <a:ext uri="{0D108BD9-81ED-4DB2-BD59-A6C34878D82A}">
                    <a16:rowId xmlns:a16="http://schemas.microsoft.com/office/drawing/2014/main" val="3601152190"/>
                  </a:ext>
                </a:extLst>
              </a:tr>
              <a:tr h="0">
                <a:tc>
                  <a:txBody>
                    <a:bodyPr/>
                    <a:lstStyle/>
                    <a:p>
                      <a:pPr fontAlgn="ctr">
                        <a:buNone/>
                      </a:pPr>
                      <a:r>
                        <a:rPr lang="en-GB">
                          <a:effectLst/>
                        </a:rPr>
                        <a:t>26.863354</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-31.916406</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Chicken Pox</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dirty="0">
                          <a:effectLst/>
                        </a:rPr>
                        <a:t>26/02/2009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extLst>
                  <a:ext uri="{0D108BD9-81ED-4DB2-BD59-A6C34878D82A}">
                    <a16:rowId xmlns:a16="http://schemas.microsoft.com/office/drawing/2014/main" val="848312543"/>
                  </a:ext>
                </a:extLst>
              </a:tr>
            </a:tbl>
          </a:graphicData>
        </a:graphic>
      </p:graphicFrame>
    </p:spTree>
    <p:extLst>
      <p:ext uri="{BB962C8B-B14F-4D97-AF65-F5344CB8AC3E}">
        <p14:creationId xmlns:p14="http://schemas.microsoft.com/office/powerpoint/2010/main" val="17027502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47022-A2B0-75A9-FF22-51F4626C1F01}"/>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D90CD16E-D624-D407-BC0F-619D57BA6E88}"/>
              </a:ext>
            </a:extLst>
          </p:cNvPr>
          <p:cNvPicPr>
            <a:picLocks noGrp="1" noChangeAspect="1"/>
          </p:cNvPicPr>
          <p:nvPr>
            <p:ph idx="1"/>
          </p:nvPr>
        </p:nvPicPr>
        <p:blipFill>
          <a:blip r:embed="rId3"/>
          <a:stretch>
            <a:fillRect/>
          </a:stretch>
        </p:blipFill>
        <p:spPr>
          <a:xfrm>
            <a:off x="-1" y="-1"/>
            <a:ext cx="9240254" cy="6861303"/>
          </a:xfrm>
          <a:prstGeom prst="rect">
            <a:avLst/>
          </a:prstGeom>
          <a:solidFill>
            <a:srgbClr val="C00000"/>
          </a:solidFill>
          <a:ln>
            <a:solidFill>
              <a:srgbClr val="C00000"/>
            </a:solidFill>
          </a:ln>
        </p:spPr>
      </p:pic>
      <p:sp>
        <p:nvSpPr>
          <p:cNvPr id="5" name="TextBox 4">
            <a:extLst>
              <a:ext uri="{FF2B5EF4-FFF2-40B4-BE49-F238E27FC236}">
                <a16:creationId xmlns:a16="http://schemas.microsoft.com/office/drawing/2014/main" id="{39AF710A-BEE8-4973-7B45-B88E18141D7D}"/>
              </a:ext>
            </a:extLst>
          </p:cNvPr>
          <p:cNvSpPr txBox="1"/>
          <p:nvPr/>
        </p:nvSpPr>
        <p:spPr>
          <a:xfrm>
            <a:off x="216568" y="2081463"/>
            <a:ext cx="1985211" cy="685800"/>
          </a:xfrm>
          <a:prstGeom prst="rect">
            <a:avLst/>
          </a:prstGeom>
          <a:noFill/>
          <a:ln w="38100">
            <a:solidFill>
              <a:srgbClr val="FF0000"/>
            </a:solidFill>
          </a:ln>
        </p:spPr>
        <p:txBody>
          <a:bodyPr wrap="square" rtlCol="0">
            <a:spAutoFit/>
          </a:bodyPr>
          <a:lstStyle/>
          <a:p>
            <a:endParaRPr lang="en-GB" dirty="0"/>
          </a:p>
        </p:txBody>
      </p:sp>
    </p:spTree>
    <p:extLst>
      <p:ext uri="{BB962C8B-B14F-4D97-AF65-F5344CB8AC3E}">
        <p14:creationId xmlns:p14="http://schemas.microsoft.com/office/powerpoint/2010/main" val="383258858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7452E-AAD1-F927-9509-29526CDD8033}"/>
              </a:ext>
            </a:extLst>
          </p:cNvPr>
          <p:cNvSpPr>
            <a:spLocks noGrp="1"/>
          </p:cNvSpPr>
          <p:nvPr>
            <p:ph type="title"/>
          </p:nvPr>
        </p:nvSpPr>
        <p:spPr/>
        <p:txBody>
          <a:bodyPr/>
          <a:lstStyle/>
          <a:p>
            <a:r>
              <a:rPr lang="en-GB" dirty="0"/>
              <a:t>GIS data</a:t>
            </a:r>
          </a:p>
        </p:txBody>
      </p:sp>
      <p:graphicFrame>
        <p:nvGraphicFramePr>
          <p:cNvPr id="4" name="Content Placeholder 3">
            <a:extLst>
              <a:ext uri="{FF2B5EF4-FFF2-40B4-BE49-F238E27FC236}">
                <a16:creationId xmlns:a16="http://schemas.microsoft.com/office/drawing/2014/main" id="{879CCA83-4B40-9332-E65A-2F199FB03DE9}"/>
              </a:ext>
            </a:extLst>
          </p:cNvPr>
          <p:cNvGraphicFramePr>
            <a:graphicFrameLocks noGrp="1"/>
          </p:cNvGraphicFramePr>
          <p:nvPr>
            <p:ph idx="1"/>
            <p:extLst>
              <p:ext uri="{D42A27DB-BD31-4B8C-83A1-F6EECF244321}">
                <p14:modId xmlns:p14="http://schemas.microsoft.com/office/powerpoint/2010/main" val="1143593605"/>
              </p:ext>
            </p:extLst>
          </p:nvPr>
        </p:nvGraphicFramePr>
        <p:xfrm>
          <a:off x="628650" y="1825625"/>
          <a:ext cx="7886700" cy="614680"/>
        </p:xfrm>
        <a:graphic>
          <a:graphicData uri="http://schemas.openxmlformats.org/drawingml/2006/table">
            <a:tbl>
              <a:tblPr/>
              <a:tblGrid>
                <a:gridCol w="1971675">
                  <a:extLst>
                    <a:ext uri="{9D8B030D-6E8A-4147-A177-3AD203B41FA5}">
                      <a16:colId xmlns:a16="http://schemas.microsoft.com/office/drawing/2014/main" val="360730948"/>
                    </a:ext>
                  </a:extLst>
                </a:gridCol>
                <a:gridCol w="1971675">
                  <a:extLst>
                    <a:ext uri="{9D8B030D-6E8A-4147-A177-3AD203B41FA5}">
                      <a16:colId xmlns:a16="http://schemas.microsoft.com/office/drawing/2014/main" val="2274148729"/>
                    </a:ext>
                  </a:extLst>
                </a:gridCol>
                <a:gridCol w="1971675">
                  <a:extLst>
                    <a:ext uri="{9D8B030D-6E8A-4147-A177-3AD203B41FA5}">
                      <a16:colId xmlns:a16="http://schemas.microsoft.com/office/drawing/2014/main" val="332853022"/>
                    </a:ext>
                  </a:extLst>
                </a:gridCol>
                <a:gridCol w="1971675">
                  <a:extLst>
                    <a:ext uri="{9D8B030D-6E8A-4147-A177-3AD203B41FA5}">
                      <a16:colId xmlns:a16="http://schemas.microsoft.com/office/drawing/2014/main" val="1809350774"/>
                    </a:ext>
                  </a:extLst>
                </a:gridCol>
              </a:tblGrid>
              <a:tr h="0">
                <a:tc>
                  <a:txBody>
                    <a:bodyPr/>
                    <a:lstStyle/>
                    <a:p>
                      <a:pPr>
                        <a:buNone/>
                      </a:pPr>
                      <a:r>
                        <a:rPr lang="en-GB" b="1">
                          <a:effectLst/>
                        </a:rPr>
                        <a:t>Longitude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a:buNone/>
                      </a:pPr>
                      <a:r>
                        <a:rPr lang="en-GB" b="1">
                          <a:effectLst/>
                        </a:rPr>
                        <a:t>Latitude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a:buNone/>
                      </a:pPr>
                      <a:r>
                        <a:rPr lang="en-GB" b="1">
                          <a:effectLst/>
                        </a:rPr>
                        <a:t>Disease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a:buNone/>
                      </a:pPr>
                      <a:r>
                        <a:rPr lang="en-GB" b="1">
                          <a:effectLst/>
                        </a:rPr>
                        <a:t>Date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extLst>
                  <a:ext uri="{0D108BD9-81ED-4DB2-BD59-A6C34878D82A}">
                    <a16:rowId xmlns:a16="http://schemas.microsoft.com/office/drawing/2014/main" val="846361078"/>
                  </a:ext>
                </a:extLst>
              </a:tr>
              <a:tr h="0">
                <a:tc>
                  <a:txBody>
                    <a:bodyPr/>
                    <a:lstStyle/>
                    <a:p>
                      <a:pPr fontAlgn="ctr">
                        <a:buNone/>
                      </a:pPr>
                      <a:r>
                        <a:rPr lang="en-GB">
                          <a:effectLst/>
                        </a:rPr>
                        <a:t>26.870436</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-31.909519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Mumps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dirty="0">
                          <a:effectLst/>
                        </a:rPr>
                        <a:t>13/12/2008</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extLst>
                  <a:ext uri="{0D108BD9-81ED-4DB2-BD59-A6C34878D82A}">
                    <a16:rowId xmlns:a16="http://schemas.microsoft.com/office/drawing/2014/main" val="1076100832"/>
                  </a:ext>
                </a:extLst>
              </a:tr>
            </a:tbl>
          </a:graphicData>
        </a:graphic>
      </p:graphicFrame>
      <p:sp>
        <p:nvSpPr>
          <p:cNvPr id="6" name="TextBox 5">
            <a:extLst>
              <a:ext uri="{FF2B5EF4-FFF2-40B4-BE49-F238E27FC236}">
                <a16:creationId xmlns:a16="http://schemas.microsoft.com/office/drawing/2014/main" id="{BAE229BD-A8ED-29FE-108E-087CE896E26D}"/>
              </a:ext>
            </a:extLst>
          </p:cNvPr>
          <p:cNvSpPr txBox="1"/>
          <p:nvPr/>
        </p:nvSpPr>
        <p:spPr>
          <a:xfrm>
            <a:off x="517358" y="3587098"/>
            <a:ext cx="4572000" cy="646331"/>
          </a:xfrm>
          <a:prstGeom prst="rect">
            <a:avLst/>
          </a:prstGeom>
          <a:noFill/>
        </p:spPr>
        <p:txBody>
          <a:bodyPr wrap="square">
            <a:spAutoFit/>
          </a:bodyPr>
          <a:lstStyle/>
          <a:p>
            <a:r>
              <a:rPr lang="en-GB" b="0" i="0" dirty="0">
                <a:solidFill>
                  <a:srgbClr val="404040"/>
                </a:solidFill>
                <a:effectLst/>
                <a:latin typeface="Lato" panose="020F0502020204030203" pitchFamily="34" charset="0"/>
              </a:rPr>
              <a:t>The longitude and latitude columns hold </a:t>
            </a:r>
            <a:r>
              <a:rPr lang="en-GB" b="1" i="0" dirty="0">
                <a:solidFill>
                  <a:srgbClr val="404040"/>
                </a:solidFill>
                <a:effectLst/>
                <a:latin typeface="Lato" panose="020F0502020204030203" pitchFamily="34" charset="0"/>
              </a:rPr>
              <a:t>geographical data</a:t>
            </a:r>
            <a:r>
              <a:rPr lang="en-GB" b="0" i="0" dirty="0">
                <a:solidFill>
                  <a:srgbClr val="404040"/>
                </a:solidFill>
                <a:effectLst/>
                <a:latin typeface="Lato" panose="020F0502020204030203" pitchFamily="34" charset="0"/>
              </a:rPr>
              <a:t>.</a:t>
            </a:r>
            <a:endParaRPr lang="en-GB" dirty="0"/>
          </a:p>
        </p:txBody>
      </p:sp>
      <p:sp>
        <p:nvSpPr>
          <p:cNvPr id="7" name="Left Brace 6">
            <a:extLst>
              <a:ext uri="{FF2B5EF4-FFF2-40B4-BE49-F238E27FC236}">
                <a16:creationId xmlns:a16="http://schemas.microsoft.com/office/drawing/2014/main" id="{DD44705F-A84B-60DE-DE3D-F01E064F8B26}"/>
              </a:ext>
            </a:extLst>
          </p:cNvPr>
          <p:cNvSpPr/>
          <p:nvPr/>
        </p:nvSpPr>
        <p:spPr>
          <a:xfrm rot="16200000">
            <a:off x="1672217" y="1837431"/>
            <a:ext cx="1111023" cy="2352541"/>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8" name="Left Brace 7">
            <a:extLst>
              <a:ext uri="{FF2B5EF4-FFF2-40B4-BE49-F238E27FC236}">
                <a16:creationId xmlns:a16="http://schemas.microsoft.com/office/drawing/2014/main" id="{E0EAF8D0-60CD-46BF-E919-89CE36DBC683}"/>
              </a:ext>
            </a:extLst>
          </p:cNvPr>
          <p:cNvSpPr/>
          <p:nvPr/>
        </p:nvSpPr>
        <p:spPr>
          <a:xfrm rot="16200000">
            <a:off x="5566438" y="1954481"/>
            <a:ext cx="1111023" cy="2352541"/>
          </a:xfrm>
          <a:prstGeom prst="leftBrace">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10" name="TextBox 9">
            <a:extLst>
              <a:ext uri="{FF2B5EF4-FFF2-40B4-BE49-F238E27FC236}">
                <a16:creationId xmlns:a16="http://schemas.microsoft.com/office/drawing/2014/main" id="{BDA95683-6B16-78CC-5134-400F99896D74}"/>
              </a:ext>
            </a:extLst>
          </p:cNvPr>
          <p:cNvSpPr txBox="1"/>
          <p:nvPr/>
        </p:nvSpPr>
        <p:spPr>
          <a:xfrm>
            <a:off x="4572000" y="3704148"/>
            <a:ext cx="4572000" cy="646331"/>
          </a:xfrm>
          <a:prstGeom prst="rect">
            <a:avLst/>
          </a:prstGeom>
          <a:noFill/>
        </p:spPr>
        <p:txBody>
          <a:bodyPr wrap="square">
            <a:spAutoFit/>
          </a:bodyPr>
          <a:lstStyle/>
          <a:p>
            <a:r>
              <a:rPr lang="en-GB" b="0" i="0" dirty="0">
                <a:solidFill>
                  <a:srgbClr val="404040"/>
                </a:solidFill>
                <a:effectLst/>
                <a:latin typeface="Lato" panose="020F0502020204030203" pitchFamily="34" charset="0"/>
              </a:rPr>
              <a:t>The disease and date columns hold </a:t>
            </a:r>
            <a:r>
              <a:rPr lang="en-GB" b="1" i="0" dirty="0">
                <a:solidFill>
                  <a:srgbClr val="404040"/>
                </a:solidFill>
                <a:effectLst/>
                <a:latin typeface="Lato" panose="020F0502020204030203" pitchFamily="34" charset="0"/>
              </a:rPr>
              <a:t>non-geographical data</a:t>
            </a:r>
            <a:r>
              <a:rPr lang="en-GB" b="0" i="0" dirty="0">
                <a:solidFill>
                  <a:srgbClr val="404040"/>
                </a:solidFill>
                <a:effectLst/>
                <a:latin typeface="Lato" panose="020F0502020204030203" pitchFamily="34" charset="0"/>
              </a:rPr>
              <a:t>.</a:t>
            </a:r>
            <a:endParaRPr lang="en-GB" dirty="0"/>
          </a:p>
        </p:txBody>
      </p:sp>
    </p:spTree>
    <p:extLst>
      <p:ext uri="{BB962C8B-B14F-4D97-AF65-F5344CB8AC3E}">
        <p14:creationId xmlns:p14="http://schemas.microsoft.com/office/powerpoint/2010/main" val="16631122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D54484-8CEE-D063-40B3-6FDB609D0D75}"/>
              </a:ext>
            </a:extLst>
          </p:cNvPr>
          <p:cNvSpPr txBox="1"/>
          <p:nvPr/>
        </p:nvSpPr>
        <p:spPr>
          <a:xfrm>
            <a:off x="8103766" y="5706835"/>
            <a:ext cx="1040234" cy="507831"/>
          </a:xfrm>
          <a:prstGeom prst="rect">
            <a:avLst/>
          </a:prstGeom>
          <a:noFill/>
        </p:spPr>
        <p:txBody>
          <a:bodyPr wrap="square" rtlCol="0">
            <a:spAutoFit/>
          </a:bodyPr>
          <a:lstStyle/>
          <a:p>
            <a:r>
              <a:rPr lang="en-GB" sz="1350" dirty="0"/>
              <a:t>Slide </a:t>
            </a:r>
            <a:fld id="{53F48CF3-01F5-4279-B84F-94263A3A38F0}" type="slidenum">
              <a:rPr lang="en-GB" sz="1350"/>
              <a:t>45</a:t>
            </a:fld>
            <a:r>
              <a:rPr lang="en-GB" sz="1350" dirty="0"/>
              <a:t> / 25</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98" t="-185" r="52741" b="185"/>
          <a:stretch/>
        </p:blipFill>
        <p:spPr>
          <a:xfrm>
            <a:off x="15" y="1134249"/>
            <a:ext cx="2128270" cy="4845499"/>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3" name="TextBox 12">
            <a:extLst>
              <a:ext uri="{FF2B5EF4-FFF2-40B4-BE49-F238E27FC236}">
                <a16:creationId xmlns:a16="http://schemas.microsoft.com/office/drawing/2014/main" id="{09E3C876-0332-89E5-FDE4-245151733AF4}"/>
              </a:ext>
            </a:extLst>
          </p:cNvPr>
          <p:cNvSpPr txBox="1"/>
          <p:nvPr/>
        </p:nvSpPr>
        <p:spPr>
          <a:xfrm>
            <a:off x="2128285" y="1466362"/>
            <a:ext cx="4288971" cy="4247317"/>
          </a:xfrm>
          <a:prstGeom prst="rect">
            <a:avLst/>
          </a:prstGeom>
          <a:noFill/>
        </p:spPr>
        <p:txBody>
          <a:bodyPr wrap="square" rtlCol="0">
            <a:spAutoFit/>
          </a:bodyPr>
          <a:lstStyle/>
          <a:p>
            <a:r>
              <a:rPr lang="en-GB" sz="1500" b="1" dirty="0">
                <a:solidFill>
                  <a:srgbClr val="232323"/>
                </a:solidFill>
                <a:latin typeface="Arial" panose="020B0604020202020204" pitchFamily="34" charset="0"/>
              </a:rPr>
              <a:t>Vector</a:t>
            </a:r>
            <a:r>
              <a:rPr lang="en-GB" sz="1500" dirty="0">
                <a:solidFill>
                  <a:srgbClr val="232323"/>
                </a:solidFill>
                <a:latin typeface="Arial" panose="020B0604020202020204" pitchFamily="34" charset="0"/>
              </a:rPr>
              <a:t> point definition: </a:t>
            </a:r>
          </a:p>
          <a:p>
            <a:r>
              <a:rPr lang="en-GB" sz="1500" dirty="0">
                <a:solidFill>
                  <a:srgbClr val="232323"/>
                </a:solidFill>
                <a:latin typeface="Comic Sans MS" panose="030F0702030302020204" pitchFamily="66" charset="0"/>
              </a:rPr>
              <a:t>“indicates either the position or the location of any given point with respect to any arbitrary reference point”</a:t>
            </a:r>
          </a:p>
          <a:p>
            <a:endParaRPr lang="en-GB" sz="1500" dirty="0">
              <a:solidFill>
                <a:srgbClr val="232323"/>
              </a:solidFill>
              <a:latin typeface="Arial" panose="020B0604020202020204" pitchFamily="34" charset="0"/>
            </a:endParaRPr>
          </a:p>
          <a:p>
            <a:r>
              <a:rPr lang="en-GB" sz="1500" b="1" dirty="0">
                <a:solidFill>
                  <a:srgbClr val="232323"/>
                </a:solidFill>
                <a:latin typeface="Arial" panose="020B0604020202020204" pitchFamily="34" charset="0"/>
              </a:rPr>
              <a:t>Vectors</a:t>
            </a:r>
            <a:r>
              <a:rPr lang="en-GB" sz="1500" dirty="0">
                <a:solidFill>
                  <a:srgbClr val="232323"/>
                </a:solidFill>
                <a:latin typeface="Arial" panose="020B0604020202020204" pitchFamily="34" charset="0"/>
              </a:rPr>
              <a:t> are composed of either:</a:t>
            </a:r>
          </a:p>
          <a:p>
            <a:pPr marL="257175" indent="-257175">
              <a:buFontTx/>
              <a:buChar char="-"/>
            </a:pPr>
            <a:endParaRPr lang="en-GB" sz="1500" dirty="0">
              <a:solidFill>
                <a:srgbClr val="232323"/>
              </a:solidFill>
              <a:latin typeface="Arial" panose="020B0604020202020204" pitchFamily="34" charset="0"/>
            </a:endParaRPr>
          </a:p>
          <a:p>
            <a:pPr marL="257175" indent="-257175">
              <a:buFontTx/>
              <a:buChar char="-"/>
            </a:pPr>
            <a:r>
              <a:rPr lang="en-GB" sz="1500" dirty="0">
                <a:solidFill>
                  <a:srgbClr val="232323"/>
                </a:solidFill>
                <a:latin typeface="Arial" panose="020B0604020202020204" pitchFamily="34" charset="0"/>
              </a:rPr>
              <a:t>Points:	Single X,Y co-ordinates</a:t>
            </a:r>
          </a:p>
          <a:p>
            <a:pPr marL="257175" indent="-257175">
              <a:buFontTx/>
              <a:buChar char="-"/>
            </a:pPr>
            <a:endParaRPr lang="en-GB" sz="1500" dirty="0">
              <a:solidFill>
                <a:srgbClr val="232323"/>
              </a:solidFill>
              <a:latin typeface="Arial" panose="020B0604020202020204" pitchFamily="34" charset="0"/>
            </a:endParaRPr>
          </a:p>
          <a:p>
            <a:pPr marL="257175" indent="-257175">
              <a:buFontTx/>
              <a:buChar char="-"/>
            </a:pPr>
            <a:r>
              <a:rPr lang="en-GB" sz="1500" dirty="0">
                <a:solidFill>
                  <a:srgbClr val="232323"/>
                </a:solidFill>
                <a:latin typeface="Arial" panose="020B0604020202020204" pitchFamily="34" charset="0"/>
              </a:rPr>
              <a:t>Lines:	Linear feature composed of 			linked X,Y co-ordinates</a:t>
            </a:r>
          </a:p>
          <a:p>
            <a:pPr marL="257175" indent="-257175">
              <a:buFontTx/>
              <a:buChar char="-"/>
            </a:pPr>
            <a:endParaRPr lang="en-GB" sz="1500" dirty="0">
              <a:solidFill>
                <a:srgbClr val="232323"/>
              </a:solidFill>
              <a:latin typeface="Arial" panose="020B0604020202020204" pitchFamily="34" charset="0"/>
            </a:endParaRPr>
          </a:p>
          <a:p>
            <a:pPr marL="257175" indent="-257175">
              <a:buFontTx/>
              <a:buChar char="-"/>
            </a:pPr>
            <a:r>
              <a:rPr lang="en-GB" sz="1500" dirty="0">
                <a:solidFill>
                  <a:srgbClr val="232323"/>
                </a:solidFill>
                <a:latin typeface="Arial" panose="020B0604020202020204" pitchFamily="34" charset="0"/>
              </a:rPr>
              <a:t>Polygons:	Enclosed area features, 			delineated by X,Y co-ordinates</a:t>
            </a:r>
          </a:p>
          <a:p>
            <a:endParaRPr lang="en-GB" sz="1500" dirty="0">
              <a:solidFill>
                <a:srgbClr val="232323"/>
              </a:solidFill>
              <a:latin typeface="Arial" panose="020B0604020202020204" pitchFamily="34" charset="0"/>
            </a:endParaRPr>
          </a:p>
          <a:p>
            <a:endParaRPr lang="en-GB" sz="1500" dirty="0">
              <a:solidFill>
                <a:srgbClr val="232323"/>
              </a:solidFill>
              <a:latin typeface="Arial" panose="020B0604020202020204" pitchFamily="34" charset="0"/>
            </a:endParaRPr>
          </a:p>
          <a:p>
            <a:endParaRPr lang="en-GB" sz="1500" dirty="0">
              <a:solidFill>
                <a:srgbClr val="232323"/>
              </a:solidFill>
              <a:latin typeface="Arial" panose="020B0604020202020204" pitchFamily="34" charset="0"/>
            </a:endParaRPr>
          </a:p>
        </p:txBody>
      </p:sp>
      <p:pic>
        <p:nvPicPr>
          <p:cNvPr id="2" name="Picture 1">
            <a:extLst>
              <a:ext uri="{FF2B5EF4-FFF2-40B4-BE49-F238E27FC236}">
                <a16:creationId xmlns:a16="http://schemas.microsoft.com/office/drawing/2014/main" id="{A212241B-85EF-974E-E857-58C39F810FF3}"/>
              </a:ext>
            </a:extLst>
          </p:cNvPr>
          <p:cNvPicPr>
            <a:picLocks noChangeAspect="1"/>
          </p:cNvPicPr>
          <p:nvPr/>
        </p:nvPicPr>
        <p:blipFill rotWithShape="1">
          <a:blip r:embed="rId4">
            <a:clrChange>
              <a:clrFrom>
                <a:srgbClr val="FFFFFF"/>
              </a:clrFrom>
              <a:clrTo>
                <a:srgbClr val="FFFFFF">
                  <a:alpha val="0"/>
                </a:srgbClr>
              </a:clrTo>
            </a:clrChange>
          </a:blip>
          <a:srcRect r="50896"/>
          <a:stretch/>
        </p:blipFill>
        <p:spPr>
          <a:xfrm>
            <a:off x="6162335" y="1753671"/>
            <a:ext cx="2860919" cy="3646570"/>
          </a:xfrm>
          <a:prstGeom prst="rect">
            <a:avLst/>
          </a:prstGeom>
        </p:spPr>
      </p:pic>
      <p:sp>
        <p:nvSpPr>
          <p:cNvPr id="6" name="TextBox 5">
            <a:extLst>
              <a:ext uri="{FF2B5EF4-FFF2-40B4-BE49-F238E27FC236}">
                <a16:creationId xmlns:a16="http://schemas.microsoft.com/office/drawing/2014/main" id="{B7CCFADE-1B5E-B9CA-1EF1-6883E0D79287}"/>
              </a:ext>
            </a:extLst>
          </p:cNvPr>
          <p:cNvSpPr txBox="1"/>
          <p:nvPr/>
        </p:nvSpPr>
        <p:spPr>
          <a:xfrm>
            <a:off x="2077278" y="5134783"/>
            <a:ext cx="4153401" cy="553998"/>
          </a:xfrm>
          <a:prstGeom prst="rect">
            <a:avLst/>
          </a:prstGeom>
          <a:noFill/>
        </p:spPr>
        <p:txBody>
          <a:bodyPr wrap="square" rtlCol="0">
            <a:spAutoFit/>
          </a:bodyPr>
          <a:lstStyle/>
          <a:p>
            <a:pPr algn="ctr"/>
            <a:r>
              <a:rPr lang="en-GB" sz="1500" b="1" i="1" dirty="0"/>
              <a:t>QUESTION: Can you think of features that could be mapped as points, lines, or polygons?</a:t>
            </a:r>
          </a:p>
        </p:txBody>
      </p:sp>
      <p:sp>
        <p:nvSpPr>
          <p:cNvPr id="3" name="Title 1">
            <a:extLst>
              <a:ext uri="{FF2B5EF4-FFF2-40B4-BE49-F238E27FC236}">
                <a16:creationId xmlns:a16="http://schemas.microsoft.com/office/drawing/2014/main" id="{FF976416-2B2C-6F6C-11DD-9E388980567E}"/>
              </a:ext>
            </a:extLst>
          </p:cNvPr>
          <p:cNvSpPr txBox="1">
            <a:spLocks/>
          </p:cNvSpPr>
          <p:nvPr/>
        </p:nvSpPr>
        <p:spPr>
          <a:xfrm>
            <a:off x="329420" y="159382"/>
            <a:ext cx="8573948" cy="769122"/>
          </a:xfrm>
          <a:prstGeom prst="rect">
            <a:avLst/>
          </a:prstGeom>
        </p:spPr>
        <p:txBody>
          <a:bodyPr anchor="b"/>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GB" dirty="0"/>
              <a:t>Different types of data-Vector Data</a:t>
            </a:r>
          </a:p>
        </p:txBody>
      </p:sp>
    </p:spTree>
    <p:extLst>
      <p:ext uri="{BB962C8B-B14F-4D97-AF65-F5344CB8AC3E}">
        <p14:creationId xmlns:p14="http://schemas.microsoft.com/office/powerpoint/2010/main" val="31711994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a:extLst>
              <a:ext uri="{FF2B5EF4-FFF2-40B4-BE49-F238E27FC236}">
                <a16:creationId xmlns:a16="http://schemas.microsoft.com/office/drawing/2014/main" id="{BADFAF47-79DF-76C0-1DC1-CC7D3DB3CD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115" y="0"/>
            <a:ext cx="2634238" cy="277754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33A9EBF-F2DF-B239-7B1A-A17C3CFA2B10}"/>
              </a:ext>
            </a:extLst>
          </p:cNvPr>
          <p:cNvPicPr>
            <a:picLocks noChangeAspect="1"/>
          </p:cNvPicPr>
          <p:nvPr/>
        </p:nvPicPr>
        <p:blipFill>
          <a:blip r:embed="rId4"/>
          <a:stretch>
            <a:fillRect/>
          </a:stretch>
        </p:blipFill>
        <p:spPr>
          <a:xfrm>
            <a:off x="5390148" y="84221"/>
            <a:ext cx="3753852" cy="3958062"/>
          </a:xfrm>
          <a:prstGeom prst="rect">
            <a:avLst/>
          </a:prstGeom>
        </p:spPr>
      </p:pic>
      <p:pic>
        <p:nvPicPr>
          <p:cNvPr id="5" name="Picture 4">
            <a:extLst>
              <a:ext uri="{FF2B5EF4-FFF2-40B4-BE49-F238E27FC236}">
                <a16:creationId xmlns:a16="http://schemas.microsoft.com/office/drawing/2014/main" id="{4D787D8B-8326-3600-2CC4-152177C8C963}"/>
              </a:ext>
            </a:extLst>
          </p:cNvPr>
          <p:cNvPicPr>
            <a:picLocks noChangeAspect="1"/>
          </p:cNvPicPr>
          <p:nvPr/>
        </p:nvPicPr>
        <p:blipFill>
          <a:blip r:embed="rId5"/>
          <a:stretch>
            <a:fillRect/>
          </a:stretch>
        </p:blipFill>
        <p:spPr>
          <a:xfrm>
            <a:off x="1980449" y="2863516"/>
            <a:ext cx="2976562" cy="3138487"/>
          </a:xfrm>
          <a:prstGeom prst="rect">
            <a:avLst/>
          </a:prstGeom>
        </p:spPr>
      </p:pic>
    </p:spTree>
    <p:extLst>
      <p:ext uri="{BB962C8B-B14F-4D97-AF65-F5344CB8AC3E}">
        <p14:creationId xmlns:p14="http://schemas.microsoft.com/office/powerpoint/2010/main" val="1005316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randombar(horizontal)">
                                      <p:cBhvr>
                                        <p:cTn id="7" dur="5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a:extLst>
              <a:ext uri="{FF2B5EF4-FFF2-40B4-BE49-F238E27FC236}">
                <a16:creationId xmlns:a16="http://schemas.microsoft.com/office/drawing/2014/main" id="{D842BF84-F63D-871E-42C1-6DEC19FF0D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264" r="1536" b="6842"/>
          <a:stretch>
            <a:fillRect/>
          </a:stretch>
        </p:blipFill>
        <p:spPr bwMode="auto">
          <a:xfrm>
            <a:off x="881992" y="-25507"/>
            <a:ext cx="7871892" cy="6883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79808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CB78B0-FDC7-DE19-C314-7E0E23114D1C}"/>
              </a:ext>
            </a:extLst>
          </p:cNvPr>
          <p:cNvPicPr>
            <a:picLocks noChangeAspect="1"/>
          </p:cNvPicPr>
          <p:nvPr/>
        </p:nvPicPr>
        <p:blipFill>
          <a:blip r:embed="rId3"/>
          <a:stretch>
            <a:fillRect/>
          </a:stretch>
        </p:blipFill>
        <p:spPr>
          <a:xfrm>
            <a:off x="961521" y="1623760"/>
            <a:ext cx="7220958" cy="3610479"/>
          </a:xfrm>
          <a:prstGeom prst="rect">
            <a:avLst/>
          </a:prstGeom>
        </p:spPr>
      </p:pic>
      <p:sp>
        <p:nvSpPr>
          <p:cNvPr id="5" name="TextBox 4">
            <a:extLst>
              <a:ext uri="{FF2B5EF4-FFF2-40B4-BE49-F238E27FC236}">
                <a16:creationId xmlns:a16="http://schemas.microsoft.com/office/drawing/2014/main" id="{31266C54-1862-CC31-5731-EB68A716E92A}"/>
              </a:ext>
            </a:extLst>
          </p:cNvPr>
          <p:cNvSpPr txBox="1"/>
          <p:nvPr/>
        </p:nvSpPr>
        <p:spPr>
          <a:xfrm>
            <a:off x="961521" y="567172"/>
            <a:ext cx="7809500" cy="369332"/>
          </a:xfrm>
          <a:prstGeom prst="rect">
            <a:avLst/>
          </a:prstGeom>
          <a:noFill/>
        </p:spPr>
        <p:txBody>
          <a:bodyPr wrap="square">
            <a:spAutoFit/>
          </a:bodyPr>
          <a:lstStyle/>
          <a:p>
            <a:r>
              <a:rPr lang="en-GB" dirty="0"/>
              <a:t>Identify different types of vector data by highlighting them on the map.</a:t>
            </a:r>
          </a:p>
        </p:txBody>
      </p:sp>
    </p:spTree>
    <p:extLst>
      <p:ext uri="{BB962C8B-B14F-4D97-AF65-F5344CB8AC3E}">
        <p14:creationId xmlns:p14="http://schemas.microsoft.com/office/powerpoint/2010/main" val="6869486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57575" r="-4932"/>
          <a:stretch/>
        </p:blipFill>
        <p:spPr>
          <a:xfrm>
            <a:off x="15" y="1134249"/>
            <a:ext cx="2008400" cy="4572587"/>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3" name="TextBox 12">
            <a:extLst>
              <a:ext uri="{FF2B5EF4-FFF2-40B4-BE49-F238E27FC236}">
                <a16:creationId xmlns:a16="http://schemas.microsoft.com/office/drawing/2014/main" id="{09E3C876-0332-89E5-FDE4-245151733AF4}"/>
              </a:ext>
            </a:extLst>
          </p:cNvPr>
          <p:cNvSpPr txBox="1"/>
          <p:nvPr/>
        </p:nvSpPr>
        <p:spPr>
          <a:xfrm>
            <a:off x="1952218" y="3429000"/>
            <a:ext cx="3631166" cy="2400657"/>
          </a:xfrm>
          <a:prstGeom prst="rect">
            <a:avLst/>
          </a:prstGeom>
          <a:noFill/>
        </p:spPr>
        <p:txBody>
          <a:bodyPr wrap="square" rtlCol="0">
            <a:spAutoFit/>
          </a:bodyPr>
          <a:lstStyle/>
          <a:p>
            <a:r>
              <a:rPr lang="en-GB" sz="1500" b="1" dirty="0" err="1">
                <a:solidFill>
                  <a:srgbClr val="232323"/>
                </a:solidFill>
                <a:latin typeface="Arial" panose="020B0604020202020204" pitchFamily="34" charset="0"/>
              </a:rPr>
              <a:t>Rasters</a:t>
            </a:r>
            <a:r>
              <a:rPr lang="en-GB" sz="1500" dirty="0">
                <a:solidFill>
                  <a:srgbClr val="232323"/>
                </a:solidFill>
                <a:latin typeface="Arial" panose="020B0604020202020204" pitchFamily="34" charset="0"/>
              </a:rPr>
              <a:t> are composed of:</a:t>
            </a:r>
          </a:p>
          <a:p>
            <a:pPr marL="257175" indent="-257175">
              <a:buFontTx/>
              <a:buChar char="-"/>
            </a:pPr>
            <a:r>
              <a:rPr lang="en-GB" sz="1500" dirty="0">
                <a:solidFill>
                  <a:srgbClr val="232323"/>
                </a:solidFill>
                <a:latin typeface="Arial" panose="020B0604020202020204" pitchFamily="34" charset="0"/>
              </a:rPr>
              <a:t>Rows (and their height)	</a:t>
            </a:r>
          </a:p>
          <a:p>
            <a:pPr marL="257175" indent="-257175">
              <a:buFontTx/>
              <a:buChar char="-"/>
            </a:pPr>
            <a:r>
              <a:rPr lang="en-GB" sz="1500" dirty="0">
                <a:solidFill>
                  <a:srgbClr val="232323"/>
                </a:solidFill>
                <a:latin typeface="Arial" panose="020B0604020202020204" pitchFamily="34" charset="0"/>
              </a:rPr>
              <a:t>Columns (and their width)	</a:t>
            </a:r>
          </a:p>
          <a:p>
            <a:pPr marL="257175" indent="-257175">
              <a:buFontTx/>
              <a:buChar char="-"/>
            </a:pPr>
            <a:r>
              <a:rPr lang="en-GB" sz="1500" dirty="0">
                <a:solidFill>
                  <a:srgbClr val="232323"/>
                </a:solidFill>
                <a:latin typeface="Arial" panose="020B0604020202020204" pitchFamily="34" charset="0"/>
              </a:rPr>
              <a:t>Pixel Values e.g.:</a:t>
            </a:r>
          </a:p>
          <a:p>
            <a:pPr marL="600075" lvl="1" indent="-257175">
              <a:buFontTx/>
              <a:buChar char="-"/>
            </a:pPr>
            <a:r>
              <a:rPr lang="en-GB" sz="1500" dirty="0">
                <a:solidFill>
                  <a:srgbClr val="232323"/>
                </a:solidFill>
                <a:latin typeface="Arial" panose="020B0604020202020204" pitchFamily="34" charset="0"/>
              </a:rPr>
              <a:t>Classification value</a:t>
            </a:r>
          </a:p>
          <a:p>
            <a:pPr marL="600075" lvl="1" indent="-257175">
              <a:buFontTx/>
              <a:buChar char="-"/>
            </a:pPr>
            <a:r>
              <a:rPr lang="en-GB" sz="1500" dirty="0">
                <a:solidFill>
                  <a:srgbClr val="232323"/>
                </a:solidFill>
                <a:latin typeface="Arial" panose="020B0604020202020204" pitchFamily="34" charset="0"/>
              </a:rPr>
              <a:t>Elevation</a:t>
            </a:r>
          </a:p>
          <a:p>
            <a:pPr marL="600075" lvl="1" indent="-257175">
              <a:buFontTx/>
              <a:buChar char="-"/>
            </a:pPr>
            <a:r>
              <a:rPr lang="en-GB" sz="1500" dirty="0">
                <a:solidFill>
                  <a:srgbClr val="232323"/>
                </a:solidFill>
                <a:latin typeface="Arial" panose="020B0604020202020204" pitchFamily="34" charset="0"/>
              </a:rPr>
              <a:t>Satellite imagery</a:t>
            </a:r>
          </a:p>
          <a:p>
            <a:pPr marL="600075" lvl="1" indent="-257175">
              <a:buFontTx/>
              <a:buChar char="-"/>
            </a:pPr>
            <a:r>
              <a:rPr lang="en-GB" sz="1500" dirty="0">
                <a:solidFill>
                  <a:srgbClr val="232323"/>
                </a:solidFill>
                <a:latin typeface="Arial" panose="020B0604020202020204" pitchFamily="34" charset="0"/>
              </a:rPr>
              <a:t>Annual mean precipitation</a:t>
            </a:r>
          </a:p>
          <a:p>
            <a:pPr marL="257175" indent="-257175">
              <a:buFontTx/>
              <a:buChar char="-"/>
            </a:pPr>
            <a:r>
              <a:rPr lang="en-GB" sz="1500" dirty="0">
                <a:solidFill>
                  <a:srgbClr val="232323"/>
                </a:solidFill>
                <a:latin typeface="Arial" panose="020B0604020202020204" pitchFamily="34" charset="0"/>
              </a:rPr>
              <a:t>Origin location (projection information)</a:t>
            </a:r>
          </a:p>
        </p:txBody>
      </p:sp>
      <p:pic>
        <p:nvPicPr>
          <p:cNvPr id="7" name="Picture 6">
            <a:extLst>
              <a:ext uri="{FF2B5EF4-FFF2-40B4-BE49-F238E27FC236}">
                <a16:creationId xmlns:a16="http://schemas.microsoft.com/office/drawing/2014/main" id="{0492A7D8-B214-7591-1299-451512A0AF5E}"/>
              </a:ext>
            </a:extLst>
          </p:cNvPr>
          <p:cNvPicPr>
            <a:picLocks noChangeAspect="1"/>
          </p:cNvPicPr>
          <p:nvPr/>
        </p:nvPicPr>
        <p:blipFill>
          <a:blip r:embed="rId4"/>
          <a:stretch>
            <a:fillRect/>
          </a:stretch>
        </p:blipFill>
        <p:spPr>
          <a:xfrm>
            <a:off x="5565570" y="3486554"/>
            <a:ext cx="3252425" cy="2243636"/>
          </a:xfrm>
          <a:prstGeom prst="rect">
            <a:avLst/>
          </a:prstGeom>
        </p:spPr>
      </p:pic>
      <p:sp>
        <p:nvSpPr>
          <p:cNvPr id="10" name="TextBox 9">
            <a:extLst>
              <a:ext uri="{FF2B5EF4-FFF2-40B4-BE49-F238E27FC236}">
                <a16:creationId xmlns:a16="http://schemas.microsoft.com/office/drawing/2014/main" id="{6C075F00-FB7F-382C-4BA6-F16F27844EEC}"/>
              </a:ext>
            </a:extLst>
          </p:cNvPr>
          <p:cNvSpPr txBox="1"/>
          <p:nvPr/>
        </p:nvSpPr>
        <p:spPr>
          <a:xfrm>
            <a:off x="1952218" y="1476321"/>
            <a:ext cx="3076354" cy="1892826"/>
          </a:xfrm>
          <a:prstGeom prst="rect">
            <a:avLst/>
          </a:prstGeom>
          <a:noFill/>
        </p:spPr>
        <p:txBody>
          <a:bodyPr wrap="square">
            <a:spAutoFit/>
          </a:bodyPr>
          <a:lstStyle/>
          <a:p>
            <a:r>
              <a:rPr lang="en-GB" sz="1500" b="1" dirty="0">
                <a:solidFill>
                  <a:srgbClr val="232323"/>
                </a:solidFill>
                <a:latin typeface="Arial" panose="020B0604020202020204" pitchFamily="34" charset="0"/>
              </a:rPr>
              <a:t>Raster</a:t>
            </a:r>
            <a:r>
              <a:rPr lang="en-GB" sz="1500" dirty="0">
                <a:solidFill>
                  <a:srgbClr val="232323"/>
                </a:solidFill>
                <a:latin typeface="Arial" panose="020B0604020202020204" pitchFamily="34" charset="0"/>
              </a:rPr>
              <a:t> definition: </a:t>
            </a:r>
          </a:p>
          <a:p>
            <a:r>
              <a:rPr lang="en-GB" sz="1500" dirty="0">
                <a:solidFill>
                  <a:srgbClr val="232323"/>
                </a:solidFill>
                <a:latin typeface="Comic Sans MS" panose="030F0702030302020204" pitchFamily="66" charset="0"/>
              </a:rPr>
              <a:t>“consists of a matrix of cells (or pixels) organized into rows and columns (or a grid) where each cell contains a value representing information, such as temperature”</a:t>
            </a:r>
          </a:p>
          <a:p>
            <a:r>
              <a:rPr lang="en-GB" sz="1200" dirty="0">
                <a:solidFill>
                  <a:srgbClr val="232323"/>
                </a:solidFill>
                <a:latin typeface="Comic Sans MS" panose="030F0702030302020204" pitchFamily="66" charset="0"/>
              </a:rPr>
              <a:t>(ESRI, What is raster data?, 2023)</a:t>
            </a:r>
            <a:endParaRPr lang="en-GB" sz="1500" dirty="0">
              <a:solidFill>
                <a:srgbClr val="232323"/>
              </a:solidFill>
              <a:latin typeface="Comic Sans MS" panose="030F0702030302020204" pitchFamily="66" charset="0"/>
            </a:endParaRPr>
          </a:p>
        </p:txBody>
      </p:sp>
      <p:pic>
        <p:nvPicPr>
          <p:cNvPr id="2050" name="Picture 2" descr="Advanced Processing and Settings &gt; Setting for Text format ASCII File Output">
            <a:extLst>
              <a:ext uri="{FF2B5EF4-FFF2-40B4-BE49-F238E27FC236}">
                <a16:creationId xmlns:a16="http://schemas.microsoft.com/office/drawing/2014/main" id="{DB1958E8-AFBE-67E9-3BE8-5C03BC50B93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28572" y="1469106"/>
            <a:ext cx="4107656" cy="18288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0EF9902-319F-14FE-2877-BCE62CFDF97D}"/>
              </a:ext>
            </a:extLst>
          </p:cNvPr>
          <p:cNvSpPr txBox="1">
            <a:spLocks/>
          </p:cNvSpPr>
          <p:nvPr/>
        </p:nvSpPr>
        <p:spPr>
          <a:xfrm>
            <a:off x="329420" y="159382"/>
            <a:ext cx="8573948" cy="769122"/>
          </a:xfrm>
          <a:prstGeom prst="rect">
            <a:avLst/>
          </a:prstGeom>
        </p:spPr>
        <p:txBody>
          <a:bodyPr anchor="b"/>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GB" dirty="0"/>
              <a:t>Different types of data-Raster Data</a:t>
            </a:r>
          </a:p>
        </p:txBody>
      </p:sp>
    </p:spTree>
    <p:extLst>
      <p:ext uri="{BB962C8B-B14F-4D97-AF65-F5344CB8AC3E}">
        <p14:creationId xmlns:p14="http://schemas.microsoft.com/office/powerpoint/2010/main" val="5221415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76054-EF91-C548-805A-D99477E7F90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CE93CFE-D726-A746-C841-0EA6A4B594F0}"/>
              </a:ext>
            </a:extLst>
          </p:cNvPr>
          <p:cNvSpPr>
            <a:spLocks noGrp="1"/>
          </p:cNvSpPr>
          <p:nvPr>
            <p:ph idx="1"/>
          </p:nvPr>
        </p:nvSpPr>
        <p:spPr/>
        <p:txBody>
          <a:bodyPr/>
          <a:lstStyle/>
          <a:p>
            <a:endParaRPr lang="en-GB"/>
          </a:p>
        </p:txBody>
      </p:sp>
      <p:pic>
        <p:nvPicPr>
          <p:cNvPr id="15362" name="Picture 2">
            <a:extLst>
              <a:ext uri="{FF2B5EF4-FFF2-40B4-BE49-F238E27FC236}">
                <a16:creationId xmlns:a16="http://schemas.microsoft.com/office/drawing/2014/main" id="{FC6CC8A9-5CB0-0C49-29A5-FA6C19A2B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79" y="0"/>
            <a:ext cx="8734926" cy="484515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81381C3-322B-9C57-131A-C8838A167C20}"/>
              </a:ext>
            </a:extLst>
          </p:cNvPr>
          <p:cNvSpPr txBox="1"/>
          <p:nvPr/>
        </p:nvSpPr>
        <p:spPr>
          <a:xfrm>
            <a:off x="144379" y="5049394"/>
            <a:ext cx="8999621" cy="923330"/>
          </a:xfrm>
          <a:prstGeom prst="rect">
            <a:avLst/>
          </a:prstGeom>
          <a:noFill/>
        </p:spPr>
        <p:txBody>
          <a:bodyPr wrap="square">
            <a:spAutoFit/>
          </a:bodyPr>
          <a:lstStyle/>
          <a:p>
            <a:r>
              <a:rPr lang="en-GB" b="0" i="0" dirty="0">
                <a:solidFill>
                  <a:srgbClr val="404040"/>
                </a:solidFill>
                <a:effectLst/>
                <a:latin typeface="Lato" panose="020F0502020204030203" pitchFamily="34" charset="0"/>
              </a:rPr>
              <a:t>Imagine you are standing on the top of a hill</a:t>
            </a:r>
            <a:r>
              <a:rPr lang="en-GB" dirty="0">
                <a:solidFill>
                  <a:srgbClr val="404040"/>
                </a:solidFill>
                <a:latin typeface="Lato" panose="020F0502020204030203" pitchFamily="34" charset="0"/>
              </a:rPr>
              <a:t> and l</a:t>
            </a:r>
            <a:r>
              <a:rPr lang="en-GB" b="0" i="0" dirty="0">
                <a:solidFill>
                  <a:srgbClr val="404040"/>
                </a:solidFill>
                <a:effectLst/>
                <a:latin typeface="Lato" panose="020F0502020204030203" pitchFamily="34" charset="0"/>
              </a:rPr>
              <a:t>ooking down</a:t>
            </a:r>
          </a:p>
          <a:p>
            <a:r>
              <a:rPr lang="en-GB" i="1" dirty="0"/>
              <a:t>how would you represent the grasslands? As polygons? What about the variations in colour you can see in the grass?</a:t>
            </a:r>
            <a:r>
              <a:rPr lang="en-GB" b="0" i="0" dirty="0">
                <a:solidFill>
                  <a:srgbClr val="404040"/>
                </a:solidFill>
                <a:effectLst/>
                <a:latin typeface="Lato" panose="020F0502020204030203" pitchFamily="34" charset="0"/>
              </a:rPr>
              <a:t> </a:t>
            </a:r>
            <a:endParaRPr lang="en-GB" dirty="0"/>
          </a:p>
        </p:txBody>
      </p:sp>
    </p:spTree>
    <p:extLst>
      <p:ext uri="{BB962C8B-B14F-4D97-AF65-F5344CB8AC3E}">
        <p14:creationId xmlns:p14="http://schemas.microsoft.com/office/powerpoint/2010/main" val="11715735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74B49-C7E4-FD43-8728-A9D6B16C44F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629BDD-95EB-31FB-6A2D-7E23AEE2F4BC}"/>
              </a:ext>
            </a:extLst>
          </p:cNvPr>
          <p:cNvSpPr>
            <a:spLocks noGrp="1"/>
          </p:cNvSpPr>
          <p:nvPr>
            <p:ph idx="1"/>
          </p:nvPr>
        </p:nvSpPr>
        <p:spPr>
          <a:xfrm>
            <a:off x="504138" y="441993"/>
            <a:ext cx="7886700" cy="4351338"/>
          </a:xfrm>
        </p:spPr>
        <p:txBody>
          <a:bodyPr/>
          <a:lstStyle/>
          <a:p>
            <a:endParaRPr lang="en-GB" dirty="0"/>
          </a:p>
          <a:p>
            <a:r>
              <a:rPr lang="en-GB" dirty="0"/>
              <a:t>Used for </a:t>
            </a:r>
            <a:r>
              <a:rPr lang="en-GB" b="1" dirty="0"/>
              <a:t>continuous data</a:t>
            </a:r>
            <a:r>
              <a:rPr lang="en-GB" dirty="0"/>
              <a:t> across an area- can't be divided in vectors</a:t>
            </a:r>
          </a:p>
          <a:p>
            <a:r>
              <a:rPr lang="en-GB" dirty="0"/>
              <a:t>Grasslands may have variations in colour and density.</a:t>
            </a:r>
          </a:p>
          <a:p>
            <a:r>
              <a:rPr lang="en-GB" dirty="0"/>
              <a:t>Using one polygon would </a:t>
            </a:r>
            <a:r>
              <a:rPr lang="en-GB" b="1" dirty="0"/>
              <a:t>lose important detail</a:t>
            </a:r>
          </a:p>
          <a:p>
            <a:r>
              <a:rPr lang="en-GB" dirty="0"/>
              <a:t>Vector attributes apply to the </a:t>
            </a:r>
            <a:r>
              <a:rPr lang="en-GB" b="1" dirty="0"/>
              <a:t>whole feature</a:t>
            </a:r>
            <a:r>
              <a:rPr lang="en-GB" dirty="0"/>
              <a:t>, not parts of it</a:t>
            </a:r>
          </a:p>
          <a:p>
            <a:r>
              <a:rPr lang="en-GB" dirty="0"/>
              <a:t>Raster data represents </a:t>
            </a:r>
            <a:r>
              <a:rPr lang="en-GB" b="1" dirty="0"/>
              <a:t>variation at every cell</a:t>
            </a:r>
            <a:r>
              <a:rPr lang="en-GB" dirty="0"/>
              <a:t>, preserving detail</a:t>
            </a:r>
          </a:p>
          <a:p>
            <a:r>
              <a:rPr lang="en-GB" dirty="0"/>
              <a:t>Creating many small vector polygons would be </a:t>
            </a:r>
            <a:r>
              <a:rPr lang="en-GB" b="1" dirty="0"/>
              <a:t>time-consuming and inefficient</a:t>
            </a:r>
            <a:endParaRPr lang="en-GB" dirty="0"/>
          </a:p>
          <a:p>
            <a:endParaRPr lang="en-GB" dirty="0"/>
          </a:p>
        </p:txBody>
      </p:sp>
      <p:pic>
        <p:nvPicPr>
          <p:cNvPr id="15362" name="Picture 2">
            <a:extLst>
              <a:ext uri="{FF2B5EF4-FFF2-40B4-BE49-F238E27FC236}">
                <a16:creationId xmlns:a16="http://schemas.microsoft.com/office/drawing/2014/main" id="{B1C2D6BF-0E4E-DCCE-BFCA-0DCFF4E9A9D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4191" y="3683041"/>
            <a:ext cx="4003297" cy="2220579"/>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What is raster data?—ArcMap | Documentation">
            <a:extLst>
              <a:ext uri="{FF2B5EF4-FFF2-40B4-BE49-F238E27FC236}">
                <a16:creationId xmlns:a16="http://schemas.microsoft.com/office/drawing/2014/main" id="{B78C3D5F-6F63-C768-C259-94EE0A35B3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3210" y="3429000"/>
            <a:ext cx="3505200"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99020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D0808-1170-121A-6020-4000637EA278}"/>
              </a:ext>
            </a:extLst>
          </p:cNvPr>
          <p:cNvSpPr>
            <a:spLocks noGrp="1"/>
          </p:cNvSpPr>
          <p:nvPr>
            <p:ph type="title"/>
          </p:nvPr>
        </p:nvSpPr>
        <p:spPr/>
        <p:txBody>
          <a:bodyPr/>
          <a:lstStyle/>
          <a:p>
            <a:r>
              <a:rPr lang="en-GB" dirty="0"/>
              <a:t>Attribute Data</a:t>
            </a:r>
          </a:p>
        </p:txBody>
      </p:sp>
      <p:sp>
        <p:nvSpPr>
          <p:cNvPr id="3" name="Content Placeholder 2">
            <a:extLst>
              <a:ext uri="{FF2B5EF4-FFF2-40B4-BE49-F238E27FC236}">
                <a16:creationId xmlns:a16="http://schemas.microsoft.com/office/drawing/2014/main" id="{C48042AA-2846-A43D-CA87-6F4C16C4CAAE}"/>
              </a:ext>
            </a:extLst>
          </p:cNvPr>
          <p:cNvSpPr>
            <a:spLocks noGrp="1"/>
          </p:cNvSpPr>
          <p:nvPr>
            <p:ph idx="1"/>
          </p:nvPr>
        </p:nvSpPr>
        <p:spPr/>
        <p:txBody>
          <a:bodyPr/>
          <a:lstStyle/>
          <a:p>
            <a:endParaRPr lang="en-GB" dirty="0"/>
          </a:p>
        </p:txBody>
      </p:sp>
      <p:pic>
        <p:nvPicPr>
          <p:cNvPr id="17410" name="Picture 2">
            <a:extLst>
              <a:ext uri="{FF2B5EF4-FFF2-40B4-BE49-F238E27FC236}">
                <a16:creationId xmlns:a16="http://schemas.microsoft.com/office/drawing/2014/main" id="{E7B3A25E-85D8-B348-8D6B-46DA3BE6A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841" y="1825625"/>
            <a:ext cx="8004509" cy="261981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F34A117-740A-90CC-D0F0-96523DC5F807}"/>
              </a:ext>
            </a:extLst>
          </p:cNvPr>
          <p:cNvSpPr txBox="1"/>
          <p:nvPr/>
        </p:nvSpPr>
        <p:spPr>
          <a:xfrm>
            <a:off x="276726" y="4664869"/>
            <a:ext cx="8590548" cy="369332"/>
          </a:xfrm>
          <a:prstGeom prst="rect">
            <a:avLst/>
          </a:prstGeom>
          <a:noFill/>
        </p:spPr>
        <p:txBody>
          <a:bodyPr wrap="square">
            <a:spAutoFit/>
          </a:bodyPr>
          <a:lstStyle/>
          <a:p>
            <a:r>
              <a:rPr lang="en-GB" b="0" i="1" dirty="0">
                <a:solidFill>
                  <a:srgbClr val="404040"/>
                </a:solidFill>
                <a:effectLst/>
                <a:latin typeface="Lato" panose="020F0502020204030203" pitchFamily="34" charset="0"/>
              </a:rPr>
              <a:t>Can you tell the difference between rivers, roads and contours using the map on the left?</a:t>
            </a:r>
            <a:endParaRPr lang="en-GB" dirty="0"/>
          </a:p>
        </p:txBody>
      </p:sp>
    </p:spTree>
    <p:extLst>
      <p:ext uri="{BB962C8B-B14F-4D97-AF65-F5344CB8AC3E}">
        <p14:creationId xmlns:p14="http://schemas.microsoft.com/office/powerpoint/2010/main" val="33706170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a:extLst>
              <a:ext uri="{FF2B5EF4-FFF2-40B4-BE49-F238E27FC236}">
                <a16:creationId xmlns:a16="http://schemas.microsoft.com/office/drawing/2014/main" id="{3A5C8B4E-E2A9-16A0-FED4-0E34BAB652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 y="365127"/>
            <a:ext cx="7954220" cy="33202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02F32AB-6155-C4CA-7F86-E677A0DEB946}"/>
              </a:ext>
            </a:extLst>
          </p:cNvPr>
          <p:cNvPicPr>
            <a:picLocks noChangeAspect="1"/>
          </p:cNvPicPr>
          <p:nvPr/>
        </p:nvPicPr>
        <p:blipFill>
          <a:blip r:embed="rId4"/>
          <a:stretch>
            <a:fillRect/>
          </a:stretch>
        </p:blipFill>
        <p:spPr>
          <a:xfrm>
            <a:off x="628650" y="4143736"/>
            <a:ext cx="4559353" cy="2033227"/>
          </a:xfrm>
          <a:prstGeom prst="rect">
            <a:avLst/>
          </a:prstGeom>
        </p:spPr>
      </p:pic>
      <p:cxnSp>
        <p:nvCxnSpPr>
          <p:cNvPr id="14" name="Straight Arrow Connector 13">
            <a:extLst>
              <a:ext uri="{FF2B5EF4-FFF2-40B4-BE49-F238E27FC236}">
                <a16:creationId xmlns:a16="http://schemas.microsoft.com/office/drawing/2014/main" id="{600B0A66-FCC3-8900-B42F-D17DA4D1A166}"/>
              </a:ext>
            </a:extLst>
          </p:cNvPr>
          <p:cNvCxnSpPr/>
          <p:nvPr/>
        </p:nvCxnSpPr>
        <p:spPr>
          <a:xfrm flipV="1">
            <a:off x="974558" y="3284621"/>
            <a:ext cx="926431" cy="1684421"/>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15" name="TextBox 14">
            <a:extLst>
              <a:ext uri="{FF2B5EF4-FFF2-40B4-BE49-F238E27FC236}">
                <a16:creationId xmlns:a16="http://schemas.microsoft.com/office/drawing/2014/main" id="{F2978020-FEA4-82D1-027F-7074A2F104CC}"/>
              </a:ext>
            </a:extLst>
          </p:cNvPr>
          <p:cNvSpPr txBox="1"/>
          <p:nvPr/>
        </p:nvSpPr>
        <p:spPr>
          <a:xfrm>
            <a:off x="5690937" y="4271211"/>
            <a:ext cx="3170321" cy="646331"/>
          </a:xfrm>
          <a:prstGeom prst="rect">
            <a:avLst/>
          </a:prstGeom>
          <a:noFill/>
        </p:spPr>
        <p:txBody>
          <a:bodyPr wrap="square" rtlCol="0">
            <a:spAutoFit/>
          </a:bodyPr>
          <a:lstStyle/>
          <a:p>
            <a:pPr marL="285750" indent="-285750">
              <a:buFont typeface="Arial" panose="020B0604020202020204" pitchFamily="34" charset="0"/>
              <a:buChar char="•"/>
            </a:pPr>
            <a:r>
              <a:rPr lang="en-GB" dirty="0"/>
              <a:t>The geometry of these house features is a polygon</a:t>
            </a:r>
          </a:p>
        </p:txBody>
      </p:sp>
    </p:spTree>
    <p:extLst>
      <p:ext uri="{BB962C8B-B14F-4D97-AF65-F5344CB8AC3E}">
        <p14:creationId xmlns:p14="http://schemas.microsoft.com/office/powerpoint/2010/main" val="39484259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8446874-5507-5229-4439-B6F2D713DF92}"/>
              </a:ext>
            </a:extLst>
          </p:cNvPr>
          <p:cNvGraphicFramePr>
            <a:graphicFrameLocks noGrp="1"/>
          </p:cNvGraphicFramePr>
          <p:nvPr/>
        </p:nvGraphicFramePr>
        <p:xfrm>
          <a:off x="628650" y="2464594"/>
          <a:ext cx="7886700" cy="3073400"/>
        </p:xfrm>
        <a:graphic>
          <a:graphicData uri="http://schemas.openxmlformats.org/drawingml/2006/table">
            <a:tbl>
              <a:tblPr/>
              <a:tblGrid>
                <a:gridCol w="1971675">
                  <a:extLst>
                    <a:ext uri="{9D8B030D-6E8A-4147-A177-3AD203B41FA5}">
                      <a16:colId xmlns:a16="http://schemas.microsoft.com/office/drawing/2014/main" val="1993695144"/>
                    </a:ext>
                  </a:extLst>
                </a:gridCol>
                <a:gridCol w="1971675">
                  <a:extLst>
                    <a:ext uri="{9D8B030D-6E8A-4147-A177-3AD203B41FA5}">
                      <a16:colId xmlns:a16="http://schemas.microsoft.com/office/drawing/2014/main" val="1178515922"/>
                    </a:ext>
                  </a:extLst>
                </a:gridCol>
                <a:gridCol w="1971675">
                  <a:extLst>
                    <a:ext uri="{9D8B030D-6E8A-4147-A177-3AD203B41FA5}">
                      <a16:colId xmlns:a16="http://schemas.microsoft.com/office/drawing/2014/main" val="3989931225"/>
                    </a:ext>
                  </a:extLst>
                </a:gridCol>
                <a:gridCol w="1971675">
                  <a:extLst>
                    <a:ext uri="{9D8B030D-6E8A-4147-A177-3AD203B41FA5}">
                      <a16:colId xmlns:a16="http://schemas.microsoft.com/office/drawing/2014/main" val="14796759"/>
                    </a:ext>
                  </a:extLst>
                </a:gridCol>
              </a:tblGrid>
              <a:tr h="0">
                <a:tc>
                  <a:txBody>
                    <a:bodyPr/>
                    <a:lstStyle/>
                    <a:p>
                      <a:pPr>
                        <a:buNone/>
                      </a:pPr>
                      <a:r>
                        <a:rPr lang="en-GB" b="1">
                          <a:effectLst/>
                        </a:rPr>
                        <a:t>Longitude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a:buNone/>
                      </a:pPr>
                      <a:r>
                        <a:rPr lang="en-GB" b="1">
                          <a:effectLst/>
                        </a:rPr>
                        <a:t>Latitude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a:buNone/>
                      </a:pPr>
                      <a:r>
                        <a:rPr lang="en-GB" b="1">
                          <a:effectLst/>
                        </a:rPr>
                        <a:t>Disease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a:buNone/>
                      </a:pPr>
                      <a:r>
                        <a:rPr lang="en-GB" b="1">
                          <a:effectLst/>
                        </a:rPr>
                        <a:t>Date</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extLst>
                  <a:ext uri="{0D108BD9-81ED-4DB2-BD59-A6C34878D82A}">
                    <a16:rowId xmlns:a16="http://schemas.microsoft.com/office/drawing/2014/main" val="1707194914"/>
                  </a:ext>
                </a:extLst>
              </a:tr>
              <a:tr h="0">
                <a:tc>
                  <a:txBody>
                    <a:bodyPr/>
                    <a:lstStyle/>
                    <a:p>
                      <a:pPr fontAlgn="ctr">
                        <a:buNone/>
                      </a:pPr>
                      <a:r>
                        <a:rPr lang="en-GB">
                          <a:effectLst/>
                        </a:rPr>
                        <a:t>26.870436</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-31.909519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Mumps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13/12/2008</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extLst>
                  <a:ext uri="{0D108BD9-81ED-4DB2-BD59-A6C34878D82A}">
                    <a16:rowId xmlns:a16="http://schemas.microsoft.com/office/drawing/2014/main" val="396037093"/>
                  </a:ext>
                </a:extLst>
              </a:tr>
              <a:tr h="0">
                <a:tc>
                  <a:txBody>
                    <a:bodyPr/>
                    <a:lstStyle/>
                    <a:p>
                      <a:pPr fontAlgn="ctr">
                        <a:buNone/>
                      </a:pPr>
                      <a:r>
                        <a:rPr lang="en-GB">
                          <a:effectLst/>
                        </a:rPr>
                        <a:t>26.868682</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-31.909259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Mumps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24/12/2008</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extLst>
                  <a:ext uri="{0D108BD9-81ED-4DB2-BD59-A6C34878D82A}">
                    <a16:rowId xmlns:a16="http://schemas.microsoft.com/office/drawing/2014/main" val="583864182"/>
                  </a:ext>
                </a:extLst>
              </a:tr>
              <a:tr h="0">
                <a:tc>
                  <a:txBody>
                    <a:bodyPr/>
                    <a:lstStyle/>
                    <a:p>
                      <a:pPr fontAlgn="ctr">
                        <a:buNone/>
                      </a:pPr>
                      <a:r>
                        <a:rPr lang="en-GB">
                          <a:effectLst/>
                        </a:rPr>
                        <a:t>26.867707</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-31.910494</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Mumps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22/01/2009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extLst>
                  <a:ext uri="{0D108BD9-81ED-4DB2-BD59-A6C34878D82A}">
                    <a16:rowId xmlns:a16="http://schemas.microsoft.com/office/drawing/2014/main" val="1195017543"/>
                  </a:ext>
                </a:extLst>
              </a:tr>
              <a:tr h="0">
                <a:tc>
                  <a:txBody>
                    <a:bodyPr/>
                    <a:lstStyle/>
                    <a:p>
                      <a:pPr fontAlgn="ctr">
                        <a:buNone/>
                      </a:pPr>
                      <a:r>
                        <a:rPr lang="en-GB">
                          <a:effectLst/>
                        </a:rPr>
                        <a:t>26.854908</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-31.920759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Measles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11/01/2009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extLst>
                  <a:ext uri="{0D108BD9-81ED-4DB2-BD59-A6C34878D82A}">
                    <a16:rowId xmlns:a16="http://schemas.microsoft.com/office/drawing/2014/main" val="666417679"/>
                  </a:ext>
                </a:extLst>
              </a:tr>
              <a:tr h="0">
                <a:tc>
                  <a:txBody>
                    <a:bodyPr/>
                    <a:lstStyle/>
                    <a:p>
                      <a:pPr fontAlgn="ctr">
                        <a:buNone/>
                      </a:pPr>
                      <a:r>
                        <a:rPr lang="en-GB">
                          <a:effectLst/>
                        </a:rPr>
                        <a:t>26.855817</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-31.921929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Measles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26/01/2009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extLst>
                  <a:ext uri="{0D108BD9-81ED-4DB2-BD59-A6C34878D82A}">
                    <a16:rowId xmlns:a16="http://schemas.microsoft.com/office/drawing/2014/main" val="3760290688"/>
                  </a:ext>
                </a:extLst>
              </a:tr>
              <a:tr h="0">
                <a:tc>
                  <a:txBody>
                    <a:bodyPr/>
                    <a:lstStyle/>
                    <a:p>
                      <a:pPr fontAlgn="ctr">
                        <a:buNone/>
                      </a:pPr>
                      <a:r>
                        <a:rPr lang="en-GB">
                          <a:effectLst/>
                        </a:rPr>
                        <a:t>26.852764</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-31.921929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Measles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10/02/2009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extLst>
                  <a:ext uri="{0D108BD9-81ED-4DB2-BD59-A6C34878D82A}">
                    <a16:rowId xmlns:a16="http://schemas.microsoft.com/office/drawing/2014/main" val="2629792502"/>
                  </a:ext>
                </a:extLst>
              </a:tr>
              <a:tr h="0">
                <a:tc>
                  <a:txBody>
                    <a:bodyPr/>
                    <a:lstStyle/>
                    <a:p>
                      <a:pPr fontAlgn="ctr">
                        <a:buNone/>
                      </a:pPr>
                      <a:r>
                        <a:rPr lang="en-GB">
                          <a:effectLst/>
                        </a:rPr>
                        <a:t>26.854778</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dirty="0">
                          <a:effectLst/>
                        </a:rPr>
                        <a:t>-31.925112</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Measles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22/02/2009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extLst>
                  <a:ext uri="{0D108BD9-81ED-4DB2-BD59-A6C34878D82A}">
                    <a16:rowId xmlns:a16="http://schemas.microsoft.com/office/drawing/2014/main" val="3758273926"/>
                  </a:ext>
                </a:extLst>
              </a:tr>
              <a:tr h="0">
                <a:tc>
                  <a:txBody>
                    <a:bodyPr/>
                    <a:lstStyle/>
                    <a:p>
                      <a:pPr fontAlgn="ctr">
                        <a:buNone/>
                      </a:pPr>
                      <a:r>
                        <a:rPr lang="en-GB">
                          <a:effectLst/>
                        </a:rPr>
                        <a:t>26.869072</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-31.911988</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Mumps</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tc>
                  <a:txBody>
                    <a:bodyPr/>
                    <a:lstStyle/>
                    <a:p>
                      <a:pPr fontAlgn="ctr">
                        <a:buNone/>
                      </a:pPr>
                      <a:r>
                        <a:rPr lang="en-GB">
                          <a:effectLst/>
                        </a:rPr>
                        <a:t>02/02/2009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CFCFC"/>
                    </a:solidFill>
                  </a:tcPr>
                </a:tc>
                <a:extLst>
                  <a:ext uri="{0D108BD9-81ED-4DB2-BD59-A6C34878D82A}">
                    <a16:rowId xmlns:a16="http://schemas.microsoft.com/office/drawing/2014/main" val="3601152190"/>
                  </a:ext>
                </a:extLst>
              </a:tr>
              <a:tr h="0">
                <a:tc>
                  <a:txBody>
                    <a:bodyPr/>
                    <a:lstStyle/>
                    <a:p>
                      <a:pPr fontAlgn="ctr">
                        <a:buNone/>
                      </a:pPr>
                      <a:r>
                        <a:rPr lang="en-GB">
                          <a:effectLst/>
                        </a:rPr>
                        <a:t>26.863354</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-31.916406</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a:effectLst/>
                        </a:rPr>
                        <a:t>Chicken Pox</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tc>
                  <a:txBody>
                    <a:bodyPr/>
                    <a:lstStyle/>
                    <a:p>
                      <a:pPr fontAlgn="ctr">
                        <a:buNone/>
                      </a:pPr>
                      <a:r>
                        <a:rPr lang="en-GB" dirty="0">
                          <a:effectLst/>
                        </a:rPr>
                        <a:t>26/02/2009</a:t>
                      </a:r>
                    </a:p>
                  </a:txBody>
                  <a:tcPr marL="101600" marR="101600" marT="50800" marB="50800" anchor="ctr">
                    <a:lnL w="6350" cap="flat" cmpd="sng" algn="ctr">
                      <a:solidFill>
                        <a:srgbClr val="E1E4E5"/>
                      </a:solidFill>
                      <a:prstDash val="solid"/>
                      <a:round/>
                      <a:headEnd type="none" w="med" len="med"/>
                      <a:tailEnd type="none" w="med" len="med"/>
                    </a:lnL>
                    <a:lnR w="6350" cap="flat" cmpd="sng" algn="ctr">
                      <a:solidFill>
                        <a:srgbClr val="E1E4E5"/>
                      </a:solidFill>
                      <a:prstDash val="solid"/>
                      <a:round/>
                      <a:headEnd type="none" w="med" len="med"/>
                      <a:tailEnd type="none" w="med" len="med"/>
                    </a:lnR>
                    <a:lnT w="6350" cap="flat" cmpd="sng" algn="ctr">
                      <a:solidFill>
                        <a:srgbClr val="E1E4E5"/>
                      </a:solidFill>
                      <a:prstDash val="solid"/>
                      <a:round/>
                      <a:headEnd type="none" w="med" len="med"/>
                      <a:tailEnd type="none" w="med" len="med"/>
                    </a:lnT>
                    <a:lnB w="6350" cap="flat" cmpd="sng" algn="ctr">
                      <a:solidFill>
                        <a:srgbClr val="E1E4E5"/>
                      </a:solidFill>
                      <a:prstDash val="solid"/>
                      <a:round/>
                      <a:headEnd type="none" w="med" len="med"/>
                      <a:tailEnd type="none" w="med" len="med"/>
                    </a:lnB>
                    <a:solidFill>
                      <a:srgbClr val="F3F6F6"/>
                    </a:solidFill>
                  </a:tcPr>
                </a:tc>
                <a:extLst>
                  <a:ext uri="{0D108BD9-81ED-4DB2-BD59-A6C34878D82A}">
                    <a16:rowId xmlns:a16="http://schemas.microsoft.com/office/drawing/2014/main" val="848312543"/>
                  </a:ext>
                </a:extLst>
              </a:tr>
            </a:tbl>
          </a:graphicData>
        </a:graphic>
      </p:graphicFrame>
    </p:spTree>
    <p:extLst>
      <p:ext uri="{BB962C8B-B14F-4D97-AF65-F5344CB8AC3E}">
        <p14:creationId xmlns:p14="http://schemas.microsoft.com/office/powerpoint/2010/main" val="24187599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C52C2F-8F25-DD46-DAEF-5AEC80F4813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FA98A06-A6A8-9B4A-F0B9-463C1B57CEC0}"/>
              </a:ext>
            </a:extLst>
          </p:cNvPr>
          <p:cNvSpPr>
            <a:spLocks noGrp="1"/>
          </p:cNvSpPr>
          <p:nvPr>
            <p:ph type="title"/>
          </p:nvPr>
        </p:nvSpPr>
        <p:spPr>
          <a:xfrm>
            <a:off x="628650" y="365127"/>
            <a:ext cx="7886700" cy="2322405"/>
          </a:xfrm>
        </p:spPr>
        <p:txBody>
          <a:bodyPr/>
          <a:lstStyle/>
          <a:p>
            <a:r>
              <a:rPr lang="en-GB" sz="2400" b="1" dirty="0"/>
              <a:t>The next lecture will cover:</a:t>
            </a:r>
            <a:br>
              <a:rPr lang="en-GB" sz="2400" b="1" dirty="0"/>
            </a:br>
            <a:br>
              <a:rPr lang="en-GB" sz="2400" b="1" dirty="0"/>
            </a:br>
            <a:r>
              <a:rPr lang="en-GB" sz="2400" b="1" dirty="0"/>
              <a:t>			Data formats</a:t>
            </a:r>
            <a:br>
              <a:rPr lang="en-GB" sz="2400" b="1" dirty="0"/>
            </a:br>
            <a:br>
              <a:rPr lang="en-GB" sz="2400" b="1" dirty="0"/>
            </a:br>
            <a:br>
              <a:rPr lang="en-GB" sz="2400" b="1" dirty="0"/>
            </a:br>
            <a:br>
              <a:rPr lang="en-GB" sz="2400" b="1" dirty="0"/>
            </a:br>
            <a:br>
              <a:rPr lang="en-GB" sz="2400" b="1" dirty="0"/>
            </a:br>
            <a:r>
              <a:rPr lang="en-GB" sz="2400" b="1" dirty="0"/>
              <a:t>Suggested reading :</a:t>
            </a:r>
            <a:endParaRPr lang="en-GB" sz="2400" dirty="0"/>
          </a:p>
        </p:txBody>
      </p:sp>
      <p:pic>
        <p:nvPicPr>
          <p:cNvPr id="4" name="Picture 3">
            <a:extLst>
              <a:ext uri="{FF2B5EF4-FFF2-40B4-BE49-F238E27FC236}">
                <a16:creationId xmlns:a16="http://schemas.microsoft.com/office/drawing/2014/main" id="{7F251F3B-56A5-3738-333A-E0F8BF14D0D1}"/>
              </a:ext>
            </a:extLst>
          </p:cNvPr>
          <p:cNvPicPr>
            <a:picLocks noChangeAspect="1"/>
          </p:cNvPicPr>
          <p:nvPr/>
        </p:nvPicPr>
        <p:blipFill>
          <a:blip r:embed="rId2"/>
          <a:stretch>
            <a:fillRect/>
          </a:stretch>
        </p:blipFill>
        <p:spPr>
          <a:xfrm>
            <a:off x="6724866" y="117603"/>
            <a:ext cx="2065121" cy="2569929"/>
          </a:xfrm>
          <a:prstGeom prst="rect">
            <a:avLst/>
          </a:prstGeom>
        </p:spPr>
      </p:pic>
      <p:pic>
        <p:nvPicPr>
          <p:cNvPr id="8" name="Picture 7">
            <a:extLst>
              <a:ext uri="{FF2B5EF4-FFF2-40B4-BE49-F238E27FC236}">
                <a16:creationId xmlns:a16="http://schemas.microsoft.com/office/drawing/2014/main" id="{A1EEA88A-D2FB-A060-3DC9-BC4D46281FD6}"/>
              </a:ext>
            </a:extLst>
          </p:cNvPr>
          <p:cNvPicPr>
            <a:picLocks noChangeAspect="1"/>
          </p:cNvPicPr>
          <p:nvPr/>
        </p:nvPicPr>
        <p:blipFill>
          <a:blip r:embed="rId3"/>
          <a:stretch>
            <a:fillRect/>
          </a:stretch>
        </p:blipFill>
        <p:spPr>
          <a:xfrm>
            <a:off x="4962418" y="519577"/>
            <a:ext cx="2065121" cy="2362111"/>
          </a:xfrm>
          <a:prstGeom prst="rect">
            <a:avLst/>
          </a:prstGeom>
        </p:spPr>
      </p:pic>
      <p:sp>
        <p:nvSpPr>
          <p:cNvPr id="9" name="Content Placeholder 8">
            <a:extLst>
              <a:ext uri="{FF2B5EF4-FFF2-40B4-BE49-F238E27FC236}">
                <a16:creationId xmlns:a16="http://schemas.microsoft.com/office/drawing/2014/main" id="{6FC869C7-69EC-02A9-D152-C19EC70DA0BB}"/>
              </a:ext>
            </a:extLst>
          </p:cNvPr>
          <p:cNvSpPr>
            <a:spLocks noGrp="1"/>
          </p:cNvSpPr>
          <p:nvPr>
            <p:ph idx="1"/>
          </p:nvPr>
        </p:nvSpPr>
        <p:spPr/>
        <p:txBody>
          <a:bodyPr/>
          <a:lstStyle/>
          <a:p>
            <a:endParaRPr lang="en-GB" dirty="0"/>
          </a:p>
          <a:p>
            <a:endParaRPr lang="en-GB" dirty="0"/>
          </a:p>
          <a:p>
            <a:endParaRPr lang="en-GB" dirty="0"/>
          </a:p>
          <a:p>
            <a:endParaRPr lang="en-GB" dirty="0"/>
          </a:p>
          <a:p>
            <a:r>
              <a:rPr lang="en-GB" dirty="0">
                <a:hlinkClick r:id="rId4"/>
              </a:rPr>
              <a:t>https://docs.qgis.org/3.40/en/docs/gentle_gis_introduction/vector_data.html</a:t>
            </a:r>
            <a:endParaRPr lang="en-GB" dirty="0"/>
          </a:p>
          <a:p>
            <a:r>
              <a:rPr lang="en-GB" dirty="0"/>
              <a:t>Chapter 2 and 3</a:t>
            </a:r>
          </a:p>
          <a:p>
            <a:pPr marL="0" indent="0">
              <a:buNone/>
            </a:pPr>
            <a:r>
              <a:rPr lang="en-GB" dirty="0">
                <a:hlinkClick r:id="rId5"/>
              </a:rPr>
              <a:t>Desktop GIS – Mapping the planet with Open Source-Book by Gary E. Sherman</a:t>
            </a:r>
            <a:endParaRPr lang="en-GB" dirty="0"/>
          </a:p>
          <a:p>
            <a:endParaRPr lang="en-GB" dirty="0"/>
          </a:p>
        </p:txBody>
      </p:sp>
    </p:spTree>
    <p:extLst>
      <p:ext uri="{BB962C8B-B14F-4D97-AF65-F5344CB8AC3E}">
        <p14:creationId xmlns:p14="http://schemas.microsoft.com/office/powerpoint/2010/main" val="8803603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95871-D36A-B373-B367-7B70BD273F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F73C52-C0F5-6DBE-8E43-737C54D56630}"/>
              </a:ext>
            </a:extLst>
          </p:cNvPr>
          <p:cNvSpPr>
            <a:spLocks noGrp="1"/>
          </p:cNvSpPr>
          <p:nvPr>
            <p:ph type="title"/>
          </p:nvPr>
        </p:nvSpPr>
        <p:spPr/>
        <p:txBody>
          <a:bodyPr/>
          <a:lstStyle/>
          <a:p>
            <a:r>
              <a:rPr lang="en-GB" sz="3600" dirty="0"/>
              <a:t>This lecture will contain the following:</a:t>
            </a:r>
          </a:p>
        </p:txBody>
      </p:sp>
      <p:sp>
        <p:nvSpPr>
          <p:cNvPr id="3" name="Content Placeholder 2">
            <a:extLst>
              <a:ext uri="{FF2B5EF4-FFF2-40B4-BE49-F238E27FC236}">
                <a16:creationId xmlns:a16="http://schemas.microsoft.com/office/drawing/2014/main" id="{61A88A80-8B18-35A8-8B93-463D6AF925F3}"/>
              </a:ext>
            </a:extLst>
          </p:cNvPr>
          <p:cNvSpPr>
            <a:spLocks noGrp="1"/>
          </p:cNvSpPr>
          <p:nvPr>
            <p:ph idx="1"/>
          </p:nvPr>
        </p:nvSpPr>
        <p:spPr>
          <a:xfrm>
            <a:off x="628650" y="1027908"/>
            <a:ext cx="7886700" cy="4351338"/>
          </a:xfrm>
        </p:spPr>
        <p:txBody>
          <a:bodyPr/>
          <a:lstStyle/>
          <a:p>
            <a:pPr marL="342900" indent="-342900">
              <a:buFont typeface="Arial" panose="020B0604020202020204" pitchFamily="34" charset="0"/>
              <a:buChar char="•"/>
            </a:pPr>
            <a:r>
              <a:rPr lang="en-GB" sz="3600" dirty="0"/>
              <a:t>Last week session Recap</a:t>
            </a:r>
          </a:p>
          <a:p>
            <a:pPr marL="342900" indent="-342900"/>
            <a:r>
              <a:rPr lang="en-GB" sz="3600" dirty="0"/>
              <a:t>Explain what GIS data formats </a:t>
            </a:r>
          </a:p>
          <a:p>
            <a:pPr marL="342900" indent="-342900"/>
            <a:r>
              <a:rPr lang="en-GB" sz="3600" dirty="0"/>
              <a:t>Identify vector vs raster formats</a:t>
            </a:r>
          </a:p>
          <a:p>
            <a:pPr marL="342900" indent="-342900"/>
            <a:r>
              <a:rPr lang="en-GB" sz="3600" dirty="0" err="1"/>
              <a:t>Recogn</a:t>
            </a:r>
            <a:r>
              <a:rPr lang="en-GB" sz="3600" dirty="0"/>
              <a:t> common file types (Shapefile, </a:t>
            </a:r>
            <a:r>
              <a:rPr lang="en-GB" sz="3600" dirty="0" err="1"/>
              <a:t>GeoJSON</a:t>
            </a:r>
            <a:r>
              <a:rPr lang="en-GB" sz="3600" dirty="0"/>
              <a:t>, </a:t>
            </a:r>
            <a:r>
              <a:rPr lang="en-GB" sz="3600" dirty="0" err="1"/>
              <a:t>GeoTIFF</a:t>
            </a:r>
            <a:r>
              <a:rPr lang="en-GB" sz="3600" dirty="0"/>
              <a:t>, CSV, KML)</a:t>
            </a:r>
          </a:p>
          <a:p>
            <a:pPr marL="342900" indent="-342900"/>
            <a:r>
              <a:rPr lang="en-GB" sz="3600" dirty="0"/>
              <a:t>Understand when to use which format</a:t>
            </a:r>
          </a:p>
          <a:p>
            <a:pPr marL="342900" indent="-342900"/>
            <a:r>
              <a:rPr lang="en-GB" sz="3600" dirty="0"/>
              <a:t>Load and inspect different formats in QGIS</a:t>
            </a:r>
          </a:p>
          <a:p>
            <a:pPr marL="342900" indent="-342900">
              <a:buFont typeface="Arial" panose="020B0604020202020204" pitchFamily="34" charset="0"/>
              <a:buChar char="•"/>
            </a:pPr>
            <a:r>
              <a:rPr lang="en-GB" sz="3600" dirty="0"/>
              <a:t>Questions</a:t>
            </a:r>
          </a:p>
        </p:txBody>
      </p:sp>
    </p:spTree>
    <p:extLst>
      <p:ext uri="{BB962C8B-B14F-4D97-AF65-F5344CB8AC3E}">
        <p14:creationId xmlns:p14="http://schemas.microsoft.com/office/powerpoint/2010/main" val="57322484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9F5B4-13EC-3BA0-3E59-14E11B88778B}"/>
              </a:ext>
            </a:extLst>
          </p:cNvPr>
          <p:cNvSpPr>
            <a:spLocks noGrp="1"/>
          </p:cNvSpPr>
          <p:nvPr>
            <p:ph type="title"/>
          </p:nvPr>
        </p:nvSpPr>
        <p:spPr/>
        <p:txBody>
          <a:bodyPr/>
          <a:lstStyle/>
          <a:p>
            <a:r>
              <a:rPr lang="en-GB" dirty="0"/>
              <a:t>Recap</a:t>
            </a:r>
          </a:p>
        </p:txBody>
      </p:sp>
      <p:sp>
        <p:nvSpPr>
          <p:cNvPr id="3" name="Content Placeholder 2">
            <a:extLst>
              <a:ext uri="{FF2B5EF4-FFF2-40B4-BE49-F238E27FC236}">
                <a16:creationId xmlns:a16="http://schemas.microsoft.com/office/drawing/2014/main" id="{4C1FFA9D-397C-9D16-A4B3-A068A0A881CD}"/>
              </a:ext>
            </a:extLst>
          </p:cNvPr>
          <p:cNvSpPr>
            <a:spLocks noGrp="1"/>
          </p:cNvSpPr>
          <p:nvPr>
            <p:ph idx="1"/>
          </p:nvPr>
        </p:nvSpPr>
        <p:spPr/>
        <p:txBody>
          <a:bodyPr/>
          <a:lstStyle/>
          <a:p>
            <a:endParaRPr lang="en-GB"/>
          </a:p>
        </p:txBody>
      </p:sp>
      <p:pic>
        <p:nvPicPr>
          <p:cNvPr id="5" name="Picture 4" descr="A blue background with a qr code&#10;&#10;AI-generated content may be incorrect.">
            <a:extLst>
              <a:ext uri="{FF2B5EF4-FFF2-40B4-BE49-F238E27FC236}">
                <a16:creationId xmlns:a16="http://schemas.microsoft.com/office/drawing/2014/main" id="{5DBF9592-C14A-6CF6-FE30-67068F90A5CD}"/>
              </a:ext>
            </a:extLst>
          </p:cNvPr>
          <p:cNvPicPr>
            <a:picLocks noChangeAspect="1"/>
          </p:cNvPicPr>
          <p:nvPr/>
        </p:nvPicPr>
        <p:blipFill>
          <a:blip r:embed="rId2"/>
          <a:stretch>
            <a:fillRect/>
          </a:stretch>
        </p:blipFill>
        <p:spPr>
          <a:xfrm>
            <a:off x="2695313" y="2052234"/>
            <a:ext cx="2620920" cy="3898119"/>
          </a:xfrm>
          <a:prstGeom prst="rect">
            <a:avLst/>
          </a:prstGeom>
        </p:spPr>
      </p:pic>
    </p:spTree>
    <p:extLst>
      <p:ext uri="{BB962C8B-B14F-4D97-AF65-F5344CB8AC3E}">
        <p14:creationId xmlns:p14="http://schemas.microsoft.com/office/powerpoint/2010/main" val="29712008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576CD5-B838-A9B1-0214-19CC402387D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7E14AD7-095F-A268-6515-F59F5B092860}"/>
              </a:ext>
            </a:extLst>
          </p:cNvPr>
          <p:cNvSpPr>
            <a:spLocks noGrp="1"/>
          </p:cNvSpPr>
          <p:nvPr>
            <p:ph type="title"/>
          </p:nvPr>
        </p:nvSpPr>
        <p:spPr>
          <a:xfrm>
            <a:off x="628650" y="365128"/>
            <a:ext cx="7886700" cy="1460498"/>
          </a:xfrm>
        </p:spPr>
        <p:txBody>
          <a:bodyPr/>
          <a:lstStyle/>
          <a:p>
            <a:r>
              <a:rPr lang="en-GB" sz="2400" b="1" dirty="0"/>
              <a:t>This lecture will cover:</a:t>
            </a:r>
            <a:br>
              <a:rPr lang="en-GB" sz="2400" b="1" dirty="0"/>
            </a:br>
            <a:br>
              <a:rPr lang="en-GB" sz="2400" b="1" dirty="0"/>
            </a:br>
            <a:r>
              <a:rPr lang="en-GB" sz="2400" b="1" dirty="0"/>
              <a:t>			Map Projections</a:t>
            </a:r>
            <a:br>
              <a:rPr lang="en-GB" sz="2400" b="1" dirty="0"/>
            </a:br>
            <a:r>
              <a:rPr lang="en-GB" sz="2400" b="1" dirty="0"/>
              <a:t>			</a:t>
            </a:r>
            <a:br>
              <a:rPr lang="en-GB" sz="2400" b="1" dirty="0"/>
            </a:br>
            <a:br>
              <a:rPr lang="en-GB" sz="2400" b="1" dirty="0"/>
            </a:br>
            <a:br>
              <a:rPr lang="en-GB" sz="2400" b="1" dirty="0"/>
            </a:br>
            <a:br>
              <a:rPr lang="en-GB" sz="2400" b="1" dirty="0"/>
            </a:br>
            <a:br>
              <a:rPr lang="en-GB" sz="2400" b="1" dirty="0"/>
            </a:br>
            <a:r>
              <a:rPr lang="en-GB" sz="2400" b="1" dirty="0"/>
              <a:t>Suggested reading :</a:t>
            </a:r>
            <a:endParaRPr lang="en-GB" sz="2400" dirty="0"/>
          </a:p>
        </p:txBody>
      </p:sp>
      <p:pic>
        <p:nvPicPr>
          <p:cNvPr id="4" name="Picture 3">
            <a:extLst>
              <a:ext uri="{FF2B5EF4-FFF2-40B4-BE49-F238E27FC236}">
                <a16:creationId xmlns:a16="http://schemas.microsoft.com/office/drawing/2014/main" id="{C06A7ACC-331E-9E30-EFA1-481BC1DC2FB4}"/>
              </a:ext>
            </a:extLst>
          </p:cNvPr>
          <p:cNvPicPr>
            <a:picLocks noChangeAspect="1"/>
          </p:cNvPicPr>
          <p:nvPr/>
        </p:nvPicPr>
        <p:blipFill>
          <a:blip r:embed="rId2"/>
          <a:stretch>
            <a:fillRect/>
          </a:stretch>
        </p:blipFill>
        <p:spPr>
          <a:xfrm>
            <a:off x="6724866" y="117603"/>
            <a:ext cx="2065121" cy="2569929"/>
          </a:xfrm>
          <a:prstGeom prst="rect">
            <a:avLst/>
          </a:prstGeom>
        </p:spPr>
      </p:pic>
      <p:pic>
        <p:nvPicPr>
          <p:cNvPr id="8" name="Picture 7">
            <a:extLst>
              <a:ext uri="{FF2B5EF4-FFF2-40B4-BE49-F238E27FC236}">
                <a16:creationId xmlns:a16="http://schemas.microsoft.com/office/drawing/2014/main" id="{1F9170F4-09CA-EB8D-3754-37039E23FCE1}"/>
              </a:ext>
            </a:extLst>
          </p:cNvPr>
          <p:cNvPicPr>
            <a:picLocks noChangeAspect="1"/>
          </p:cNvPicPr>
          <p:nvPr/>
        </p:nvPicPr>
        <p:blipFill>
          <a:blip r:embed="rId3"/>
          <a:stretch>
            <a:fillRect/>
          </a:stretch>
        </p:blipFill>
        <p:spPr>
          <a:xfrm>
            <a:off x="4962418" y="519577"/>
            <a:ext cx="2065121" cy="2362111"/>
          </a:xfrm>
          <a:prstGeom prst="rect">
            <a:avLst/>
          </a:prstGeom>
        </p:spPr>
      </p:pic>
      <p:sp>
        <p:nvSpPr>
          <p:cNvPr id="9" name="Content Placeholder 8">
            <a:extLst>
              <a:ext uri="{FF2B5EF4-FFF2-40B4-BE49-F238E27FC236}">
                <a16:creationId xmlns:a16="http://schemas.microsoft.com/office/drawing/2014/main" id="{15FBB100-5681-8EA4-C638-1E5CFF10CCEC}"/>
              </a:ext>
            </a:extLst>
          </p:cNvPr>
          <p:cNvSpPr>
            <a:spLocks noGrp="1"/>
          </p:cNvSpPr>
          <p:nvPr>
            <p:ph idx="1"/>
          </p:nvPr>
        </p:nvSpPr>
        <p:spPr/>
        <p:txBody>
          <a:bodyPr/>
          <a:lstStyle/>
          <a:p>
            <a:endParaRPr lang="en-GB" dirty="0"/>
          </a:p>
          <a:p>
            <a:pPr marL="0" indent="0">
              <a:buNone/>
            </a:pPr>
            <a:endParaRPr lang="en-GB" dirty="0"/>
          </a:p>
          <a:p>
            <a:endParaRPr lang="en-GB" dirty="0"/>
          </a:p>
          <a:p>
            <a:pPr marL="0" indent="0">
              <a:buNone/>
            </a:pPr>
            <a:endParaRPr lang="en-GB" dirty="0"/>
          </a:p>
          <a:p>
            <a:r>
              <a:rPr lang="en-GB" dirty="0">
                <a:hlinkClick r:id="rId4"/>
              </a:rPr>
              <a:t>https://docs.qgis.org/3.40/en/docs/user_manual/working_with_projections/working_with_projections.html</a:t>
            </a:r>
            <a:endParaRPr lang="en-GB" dirty="0"/>
          </a:p>
          <a:p>
            <a:r>
              <a:rPr lang="en-GB" dirty="0">
                <a:hlinkClick r:id="rId5"/>
              </a:rPr>
              <a:t>https://docs.qgis.org/3.40/en/docs/user_manual/managing_data_source/supported_data.html</a:t>
            </a:r>
            <a:endParaRPr lang="en-GB" dirty="0"/>
          </a:p>
          <a:p>
            <a:r>
              <a:rPr lang="en-GB" dirty="0"/>
              <a:t>Chapter 6 and 9 from</a:t>
            </a:r>
          </a:p>
          <a:p>
            <a:pPr marL="0" indent="0">
              <a:buNone/>
            </a:pPr>
            <a:r>
              <a:rPr lang="en-GB" dirty="0">
                <a:hlinkClick r:id="rId6"/>
              </a:rPr>
              <a:t>Desktop GIS – Mapping the planet with Open Source-Book by Gary E. Sherman</a:t>
            </a:r>
            <a:endParaRPr lang="en-GB" dirty="0"/>
          </a:p>
          <a:p>
            <a:endParaRPr lang="en-GB" dirty="0"/>
          </a:p>
        </p:txBody>
      </p:sp>
      <p:sp>
        <p:nvSpPr>
          <p:cNvPr id="2" name="Rectangle 1">
            <a:extLst>
              <a:ext uri="{FF2B5EF4-FFF2-40B4-BE49-F238E27FC236}">
                <a16:creationId xmlns:a16="http://schemas.microsoft.com/office/drawing/2014/main" id="{B703760C-2E04-E9C9-2FBF-132F99439C03}"/>
              </a:ext>
            </a:extLst>
          </p:cNvPr>
          <p:cNvSpPr/>
          <p:nvPr/>
        </p:nvSpPr>
        <p:spPr>
          <a:xfrm>
            <a:off x="2863516" y="1552074"/>
            <a:ext cx="1792705" cy="697831"/>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400" b="1" dirty="0">
                <a:latin typeface="+mj-lt"/>
              </a:rPr>
              <a:t>Data formats</a:t>
            </a:r>
          </a:p>
        </p:txBody>
      </p:sp>
    </p:spTree>
    <p:extLst>
      <p:ext uri="{BB962C8B-B14F-4D97-AF65-F5344CB8AC3E}">
        <p14:creationId xmlns:p14="http://schemas.microsoft.com/office/powerpoint/2010/main" val="15293520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7CD4E-0749-60EB-8197-A12B96705A1B}"/>
              </a:ext>
            </a:extLst>
          </p:cNvPr>
          <p:cNvSpPr>
            <a:spLocks noGrp="1"/>
          </p:cNvSpPr>
          <p:nvPr>
            <p:ph type="title"/>
          </p:nvPr>
        </p:nvSpPr>
        <p:spPr>
          <a:xfrm>
            <a:off x="0" y="0"/>
            <a:ext cx="7886700" cy="543957"/>
          </a:xfrm>
        </p:spPr>
        <p:txBody>
          <a:bodyPr/>
          <a:lstStyle/>
          <a:p>
            <a:r>
              <a:rPr lang="en-GB" sz="2400" dirty="0">
                <a:latin typeface="+mn-lt"/>
              </a:rPr>
              <a:t>From week 1 QGIS tutorial handout</a:t>
            </a:r>
          </a:p>
        </p:txBody>
      </p:sp>
      <p:pic>
        <p:nvPicPr>
          <p:cNvPr id="6" name="Content Placeholder 5">
            <a:extLst>
              <a:ext uri="{FF2B5EF4-FFF2-40B4-BE49-F238E27FC236}">
                <a16:creationId xmlns:a16="http://schemas.microsoft.com/office/drawing/2014/main" id="{9E76E9DD-D347-AFEB-52D6-82F09CA28507}"/>
              </a:ext>
            </a:extLst>
          </p:cNvPr>
          <p:cNvPicPr>
            <a:picLocks noGrp="1" noChangeAspect="1"/>
          </p:cNvPicPr>
          <p:nvPr>
            <p:ph idx="1"/>
          </p:nvPr>
        </p:nvPicPr>
        <p:blipFill>
          <a:blip r:embed="rId2"/>
          <a:stretch>
            <a:fillRect/>
          </a:stretch>
        </p:blipFill>
        <p:spPr>
          <a:xfrm>
            <a:off x="139552" y="3664888"/>
            <a:ext cx="7886700" cy="1761403"/>
          </a:xfrm>
          <a:prstGeom prst="rect">
            <a:avLst/>
          </a:prstGeom>
        </p:spPr>
      </p:pic>
      <p:pic>
        <p:nvPicPr>
          <p:cNvPr id="4" name="Picture 3">
            <a:extLst>
              <a:ext uri="{FF2B5EF4-FFF2-40B4-BE49-F238E27FC236}">
                <a16:creationId xmlns:a16="http://schemas.microsoft.com/office/drawing/2014/main" id="{D748061A-31FF-914F-4448-4039084EA5E3}"/>
              </a:ext>
            </a:extLst>
          </p:cNvPr>
          <p:cNvPicPr>
            <a:picLocks noChangeAspect="1"/>
          </p:cNvPicPr>
          <p:nvPr/>
        </p:nvPicPr>
        <p:blipFill rotWithShape="1">
          <a:blip r:embed="rId3"/>
          <a:srcRect l="12338" t="-359" b="38030"/>
          <a:stretch/>
        </p:blipFill>
        <p:spPr>
          <a:xfrm>
            <a:off x="222457" y="415888"/>
            <a:ext cx="7263802" cy="3094074"/>
          </a:xfrm>
          <a:prstGeom prst="rect">
            <a:avLst/>
          </a:prstGeom>
        </p:spPr>
      </p:pic>
      <p:sp>
        <p:nvSpPr>
          <p:cNvPr id="5" name="TextBox 4">
            <a:extLst>
              <a:ext uri="{FF2B5EF4-FFF2-40B4-BE49-F238E27FC236}">
                <a16:creationId xmlns:a16="http://schemas.microsoft.com/office/drawing/2014/main" id="{86A7E817-8D56-7CCA-52A5-D96DE3C9AA5E}"/>
              </a:ext>
            </a:extLst>
          </p:cNvPr>
          <p:cNvSpPr txBox="1"/>
          <p:nvPr/>
        </p:nvSpPr>
        <p:spPr>
          <a:xfrm>
            <a:off x="222457" y="2582361"/>
            <a:ext cx="4291064" cy="777683"/>
          </a:xfrm>
          <a:prstGeom prst="rect">
            <a:avLst/>
          </a:prstGeom>
          <a:noFill/>
          <a:ln w="38100">
            <a:solidFill>
              <a:srgbClr val="FF0000"/>
            </a:solidFill>
          </a:ln>
        </p:spPr>
        <p:txBody>
          <a:bodyPr wrap="square" rtlCol="0">
            <a:spAutoFit/>
          </a:bodyPr>
          <a:lstStyle/>
          <a:p>
            <a:endParaRPr lang="en-GB" dirty="0"/>
          </a:p>
        </p:txBody>
      </p:sp>
      <p:sp>
        <p:nvSpPr>
          <p:cNvPr id="7" name="TextBox 6">
            <a:extLst>
              <a:ext uri="{FF2B5EF4-FFF2-40B4-BE49-F238E27FC236}">
                <a16:creationId xmlns:a16="http://schemas.microsoft.com/office/drawing/2014/main" id="{BD099752-AAB6-0177-5253-DF8033EB529F}"/>
              </a:ext>
            </a:extLst>
          </p:cNvPr>
          <p:cNvSpPr txBox="1"/>
          <p:nvPr/>
        </p:nvSpPr>
        <p:spPr>
          <a:xfrm>
            <a:off x="4226441" y="4013791"/>
            <a:ext cx="1770321" cy="1887279"/>
          </a:xfrm>
          <a:prstGeom prst="rect">
            <a:avLst/>
          </a:prstGeom>
          <a:noFill/>
          <a:ln w="38100">
            <a:solidFill>
              <a:srgbClr val="FF0000"/>
            </a:solidFill>
          </a:ln>
        </p:spPr>
        <p:txBody>
          <a:bodyPr wrap="square" rtlCol="0">
            <a:spAutoFit/>
          </a:bodyPr>
          <a:lstStyle/>
          <a:p>
            <a:endParaRPr lang="en-GB" dirty="0"/>
          </a:p>
        </p:txBody>
      </p:sp>
      <p:sp>
        <p:nvSpPr>
          <p:cNvPr id="8" name="TextBox 7">
            <a:extLst>
              <a:ext uri="{FF2B5EF4-FFF2-40B4-BE49-F238E27FC236}">
                <a16:creationId xmlns:a16="http://schemas.microsoft.com/office/drawing/2014/main" id="{D1CE4A5A-34A7-0E04-CF92-774326E11D8A}"/>
              </a:ext>
            </a:extLst>
          </p:cNvPr>
          <p:cNvSpPr txBox="1"/>
          <p:nvPr/>
        </p:nvSpPr>
        <p:spPr>
          <a:xfrm>
            <a:off x="455207" y="3920534"/>
            <a:ext cx="1727790" cy="369332"/>
          </a:xfrm>
          <a:prstGeom prst="rect">
            <a:avLst/>
          </a:prstGeom>
          <a:noFill/>
          <a:ln w="28575">
            <a:solidFill>
              <a:srgbClr val="FF0000"/>
            </a:solidFill>
          </a:ln>
        </p:spPr>
        <p:txBody>
          <a:bodyPr wrap="square" rtlCol="0">
            <a:spAutoFit/>
          </a:bodyPr>
          <a:lstStyle/>
          <a:p>
            <a:endParaRPr lang="en-GB" dirty="0"/>
          </a:p>
        </p:txBody>
      </p:sp>
    </p:spTree>
    <p:extLst>
      <p:ext uri="{BB962C8B-B14F-4D97-AF65-F5344CB8AC3E}">
        <p14:creationId xmlns:p14="http://schemas.microsoft.com/office/powerpoint/2010/main" val="2792821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16BEE-8735-F0E3-4FF9-48742B4EA34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077F6A4-8F83-FD97-A629-5CD9201F6C60}"/>
              </a:ext>
            </a:extLst>
          </p:cNvPr>
          <p:cNvSpPr>
            <a:spLocks noGrp="1"/>
          </p:cNvSpPr>
          <p:nvPr>
            <p:ph idx="1"/>
          </p:nvPr>
        </p:nvSpPr>
        <p:spPr/>
        <p:txBody>
          <a:bodyPr/>
          <a:lstStyle/>
          <a:p>
            <a:pPr marL="0" indent="0" algn="ctr">
              <a:buNone/>
            </a:pPr>
            <a:r>
              <a:rPr lang="en-GB" sz="2800" b="1" dirty="0"/>
              <a:t>MAP PROJECTIONS</a:t>
            </a:r>
            <a:endParaRPr lang="en-GB" sz="2800" dirty="0"/>
          </a:p>
        </p:txBody>
      </p:sp>
    </p:spTree>
    <p:extLst>
      <p:ext uri="{BB962C8B-B14F-4D97-AF65-F5344CB8AC3E}">
        <p14:creationId xmlns:p14="http://schemas.microsoft.com/office/powerpoint/2010/main" val="12054429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0" y="857250"/>
            <a:ext cx="9143999" cy="300082"/>
          </a:xfrm>
          <a:prstGeom prst="rect">
            <a:avLst/>
          </a:prstGeom>
          <a:noFill/>
        </p:spPr>
        <p:txBody>
          <a:bodyPr wrap="square" rtlCol="0">
            <a:spAutoFit/>
          </a:bodyPr>
          <a:lstStyle/>
          <a:p>
            <a:r>
              <a:rPr lang="fr-FR" sz="1350" dirty="0"/>
              <a:t>	</a:t>
            </a:r>
            <a:r>
              <a:rPr lang="en-GB" sz="1350" b="1" dirty="0"/>
              <a:t>GIS breakdown</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0120" t="17566" r="2282" b="23574"/>
          <a:stretch/>
        </p:blipFill>
        <p:spPr>
          <a:xfrm>
            <a:off x="15" y="1134249"/>
            <a:ext cx="2416014" cy="4572587"/>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3" name="TextBox 2">
            <a:extLst>
              <a:ext uri="{FF2B5EF4-FFF2-40B4-BE49-F238E27FC236}">
                <a16:creationId xmlns:a16="http://schemas.microsoft.com/office/drawing/2014/main" id="{88593193-4680-8E31-3148-21DD4020C8A5}"/>
              </a:ext>
            </a:extLst>
          </p:cNvPr>
          <p:cNvSpPr txBox="1"/>
          <p:nvPr/>
        </p:nvSpPr>
        <p:spPr>
          <a:xfrm>
            <a:off x="2885008" y="1465610"/>
            <a:ext cx="5921477" cy="646331"/>
          </a:xfrm>
          <a:prstGeom prst="rect">
            <a:avLst/>
          </a:prstGeom>
          <a:noFill/>
        </p:spPr>
        <p:txBody>
          <a:bodyPr wrap="square" rtlCol="0">
            <a:spAutoFit/>
          </a:bodyPr>
          <a:lstStyle/>
          <a:p>
            <a:pPr algn="ctr"/>
            <a:r>
              <a:rPr lang="en-GB" b="1" i="1" dirty="0"/>
              <a:t>Geographic 		Information		Systems</a:t>
            </a:r>
          </a:p>
        </p:txBody>
      </p:sp>
      <p:sp>
        <p:nvSpPr>
          <p:cNvPr id="6" name="TextBox 5">
            <a:extLst>
              <a:ext uri="{FF2B5EF4-FFF2-40B4-BE49-F238E27FC236}">
                <a16:creationId xmlns:a16="http://schemas.microsoft.com/office/drawing/2014/main" id="{27BE0B7A-3ECF-CAE4-B31F-F2B041254431}"/>
              </a:ext>
            </a:extLst>
          </p:cNvPr>
          <p:cNvSpPr txBox="1"/>
          <p:nvPr/>
        </p:nvSpPr>
        <p:spPr>
          <a:xfrm>
            <a:off x="2817171" y="2168335"/>
            <a:ext cx="2019632" cy="1546577"/>
          </a:xfrm>
          <a:prstGeom prst="rect">
            <a:avLst/>
          </a:prstGeom>
          <a:noFill/>
        </p:spPr>
        <p:txBody>
          <a:bodyPr wrap="square">
            <a:spAutoFit/>
          </a:bodyPr>
          <a:lstStyle/>
          <a:p>
            <a:pPr algn="ctr"/>
            <a:r>
              <a:rPr lang="en-GB" sz="1050" dirty="0">
                <a:solidFill>
                  <a:srgbClr val="232323"/>
                </a:solidFill>
                <a:latin typeface="Arial" panose="020B0604020202020204" pitchFamily="34" charset="0"/>
              </a:rPr>
              <a:t>“spatially referenced to the Earth’s surface” (DoE, 1987)</a:t>
            </a:r>
          </a:p>
          <a:p>
            <a:pPr algn="ctr"/>
            <a:endParaRPr lang="en-GB" sz="1050" dirty="0">
              <a:solidFill>
                <a:srgbClr val="232323"/>
              </a:solidFill>
              <a:latin typeface="Arial" panose="020B0604020202020204" pitchFamily="34" charset="0"/>
            </a:endParaRPr>
          </a:p>
          <a:p>
            <a:pPr algn="ctr"/>
            <a:r>
              <a:rPr lang="en-GB" sz="1050" dirty="0">
                <a:solidFill>
                  <a:srgbClr val="232323"/>
                </a:solidFill>
                <a:latin typeface="Arial" panose="020B0604020202020204" pitchFamily="34" charset="0"/>
              </a:rPr>
              <a:t>Co-ordinates:</a:t>
            </a:r>
          </a:p>
          <a:p>
            <a:pPr algn="ctr"/>
            <a:r>
              <a:rPr lang="en-GB" sz="1050" dirty="0">
                <a:solidFill>
                  <a:srgbClr val="232323"/>
                </a:solidFill>
                <a:latin typeface="Arial" panose="020B0604020202020204" pitchFamily="34" charset="0"/>
              </a:rPr>
              <a:t>Geographic - Lat / Long</a:t>
            </a:r>
          </a:p>
          <a:p>
            <a:pPr algn="ctr"/>
            <a:r>
              <a:rPr lang="en-GB" sz="1050" b="1" dirty="0">
                <a:solidFill>
                  <a:srgbClr val="232323"/>
                </a:solidFill>
                <a:latin typeface="Arial" panose="020B0604020202020204" pitchFamily="34" charset="0"/>
              </a:rPr>
              <a:t>OR</a:t>
            </a:r>
          </a:p>
          <a:p>
            <a:pPr algn="ctr"/>
            <a:r>
              <a:rPr lang="en-GB" sz="1050" dirty="0">
                <a:solidFill>
                  <a:srgbClr val="232323"/>
                </a:solidFill>
                <a:latin typeface="Arial" panose="020B0604020202020204" pitchFamily="34" charset="0"/>
              </a:rPr>
              <a:t>Projected – X (Easting) / Y (Northing)</a:t>
            </a:r>
          </a:p>
          <a:p>
            <a:pPr algn="ctr"/>
            <a:endParaRPr lang="en-GB" sz="1050" dirty="0">
              <a:solidFill>
                <a:srgbClr val="232323"/>
              </a:solidFill>
              <a:latin typeface="Arial" panose="020B0604020202020204" pitchFamily="34" charset="0"/>
            </a:endParaRPr>
          </a:p>
        </p:txBody>
      </p:sp>
      <p:graphicFrame>
        <p:nvGraphicFramePr>
          <p:cNvPr id="9" name="Table 9">
            <a:extLst>
              <a:ext uri="{FF2B5EF4-FFF2-40B4-BE49-F238E27FC236}">
                <a16:creationId xmlns:a16="http://schemas.microsoft.com/office/drawing/2014/main" id="{2E19167E-9A57-D9A7-F6D3-7F99F145BD32}"/>
              </a:ext>
            </a:extLst>
          </p:cNvPr>
          <p:cNvGraphicFramePr>
            <a:graphicFrameLocks noGrp="1"/>
          </p:cNvGraphicFramePr>
          <p:nvPr/>
        </p:nvGraphicFramePr>
        <p:xfrm>
          <a:off x="2896842" y="3587551"/>
          <a:ext cx="3783856" cy="838200"/>
        </p:xfrm>
        <a:graphic>
          <a:graphicData uri="http://schemas.openxmlformats.org/drawingml/2006/table">
            <a:tbl>
              <a:tblPr firstRow="1" bandRow="1">
                <a:tableStyleId>{5C22544A-7EE6-4342-B048-85BDC9FD1C3A}</a:tableStyleId>
              </a:tblPr>
              <a:tblGrid>
                <a:gridCol w="945000">
                  <a:extLst>
                    <a:ext uri="{9D8B030D-6E8A-4147-A177-3AD203B41FA5}">
                      <a16:colId xmlns:a16="http://schemas.microsoft.com/office/drawing/2014/main" val="1345428925"/>
                    </a:ext>
                  </a:extLst>
                </a:gridCol>
                <a:gridCol w="945000">
                  <a:extLst>
                    <a:ext uri="{9D8B030D-6E8A-4147-A177-3AD203B41FA5}">
                      <a16:colId xmlns:a16="http://schemas.microsoft.com/office/drawing/2014/main" val="618986436"/>
                    </a:ext>
                  </a:extLst>
                </a:gridCol>
                <a:gridCol w="946928">
                  <a:extLst>
                    <a:ext uri="{9D8B030D-6E8A-4147-A177-3AD203B41FA5}">
                      <a16:colId xmlns:a16="http://schemas.microsoft.com/office/drawing/2014/main" val="1036996434"/>
                    </a:ext>
                  </a:extLst>
                </a:gridCol>
                <a:gridCol w="946928">
                  <a:extLst>
                    <a:ext uri="{9D8B030D-6E8A-4147-A177-3AD203B41FA5}">
                      <a16:colId xmlns:a16="http://schemas.microsoft.com/office/drawing/2014/main" val="1065935588"/>
                    </a:ext>
                  </a:extLst>
                </a:gridCol>
              </a:tblGrid>
              <a:tr h="278130">
                <a:tc>
                  <a:txBody>
                    <a:bodyPr/>
                    <a:lstStyle/>
                    <a:p>
                      <a:pPr algn="ctr"/>
                      <a:r>
                        <a:rPr lang="en-GB" sz="1000" dirty="0"/>
                        <a:t>Lat</a:t>
                      </a:r>
                    </a:p>
                  </a:txBody>
                  <a:tcPr marL="68580" marR="68580" marT="34290" marB="34290" anchor="ctr"/>
                </a:tc>
                <a:tc>
                  <a:txBody>
                    <a:bodyPr/>
                    <a:lstStyle/>
                    <a:p>
                      <a:pPr algn="ctr"/>
                      <a:r>
                        <a:rPr lang="en-GB" sz="1000" dirty="0"/>
                        <a:t>Long</a:t>
                      </a:r>
                    </a:p>
                  </a:txBody>
                  <a:tcPr marL="68580" marR="68580" marT="34290" marB="34290" anchor="ctr"/>
                </a:tc>
                <a:tc>
                  <a:txBody>
                    <a:bodyPr/>
                    <a:lstStyle/>
                    <a:p>
                      <a:pPr algn="ctr"/>
                      <a:r>
                        <a:rPr lang="en-GB" sz="1000" dirty="0"/>
                        <a:t>Attribute 1</a:t>
                      </a:r>
                    </a:p>
                  </a:txBody>
                  <a:tcPr marL="68580" marR="68580" marT="34290" marB="34290" anchor="ctr"/>
                </a:tc>
                <a:tc>
                  <a:txBody>
                    <a:bodyPr/>
                    <a:lstStyle/>
                    <a:p>
                      <a:pPr algn="ctr"/>
                      <a:r>
                        <a:rPr lang="en-GB" sz="1000" dirty="0"/>
                        <a:t>Attribute 2</a:t>
                      </a:r>
                    </a:p>
                  </a:txBody>
                  <a:tcPr marL="68580" marR="68580" marT="34290" marB="34290" anchor="ctr"/>
                </a:tc>
                <a:extLst>
                  <a:ext uri="{0D108BD9-81ED-4DB2-BD59-A6C34878D82A}">
                    <a16:rowId xmlns:a16="http://schemas.microsoft.com/office/drawing/2014/main" val="2932359623"/>
                  </a:ext>
                </a:extLst>
              </a:tr>
              <a:tr h="278130">
                <a:tc>
                  <a:txBody>
                    <a:bodyPr/>
                    <a:lstStyle/>
                    <a:p>
                      <a:pPr algn="ctr"/>
                      <a:r>
                        <a:rPr lang="en-GB" sz="1000" dirty="0"/>
                        <a:t>51.618570</a:t>
                      </a:r>
                    </a:p>
                  </a:txBody>
                  <a:tcPr marL="68580" marR="68580" marT="34290" marB="34290" anchor="ctr"/>
                </a:tc>
                <a:tc>
                  <a:txBody>
                    <a:bodyPr/>
                    <a:lstStyle/>
                    <a:p>
                      <a:pPr algn="ctr"/>
                      <a:r>
                        <a:rPr lang="en-GB" sz="1000" dirty="0"/>
                        <a:t>-3.930240</a:t>
                      </a:r>
                    </a:p>
                  </a:txBody>
                  <a:tcPr marL="68580" marR="68580" marT="34290" marB="34290" anchor="ctr"/>
                </a:tc>
                <a:tc>
                  <a:txBody>
                    <a:bodyPr/>
                    <a:lstStyle/>
                    <a:p>
                      <a:pPr algn="ctr"/>
                      <a:r>
                        <a:rPr lang="en-GB" sz="1000" dirty="0"/>
                        <a:t>IQ building</a:t>
                      </a:r>
                    </a:p>
                  </a:txBody>
                  <a:tcPr marL="68580" marR="68580" marT="34290" marB="34290" anchor="ctr"/>
                </a:tc>
                <a:tc>
                  <a:txBody>
                    <a:bodyPr/>
                    <a:lstStyle/>
                    <a:p>
                      <a:pPr algn="ctr"/>
                      <a:r>
                        <a:rPr lang="en-GB" sz="1000" dirty="0"/>
                        <a:t>---</a:t>
                      </a:r>
                    </a:p>
                  </a:txBody>
                  <a:tcPr marL="68580" marR="68580" marT="34290" marB="34290" anchor="ctr"/>
                </a:tc>
                <a:extLst>
                  <a:ext uri="{0D108BD9-81ED-4DB2-BD59-A6C34878D82A}">
                    <a16:rowId xmlns:a16="http://schemas.microsoft.com/office/drawing/2014/main" val="1306685153"/>
                  </a:ext>
                </a:extLst>
              </a:tr>
              <a:tr h="278130">
                <a:tc>
                  <a:txBody>
                    <a:bodyPr/>
                    <a:lstStyle/>
                    <a:p>
                      <a:pPr algn="ctr"/>
                      <a:r>
                        <a:rPr lang="en-GB" sz="1400" b="0" i="0" kern="1200" dirty="0">
                          <a:solidFill>
                            <a:schemeClr val="dk1"/>
                          </a:solidFill>
                          <a:effectLst/>
                          <a:latin typeface="+mn-lt"/>
                          <a:ea typeface="+mn-ea"/>
                          <a:cs typeface="+mn-cs"/>
                        </a:rPr>
                        <a:t>51.617045</a:t>
                      </a:r>
                      <a:endParaRPr lang="en-GB" sz="1000" dirty="0"/>
                    </a:p>
                  </a:txBody>
                  <a:tcPr marL="68580" marR="68580" marT="34290" marB="34290" anchor="ctr"/>
                </a:tc>
                <a:tc>
                  <a:txBody>
                    <a:bodyPr/>
                    <a:lstStyle/>
                    <a:p>
                      <a:pPr algn="ctr"/>
                      <a:r>
                        <a:rPr lang="en-GB" sz="1400" b="0" i="0" kern="1200" dirty="0">
                          <a:solidFill>
                            <a:schemeClr val="dk1"/>
                          </a:solidFill>
                          <a:effectLst/>
                          <a:latin typeface="+mn-lt"/>
                          <a:ea typeface="+mn-ea"/>
                          <a:cs typeface="+mn-cs"/>
                        </a:rPr>
                        <a:t>-3.927679</a:t>
                      </a:r>
                      <a:endParaRPr lang="en-GB" sz="1000" dirty="0"/>
                    </a:p>
                  </a:txBody>
                  <a:tcPr marL="68580" marR="68580" marT="34290" marB="34290" anchor="ctr"/>
                </a:tc>
                <a:tc>
                  <a:txBody>
                    <a:bodyPr/>
                    <a:lstStyle/>
                    <a:p>
                      <a:pPr algn="ctr"/>
                      <a:r>
                        <a:rPr lang="en-GB" sz="1000" dirty="0"/>
                        <a:t>Y </a:t>
                      </a:r>
                      <a:r>
                        <a:rPr lang="en-GB" sz="1000" dirty="0" err="1"/>
                        <a:t>Fforwm</a:t>
                      </a:r>
                      <a:endParaRPr lang="en-GB" sz="1000" dirty="0"/>
                    </a:p>
                  </a:txBody>
                  <a:tcPr marL="68580" marR="68580" marT="34290" marB="34290" anchor="ctr"/>
                </a:tc>
                <a:tc>
                  <a:txBody>
                    <a:bodyPr/>
                    <a:lstStyle/>
                    <a:p>
                      <a:pPr algn="ctr"/>
                      <a:r>
                        <a:rPr lang="en-GB" sz="1000" dirty="0"/>
                        <a:t>---</a:t>
                      </a:r>
                    </a:p>
                  </a:txBody>
                  <a:tcPr marL="68580" marR="68580" marT="34290" marB="34290" anchor="ctr"/>
                </a:tc>
                <a:extLst>
                  <a:ext uri="{0D108BD9-81ED-4DB2-BD59-A6C34878D82A}">
                    <a16:rowId xmlns:a16="http://schemas.microsoft.com/office/drawing/2014/main" val="1161984140"/>
                  </a:ext>
                </a:extLst>
              </a:tr>
            </a:tbl>
          </a:graphicData>
        </a:graphic>
      </p:graphicFrame>
      <p:graphicFrame>
        <p:nvGraphicFramePr>
          <p:cNvPr id="12" name="Table 9">
            <a:extLst>
              <a:ext uri="{FF2B5EF4-FFF2-40B4-BE49-F238E27FC236}">
                <a16:creationId xmlns:a16="http://schemas.microsoft.com/office/drawing/2014/main" id="{31831F62-C10C-FB35-F3AD-7FCC0FA22BC2}"/>
              </a:ext>
            </a:extLst>
          </p:cNvPr>
          <p:cNvGraphicFramePr>
            <a:graphicFrameLocks noGrp="1"/>
          </p:cNvGraphicFramePr>
          <p:nvPr/>
        </p:nvGraphicFramePr>
        <p:xfrm>
          <a:off x="2896844" y="4580353"/>
          <a:ext cx="3783856" cy="834390"/>
        </p:xfrm>
        <a:graphic>
          <a:graphicData uri="http://schemas.openxmlformats.org/drawingml/2006/table">
            <a:tbl>
              <a:tblPr firstRow="1" bandRow="1">
                <a:tableStyleId>{5C22544A-7EE6-4342-B048-85BDC9FD1C3A}</a:tableStyleId>
              </a:tblPr>
              <a:tblGrid>
                <a:gridCol w="945000">
                  <a:extLst>
                    <a:ext uri="{9D8B030D-6E8A-4147-A177-3AD203B41FA5}">
                      <a16:colId xmlns:a16="http://schemas.microsoft.com/office/drawing/2014/main" val="1345428925"/>
                    </a:ext>
                  </a:extLst>
                </a:gridCol>
                <a:gridCol w="945000">
                  <a:extLst>
                    <a:ext uri="{9D8B030D-6E8A-4147-A177-3AD203B41FA5}">
                      <a16:colId xmlns:a16="http://schemas.microsoft.com/office/drawing/2014/main" val="618986436"/>
                    </a:ext>
                  </a:extLst>
                </a:gridCol>
                <a:gridCol w="946928">
                  <a:extLst>
                    <a:ext uri="{9D8B030D-6E8A-4147-A177-3AD203B41FA5}">
                      <a16:colId xmlns:a16="http://schemas.microsoft.com/office/drawing/2014/main" val="1036996434"/>
                    </a:ext>
                  </a:extLst>
                </a:gridCol>
                <a:gridCol w="946928">
                  <a:extLst>
                    <a:ext uri="{9D8B030D-6E8A-4147-A177-3AD203B41FA5}">
                      <a16:colId xmlns:a16="http://schemas.microsoft.com/office/drawing/2014/main" val="1065935588"/>
                    </a:ext>
                  </a:extLst>
                </a:gridCol>
              </a:tblGrid>
              <a:tr h="278130">
                <a:tc>
                  <a:txBody>
                    <a:bodyPr/>
                    <a:lstStyle/>
                    <a:p>
                      <a:pPr algn="ctr"/>
                      <a:r>
                        <a:rPr lang="en-GB" sz="1000" dirty="0"/>
                        <a:t>X</a:t>
                      </a:r>
                    </a:p>
                  </a:txBody>
                  <a:tcPr marL="68580" marR="68580" marT="34290" marB="34290" anchor="ctr"/>
                </a:tc>
                <a:tc>
                  <a:txBody>
                    <a:bodyPr/>
                    <a:lstStyle/>
                    <a:p>
                      <a:pPr algn="ctr"/>
                      <a:r>
                        <a:rPr lang="en-GB" sz="1000" dirty="0"/>
                        <a:t>Y</a:t>
                      </a:r>
                    </a:p>
                  </a:txBody>
                  <a:tcPr marL="68580" marR="68580" marT="34290" marB="34290" anchor="ctr"/>
                </a:tc>
                <a:tc>
                  <a:txBody>
                    <a:bodyPr/>
                    <a:lstStyle/>
                    <a:p>
                      <a:pPr algn="ctr"/>
                      <a:r>
                        <a:rPr lang="en-GB" sz="1000" dirty="0"/>
                        <a:t>Attribute 1</a:t>
                      </a:r>
                    </a:p>
                  </a:txBody>
                  <a:tcPr marL="68580" marR="68580" marT="34290" marB="34290" anchor="ctr"/>
                </a:tc>
                <a:tc>
                  <a:txBody>
                    <a:bodyPr/>
                    <a:lstStyle/>
                    <a:p>
                      <a:pPr algn="ctr"/>
                      <a:r>
                        <a:rPr lang="en-GB" sz="1000" dirty="0"/>
                        <a:t>Attribute 2</a:t>
                      </a:r>
                    </a:p>
                  </a:txBody>
                  <a:tcPr marL="68580" marR="68580" marT="34290" marB="34290" anchor="ctr"/>
                </a:tc>
                <a:extLst>
                  <a:ext uri="{0D108BD9-81ED-4DB2-BD59-A6C34878D82A}">
                    <a16:rowId xmlns:a16="http://schemas.microsoft.com/office/drawing/2014/main" val="2932359623"/>
                  </a:ext>
                </a:extLst>
              </a:tr>
              <a:tr h="278130">
                <a:tc>
                  <a:txBody>
                    <a:bodyPr/>
                    <a:lstStyle/>
                    <a:p>
                      <a:pPr algn="ctr"/>
                      <a:r>
                        <a:rPr lang="en-GB" sz="1000" dirty="0"/>
                        <a:t>266747</a:t>
                      </a:r>
                    </a:p>
                  </a:txBody>
                  <a:tcPr marL="68580" marR="68580" marT="34290" marB="34290" anchor="ctr"/>
                </a:tc>
                <a:tc>
                  <a:txBody>
                    <a:bodyPr/>
                    <a:lstStyle/>
                    <a:p>
                      <a:pPr algn="ctr"/>
                      <a:r>
                        <a:rPr lang="en-GB" sz="1000" dirty="0"/>
                        <a:t>192700</a:t>
                      </a:r>
                    </a:p>
                  </a:txBody>
                  <a:tcPr marL="68580" marR="68580" marT="34290" marB="34290" anchor="ctr"/>
                </a:tc>
                <a:tc>
                  <a:txBody>
                    <a:bodyPr/>
                    <a:lstStyle/>
                    <a:p>
                      <a:pPr algn="ctr"/>
                      <a:r>
                        <a:rPr lang="en-GB" sz="1000" dirty="0"/>
                        <a:t>IQ Building</a:t>
                      </a:r>
                    </a:p>
                  </a:txBody>
                  <a:tcPr marL="68580" marR="68580" marT="34290" marB="34290" anchor="ctr"/>
                </a:tc>
                <a:tc>
                  <a:txBody>
                    <a:bodyPr/>
                    <a:lstStyle/>
                    <a:p>
                      <a:pPr algn="ctr"/>
                      <a:r>
                        <a:rPr lang="en-GB" sz="1000" dirty="0"/>
                        <a:t>---</a:t>
                      </a:r>
                    </a:p>
                  </a:txBody>
                  <a:tcPr marL="68580" marR="68580" marT="34290" marB="34290" anchor="ctr"/>
                </a:tc>
                <a:extLst>
                  <a:ext uri="{0D108BD9-81ED-4DB2-BD59-A6C34878D82A}">
                    <a16:rowId xmlns:a16="http://schemas.microsoft.com/office/drawing/2014/main" val="1306685153"/>
                  </a:ext>
                </a:extLst>
              </a:tr>
              <a:tr h="278130">
                <a:tc>
                  <a:txBody>
                    <a:bodyPr/>
                    <a:lstStyle/>
                    <a:p>
                      <a:pPr algn="ctr"/>
                      <a:r>
                        <a:rPr lang="en-GB" sz="1000" dirty="0"/>
                        <a:t>266646</a:t>
                      </a:r>
                    </a:p>
                  </a:txBody>
                  <a:tcPr marL="68580" marR="68580" marT="34290" marB="34290" anchor="ctr"/>
                </a:tc>
                <a:tc>
                  <a:txBody>
                    <a:bodyPr/>
                    <a:lstStyle/>
                    <a:p>
                      <a:pPr algn="ctr"/>
                      <a:r>
                        <a:rPr lang="en-GB" sz="1000" dirty="0"/>
                        <a:t>192676</a:t>
                      </a:r>
                    </a:p>
                  </a:txBody>
                  <a:tcPr marL="68580" marR="68580" marT="34290" marB="34290" anchor="ctr"/>
                </a:tc>
                <a:tc>
                  <a:txBody>
                    <a:bodyPr/>
                    <a:lstStyle/>
                    <a:p>
                      <a:pPr algn="ctr"/>
                      <a:r>
                        <a:rPr lang="en-GB" sz="1000" dirty="0"/>
                        <a:t>Y </a:t>
                      </a:r>
                      <a:r>
                        <a:rPr lang="en-GB" sz="1000" dirty="0" err="1"/>
                        <a:t>Fforum</a:t>
                      </a:r>
                      <a:endParaRPr lang="en-GB" sz="1000" dirty="0"/>
                    </a:p>
                  </a:txBody>
                  <a:tcPr marL="68580" marR="68580" marT="34290" marB="34290" anchor="ctr"/>
                </a:tc>
                <a:tc>
                  <a:txBody>
                    <a:bodyPr/>
                    <a:lstStyle/>
                    <a:p>
                      <a:pPr algn="ctr"/>
                      <a:r>
                        <a:rPr lang="en-GB" sz="1000" dirty="0"/>
                        <a:t>---</a:t>
                      </a:r>
                    </a:p>
                  </a:txBody>
                  <a:tcPr marL="68580" marR="68580" marT="34290" marB="34290" anchor="ctr"/>
                </a:tc>
                <a:extLst>
                  <a:ext uri="{0D108BD9-81ED-4DB2-BD59-A6C34878D82A}">
                    <a16:rowId xmlns:a16="http://schemas.microsoft.com/office/drawing/2014/main" val="1161984140"/>
                  </a:ext>
                </a:extLst>
              </a:tr>
            </a:tbl>
          </a:graphicData>
        </a:graphic>
      </p:graphicFrame>
      <p:sp>
        <p:nvSpPr>
          <p:cNvPr id="13" name="Arrow: Down 12">
            <a:extLst>
              <a:ext uri="{FF2B5EF4-FFF2-40B4-BE49-F238E27FC236}">
                <a16:creationId xmlns:a16="http://schemas.microsoft.com/office/drawing/2014/main" id="{FCD48453-7767-E63B-6F80-33113D5F618F}"/>
              </a:ext>
            </a:extLst>
          </p:cNvPr>
          <p:cNvSpPr/>
          <p:nvPr/>
        </p:nvSpPr>
        <p:spPr>
          <a:xfrm>
            <a:off x="1142999" y="3143543"/>
            <a:ext cx="168965" cy="276999"/>
          </a:xfrm>
          <a:prstGeom prst="downArrow">
            <a:avLst/>
          </a:prstGeom>
          <a:solidFill>
            <a:srgbClr val="00B0F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4" name="Arrow: Down 13">
            <a:extLst>
              <a:ext uri="{FF2B5EF4-FFF2-40B4-BE49-F238E27FC236}">
                <a16:creationId xmlns:a16="http://schemas.microsoft.com/office/drawing/2014/main" id="{5C2AFE53-DF01-3848-F059-68D1F32E2461}"/>
              </a:ext>
            </a:extLst>
          </p:cNvPr>
          <p:cNvSpPr/>
          <p:nvPr/>
        </p:nvSpPr>
        <p:spPr>
          <a:xfrm>
            <a:off x="857947" y="3236375"/>
            <a:ext cx="168965" cy="276999"/>
          </a:xfrm>
          <a:prstGeom prst="downArrow">
            <a:avLst/>
          </a:prstGeom>
          <a:solidFill>
            <a:srgbClr val="00B0F0"/>
          </a:solidFill>
          <a:ln>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5" name="TextBox 14">
            <a:extLst>
              <a:ext uri="{FF2B5EF4-FFF2-40B4-BE49-F238E27FC236}">
                <a16:creationId xmlns:a16="http://schemas.microsoft.com/office/drawing/2014/main" id="{F43672AB-73B2-9C1D-74D1-C54555D2D4FB}"/>
              </a:ext>
            </a:extLst>
          </p:cNvPr>
          <p:cNvSpPr txBox="1"/>
          <p:nvPr/>
        </p:nvSpPr>
        <p:spPr>
          <a:xfrm>
            <a:off x="4836802" y="2187147"/>
            <a:ext cx="2019632" cy="1384995"/>
          </a:xfrm>
          <a:prstGeom prst="rect">
            <a:avLst/>
          </a:prstGeom>
          <a:noFill/>
        </p:spPr>
        <p:txBody>
          <a:bodyPr wrap="square">
            <a:spAutoFit/>
          </a:bodyPr>
          <a:lstStyle/>
          <a:p>
            <a:pPr algn="ctr"/>
            <a:r>
              <a:rPr lang="en-GB" sz="1050" dirty="0">
                <a:solidFill>
                  <a:srgbClr val="232323"/>
                </a:solidFill>
                <a:latin typeface="Arial" panose="020B0604020202020204" pitchFamily="34" charset="0"/>
              </a:rPr>
              <a:t>“descriptive information” </a:t>
            </a:r>
          </a:p>
          <a:p>
            <a:pPr algn="ctr"/>
            <a:r>
              <a:rPr lang="en-GB" sz="1050" dirty="0">
                <a:solidFill>
                  <a:srgbClr val="232323"/>
                </a:solidFill>
                <a:latin typeface="Arial" panose="020B0604020202020204" pitchFamily="34" charset="0"/>
              </a:rPr>
              <a:t>(ESRI, 2023)</a:t>
            </a:r>
          </a:p>
          <a:p>
            <a:pPr algn="ctr"/>
            <a:endParaRPr lang="en-GB" sz="1050" dirty="0">
              <a:solidFill>
                <a:srgbClr val="232323"/>
              </a:solidFill>
              <a:latin typeface="Arial" panose="020B0604020202020204" pitchFamily="34" charset="0"/>
            </a:endParaRPr>
          </a:p>
          <a:p>
            <a:pPr algn="ctr"/>
            <a:r>
              <a:rPr lang="en-GB" sz="1050" dirty="0">
                <a:solidFill>
                  <a:srgbClr val="232323"/>
                </a:solidFill>
                <a:latin typeface="Arial" panose="020B0604020202020204" pitchFamily="34" charset="0"/>
              </a:rPr>
              <a:t>Attributes:</a:t>
            </a:r>
          </a:p>
          <a:p>
            <a:pPr algn="ctr"/>
            <a:r>
              <a:rPr lang="en-GB" sz="1050" dirty="0">
                <a:solidFill>
                  <a:srgbClr val="232323"/>
                </a:solidFill>
                <a:latin typeface="Arial" panose="020B0604020202020204" pitchFamily="34" charset="0"/>
              </a:rPr>
              <a:t>Qualitative or Quantitative, </a:t>
            </a:r>
          </a:p>
          <a:p>
            <a:pPr algn="ctr"/>
            <a:r>
              <a:rPr lang="en-GB" sz="1050" dirty="0">
                <a:solidFill>
                  <a:srgbClr val="232323"/>
                </a:solidFill>
                <a:latin typeface="Arial" panose="020B0604020202020204" pitchFamily="34" charset="0"/>
              </a:rPr>
              <a:t>Describe the geographic feature</a:t>
            </a:r>
          </a:p>
          <a:p>
            <a:pPr algn="ctr"/>
            <a:endParaRPr lang="en-GB" sz="1050" dirty="0">
              <a:solidFill>
                <a:srgbClr val="232323"/>
              </a:solidFill>
              <a:latin typeface="Arial" panose="020B0604020202020204" pitchFamily="34" charset="0"/>
            </a:endParaRPr>
          </a:p>
        </p:txBody>
      </p:sp>
      <p:sp>
        <p:nvSpPr>
          <p:cNvPr id="16" name="Rectangle 15">
            <a:extLst>
              <a:ext uri="{FF2B5EF4-FFF2-40B4-BE49-F238E27FC236}">
                <a16:creationId xmlns:a16="http://schemas.microsoft.com/office/drawing/2014/main" id="{F6AE47B3-2345-45D9-BE91-A08A5D774110}"/>
              </a:ext>
            </a:extLst>
          </p:cNvPr>
          <p:cNvSpPr/>
          <p:nvPr/>
        </p:nvSpPr>
        <p:spPr>
          <a:xfrm>
            <a:off x="4788770" y="4534728"/>
            <a:ext cx="2113957" cy="95415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7" name="Rectangle 16">
            <a:extLst>
              <a:ext uri="{FF2B5EF4-FFF2-40B4-BE49-F238E27FC236}">
                <a16:creationId xmlns:a16="http://schemas.microsoft.com/office/drawing/2014/main" id="{62B388C5-7079-3808-520F-9A0689CA4BCD}"/>
              </a:ext>
            </a:extLst>
          </p:cNvPr>
          <p:cNvSpPr/>
          <p:nvPr/>
        </p:nvSpPr>
        <p:spPr>
          <a:xfrm>
            <a:off x="2722846" y="4534728"/>
            <a:ext cx="2065924" cy="95415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8" name="Rectangle 17">
            <a:extLst>
              <a:ext uri="{FF2B5EF4-FFF2-40B4-BE49-F238E27FC236}">
                <a16:creationId xmlns:a16="http://schemas.microsoft.com/office/drawing/2014/main" id="{AF615BE0-84C1-2B9D-BE24-CB4CDFCD11DA}"/>
              </a:ext>
            </a:extLst>
          </p:cNvPr>
          <p:cNvSpPr/>
          <p:nvPr/>
        </p:nvSpPr>
        <p:spPr>
          <a:xfrm>
            <a:off x="4788769" y="2168334"/>
            <a:ext cx="2113957" cy="225360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9" name="Rectangle 18">
            <a:extLst>
              <a:ext uri="{FF2B5EF4-FFF2-40B4-BE49-F238E27FC236}">
                <a16:creationId xmlns:a16="http://schemas.microsoft.com/office/drawing/2014/main" id="{110AB311-DD56-8C61-296E-FF75B4C756B3}"/>
              </a:ext>
            </a:extLst>
          </p:cNvPr>
          <p:cNvSpPr/>
          <p:nvPr/>
        </p:nvSpPr>
        <p:spPr>
          <a:xfrm>
            <a:off x="2722845" y="3503495"/>
            <a:ext cx="2065924" cy="95415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dirty="0">
              <a:solidFill>
                <a:srgbClr val="FF0000"/>
              </a:solidFill>
            </a:endParaRPr>
          </a:p>
        </p:txBody>
      </p:sp>
      <p:pic>
        <p:nvPicPr>
          <p:cNvPr id="1028" name="Picture 4">
            <a:extLst>
              <a:ext uri="{FF2B5EF4-FFF2-40B4-BE49-F238E27FC236}">
                <a16:creationId xmlns:a16="http://schemas.microsoft.com/office/drawing/2014/main" id="{4AD5B4B4-C0C5-5AC8-52EB-07B279881AE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661"/>
          <a:stretch>
            <a:fillRect/>
          </a:stretch>
        </p:blipFill>
        <p:spPr bwMode="auto">
          <a:xfrm>
            <a:off x="5714746" y="2390740"/>
            <a:ext cx="3159578" cy="3043899"/>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52139FE2-2253-152C-A460-A268F8BFB130}"/>
              </a:ext>
            </a:extLst>
          </p:cNvPr>
          <p:cNvSpPr/>
          <p:nvPr/>
        </p:nvSpPr>
        <p:spPr>
          <a:xfrm>
            <a:off x="2722845" y="3025354"/>
            <a:ext cx="2113957" cy="48802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22" name="TextBox 21">
            <a:extLst>
              <a:ext uri="{FF2B5EF4-FFF2-40B4-BE49-F238E27FC236}">
                <a16:creationId xmlns:a16="http://schemas.microsoft.com/office/drawing/2014/main" id="{29EAA5FF-6F33-C6BA-A4EF-CAC8347841DE}"/>
              </a:ext>
            </a:extLst>
          </p:cNvPr>
          <p:cNvSpPr txBox="1"/>
          <p:nvPr/>
        </p:nvSpPr>
        <p:spPr>
          <a:xfrm>
            <a:off x="2731990" y="3549059"/>
            <a:ext cx="2639786" cy="2262158"/>
          </a:xfrm>
          <a:prstGeom prst="rect">
            <a:avLst/>
          </a:prstGeom>
          <a:solidFill>
            <a:schemeClr val="bg1"/>
          </a:solidFill>
        </p:spPr>
        <p:txBody>
          <a:bodyPr wrap="square">
            <a:spAutoFit/>
          </a:bodyPr>
          <a:lstStyle/>
          <a:p>
            <a:pPr algn="ctr"/>
            <a:r>
              <a:rPr lang="en-GB" b="1" dirty="0">
                <a:solidFill>
                  <a:srgbClr val="FF0000"/>
                </a:solidFill>
                <a:latin typeface="Comic Sans MS" panose="030F0702030302020204" pitchFamily="66" charset="0"/>
              </a:rPr>
              <a:t>What is the difference between Geographic and Projected Co-ordinate Systems?</a:t>
            </a:r>
          </a:p>
          <a:p>
            <a:pPr algn="ctr"/>
            <a:endParaRPr lang="en-GB" b="1" dirty="0">
              <a:solidFill>
                <a:srgbClr val="FF0000"/>
              </a:solidFill>
              <a:latin typeface="Comic Sans MS" panose="030F0702030302020204" pitchFamily="66" charset="0"/>
            </a:endParaRPr>
          </a:p>
          <a:p>
            <a:pPr algn="ctr"/>
            <a:r>
              <a:rPr lang="en-GB" sz="3300" b="1" dirty="0">
                <a:solidFill>
                  <a:srgbClr val="FF0000"/>
                </a:solidFill>
                <a:latin typeface="Comic Sans MS" panose="030F0702030302020204" pitchFamily="66" charset="0"/>
              </a:rPr>
              <a:t>?</a:t>
            </a:r>
          </a:p>
        </p:txBody>
      </p:sp>
    </p:spTree>
    <p:extLst>
      <p:ext uri="{BB962C8B-B14F-4D97-AF65-F5344CB8AC3E}">
        <p14:creationId xmlns:p14="http://schemas.microsoft.com/office/powerpoint/2010/main" val="3041036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500" fill="hold"/>
                                        <p:tgtEl>
                                          <p:spTgt spid="13"/>
                                        </p:tgtEl>
                                        <p:attrNameLst>
                                          <p:attrName>ppt_x</p:attrName>
                                        </p:attrNameLst>
                                      </p:cBhvr>
                                      <p:tavLst>
                                        <p:tav tm="0">
                                          <p:val>
                                            <p:strVal val="#ppt_x"/>
                                          </p:val>
                                        </p:tav>
                                        <p:tav tm="100000">
                                          <p:val>
                                            <p:strVal val="#ppt_x"/>
                                          </p:val>
                                        </p:tav>
                                      </p:tavLst>
                                    </p:anim>
                                    <p:anim calcmode="lin" valueType="num">
                                      <p:cBhvr additive="base">
                                        <p:cTn id="10" dur="500" fill="hold"/>
                                        <p:tgtEl>
                                          <p:spTgt spid="13"/>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028"/>
                                        </p:tgtEl>
                                        <p:attrNameLst>
                                          <p:attrName>style.visibility</p:attrName>
                                        </p:attrNameLst>
                                      </p:cBhvr>
                                      <p:to>
                                        <p:strVal val="visible"/>
                                      </p:to>
                                    </p:set>
                                    <p:animEffect transition="in" filter="fade">
                                      <p:cBhvr>
                                        <p:cTn id="25" dur="1000"/>
                                        <p:tgtEl>
                                          <p:spTgt spid="1028"/>
                                        </p:tgtEl>
                                      </p:cBhvr>
                                    </p:animEffect>
                                    <p:anim calcmode="lin" valueType="num">
                                      <p:cBhvr>
                                        <p:cTn id="26" dur="1000" fill="hold"/>
                                        <p:tgtEl>
                                          <p:spTgt spid="1028"/>
                                        </p:tgtEl>
                                        <p:attrNameLst>
                                          <p:attrName>ppt_x</p:attrName>
                                        </p:attrNameLst>
                                      </p:cBhvr>
                                      <p:tavLst>
                                        <p:tav tm="0">
                                          <p:val>
                                            <p:strVal val="#ppt_x"/>
                                          </p:val>
                                        </p:tav>
                                        <p:tav tm="100000">
                                          <p:val>
                                            <p:strVal val="#ppt_x"/>
                                          </p:val>
                                        </p:tav>
                                      </p:tavLst>
                                    </p:anim>
                                    <p:anim calcmode="lin" valueType="num">
                                      <p:cBhvr>
                                        <p:cTn id="27" dur="1000" fill="hold"/>
                                        <p:tgtEl>
                                          <p:spTgt spid="102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strVal val="#ppt_x"/>
                                          </p:val>
                                        </p:tav>
                                        <p:tav tm="100000">
                                          <p:val>
                                            <p:strVal val="#ppt_x"/>
                                          </p:val>
                                        </p:tav>
                                      </p:tavLst>
                                    </p:anim>
                                    <p:anim calcmode="lin" valueType="num">
                                      <p:cBhvr>
                                        <p:cTn id="3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7" grpId="0" animBg="1"/>
      <p:bldP spid="19" grpId="0" animBg="1"/>
      <p:bldP spid="23" grpId="0" animBg="1"/>
      <p:bldP spid="22"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713E4DD-6B8A-7F24-D0AB-CDA1E2FD1671}"/>
              </a:ext>
            </a:extLst>
          </p:cNvPr>
          <p:cNvSpPr>
            <a:spLocks noGrp="1"/>
          </p:cNvSpPr>
          <p:nvPr>
            <p:ph type="title"/>
          </p:nvPr>
        </p:nvSpPr>
        <p:spPr/>
        <p:txBody>
          <a:bodyPr/>
          <a:lstStyle/>
          <a:p>
            <a:pPr marL="0" indent="0"/>
            <a:r>
              <a:rPr lang="en-GB" sz="2400" dirty="0">
                <a:latin typeface="+mn-lt"/>
              </a:rPr>
              <a:t>Finding a place in two different ways:</a:t>
            </a:r>
            <a:br>
              <a:rPr lang="en-GB" sz="2400" dirty="0">
                <a:latin typeface="+mn-lt"/>
              </a:rPr>
            </a:br>
            <a:r>
              <a:rPr lang="en-GB" sz="2400" dirty="0">
                <a:latin typeface="+mn-lt"/>
              </a:rPr>
              <a:t>Imagine you want to tell someone where a tree is in a large park.</a:t>
            </a:r>
            <a:br>
              <a:rPr lang="en-GB" sz="2400" dirty="0">
                <a:latin typeface="+mn-lt"/>
              </a:rPr>
            </a:br>
            <a:endParaRPr lang="en-GB" sz="2400" dirty="0">
              <a:latin typeface="+mn-lt"/>
            </a:endParaRPr>
          </a:p>
        </p:txBody>
      </p:sp>
      <p:sp>
        <p:nvSpPr>
          <p:cNvPr id="3" name="Content Placeholder 2">
            <a:extLst>
              <a:ext uri="{FF2B5EF4-FFF2-40B4-BE49-F238E27FC236}">
                <a16:creationId xmlns:a16="http://schemas.microsoft.com/office/drawing/2014/main" id="{87BA2613-5045-AC0F-2D59-91313F088BB5}"/>
              </a:ext>
            </a:extLst>
          </p:cNvPr>
          <p:cNvSpPr>
            <a:spLocks noGrp="1"/>
          </p:cNvSpPr>
          <p:nvPr>
            <p:ph sz="half" idx="1"/>
          </p:nvPr>
        </p:nvSpPr>
        <p:spPr>
          <a:xfrm>
            <a:off x="628650" y="1524836"/>
            <a:ext cx="3867150" cy="4351338"/>
          </a:xfrm>
        </p:spPr>
        <p:txBody>
          <a:bodyPr/>
          <a:lstStyle/>
          <a:p>
            <a:pPr marL="0" indent="0">
              <a:buNone/>
            </a:pPr>
            <a:r>
              <a:rPr lang="en-GB" dirty="0">
                <a:highlight>
                  <a:srgbClr val="00FF00"/>
                </a:highlight>
              </a:rPr>
              <a:t>Way 1: Geographic coordinates </a:t>
            </a:r>
            <a:r>
              <a:rPr lang="en-GB" dirty="0"/>
              <a:t>(Latitude &amp; Longitude)</a:t>
            </a:r>
          </a:p>
          <a:p>
            <a:pPr marL="0" indent="0">
              <a:buNone/>
            </a:pPr>
            <a:r>
              <a:rPr lang="en-GB" dirty="0">
                <a:solidFill>
                  <a:srgbClr val="00B0F0"/>
                </a:solidFill>
              </a:rPr>
              <a:t>“The tree is at 51.62° North, 3.94° West”</a:t>
            </a:r>
          </a:p>
          <a:p>
            <a:r>
              <a:rPr lang="en-GB" dirty="0"/>
              <a:t>Uses degrees	</a:t>
            </a:r>
          </a:p>
          <a:p>
            <a:r>
              <a:rPr lang="en-GB" dirty="0"/>
              <a:t>Works anywhere on Earth</a:t>
            </a:r>
          </a:p>
          <a:p>
            <a:r>
              <a:rPr lang="en-GB" dirty="0"/>
              <a:t>Like giving a global address,</a:t>
            </a:r>
          </a:p>
          <a:p>
            <a:pPr marL="0" indent="0">
              <a:buNone/>
            </a:pPr>
            <a:r>
              <a:rPr lang="en-GB" dirty="0"/>
              <a:t>Used by GPS, Google Maps</a:t>
            </a:r>
          </a:p>
          <a:p>
            <a:pPr marL="0" indent="0">
              <a:buNone/>
            </a:pPr>
            <a:endParaRPr lang="en-GB" dirty="0"/>
          </a:p>
          <a:p>
            <a:pPr marL="0" indent="0">
              <a:buNone/>
            </a:pPr>
            <a:r>
              <a:rPr lang="en-GB" dirty="0"/>
              <a:t>➡ This is called geographic coordinates</a:t>
            </a:r>
          </a:p>
          <a:p>
            <a:pPr marL="0" indent="0">
              <a:buNone/>
            </a:pPr>
            <a:endParaRPr lang="en-GB" dirty="0"/>
          </a:p>
        </p:txBody>
      </p:sp>
      <p:sp>
        <p:nvSpPr>
          <p:cNvPr id="5" name="Content Placeholder 4">
            <a:extLst>
              <a:ext uri="{FF2B5EF4-FFF2-40B4-BE49-F238E27FC236}">
                <a16:creationId xmlns:a16="http://schemas.microsoft.com/office/drawing/2014/main" id="{D9F8E984-9DDA-A169-7617-56E43E7D2AD2}"/>
              </a:ext>
            </a:extLst>
          </p:cNvPr>
          <p:cNvSpPr>
            <a:spLocks noGrp="1"/>
          </p:cNvSpPr>
          <p:nvPr>
            <p:ph sz="half" idx="2"/>
          </p:nvPr>
        </p:nvSpPr>
        <p:spPr>
          <a:xfrm>
            <a:off x="4688958" y="1253331"/>
            <a:ext cx="4455042" cy="4351338"/>
          </a:xfrm>
        </p:spPr>
        <p:txBody>
          <a:bodyPr/>
          <a:lstStyle/>
          <a:p>
            <a:pPr marL="0" indent="0">
              <a:buNone/>
            </a:pPr>
            <a:r>
              <a:rPr lang="en-GB" dirty="0">
                <a:highlight>
                  <a:srgbClr val="00FF00"/>
                </a:highlight>
              </a:rPr>
              <a:t>Way 2: UTM coordinates (Grid system)</a:t>
            </a:r>
          </a:p>
          <a:p>
            <a:pPr marL="0" indent="0">
              <a:buNone/>
            </a:pPr>
            <a:r>
              <a:rPr lang="en-GB" dirty="0"/>
              <a:t>Now imagine the park is divided into squares like graph paper.</a:t>
            </a:r>
          </a:p>
          <a:p>
            <a:pPr marL="0" indent="0">
              <a:buNone/>
            </a:pPr>
            <a:r>
              <a:rPr lang="en-GB" dirty="0">
                <a:solidFill>
                  <a:srgbClr val="00B0F0"/>
                </a:solidFill>
              </a:rPr>
              <a:t>“The tree is 312,244 metres east and 6,795,460 metres north in Zone 6N”</a:t>
            </a:r>
          </a:p>
          <a:p>
            <a:r>
              <a:rPr lang="en-GB" dirty="0"/>
              <a:t>Uses metres</a:t>
            </a:r>
          </a:p>
          <a:p>
            <a:r>
              <a:rPr lang="en-GB" dirty="0"/>
              <a:t>Very accurate for distance and measurement</a:t>
            </a:r>
          </a:p>
          <a:p>
            <a:r>
              <a:rPr lang="en-GB" dirty="0"/>
              <a:t>Only works inside a specific zone</a:t>
            </a:r>
          </a:p>
          <a:p>
            <a:r>
              <a:rPr lang="en-GB" dirty="0"/>
              <a:t>Like giving a local grid reference</a:t>
            </a:r>
          </a:p>
          <a:p>
            <a:pPr marL="0" indent="0">
              <a:buNone/>
            </a:pPr>
            <a:endParaRPr lang="en-GB" dirty="0"/>
          </a:p>
          <a:p>
            <a:pPr marL="0" indent="0">
              <a:buNone/>
            </a:pPr>
            <a:r>
              <a:rPr lang="en-GB" dirty="0"/>
              <a:t>➡ This is called UTM coordinates</a:t>
            </a:r>
          </a:p>
          <a:p>
            <a:pPr marL="0" indent="0">
              <a:buNone/>
            </a:pPr>
            <a:endParaRPr lang="en-GB" dirty="0"/>
          </a:p>
        </p:txBody>
      </p:sp>
    </p:spTree>
    <p:extLst>
      <p:ext uri="{BB962C8B-B14F-4D97-AF65-F5344CB8AC3E}">
        <p14:creationId xmlns:p14="http://schemas.microsoft.com/office/powerpoint/2010/main" val="3479222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randombar(horizontal)">
                                      <p:cBhvr>
                                        <p:cTn id="7" dur="500"/>
                                        <p:tgtEl>
                                          <p:spTgt spid="5">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randombar(horizontal)">
                                      <p:cBhvr>
                                        <p:cTn id="10" dur="500"/>
                                        <p:tgtEl>
                                          <p:spTgt spid="5">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randombar(horizontal)">
                                      <p:cBhvr>
                                        <p:cTn id="13" dur="500"/>
                                        <p:tgtEl>
                                          <p:spTgt spid="5">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randombar(horizontal)">
                                      <p:cBhvr>
                                        <p:cTn id="16" dur="500"/>
                                        <p:tgtEl>
                                          <p:spTgt spid="5">
                                            <p:txEl>
                                              <p:pRg st="3" end="3"/>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randombar(horizontal)">
                                      <p:cBhvr>
                                        <p:cTn id="19" dur="500"/>
                                        <p:tgtEl>
                                          <p:spTgt spid="5">
                                            <p:txEl>
                                              <p:pRg st="4" end="4"/>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randombar(horizontal)">
                                      <p:cBhvr>
                                        <p:cTn id="22" dur="500"/>
                                        <p:tgtEl>
                                          <p:spTgt spid="5">
                                            <p:txEl>
                                              <p:pRg st="5" end="5"/>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randombar(horizontal)">
                                      <p:cBhvr>
                                        <p:cTn id="25" dur="500"/>
                                        <p:tgtEl>
                                          <p:spTgt spid="5">
                                            <p:txEl>
                                              <p:pRg st="6" end="6"/>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5">
                                            <p:txEl>
                                              <p:pRg st="8" end="8"/>
                                            </p:txEl>
                                          </p:spTgt>
                                        </p:tgtEl>
                                        <p:attrNameLst>
                                          <p:attrName>style.visibility</p:attrName>
                                        </p:attrNameLst>
                                      </p:cBhvr>
                                      <p:to>
                                        <p:strVal val="visible"/>
                                      </p:to>
                                    </p:set>
                                    <p:animEffect transition="in" filter="randombar(horizontal)">
                                      <p:cBhvr>
                                        <p:cTn id="28"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7" descr="primequ">
            <a:extLst>
              <a:ext uri="{FF2B5EF4-FFF2-40B4-BE49-F238E27FC236}">
                <a16:creationId xmlns:a16="http://schemas.microsoft.com/office/drawing/2014/main" id="{E6852367-1A16-8F18-17EC-7EBA2B48E7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994" t="5149" r="7618" b="6856"/>
          <a:stretch/>
        </p:blipFill>
        <p:spPr bwMode="auto">
          <a:xfrm>
            <a:off x="5641602" y="1592487"/>
            <a:ext cx="3511282" cy="2495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8" name="TextBox 7">
            <a:extLst>
              <a:ext uri="{FF2B5EF4-FFF2-40B4-BE49-F238E27FC236}">
                <a16:creationId xmlns:a16="http://schemas.microsoft.com/office/drawing/2014/main" id="{C39BE701-A67E-5BFD-B044-ECF13A621788}"/>
              </a:ext>
            </a:extLst>
          </p:cNvPr>
          <p:cNvSpPr txBox="1"/>
          <p:nvPr/>
        </p:nvSpPr>
        <p:spPr>
          <a:xfrm>
            <a:off x="0" y="857250"/>
            <a:ext cx="9143999" cy="300082"/>
          </a:xfrm>
          <a:prstGeom prst="rect">
            <a:avLst/>
          </a:prstGeom>
          <a:noFill/>
        </p:spPr>
        <p:txBody>
          <a:bodyPr wrap="square" rtlCol="0">
            <a:spAutoFit/>
          </a:bodyPr>
          <a:lstStyle/>
          <a:p>
            <a:r>
              <a:rPr lang="fr-FR" sz="1350" dirty="0"/>
              <a:t>		</a:t>
            </a:r>
            <a:r>
              <a:rPr lang="fr-FR" sz="1350" b="1" dirty="0"/>
              <a:t>CRS: Geographic Co-</a:t>
            </a:r>
            <a:r>
              <a:rPr lang="fr-FR" sz="1350" b="1" dirty="0" err="1"/>
              <a:t>ordinate</a:t>
            </a:r>
            <a:r>
              <a:rPr lang="fr-FR" sz="1350" b="1" dirty="0"/>
              <a:t> </a:t>
            </a:r>
            <a:r>
              <a:rPr lang="fr-FR" sz="1350" b="1" dirty="0" err="1"/>
              <a:t>Systems</a:t>
            </a:r>
            <a:endParaRPr lang="en-GB" sz="1350" b="1" dirty="0"/>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4">
            <a:extLst>
              <a:ext uri="{28A0092B-C50C-407E-A947-70E740481C1C}">
                <a14:useLocalDpi xmlns:a14="http://schemas.microsoft.com/office/drawing/2010/main" val="0"/>
              </a:ext>
            </a:extLst>
          </a:blip>
          <a:srcRect l="16640" t="-12580" r="14860" b="-17066"/>
          <a:stretch/>
        </p:blipFill>
        <p:spPr>
          <a:xfrm>
            <a:off x="15" y="1134249"/>
            <a:ext cx="2416014" cy="4572587"/>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0" name="TextBox 9">
            <a:extLst>
              <a:ext uri="{FF2B5EF4-FFF2-40B4-BE49-F238E27FC236}">
                <a16:creationId xmlns:a16="http://schemas.microsoft.com/office/drawing/2014/main" id="{CE589CFA-77B6-5063-31E8-4ECC338CB86B}"/>
              </a:ext>
            </a:extLst>
          </p:cNvPr>
          <p:cNvSpPr txBox="1"/>
          <p:nvPr/>
        </p:nvSpPr>
        <p:spPr>
          <a:xfrm>
            <a:off x="2416029" y="1883660"/>
            <a:ext cx="3560843" cy="2908489"/>
          </a:xfrm>
          <a:prstGeom prst="rect">
            <a:avLst/>
          </a:prstGeom>
          <a:noFill/>
        </p:spPr>
        <p:txBody>
          <a:bodyPr wrap="square" rtlCol="0">
            <a:spAutoFit/>
          </a:bodyPr>
          <a:lstStyle/>
          <a:p>
            <a:r>
              <a:rPr lang="en-GB" sz="1500" b="1" dirty="0">
                <a:solidFill>
                  <a:srgbClr val="232323"/>
                </a:solidFill>
                <a:latin typeface="Arial" panose="020B0604020202020204" pitchFamily="34" charset="0"/>
              </a:rPr>
              <a:t>Geographic</a:t>
            </a:r>
            <a:r>
              <a:rPr lang="en-GB" sz="1500" dirty="0">
                <a:solidFill>
                  <a:srgbClr val="232323"/>
                </a:solidFill>
                <a:latin typeface="Arial" panose="020B0604020202020204" pitchFamily="34" charset="0"/>
              </a:rPr>
              <a:t> co-ordinates are linked to location on the globe</a:t>
            </a:r>
          </a:p>
          <a:p>
            <a:pPr marL="257175" indent="-257175">
              <a:buFontTx/>
              <a:buChar char="-"/>
            </a:pPr>
            <a:endParaRPr lang="en-GB" sz="1500" dirty="0">
              <a:solidFill>
                <a:srgbClr val="232323"/>
              </a:solidFill>
              <a:latin typeface="Arial" panose="020B0604020202020204" pitchFamily="34" charset="0"/>
            </a:endParaRPr>
          </a:p>
          <a:p>
            <a:pPr marL="257175" indent="-257175">
              <a:buFontTx/>
              <a:buChar char="-"/>
            </a:pPr>
            <a:r>
              <a:rPr lang="en-GB" sz="1500" dirty="0">
                <a:solidFill>
                  <a:srgbClr val="232323"/>
                </a:solidFill>
                <a:latin typeface="Arial" panose="020B0604020202020204" pitchFamily="34" charset="0"/>
              </a:rPr>
              <a:t>Units are in </a:t>
            </a:r>
            <a:r>
              <a:rPr lang="en-GB" sz="1500" b="1" dirty="0">
                <a:solidFill>
                  <a:srgbClr val="232323"/>
                </a:solidFill>
                <a:latin typeface="Arial" panose="020B0604020202020204" pitchFamily="34" charset="0"/>
              </a:rPr>
              <a:t>degrees </a:t>
            </a:r>
          </a:p>
          <a:p>
            <a:pPr lvl="1"/>
            <a:r>
              <a:rPr lang="en-GB" sz="1500" b="1" dirty="0">
                <a:solidFill>
                  <a:srgbClr val="232323"/>
                </a:solidFill>
                <a:latin typeface="Arial" panose="020B0604020202020204" pitchFamily="34" charset="0"/>
              </a:rPr>
              <a:t>	[Latitude, Longitude]</a:t>
            </a:r>
          </a:p>
          <a:p>
            <a:endParaRPr lang="en-GB" sz="1350" dirty="0">
              <a:solidFill>
                <a:srgbClr val="232323"/>
              </a:solidFill>
              <a:latin typeface="Arial" panose="020B0604020202020204" pitchFamily="34" charset="0"/>
            </a:endParaRPr>
          </a:p>
          <a:p>
            <a:r>
              <a:rPr lang="en-GB" sz="1350" dirty="0">
                <a:solidFill>
                  <a:srgbClr val="232323"/>
                </a:solidFill>
                <a:latin typeface="Arial" panose="020B0604020202020204" pitchFamily="34" charset="0"/>
              </a:rPr>
              <a:t>Using a Geographic map (e.g. Google Earth online), identify either the feature or the Latitude / Longitude co-ordinates:</a:t>
            </a:r>
          </a:p>
          <a:p>
            <a:endParaRPr lang="en-GB" sz="1350" dirty="0">
              <a:solidFill>
                <a:srgbClr val="232323"/>
              </a:solidFill>
              <a:latin typeface="Arial" panose="020B0604020202020204" pitchFamily="34" charset="0"/>
            </a:endParaRPr>
          </a:p>
          <a:p>
            <a:endParaRPr lang="en-GB" sz="1350" dirty="0">
              <a:solidFill>
                <a:srgbClr val="232323"/>
              </a:solidFill>
              <a:latin typeface="Arial" panose="020B0604020202020204" pitchFamily="34" charset="0"/>
            </a:endParaRPr>
          </a:p>
          <a:p>
            <a:endParaRPr lang="en-GB" sz="1350" dirty="0">
              <a:solidFill>
                <a:srgbClr val="232323"/>
              </a:solidFill>
              <a:latin typeface="Arial" panose="020B0604020202020204" pitchFamily="34" charset="0"/>
            </a:endParaRPr>
          </a:p>
          <a:p>
            <a:endParaRPr lang="en-GB" sz="1350" dirty="0">
              <a:solidFill>
                <a:srgbClr val="232323"/>
              </a:solidFill>
              <a:latin typeface="Arial" panose="020B0604020202020204" pitchFamily="34" charset="0"/>
            </a:endParaRPr>
          </a:p>
        </p:txBody>
      </p:sp>
      <p:sp>
        <p:nvSpPr>
          <p:cNvPr id="13" name="TextBox 12">
            <a:extLst>
              <a:ext uri="{FF2B5EF4-FFF2-40B4-BE49-F238E27FC236}">
                <a16:creationId xmlns:a16="http://schemas.microsoft.com/office/drawing/2014/main" id="{B50986AA-4830-C986-361C-AA1422A91837}"/>
              </a:ext>
            </a:extLst>
          </p:cNvPr>
          <p:cNvSpPr txBox="1"/>
          <p:nvPr/>
        </p:nvSpPr>
        <p:spPr>
          <a:xfrm>
            <a:off x="2416029" y="1151164"/>
            <a:ext cx="6451147" cy="715581"/>
          </a:xfrm>
          <a:prstGeom prst="rect">
            <a:avLst/>
          </a:prstGeom>
          <a:noFill/>
        </p:spPr>
        <p:txBody>
          <a:bodyPr wrap="square">
            <a:spAutoFit/>
          </a:bodyPr>
          <a:lstStyle/>
          <a:p>
            <a:r>
              <a:rPr lang="en-GB" sz="1350" b="1" dirty="0">
                <a:solidFill>
                  <a:srgbClr val="232323"/>
                </a:solidFill>
                <a:latin typeface="Arial" panose="020B0604020202020204" pitchFamily="34" charset="0"/>
              </a:rPr>
              <a:t>Co-ordinate Reference Systems (CRS):</a:t>
            </a:r>
            <a:r>
              <a:rPr lang="en-GB" sz="1350" dirty="0">
                <a:solidFill>
                  <a:srgbClr val="232323"/>
                </a:solidFill>
                <a:latin typeface="Arial" panose="020B0604020202020204" pitchFamily="34" charset="0"/>
              </a:rPr>
              <a:t> used to define the location of geographic features within a common geographic framework. Science of the ‘where’…</a:t>
            </a:r>
          </a:p>
        </p:txBody>
      </p:sp>
      <p:graphicFrame>
        <p:nvGraphicFramePr>
          <p:cNvPr id="9" name="Table 8">
            <a:extLst>
              <a:ext uri="{FF2B5EF4-FFF2-40B4-BE49-F238E27FC236}">
                <a16:creationId xmlns:a16="http://schemas.microsoft.com/office/drawing/2014/main" id="{15AEE186-9C85-19F9-3DFE-64E8CD7D1390}"/>
              </a:ext>
            </a:extLst>
          </p:cNvPr>
          <p:cNvGraphicFramePr>
            <a:graphicFrameLocks noGrp="1"/>
          </p:cNvGraphicFramePr>
          <p:nvPr/>
        </p:nvGraphicFramePr>
        <p:xfrm>
          <a:off x="2416029" y="4193275"/>
          <a:ext cx="5732544" cy="1685395"/>
        </p:xfrm>
        <a:graphic>
          <a:graphicData uri="http://schemas.openxmlformats.org/drawingml/2006/table">
            <a:tbl>
              <a:tblPr firstRow="1" bandRow="1">
                <a:tableStyleId>{5C22544A-7EE6-4342-B048-85BDC9FD1C3A}</a:tableStyleId>
              </a:tblPr>
              <a:tblGrid>
                <a:gridCol w="1910848">
                  <a:extLst>
                    <a:ext uri="{9D8B030D-6E8A-4147-A177-3AD203B41FA5}">
                      <a16:colId xmlns:a16="http://schemas.microsoft.com/office/drawing/2014/main" val="4161097253"/>
                    </a:ext>
                  </a:extLst>
                </a:gridCol>
                <a:gridCol w="1910848">
                  <a:extLst>
                    <a:ext uri="{9D8B030D-6E8A-4147-A177-3AD203B41FA5}">
                      <a16:colId xmlns:a16="http://schemas.microsoft.com/office/drawing/2014/main" val="419015011"/>
                    </a:ext>
                  </a:extLst>
                </a:gridCol>
                <a:gridCol w="1910848">
                  <a:extLst>
                    <a:ext uri="{9D8B030D-6E8A-4147-A177-3AD203B41FA5}">
                      <a16:colId xmlns:a16="http://schemas.microsoft.com/office/drawing/2014/main" val="3875976742"/>
                    </a:ext>
                  </a:extLst>
                </a:gridCol>
              </a:tblGrid>
              <a:tr h="231933">
                <a:tc>
                  <a:txBody>
                    <a:bodyPr/>
                    <a:lstStyle/>
                    <a:p>
                      <a:pPr algn="ctr"/>
                      <a:r>
                        <a:rPr lang="en-GB" sz="1000" dirty="0"/>
                        <a:t>Feature</a:t>
                      </a:r>
                    </a:p>
                  </a:txBody>
                  <a:tcPr marL="68580" marR="68580" marT="34290" marB="34290" anchor="ctr"/>
                </a:tc>
                <a:tc gridSpan="2">
                  <a:txBody>
                    <a:bodyPr/>
                    <a:lstStyle/>
                    <a:p>
                      <a:pPr algn="ctr"/>
                      <a:r>
                        <a:rPr lang="en-GB" sz="1000" dirty="0"/>
                        <a:t>Co-ordinates</a:t>
                      </a:r>
                    </a:p>
                  </a:txBody>
                  <a:tcPr marL="68580" marR="68580" marT="34290" marB="34290" anchor="ctr"/>
                </a:tc>
                <a:tc hMerge="1">
                  <a:txBody>
                    <a:bodyPr/>
                    <a:lstStyle/>
                    <a:p>
                      <a:pPr algn="ctr"/>
                      <a:endParaRPr lang="en-GB" dirty="0"/>
                    </a:p>
                  </a:txBody>
                  <a:tcPr anchor="ctr"/>
                </a:tc>
                <a:extLst>
                  <a:ext uri="{0D108BD9-81ED-4DB2-BD59-A6C34878D82A}">
                    <a16:rowId xmlns:a16="http://schemas.microsoft.com/office/drawing/2014/main" val="2386734593"/>
                  </a:ext>
                </a:extLst>
              </a:tr>
              <a:tr h="231933">
                <a:tc>
                  <a:txBody>
                    <a:bodyPr/>
                    <a:lstStyle/>
                    <a:p>
                      <a:pPr algn="ctr"/>
                      <a:r>
                        <a:rPr lang="en-GB" sz="1000" dirty="0"/>
                        <a:t>?</a:t>
                      </a:r>
                    </a:p>
                  </a:txBody>
                  <a:tcPr marL="68580" marR="68580" marT="34290" marB="34290" anchor="ctr"/>
                </a:tc>
                <a:tc>
                  <a:txBody>
                    <a:bodyPr/>
                    <a:lstStyle/>
                    <a:p>
                      <a:pPr algn="ctr"/>
                      <a:r>
                        <a:rPr lang="en-GB" sz="1000" dirty="0"/>
                        <a:t>  51°10'43.89"N</a:t>
                      </a:r>
                    </a:p>
                  </a:txBody>
                  <a:tcPr marL="68580" marR="68580" marT="34290" marB="34290" anchor="ctr"/>
                </a:tc>
                <a:tc>
                  <a:txBody>
                    <a:bodyPr/>
                    <a:lstStyle/>
                    <a:p>
                      <a:pPr algn="ctr"/>
                      <a:r>
                        <a:rPr lang="en-GB" sz="1000" dirty="0"/>
                        <a:t>1°49'34.21"W</a:t>
                      </a:r>
                    </a:p>
                  </a:txBody>
                  <a:tcPr marL="68580" marR="68580" marT="34290" marB="34290" anchor="ctr"/>
                </a:tc>
                <a:extLst>
                  <a:ext uri="{0D108BD9-81ED-4DB2-BD59-A6C34878D82A}">
                    <a16:rowId xmlns:a16="http://schemas.microsoft.com/office/drawing/2014/main" val="1387018703"/>
                  </a:ext>
                </a:extLst>
              </a:tr>
              <a:tr h="231933">
                <a:tc>
                  <a:txBody>
                    <a:bodyPr/>
                    <a:lstStyle/>
                    <a:p>
                      <a:pPr algn="ctr"/>
                      <a:r>
                        <a:rPr lang="en-GB" sz="1000" dirty="0"/>
                        <a:t>?</a:t>
                      </a:r>
                    </a:p>
                  </a:txBody>
                  <a:tcPr marL="68580" marR="68580" marT="34290" marB="34290" anchor="ctr"/>
                </a:tc>
                <a:tc>
                  <a:txBody>
                    <a:bodyPr/>
                    <a:lstStyle/>
                    <a:p>
                      <a:pPr algn="ctr"/>
                      <a:r>
                        <a:rPr lang="en-GB" sz="1000" dirty="0"/>
                        <a:t> 29°58'44.56"N</a:t>
                      </a:r>
                    </a:p>
                  </a:txBody>
                  <a:tcPr marL="68580" marR="68580" marT="34290" marB="34290" anchor="ctr"/>
                </a:tc>
                <a:tc>
                  <a:txBody>
                    <a:bodyPr/>
                    <a:lstStyle/>
                    <a:p>
                      <a:pPr algn="ctr"/>
                      <a:r>
                        <a:rPr lang="en-GB" sz="1000" dirty="0"/>
                        <a:t> 31° 8'2.52"E</a:t>
                      </a:r>
                    </a:p>
                  </a:txBody>
                  <a:tcPr marL="68580" marR="68580" marT="34290" marB="34290" anchor="ctr"/>
                </a:tc>
                <a:extLst>
                  <a:ext uri="{0D108BD9-81ED-4DB2-BD59-A6C34878D82A}">
                    <a16:rowId xmlns:a16="http://schemas.microsoft.com/office/drawing/2014/main" val="3144251667"/>
                  </a:ext>
                </a:extLst>
              </a:tr>
              <a:tr h="293797">
                <a:tc>
                  <a:txBody>
                    <a:bodyPr/>
                    <a:lstStyle/>
                    <a:p>
                      <a:pPr algn="ctr"/>
                      <a:r>
                        <a:rPr lang="en-GB" sz="1000" dirty="0"/>
                        <a:t>Statue of Liberty</a:t>
                      </a:r>
                    </a:p>
                  </a:txBody>
                  <a:tcPr marL="68580" marR="68580" marT="34290" marB="34290" anchor="ctr"/>
                </a:tc>
                <a:tc>
                  <a:txBody>
                    <a:bodyPr/>
                    <a:lstStyle/>
                    <a:p>
                      <a:pPr algn="ctr"/>
                      <a:r>
                        <a:rPr lang="en-GB" sz="1000" dirty="0"/>
                        <a:t>[?]</a:t>
                      </a:r>
                    </a:p>
                  </a:txBody>
                  <a:tcPr marL="68580" marR="68580" marT="34290" marB="34290" anchor="ctr"/>
                </a:tc>
                <a:tc>
                  <a:txBody>
                    <a:bodyPr/>
                    <a:lstStyle/>
                    <a:p>
                      <a:pPr algn="ctr"/>
                      <a:r>
                        <a:rPr lang="en-GB" sz="1000" dirty="0"/>
                        <a:t>[?]</a:t>
                      </a:r>
                    </a:p>
                  </a:txBody>
                  <a:tcPr marL="68580" marR="68580" marT="34290" marB="34290" anchor="ctr"/>
                </a:tc>
                <a:extLst>
                  <a:ext uri="{0D108BD9-81ED-4DB2-BD59-A6C34878D82A}">
                    <a16:rowId xmlns:a16="http://schemas.microsoft.com/office/drawing/2014/main" val="2684945423"/>
                  </a:ext>
                </a:extLst>
              </a:tr>
              <a:tr h="231933">
                <a:tc>
                  <a:txBody>
                    <a:bodyPr/>
                    <a:lstStyle/>
                    <a:p>
                      <a:pPr algn="ctr"/>
                      <a:r>
                        <a:rPr lang="en-GB" sz="1000" dirty="0"/>
                        <a:t>Eiffel Tower</a:t>
                      </a:r>
                    </a:p>
                  </a:txBody>
                  <a:tcPr marL="68580" marR="68580" marT="34290" marB="3429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t>[?]</a:t>
                      </a:r>
                    </a:p>
                  </a:txBody>
                  <a:tcPr marL="68580" marR="68580" marT="34290" marB="3429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t>[?]</a:t>
                      </a:r>
                    </a:p>
                  </a:txBody>
                  <a:tcPr marL="68580" marR="68580" marT="34290" marB="34290" anchor="ctr"/>
                </a:tc>
                <a:extLst>
                  <a:ext uri="{0D108BD9-81ED-4DB2-BD59-A6C34878D82A}">
                    <a16:rowId xmlns:a16="http://schemas.microsoft.com/office/drawing/2014/main" val="2089924566"/>
                  </a:ext>
                </a:extLst>
              </a:tr>
              <a:tr h="231933">
                <a:tc>
                  <a:txBody>
                    <a:bodyPr/>
                    <a:lstStyle/>
                    <a:p>
                      <a:pPr algn="ctr"/>
                      <a:r>
                        <a:rPr lang="en-GB" sz="1000" dirty="0"/>
                        <a:t>?</a:t>
                      </a:r>
                    </a:p>
                  </a:txBody>
                  <a:tcPr marL="68580" marR="68580" marT="34290" marB="34290" anchor="ctr"/>
                </a:tc>
                <a:tc>
                  <a:txBody>
                    <a:bodyPr/>
                    <a:lstStyle/>
                    <a:p>
                      <a:pPr algn="ctr"/>
                      <a:r>
                        <a:rPr lang="en-GB" sz="1000" dirty="0"/>
                        <a:t> 27°59'17.23"N</a:t>
                      </a:r>
                    </a:p>
                  </a:txBody>
                  <a:tcPr marL="68580" marR="68580" marT="34290" marB="34290" anchor="ctr"/>
                </a:tc>
                <a:tc>
                  <a:txBody>
                    <a:bodyPr/>
                    <a:lstStyle/>
                    <a:p>
                      <a:pPr algn="ctr"/>
                      <a:r>
                        <a:rPr lang="en-GB" sz="1000" dirty="0"/>
                        <a:t>86°55'29.91"E</a:t>
                      </a:r>
                    </a:p>
                  </a:txBody>
                  <a:tcPr marL="68580" marR="68580" marT="34290" marB="34290" anchor="ctr"/>
                </a:tc>
                <a:extLst>
                  <a:ext uri="{0D108BD9-81ED-4DB2-BD59-A6C34878D82A}">
                    <a16:rowId xmlns:a16="http://schemas.microsoft.com/office/drawing/2014/main" val="3122859248"/>
                  </a:ext>
                </a:extLst>
              </a:tr>
              <a:tr h="231933">
                <a:tc>
                  <a:txBody>
                    <a:bodyPr/>
                    <a:lstStyle/>
                    <a:p>
                      <a:pPr algn="ctr"/>
                      <a:r>
                        <a:rPr lang="en-GB" sz="1000" dirty="0"/>
                        <a:t>?</a:t>
                      </a:r>
                    </a:p>
                  </a:txBody>
                  <a:tcPr marL="68580" marR="68580" marT="34290" marB="34290" anchor="ctr"/>
                </a:tc>
                <a:tc>
                  <a:txBody>
                    <a:bodyPr/>
                    <a:lstStyle/>
                    <a:p>
                      <a:pPr algn="ctr"/>
                      <a:r>
                        <a:rPr lang="en-GB" sz="1000" dirty="0"/>
                        <a:t> 43° 4'39.66"N</a:t>
                      </a:r>
                    </a:p>
                  </a:txBody>
                  <a:tcPr marL="68580" marR="68580" marT="34290" marB="34290" anchor="ctr"/>
                </a:tc>
                <a:tc>
                  <a:txBody>
                    <a:bodyPr/>
                    <a:lstStyle/>
                    <a:p>
                      <a:pPr algn="ctr"/>
                      <a:r>
                        <a:rPr lang="en-GB" sz="1000" dirty="0"/>
                        <a:t>79° 4'32.92"W</a:t>
                      </a:r>
                    </a:p>
                  </a:txBody>
                  <a:tcPr marL="68580" marR="68580" marT="34290" marB="34290" anchor="ctr"/>
                </a:tc>
                <a:extLst>
                  <a:ext uri="{0D108BD9-81ED-4DB2-BD59-A6C34878D82A}">
                    <a16:rowId xmlns:a16="http://schemas.microsoft.com/office/drawing/2014/main" val="3306085578"/>
                  </a:ext>
                </a:extLst>
              </a:tr>
            </a:tbl>
          </a:graphicData>
        </a:graphic>
      </p:graphicFrame>
    </p:spTree>
    <p:extLst>
      <p:ext uri="{BB962C8B-B14F-4D97-AF65-F5344CB8AC3E}">
        <p14:creationId xmlns:p14="http://schemas.microsoft.com/office/powerpoint/2010/main" val="202471905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0" y="452842"/>
            <a:ext cx="9143999" cy="461665"/>
          </a:xfrm>
          <a:prstGeom prst="rect">
            <a:avLst/>
          </a:prstGeom>
          <a:noFill/>
        </p:spPr>
        <p:txBody>
          <a:bodyPr wrap="square" rtlCol="0">
            <a:spAutoFit/>
          </a:bodyPr>
          <a:lstStyle/>
          <a:p>
            <a:r>
              <a:rPr lang="en-GB" sz="2400" dirty="0"/>
              <a:t>	</a:t>
            </a:r>
            <a:r>
              <a:rPr lang="en-GB" sz="2400" b="1" dirty="0"/>
              <a:t>CRS: Projected Co-ordinate Systems</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4">
            <a:extLst>
              <a:ext uri="{28A0092B-C50C-407E-A947-70E740481C1C}">
                <a14:useLocalDpi xmlns:a14="http://schemas.microsoft.com/office/drawing/2010/main" val="0"/>
              </a:ext>
            </a:extLst>
          </a:blip>
          <a:srcRect l="-11848" r="-19037" b="-788"/>
          <a:stretch/>
        </p:blipFill>
        <p:spPr>
          <a:xfrm>
            <a:off x="15" y="1134249"/>
            <a:ext cx="2416014" cy="4572587"/>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3" name="TextBox 12">
            <a:extLst>
              <a:ext uri="{FF2B5EF4-FFF2-40B4-BE49-F238E27FC236}">
                <a16:creationId xmlns:a16="http://schemas.microsoft.com/office/drawing/2014/main" id="{B50986AA-4830-C986-361C-AA1422A91837}"/>
              </a:ext>
            </a:extLst>
          </p:cNvPr>
          <p:cNvSpPr txBox="1"/>
          <p:nvPr/>
        </p:nvSpPr>
        <p:spPr>
          <a:xfrm>
            <a:off x="2359393" y="1299577"/>
            <a:ext cx="6451147" cy="300082"/>
          </a:xfrm>
          <a:prstGeom prst="rect">
            <a:avLst/>
          </a:prstGeom>
          <a:noFill/>
        </p:spPr>
        <p:txBody>
          <a:bodyPr wrap="square">
            <a:spAutoFit/>
          </a:bodyPr>
          <a:lstStyle/>
          <a:p>
            <a:r>
              <a:rPr lang="en-GB" sz="1350" b="1" dirty="0">
                <a:solidFill>
                  <a:srgbClr val="232323"/>
                </a:solidFill>
                <a:latin typeface="Arial" panose="020B0604020202020204" pitchFamily="34" charset="0"/>
              </a:rPr>
              <a:t>Helpful video that visualises the implications of different projections:</a:t>
            </a:r>
            <a:endParaRPr lang="en-GB" sz="1350" dirty="0">
              <a:solidFill>
                <a:srgbClr val="232323"/>
              </a:solidFill>
              <a:latin typeface="Arial" panose="020B0604020202020204" pitchFamily="34" charset="0"/>
            </a:endParaRPr>
          </a:p>
        </p:txBody>
      </p:sp>
      <p:pic>
        <p:nvPicPr>
          <p:cNvPr id="5122" name="Picture 2" descr="Top 5 Different World Map Projections You Need To Know About">
            <a:extLst>
              <a:ext uri="{FF2B5EF4-FFF2-40B4-BE49-F238E27FC236}">
                <a16:creationId xmlns:a16="http://schemas.microsoft.com/office/drawing/2014/main" id="{E61376B1-989B-49D3-3880-15B0899E1B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03925" y="1756097"/>
            <a:ext cx="4311944" cy="3802326"/>
          </a:xfrm>
          <a:prstGeom prst="rect">
            <a:avLst/>
          </a:prstGeom>
          <a:noFill/>
          <a:extLst>
            <a:ext uri="{909E8E84-426E-40DD-AFC4-6F175D3DCCD1}">
              <a14:hiddenFill xmlns:a14="http://schemas.microsoft.com/office/drawing/2010/main">
                <a:solidFill>
                  <a:srgbClr val="FFFFFF"/>
                </a:solidFill>
              </a14:hiddenFill>
            </a:ext>
          </a:extLst>
        </p:spPr>
      </p:pic>
      <p:pic>
        <p:nvPicPr>
          <p:cNvPr id="3" name="Online Media 2" title="Why all world maps are wrong">
            <a:hlinkClick r:id="" action="ppaction://media"/>
            <a:extLst>
              <a:ext uri="{FF2B5EF4-FFF2-40B4-BE49-F238E27FC236}">
                <a16:creationId xmlns:a16="http://schemas.microsoft.com/office/drawing/2014/main" id="{90101DDB-5E96-063B-C51D-AB5EA457A872}"/>
              </a:ext>
            </a:extLst>
          </p:cNvPr>
          <p:cNvPicPr>
            <a:picLocks noRot="1" noChangeAspect="1"/>
          </p:cNvPicPr>
          <p:nvPr>
            <a:videoFile r:link="rId1"/>
          </p:nvPr>
        </p:nvPicPr>
        <p:blipFill>
          <a:blip r:embed="rId6"/>
          <a:stretch>
            <a:fillRect/>
          </a:stretch>
        </p:blipFill>
        <p:spPr>
          <a:xfrm>
            <a:off x="2825332" y="2146312"/>
            <a:ext cx="5146307" cy="2907664"/>
          </a:xfrm>
          <a:prstGeom prst="rect">
            <a:avLst/>
          </a:prstGeom>
        </p:spPr>
      </p:pic>
    </p:spTree>
    <p:extLst>
      <p:ext uri="{BB962C8B-B14F-4D97-AF65-F5344CB8AC3E}">
        <p14:creationId xmlns:p14="http://schemas.microsoft.com/office/powerpoint/2010/main" val="3341229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70283" y="634411"/>
            <a:ext cx="9143999" cy="461665"/>
          </a:xfrm>
          <a:prstGeom prst="rect">
            <a:avLst/>
          </a:prstGeom>
          <a:noFill/>
        </p:spPr>
        <p:txBody>
          <a:bodyPr wrap="square" rtlCol="0">
            <a:spAutoFit/>
          </a:bodyPr>
          <a:lstStyle/>
          <a:p>
            <a:r>
              <a:rPr lang="fr-FR" sz="2400" b="1" dirty="0"/>
              <a:t>	CRS: Geographic Co-</a:t>
            </a:r>
            <a:r>
              <a:rPr lang="fr-FR" sz="2400" b="1" dirty="0" err="1"/>
              <a:t>ordinate</a:t>
            </a:r>
            <a:r>
              <a:rPr lang="fr-FR" sz="2400" b="1" dirty="0"/>
              <a:t> </a:t>
            </a:r>
            <a:r>
              <a:rPr lang="fr-FR" sz="2400" b="1" dirty="0" err="1"/>
              <a:t>Systems</a:t>
            </a:r>
            <a:endParaRPr lang="en-GB" sz="2400" b="1" dirty="0"/>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6640" t="-12580" r="14860" b="-17066"/>
          <a:stretch/>
        </p:blipFill>
        <p:spPr>
          <a:xfrm>
            <a:off x="15" y="1134249"/>
            <a:ext cx="2416014" cy="4572587"/>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pic>
        <p:nvPicPr>
          <p:cNvPr id="6" name="Picture 7" descr="primequ">
            <a:extLst>
              <a:ext uri="{FF2B5EF4-FFF2-40B4-BE49-F238E27FC236}">
                <a16:creationId xmlns:a16="http://schemas.microsoft.com/office/drawing/2014/main" id="{E6852367-1A16-8F18-17EC-7EBA2B48E70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513" t="5149" r="7618" b="6856"/>
          <a:stretch/>
        </p:blipFill>
        <p:spPr bwMode="auto">
          <a:xfrm>
            <a:off x="6098467" y="1949655"/>
            <a:ext cx="3041324" cy="205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10" name="TextBox 9">
            <a:extLst>
              <a:ext uri="{FF2B5EF4-FFF2-40B4-BE49-F238E27FC236}">
                <a16:creationId xmlns:a16="http://schemas.microsoft.com/office/drawing/2014/main" id="{CE589CFA-77B6-5063-31E8-4ECC338CB86B}"/>
              </a:ext>
            </a:extLst>
          </p:cNvPr>
          <p:cNvSpPr txBox="1"/>
          <p:nvPr/>
        </p:nvSpPr>
        <p:spPr>
          <a:xfrm>
            <a:off x="2537624" y="1949655"/>
            <a:ext cx="3560843" cy="3947234"/>
          </a:xfrm>
          <a:prstGeom prst="rect">
            <a:avLst/>
          </a:prstGeom>
          <a:noFill/>
        </p:spPr>
        <p:txBody>
          <a:bodyPr wrap="square" rtlCol="0">
            <a:spAutoFit/>
          </a:bodyPr>
          <a:lstStyle/>
          <a:p>
            <a:r>
              <a:rPr lang="en-GB" sz="1500" b="1" dirty="0">
                <a:solidFill>
                  <a:srgbClr val="232323"/>
                </a:solidFill>
                <a:latin typeface="Arial" panose="020B0604020202020204" pitchFamily="34" charset="0"/>
              </a:rPr>
              <a:t>Geographic</a:t>
            </a:r>
            <a:r>
              <a:rPr lang="en-GB" sz="1500" dirty="0">
                <a:solidFill>
                  <a:srgbClr val="232323"/>
                </a:solidFill>
                <a:latin typeface="Arial" panose="020B0604020202020204" pitchFamily="34" charset="0"/>
              </a:rPr>
              <a:t> co-ordinates are linked to location on the globe</a:t>
            </a:r>
          </a:p>
          <a:p>
            <a:pPr marL="257175" indent="-257175">
              <a:buFontTx/>
              <a:buChar char="-"/>
            </a:pPr>
            <a:endParaRPr lang="en-GB" sz="1500" dirty="0">
              <a:solidFill>
                <a:srgbClr val="232323"/>
              </a:solidFill>
              <a:latin typeface="Arial" panose="020B0604020202020204" pitchFamily="34" charset="0"/>
            </a:endParaRPr>
          </a:p>
          <a:p>
            <a:pPr marL="257175" indent="-257175">
              <a:buFontTx/>
              <a:buChar char="-"/>
            </a:pPr>
            <a:r>
              <a:rPr lang="en-GB" sz="1500" dirty="0">
                <a:solidFill>
                  <a:srgbClr val="232323"/>
                </a:solidFill>
                <a:latin typeface="Arial" panose="020B0604020202020204" pitchFamily="34" charset="0"/>
              </a:rPr>
              <a:t>Units are in </a:t>
            </a:r>
            <a:r>
              <a:rPr lang="en-GB" sz="1500" b="1" dirty="0">
                <a:solidFill>
                  <a:srgbClr val="232323"/>
                </a:solidFill>
                <a:latin typeface="Arial" panose="020B0604020202020204" pitchFamily="34" charset="0"/>
              </a:rPr>
              <a:t>degrees</a:t>
            </a:r>
          </a:p>
          <a:p>
            <a:endParaRPr lang="en-GB" sz="1350" dirty="0">
              <a:solidFill>
                <a:srgbClr val="232323"/>
              </a:solidFill>
              <a:latin typeface="Arial" panose="020B0604020202020204" pitchFamily="34" charset="0"/>
            </a:endParaRPr>
          </a:p>
          <a:p>
            <a:r>
              <a:rPr lang="en-GB" sz="1350" b="1" i="1" dirty="0">
                <a:solidFill>
                  <a:srgbClr val="232323"/>
                </a:solidFill>
                <a:latin typeface="Arial" panose="020B0604020202020204" pitchFamily="34" charset="0"/>
              </a:rPr>
              <a:t>However, the earth is not a perfect sphere</a:t>
            </a:r>
          </a:p>
          <a:p>
            <a:pPr marL="257175" indent="-257175">
              <a:buFontTx/>
              <a:buChar char="-"/>
            </a:pPr>
            <a:endParaRPr lang="en-GB" sz="1500" dirty="0">
              <a:solidFill>
                <a:srgbClr val="232323"/>
              </a:solidFill>
              <a:latin typeface="Arial" panose="020B0604020202020204" pitchFamily="34" charset="0"/>
            </a:endParaRPr>
          </a:p>
          <a:p>
            <a:pPr marL="257175" indent="-257175">
              <a:buFontTx/>
              <a:buChar char="-"/>
            </a:pPr>
            <a:r>
              <a:rPr lang="en-GB" sz="1500" dirty="0">
                <a:solidFill>
                  <a:srgbClr val="232323"/>
                </a:solidFill>
                <a:latin typeface="Arial" panose="020B0604020202020204" pitchFamily="34" charset="0"/>
              </a:rPr>
              <a:t>called an </a:t>
            </a:r>
            <a:r>
              <a:rPr lang="en-GB" sz="1500" b="1" dirty="0">
                <a:solidFill>
                  <a:srgbClr val="232323"/>
                </a:solidFill>
                <a:latin typeface="Arial" panose="020B0604020202020204" pitchFamily="34" charset="0"/>
              </a:rPr>
              <a:t>ellipsoid </a:t>
            </a:r>
            <a:r>
              <a:rPr lang="en-GB" sz="1500" dirty="0">
                <a:solidFill>
                  <a:srgbClr val="232323"/>
                </a:solidFill>
                <a:latin typeface="Arial" panose="020B0604020202020204" pitchFamily="34" charset="0"/>
              </a:rPr>
              <a:t>(sometimes a spheroid)</a:t>
            </a:r>
          </a:p>
          <a:p>
            <a:pPr marL="257175" indent="-257175">
              <a:buFontTx/>
              <a:buChar char="-"/>
            </a:pPr>
            <a:endParaRPr lang="en-GB" sz="1500" dirty="0">
              <a:solidFill>
                <a:srgbClr val="232323"/>
              </a:solidFill>
              <a:latin typeface="Arial" panose="020B0604020202020204" pitchFamily="34" charset="0"/>
            </a:endParaRPr>
          </a:p>
          <a:p>
            <a:pPr marL="257175" indent="-257175">
              <a:buFontTx/>
              <a:buChar char="-"/>
            </a:pPr>
            <a:r>
              <a:rPr lang="en-GB" sz="1500" dirty="0">
                <a:solidFill>
                  <a:srgbClr val="232323"/>
                </a:solidFill>
                <a:latin typeface="Arial" panose="020B0604020202020204" pitchFamily="34" charset="0"/>
              </a:rPr>
              <a:t>Approximation of the earth’s actual shape</a:t>
            </a:r>
          </a:p>
          <a:p>
            <a:pPr marL="257175" indent="-257175">
              <a:buFontTx/>
              <a:buChar char="-"/>
            </a:pPr>
            <a:endParaRPr lang="en-GB" sz="1500" b="1" dirty="0">
              <a:solidFill>
                <a:srgbClr val="232323"/>
              </a:solidFill>
              <a:latin typeface="Arial" panose="020B0604020202020204" pitchFamily="34" charset="0"/>
            </a:endParaRPr>
          </a:p>
          <a:p>
            <a:pPr marL="257175" indent="-257175">
              <a:buFontTx/>
              <a:buChar char="-"/>
            </a:pPr>
            <a:r>
              <a:rPr lang="en-GB" sz="1500" b="1" dirty="0">
                <a:solidFill>
                  <a:srgbClr val="232323"/>
                </a:solidFill>
                <a:latin typeface="Arial" panose="020B0604020202020204" pitchFamily="34" charset="0"/>
              </a:rPr>
              <a:t>Geoid</a:t>
            </a:r>
            <a:r>
              <a:rPr lang="en-GB" sz="1500" dirty="0">
                <a:solidFill>
                  <a:srgbClr val="232323"/>
                </a:solidFill>
                <a:latin typeface="Arial" panose="020B0604020202020204" pitchFamily="34" charset="0"/>
              </a:rPr>
              <a:t> is the term used to define irregular shape and its approximated mean sea level</a:t>
            </a:r>
          </a:p>
        </p:txBody>
      </p:sp>
      <p:sp>
        <p:nvSpPr>
          <p:cNvPr id="13" name="TextBox 12">
            <a:extLst>
              <a:ext uri="{FF2B5EF4-FFF2-40B4-BE49-F238E27FC236}">
                <a16:creationId xmlns:a16="http://schemas.microsoft.com/office/drawing/2014/main" id="{B50986AA-4830-C986-361C-AA1422A91837}"/>
              </a:ext>
            </a:extLst>
          </p:cNvPr>
          <p:cNvSpPr txBox="1"/>
          <p:nvPr/>
        </p:nvSpPr>
        <p:spPr>
          <a:xfrm>
            <a:off x="2359393" y="1299578"/>
            <a:ext cx="6451147" cy="715581"/>
          </a:xfrm>
          <a:prstGeom prst="rect">
            <a:avLst/>
          </a:prstGeom>
          <a:noFill/>
        </p:spPr>
        <p:txBody>
          <a:bodyPr wrap="square">
            <a:spAutoFit/>
          </a:bodyPr>
          <a:lstStyle/>
          <a:p>
            <a:r>
              <a:rPr lang="en-GB" sz="1350" b="1" dirty="0">
                <a:solidFill>
                  <a:srgbClr val="232323"/>
                </a:solidFill>
                <a:latin typeface="Arial" panose="020B0604020202020204" pitchFamily="34" charset="0"/>
              </a:rPr>
              <a:t>Co-ordinate Reference Systems (CRS):</a:t>
            </a:r>
            <a:r>
              <a:rPr lang="en-GB" sz="1350" dirty="0">
                <a:solidFill>
                  <a:srgbClr val="232323"/>
                </a:solidFill>
                <a:latin typeface="Arial" panose="020B0604020202020204" pitchFamily="34" charset="0"/>
              </a:rPr>
              <a:t> used to define the location of geographic features within a common geographic framework. Science of the ‘where’…</a:t>
            </a:r>
          </a:p>
        </p:txBody>
      </p:sp>
      <p:pic>
        <p:nvPicPr>
          <p:cNvPr id="1026" name="Picture 2" descr="Geoid vs Ellipsoid: What's the ...">
            <a:extLst>
              <a:ext uri="{FF2B5EF4-FFF2-40B4-BE49-F238E27FC236}">
                <a16:creationId xmlns:a16="http://schemas.microsoft.com/office/drawing/2014/main" id="{8AFC6099-8102-E01D-C719-1F4A02294F0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3235" y="3906320"/>
            <a:ext cx="2552842" cy="147978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C118E6CB-F72F-2FC3-1908-BDF70AC97C96}"/>
              </a:ext>
            </a:extLst>
          </p:cNvPr>
          <p:cNvSpPr txBox="1"/>
          <p:nvPr/>
        </p:nvSpPr>
        <p:spPr>
          <a:xfrm>
            <a:off x="5833512" y="5311513"/>
            <a:ext cx="2892287" cy="369332"/>
          </a:xfrm>
          <a:prstGeom prst="rect">
            <a:avLst/>
          </a:prstGeom>
          <a:noFill/>
        </p:spPr>
        <p:txBody>
          <a:bodyPr wrap="square">
            <a:spAutoFit/>
          </a:bodyPr>
          <a:lstStyle/>
          <a:p>
            <a:pPr algn="ctr"/>
            <a:r>
              <a:rPr lang="en-GB" sz="900" b="1" i="1" dirty="0">
                <a:solidFill>
                  <a:srgbClr val="232323"/>
                </a:solidFill>
                <a:latin typeface="Arial" panose="020B0604020202020204" pitchFamily="34" charset="0"/>
              </a:rPr>
              <a:t>Representation of an ellipsoid – while not a perfect sphere, notice the still smooth surface</a:t>
            </a:r>
            <a:endParaRPr lang="en-GB" sz="900" i="1" dirty="0"/>
          </a:p>
        </p:txBody>
      </p:sp>
    </p:spTree>
    <p:extLst>
      <p:ext uri="{BB962C8B-B14F-4D97-AF65-F5344CB8AC3E}">
        <p14:creationId xmlns:p14="http://schemas.microsoft.com/office/powerpoint/2010/main" val="42101324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0" y="857250"/>
            <a:ext cx="9143999" cy="300082"/>
          </a:xfrm>
          <a:prstGeom prst="rect">
            <a:avLst/>
          </a:prstGeom>
          <a:noFill/>
        </p:spPr>
        <p:txBody>
          <a:bodyPr wrap="square" rtlCol="0">
            <a:spAutoFit/>
          </a:bodyPr>
          <a:lstStyle/>
          <a:p>
            <a:r>
              <a:rPr lang="fr-FR" sz="1350" dirty="0"/>
              <a:t>		</a:t>
            </a:r>
            <a:r>
              <a:rPr lang="fr-FR" sz="1350" b="1" dirty="0"/>
              <a:t>CRS: Geographic Co-</a:t>
            </a:r>
            <a:r>
              <a:rPr lang="fr-FR" sz="1350" b="1" dirty="0" err="1"/>
              <a:t>ordinate</a:t>
            </a:r>
            <a:r>
              <a:rPr lang="fr-FR" sz="1350" b="1" dirty="0"/>
              <a:t> </a:t>
            </a:r>
            <a:r>
              <a:rPr lang="fr-FR" sz="1350" b="1" dirty="0" err="1"/>
              <a:t>Systems</a:t>
            </a:r>
            <a:endParaRPr lang="en-GB" sz="1350" b="1" dirty="0"/>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24187" r="24187"/>
          <a:stretch/>
        </p:blipFill>
        <p:spPr>
          <a:xfrm>
            <a:off x="15" y="1134249"/>
            <a:ext cx="2416014" cy="4572587"/>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3" name="TextBox 12">
            <a:extLst>
              <a:ext uri="{FF2B5EF4-FFF2-40B4-BE49-F238E27FC236}">
                <a16:creationId xmlns:a16="http://schemas.microsoft.com/office/drawing/2014/main" id="{B50986AA-4830-C986-361C-AA1422A91837}"/>
              </a:ext>
            </a:extLst>
          </p:cNvPr>
          <p:cNvSpPr txBox="1"/>
          <p:nvPr/>
        </p:nvSpPr>
        <p:spPr>
          <a:xfrm>
            <a:off x="2359393" y="1299578"/>
            <a:ext cx="6451147" cy="715581"/>
          </a:xfrm>
          <a:prstGeom prst="rect">
            <a:avLst/>
          </a:prstGeom>
          <a:noFill/>
        </p:spPr>
        <p:txBody>
          <a:bodyPr wrap="square">
            <a:spAutoFit/>
          </a:bodyPr>
          <a:lstStyle/>
          <a:p>
            <a:r>
              <a:rPr lang="en-GB" sz="1350" b="1" dirty="0">
                <a:solidFill>
                  <a:srgbClr val="232323"/>
                </a:solidFill>
                <a:latin typeface="Arial" panose="020B0604020202020204" pitchFamily="34" charset="0"/>
              </a:rPr>
              <a:t>Co-ordinate Reference Systems (CRS):</a:t>
            </a:r>
            <a:r>
              <a:rPr lang="en-GB" sz="1350" dirty="0">
                <a:solidFill>
                  <a:srgbClr val="232323"/>
                </a:solidFill>
                <a:latin typeface="Arial" panose="020B0604020202020204" pitchFamily="34" charset="0"/>
              </a:rPr>
              <a:t> used to define the location of geographic features within a common geographic framework. Science of the ‘where’…</a:t>
            </a:r>
          </a:p>
        </p:txBody>
      </p:sp>
      <p:pic>
        <p:nvPicPr>
          <p:cNvPr id="3076" name="Picture 4" descr="Regional Datums">
            <a:extLst>
              <a:ext uri="{FF2B5EF4-FFF2-40B4-BE49-F238E27FC236}">
                <a16:creationId xmlns:a16="http://schemas.microsoft.com/office/drawing/2014/main" id="{D8503276-F462-3533-F26E-3220E8C2581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488158" y="4312221"/>
            <a:ext cx="1976468" cy="150747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88C9EAA8-C97C-840F-8433-931F5FC94742}"/>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2977046" y="4181572"/>
            <a:ext cx="1776350" cy="1368707"/>
          </a:xfrm>
          <a:prstGeom prst="rect">
            <a:avLst/>
          </a:prstGeom>
        </p:spPr>
      </p:pic>
      <p:sp>
        <p:nvSpPr>
          <p:cNvPr id="18" name="TextBox 17">
            <a:extLst>
              <a:ext uri="{FF2B5EF4-FFF2-40B4-BE49-F238E27FC236}">
                <a16:creationId xmlns:a16="http://schemas.microsoft.com/office/drawing/2014/main" id="{9ECDAFE0-7FE2-BA4D-6AA4-2201A4F62561}"/>
              </a:ext>
            </a:extLst>
          </p:cNvPr>
          <p:cNvSpPr txBox="1"/>
          <p:nvPr/>
        </p:nvSpPr>
        <p:spPr>
          <a:xfrm>
            <a:off x="2590441" y="1878275"/>
            <a:ext cx="3245873" cy="2169825"/>
          </a:xfrm>
          <a:prstGeom prst="rect">
            <a:avLst/>
          </a:prstGeom>
          <a:noFill/>
        </p:spPr>
        <p:txBody>
          <a:bodyPr wrap="square">
            <a:spAutoFit/>
          </a:bodyPr>
          <a:lstStyle/>
          <a:p>
            <a:r>
              <a:rPr lang="en-GB" sz="1500" b="1" dirty="0">
                <a:solidFill>
                  <a:srgbClr val="232323"/>
                </a:solidFill>
                <a:latin typeface="Arial" panose="020B0604020202020204" pitchFamily="34" charset="0"/>
              </a:rPr>
              <a:t>Datum</a:t>
            </a:r>
            <a:r>
              <a:rPr lang="en-GB" sz="1500" dirty="0">
                <a:solidFill>
                  <a:srgbClr val="232323"/>
                </a:solidFill>
                <a:latin typeface="Arial" panose="020B0604020202020204" pitchFamily="34" charset="0"/>
              </a:rPr>
              <a:t> is the equation used to define that modelled ellipsoid shape and its origin (anchor point).</a:t>
            </a:r>
          </a:p>
          <a:p>
            <a:pPr marL="257175" indent="-257175">
              <a:buFontTx/>
              <a:buChar char="-"/>
            </a:pPr>
            <a:r>
              <a:rPr lang="en-GB" sz="1500" dirty="0">
                <a:solidFill>
                  <a:srgbClr val="232323"/>
                </a:solidFill>
                <a:latin typeface="Arial" panose="020B0604020202020204" pitchFamily="34" charset="0"/>
              </a:rPr>
              <a:t>There are several datums. Most common one is WGS84 – a global datum. Best approximation of the globe</a:t>
            </a:r>
          </a:p>
          <a:p>
            <a:pPr marL="257175" indent="-257175">
              <a:buFontTx/>
              <a:buChar char="-"/>
            </a:pPr>
            <a:r>
              <a:rPr lang="en-GB" sz="1500" dirty="0">
                <a:solidFill>
                  <a:srgbClr val="232323"/>
                </a:solidFill>
                <a:latin typeface="Arial" panose="020B0604020202020204" pitchFamily="34" charset="0"/>
              </a:rPr>
              <a:t>there are regional / local datums that account for the geoid</a:t>
            </a:r>
          </a:p>
        </p:txBody>
      </p:sp>
      <p:sp>
        <p:nvSpPr>
          <p:cNvPr id="20" name="TextBox 19">
            <a:extLst>
              <a:ext uri="{FF2B5EF4-FFF2-40B4-BE49-F238E27FC236}">
                <a16:creationId xmlns:a16="http://schemas.microsoft.com/office/drawing/2014/main" id="{E92F639A-2FC4-2A46-344F-D9012E1FBC9D}"/>
              </a:ext>
            </a:extLst>
          </p:cNvPr>
          <p:cNvSpPr txBox="1"/>
          <p:nvPr/>
        </p:nvSpPr>
        <p:spPr>
          <a:xfrm>
            <a:off x="2457796" y="5300416"/>
            <a:ext cx="910481" cy="577081"/>
          </a:xfrm>
          <a:prstGeom prst="rect">
            <a:avLst/>
          </a:prstGeom>
          <a:noFill/>
        </p:spPr>
        <p:txBody>
          <a:bodyPr wrap="square">
            <a:spAutoFit/>
          </a:bodyPr>
          <a:lstStyle/>
          <a:p>
            <a:pPr algn="ctr"/>
            <a:r>
              <a:rPr lang="en-GB" sz="1050" b="1" i="1" dirty="0">
                <a:solidFill>
                  <a:srgbClr val="232323"/>
                </a:solidFill>
                <a:latin typeface="Arial" panose="020B0604020202020204" pitchFamily="34" charset="0"/>
              </a:rPr>
              <a:t>Geo-centric Datum</a:t>
            </a:r>
            <a:endParaRPr lang="en-GB" sz="1050" b="1" i="1" dirty="0"/>
          </a:p>
        </p:txBody>
      </p:sp>
      <p:sp>
        <p:nvSpPr>
          <p:cNvPr id="21" name="TextBox 20">
            <a:extLst>
              <a:ext uri="{FF2B5EF4-FFF2-40B4-BE49-F238E27FC236}">
                <a16:creationId xmlns:a16="http://schemas.microsoft.com/office/drawing/2014/main" id="{0561A32B-99D4-EE5A-E2A5-17F2F17B568D}"/>
              </a:ext>
            </a:extLst>
          </p:cNvPr>
          <p:cNvSpPr txBox="1"/>
          <p:nvPr/>
        </p:nvSpPr>
        <p:spPr>
          <a:xfrm>
            <a:off x="7643648" y="4904007"/>
            <a:ext cx="1030847" cy="415498"/>
          </a:xfrm>
          <a:prstGeom prst="rect">
            <a:avLst/>
          </a:prstGeom>
          <a:noFill/>
        </p:spPr>
        <p:txBody>
          <a:bodyPr wrap="square">
            <a:spAutoFit/>
          </a:bodyPr>
          <a:lstStyle/>
          <a:p>
            <a:pPr algn="ctr"/>
            <a:r>
              <a:rPr lang="en-GB" sz="1050" b="1" dirty="0">
                <a:solidFill>
                  <a:srgbClr val="232323"/>
                </a:solidFill>
                <a:latin typeface="Arial" panose="020B0604020202020204" pitchFamily="34" charset="0"/>
              </a:rPr>
              <a:t>Regional / Local Datum </a:t>
            </a:r>
            <a:endParaRPr lang="en-GB" sz="1050" b="1" dirty="0"/>
          </a:p>
        </p:txBody>
      </p:sp>
      <p:pic>
        <p:nvPicPr>
          <p:cNvPr id="3" name="Picture 2">
            <a:extLst>
              <a:ext uri="{FF2B5EF4-FFF2-40B4-BE49-F238E27FC236}">
                <a16:creationId xmlns:a16="http://schemas.microsoft.com/office/drawing/2014/main" id="{5DF6AC13-E0CE-53CF-767B-41847C1C25FC}"/>
              </a:ext>
            </a:extLst>
          </p:cNvPr>
          <p:cNvPicPr>
            <a:picLocks noChangeAspect="1"/>
          </p:cNvPicPr>
          <p:nvPr/>
        </p:nvPicPr>
        <p:blipFill>
          <a:blip r:embed="rId6">
            <a:clrChange>
              <a:clrFrom>
                <a:srgbClr val="FCFCFC"/>
              </a:clrFrom>
              <a:clrTo>
                <a:srgbClr val="FCFCFC">
                  <a:alpha val="0"/>
                </a:srgbClr>
              </a:clrTo>
            </a:clrChange>
          </a:blip>
          <a:stretch>
            <a:fillRect/>
          </a:stretch>
        </p:blipFill>
        <p:spPr>
          <a:xfrm>
            <a:off x="6306379" y="1858694"/>
            <a:ext cx="1797387" cy="1755910"/>
          </a:xfrm>
          <a:prstGeom prst="rect">
            <a:avLst/>
          </a:prstGeom>
        </p:spPr>
      </p:pic>
      <p:sp>
        <p:nvSpPr>
          <p:cNvPr id="7" name="TextBox 6">
            <a:extLst>
              <a:ext uri="{FF2B5EF4-FFF2-40B4-BE49-F238E27FC236}">
                <a16:creationId xmlns:a16="http://schemas.microsoft.com/office/drawing/2014/main" id="{80B83FB5-B05F-E32D-0CD7-BA5E3572A100}"/>
              </a:ext>
            </a:extLst>
          </p:cNvPr>
          <p:cNvSpPr txBox="1"/>
          <p:nvPr/>
        </p:nvSpPr>
        <p:spPr>
          <a:xfrm>
            <a:off x="5836314" y="3646304"/>
            <a:ext cx="2892287" cy="600164"/>
          </a:xfrm>
          <a:prstGeom prst="rect">
            <a:avLst/>
          </a:prstGeom>
          <a:noFill/>
        </p:spPr>
        <p:txBody>
          <a:bodyPr wrap="square">
            <a:spAutoFit/>
          </a:bodyPr>
          <a:lstStyle/>
          <a:p>
            <a:pPr algn="ctr"/>
            <a:r>
              <a:rPr lang="en-GB" sz="900" b="1" i="1" dirty="0">
                <a:solidFill>
                  <a:srgbClr val="232323"/>
                </a:solidFill>
                <a:latin typeface="Arial" panose="020B0604020202020204" pitchFamily="34" charset="0"/>
              </a:rPr>
              <a:t>Representation of the Earth’s Geoid</a:t>
            </a:r>
            <a:br>
              <a:rPr lang="en-GB" sz="900" b="1" i="1" dirty="0">
                <a:solidFill>
                  <a:srgbClr val="232323"/>
                </a:solidFill>
                <a:latin typeface="Arial" panose="020B0604020202020204" pitchFamily="34" charset="0"/>
              </a:rPr>
            </a:br>
            <a:r>
              <a:rPr lang="en-GB" sz="900" b="1" i="1" dirty="0">
                <a:solidFill>
                  <a:srgbClr val="232323"/>
                </a:solidFill>
                <a:latin typeface="Arial" panose="020B0604020202020204" pitchFamily="34" charset="0"/>
              </a:rPr>
              <a:t>Source: ESA: </a:t>
            </a:r>
            <a:r>
              <a:rPr lang="en-GB" sz="750" dirty="0"/>
              <a:t>https://www.esa.int/ESA_Multimedia/Images/2009/03/The_Earth_s_gravity_field_geoid</a:t>
            </a:r>
            <a:endParaRPr lang="en-GB" sz="900" i="1" dirty="0"/>
          </a:p>
        </p:txBody>
      </p:sp>
    </p:spTree>
    <p:extLst>
      <p:ext uri="{BB962C8B-B14F-4D97-AF65-F5344CB8AC3E}">
        <p14:creationId xmlns:p14="http://schemas.microsoft.com/office/powerpoint/2010/main" val="269282158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GIS Coordinate Reference Systems">
            <a:hlinkClick r:id="" action="ppaction://media"/>
            <a:extLst>
              <a:ext uri="{FF2B5EF4-FFF2-40B4-BE49-F238E27FC236}">
                <a16:creationId xmlns:a16="http://schemas.microsoft.com/office/drawing/2014/main" id="{499C3211-D729-2986-E265-8814BAACEAFC}"/>
              </a:ext>
            </a:extLst>
          </p:cNvPr>
          <p:cNvPicPr>
            <a:picLocks noGrp="1" noRot="1" noChangeAspect="1"/>
          </p:cNvPicPr>
          <p:nvPr>
            <p:ph idx="1"/>
            <a:videoFile r:link="rId1"/>
          </p:nvPr>
        </p:nvPicPr>
        <p:blipFill>
          <a:blip r:embed="rId3"/>
          <a:stretch>
            <a:fillRect/>
          </a:stretch>
        </p:blipFill>
        <p:spPr>
          <a:xfrm>
            <a:off x="2628731" y="2353471"/>
            <a:ext cx="5886619" cy="3325479"/>
          </a:xfrm>
          <a:prstGeom prst="rect">
            <a:avLst/>
          </a:prstGeom>
        </p:spPr>
      </p:pic>
      <p:sp>
        <p:nvSpPr>
          <p:cNvPr id="6" name="TextBox 5">
            <a:extLst>
              <a:ext uri="{FF2B5EF4-FFF2-40B4-BE49-F238E27FC236}">
                <a16:creationId xmlns:a16="http://schemas.microsoft.com/office/drawing/2014/main" id="{5107172D-82F9-D1B7-8C7C-9C2C417C3994}"/>
              </a:ext>
            </a:extLst>
          </p:cNvPr>
          <p:cNvSpPr txBox="1"/>
          <p:nvPr/>
        </p:nvSpPr>
        <p:spPr>
          <a:xfrm>
            <a:off x="3549315" y="1837414"/>
            <a:ext cx="4572000" cy="369332"/>
          </a:xfrm>
          <a:prstGeom prst="rect">
            <a:avLst/>
          </a:prstGeom>
          <a:noFill/>
        </p:spPr>
        <p:txBody>
          <a:bodyPr wrap="square">
            <a:spAutoFit/>
          </a:bodyPr>
          <a:lstStyle/>
          <a:p>
            <a:r>
              <a:rPr lang="en-GB" dirty="0">
                <a:hlinkClick r:id="rId4"/>
              </a:rPr>
              <a:t>GIS Coordinate Reference Systems </a:t>
            </a:r>
            <a:endParaRPr lang="en-GB" dirty="0"/>
          </a:p>
        </p:txBody>
      </p:sp>
      <p:pic>
        <p:nvPicPr>
          <p:cNvPr id="7" name="Picture 6">
            <a:extLst>
              <a:ext uri="{FF2B5EF4-FFF2-40B4-BE49-F238E27FC236}">
                <a16:creationId xmlns:a16="http://schemas.microsoft.com/office/drawing/2014/main" id="{E9B34B89-9DAA-3756-ADE7-43245F7252BA}"/>
              </a:ext>
            </a:extLst>
          </p:cNvPr>
          <p:cNvPicPr>
            <a:picLocks noChangeAspect="1"/>
          </p:cNvPicPr>
          <p:nvPr/>
        </p:nvPicPr>
        <p:blipFill>
          <a:blip r:embed="rId5"/>
          <a:stretch>
            <a:fillRect/>
          </a:stretch>
        </p:blipFill>
        <p:spPr>
          <a:xfrm>
            <a:off x="96252" y="1142802"/>
            <a:ext cx="2414225" cy="4572396"/>
          </a:xfrm>
          <a:prstGeom prst="rect">
            <a:avLst/>
          </a:prstGeom>
        </p:spPr>
      </p:pic>
    </p:spTree>
    <p:extLst>
      <p:ext uri="{BB962C8B-B14F-4D97-AF65-F5344CB8AC3E}">
        <p14:creationId xmlns:p14="http://schemas.microsoft.com/office/powerpoint/2010/main" val="3409844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0" y="857250"/>
            <a:ext cx="9143999" cy="300082"/>
          </a:xfrm>
          <a:prstGeom prst="rect">
            <a:avLst/>
          </a:prstGeom>
          <a:noFill/>
        </p:spPr>
        <p:txBody>
          <a:bodyPr wrap="square" rtlCol="0">
            <a:spAutoFit/>
          </a:bodyPr>
          <a:lstStyle/>
          <a:p>
            <a:r>
              <a:rPr lang="fr-FR" sz="1350" b="1" dirty="0"/>
              <a:t>Common </a:t>
            </a:r>
            <a:r>
              <a:rPr lang="fr-FR" sz="1350" b="1" dirty="0" err="1"/>
              <a:t>CRS’s</a:t>
            </a:r>
            <a:endParaRPr lang="en-GB" sz="1350" b="1" dirty="0"/>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6170" r="45418"/>
          <a:stretch/>
        </p:blipFill>
        <p:spPr>
          <a:xfrm>
            <a:off x="15" y="1134249"/>
            <a:ext cx="2416014" cy="4572587"/>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4" name="TextBox 13">
            <a:extLst>
              <a:ext uri="{FF2B5EF4-FFF2-40B4-BE49-F238E27FC236}">
                <a16:creationId xmlns:a16="http://schemas.microsoft.com/office/drawing/2014/main" id="{001D96A3-52E9-7837-2ECE-AC05E82E37CF}"/>
              </a:ext>
            </a:extLst>
          </p:cNvPr>
          <p:cNvSpPr txBox="1"/>
          <p:nvPr/>
        </p:nvSpPr>
        <p:spPr>
          <a:xfrm>
            <a:off x="2435103" y="1198488"/>
            <a:ext cx="4880097" cy="4247317"/>
          </a:xfrm>
          <a:prstGeom prst="rect">
            <a:avLst/>
          </a:prstGeom>
          <a:noFill/>
        </p:spPr>
        <p:txBody>
          <a:bodyPr wrap="square" rtlCol="0">
            <a:spAutoFit/>
          </a:bodyPr>
          <a:lstStyle/>
          <a:p>
            <a:r>
              <a:rPr lang="en-GB" sz="1350" b="1" dirty="0">
                <a:solidFill>
                  <a:srgbClr val="232323"/>
                </a:solidFill>
                <a:latin typeface="Arial" panose="020B0604020202020204" pitchFamily="34" charset="0"/>
              </a:rPr>
              <a:t>While there are many CRS’s you may encounter, dependent on your area of work, there are some standard / common projections that you may typically experience</a:t>
            </a:r>
          </a:p>
          <a:p>
            <a:endParaRPr lang="en-GB" sz="1350" b="1" dirty="0">
              <a:solidFill>
                <a:srgbClr val="232323"/>
              </a:solidFill>
              <a:latin typeface="Arial" panose="020B0604020202020204" pitchFamily="34" charset="0"/>
            </a:endParaRPr>
          </a:p>
          <a:p>
            <a:r>
              <a:rPr lang="en-GB" sz="1350" b="1" dirty="0">
                <a:solidFill>
                  <a:srgbClr val="232323"/>
                </a:solidFill>
                <a:latin typeface="Arial" panose="020B0604020202020204" pitchFamily="34" charset="0"/>
              </a:rPr>
              <a:t>WGS84 - degrees</a:t>
            </a:r>
          </a:p>
          <a:p>
            <a:pPr marL="257175" indent="-257175">
              <a:buFontTx/>
              <a:buChar char="-"/>
            </a:pPr>
            <a:r>
              <a:rPr lang="en-GB" sz="1350" dirty="0">
                <a:solidFill>
                  <a:srgbClr val="232323"/>
                </a:solidFill>
                <a:latin typeface="Arial" panose="020B0604020202020204" pitchFamily="34" charset="0"/>
              </a:rPr>
              <a:t>Geographic co-ordinate system (GCS)</a:t>
            </a:r>
          </a:p>
          <a:p>
            <a:pPr marL="257175" indent="-257175">
              <a:buFontTx/>
              <a:buChar char="-"/>
            </a:pPr>
            <a:r>
              <a:rPr lang="en-GB" sz="1350" dirty="0">
                <a:solidFill>
                  <a:srgbClr val="232323"/>
                </a:solidFill>
                <a:latin typeface="Arial" panose="020B0604020202020204" pitchFamily="34" charset="0"/>
              </a:rPr>
              <a:t>Geocentric ellipsoid and datum – centred on Earth’s mass</a:t>
            </a:r>
          </a:p>
          <a:p>
            <a:pPr marL="257175" indent="-257175">
              <a:buFontTx/>
              <a:buChar char="-"/>
            </a:pPr>
            <a:r>
              <a:rPr lang="en-GB" sz="1350" dirty="0">
                <a:solidFill>
                  <a:srgbClr val="232323"/>
                </a:solidFill>
                <a:latin typeface="Arial" panose="020B0604020202020204" pitchFamily="34" charset="0"/>
              </a:rPr>
              <a:t>Best fit to the Earth’s surface</a:t>
            </a:r>
          </a:p>
          <a:p>
            <a:pPr marL="257175" indent="-257175">
              <a:buFontTx/>
              <a:buChar char="-"/>
            </a:pPr>
            <a:r>
              <a:rPr lang="en-GB" sz="1350" dirty="0">
                <a:solidFill>
                  <a:srgbClr val="232323"/>
                </a:solidFill>
                <a:latin typeface="Arial" panose="020B0604020202020204" pitchFamily="34" charset="0"/>
              </a:rPr>
              <a:t>Reference system for GPS positioning</a:t>
            </a:r>
          </a:p>
          <a:p>
            <a:endParaRPr lang="en-GB" sz="1350" b="1" dirty="0">
              <a:solidFill>
                <a:srgbClr val="232323"/>
              </a:solidFill>
              <a:latin typeface="Arial" panose="020B0604020202020204" pitchFamily="34" charset="0"/>
            </a:endParaRPr>
          </a:p>
          <a:p>
            <a:r>
              <a:rPr lang="en-GB" sz="1350" b="1" dirty="0">
                <a:solidFill>
                  <a:srgbClr val="232323"/>
                </a:solidFill>
                <a:latin typeface="Arial" panose="020B0604020202020204" pitchFamily="34" charset="0"/>
              </a:rPr>
              <a:t>Universal Transverse Mercator (UTM) - meters</a:t>
            </a:r>
          </a:p>
          <a:p>
            <a:pPr marL="257175" indent="-257175">
              <a:buFontTx/>
              <a:buChar char="-"/>
            </a:pPr>
            <a:r>
              <a:rPr lang="en-GB" sz="1350" dirty="0">
                <a:solidFill>
                  <a:srgbClr val="232323"/>
                </a:solidFill>
                <a:latin typeface="Arial" panose="020B0604020202020204" pitchFamily="34" charset="0"/>
              </a:rPr>
              <a:t>Global projection (PCS)</a:t>
            </a:r>
          </a:p>
          <a:p>
            <a:pPr marL="257175" indent="-257175">
              <a:buFontTx/>
              <a:buChar char="-"/>
            </a:pPr>
            <a:r>
              <a:rPr lang="en-GB" sz="1350" dirty="0">
                <a:solidFill>
                  <a:srgbClr val="232323"/>
                </a:solidFill>
                <a:latin typeface="Arial" panose="020B0604020202020204" pitchFamily="34" charset="0"/>
              </a:rPr>
              <a:t>Often uses WGS84 ellipsoid (not always – beware!)</a:t>
            </a:r>
          </a:p>
          <a:p>
            <a:pPr marL="257175" indent="-257175">
              <a:buFontTx/>
              <a:buChar char="-"/>
            </a:pPr>
            <a:r>
              <a:rPr lang="en-GB" sz="1350" dirty="0">
                <a:solidFill>
                  <a:srgbClr val="232323"/>
                </a:solidFill>
                <a:latin typeface="Arial" panose="020B0604020202020204" pitchFamily="34" charset="0"/>
              </a:rPr>
              <a:t>Vertical cylindrical projection</a:t>
            </a:r>
          </a:p>
          <a:p>
            <a:pPr marL="257175" indent="-257175">
              <a:buFontTx/>
              <a:buChar char="-"/>
            </a:pPr>
            <a:r>
              <a:rPr lang="en-GB" sz="1350" dirty="0">
                <a:solidFill>
                  <a:srgbClr val="232323"/>
                </a:solidFill>
                <a:latin typeface="Arial" panose="020B0604020202020204" pitchFamily="34" charset="0"/>
              </a:rPr>
              <a:t>60 splits (zones), every 6 degrees wide</a:t>
            </a:r>
          </a:p>
          <a:p>
            <a:endParaRPr lang="en-GB" sz="1350" b="1" dirty="0">
              <a:solidFill>
                <a:srgbClr val="232323"/>
              </a:solidFill>
              <a:latin typeface="Arial" panose="020B0604020202020204" pitchFamily="34" charset="0"/>
            </a:endParaRPr>
          </a:p>
          <a:p>
            <a:r>
              <a:rPr lang="en-GB" sz="1350" b="1" dirty="0">
                <a:solidFill>
                  <a:srgbClr val="232323"/>
                </a:solidFill>
                <a:latin typeface="Arial" panose="020B0604020202020204" pitchFamily="34" charset="0"/>
              </a:rPr>
              <a:t>British National Grid - meters</a:t>
            </a:r>
          </a:p>
          <a:p>
            <a:pPr marL="257175" indent="-257175">
              <a:buFontTx/>
              <a:buChar char="-"/>
            </a:pPr>
            <a:r>
              <a:rPr lang="en-GB" sz="1350" dirty="0">
                <a:solidFill>
                  <a:srgbClr val="232323"/>
                </a:solidFill>
                <a:latin typeface="Arial" panose="020B0604020202020204" pitchFamily="34" charset="0"/>
              </a:rPr>
              <a:t>PCS, based on a local ellipsoid: Airy 1830</a:t>
            </a:r>
          </a:p>
          <a:p>
            <a:pPr marL="257175" indent="-257175">
              <a:buFontTx/>
              <a:buChar char="-"/>
            </a:pPr>
            <a:r>
              <a:rPr lang="en-GB" sz="1350" dirty="0">
                <a:solidFill>
                  <a:srgbClr val="232323"/>
                </a:solidFill>
                <a:latin typeface="Arial" panose="020B0604020202020204" pitchFamily="34" charset="0"/>
              </a:rPr>
              <a:t>Best fit for Britain</a:t>
            </a:r>
          </a:p>
          <a:p>
            <a:pPr marL="257175" indent="-257175">
              <a:buFontTx/>
              <a:buChar char="-"/>
            </a:pPr>
            <a:r>
              <a:rPr lang="en-GB" sz="1350" dirty="0">
                <a:solidFill>
                  <a:srgbClr val="232323"/>
                </a:solidFill>
                <a:latin typeface="Arial" panose="020B0604020202020204" pitchFamily="34" charset="0"/>
              </a:rPr>
              <a:t>Based on Transverse Mercator projection</a:t>
            </a:r>
          </a:p>
        </p:txBody>
      </p:sp>
      <p:pic>
        <p:nvPicPr>
          <p:cNvPr id="9" name="Picture 8">
            <a:extLst>
              <a:ext uri="{FF2B5EF4-FFF2-40B4-BE49-F238E27FC236}">
                <a16:creationId xmlns:a16="http://schemas.microsoft.com/office/drawing/2014/main" id="{2C8311F0-76D9-CD57-F027-48DF0F88691E}"/>
              </a:ext>
            </a:extLst>
          </p:cNvPr>
          <p:cNvPicPr>
            <a:picLocks noChangeAspect="1"/>
          </p:cNvPicPr>
          <p:nvPr/>
        </p:nvPicPr>
        <p:blipFill rotWithShape="1">
          <a:blip r:embed="rId4"/>
          <a:srcRect t="34115" r="46522"/>
          <a:stretch/>
        </p:blipFill>
        <p:spPr>
          <a:xfrm>
            <a:off x="5921828" y="4041033"/>
            <a:ext cx="1605272" cy="1880474"/>
          </a:xfrm>
          <a:prstGeom prst="rect">
            <a:avLst/>
          </a:prstGeom>
        </p:spPr>
      </p:pic>
      <p:pic>
        <p:nvPicPr>
          <p:cNvPr id="6146" name="Picture 2">
            <a:extLst>
              <a:ext uri="{FF2B5EF4-FFF2-40B4-BE49-F238E27FC236}">
                <a16:creationId xmlns:a16="http://schemas.microsoft.com/office/drawing/2014/main" id="{59BCF4C7-26AB-7E66-1DA2-9F57FAF82183}"/>
              </a:ext>
            </a:extLst>
          </p:cNvPr>
          <p:cNvPicPr>
            <a:picLocks noChangeAspect="1" noChangeArrowheads="1"/>
          </p:cNvPicPr>
          <p:nvPr/>
        </p:nvPicPr>
        <p:blipFill>
          <a:blip r:embed="rId5">
            <a:clrChange>
              <a:clrFrom>
                <a:srgbClr val="FEFFFC"/>
              </a:clrFrom>
              <a:clrTo>
                <a:srgbClr val="FEFFFC">
                  <a:alpha val="0"/>
                </a:srgbClr>
              </a:clrTo>
            </a:clrChange>
            <a:extLst>
              <a:ext uri="{28A0092B-C50C-407E-A947-70E740481C1C}">
                <a14:useLocalDpi xmlns:a14="http://schemas.microsoft.com/office/drawing/2010/main" val="0"/>
              </a:ext>
            </a:extLst>
          </a:blip>
          <a:srcRect/>
          <a:stretch>
            <a:fillRect/>
          </a:stretch>
        </p:blipFill>
        <p:spPr bwMode="auto">
          <a:xfrm>
            <a:off x="7067348" y="1668156"/>
            <a:ext cx="1944801" cy="151411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a:extLst>
              <a:ext uri="{FF2B5EF4-FFF2-40B4-BE49-F238E27FC236}">
                <a16:creationId xmlns:a16="http://schemas.microsoft.com/office/drawing/2014/main" id="{637B95E6-7339-FD4D-73BF-B98AA2F8A311}"/>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25192" y="3055612"/>
            <a:ext cx="2015786" cy="1605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626392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532386"/>
            <a:ext cx="9143999" cy="300082"/>
          </a:xfrm>
          <a:prstGeom prst="rect">
            <a:avLst/>
          </a:prstGeom>
          <a:noFill/>
        </p:spPr>
        <p:txBody>
          <a:bodyPr wrap="square" rtlCol="0">
            <a:spAutoFit/>
          </a:bodyPr>
          <a:lstStyle/>
          <a:p>
            <a:r>
              <a:rPr lang="en-GB" sz="1350" b="1" dirty="0"/>
              <a:t>Modelling the real world</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l="18259" r="18259"/>
          <a:stretch/>
        </p:blipFill>
        <p:spPr>
          <a:xfrm>
            <a:off x="15" y="809385"/>
            <a:ext cx="2416014" cy="4572587"/>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3" name="TextBox 12">
            <a:extLst>
              <a:ext uri="{FF2B5EF4-FFF2-40B4-BE49-F238E27FC236}">
                <a16:creationId xmlns:a16="http://schemas.microsoft.com/office/drawing/2014/main" id="{09E3C876-0332-89E5-FDE4-245151733AF4}"/>
              </a:ext>
            </a:extLst>
          </p:cNvPr>
          <p:cNvSpPr txBox="1"/>
          <p:nvPr/>
        </p:nvSpPr>
        <p:spPr>
          <a:xfrm>
            <a:off x="2570661" y="1461772"/>
            <a:ext cx="4157312" cy="4247317"/>
          </a:xfrm>
          <a:prstGeom prst="rect">
            <a:avLst/>
          </a:prstGeom>
          <a:noFill/>
        </p:spPr>
        <p:txBody>
          <a:bodyPr wrap="square" rtlCol="0">
            <a:spAutoFit/>
          </a:bodyPr>
          <a:lstStyle/>
          <a:p>
            <a:pPr marL="257175" indent="-257175">
              <a:buFontTx/>
              <a:buChar char="-"/>
            </a:pPr>
            <a:r>
              <a:rPr lang="en-GB" dirty="0"/>
              <a:t>Represent the many complex elements in a single analytical environment</a:t>
            </a:r>
          </a:p>
          <a:p>
            <a:pPr marL="257175" indent="-257175">
              <a:buFontTx/>
              <a:buChar char="-"/>
            </a:pPr>
            <a:r>
              <a:rPr lang="en-GB" dirty="0"/>
              <a:t>The overlay method, implemented as early as the CGIS, brings together many discrete attributes so that data in corresponding locations can be analysed.</a:t>
            </a:r>
          </a:p>
          <a:p>
            <a:pPr marL="600075" lvl="1" indent="-257175">
              <a:buFontTx/>
              <a:buChar char="-"/>
            </a:pPr>
            <a:r>
              <a:rPr lang="en-GB" dirty="0"/>
              <a:t>Some layers can be qualitative e.g. human defined areas such as county areas, or not visible at the surface, such as climate or soils / geology</a:t>
            </a:r>
          </a:p>
          <a:p>
            <a:pPr marL="257175" indent="-257175">
              <a:buFontTx/>
              <a:buChar char="-"/>
            </a:pPr>
            <a:endParaRPr lang="en-GB" dirty="0"/>
          </a:p>
          <a:p>
            <a:pPr algn="ctr"/>
            <a:r>
              <a:rPr lang="en-GB" dirty="0"/>
              <a:t>GIS have specific data formats to allow for capturing these, </a:t>
            </a:r>
            <a:r>
              <a:rPr lang="en-GB" b="1" dirty="0"/>
              <a:t>Vector</a:t>
            </a:r>
            <a:r>
              <a:rPr lang="en-GB" dirty="0"/>
              <a:t> and </a:t>
            </a:r>
            <a:r>
              <a:rPr lang="en-GB" b="1" dirty="0"/>
              <a:t>Raster</a:t>
            </a:r>
          </a:p>
        </p:txBody>
      </p:sp>
      <p:sp>
        <p:nvSpPr>
          <p:cNvPr id="9" name="TextBox 8">
            <a:extLst>
              <a:ext uri="{FF2B5EF4-FFF2-40B4-BE49-F238E27FC236}">
                <a16:creationId xmlns:a16="http://schemas.microsoft.com/office/drawing/2014/main" id="{BF5225D0-5954-E4D5-24BC-B64C2ED8749C}"/>
              </a:ext>
            </a:extLst>
          </p:cNvPr>
          <p:cNvSpPr txBox="1"/>
          <p:nvPr/>
        </p:nvSpPr>
        <p:spPr>
          <a:xfrm>
            <a:off x="2568379" y="911428"/>
            <a:ext cx="5535386" cy="646331"/>
          </a:xfrm>
          <a:prstGeom prst="rect">
            <a:avLst/>
          </a:prstGeom>
          <a:noFill/>
        </p:spPr>
        <p:txBody>
          <a:bodyPr wrap="square">
            <a:spAutoFit/>
          </a:bodyPr>
          <a:lstStyle/>
          <a:p>
            <a:r>
              <a:rPr lang="en-GB" dirty="0"/>
              <a:t>One of the key principles of GIS is to model the real world in a digital environment</a:t>
            </a:r>
          </a:p>
        </p:txBody>
      </p:sp>
      <p:grpSp>
        <p:nvGrpSpPr>
          <p:cNvPr id="6" name="Group 5">
            <a:extLst>
              <a:ext uri="{FF2B5EF4-FFF2-40B4-BE49-F238E27FC236}">
                <a16:creationId xmlns:a16="http://schemas.microsoft.com/office/drawing/2014/main" id="{AC9C1574-AC0B-69B1-6F5C-42637DB307AB}"/>
              </a:ext>
            </a:extLst>
          </p:cNvPr>
          <p:cNvGrpSpPr/>
          <p:nvPr/>
        </p:nvGrpSpPr>
        <p:grpSpPr>
          <a:xfrm>
            <a:off x="6514172" y="1751587"/>
            <a:ext cx="2604143" cy="3412927"/>
            <a:chOff x="8685563" y="1625600"/>
            <a:chExt cx="3472190" cy="4550570"/>
          </a:xfrm>
        </p:grpSpPr>
        <p:pic>
          <p:nvPicPr>
            <p:cNvPr id="3" name="Picture 2">
              <a:extLst>
                <a:ext uri="{FF2B5EF4-FFF2-40B4-BE49-F238E27FC236}">
                  <a16:creationId xmlns:a16="http://schemas.microsoft.com/office/drawing/2014/main" id="{4478CFAA-6C24-3933-4837-BE49C226AAD0}"/>
                </a:ext>
              </a:extLst>
            </p:cNvPr>
            <p:cNvPicPr>
              <a:picLocks noChangeAspect="1"/>
            </p:cNvPicPr>
            <p:nvPr/>
          </p:nvPicPr>
          <p:blipFill rotWithShape="1">
            <a:blip r:embed="rId4">
              <a:extLst>
                <a:ext uri="{28A0092B-C50C-407E-A947-70E740481C1C}">
                  <a14:useLocalDpi xmlns:a14="http://schemas.microsoft.com/office/drawing/2010/main" val="0"/>
                </a:ext>
              </a:extLst>
            </a:blip>
            <a:srcRect l="-9603" t="-185" r="-814" b="185"/>
            <a:stretch/>
          </p:blipFill>
          <p:spPr>
            <a:xfrm>
              <a:off x="8685563" y="1625600"/>
              <a:ext cx="3472190" cy="3778515"/>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4" name="TextBox 3">
              <a:extLst>
                <a:ext uri="{FF2B5EF4-FFF2-40B4-BE49-F238E27FC236}">
                  <a16:creationId xmlns:a16="http://schemas.microsoft.com/office/drawing/2014/main" id="{7C5A3FD8-5FB0-B9DB-2505-7E5FA38BCE4E}"/>
                </a:ext>
              </a:extLst>
            </p:cNvPr>
            <p:cNvSpPr txBox="1"/>
            <p:nvPr/>
          </p:nvSpPr>
          <p:spPr>
            <a:xfrm>
              <a:off x="8760174" y="5499062"/>
              <a:ext cx="3076227" cy="677108"/>
            </a:xfrm>
            <a:prstGeom prst="rect">
              <a:avLst/>
            </a:prstGeom>
            <a:noFill/>
          </p:spPr>
          <p:txBody>
            <a:bodyPr wrap="square">
              <a:spAutoFit/>
            </a:bodyPr>
            <a:lstStyle/>
            <a:p>
              <a:pPr algn="ctr"/>
              <a:r>
                <a:rPr lang="en-GB" sz="1350" dirty="0"/>
                <a:t>Ian McHarg’s overlay concept in 1969</a:t>
              </a:r>
            </a:p>
          </p:txBody>
        </p:sp>
      </p:grpSp>
      <p:grpSp>
        <p:nvGrpSpPr>
          <p:cNvPr id="10" name="Group 9">
            <a:extLst>
              <a:ext uri="{FF2B5EF4-FFF2-40B4-BE49-F238E27FC236}">
                <a16:creationId xmlns:a16="http://schemas.microsoft.com/office/drawing/2014/main" id="{7AB63733-C890-88A8-F461-73DA7B0A8EBE}"/>
              </a:ext>
            </a:extLst>
          </p:cNvPr>
          <p:cNvGrpSpPr/>
          <p:nvPr/>
        </p:nvGrpSpPr>
        <p:grpSpPr>
          <a:xfrm>
            <a:off x="6701393" y="1694467"/>
            <a:ext cx="2370527" cy="3471497"/>
            <a:chOff x="8711982" y="1549441"/>
            <a:chExt cx="3419351" cy="4817792"/>
          </a:xfrm>
        </p:grpSpPr>
        <p:pic>
          <p:nvPicPr>
            <p:cNvPr id="7170" name="Picture 2">
              <a:extLst>
                <a:ext uri="{FF2B5EF4-FFF2-40B4-BE49-F238E27FC236}">
                  <a16:creationId xmlns:a16="http://schemas.microsoft.com/office/drawing/2014/main" id="{071945DF-F8B3-3E44-EF79-F95F8EC061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11982" y="1549441"/>
              <a:ext cx="3419351" cy="440163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4B4EDA0-3486-169A-04A7-A04FDB4B2397}"/>
                </a:ext>
              </a:extLst>
            </p:cNvPr>
            <p:cNvSpPr txBox="1"/>
            <p:nvPr/>
          </p:nvSpPr>
          <p:spPr>
            <a:xfrm>
              <a:off x="8865402" y="5950775"/>
              <a:ext cx="3076227" cy="416458"/>
            </a:xfrm>
            <a:prstGeom prst="rect">
              <a:avLst/>
            </a:prstGeom>
            <a:solidFill>
              <a:schemeClr val="bg1"/>
            </a:solidFill>
          </p:spPr>
          <p:txBody>
            <a:bodyPr wrap="square">
              <a:spAutoFit/>
            </a:bodyPr>
            <a:lstStyle/>
            <a:p>
              <a:pPr algn="ctr"/>
              <a:r>
                <a:rPr lang="en-GB" sz="1350" dirty="0"/>
                <a:t>Present day GIS example</a:t>
              </a:r>
            </a:p>
          </p:txBody>
        </p:sp>
      </p:grpSp>
    </p:spTree>
    <p:extLst>
      <p:ext uri="{BB962C8B-B14F-4D97-AF65-F5344CB8AC3E}">
        <p14:creationId xmlns:p14="http://schemas.microsoft.com/office/powerpoint/2010/main" val="1984303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C1854-F7C9-632B-E43F-B0A2E6F6AEAD}"/>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3745AF03-2C4B-5337-77E4-ADFE818707C6}"/>
              </a:ext>
            </a:extLst>
          </p:cNvPr>
          <p:cNvPicPr>
            <a:picLocks noGrp="1" noChangeAspect="1"/>
          </p:cNvPicPr>
          <p:nvPr>
            <p:ph idx="1"/>
          </p:nvPr>
        </p:nvPicPr>
        <p:blipFill>
          <a:blip r:embed="rId3"/>
          <a:stretch>
            <a:fillRect/>
          </a:stretch>
        </p:blipFill>
        <p:spPr>
          <a:xfrm>
            <a:off x="485031" y="560595"/>
            <a:ext cx="4712610" cy="5077236"/>
          </a:xfrm>
          <a:prstGeom prst="rect">
            <a:avLst/>
          </a:prstGeom>
        </p:spPr>
      </p:pic>
      <p:pic>
        <p:nvPicPr>
          <p:cNvPr id="5" name="Picture 4">
            <a:extLst>
              <a:ext uri="{FF2B5EF4-FFF2-40B4-BE49-F238E27FC236}">
                <a16:creationId xmlns:a16="http://schemas.microsoft.com/office/drawing/2014/main" id="{35B98868-BD2C-E267-CDB4-3592C589ACBA}"/>
              </a:ext>
            </a:extLst>
          </p:cNvPr>
          <p:cNvPicPr>
            <a:picLocks noChangeAspect="1"/>
          </p:cNvPicPr>
          <p:nvPr/>
        </p:nvPicPr>
        <p:blipFill>
          <a:blip r:embed="rId4"/>
          <a:stretch>
            <a:fillRect/>
          </a:stretch>
        </p:blipFill>
        <p:spPr>
          <a:xfrm>
            <a:off x="5595820" y="560595"/>
            <a:ext cx="3548180" cy="2530059"/>
          </a:xfrm>
          <a:prstGeom prst="rect">
            <a:avLst/>
          </a:prstGeom>
        </p:spPr>
      </p:pic>
      <p:pic>
        <p:nvPicPr>
          <p:cNvPr id="6" name="Picture 5">
            <a:extLst>
              <a:ext uri="{FF2B5EF4-FFF2-40B4-BE49-F238E27FC236}">
                <a16:creationId xmlns:a16="http://schemas.microsoft.com/office/drawing/2014/main" id="{615F79D7-0B1D-E8DA-248F-C896B6E3573B}"/>
              </a:ext>
            </a:extLst>
          </p:cNvPr>
          <p:cNvPicPr>
            <a:picLocks noChangeAspect="1"/>
          </p:cNvPicPr>
          <p:nvPr/>
        </p:nvPicPr>
        <p:blipFill>
          <a:blip r:embed="rId5"/>
          <a:stretch>
            <a:fillRect/>
          </a:stretch>
        </p:blipFill>
        <p:spPr>
          <a:xfrm>
            <a:off x="6591421" y="3429000"/>
            <a:ext cx="1914310" cy="1676545"/>
          </a:xfrm>
          <a:prstGeom prst="rect">
            <a:avLst/>
          </a:prstGeom>
        </p:spPr>
      </p:pic>
    </p:spTree>
    <p:extLst>
      <p:ext uri="{BB962C8B-B14F-4D97-AF65-F5344CB8AC3E}">
        <p14:creationId xmlns:p14="http://schemas.microsoft.com/office/powerpoint/2010/main" val="114121239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0C7F6-4F64-FA6A-CE3E-77C160B873FF}"/>
              </a:ext>
            </a:extLst>
          </p:cNvPr>
          <p:cNvSpPr>
            <a:spLocks noGrp="1"/>
          </p:cNvSpPr>
          <p:nvPr>
            <p:ph type="title"/>
          </p:nvPr>
        </p:nvSpPr>
        <p:spPr/>
        <p:txBody>
          <a:bodyPr/>
          <a:lstStyle/>
          <a:p>
            <a:r>
              <a:rPr lang="en-GB" dirty="0"/>
              <a:t>Map Layers</a:t>
            </a:r>
            <a:br>
              <a:rPr lang="en-GB" dirty="0"/>
            </a:br>
            <a:endParaRPr lang="en-GB" dirty="0"/>
          </a:p>
        </p:txBody>
      </p:sp>
      <p:pic>
        <p:nvPicPr>
          <p:cNvPr id="8194" name="Picture 2">
            <a:extLst>
              <a:ext uri="{FF2B5EF4-FFF2-40B4-BE49-F238E27FC236}">
                <a16:creationId xmlns:a16="http://schemas.microsoft.com/office/drawing/2014/main" id="{93AE6016-0F8A-9BB9-D68A-4F3C53D9750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304261" y="1157109"/>
            <a:ext cx="5143286" cy="318598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1C9450D-B84F-727B-B15A-FDE13FE3AE78}"/>
              </a:ext>
            </a:extLst>
          </p:cNvPr>
          <p:cNvSpPr txBox="1"/>
          <p:nvPr/>
        </p:nvSpPr>
        <p:spPr>
          <a:xfrm>
            <a:off x="2304261" y="4701941"/>
            <a:ext cx="4572000" cy="369332"/>
          </a:xfrm>
          <a:prstGeom prst="rect">
            <a:avLst/>
          </a:prstGeom>
          <a:noFill/>
        </p:spPr>
        <p:txBody>
          <a:bodyPr wrap="square">
            <a:spAutoFit/>
          </a:bodyPr>
          <a:lstStyle/>
          <a:p>
            <a:r>
              <a:rPr lang="en-GB" b="0" i="1" dirty="0">
                <a:solidFill>
                  <a:srgbClr val="404040"/>
                </a:solidFill>
                <a:effectLst/>
                <a:latin typeface="Lato" panose="020F0502020204030203" pitchFamily="34" charset="0"/>
              </a:rPr>
              <a:t>A towns layer added to the map view.</a:t>
            </a:r>
            <a:endParaRPr lang="en-GB" dirty="0"/>
          </a:p>
        </p:txBody>
      </p:sp>
    </p:spTree>
    <p:extLst>
      <p:ext uri="{BB962C8B-B14F-4D97-AF65-F5344CB8AC3E}">
        <p14:creationId xmlns:p14="http://schemas.microsoft.com/office/powerpoint/2010/main" val="372278457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a:extLst>
              <a:ext uri="{FF2B5EF4-FFF2-40B4-BE49-F238E27FC236}">
                <a16:creationId xmlns:a16="http://schemas.microsoft.com/office/drawing/2014/main" id="{4C63D728-322A-376C-CE7F-944EFEE156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499" y="1811723"/>
            <a:ext cx="4325353" cy="26793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039C84D-B1B3-D585-4D47-2C0E44E6AC29}"/>
              </a:ext>
            </a:extLst>
          </p:cNvPr>
          <p:cNvSpPr txBox="1"/>
          <p:nvPr/>
        </p:nvSpPr>
        <p:spPr>
          <a:xfrm>
            <a:off x="2734175" y="4868597"/>
            <a:ext cx="4572000" cy="369332"/>
          </a:xfrm>
          <a:prstGeom prst="rect">
            <a:avLst/>
          </a:prstGeom>
          <a:noFill/>
        </p:spPr>
        <p:txBody>
          <a:bodyPr wrap="square">
            <a:spAutoFit/>
          </a:bodyPr>
          <a:lstStyle/>
          <a:p>
            <a:r>
              <a:rPr lang="en-GB" b="0" i="1" dirty="0">
                <a:solidFill>
                  <a:srgbClr val="404040"/>
                </a:solidFill>
                <a:effectLst/>
                <a:latin typeface="Lato" panose="020F0502020204030203" pitchFamily="34" charset="0"/>
              </a:rPr>
              <a:t>A schools layer added to the map view</a:t>
            </a:r>
            <a:endParaRPr lang="en-GB" dirty="0"/>
          </a:p>
        </p:txBody>
      </p:sp>
    </p:spTree>
    <p:extLst>
      <p:ext uri="{BB962C8B-B14F-4D97-AF65-F5344CB8AC3E}">
        <p14:creationId xmlns:p14="http://schemas.microsoft.com/office/powerpoint/2010/main" val="118787010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8901A83-22A3-7660-956C-2C6025722DB6}"/>
              </a:ext>
            </a:extLst>
          </p:cNvPr>
          <p:cNvPicPr>
            <a:picLocks noChangeAspect="1"/>
          </p:cNvPicPr>
          <p:nvPr/>
        </p:nvPicPr>
        <p:blipFill>
          <a:blip r:embed="rId2"/>
          <a:stretch>
            <a:fillRect/>
          </a:stretch>
        </p:blipFill>
        <p:spPr>
          <a:xfrm>
            <a:off x="1022684" y="1074437"/>
            <a:ext cx="6292515" cy="3897864"/>
          </a:xfrm>
          <a:prstGeom prst="rect">
            <a:avLst/>
          </a:prstGeom>
        </p:spPr>
      </p:pic>
      <p:sp>
        <p:nvSpPr>
          <p:cNvPr id="4" name="TextBox 3">
            <a:extLst>
              <a:ext uri="{FF2B5EF4-FFF2-40B4-BE49-F238E27FC236}">
                <a16:creationId xmlns:a16="http://schemas.microsoft.com/office/drawing/2014/main" id="{5E8CC1CB-8EFF-4EFF-585A-4F961EE13DCA}"/>
              </a:ext>
            </a:extLst>
          </p:cNvPr>
          <p:cNvSpPr txBox="1"/>
          <p:nvPr/>
        </p:nvSpPr>
        <p:spPr>
          <a:xfrm>
            <a:off x="2057400" y="5133292"/>
            <a:ext cx="4572000" cy="369332"/>
          </a:xfrm>
          <a:prstGeom prst="rect">
            <a:avLst/>
          </a:prstGeom>
          <a:noFill/>
        </p:spPr>
        <p:txBody>
          <a:bodyPr wrap="square">
            <a:spAutoFit/>
          </a:bodyPr>
          <a:lstStyle/>
          <a:p>
            <a:r>
              <a:rPr lang="en-GB" b="0" i="1" dirty="0">
                <a:solidFill>
                  <a:srgbClr val="404040"/>
                </a:solidFill>
                <a:effectLst/>
                <a:latin typeface="Lato" panose="020F0502020204030203" pitchFamily="34" charset="0"/>
              </a:rPr>
              <a:t>A railways layer added to the map view</a:t>
            </a:r>
            <a:endParaRPr lang="en-GB" dirty="0"/>
          </a:p>
        </p:txBody>
      </p:sp>
    </p:spTree>
    <p:extLst>
      <p:ext uri="{BB962C8B-B14F-4D97-AF65-F5344CB8AC3E}">
        <p14:creationId xmlns:p14="http://schemas.microsoft.com/office/powerpoint/2010/main" val="397600437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a:extLst>
              <a:ext uri="{FF2B5EF4-FFF2-40B4-BE49-F238E27FC236}">
                <a16:creationId xmlns:a16="http://schemas.microsoft.com/office/drawing/2014/main" id="{9BC0BBD4-3B8D-DCE4-1A4D-BC767FD8AE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6595" y="497256"/>
            <a:ext cx="6447363" cy="39937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43B40E9-D8BB-41A0-3C71-2B14A7FB620D}"/>
              </a:ext>
            </a:extLst>
          </p:cNvPr>
          <p:cNvSpPr txBox="1"/>
          <p:nvPr/>
        </p:nvSpPr>
        <p:spPr>
          <a:xfrm>
            <a:off x="2550695" y="4952818"/>
            <a:ext cx="4572000" cy="369332"/>
          </a:xfrm>
          <a:prstGeom prst="rect">
            <a:avLst/>
          </a:prstGeom>
          <a:noFill/>
        </p:spPr>
        <p:txBody>
          <a:bodyPr wrap="square">
            <a:spAutoFit/>
          </a:bodyPr>
          <a:lstStyle/>
          <a:p>
            <a:r>
              <a:rPr lang="en-GB" b="0" i="1" dirty="0">
                <a:solidFill>
                  <a:srgbClr val="404040"/>
                </a:solidFill>
                <a:effectLst/>
                <a:latin typeface="Lato" panose="020F0502020204030203" pitchFamily="34" charset="0"/>
              </a:rPr>
              <a:t>A rivers layer added to the map view</a:t>
            </a:r>
            <a:endParaRPr lang="en-GB" dirty="0"/>
          </a:p>
        </p:txBody>
      </p:sp>
    </p:spTree>
    <p:extLst>
      <p:ext uri="{BB962C8B-B14F-4D97-AF65-F5344CB8AC3E}">
        <p14:creationId xmlns:p14="http://schemas.microsoft.com/office/powerpoint/2010/main" val="96935160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60D41AC-91FA-8029-1478-828827B94126}"/>
              </a:ext>
            </a:extLst>
          </p:cNvPr>
          <p:cNvPicPr>
            <a:picLocks noChangeAspect="1"/>
          </p:cNvPicPr>
          <p:nvPr/>
        </p:nvPicPr>
        <p:blipFill>
          <a:blip r:embed="rId3"/>
          <a:stretch>
            <a:fillRect/>
          </a:stretch>
        </p:blipFill>
        <p:spPr>
          <a:xfrm>
            <a:off x="12032" y="625642"/>
            <a:ext cx="9151609" cy="4124325"/>
          </a:xfrm>
          <a:prstGeom prst="rect">
            <a:avLst/>
          </a:prstGeom>
        </p:spPr>
      </p:pic>
    </p:spTree>
    <p:extLst>
      <p:ext uri="{BB962C8B-B14F-4D97-AF65-F5344CB8AC3E}">
        <p14:creationId xmlns:p14="http://schemas.microsoft.com/office/powerpoint/2010/main" val="167586316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204537" y="472240"/>
            <a:ext cx="9143999" cy="369332"/>
          </a:xfrm>
          <a:prstGeom prst="rect">
            <a:avLst/>
          </a:prstGeom>
          <a:noFill/>
        </p:spPr>
        <p:txBody>
          <a:bodyPr wrap="square" rtlCol="0">
            <a:spAutoFit/>
          </a:bodyPr>
          <a:lstStyle/>
          <a:p>
            <a:r>
              <a:rPr lang="fr-FR" b="1" dirty="0"/>
              <a:t>	Global </a:t>
            </a:r>
            <a:r>
              <a:rPr lang="en-GB" b="1" dirty="0"/>
              <a:t>Positioning</a:t>
            </a:r>
            <a:r>
              <a:rPr lang="fr-FR" b="1" dirty="0"/>
              <a:t> </a:t>
            </a:r>
            <a:r>
              <a:rPr lang="en-GB" b="1" dirty="0"/>
              <a:t>Systems</a:t>
            </a:r>
            <a:r>
              <a:rPr lang="fr-FR" b="1" dirty="0"/>
              <a:t> (GPS)</a:t>
            </a:r>
            <a:endParaRPr lang="en-GB" b="1" dirty="0"/>
          </a:p>
        </p:txBody>
      </p:sp>
      <p:sp>
        <p:nvSpPr>
          <p:cNvPr id="2" name="TextBox 1">
            <a:extLst>
              <a:ext uri="{FF2B5EF4-FFF2-40B4-BE49-F238E27FC236}">
                <a16:creationId xmlns:a16="http://schemas.microsoft.com/office/drawing/2014/main" id="{149914EF-2091-2B33-A21A-978B0237450B}"/>
              </a:ext>
            </a:extLst>
          </p:cNvPr>
          <p:cNvSpPr txBox="1"/>
          <p:nvPr/>
        </p:nvSpPr>
        <p:spPr>
          <a:xfrm>
            <a:off x="3170183" y="1193010"/>
            <a:ext cx="5884727" cy="4478149"/>
          </a:xfrm>
          <a:prstGeom prst="rect">
            <a:avLst/>
          </a:prstGeom>
          <a:noFill/>
        </p:spPr>
        <p:txBody>
          <a:bodyPr wrap="square">
            <a:spAutoFit/>
          </a:bodyPr>
          <a:lstStyle/>
          <a:p>
            <a:r>
              <a:rPr lang="en-GB" sz="1425" dirty="0"/>
              <a:t>GPS was invented by the US Department of Defence in the 1970’s.</a:t>
            </a:r>
          </a:p>
          <a:p>
            <a:endParaRPr lang="en-GB" sz="1425" dirty="0"/>
          </a:p>
          <a:p>
            <a:r>
              <a:rPr lang="en-GB" sz="1425" dirty="0"/>
              <a:t>It was originally called “NAVSTAR” (Navigation Satellite Timing and Ranging)</a:t>
            </a:r>
          </a:p>
          <a:p>
            <a:endParaRPr lang="en-GB" sz="1425" dirty="0"/>
          </a:p>
          <a:p>
            <a:r>
              <a:rPr lang="en-GB" sz="1425" dirty="0"/>
              <a:t>Using a constellation of satellites, a receiver (such as those found in most mobile devices or modern cars) identifies the timing of incoming signals.</a:t>
            </a:r>
          </a:p>
          <a:p>
            <a:endParaRPr lang="en-GB" sz="1425" dirty="0"/>
          </a:p>
          <a:p>
            <a:r>
              <a:rPr lang="en-GB" sz="1425" dirty="0"/>
              <a:t>Distance = time (atomic clock on satellite) x speed (speed of light)  </a:t>
            </a:r>
          </a:p>
          <a:p>
            <a:endParaRPr lang="en-GB" sz="1425" dirty="0"/>
          </a:p>
          <a:p>
            <a:r>
              <a:rPr lang="en-GB" sz="1425" dirty="0"/>
              <a:t>Trilateration – term to describe measuring of distances to determine location</a:t>
            </a:r>
          </a:p>
          <a:p>
            <a:endParaRPr lang="en-GB" sz="1425" dirty="0"/>
          </a:p>
          <a:p>
            <a:r>
              <a:rPr lang="en-GB" sz="1425" dirty="0"/>
              <a:t>Receiver needs to ‘see’ at least 4 satellites to determine X,Y, and Z, typically within a 5-meter accuracy.</a:t>
            </a:r>
          </a:p>
          <a:p>
            <a:endParaRPr lang="en-GB" sz="1425" dirty="0"/>
          </a:p>
          <a:p>
            <a:r>
              <a:rPr lang="en-GB" sz="1425" dirty="0"/>
              <a:t>GPS is now one of multiple global systems, collectively referred to as Global Navigation Satellite System (GNSS) – includes Russian, European, and Chinese systems.</a:t>
            </a:r>
          </a:p>
          <a:p>
            <a:r>
              <a:rPr lang="en-GB" sz="1425" dirty="0"/>
              <a:t>	- increased global visibility and reliability</a:t>
            </a:r>
          </a:p>
          <a:p>
            <a:endParaRPr lang="en-GB" sz="1425" dirty="0"/>
          </a:p>
          <a:p>
            <a:r>
              <a:rPr lang="en-GB" sz="1425" dirty="0"/>
              <a:t>GNSS makes GIS fieldwork / surveying easy and accessible to all.</a:t>
            </a:r>
          </a:p>
        </p:txBody>
      </p:sp>
      <p:pic>
        <p:nvPicPr>
          <p:cNvPr id="1026" name="Picture 2" descr="What is the difference between GNSS and GPS? – MOBATIME">
            <a:extLst>
              <a:ext uri="{FF2B5EF4-FFF2-40B4-BE49-F238E27FC236}">
                <a16:creationId xmlns:a16="http://schemas.microsoft.com/office/drawing/2014/main" id="{5A71A9DC-1595-9892-1C27-0FFE74FC08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9" y="2625743"/>
            <a:ext cx="3081093" cy="308109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3962E6CD-8C91-5A50-6BE9-1E401309DB1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7695"/>
          <a:stretch/>
        </p:blipFill>
        <p:spPr bwMode="auto">
          <a:xfrm>
            <a:off x="0" y="1256018"/>
            <a:ext cx="3085302" cy="1628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02806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4105E-0FB2-A1F3-ED5D-F9CAB4082B18}"/>
              </a:ext>
            </a:extLst>
          </p:cNvPr>
          <p:cNvSpPr>
            <a:spLocks noGrp="1"/>
          </p:cNvSpPr>
          <p:nvPr>
            <p:ph type="title"/>
          </p:nvPr>
        </p:nvSpPr>
        <p:spPr/>
        <p:txBody>
          <a:bodyPr/>
          <a:lstStyle/>
          <a:p>
            <a:r>
              <a:rPr lang="en-GB" dirty="0"/>
              <a:t>Tutorial Activity: Understanding Map Layers using Overlay (QGIS)</a:t>
            </a:r>
          </a:p>
        </p:txBody>
      </p:sp>
      <p:sp>
        <p:nvSpPr>
          <p:cNvPr id="3" name="Content Placeholder 2">
            <a:extLst>
              <a:ext uri="{FF2B5EF4-FFF2-40B4-BE49-F238E27FC236}">
                <a16:creationId xmlns:a16="http://schemas.microsoft.com/office/drawing/2014/main" id="{C07539AB-8F56-DF9D-88F3-A6CD1B3D3A88}"/>
              </a:ext>
            </a:extLst>
          </p:cNvPr>
          <p:cNvSpPr>
            <a:spLocks noGrp="1"/>
          </p:cNvSpPr>
          <p:nvPr>
            <p:ph idx="1"/>
          </p:nvPr>
        </p:nvSpPr>
        <p:spPr/>
        <p:txBody>
          <a:bodyPr/>
          <a:lstStyle/>
          <a:p>
            <a:pPr marL="0" indent="0">
              <a:buNone/>
            </a:pPr>
            <a:r>
              <a:rPr lang="en-GB" dirty="0"/>
              <a:t>Open Moodle, </a:t>
            </a:r>
          </a:p>
          <a:p>
            <a:pPr marL="0" indent="0">
              <a:buNone/>
            </a:pPr>
            <a:r>
              <a:rPr lang="en-GB" dirty="0"/>
              <a:t>go to the QGIS section, and open the document titled </a:t>
            </a:r>
          </a:p>
          <a:p>
            <a:pPr marL="0" indent="0">
              <a:buNone/>
            </a:pPr>
            <a:r>
              <a:rPr lang="en-GB" dirty="0"/>
              <a:t>‘Week 2 </a:t>
            </a:r>
            <a:r>
              <a:rPr lang="en-GB" dirty="0" err="1"/>
              <a:t>Handout_QGIS</a:t>
            </a:r>
            <a:r>
              <a:rPr lang="en-GB" dirty="0"/>
              <a:t>’</a:t>
            </a:r>
          </a:p>
          <a:p>
            <a:pPr marL="0" indent="0">
              <a:buNone/>
            </a:pPr>
            <a:endParaRPr lang="en-GB" dirty="0"/>
          </a:p>
          <a:p>
            <a:pPr marL="0" indent="0">
              <a:buNone/>
            </a:pPr>
            <a:r>
              <a:rPr lang="en-GB" dirty="0"/>
              <a:t>Complete the activities described in the handout</a:t>
            </a:r>
          </a:p>
        </p:txBody>
      </p:sp>
    </p:spTree>
    <p:extLst>
      <p:ext uri="{BB962C8B-B14F-4D97-AF65-F5344CB8AC3E}">
        <p14:creationId xmlns:p14="http://schemas.microsoft.com/office/powerpoint/2010/main" val="69412993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39BE701-A67E-5BFD-B044-ECF13A621788}"/>
              </a:ext>
            </a:extLst>
          </p:cNvPr>
          <p:cNvSpPr txBox="1"/>
          <p:nvPr/>
        </p:nvSpPr>
        <p:spPr>
          <a:xfrm>
            <a:off x="1" y="642761"/>
            <a:ext cx="9143999" cy="400110"/>
          </a:xfrm>
          <a:prstGeom prst="rect">
            <a:avLst/>
          </a:prstGeom>
          <a:noFill/>
        </p:spPr>
        <p:txBody>
          <a:bodyPr wrap="square" rtlCol="0">
            <a:spAutoFit/>
          </a:bodyPr>
          <a:lstStyle/>
          <a:p>
            <a:r>
              <a:rPr lang="en-GB" sz="2000" dirty="0"/>
              <a:t>		</a:t>
            </a:r>
            <a:r>
              <a:rPr lang="en-GB" sz="2000" b="1" dirty="0"/>
              <a:t>Summary</a:t>
            </a:r>
          </a:p>
        </p:txBody>
      </p:sp>
      <p:pic>
        <p:nvPicPr>
          <p:cNvPr id="11" name="Picture 10">
            <a:extLst>
              <a:ext uri="{FF2B5EF4-FFF2-40B4-BE49-F238E27FC236}">
                <a16:creationId xmlns:a16="http://schemas.microsoft.com/office/drawing/2014/main" id="{CDC57D8D-8F2C-3ECC-54B1-1401800DD892}"/>
              </a:ext>
            </a:extLst>
          </p:cNvPr>
          <p:cNvPicPr>
            <a:picLocks noChangeAspect="1"/>
          </p:cNvPicPr>
          <p:nvPr/>
        </p:nvPicPr>
        <p:blipFill rotWithShape="1">
          <a:blip r:embed="rId3">
            <a:extLst>
              <a:ext uri="{28A0092B-C50C-407E-A947-70E740481C1C}">
                <a14:useLocalDpi xmlns:a14="http://schemas.microsoft.com/office/drawing/2010/main" val="0"/>
              </a:ext>
            </a:extLst>
          </a:blip>
          <a:srcRect t="35" b="35"/>
          <a:stretch/>
        </p:blipFill>
        <p:spPr>
          <a:xfrm>
            <a:off x="15" y="1134249"/>
            <a:ext cx="2416014" cy="4572587"/>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12" name="TextBox 11">
            <a:extLst>
              <a:ext uri="{FF2B5EF4-FFF2-40B4-BE49-F238E27FC236}">
                <a16:creationId xmlns:a16="http://schemas.microsoft.com/office/drawing/2014/main" id="{38C4A143-C346-A5D7-3DFF-2CAF7FBCDBED}"/>
              </a:ext>
            </a:extLst>
          </p:cNvPr>
          <p:cNvSpPr txBox="1"/>
          <p:nvPr/>
        </p:nvSpPr>
        <p:spPr>
          <a:xfrm>
            <a:off x="2663455" y="1441101"/>
            <a:ext cx="6012712" cy="4154984"/>
          </a:xfrm>
          <a:prstGeom prst="rect">
            <a:avLst/>
          </a:prstGeom>
          <a:noFill/>
        </p:spPr>
        <p:txBody>
          <a:bodyPr wrap="square" rtlCol="0">
            <a:spAutoFit/>
          </a:bodyPr>
          <a:lstStyle/>
          <a:p>
            <a:r>
              <a:rPr lang="en-GB" dirty="0"/>
              <a:t>The locations of geographic features can be captured in either:</a:t>
            </a:r>
          </a:p>
          <a:p>
            <a:pPr marL="257175" indent="-257175">
              <a:buFontTx/>
              <a:buChar char="-"/>
            </a:pPr>
            <a:r>
              <a:rPr lang="en-GB" dirty="0"/>
              <a:t>Geographic Co-ordinate System (GCS) – location on the spherical globe</a:t>
            </a:r>
          </a:p>
          <a:p>
            <a:pPr marL="214313" indent="-214313">
              <a:buFontTx/>
              <a:buChar char="-"/>
            </a:pPr>
            <a:r>
              <a:rPr lang="en-GB" dirty="0"/>
              <a:t>Project Co-ordinate System (PCS) – modelled representation of a location onto a 2D plane</a:t>
            </a:r>
          </a:p>
          <a:p>
            <a:endParaRPr lang="en-GB" dirty="0"/>
          </a:p>
          <a:p>
            <a:r>
              <a:rPr lang="en-GB" dirty="0"/>
              <a:t>GIS provides an environment in which to create a digital representation of the real world, often using multiple discrete layers of information</a:t>
            </a:r>
          </a:p>
          <a:p>
            <a:endParaRPr lang="en-GB" dirty="0"/>
          </a:p>
          <a:p>
            <a:r>
              <a:rPr lang="en-GB" dirty="0"/>
              <a:t>Data can be captured and displayed in either:</a:t>
            </a:r>
          </a:p>
          <a:p>
            <a:pPr marL="257175" indent="-257175">
              <a:buFontTx/>
              <a:buChar char="-"/>
            </a:pPr>
            <a:r>
              <a:rPr lang="en-GB" dirty="0"/>
              <a:t>Vectors (points, lines, and polygons)</a:t>
            </a:r>
          </a:p>
          <a:p>
            <a:pPr marL="214313" indent="-214313">
              <a:buFontTx/>
              <a:buChar char="-"/>
            </a:pPr>
            <a:r>
              <a:rPr lang="en-GB" dirty="0"/>
              <a:t> </a:t>
            </a:r>
            <a:r>
              <a:rPr lang="en-GB" dirty="0" err="1"/>
              <a:t>Rasters</a:t>
            </a:r>
            <a:r>
              <a:rPr lang="en-GB" dirty="0"/>
              <a:t> (a grid composed or rows and columns)</a:t>
            </a:r>
          </a:p>
          <a:p>
            <a:endParaRPr lang="en-GB" dirty="0"/>
          </a:p>
          <a:p>
            <a:endParaRPr lang="en-GB" sz="1200" dirty="0"/>
          </a:p>
        </p:txBody>
      </p:sp>
    </p:spTree>
    <p:extLst>
      <p:ext uri="{BB962C8B-B14F-4D97-AF65-F5344CB8AC3E}">
        <p14:creationId xmlns:p14="http://schemas.microsoft.com/office/powerpoint/2010/main" val="346631108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5605F-534F-AA70-D562-67652E1E72D9}"/>
              </a:ext>
            </a:extLst>
          </p:cNvPr>
          <p:cNvSpPr>
            <a:spLocks noGrp="1"/>
          </p:cNvSpPr>
          <p:nvPr>
            <p:ph type="title"/>
          </p:nvPr>
        </p:nvSpPr>
        <p:spPr/>
        <p:txBody>
          <a:bodyPr/>
          <a:lstStyle/>
          <a:p>
            <a:r>
              <a:rPr lang="en-GB" b="1" dirty="0"/>
              <a:t>GIS File Formats:</a:t>
            </a:r>
            <a:br>
              <a:rPr lang="en-GB" b="1" dirty="0"/>
            </a:br>
            <a:r>
              <a:rPr lang="en-GB" dirty="0"/>
              <a:t>		- how GIS data is stored</a:t>
            </a:r>
          </a:p>
        </p:txBody>
      </p:sp>
      <p:sp>
        <p:nvSpPr>
          <p:cNvPr id="3" name="Content Placeholder 2">
            <a:extLst>
              <a:ext uri="{FF2B5EF4-FFF2-40B4-BE49-F238E27FC236}">
                <a16:creationId xmlns:a16="http://schemas.microsoft.com/office/drawing/2014/main" id="{F956106E-F718-20BB-FBA8-C924E74B69DD}"/>
              </a:ext>
            </a:extLst>
          </p:cNvPr>
          <p:cNvSpPr>
            <a:spLocks noGrp="1"/>
          </p:cNvSpPr>
          <p:nvPr>
            <p:ph idx="1"/>
          </p:nvPr>
        </p:nvSpPr>
        <p:spPr/>
        <p:txBody>
          <a:bodyPr/>
          <a:lstStyle/>
          <a:p>
            <a:pPr marL="0" indent="0">
              <a:buNone/>
            </a:pPr>
            <a:r>
              <a:rPr lang="en-GB" dirty="0"/>
              <a:t>Learning Outcomes:</a:t>
            </a:r>
          </a:p>
          <a:p>
            <a:pPr marL="0" indent="0">
              <a:buNone/>
            </a:pPr>
            <a:r>
              <a:rPr lang="en-GB" dirty="0"/>
              <a:t>	- Identify common vector and raster file formats.</a:t>
            </a:r>
          </a:p>
          <a:p>
            <a:pPr marL="0" indent="0">
              <a:buNone/>
            </a:pPr>
            <a:r>
              <a:rPr lang="en-GB" dirty="0"/>
              <a:t>	- Understand why shapefiles contain multiple files.</a:t>
            </a:r>
          </a:p>
          <a:p>
            <a:pPr marL="0" indent="0">
              <a:buNone/>
            </a:pPr>
            <a:r>
              <a:rPr lang="en-GB" dirty="0"/>
              <a:t>	- Load different formats into QGIS</a:t>
            </a:r>
          </a:p>
          <a:p>
            <a:pPr marL="0" indent="0">
              <a:buNone/>
            </a:pPr>
            <a:r>
              <a:rPr lang="en-GB" dirty="0"/>
              <a:t>	- Download open datasets from data portals</a:t>
            </a:r>
          </a:p>
          <a:p>
            <a:pPr marL="0" indent="0">
              <a:buNone/>
            </a:pPr>
            <a:endParaRPr lang="en-GB" dirty="0"/>
          </a:p>
        </p:txBody>
      </p:sp>
    </p:spTree>
    <p:extLst>
      <p:ext uri="{BB962C8B-B14F-4D97-AF65-F5344CB8AC3E}">
        <p14:creationId xmlns:p14="http://schemas.microsoft.com/office/powerpoint/2010/main" val="402040743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075EA-DA83-0CF3-97AD-A204BC5B13B6}"/>
              </a:ext>
            </a:extLst>
          </p:cNvPr>
          <p:cNvSpPr>
            <a:spLocks noGrp="1"/>
          </p:cNvSpPr>
          <p:nvPr>
            <p:ph type="title"/>
          </p:nvPr>
        </p:nvSpPr>
        <p:spPr/>
        <p:txBody>
          <a:bodyPr/>
          <a:lstStyle/>
          <a:p>
            <a:r>
              <a:rPr lang="en-GB" dirty="0"/>
              <a:t>Vector vs File Formats</a:t>
            </a:r>
          </a:p>
        </p:txBody>
      </p:sp>
      <p:sp>
        <p:nvSpPr>
          <p:cNvPr id="3" name="Content Placeholder 2">
            <a:extLst>
              <a:ext uri="{FF2B5EF4-FFF2-40B4-BE49-F238E27FC236}">
                <a16:creationId xmlns:a16="http://schemas.microsoft.com/office/drawing/2014/main" id="{28C6EACC-7B4D-C456-2595-88053C9CD337}"/>
              </a:ext>
            </a:extLst>
          </p:cNvPr>
          <p:cNvSpPr>
            <a:spLocks noGrp="1"/>
          </p:cNvSpPr>
          <p:nvPr>
            <p:ph idx="1"/>
          </p:nvPr>
        </p:nvSpPr>
        <p:spPr>
          <a:xfrm>
            <a:off x="482735" y="1253331"/>
            <a:ext cx="7886700" cy="4351338"/>
          </a:xfrm>
        </p:spPr>
        <p:txBody>
          <a:bodyPr/>
          <a:lstStyle/>
          <a:p>
            <a:pPr>
              <a:lnSpc>
                <a:spcPct val="150000"/>
              </a:lnSpc>
            </a:pPr>
            <a:r>
              <a:rPr lang="en-GB" dirty="0"/>
              <a:t>Vector and raster describe the type of spatial data.</a:t>
            </a:r>
            <a:br>
              <a:rPr lang="en-GB" dirty="0"/>
            </a:br>
            <a:r>
              <a:rPr lang="en-GB" dirty="0"/>
              <a:t>File formats describe how that data is saved on a computer.</a:t>
            </a:r>
          </a:p>
          <a:p>
            <a:pPr>
              <a:lnSpc>
                <a:spcPct val="150000"/>
              </a:lnSpc>
            </a:pPr>
            <a:r>
              <a:rPr lang="en-GB" dirty="0"/>
              <a:t>For example, </a:t>
            </a:r>
          </a:p>
          <a:p>
            <a:pPr marL="0" indent="0">
              <a:lnSpc>
                <a:spcPct val="150000"/>
              </a:lnSpc>
              <a:buNone/>
            </a:pPr>
            <a:r>
              <a:rPr lang="en-GB" dirty="0"/>
              <a:t>	vector data such as boundaries and roads can be saved as 	</a:t>
            </a:r>
            <a:r>
              <a:rPr lang="en-GB" dirty="0">
                <a:highlight>
                  <a:srgbClr val="FFFF00"/>
                </a:highlight>
              </a:rPr>
              <a:t>shapefiles, </a:t>
            </a:r>
            <a:r>
              <a:rPr lang="en-GB" dirty="0" err="1">
                <a:highlight>
                  <a:srgbClr val="FFFF00"/>
                </a:highlight>
              </a:rPr>
              <a:t>GeoPackages</a:t>
            </a:r>
            <a:r>
              <a:rPr lang="en-GB" dirty="0">
                <a:highlight>
                  <a:srgbClr val="FFFF00"/>
                </a:highlight>
              </a:rPr>
              <a:t>, or </a:t>
            </a:r>
            <a:r>
              <a:rPr lang="en-GB" dirty="0" err="1">
                <a:highlight>
                  <a:srgbClr val="FFFF00"/>
                </a:highlight>
              </a:rPr>
              <a:t>GeoJSON</a:t>
            </a:r>
            <a:r>
              <a:rPr lang="en-GB" dirty="0">
                <a:highlight>
                  <a:srgbClr val="FFFF00"/>
                </a:highlight>
              </a:rPr>
              <a:t> </a:t>
            </a:r>
            <a:r>
              <a:rPr lang="en-GB" dirty="0"/>
              <a:t>files. </a:t>
            </a:r>
          </a:p>
          <a:p>
            <a:pPr marL="0" indent="0">
              <a:lnSpc>
                <a:spcPct val="150000"/>
              </a:lnSpc>
              <a:buNone/>
            </a:pPr>
            <a:r>
              <a:rPr lang="en-GB" dirty="0"/>
              <a:t>	Raster data such as satellite images and population grids can be 	saved as </a:t>
            </a:r>
            <a:r>
              <a:rPr lang="en-GB" dirty="0" err="1">
                <a:highlight>
                  <a:srgbClr val="00FF00"/>
                </a:highlight>
              </a:rPr>
              <a:t>GeoTIFF</a:t>
            </a:r>
            <a:r>
              <a:rPr lang="en-GB" dirty="0">
                <a:highlight>
                  <a:srgbClr val="00FF00"/>
                </a:highlight>
              </a:rPr>
              <a:t> or ASCII Grid files</a:t>
            </a:r>
            <a:r>
              <a:rPr lang="en-GB" dirty="0"/>
              <a:t>.</a:t>
            </a:r>
          </a:p>
          <a:p>
            <a:pPr>
              <a:lnSpc>
                <a:spcPct val="150000"/>
              </a:lnSpc>
            </a:pPr>
            <a:r>
              <a:rPr lang="en-GB" dirty="0"/>
              <a:t>Understanding file formats helps us choose the best format for storage, sharing, and analysis.</a:t>
            </a:r>
          </a:p>
          <a:p>
            <a:pPr>
              <a:lnSpc>
                <a:spcPct val="150000"/>
              </a:lnSpc>
            </a:pPr>
            <a:endParaRPr lang="en-GB" dirty="0"/>
          </a:p>
        </p:txBody>
      </p:sp>
    </p:spTree>
    <p:extLst>
      <p:ext uri="{BB962C8B-B14F-4D97-AF65-F5344CB8AC3E}">
        <p14:creationId xmlns:p14="http://schemas.microsoft.com/office/powerpoint/2010/main" val="321738551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74DD2-1273-F51C-A808-24D9C8F8DD2F}"/>
              </a:ext>
            </a:extLst>
          </p:cNvPr>
          <p:cNvSpPr>
            <a:spLocks noGrp="1"/>
          </p:cNvSpPr>
          <p:nvPr>
            <p:ph type="title"/>
          </p:nvPr>
        </p:nvSpPr>
        <p:spPr/>
        <p:txBody>
          <a:bodyPr/>
          <a:lstStyle/>
          <a:p>
            <a:r>
              <a:rPr lang="en-GB" dirty="0"/>
              <a:t>Shapefile Format (.</a:t>
            </a:r>
            <a:r>
              <a:rPr lang="en-GB" dirty="0" err="1"/>
              <a:t>shp</a:t>
            </a:r>
            <a:r>
              <a:rPr lang="en-GB" dirty="0"/>
              <a:t>)</a:t>
            </a:r>
          </a:p>
        </p:txBody>
      </p:sp>
      <p:sp>
        <p:nvSpPr>
          <p:cNvPr id="3" name="Content Placeholder 2">
            <a:extLst>
              <a:ext uri="{FF2B5EF4-FFF2-40B4-BE49-F238E27FC236}">
                <a16:creationId xmlns:a16="http://schemas.microsoft.com/office/drawing/2014/main" id="{4BDEDC43-4B5E-837E-18E7-43BEFFDF235C}"/>
              </a:ext>
            </a:extLst>
          </p:cNvPr>
          <p:cNvSpPr>
            <a:spLocks noGrp="1"/>
          </p:cNvSpPr>
          <p:nvPr>
            <p:ph idx="1"/>
          </p:nvPr>
        </p:nvSpPr>
        <p:spPr>
          <a:xfrm>
            <a:off x="366003" y="1253331"/>
            <a:ext cx="7886700" cy="4351338"/>
          </a:xfrm>
        </p:spPr>
        <p:txBody>
          <a:bodyPr/>
          <a:lstStyle/>
          <a:p>
            <a:pPr>
              <a:lnSpc>
                <a:spcPct val="150000"/>
              </a:lnSpc>
            </a:pPr>
            <a:r>
              <a:rPr lang="en-GB" dirty="0"/>
              <a:t>The shapefile is one of the oldest and most commonly used GIS formats.</a:t>
            </a:r>
            <a:br>
              <a:rPr lang="en-GB" dirty="0"/>
            </a:br>
            <a:r>
              <a:rPr lang="en-GB" dirty="0"/>
              <a:t>It is not a single file but a collection of files that work together.</a:t>
            </a:r>
          </a:p>
          <a:p>
            <a:pPr>
              <a:lnSpc>
                <a:spcPct val="150000"/>
              </a:lnSpc>
            </a:pPr>
            <a:r>
              <a:rPr lang="en-GB" dirty="0"/>
              <a:t>These include:</a:t>
            </a:r>
          </a:p>
          <a:p>
            <a:pPr marL="685800" lvl="2" indent="0">
              <a:lnSpc>
                <a:spcPct val="150000"/>
              </a:lnSpc>
              <a:buNone/>
            </a:pPr>
            <a:r>
              <a:rPr lang="en-GB" i="1" dirty="0"/>
              <a:t>.</a:t>
            </a:r>
            <a:r>
              <a:rPr lang="en-GB" sz="2000" i="1" dirty="0" err="1"/>
              <a:t>shp</a:t>
            </a:r>
            <a:r>
              <a:rPr lang="en-GB" sz="2000" i="1" dirty="0"/>
              <a:t> file </a:t>
            </a:r>
            <a:r>
              <a:rPr lang="en-GB" sz="2000" dirty="0"/>
              <a:t>– stores the shapes (geometry)</a:t>
            </a:r>
          </a:p>
          <a:p>
            <a:pPr marL="685800" lvl="2" indent="0">
              <a:lnSpc>
                <a:spcPct val="150000"/>
              </a:lnSpc>
              <a:buNone/>
            </a:pPr>
            <a:r>
              <a:rPr lang="en-GB" sz="2000" i="1" dirty="0"/>
              <a:t>.</a:t>
            </a:r>
            <a:r>
              <a:rPr lang="en-GB" sz="2000" i="1" dirty="0" err="1"/>
              <a:t>dbf</a:t>
            </a:r>
            <a:r>
              <a:rPr lang="en-GB" sz="2000" i="1" dirty="0"/>
              <a:t> file </a:t>
            </a:r>
            <a:r>
              <a:rPr lang="en-GB" sz="2000" dirty="0"/>
              <a:t>– stores attribute data (for example population or names)</a:t>
            </a:r>
          </a:p>
          <a:p>
            <a:pPr marL="685800" lvl="2" indent="0">
              <a:lnSpc>
                <a:spcPct val="150000"/>
              </a:lnSpc>
              <a:buNone/>
            </a:pPr>
            <a:r>
              <a:rPr lang="en-GB" sz="2000" i="1" dirty="0"/>
              <a:t>.</a:t>
            </a:r>
            <a:r>
              <a:rPr lang="en-GB" sz="2000" i="1" dirty="0" err="1"/>
              <a:t>shx</a:t>
            </a:r>
            <a:r>
              <a:rPr lang="en-GB" sz="2000" i="1" dirty="0"/>
              <a:t> file </a:t>
            </a:r>
            <a:r>
              <a:rPr lang="en-GB" sz="2000" dirty="0"/>
              <a:t>– index file for fast access</a:t>
            </a:r>
          </a:p>
          <a:p>
            <a:pPr marL="685800" lvl="2" indent="0">
              <a:lnSpc>
                <a:spcPct val="150000"/>
              </a:lnSpc>
              <a:buNone/>
            </a:pPr>
            <a:r>
              <a:rPr lang="en-GB" sz="2000" i="1" dirty="0"/>
              <a:t>.prj file </a:t>
            </a:r>
            <a:r>
              <a:rPr lang="en-GB" sz="2000" dirty="0"/>
              <a:t>– projection and coordinate system</a:t>
            </a:r>
          </a:p>
          <a:p>
            <a:pPr>
              <a:lnSpc>
                <a:spcPct val="150000"/>
              </a:lnSpc>
            </a:pPr>
            <a:endParaRPr lang="en-GB" dirty="0"/>
          </a:p>
          <a:p>
            <a:pPr>
              <a:lnSpc>
                <a:spcPct val="150000"/>
              </a:lnSpc>
            </a:pPr>
            <a:endParaRPr lang="en-GB" dirty="0"/>
          </a:p>
        </p:txBody>
      </p:sp>
    </p:spTree>
    <p:extLst>
      <p:ext uri="{BB962C8B-B14F-4D97-AF65-F5344CB8AC3E}">
        <p14:creationId xmlns:p14="http://schemas.microsoft.com/office/powerpoint/2010/main" val="314287832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060AB-58D3-5F16-816E-AEC8E0228509}"/>
              </a:ext>
            </a:extLst>
          </p:cNvPr>
          <p:cNvSpPr>
            <a:spLocks noGrp="1"/>
          </p:cNvSpPr>
          <p:nvPr>
            <p:ph type="title"/>
          </p:nvPr>
        </p:nvSpPr>
        <p:spPr/>
        <p:txBody>
          <a:bodyPr/>
          <a:lstStyle/>
          <a:p>
            <a:r>
              <a:rPr lang="en-GB" dirty="0" err="1"/>
              <a:t>GeoPackage</a:t>
            </a:r>
            <a:r>
              <a:rPr lang="en-GB" dirty="0"/>
              <a:t> (.</a:t>
            </a:r>
            <a:r>
              <a:rPr lang="en-GB" dirty="0" err="1"/>
              <a:t>gpkg</a:t>
            </a:r>
            <a:r>
              <a:rPr lang="en-GB" dirty="0"/>
              <a:t>)</a:t>
            </a:r>
          </a:p>
        </p:txBody>
      </p:sp>
      <p:sp>
        <p:nvSpPr>
          <p:cNvPr id="3" name="Content Placeholder 2">
            <a:extLst>
              <a:ext uri="{FF2B5EF4-FFF2-40B4-BE49-F238E27FC236}">
                <a16:creationId xmlns:a16="http://schemas.microsoft.com/office/drawing/2014/main" id="{1DD9A3E0-95B1-3462-BCB9-B048D5993FA2}"/>
              </a:ext>
            </a:extLst>
          </p:cNvPr>
          <p:cNvSpPr>
            <a:spLocks noGrp="1"/>
          </p:cNvSpPr>
          <p:nvPr>
            <p:ph idx="1"/>
          </p:nvPr>
        </p:nvSpPr>
        <p:spPr>
          <a:xfrm>
            <a:off x="502190" y="1475429"/>
            <a:ext cx="7886700" cy="4351338"/>
          </a:xfrm>
        </p:spPr>
        <p:txBody>
          <a:bodyPr/>
          <a:lstStyle/>
          <a:p>
            <a:pPr>
              <a:lnSpc>
                <a:spcPct val="150000"/>
              </a:lnSpc>
            </a:pPr>
            <a:r>
              <a:rPr lang="en-GB" dirty="0" err="1"/>
              <a:t>GeoPackage</a:t>
            </a:r>
            <a:r>
              <a:rPr lang="en-GB" dirty="0"/>
              <a:t> is a modern GIS file format recommended by QGIS.</a:t>
            </a:r>
            <a:br>
              <a:rPr lang="en-GB" dirty="0"/>
            </a:br>
            <a:r>
              <a:rPr lang="en-GB" dirty="0"/>
              <a:t>It stores everything in one single file.</a:t>
            </a:r>
          </a:p>
          <a:p>
            <a:pPr>
              <a:lnSpc>
                <a:spcPct val="150000"/>
              </a:lnSpc>
            </a:pPr>
            <a:r>
              <a:rPr lang="en-GB" dirty="0"/>
              <a:t>A </a:t>
            </a:r>
            <a:r>
              <a:rPr lang="en-GB" dirty="0" err="1"/>
              <a:t>GeoPackage</a:t>
            </a:r>
            <a:r>
              <a:rPr lang="en-GB" dirty="0"/>
              <a:t> can contain:</a:t>
            </a:r>
          </a:p>
          <a:p>
            <a:pPr lvl="3">
              <a:lnSpc>
                <a:spcPct val="150000"/>
              </a:lnSpc>
              <a:buFont typeface="Wingdings" panose="05000000000000000000" pitchFamily="2" charset="2"/>
              <a:buChar char="ü"/>
            </a:pPr>
            <a:r>
              <a:rPr lang="en-GB" sz="2000" dirty="0"/>
              <a:t>Multiple vector layers</a:t>
            </a:r>
          </a:p>
          <a:p>
            <a:pPr lvl="3">
              <a:lnSpc>
                <a:spcPct val="150000"/>
              </a:lnSpc>
              <a:buFont typeface="Wingdings" panose="05000000000000000000" pitchFamily="2" charset="2"/>
              <a:buChar char="ü"/>
            </a:pPr>
            <a:r>
              <a:rPr lang="en-GB" sz="2000" dirty="0"/>
              <a:t>Attribute tables</a:t>
            </a:r>
          </a:p>
          <a:p>
            <a:pPr lvl="3">
              <a:lnSpc>
                <a:spcPct val="150000"/>
              </a:lnSpc>
              <a:buFont typeface="Wingdings" panose="05000000000000000000" pitchFamily="2" charset="2"/>
              <a:buChar char="ü"/>
            </a:pPr>
            <a:r>
              <a:rPr lang="en-GB" sz="2000" dirty="0"/>
              <a:t>Coordinate system information</a:t>
            </a:r>
          </a:p>
          <a:p>
            <a:pPr lvl="3">
              <a:lnSpc>
                <a:spcPct val="150000"/>
              </a:lnSpc>
              <a:buFont typeface="Wingdings" panose="05000000000000000000" pitchFamily="2" charset="2"/>
              <a:buChar char="ü"/>
            </a:pPr>
            <a:r>
              <a:rPr lang="en-GB" sz="2000" dirty="0"/>
              <a:t>Styles and symbology</a:t>
            </a:r>
          </a:p>
          <a:p>
            <a:pPr>
              <a:lnSpc>
                <a:spcPct val="150000"/>
              </a:lnSpc>
            </a:pPr>
            <a:endParaRPr lang="en-GB" dirty="0"/>
          </a:p>
        </p:txBody>
      </p:sp>
    </p:spTree>
    <p:extLst>
      <p:ext uri="{BB962C8B-B14F-4D97-AF65-F5344CB8AC3E}">
        <p14:creationId xmlns:p14="http://schemas.microsoft.com/office/powerpoint/2010/main" val="256563772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915B0-E5FA-1BB5-DE18-2B1738E149A9}"/>
              </a:ext>
            </a:extLst>
          </p:cNvPr>
          <p:cNvSpPr>
            <a:spLocks noGrp="1"/>
          </p:cNvSpPr>
          <p:nvPr>
            <p:ph type="title"/>
          </p:nvPr>
        </p:nvSpPr>
        <p:spPr/>
        <p:txBody>
          <a:bodyPr/>
          <a:lstStyle/>
          <a:p>
            <a:r>
              <a:rPr lang="en-GB" dirty="0"/>
              <a:t>Other Vector File Formats</a:t>
            </a:r>
          </a:p>
        </p:txBody>
      </p:sp>
      <p:sp>
        <p:nvSpPr>
          <p:cNvPr id="3" name="Content Placeholder 2">
            <a:extLst>
              <a:ext uri="{FF2B5EF4-FFF2-40B4-BE49-F238E27FC236}">
                <a16:creationId xmlns:a16="http://schemas.microsoft.com/office/drawing/2014/main" id="{44818571-6A9B-C772-7877-50A40648CCC7}"/>
              </a:ext>
            </a:extLst>
          </p:cNvPr>
          <p:cNvSpPr>
            <a:spLocks noGrp="1"/>
          </p:cNvSpPr>
          <p:nvPr>
            <p:ph idx="1"/>
          </p:nvPr>
        </p:nvSpPr>
        <p:spPr>
          <a:xfrm>
            <a:off x="628650" y="1430514"/>
            <a:ext cx="7886700" cy="4351338"/>
          </a:xfrm>
        </p:spPr>
        <p:txBody>
          <a:bodyPr/>
          <a:lstStyle/>
          <a:p>
            <a:pPr>
              <a:lnSpc>
                <a:spcPct val="150000"/>
              </a:lnSpc>
            </a:pPr>
            <a:r>
              <a:rPr lang="en-GB" b="1" i="1" dirty="0" err="1"/>
              <a:t>GeoJSON</a:t>
            </a:r>
            <a:r>
              <a:rPr lang="en-GB" dirty="0"/>
              <a:t> is a text-based format often used in web mapping and data sharing.</a:t>
            </a:r>
          </a:p>
          <a:p>
            <a:pPr>
              <a:lnSpc>
                <a:spcPct val="150000"/>
              </a:lnSpc>
            </a:pPr>
            <a:r>
              <a:rPr lang="en-GB" b="1" i="1" dirty="0"/>
              <a:t>KML and KMZ </a:t>
            </a:r>
            <a:r>
              <a:rPr lang="en-GB" dirty="0"/>
              <a:t>formats are mainly used in Google Earth for visualization.</a:t>
            </a:r>
          </a:p>
          <a:p>
            <a:pPr>
              <a:lnSpc>
                <a:spcPct val="150000"/>
              </a:lnSpc>
            </a:pPr>
            <a:r>
              <a:rPr lang="en-GB" b="1" i="1" dirty="0"/>
              <a:t>CSV</a:t>
            </a:r>
            <a:r>
              <a:rPr lang="en-GB" dirty="0"/>
              <a:t> files store tabular data such as census information and can be converted into point layers when they contain coordinates.</a:t>
            </a:r>
          </a:p>
          <a:p>
            <a:pPr>
              <a:lnSpc>
                <a:spcPct val="150000"/>
              </a:lnSpc>
            </a:pPr>
            <a:r>
              <a:rPr lang="en-GB" b="1" i="1" dirty="0"/>
              <a:t>File Geodatabases (.</a:t>
            </a:r>
            <a:r>
              <a:rPr lang="en-GB" b="1" i="1" dirty="0" err="1"/>
              <a:t>gdb</a:t>
            </a:r>
            <a:r>
              <a:rPr lang="en-GB" b="1" i="1" dirty="0"/>
              <a:t>) </a:t>
            </a:r>
            <a:r>
              <a:rPr lang="en-GB" dirty="0"/>
              <a:t>are ESRI formats that store many layers in a folder structure.</a:t>
            </a:r>
          </a:p>
        </p:txBody>
      </p:sp>
    </p:spTree>
    <p:extLst>
      <p:ext uri="{BB962C8B-B14F-4D97-AF65-F5344CB8AC3E}">
        <p14:creationId xmlns:p14="http://schemas.microsoft.com/office/powerpoint/2010/main" val="4215889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CC7D8-A7ED-A348-2B31-54AEDA7F7939}"/>
              </a:ext>
            </a:extLst>
          </p:cNvPr>
          <p:cNvSpPr>
            <a:spLocks noGrp="1"/>
          </p:cNvSpPr>
          <p:nvPr>
            <p:ph type="title"/>
          </p:nvPr>
        </p:nvSpPr>
        <p:spPr/>
        <p:txBody>
          <a:bodyPr/>
          <a:lstStyle/>
          <a:p>
            <a:r>
              <a:rPr lang="en-GB" dirty="0"/>
              <a:t>Raster File Formats</a:t>
            </a:r>
            <a:br>
              <a:rPr lang="en-GB" dirty="0"/>
            </a:br>
            <a:r>
              <a:rPr lang="en-GB" dirty="0"/>
              <a:t>		- grids of pixels</a:t>
            </a:r>
          </a:p>
        </p:txBody>
      </p:sp>
      <p:sp>
        <p:nvSpPr>
          <p:cNvPr id="3" name="Content Placeholder 2">
            <a:extLst>
              <a:ext uri="{FF2B5EF4-FFF2-40B4-BE49-F238E27FC236}">
                <a16:creationId xmlns:a16="http://schemas.microsoft.com/office/drawing/2014/main" id="{FD7BCADD-3DB7-1E94-313C-BAD3C8A7D088}"/>
              </a:ext>
            </a:extLst>
          </p:cNvPr>
          <p:cNvSpPr>
            <a:spLocks noGrp="1"/>
          </p:cNvSpPr>
          <p:nvPr>
            <p:ph idx="1"/>
          </p:nvPr>
        </p:nvSpPr>
        <p:spPr/>
        <p:txBody>
          <a:bodyPr/>
          <a:lstStyle/>
          <a:p>
            <a:pPr marL="0" indent="0">
              <a:buNone/>
            </a:pPr>
            <a:r>
              <a:rPr lang="en-GB" dirty="0"/>
              <a:t>Common raster file formats include:</a:t>
            </a:r>
          </a:p>
          <a:p>
            <a:pPr>
              <a:lnSpc>
                <a:spcPct val="150000"/>
              </a:lnSpc>
            </a:pPr>
            <a:r>
              <a:rPr lang="en-GB" b="1" i="1" dirty="0" err="1"/>
              <a:t>GeoTIFF</a:t>
            </a:r>
            <a:r>
              <a:rPr lang="en-GB" b="1" i="1" dirty="0"/>
              <a:t> (.</a:t>
            </a:r>
            <a:r>
              <a:rPr lang="en-GB" b="1" i="1" dirty="0" err="1"/>
              <a:t>tif</a:t>
            </a:r>
            <a:r>
              <a:rPr lang="en-GB" b="1" i="1" dirty="0"/>
              <a:t>) </a:t>
            </a:r>
            <a:r>
              <a:rPr lang="en-GB" dirty="0"/>
              <a:t>– the most widely used raster format in GIS because it stores spatial reference information inside the file.</a:t>
            </a:r>
          </a:p>
          <a:p>
            <a:pPr>
              <a:lnSpc>
                <a:spcPct val="150000"/>
              </a:lnSpc>
            </a:pPr>
            <a:r>
              <a:rPr lang="en-GB" b="1" i="1" dirty="0"/>
              <a:t>JPEG and PNG </a:t>
            </a:r>
            <a:r>
              <a:rPr lang="en-GB" dirty="0"/>
              <a:t>– image formats that require additional world files to store location information.</a:t>
            </a:r>
          </a:p>
          <a:p>
            <a:pPr>
              <a:lnSpc>
                <a:spcPct val="150000"/>
              </a:lnSpc>
            </a:pPr>
            <a:r>
              <a:rPr lang="en-GB" b="1" i="1" dirty="0"/>
              <a:t>ASCII Grid (.</a:t>
            </a:r>
            <a:r>
              <a:rPr lang="en-GB" b="1" i="1" dirty="0" err="1"/>
              <a:t>asc</a:t>
            </a:r>
            <a:r>
              <a:rPr lang="en-GB" b="1" i="1" dirty="0"/>
              <a:t>) </a:t>
            </a:r>
            <a:r>
              <a:rPr lang="en-GB" dirty="0"/>
              <a:t>– a text-based raster format often used in environmental and demographic modelling.</a:t>
            </a:r>
          </a:p>
          <a:p>
            <a:pPr>
              <a:lnSpc>
                <a:spcPct val="150000"/>
              </a:lnSpc>
            </a:pPr>
            <a:r>
              <a:rPr lang="en-GB" b="1" i="1" dirty="0" err="1"/>
              <a:t>NetCDF</a:t>
            </a:r>
            <a:r>
              <a:rPr lang="en-GB" b="1" i="1" dirty="0"/>
              <a:t> (.</a:t>
            </a:r>
            <a:r>
              <a:rPr lang="en-GB" b="1" i="1" dirty="0" err="1"/>
              <a:t>nc</a:t>
            </a:r>
            <a:r>
              <a:rPr lang="en-GB" b="1" i="1" dirty="0"/>
              <a:t>) </a:t>
            </a:r>
            <a:r>
              <a:rPr lang="en-GB" dirty="0"/>
              <a:t>– used for scientific and climate data with time series.</a:t>
            </a:r>
          </a:p>
          <a:p>
            <a:endParaRPr lang="en-GB" dirty="0"/>
          </a:p>
        </p:txBody>
      </p:sp>
    </p:spTree>
    <p:extLst>
      <p:ext uri="{BB962C8B-B14F-4D97-AF65-F5344CB8AC3E}">
        <p14:creationId xmlns:p14="http://schemas.microsoft.com/office/powerpoint/2010/main" val="248868772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47627CC-F258-C91F-CE55-E8664C3651EC}"/>
              </a:ext>
            </a:extLst>
          </p:cNvPr>
          <p:cNvPicPr>
            <a:picLocks noChangeAspect="1"/>
          </p:cNvPicPr>
          <p:nvPr/>
        </p:nvPicPr>
        <p:blipFill rotWithShape="1">
          <a:blip r:embed="rId2"/>
          <a:srcRect t="4787"/>
          <a:stretch/>
        </p:blipFill>
        <p:spPr>
          <a:xfrm>
            <a:off x="0" y="291830"/>
            <a:ext cx="9144000" cy="5804170"/>
          </a:xfrm>
          <a:prstGeom prst="rect">
            <a:avLst/>
          </a:prstGeom>
        </p:spPr>
      </p:pic>
    </p:spTree>
    <p:extLst>
      <p:ext uri="{BB962C8B-B14F-4D97-AF65-F5344CB8AC3E}">
        <p14:creationId xmlns:p14="http://schemas.microsoft.com/office/powerpoint/2010/main" val="81594591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5DED0-0D57-50FF-B510-81FC85EAF398}"/>
              </a:ext>
            </a:extLst>
          </p:cNvPr>
          <p:cNvSpPr>
            <a:spLocks noGrp="1"/>
          </p:cNvSpPr>
          <p:nvPr>
            <p:ph type="title"/>
          </p:nvPr>
        </p:nvSpPr>
        <p:spPr/>
        <p:txBody>
          <a:bodyPr/>
          <a:lstStyle/>
          <a:p>
            <a:r>
              <a:rPr lang="en-GB" dirty="0"/>
              <a:t>Why File Formats Matter?</a:t>
            </a:r>
          </a:p>
        </p:txBody>
      </p:sp>
      <p:sp>
        <p:nvSpPr>
          <p:cNvPr id="3" name="Content Placeholder 2">
            <a:extLst>
              <a:ext uri="{FF2B5EF4-FFF2-40B4-BE49-F238E27FC236}">
                <a16:creationId xmlns:a16="http://schemas.microsoft.com/office/drawing/2014/main" id="{F5B718E3-3B6C-6802-786B-D44443552621}"/>
              </a:ext>
            </a:extLst>
          </p:cNvPr>
          <p:cNvSpPr>
            <a:spLocks noGrp="1"/>
          </p:cNvSpPr>
          <p:nvPr>
            <p:ph idx="1"/>
          </p:nvPr>
        </p:nvSpPr>
        <p:spPr/>
        <p:txBody>
          <a:bodyPr/>
          <a:lstStyle/>
          <a:p>
            <a:pPr marL="0" indent="0">
              <a:buNone/>
            </a:pPr>
            <a:r>
              <a:rPr lang="en-GB" dirty="0"/>
              <a:t>Choosing the correct file format is important for:</a:t>
            </a:r>
          </a:p>
          <a:p>
            <a:pPr marL="0" indent="0">
              <a:buNone/>
            </a:pPr>
            <a:endParaRPr lang="en-GB" dirty="0"/>
          </a:p>
          <a:p>
            <a:r>
              <a:rPr lang="en-GB" dirty="0"/>
              <a:t>Data sharing between users and software</a:t>
            </a:r>
          </a:p>
          <a:p>
            <a:r>
              <a:rPr lang="en-GB" dirty="0"/>
              <a:t>Storage size and performance</a:t>
            </a:r>
          </a:p>
          <a:p>
            <a:r>
              <a:rPr lang="en-GB" dirty="0"/>
              <a:t>Compatibility with web and desktop GIS tools</a:t>
            </a:r>
          </a:p>
          <a:p>
            <a:r>
              <a:rPr lang="en-GB" dirty="0"/>
              <a:t>Long-term data management</a:t>
            </a:r>
          </a:p>
          <a:p>
            <a:pPr marL="0" indent="0">
              <a:buNone/>
            </a:pPr>
            <a:endParaRPr lang="en-GB" dirty="0"/>
          </a:p>
        </p:txBody>
      </p:sp>
    </p:spTree>
    <p:extLst>
      <p:ext uri="{BB962C8B-B14F-4D97-AF65-F5344CB8AC3E}">
        <p14:creationId xmlns:p14="http://schemas.microsoft.com/office/powerpoint/2010/main" val="402982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A86F7-5876-774D-3515-EE20651BB636}"/>
              </a:ext>
            </a:extLst>
          </p:cNvPr>
          <p:cNvSpPr>
            <a:spLocks noGrp="1"/>
          </p:cNvSpPr>
          <p:nvPr>
            <p:ph type="title"/>
          </p:nvPr>
        </p:nvSpPr>
        <p:spPr/>
        <p:txBody>
          <a:bodyPr/>
          <a:lstStyle/>
          <a:p>
            <a:r>
              <a:rPr lang="en-GB" dirty="0"/>
              <a:t>Find answers for these questions</a:t>
            </a:r>
          </a:p>
        </p:txBody>
      </p:sp>
      <p:sp>
        <p:nvSpPr>
          <p:cNvPr id="3" name="Content Placeholder 2">
            <a:extLst>
              <a:ext uri="{FF2B5EF4-FFF2-40B4-BE49-F238E27FC236}">
                <a16:creationId xmlns:a16="http://schemas.microsoft.com/office/drawing/2014/main" id="{FB6BB1DC-41F0-04C8-4BD9-9B099E6CFBC0}"/>
              </a:ext>
            </a:extLst>
          </p:cNvPr>
          <p:cNvSpPr>
            <a:spLocks noGrp="1"/>
          </p:cNvSpPr>
          <p:nvPr>
            <p:ph idx="1"/>
          </p:nvPr>
        </p:nvSpPr>
        <p:spPr>
          <a:xfrm>
            <a:off x="531373" y="1690690"/>
            <a:ext cx="7886700" cy="4351338"/>
          </a:xfrm>
        </p:spPr>
        <p:txBody>
          <a:bodyPr/>
          <a:lstStyle/>
          <a:p>
            <a:pPr>
              <a:lnSpc>
                <a:spcPct val="150000"/>
              </a:lnSpc>
            </a:pPr>
            <a:r>
              <a:rPr lang="en-GB" dirty="0"/>
              <a:t>We download a full dataset and normally don’t split the data. However, when adding it as a layer in QGIS, we only add the .</a:t>
            </a:r>
            <a:r>
              <a:rPr lang="en-GB" dirty="0" err="1"/>
              <a:t>shp</a:t>
            </a:r>
            <a:r>
              <a:rPr lang="en-GB" dirty="0"/>
              <a:t> file and not the other associated files. Why is it so?</a:t>
            </a:r>
          </a:p>
          <a:p>
            <a:pPr>
              <a:lnSpc>
                <a:spcPct val="150000"/>
              </a:lnSpc>
            </a:pPr>
            <a:r>
              <a:rPr lang="en-GB" dirty="0"/>
              <a:t>Why are there so many geospatial file formats? If </a:t>
            </a:r>
            <a:r>
              <a:rPr lang="en-GB" dirty="0" err="1"/>
              <a:t>GeoPackage</a:t>
            </a:r>
            <a:r>
              <a:rPr lang="en-GB" dirty="0"/>
              <a:t> is considered an all-in-one format, why isn't it the only standard used?</a:t>
            </a:r>
          </a:p>
          <a:p>
            <a:pPr>
              <a:lnSpc>
                <a:spcPct val="150000"/>
              </a:lnSpc>
            </a:pPr>
            <a:r>
              <a:rPr lang="en-GB" dirty="0"/>
              <a:t>Are there any old data formats that are now obsolete or difficult to read?</a:t>
            </a:r>
          </a:p>
          <a:p>
            <a:endParaRPr lang="en-GB" dirty="0"/>
          </a:p>
        </p:txBody>
      </p:sp>
    </p:spTree>
    <p:extLst>
      <p:ext uri="{BB962C8B-B14F-4D97-AF65-F5344CB8AC3E}">
        <p14:creationId xmlns:p14="http://schemas.microsoft.com/office/powerpoint/2010/main" val="236468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D1F52-EA39-9770-E958-CDB01A04E83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3E29A7B-DDA8-B4A6-2952-42EA7943FCA2}"/>
              </a:ext>
            </a:extLst>
          </p:cNvPr>
          <p:cNvSpPr>
            <a:spLocks noGrp="1"/>
          </p:cNvSpPr>
          <p:nvPr>
            <p:ph idx="1"/>
          </p:nvPr>
        </p:nvSpPr>
        <p:spPr/>
        <p:txBody>
          <a:bodyPr/>
          <a:lstStyle/>
          <a:p>
            <a:pPr marL="0" indent="0">
              <a:buNone/>
            </a:pPr>
            <a:r>
              <a:rPr lang="en-GB" dirty="0"/>
              <a:t>Practice QGIS</a:t>
            </a:r>
          </a:p>
          <a:p>
            <a:pPr marL="0" indent="0">
              <a:buNone/>
            </a:pPr>
            <a:endParaRPr lang="en-GB" dirty="0"/>
          </a:p>
          <a:p>
            <a:pPr marL="0" indent="0">
              <a:buNone/>
            </a:pPr>
            <a:endParaRPr lang="en-GB" dirty="0"/>
          </a:p>
          <a:p>
            <a:pPr marL="0" indent="0">
              <a:buNone/>
            </a:pPr>
            <a:r>
              <a:rPr lang="en-GB" dirty="0">
                <a:hlinkClick r:id="rId3"/>
              </a:rPr>
              <a:t>https://docs.qgis.org/3.40/en/docs/training_manual/index.html</a:t>
            </a:r>
            <a:endParaRPr lang="en-GB" dirty="0"/>
          </a:p>
          <a:p>
            <a:pPr marL="0" indent="0">
              <a:buNone/>
            </a:pPr>
            <a:endParaRPr lang="en-GB" dirty="0"/>
          </a:p>
        </p:txBody>
      </p:sp>
    </p:spTree>
    <p:extLst>
      <p:ext uri="{BB962C8B-B14F-4D97-AF65-F5344CB8AC3E}">
        <p14:creationId xmlns:p14="http://schemas.microsoft.com/office/powerpoint/2010/main" val="2107646393"/>
      </p:ext>
    </p:extLst>
  </p:cSld>
  <p:clrMapOvr>
    <a:masterClrMapping/>
  </p:clrMapOvr>
</p:sld>
</file>

<file path=ppt/theme/theme1.xml><?xml version="1.0" encoding="utf-8"?>
<a:theme xmlns:a="http://schemas.openxmlformats.org/drawingml/2006/main" name="content slide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ntent slide template" id="{125065F7-B211-4A5C-A1CF-B50C7211C943}" vid="{B8301DC0-4BAA-4361-B5F2-DD5D06C69812}"/>
    </a:ext>
  </a:extLst>
</a:theme>
</file>

<file path=ppt/theme/theme2.xml><?xml version="1.0" encoding="utf-8"?>
<a:theme xmlns:a="http://schemas.openxmlformats.org/drawingml/2006/main" name="1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and content new">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itle and content new" id="{B47FA701-FB60-4F58-990A-23DAFAA0A824}" vid="{E7D14248-1312-4751-828B-7EEC4C836A3D}"/>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7.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8.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ontrol xmlns="http://schemas.microsoft.com/VisualStudio/2011/storyboarding/control">
  <Id Name="System.Storyboarding.Backgrounds.WebBrowser" Revision="1" Stencil="System.Storyboarding.Backgrounds" StencilVersion="0.1"/>
</Control>
</file>

<file path=customXml/item2.xml><?xml version="1.0" encoding="utf-8"?>
<Control xmlns="http://schemas.microsoft.com/VisualStudio/2011/storyboarding/control">
  <Id Name="System.Storyboarding.Common.TextInput" Revision="1" Stencil="System.Storyboarding.Common" StencilVersion="0.1"/>
</Control>
</file>

<file path=customXml/itemProps1.xml><?xml version="1.0" encoding="utf-8"?>
<ds:datastoreItem xmlns:ds="http://schemas.openxmlformats.org/officeDocument/2006/customXml" ds:itemID="{EB7B554C-29BD-42EC-82E7-C9EE7367E9A1}">
  <ds:schemaRefs>
    <ds:schemaRef ds:uri="http://schemas.microsoft.com/VisualStudio/2011/storyboarding/control"/>
  </ds:schemaRefs>
</ds:datastoreItem>
</file>

<file path=customXml/itemProps2.xml><?xml version="1.0" encoding="utf-8"?>
<ds:datastoreItem xmlns:ds="http://schemas.openxmlformats.org/officeDocument/2006/customXml" ds:itemID="{69CA5B40-25F3-41C0-8BBC-13DDE9C63212}">
  <ds:schemaRefs>
    <ds:schemaRef ds:uri="http://schemas.microsoft.com/VisualStudio/2011/storyboarding/control"/>
  </ds:schemaRefs>
</ds:datastoreItem>
</file>

<file path=docProps/app.xml><?xml version="1.0" encoding="utf-8"?>
<Properties xmlns="http://schemas.openxmlformats.org/officeDocument/2006/extended-properties" xmlns:vt="http://schemas.openxmlformats.org/officeDocument/2006/docPropsVTypes">
  <Template/>
  <TotalTime>0</TotalTime>
  <Words>7541</Words>
  <Application>Microsoft Office PowerPoint</Application>
  <PresentationFormat>On-screen Show (4:3)</PresentationFormat>
  <Paragraphs>949</Paragraphs>
  <Slides>88</Slides>
  <Notes>59</Notes>
  <HiddenSlides>1</HiddenSlides>
  <MMClips>2</MMClips>
  <ScaleCrop>false</ScaleCrop>
  <HeadingPairs>
    <vt:vector size="8" baseType="variant">
      <vt:variant>
        <vt:lpstr>Fonts Used</vt:lpstr>
      </vt:variant>
      <vt:variant>
        <vt:i4>13</vt:i4>
      </vt:variant>
      <vt:variant>
        <vt:lpstr>Theme</vt:lpstr>
      </vt:variant>
      <vt:variant>
        <vt:i4>8</vt:i4>
      </vt:variant>
      <vt:variant>
        <vt:lpstr>Slide Titles</vt:lpstr>
      </vt:variant>
      <vt:variant>
        <vt:i4>88</vt:i4>
      </vt:variant>
      <vt:variant>
        <vt:lpstr>Custom Shows</vt:lpstr>
      </vt:variant>
      <vt:variant>
        <vt:i4>1</vt:i4>
      </vt:variant>
    </vt:vector>
  </HeadingPairs>
  <TitlesOfParts>
    <vt:vector size="110" baseType="lpstr">
      <vt:lpstr>Avenir Next</vt:lpstr>
      <vt:lpstr>quote-cjk-patch</vt:lpstr>
      <vt:lpstr>URWBookmanL-Ligh</vt:lpstr>
      <vt:lpstr>Aptos</vt:lpstr>
      <vt:lpstr>Aptos Display</vt:lpstr>
      <vt:lpstr>Arial</vt:lpstr>
      <vt:lpstr>Calibri</vt:lpstr>
      <vt:lpstr>Calibri Light</vt:lpstr>
      <vt:lpstr>Century Schoolbook</vt:lpstr>
      <vt:lpstr>Comic Sans MS</vt:lpstr>
      <vt:lpstr>Lato</vt:lpstr>
      <vt:lpstr>Times New Roman</vt:lpstr>
      <vt:lpstr>Wingdings</vt:lpstr>
      <vt:lpstr>content slide template</vt:lpstr>
      <vt:lpstr>1_Text 1</vt:lpstr>
      <vt:lpstr>Title Slide 3</vt:lpstr>
      <vt:lpstr>title and content new</vt:lpstr>
      <vt:lpstr>Office Theme</vt:lpstr>
      <vt:lpstr>1_Office Theme</vt:lpstr>
      <vt:lpstr>2_Office Theme</vt:lpstr>
      <vt:lpstr>Office 2013 - 2022 Theme</vt:lpstr>
      <vt:lpstr>PowerPoint Presentation</vt:lpstr>
      <vt:lpstr>This lecture will contain the following:</vt:lpstr>
      <vt:lpstr>PowerPoint Presentation</vt:lpstr>
      <vt:lpstr>Module Overview: Semester 2</vt:lpstr>
      <vt:lpstr>Module Overview: Semester 2</vt:lpstr>
      <vt:lpstr>LEARNING OUTCOMES </vt:lpstr>
      <vt:lpstr>Assessment</vt:lpstr>
      <vt:lpstr>PowerPoint Presentation</vt:lpstr>
      <vt:lpstr>PowerPoint Presentation</vt:lpstr>
      <vt:lpstr>TASK DESCRIPTION</vt:lpstr>
      <vt:lpstr>PowerPoint Presentation</vt:lpstr>
      <vt:lpstr>PowerPoint Presentation</vt:lpstr>
      <vt:lpstr>Task 1- Part a) Group task</vt:lpstr>
      <vt:lpstr>Part b) Individual Task: </vt:lpstr>
      <vt:lpstr>Task 2</vt:lpstr>
      <vt:lpstr>Current knowledge</vt:lpstr>
      <vt:lpstr>PowerPoint Presentation</vt:lpstr>
      <vt:lpstr>Geographic Information System</vt:lpstr>
      <vt:lpstr>what is geography</vt:lpstr>
      <vt:lpstr>Geographic Information System </vt:lpstr>
      <vt:lpstr>PowerPoint Presentation</vt:lpstr>
      <vt:lpstr>PowerPoint Presentation</vt:lpstr>
      <vt:lpstr>Geographic Information System </vt:lpstr>
      <vt:lpstr>The next lecture will cover:     Origins of GIS     Suggested reading :</vt:lpstr>
      <vt:lpstr>PowerPoint Presentation</vt:lpstr>
      <vt:lpstr>Why is Mapping So Popular Today?</vt:lpstr>
      <vt:lpstr>Examples of Web Mapping Services</vt:lpstr>
      <vt:lpstr>PowerPoint Presentation</vt:lpstr>
      <vt:lpstr>PowerPoint Presentation</vt:lpstr>
      <vt:lpstr>PowerPoint Presentation</vt:lpstr>
      <vt:lpstr>PowerPoint Presentation</vt:lpstr>
      <vt:lpstr>Core components of GIS</vt:lpstr>
      <vt:lpstr>Core components of GIS</vt:lpstr>
      <vt:lpstr>Core components of GIS</vt:lpstr>
      <vt:lpstr>Core components of GIS</vt:lpstr>
      <vt:lpstr>Core components of GIS</vt:lpstr>
      <vt:lpstr>Core components of GIS</vt:lpstr>
      <vt:lpstr>PowerPoint Presentation</vt:lpstr>
      <vt:lpstr>PowerPoint Presentation</vt:lpstr>
      <vt:lpstr>PowerPoint Presentation</vt:lpstr>
      <vt:lpstr>PowerPoint Presentation</vt:lpstr>
      <vt:lpstr>Different types of Data</vt:lpstr>
      <vt:lpstr>PowerPoint Presentation</vt:lpstr>
      <vt:lpstr>GIS data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Attribute Data</vt:lpstr>
      <vt:lpstr>PowerPoint Presentation</vt:lpstr>
      <vt:lpstr>PowerPoint Presentation</vt:lpstr>
      <vt:lpstr>The next lecture will cover:     Data formats     Suggested reading :</vt:lpstr>
      <vt:lpstr>This lecture will contain the following:</vt:lpstr>
      <vt:lpstr>Recap</vt:lpstr>
      <vt:lpstr>This lecture will cover:     Map Projections         Suggested reading :</vt:lpstr>
      <vt:lpstr>From week 1 QGIS tutorial handout</vt:lpstr>
      <vt:lpstr>PowerPoint Presentation</vt:lpstr>
      <vt:lpstr>PowerPoint Presentation</vt:lpstr>
      <vt:lpstr>Finding a place in two different ways: Imagine you want to tell someone where a tree is in a large park.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Map Layers </vt:lpstr>
      <vt:lpstr>PowerPoint Presentation</vt:lpstr>
      <vt:lpstr>PowerPoint Presentation</vt:lpstr>
      <vt:lpstr>PowerPoint Presentation</vt:lpstr>
      <vt:lpstr>PowerPoint Presentation</vt:lpstr>
      <vt:lpstr>PowerPoint Presentation</vt:lpstr>
      <vt:lpstr>Tutorial Activity: Understanding Map Layers using Overlay (QGIS)</vt:lpstr>
      <vt:lpstr>PowerPoint Presentation</vt:lpstr>
      <vt:lpstr>GIS File Formats:   - how GIS data is stored</vt:lpstr>
      <vt:lpstr>Vector vs File Formats</vt:lpstr>
      <vt:lpstr>Shapefile Format (.shp)</vt:lpstr>
      <vt:lpstr>GeoPackage (.gpkg)</vt:lpstr>
      <vt:lpstr>Other Vector File Formats</vt:lpstr>
      <vt:lpstr>Raster File Formats   - grids of pixels</vt:lpstr>
      <vt:lpstr>PowerPoint Presentation</vt:lpstr>
      <vt:lpstr>Why File Formats Matter?</vt:lpstr>
      <vt:lpstr>Find answers for these questions</vt:lpstr>
      <vt:lpstr>PowerPoint Presentation</vt:lpstr>
      <vt:lpstr>Lecture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Divya Chidambaram</dc:creator>
  <cp:lastModifiedBy>Divya Chidambaram</cp:lastModifiedBy>
  <cp:revision>6</cp:revision>
  <cp:lastPrinted>2014-09-29T16:21:25Z</cp:lastPrinted>
  <dcterms:created xsi:type="dcterms:W3CDTF">2013-09-18T07:00:31Z</dcterms:created>
  <dcterms:modified xsi:type="dcterms:W3CDTF">2026-02-02T12:47:22Z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fs.IsStoryboard">
    <vt:bool>true</vt:bool>
  </property>
</Properties>
</file>