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9" r:id="rId3"/>
    <p:sldId id="260" r:id="rId4"/>
    <p:sldId id="261" r:id="rId5"/>
    <p:sldId id="262" r:id="rId6"/>
    <p:sldId id="263" r:id="rId7"/>
    <p:sldId id="264" r:id="rId8"/>
    <p:sldId id="265" r:id="rId9"/>
    <p:sldId id="266" r:id="rId10"/>
    <p:sldId id="267" r:id="rId11"/>
    <p:sldId id="268" r:id="rId12"/>
    <p:sldId id="272" r:id="rId13"/>
    <p:sldId id="273"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9" d="100"/>
          <a:sy n="69" d="100"/>
        </p:scale>
        <p:origin x="82"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7077CA-6D03-410D-8FF1-58AB39620DA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IN"/>
        </a:p>
      </dgm:t>
    </dgm:pt>
    <dgm:pt modelId="{1C31A153-6ED3-4196-8567-7C9B6D25B0AA}">
      <dgm:prSet phldrT="[Text]"/>
      <dgm:spPr/>
      <dgm:t>
        <a:bodyPr/>
        <a:lstStyle/>
        <a:p>
          <a:r>
            <a:rPr lang="en-US" dirty="0"/>
            <a:t>Proposed Venue </a:t>
          </a:r>
          <a:endParaRPr lang="en-IN" dirty="0"/>
        </a:p>
      </dgm:t>
    </dgm:pt>
    <dgm:pt modelId="{E1C3CA6A-7583-4855-95AC-F41A0FA3090B}" type="parTrans" cxnId="{951F5CCD-4848-4279-BF8D-3BF1EA5B4422}">
      <dgm:prSet/>
      <dgm:spPr/>
      <dgm:t>
        <a:bodyPr/>
        <a:lstStyle/>
        <a:p>
          <a:endParaRPr lang="en-IN"/>
        </a:p>
      </dgm:t>
    </dgm:pt>
    <dgm:pt modelId="{2CB662D4-ED55-409B-B53D-EDB0B1E01FAF}" type="sibTrans" cxnId="{951F5CCD-4848-4279-BF8D-3BF1EA5B4422}">
      <dgm:prSet/>
      <dgm:spPr/>
      <dgm:t>
        <a:bodyPr/>
        <a:lstStyle/>
        <a:p>
          <a:endParaRPr lang="en-IN"/>
        </a:p>
      </dgm:t>
    </dgm:pt>
    <dgm:pt modelId="{FBF0605E-BDCB-4039-8EB7-0165DF7074BD}">
      <dgm:prSet phldrT="[Text]"/>
      <dgm:spPr/>
      <dgm:t>
        <a:bodyPr/>
        <a:lstStyle/>
        <a:p>
          <a:r>
            <a:rPr lang="en-US" dirty="0"/>
            <a:t>Availability </a:t>
          </a:r>
          <a:endParaRPr lang="en-IN" dirty="0"/>
        </a:p>
      </dgm:t>
    </dgm:pt>
    <dgm:pt modelId="{4DAF0EFE-0DA8-4544-BBA4-6E13147B6FBD}" type="parTrans" cxnId="{AB5EE5F3-499D-4D3C-998B-57FB34CB3F34}">
      <dgm:prSet/>
      <dgm:spPr/>
      <dgm:t>
        <a:bodyPr/>
        <a:lstStyle/>
        <a:p>
          <a:endParaRPr lang="en-IN"/>
        </a:p>
      </dgm:t>
    </dgm:pt>
    <dgm:pt modelId="{457ED6FC-5ED2-486C-831C-D9F90A59E990}" type="sibTrans" cxnId="{AB5EE5F3-499D-4D3C-998B-57FB34CB3F34}">
      <dgm:prSet/>
      <dgm:spPr/>
      <dgm:t>
        <a:bodyPr/>
        <a:lstStyle/>
        <a:p>
          <a:endParaRPr lang="en-IN"/>
        </a:p>
      </dgm:t>
    </dgm:pt>
    <dgm:pt modelId="{8FDA2A44-4A26-45AB-94D9-08B9827FE722}">
      <dgm:prSet phldrT="[Text]"/>
      <dgm:spPr/>
      <dgm:t>
        <a:bodyPr/>
        <a:lstStyle/>
        <a:p>
          <a:r>
            <a:rPr lang="en-US" dirty="0"/>
            <a:t>Suitability</a:t>
          </a:r>
          <a:endParaRPr lang="en-IN" dirty="0"/>
        </a:p>
      </dgm:t>
    </dgm:pt>
    <dgm:pt modelId="{1230D543-09E6-470D-A1B2-54F95DD7B5CB}" type="parTrans" cxnId="{48E620BA-FAC6-4D6D-B732-973AAC08B256}">
      <dgm:prSet/>
      <dgm:spPr/>
      <dgm:t>
        <a:bodyPr/>
        <a:lstStyle/>
        <a:p>
          <a:endParaRPr lang="en-IN"/>
        </a:p>
      </dgm:t>
    </dgm:pt>
    <dgm:pt modelId="{EF6B70EF-EA51-4F8E-8B84-385752BBD588}" type="sibTrans" cxnId="{48E620BA-FAC6-4D6D-B732-973AAC08B256}">
      <dgm:prSet/>
      <dgm:spPr/>
      <dgm:t>
        <a:bodyPr/>
        <a:lstStyle/>
        <a:p>
          <a:endParaRPr lang="en-IN"/>
        </a:p>
      </dgm:t>
    </dgm:pt>
    <dgm:pt modelId="{93799BE7-42A7-42DD-BBFE-BD949FF980BC}">
      <dgm:prSet phldrT="[Text]"/>
      <dgm:spPr/>
      <dgm:t>
        <a:bodyPr/>
        <a:lstStyle/>
        <a:p>
          <a:r>
            <a:rPr lang="en-US" dirty="0"/>
            <a:t>Staff Requirement </a:t>
          </a:r>
          <a:endParaRPr lang="en-IN" dirty="0"/>
        </a:p>
      </dgm:t>
    </dgm:pt>
    <dgm:pt modelId="{96242CA5-DFF7-4C40-BF63-F39D69460ACD}" type="parTrans" cxnId="{741FE633-D958-4C2C-8C43-ADB730EF8263}">
      <dgm:prSet/>
      <dgm:spPr/>
      <dgm:t>
        <a:bodyPr/>
        <a:lstStyle/>
        <a:p>
          <a:endParaRPr lang="en-IN"/>
        </a:p>
      </dgm:t>
    </dgm:pt>
    <dgm:pt modelId="{D048A396-3D80-485C-AB56-B05D8A29D3D1}" type="sibTrans" cxnId="{741FE633-D958-4C2C-8C43-ADB730EF8263}">
      <dgm:prSet/>
      <dgm:spPr/>
      <dgm:t>
        <a:bodyPr/>
        <a:lstStyle/>
        <a:p>
          <a:endParaRPr lang="en-IN"/>
        </a:p>
      </dgm:t>
    </dgm:pt>
    <dgm:pt modelId="{FF343383-6527-42D4-BB05-3F0E8D80ED90}">
      <dgm:prSet phldrT="[Text]"/>
      <dgm:spPr/>
      <dgm:t>
        <a:bodyPr/>
        <a:lstStyle/>
        <a:p>
          <a:r>
            <a:rPr lang="en-US" dirty="0"/>
            <a:t>Resource Allocation</a:t>
          </a:r>
          <a:endParaRPr lang="en-IN" dirty="0"/>
        </a:p>
      </dgm:t>
    </dgm:pt>
    <dgm:pt modelId="{55A4C98F-BB58-432F-996E-189E48B549C2}" type="parTrans" cxnId="{6393A470-E949-4BF5-B7CE-8E6082B3F0CA}">
      <dgm:prSet/>
      <dgm:spPr/>
      <dgm:t>
        <a:bodyPr/>
        <a:lstStyle/>
        <a:p>
          <a:endParaRPr lang="en-IN"/>
        </a:p>
      </dgm:t>
    </dgm:pt>
    <dgm:pt modelId="{840A639F-3B34-4413-824A-00EC44C6C1BB}" type="sibTrans" cxnId="{6393A470-E949-4BF5-B7CE-8E6082B3F0CA}">
      <dgm:prSet/>
      <dgm:spPr/>
      <dgm:t>
        <a:bodyPr/>
        <a:lstStyle/>
        <a:p>
          <a:endParaRPr lang="en-IN"/>
        </a:p>
      </dgm:t>
    </dgm:pt>
    <dgm:pt modelId="{E58AE468-AC98-414A-B211-0998F5EF14DE}" type="pres">
      <dgm:prSet presAssocID="{1D7077CA-6D03-410D-8FF1-58AB39620DAA}" presName="cycle" presStyleCnt="0">
        <dgm:presLayoutVars>
          <dgm:dir/>
          <dgm:resizeHandles val="exact"/>
        </dgm:presLayoutVars>
      </dgm:prSet>
      <dgm:spPr/>
    </dgm:pt>
    <dgm:pt modelId="{DC161E23-06BC-438D-89B4-30502C9046F2}" type="pres">
      <dgm:prSet presAssocID="{1C31A153-6ED3-4196-8567-7C9B6D25B0AA}" presName="node" presStyleLbl="node1" presStyleIdx="0" presStyleCnt="5">
        <dgm:presLayoutVars>
          <dgm:bulletEnabled val="1"/>
        </dgm:presLayoutVars>
      </dgm:prSet>
      <dgm:spPr/>
    </dgm:pt>
    <dgm:pt modelId="{5FB0B0FE-2E5E-48DF-96C7-23932EA5449E}" type="pres">
      <dgm:prSet presAssocID="{2CB662D4-ED55-409B-B53D-EDB0B1E01FAF}" presName="sibTrans" presStyleLbl="sibTrans2D1" presStyleIdx="0" presStyleCnt="5"/>
      <dgm:spPr/>
    </dgm:pt>
    <dgm:pt modelId="{0E03E93F-41B7-45C9-817F-2B0DC961C263}" type="pres">
      <dgm:prSet presAssocID="{2CB662D4-ED55-409B-B53D-EDB0B1E01FAF}" presName="connectorText" presStyleLbl="sibTrans2D1" presStyleIdx="0" presStyleCnt="5"/>
      <dgm:spPr/>
    </dgm:pt>
    <dgm:pt modelId="{D4792A79-0DB4-4175-8E95-0DDE295B76E4}" type="pres">
      <dgm:prSet presAssocID="{FBF0605E-BDCB-4039-8EB7-0165DF7074BD}" presName="node" presStyleLbl="node1" presStyleIdx="1" presStyleCnt="5">
        <dgm:presLayoutVars>
          <dgm:bulletEnabled val="1"/>
        </dgm:presLayoutVars>
      </dgm:prSet>
      <dgm:spPr/>
    </dgm:pt>
    <dgm:pt modelId="{6E0F874D-987F-4FC4-9423-B1262BA45494}" type="pres">
      <dgm:prSet presAssocID="{457ED6FC-5ED2-486C-831C-D9F90A59E990}" presName="sibTrans" presStyleLbl="sibTrans2D1" presStyleIdx="1" presStyleCnt="5"/>
      <dgm:spPr/>
    </dgm:pt>
    <dgm:pt modelId="{EF05C4BD-091C-4BF8-828C-484DA307952B}" type="pres">
      <dgm:prSet presAssocID="{457ED6FC-5ED2-486C-831C-D9F90A59E990}" presName="connectorText" presStyleLbl="sibTrans2D1" presStyleIdx="1" presStyleCnt="5"/>
      <dgm:spPr/>
    </dgm:pt>
    <dgm:pt modelId="{25B1E239-18CD-42EC-9119-A0DEE94DC406}" type="pres">
      <dgm:prSet presAssocID="{8FDA2A44-4A26-45AB-94D9-08B9827FE722}" presName="node" presStyleLbl="node1" presStyleIdx="2" presStyleCnt="5">
        <dgm:presLayoutVars>
          <dgm:bulletEnabled val="1"/>
        </dgm:presLayoutVars>
      </dgm:prSet>
      <dgm:spPr/>
    </dgm:pt>
    <dgm:pt modelId="{F4FF8234-8118-4070-B47D-4010840ED289}" type="pres">
      <dgm:prSet presAssocID="{EF6B70EF-EA51-4F8E-8B84-385752BBD588}" presName="sibTrans" presStyleLbl="sibTrans2D1" presStyleIdx="2" presStyleCnt="5"/>
      <dgm:spPr/>
    </dgm:pt>
    <dgm:pt modelId="{45E95372-2E4B-4AA1-B41F-5A1996B12F48}" type="pres">
      <dgm:prSet presAssocID="{EF6B70EF-EA51-4F8E-8B84-385752BBD588}" presName="connectorText" presStyleLbl="sibTrans2D1" presStyleIdx="2" presStyleCnt="5"/>
      <dgm:spPr/>
    </dgm:pt>
    <dgm:pt modelId="{C817A3FA-CDAB-4855-95A2-F2EFD0A98D65}" type="pres">
      <dgm:prSet presAssocID="{93799BE7-42A7-42DD-BBFE-BD949FF980BC}" presName="node" presStyleLbl="node1" presStyleIdx="3" presStyleCnt="5">
        <dgm:presLayoutVars>
          <dgm:bulletEnabled val="1"/>
        </dgm:presLayoutVars>
      </dgm:prSet>
      <dgm:spPr/>
    </dgm:pt>
    <dgm:pt modelId="{E04F8FBB-4174-40BA-B905-6F32E767283B}" type="pres">
      <dgm:prSet presAssocID="{D048A396-3D80-485C-AB56-B05D8A29D3D1}" presName="sibTrans" presStyleLbl="sibTrans2D1" presStyleIdx="3" presStyleCnt="5"/>
      <dgm:spPr/>
    </dgm:pt>
    <dgm:pt modelId="{98ED9DD6-95C9-4C33-8A5D-79F79A43F742}" type="pres">
      <dgm:prSet presAssocID="{D048A396-3D80-485C-AB56-B05D8A29D3D1}" presName="connectorText" presStyleLbl="sibTrans2D1" presStyleIdx="3" presStyleCnt="5"/>
      <dgm:spPr/>
    </dgm:pt>
    <dgm:pt modelId="{91E76EE3-C530-4933-BB24-C8C79D96108C}" type="pres">
      <dgm:prSet presAssocID="{FF343383-6527-42D4-BB05-3F0E8D80ED90}" presName="node" presStyleLbl="node1" presStyleIdx="4" presStyleCnt="5">
        <dgm:presLayoutVars>
          <dgm:bulletEnabled val="1"/>
        </dgm:presLayoutVars>
      </dgm:prSet>
      <dgm:spPr/>
    </dgm:pt>
    <dgm:pt modelId="{2C0E0FAF-6CA3-4122-93A2-E96F91B3F797}" type="pres">
      <dgm:prSet presAssocID="{840A639F-3B34-4413-824A-00EC44C6C1BB}" presName="sibTrans" presStyleLbl="sibTrans2D1" presStyleIdx="4" presStyleCnt="5"/>
      <dgm:spPr/>
    </dgm:pt>
    <dgm:pt modelId="{4040FCD3-C6F4-46EE-A1BD-70522FA40FFD}" type="pres">
      <dgm:prSet presAssocID="{840A639F-3B34-4413-824A-00EC44C6C1BB}" presName="connectorText" presStyleLbl="sibTrans2D1" presStyleIdx="4" presStyleCnt="5"/>
      <dgm:spPr/>
    </dgm:pt>
  </dgm:ptLst>
  <dgm:cxnLst>
    <dgm:cxn modelId="{D720801B-E641-4767-83D8-B8961D70302D}" type="presOf" srcId="{FBF0605E-BDCB-4039-8EB7-0165DF7074BD}" destId="{D4792A79-0DB4-4175-8E95-0DDE295B76E4}" srcOrd="0" destOrd="0" presId="urn:microsoft.com/office/officeart/2005/8/layout/cycle2"/>
    <dgm:cxn modelId="{C44BFD22-060B-4F1B-B16A-791606C6ADA2}" type="presOf" srcId="{93799BE7-42A7-42DD-BBFE-BD949FF980BC}" destId="{C817A3FA-CDAB-4855-95A2-F2EFD0A98D65}" srcOrd="0" destOrd="0" presId="urn:microsoft.com/office/officeart/2005/8/layout/cycle2"/>
    <dgm:cxn modelId="{741FE633-D958-4C2C-8C43-ADB730EF8263}" srcId="{1D7077CA-6D03-410D-8FF1-58AB39620DAA}" destId="{93799BE7-42A7-42DD-BBFE-BD949FF980BC}" srcOrd="3" destOrd="0" parTransId="{96242CA5-DFF7-4C40-BF63-F39D69460ACD}" sibTransId="{D048A396-3D80-485C-AB56-B05D8A29D3D1}"/>
    <dgm:cxn modelId="{5507DD5E-0664-4C51-8DFC-F9B762EE3A49}" type="presOf" srcId="{FF343383-6527-42D4-BB05-3F0E8D80ED90}" destId="{91E76EE3-C530-4933-BB24-C8C79D96108C}" srcOrd="0" destOrd="0" presId="urn:microsoft.com/office/officeart/2005/8/layout/cycle2"/>
    <dgm:cxn modelId="{EFE93444-FE83-4232-88DC-B4EA7C764BB1}" type="presOf" srcId="{EF6B70EF-EA51-4F8E-8B84-385752BBD588}" destId="{45E95372-2E4B-4AA1-B41F-5A1996B12F48}" srcOrd="1" destOrd="0" presId="urn:microsoft.com/office/officeart/2005/8/layout/cycle2"/>
    <dgm:cxn modelId="{C5757164-CCBD-44AB-97BB-AE07F8F8E04D}" type="presOf" srcId="{D048A396-3D80-485C-AB56-B05D8A29D3D1}" destId="{E04F8FBB-4174-40BA-B905-6F32E767283B}" srcOrd="0" destOrd="0" presId="urn:microsoft.com/office/officeart/2005/8/layout/cycle2"/>
    <dgm:cxn modelId="{AAB63270-E748-4362-8420-90C8D45C535E}" type="presOf" srcId="{457ED6FC-5ED2-486C-831C-D9F90A59E990}" destId="{6E0F874D-987F-4FC4-9423-B1262BA45494}" srcOrd="0" destOrd="0" presId="urn:microsoft.com/office/officeart/2005/8/layout/cycle2"/>
    <dgm:cxn modelId="{6393A470-E949-4BF5-B7CE-8E6082B3F0CA}" srcId="{1D7077CA-6D03-410D-8FF1-58AB39620DAA}" destId="{FF343383-6527-42D4-BB05-3F0E8D80ED90}" srcOrd="4" destOrd="0" parTransId="{55A4C98F-BB58-432F-996E-189E48B549C2}" sibTransId="{840A639F-3B34-4413-824A-00EC44C6C1BB}"/>
    <dgm:cxn modelId="{0CC78252-47E0-4148-8F75-66C617A21FAD}" type="presOf" srcId="{840A639F-3B34-4413-824A-00EC44C6C1BB}" destId="{2C0E0FAF-6CA3-4122-93A2-E96F91B3F797}" srcOrd="0" destOrd="0" presId="urn:microsoft.com/office/officeart/2005/8/layout/cycle2"/>
    <dgm:cxn modelId="{CEB5E458-CFA5-4E50-9C1D-47E2AA77F925}" type="presOf" srcId="{1C31A153-6ED3-4196-8567-7C9B6D25B0AA}" destId="{DC161E23-06BC-438D-89B4-30502C9046F2}" srcOrd="0" destOrd="0" presId="urn:microsoft.com/office/officeart/2005/8/layout/cycle2"/>
    <dgm:cxn modelId="{B151A188-5932-4FE3-B3D8-4C1BEB74B222}" type="presOf" srcId="{457ED6FC-5ED2-486C-831C-D9F90A59E990}" destId="{EF05C4BD-091C-4BF8-828C-484DA307952B}" srcOrd="1" destOrd="0" presId="urn:microsoft.com/office/officeart/2005/8/layout/cycle2"/>
    <dgm:cxn modelId="{5768B2A1-8989-4FC5-87A9-6A92E49A6996}" type="presOf" srcId="{8FDA2A44-4A26-45AB-94D9-08B9827FE722}" destId="{25B1E239-18CD-42EC-9119-A0DEE94DC406}" srcOrd="0" destOrd="0" presId="urn:microsoft.com/office/officeart/2005/8/layout/cycle2"/>
    <dgm:cxn modelId="{B03508A4-03F6-4855-A23B-39671A7CA257}" type="presOf" srcId="{EF6B70EF-EA51-4F8E-8B84-385752BBD588}" destId="{F4FF8234-8118-4070-B47D-4010840ED289}" srcOrd="0" destOrd="0" presId="urn:microsoft.com/office/officeart/2005/8/layout/cycle2"/>
    <dgm:cxn modelId="{06167DB6-A7B3-4D42-8183-A616EA8BCCC6}" type="presOf" srcId="{2CB662D4-ED55-409B-B53D-EDB0B1E01FAF}" destId="{0E03E93F-41B7-45C9-817F-2B0DC961C263}" srcOrd="1" destOrd="0" presId="urn:microsoft.com/office/officeart/2005/8/layout/cycle2"/>
    <dgm:cxn modelId="{48E620BA-FAC6-4D6D-B732-973AAC08B256}" srcId="{1D7077CA-6D03-410D-8FF1-58AB39620DAA}" destId="{8FDA2A44-4A26-45AB-94D9-08B9827FE722}" srcOrd="2" destOrd="0" parTransId="{1230D543-09E6-470D-A1B2-54F95DD7B5CB}" sibTransId="{EF6B70EF-EA51-4F8E-8B84-385752BBD588}"/>
    <dgm:cxn modelId="{5445F3C8-EB0B-4617-A32E-A5E84AB954F1}" type="presOf" srcId="{D048A396-3D80-485C-AB56-B05D8A29D3D1}" destId="{98ED9DD6-95C9-4C33-8A5D-79F79A43F742}" srcOrd="1" destOrd="0" presId="urn:microsoft.com/office/officeart/2005/8/layout/cycle2"/>
    <dgm:cxn modelId="{BCD2D7CA-8404-49F5-A153-DB25D06A98D5}" type="presOf" srcId="{840A639F-3B34-4413-824A-00EC44C6C1BB}" destId="{4040FCD3-C6F4-46EE-A1BD-70522FA40FFD}" srcOrd="1" destOrd="0" presId="urn:microsoft.com/office/officeart/2005/8/layout/cycle2"/>
    <dgm:cxn modelId="{5A7C1DCD-77B8-4F9B-82B9-EEA48789E7AB}" type="presOf" srcId="{2CB662D4-ED55-409B-B53D-EDB0B1E01FAF}" destId="{5FB0B0FE-2E5E-48DF-96C7-23932EA5449E}" srcOrd="0" destOrd="0" presId="urn:microsoft.com/office/officeart/2005/8/layout/cycle2"/>
    <dgm:cxn modelId="{951F5CCD-4848-4279-BF8D-3BF1EA5B4422}" srcId="{1D7077CA-6D03-410D-8FF1-58AB39620DAA}" destId="{1C31A153-6ED3-4196-8567-7C9B6D25B0AA}" srcOrd="0" destOrd="0" parTransId="{E1C3CA6A-7583-4855-95AC-F41A0FA3090B}" sibTransId="{2CB662D4-ED55-409B-B53D-EDB0B1E01FAF}"/>
    <dgm:cxn modelId="{AEEBADD1-BFDC-4B90-B3D7-CBE80FB5044B}" type="presOf" srcId="{1D7077CA-6D03-410D-8FF1-58AB39620DAA}" destId="{E58AE468-AC98-414A-B211-0998F5EF14DE}" srcOrd="0" destOrd="0" presId="urn:microsoft.com/office/officeart/2005/8/layout/cycle2"/>
    <dgm:cxn modelId="{AB5EE5F3-499D-4D3C-998B-57FB34CB3F34}" srcId="{1D7077CA-6D03-410D-8FF1-58AB39620DAA}" destId="{FBF0605E-BDCB-4039-8EB7-0165DF7074BD}" srcOrd="1" destOrd="0" parTransId="{4DAF0EFE-0DA8-4544-BBA4-6E13147B6FBD}" sibTransId="{457ED6FC-5ED2-486C-831C-D9F90A59E990}"/>
    <dgm:cxn modelId="{ECC8AB36-A2F0-44CD-9CD8-729E1B857F4F}" type="presParOf" srcId="{E58AE468-AC98-414A-B211-0998F5EF14DE}" destId="{DC161E23-06BC-438D-89B4-30502C9046F2}" srcOrd="0" destOrd="0" presId="urn:microsoft.com/office/officeart/2005/8/layout/cycle2"/>
    <dgm:cxn modelId="{1316748B-653A-4DAA-9D8B-C1B8616C6CEE}" type="presParOf" srcId="{E58AE468-AC98-414A-B211-0998F5EF14DE}" destId="{5FB0B0FE-2E5E-48DF-96C7-23932EA5449E}" srcOrd="1" destOrd="0" presId="urn:microsoft.com/office/officeart/2005/8/layout/cycle2"/>
    <dgm:cxn modelId="{2F16007C-04DF-49F6-AF32-6FEFFA02B014}" type="presParOf" srcId="{5FB0B0FE-2E5E-48DF-96C7-23932EA5449E}" destId="{0E03E93F-41B7-45C9-817F-2B0DC961C263}" srcOrd="0" destOrd="0" presId="urn:microsoft.com/office/officeart/2005/8/layout/cycle2"/>
    <dgm:cxn modelId="{DDD7EF17-8AFD-4D32-AC7E-6093432F7F7A}" type="presParOf" srcId="{E58AE468-AC98-414A-B211-0998F5EF14DE}" destId="{D4792A79-0DB4-4175-8E95-0DDE295B76E4}" srcOrd="2" destOrd="0" presId="urn:microsoft.com/office/officeart/2005/8/layout/cycle2"/>
    <dgm:cxn modelId="{177DD2DF-66F0-4755-AB36-579B671A6CC3}" type="presParOf" srcId="{E58AE468-AC98-414A-B211-0998F5EF14DE}" destId="{6E0F874D-987F-4FC4-9423-B1262BA45494}" srcOrd="3" destOrd="0" presId="urn:microsoft.com/office/officeart/2005/8/layout/cycle2"/>
    <dgm:cxn modelId="{21A06822-8F59-4349-B5B9-C2A6DDAD6826}" type="presParOf" srcId="{6E0F874D-987F-4FC4-9423-B1262BA45494}" destId="{EF05C4BD-091C-4BF8-828C-484DA307952B}" srcOrd="0" destOrd="0" presId="urn:microsoft.com/office/officeart/2005/8/layout/cycle2"/>
    <dgm:cxn modelId="{189B32F7-AF57-4C8B-9D26-5CAA0FCEFF10}" type="presParOf" srcId="{E58AE468-AC98-414A-B211-0998F5EF14DE}" destId="{25B1E239-18CD-42EC-9119-A0DEE94DC406}" srcOrd="4" destOrd="0" presId="urn:microsoft.com/office/officeart/2005/8/layout/cycle2"/>
    <dgm:cxn modelId="{22F13D99-0507-4741-BD71-9DC528DAA9BE}" type="presParOf" srcId="{E58AE468-AC98-414A-B211-0998F5EF14DE}" destId="{F4FF8234-8118-4070-B47D-4010840ED289}" srcOrd="5" destOrd="0" presId="urn:microsoft.com/office/officeart/2005/8/layout/cycle2"/>
    <dgm:cxn modelId="{104BDC81-5846-42B9-BAE7-98E6456601DC}" type="presParOf" srcId="{F4FF8234-8118-4070-B47D-4010840ED289}" destId="{45E95372-2E4B-4AA1-B41F-5A1996B12F48}" srcOrd="0" destOrd="0" presId="urn:microsoft.com/office/officeart/2005/8/layout/cycle2"/>
    <dgm:cxn modelId="{E5513EE7-59DD-4A5F-BC28-87D6EC62BACD}" type="presParOf" srcId="{E58AE468-AC98-414A-B211-0998F5EF14DE}" destId="{C817A3FA-CDAB-4855-95A2-F2EFD0A98D65}" srcOrd="6" destOrd="0" presId="urn:microsoft.com/office/officeart/2005/8/layout/cycle2"/>
    <dgm:cxn modelId="{A875452F-566F-4E43-89CB-24716273CE1B}" type="presParOf" srcId="{E58AE468-AC98-414A-B211-0998F5EF14DE}" destId="{E04F8FBB-4174-40BA-B905-6F32E767283B}" srcOrd="7" destOrd="0" presId="urn:microsoft.com/office/officeart/2005/8/layout/cycle2"/>
    <dgm:cxn modelId="{A0811402-8B28-4310-93DA-5761CF82DB38}" type="presParOf" srcId="{E04F8FBB-4174-40BA-B905-6F32E767283B}" destId="{98ED9DD6-95C9-4C33-8A5D-79F79A43F742}" srcOrd="0" destOrd="0" presId="urn:microsoft.com/office/officeart/2005/8/layout/cycle2"/>
    <dgm:cxn modelId="{87A69D52-DBEB-4F2A-BBAA-FE862593FD0D}" type="presParOf" srcId="{E58AE468-AC98-414A-B211-0998F5EF14DE}" destId="{91E76EE3-C530-4933-BB24-C8C79D96108C}" srcOrd="8" destOrd="0" presId="urn:microsoft.com/office/officeart/2005/8/layout/cycle2"/>
    <dgm:cxn modelId="{4C9A0F2E-2463-4513-8253-B10773735CCC}" type="presParOf" srcId="{E58AE468-AC98-414A-B211-0998F5EF14DE}" destId="{2C0E0FAF-6CA3-4122-93A2-E96F91B3F797}" srcOrd="9" destOrd="0" presId="urn:microsoft.com/office/officeart/2005/8/layout/cycle2"/>
    <dgm:cxn modelId="{F5DDEEC6-C591-43B4-8D73-9A9C88E8E5BA}" type="presParOf" srcId="{2C0E0FAF-6CA3-4122-93A2-E96F91B3F797}" destId="{4040FCD3-C6F4-46EE-A1BD-70522FA40FF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61E23-06BC-438D-89B4-30502C9046F2}">
      <dsp:nvSpPr>
        <dsp:cNvPr id="0" name=""/>
        <dsp:cNvSpPr/>
      </dsp:nvSpPr>
      <dsp:spPr>
        <a:xfrm>
          <a:off x="1754655" y="887"/>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Proposed Venue </a:t>
          </a:r>
          <a:endParaRPr lang="en-IN" sz="1000" kern="1200" dirty="0"/>
        </a:p>
      </dsp:txBody>
      <dsp:txXfrm>
        <a:off x="1912408" y="158640"/>
        <a:ext cx="761697" cy="761697"/>
      </dsp:txXfrm>
    </dsp:sp>
    <dsp:sp modelId="{5FB0B0FE-2E5E-48DF-96C7-23932EA5449E}">
      <dsp:nvSpPr>
        <dsp:cNvPr id="0" name=""/>
        <dsp:cNvSpPr/>
      </dsp:nvSpPr>
      <dsp:spPr>
        <a:xfrm rot="2160000">
          <a:off x="2797988" y="828708"/>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a:off x="2806212" y="876107"/>
        <a:ext cx="200957" cy="218134"/>
      </dsp:txXfrm>
    </dsp:sp>
    <dsp:sp modelId="{D4792A79-0DB4-4175-8E95-0DDE295B76E4}">
      <dsp:nvSpPr>
        <dsp:cNvPr id="0" name=""/>
        <dsp:cNvSpPr/>
      </dsp:nvSpPr>
      <dsp:spPr>
        <a:xfrm>
          <a:off x="3064348" y="952434"/>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Availability </a:t>
          </a:r>
          <a:endParaRPr lang="en-IN" sz="1000" kern="1200" dirty="0"/>
        </a:p>
      </dsp:txBody>
      <dsp:txXfrm>
        <a:off x="3222101" y="1110187"/>
        <a:ext cx="761697" cy="761697"/>
      </dsp:txXfrm>
    </dsp:sp>
    <dsp:sp modelId="{6E0F874D-987F-4FC4-9423-B1262BA45494}">
      <dsp:nvSpPr>
        <dsp:cNvPr id="0" name=""/>
        <dsp:cNvSpPr/>
      </dsp:nvSpPr>
      <dsp:spPr>
        <a:xfrm rot="6480000">
          <a:off x="3211790" y="2071349"/>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3268160" y="2103105"/>
        <a:ext cx="200957" cy="218134"/>
      </dsp:txXfrm>
    </dsp:sp>
    <dsp:sp modelId="{25B1E239-18CD-42EC-9119-A0DEE94DC406}">
      <dsp:nvSpPr>
        <dsp:cNvPr id="0" name=""/>
        <dsp:cNvSpPr/>
      </dsp:nvSpPr>
      <dsp:spPr>
        <a:xfrm>
          <a:off x="2564089" y="2492071"/>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Suitability</a:t>
          </a:r>
          <a:endParaRPr lang="en-IN" sz="1000" kern="1200" dirty="0"/>
        </a:p>
      </dsp:txBody>
      <dsp:txXfrm>
        <a:off x="2721842" y="2649824"/>
        <a:ext cx="761697" cy="761697"/>
      </dsp:txXfrm>
    </dsp:sp>
    <dsp:sp modelId="{F4FF8234-8118-4070-B47D-4010840ED289}">
      <dsp:nvSpPr>
        <dsp:cNvPr id="0" name=""/>
        <dsp:cNvSpPr/>
      </dsp:nvSpPr>
      <dsp:spPr>
        <a:xfrm rot="10800000">
          <a:off x="2157840" y="2848894"/>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2243965" y="2921605"/>
        <a:ext cx="200957" cy="218134"/>
      </dsp:txXfrm>
    </dsp:sp>
    <dsp:sp modelId="{C817A3FA-CDAB-4855-95A2-F2EFD0A98D65}">
      <dsp:nvSpPr>
        <dsp:cNvPr id="0" name=""/>
        <dsp:cNvSpPr/>
      </dsp:nvSpPr>
      <dsp:spPr>
        <a:xfrm>
          <a:off x="945220" y="2492071"/>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Staff Requirement </a:t>
          </a:r>
          <a:endParaRPr lang="en-IN" sz="1000" kern="1200" dirty="0"/>
        </a:p>
      </dsp:txBody>
      <dsp:txXfrm>
        <a:off x="1102973" y="2649824"/>
        <a:ext cx="761697" cy="761697"/>
      </dsp:txXfrm>
    </dsp:sp>
    <dsp:sp modelId="{E04F8FBB-4174-40BA-B905-6F32E767283B}">
      <dsp:nvSpPr>
        <dsp:cNvPr id="0" name=""/>
        <dsp:cNvSpPr/>
      </dsp:nvSpPr>
      <dsp:spPr>
        <a:xfrm rot="15120000">
          <a:off x="1092662" y="2086804"/>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rot="10800000">
        <a:off x="1149032" y="2200470"/>
        <a:ext cx="200957" cy="218134"/>
      </dsp:txXfrm>
    </dsp:sp>
    <dsp:sp modelId="{91E76EE3-C530-4933-BB24-C8C79D96108C}">
      <dsp:nvSpPr>
        <dsp:cNvPr id="0" name=""/>
        <dsp:cNvSpPr/>
      </dsp:nvSpPr>
      <dsp:spPr>
        <a:xfrm>
          <a:off x="444962" y="952434"/>
          <a:ext cx="1077203" cy="10772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Resource Allocation</a:t>
          </a:r>
          <a:endParaRPr lang="en-IN" sz="1000" kern="1200" dirty="0"/>
        </a:p>
      </dsp:txBody>
      <dsp:txXfrm>
        <a:off x="602715" y="1110187"/>
        <a:ext cx="761697" cy="761697"/>
      </dsp:txXfrm>
    </dsp:sp>
    <dsp:sp modelId="{2C0E0FAF-6CA3-4122-93A2-E96F91B3F797}">
      <dsp:nvSpPr>
        <dsp:cNvPr id="0" name=""/>
        <dsp:cNvSpPr/>
      </dsp:nvSpPr>
      <dsp:spPr>
        <a:xfrm rot="19440000">
          <a:off x="1488295" y="838260"/>
          <a:ext cx="287082" cy="363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IN" sz="800" kern="1200"/>
        </a:p>
      </dsp:txBody>
      <dsp:txXfrm>
        <a:off x="1496519" y="936283"/>
        <a:ext cx="200957" cy="21813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FA56C7-8E11-4F48-9F1F-6FABE45DB56B}" type="datetimeFigureOut">
              <a:rPr lang="en-GB" smtClean="0"/>
              <a:t>23/05/2025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8913D4-C7B7-4DD4-8ABE-E8C292647542}" type="slidenum">
              <a:rPr lang="en-GB" smtClean="0"/>
              <a:t>‹#›</a:t>
            </a:fld>
            <a:endParaRPr lang="en-GB"/>
          </a:p>
        </p:txBody>
      </p:sp>
    </p:spTree>
    <p:extLst>
      <p:ext uri="{BB962C8B-B14F-4D97-AF65-F5344CB8AC3E}">
        <p14:creationId xmlns:p14="http://schemas.microsoft.com/office/powerpoint/2010/main" val="135729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200"/>
              <a:buNone/>
            </a:pPr>
            <a:endParaRPr dirty="0"/>
          </a:p>
        </p:txBody>
      </p:sp>
      <p:sp>
        <p:nvSpPr>
          <p:cNvPr id="172" name="Google Shape;17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5715" lvl="0" indent="0" algn="just" rtl="0">
              <a:lnSpc>
                <a:spcPct val="150000"/>
              </a:lnSpc>
              <a:spcBef>
                <a:spcPts val="1000"/>
              </a:spcBef>
              <a:spcAft>
                <a:spcPts val="0"/>
              </a:spcAft>
              <a:buSzPct val="100000"/>
              <a:buNone/>
            </a:pPr>
            <a:endParaRPr dirty="0"/>
          </a:p>
        </p:txBody>
      </p:sp>
      <p:sp>
        <p:nvSpPr>
          <p:cNvPr id="180" name="Google Shape;18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1000"/>
              </a:spcBef>
              <a:spcAft>
                <a:spcPts val="0"/>
              </a:spcAft>
              <a:buSzPts val="1200"/>
              <a:buNone/>
            </a:pPr>
            <a:endParaRPr dirty="0"/>
          </a:p>
        </p:txBody>
      </p:sp>
      <p:sp>
        <p:nvSpPr>
          <p:cNvPr id="188" name="Google Shape;18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1000"/>
              </a:spcBef>
              <a:spcAft>
                <a:spcPts val="0"/>
              </a:spcAft>
              <a:buSzPts val="1200"/>
              <a:buFont typeface="Arial"/>
              <a:buNone/>
            </a:pPr>
            <a:endParaRPr dirty="0"/>
          </a:p>
        </p:txBody>
      </p:sp>
      <p:sp>
        <p:nvSpPr>
          <p:cNvPr id="196" name="Google Shape;19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04" name="Google Shape;20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1000"/>
              </a:spcBef>
              <a:spcAft>
                <a:spcPts val="0"/>
              </a:spcAft>
              <a:buSzPts val="1200"/>
              <a:buNone/>
            </a:pPr>
            <a:endParaRPr dirty="0"/>
          </a:p>
        </p:txBody>
      </p:sp>
      <p:sp>
        <p:nvSpPr>
          <p:cNvPr id="211" name="Google Shape;21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19" name="Google Shape;21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200"/>
              <a:buNone/>
            </a:pPr>
            <a:endParaRPr dirty="0"/>
          </a:p>
        </p:txBody>
      </p:sp>
      <p:sp>
        <p:nvSpPr>
          <p:cNvPr id="226" name="Google Shape;22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200"/>
              <a:buNone/>
            </a:pPr>
            <a:endParaRPr dirty="0"/>
          </a:p>
        </p:txBody>
      </p:sp>
      <p:sp>
        <p:nvSpPr>
          <p:cNvPr id="245" name="Google Shape;24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4" name="Google Shape;274;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0" name="Google Shape;28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2B62-AE86-EAAD-15EC-8D504BEA6B1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B5308AA-433C-9E41-1AEB-2625B91857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4BB1AD8-2C3A-8BBA-A483-5FBD42A59A2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8EC0B49E-FECA-43E4-DEDF-F650D4BB2B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08E67F-5048-F637-A228-51C6774D154F}"/>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622043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E2E4-8CFD-E7EF-9FC9-A8C69D06CF6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1AAEF20-3CF7-8CB1-FFDE-B6FE8312DD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A07F08-2BAF-F2C0-AAF7-D7B23F6B5612}"/>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B3E62813-7FD3-D98D-EA18-0B21A5CF71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0932E-8384-7985-911D-2BB57DBA9E0C}"/>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409697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B0BA-14B6-FC59-1BB0-00CF6E6EE4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3F7F94-7811-2836-7B77-293367E468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8EF3DDC-511A-E818-EC44-ACCACBD59121}"/>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FD309012-82A1-51AF-94A3-84DA2A8C75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3F4D6-39B3-1670-F829-0A5616611FF8}"/>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1886784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3C140-DBDD-A1BC-BDAE-3916C21088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B3C6C87-BCB9-9A51-D79F-82FA12C9E9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9F249C9-797E-99CF-6A5C-4F783C9F8A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FB465B9-8E9B-7883-45FE-8528AAE87C08}"/>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6" name="Footer Placeholder 5">
            <a:extLst>
              <a:ext uri="{FF2B5EF4-FFF2-40B4-BE49-F238E27FC236}">
                <a16:creationId xmlns:a16="http://schemas.microsoft.com/office/drawing/2014/main" id="{76529120-414C-36A7-CA4D-DE1C50ABE2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4D41E4-94FE-3678-AA95-ADD5F35D1BE9}"/>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57141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6C7DC-A236-6EA4-C6A7-24610718C99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E7DA1F3-6A4E-8050-AA8F-9F4F73B205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0E5B06-2307-1A88-AD8D-DC398AD42F0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FD19984-0DF8-1692-5DEA-833580B187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737217-6829-4BDB-E9F6-0F27A32E4D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7735A25-CF76-1274-1E11-26E214DC398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8" name="Footer Placeholder 7">
            <a:extLst>
              <a:ext uri="{FF2B5EF4-FFF2-40B4-BE49-F238E27FC236}">
                <a16:creationId xmlns:a16="http://schemas.microsoft.com/office/drawing/2014/main" id="{FBE1F1E1-0EB9-5F6E-4681-479FA5BDC8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EAB7D3-CAB2-6010-F5D5-1E90D6E0D4B6}"/>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459626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64E61-15BD-3891-4F60-31E9A15C179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8364332-8BB8-E74C-9CA9-5D8C627FBB92}"/>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4" name="Footer Placeholder 3">
            <a:extLst>
              <a:ext uri="{FF2B5EF4-FFF2-40B4-BE49-F238E27FC236}">
                <a16:creationId xmlns:a16="http://schemas.microsoft.com/office/drawing/2014/main" id="{B2EABDEF-3828-763E-412E-328E502E0B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3FB645-42DD-3AF7-035C-41EC290D9E27}"/>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1721405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33B0A4-7FB2-E768-BEDE-B4E2B52170E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3" name="Footer Placeholder 2">
            <a:extLst>
              <a:ext uri="{FF2B5EF4-FFF2-40B4-BE49-F238E27FC236}">
                <a16:creationId xmlns:a16="http://schemas.microsoft.com/office/drawing/2014/main" id="{176F4946-25A6-D1E2-B149-F0DE6A0050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2D54C0-BDCA-BEC5-7030-FD40D604BCB9}"/>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2791796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BA2D5-5D30-809F-D0B0-0E0F5839C1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D28599A-F60C-859E-7317-4F9D44DF30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5A0F0C4-6AD9-05BF-F338-3B090C7890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E1F3C8-465D-630D-6AC3-399F5508AD2A}"/>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6" name="Footer Placeholder 5">
            <a:extLst>
              <a:ext uri="{FF2B5EF4-FFF2-40B4-BE49-F238E27FC236}">
                <a16:creationId xmlns:a16="http://schemas.microsoft.com/office/drawing/2014/main" id="{17E6EA78-BFE6-2D52-1A05-BB8833D62F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83E25-F7FF-35B1-150D-AC47CF536E4B}"/>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4090289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2D21F-CA75-E33B-B700-37A47029E1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99C9366-4EC3-95A7-6D8A-1065E0F2B0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987CAB-9A3B-3FCD-BB17-3252A86164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B3D067-F46E-F75B-5555-9284C396C152}"/>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6" name="Footer Placeholder 5">
            <a:extLst>
              <a:ext uri="{FF2B5EF4-FFF2-40B4-BE49-F238E27FC236}">
                <a16:creationId xmlns:a16="http://schemas.microsoft.com/office/drawing/2014/main" id="{B1187541-95BB-0687-7C46-F51530D054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5EAFF3-682B-C923-B7B6-732B3CF63863}"/>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2698399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26976-EC47-A08D-DA96-F0056994CDC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9850E2-008D-83CC-61F7-6CE8015CE3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7A2A91-B33D-0DFE-ED1D-34FA936FA88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A9D4E23A-B972-170D-0641-ABAB3876D4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425BB7-6240-056C-2B27-CF79CE2E6874}"/>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2952496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83BA3E-C1D5-4547-F5C8-248FDA2122F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CDEDF0C-D7FB-DB0F-E1CD-EABB1AB310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0107F3-41AC-FDC9-E092-B406574B1B09}"/>
              </a:ext>
            </a:extLst>
          </p:cNvPr>
          <p:cNvSpPr>
            <a:spLocks noGrp="1"/>
          </p:cNvSpPr>
          <p:nvPr>
            <p:ph type="dt" sz="half" idx="10"/>
          </p:nvPr>
        </p:nvSpPr>
        <p:spPr/>
        <p:txBody>
          <a:body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103DE1E1-84C9-4F48-E5DF-C8DEBA7D52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36CA5-8B6B-E5F0-B85F-1FD2C8517F55}"/>
              </a:ext>
            </a:extLst>
          </p:cNvPr>
          <p:cNvSpPr>
            <a:spLocks noGrp="1"/>
          </p:cNvSpPr>
          <p:nvPr>
            <p:ph type="sldNum" sz="quarter" idx="12"/>
          </p:nvPr>
        </p:nvSpPr>
        <p:spPr/>
        <p:txBody>
          <a:bodyPr/>
          <a:lstStyle/>
          <a:p>
            <a:fld id="{AE8EDBA4-9F8B-4BA5-948D-A3691EBE44CE}" type="slidenum">
              <a:rPr lang="en-GB" smtClean="0"/>
              <a:t>‹#›</a:t>
            </a:fld>
            <a:endParaRPr lang="en-GB"/>
          </a:p>
        </p:txBody>
      </p:sp>
    </p:spTree>
    <p:extLst>
      <p:ext uri="{BB962C8B-B14F-4D97-AF65-F5344CB8AC3E}">
        <p14:creationId xmlns:p14="http://schemas.microsoft.com/office/powerpoint/2010/main" val="3814430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E9E873-5F6E-4412-CE53-56A5F8127D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3D63E33-11A9-BC73-B261-0BE5DD8B37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AFF22A-3021-54C8-BF93-4A5D32539E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CC5C7A-E231-4246-A0A4-B82D416F35E0}" type="datetimeFigureOut">
              <a:rPr lang="en-GB" smtClean="0"/>
              <a:t>23/05/2025</a:t>
            </a:fld>
            <a:endParaRPr lang="en-GB"/>
          </a:p>
        </p:txBody>
      </p:sp>
      <p:sp>
        <p:nvSpPr>
          <p:cNvPr id="5" name="Footer Placeholder 4">
            <a:extLst>
              <a:ext uri="{FF2B5EF4-FFF2-40B4-BE49-F238E27FC236}">
                <a16:creationId xmlns:a16="http://schemas.microsoft.com/office/drawing/2014/main" id="{4DED6502-0F63-7BB3-267F-0193CA2CD4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E05F7D-B4A1-EB54-176B-9E2339F4CF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8EDBA4-9F8B-4BA5-948D-A3691EBE44CE}" type="slidenum">
              <a:rPr lang="en-GB" smtClean="0"/>
              <a:t>‹#›</a:t>
            </a:fld>
            <a:endParaRPr lang="en-GB"/>
          </a:p>
        </p:txBody>
      </p:sp>
    </p:spTree>
    <p:extLst>
      <p:ext uri="{BB962C8B-B14F-4D97-AF65-F5344CB8AC3E}">
        <p14:creationId xmlns:p14="http://schemas.microsoft.com/office/powerpoint/2010/main" val="3635409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adw.gov.wales/visit/places-to-visit/castell-caernarfo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raveltrade.visitwales.c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
          <p:cNvSpPr txBox="1"/>
          <p:nvPr/>
        </p:nvSpPr>
        <p:spPr>
          <a:xfrm>
            <a:off x="2688771" y="1394856"/>
            <a:ext cx="7979229" cy="5262939"/>
          </a:xfrm>
          <a:prstGeom prst="rect">
            <a:avLst/>
          </a:prstGeom>
          <a:solidFill>
            <a:srgbClr val="D1B8A6"/>
          </a:solidFill>
          <a:ln>
            <a:noFill/>
          </a:ln>
          <a:effectLst>
            <a:outerShdw blurRad="44450" dist="27940" dir="5400000" algn="ctr">
              <a:srgbClr val="000000">
                <a:alpha val="31764"/>
              </a:srgbClr>
            </a:outerShdw>
          </a:effectLst>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3200"/>
              <a:buFont typeface="Arial Black"/>
              <a:buNone/>
            </a:pPr>
            <a:r>
              <a:rPr lang="en-GB" sz="3200" b="1" i="0" u="none" strike="noStrike" cap="none" dirty="0">
                <a:solidFill>
                  <a:schemeClr val="dk1"/>
                </a:solidFill>
                <a:latin typeface="Arial Black"/>
                <a:ea typeface="Arial Black"/>
                <a:cs typeface="Arial Black"/>
                <a:sym typeface="Arial Black"/>
              </a:rPr>
              <a:t>Module Code: BMIH6007</a:t>
            </a:r>
            <a:endParaRPr sz="3200" b="0" i="0" u="none" strike="noStrike" cap="none" dirty="0">
              <a:solidFill>
                <a:schemeClr val="dk1"/>
              </a:solidFill>
              <a:latin typeface="Arial Black"/>
              <a:ea typeface="Arial Black"/>
              <a:cs typeface="Arial Black"/>
              <a:sym typeface="Arial Black"/>
            </a:endParaRPr>
          </a:p>
          <a:p>
            <a:pPr marL="0" marR="0" lvl="0" indent="0" algn="ctr" rtl="0">
              <a:lnSpc>
                <a:spcPct val="150000"/>
              </a:lnSpc>
              <a:spcBef>
                <a:spcPts val="0"/>
              </a:spcBef>
              <a:spcAft>
                <a:spcPts val="0"/>
              </a:spcAft>
              <a:buClr>
                <a:schemeClr val="dk1"/>
              </a:buClr>
              <a:buSzPts val="3200"/>
              <a:buFont typeface="Arial Black"/>
              <a:buNone/>
            </a:pPr>
            <a:r>
              <a:rPr lang="en-GB" sz="3200" b="1" i="0" u="none" strike="noStrike" cap="none" dirty="0">
                <a:solidFill>
                  <a:schemeClr val="dk1"/>
                </a:solidFill>
                <a:latin typeface="Arial Black"/>
                <a:ea typeface="Arial Black"/>
                <a:cs typeface="Arial Black"/>
                <a:sym typeface="Arial Black"/>
              </a:rPr>
              <a:t>Module Title: International Meetings Management for the Hotel Industry</a:t>
            </a:r>
            <a:endParaRPr sz="3200" b="0" i="0" u="none" strike="noStrike" cap="none" dirty="0">
              <a:solidFill>
                <a:schemeClr val="dk1"/>
              </a:solidFill>
              <a:latin typeface="Arial Black"/>
              <a:ea typeface="Arial Black"/>
              <a:cs typeface="Arial Black"/>
              <a:sym typeface="Arial Black"/>
            </a:endParaRPr>
          </a:p>
          <a:p>
            <a:pPr marL="0" marR="0" lvl="0" indent="0" algn="ctr" rtl="0">
              <a:lnSpc>
                <a:spcPct val="150000"/>
              </a:lnSpc>
              <a:spcBef>
                <a:spcPts val="0"/>
              </a:spcBef>
              <a:spcAft>
                <a:spcPts val="0"/>
              </a:spcAft>
              <a:buClr>
                <a:schemeClr val="dk1"/>
              </a:buClr>
              <a:buSzPts val="3200"/>
              <a:buFont typeface="Arial Black"/>
              <a:buNone/>
            </a:pPr>
            <a:r>
              <a:rPr lang="en-GB" sz="3200" b="1" i="0" u="none" strike="noStrike" cap="none" dirty="0">
                <a:solidFill>
                  <a:schemeClr val="dk1"/>
                </a:solidFill>
                <a:latin typeface="Arial Black"/>
                <a:ea typeface="Arial Black"/>
                <a:cs typeface="Arial Black"/>
                <a:sym typeface="Arial Black"/>
              </a:rPr>
              <a:t>Assignment: Presentation</a:t>
            </a:r>
            <a:endParaRPr sz="3200" b="0" i="0" u="none" strike="noStrike" cap="none" dirty="0">
              <a:solidFill>
                <a:schemeClr val="dk1"/>
              </a:solidFill>
              <a:latin typeface="Arial Black"/>
              <a:ea typeface="Arial Black"/>
              <a:cs typeface="Arial Black"/>
              <a:sym typeface="Arial Black"/>
            </a:endParaRPr>
          </a:p>
          <a:p>
            <a:pPr marL="0" marR="0" lvl="0" indent="0" algn="ctr" rtl="0">
              <a:lnSpc>
                <a:spcPct val="150000"/>
              </a:lnSpc>
              <a:spcBef>
                <a:spcPts val="0"/>
              </a:spcBef>
              <a:spcAft>
                <a:spcPts val="0"/>
              </a:spcAft>
              <a:buNone/>
            </a:pPr>
            <a:r>
              <a:rPr lang="en-GB" sz="3200" b="1" i="0" u="none" strike="noStrike" cap="none" dirty="0">
                <a:solidFill>
                  <a:schemeClr val="dk1"/>
                </a:solidFill>
                <a:latin typeface="Arial Black"/>
                <a:ea typeface="Arial Black"/>
                <a:cs typeface="Arial Black"/>
                <a:sym typeface="Arial Black"/>
              </a:rPr>
              <a:t>Student Name: Flavia Nanu</a:t>
            </a:r>
          </a:p>
          <a:p>
            <a:pPr marL="0" marR="0" lvl="0" indent="0" algn="ctr" rtl="0">
              <a:lnSpc>
                <a:spcPct val="150000"/>
              </a:lnSpc>
              <a:spcBef>
                <a:spcPts val="0"/>
              </a:spcBef>
              <a:spcAft>
                <a:spcPts val="0"/>
              </a:spcAft>
              <a:buNone/>
            </a:pPr>
            <a:r>
              <a:rPr lang="en-GB" sz="3200" b="1" dirty="0">
                <a:solidFill>
                  <a:schemeClr val="dk1"/>
                </a:solidFill>
                <a:latin typeface="Arial Black"/>
                <a:ea typeface="Arial Black"/>
                <a:cs typeface="Arial Black"/>
                <a:sym typeface="Arial Black"/>
              </a:rPr>
              <a:t>Student Number : 2239004</a:t>
            </a:r>
            <a:endParaRPr sz="3200" b="0" i="0" u="none" strike="noStrike" cap="none" dirty="0">
              <a:solidFill>
                <a:schemeClr val="dk1"/>
              </a:solidFill>
              <a:latin typeface="Arial Black"/>
              <a:ea typeface="Arial Black"/>
              <a:cs typeface="Arial Black"/>
              <a:sym typeface="Arial Black"/>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
          <p:cNvSpPr/>
          <p:nvPr/>
        </p:nvSpPr>
        <p:spPr>
          <a:xfrm>
            <a:off x="2960915" y="947545"/>
            <a:ext cx="5971507" cy="5115311"/>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ctr" anchorCtr="0">
            <a:spAutoFit/>
          </a:bodyPr>
          <a:lstStyle/>
          <a:p>
            <a:pPr marL="0" marR="0" lvl="0" indent="0" algn="ctr" rtl="0">
              <a:lnSpc>
                <a:spcPct val="150000"/>
              </a:lnSpc>
              <a:spcBef>
                <a:spcPts val="0"/>
              </a:spcBef>
              <a:spcAft>
                <a:spcPts val="0"/>
              </a:spcAft>
              <a:buClr>
                <a:schemeClr val="dk1"/>
              </a:buClr>
              <a:buSzPts val="2000"/>
              <a:buFont typeface="Times New Roman"/>
              <a:buNone/>
            </a:pPr>
            <a:r>
              <a:rPr lang="en-GB" sz="2000" b="1" i="0" u="none" strike="noStrike" cap="none">
                <a:solidFill>
                  <a:schemeClr val="dk1"/>
                </a:solidFill>
                <a:latin typeface="Times New Roman"/>
                <a:ea typeface="Times New Roman"/>
                <a:cs typeface="Times New Roman"/>
                <a:sym typeface="Times New Roman"/>
              </a:rPr>
              <a:t>Table of Contents</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3: Introduction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4: The context of the event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5: Factors of the market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6: Factors of the market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7: Factors of the operations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8: Factors of the operations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9: Financial factors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10: Financial factors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11: Conclusion	</a:t>
            </a:r>
            <a:endParaRPr sz="20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2000"/>
              <a:buFont typeface="Times New Roman"/>
              <a:buNone/>
            </a:pPr>
            <a:r>
              <a:rPr lang="en-GB" sz="2000" b="1" i="0" u="none" strike="noStrike" cap="none">
                <a:solidFill>
                  <a:srgbClr val="000000"/>
                </a:solidFill>
                <a:latin typeface="Times New Roman"/>
                <a:ea typeface="Times New Roman"/>
                <a:cs typeface="Times New Roman"/>
                <a:sym typeface="Times New Roman"/>
              </a:rPr>
              <a:t>Slide 11: References	</a:t>
            </a:r>
            <a:endParaRPr sz="20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3"/>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Introduction</a:t>
            </a:r>
            <a:endParaRPr sz="3200" b="1">
              <a:solidFill>
                <a:schemeClr val="accent1"/>
              </a:solidFill>
              <a:latin typeface="Times New Roman"/>
              <a:ea typeface="Times New Roman"/>
              <a:cs typeface="Times New Roman"/>
              <a:sym typeface="Times New Roman"/>
            </a:endParaRPr>
          </a:p>
        </p:txBody>
      </p:sp>
      <p:sp>
        <p:nvSpPr>
          <p:cNvPr id="175" name="Google Shape;175;p3"/>
          <p:cNvSpPr txBox="1">
            <a:spLocks noGrp="1"/>
          </p:cNvSpPr>
          <p:nvPr>
            <p:ph type="body" idx="1"/>
          </p:nvPr>
        </p:nvSpPr>
        <p:spPr>
          <a:xfrm>
            <a:off x="4561114" y="1382486"/>
            <a:ext cx="7259183" cy="5040085"/>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industry of events has earned prominence over the years</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Events have the potential to contribute to sustainable economic and social development (Mair and Smith, 2022)</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Considering the benefits of events, the current presentation will focus on the event of “</a:t>
            </a:r>
            <a:r>
              <a:rPr lang="en-GB" sz="1200" b="1" u="none" strike="noStrike" dirty="0">
                <a:solidFill>
                  <a:schemeClr val="dk1"/>
                </a:solidFill>
                <a:latin typeface="Times New Roman"/>
                <a:ea typeface="Times New Roman"/>
                <a:cs typeface="Times New Roman"/>
                <a:sym typeface="Times New Roman"/>
              </a:rPr>
              <a:t>VISIT WALES’ = “YEAR OF CROESO 2025</a:t>
            </a:r>
            <a:r>
              <a:rPr lang="en-GB" sz="1200" u="none" strike="noStrike" dirty="0">
                <a:solidFill>
                  <a:schemeClr val="dk1"/>
                </a:solidFill>
                <a:latin typeface="Times New Roman"/>
                <a:ea typeface="Times New Roman"/>
                <a:cs typeface="Times New Roman"/>
                <a:sym typeface="Times New Roman"/>
              </a:rPr>
              <a:t>”</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b="1" u="none" strike="noStrike" dirty="0">
                <a:solidFill>
                  <a:schemeClr val="dk1"/>
                </a:solidFill>
                <a:latin typeface="Times New Roman"/>
                <a:ea typeface="Times New Roman"/>
                <a:cs typeface="Times New Roman"/>
                <a:sym typeface="Times New Roman"/>
              </a:rPr>
              <a:t> </a:t>
            </a:r>
            <a:r>
              <a:rPr lang="en-GB" sz="1200" u="none" strike="noStrike" dirty="0">
                <a:solidFill>
                  <a:schemeClr val="dk1"/>
                </a:solidFill>
                <a:latin typeface="Times New Roman"/>
                <a:ea typeface="Times New Roman"/>
                <a:cs typeface="Times New Roman"/>
                <a:sym typeface="Times New Roman"/>
              </a:rPr>
              <a:t>The range of majestic monuments is situated in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a:t>
            </a:r>
            <a:r>
              <a:rPr lang="en-GB" sz="1200" u="none" strike="noStrike" dirty="0" err="1">
                <a:solidFill>
                  <a:schemeClr val="dk1"/>
                </a:solidFill>
                <a:latin typeface="Times New Roman"/>
                <a:ea typeface="Times New Roman"/>
                <a:cs typeface="Times New Roman"/>
                <a:sym typeface="Times New Roman"/>
              </a:rPr>
              <a:t>Visitwales</a:t>
            </a:r>
            <a:r>
              <a:rPr lang="en-GB" sz="1200" u="none" strike="noStrike" dirty="0">
                <a:solidFill>
                  <a:schemeClr val="dk1"/>
                </a:solidFill>
                <a:latin typeface="Times New Roman"/>
                <a:ea typeface="Times New Roman"/>
                <a:cs typeface="Times New Roman"/>
                <a:sym typeface="Times New Roman"/>
              </a:rPr>
              <a:t>, 2025)</a:t>
            </a:r>
            <a:endParaRPr sz="1200" u="none" strike="noStrike" dirty="0">
              <a:latin typeface="Times New Roman"/>
              <a:ea typeface="Times New Roman"/>
              <a:cs typeface="Times New Roman"/>
              <a:sym typeface="Times New Roman"/>
            </a:endParaRPr>
          </a:p>
        </p:txBody>
      </p:sp>
      <p:sp>
        <p:nvSpPr>
          <p:cNvPr id="176" name="Google Shape;176;p3"/>
          <p:cNvSpPr txBox="1"/>
          <p:nvPr/>
        </p:nvSpPr>
        <p:spPr>
          <a:xfrm>
            <a:off x="1225706" y="4953000"/>
            <a:ext cx="2351314" cy="43088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1: CROESO Event</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Visitwales, 2025)</a:t>
            </a:r>
            <a:endParaRPr sz="1100" b="1" i="0" u="none" strike="noStrike" cap="none">
              <a:solidFill>
                <a:schemeClr val="dk1"/>
              </a:solidFill>
              <a:latin typeface="Times New Roman"/>
              <a:ea typeface="Times New Roman"/>
              <a:cs typeface="Times New Roman"/>
              <a:sym typeface="Times New Roman"/>
            </a:endParaRPr>
          </a:p>
        </p:txBody>
      </p:sp>
      <p:pic>
        <p:nvPicPr>
          <p:cNvPr id="177" name="Google Shape;177;p3"/>
          <p:cNvPicPr preferRelativeResize="0"/>
          <p:nvPr/>
        </p:nvPicPr>
        <p:blipFill rotWithShape="1">
          <a:blip r:embed="rId3">
            <a:alphaModFix/>
          </a:blip>
          <a:srcRect/>
          <a:stretch/>
        </p:blipFill>
        <p:spPr>
          <a:xfrm>
            <a:off x="490651" y="2046514"/>
            <a:ext cx="3873726" cy="276497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4"/>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The context of the event</a:t>
            </a:r>
            <a:endParaRPr sz="3200" b="1">
              <a:solidFill>
                <a:schemeClr val="accent1"/>
              </a:solidFill>
              <a:latin typeface="Times New Roman"/>
              <a:ea typeface="Times New Roman"/>
              <a:cs typeface="Times New Roman"/>
              <a:sym typeface="Times New Roman"/>
            </a:endParaRPr>
          </a:p>
        </p:txBody>
      </p:sp>
      <p:sp>
        <p:nvSpPr>
          <p:cNvPr id="183" name="Google Shape;183;p4"/>
          <p:cNvSpPr txBox="1">
            <a:spLocks noGrp="1"/>
          </p:cNvSpPr>
          <p:nvPr>
            <p:ph type="body" idx="1"/>
          </p:nvPr>
        </p:nvSpPr>
        <p:spPr>
          <a:xfrm>
            <a:off x="4376056" y="1828800"/>
            <a:ext cx="7324498" cy="410029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rmAutofit/>
          </a:bodyPr>
          <a:lstStyle/>
          <a:p>
            <a:pPr marL="342900" lvl="0" indent="-337185" algn="just" rtl="0">
              <a:lnSpc>
                <a:spcPct val="150000"/>
              </a:lnSpc>
              <a:spcBef>
                <a:spcPts val="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The focus of the event is associated with conducting a heritage walk in Wales</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The proposed name of the event is “</a:t>
            </a:r>
            <a:r>
              <a:rPr lang="en-GB" sz="1200" u="none" strike="noStrike" dirty="0" err="1">
                <a:solidFill>
                  <a:schemeClr val="dk1"/>
                </a:solidFill>
                <a:latin typeface="Times New Roman"/>
                <a:ea typeface="Times New Roman"/>
                <a:cs typeface="Times New Roman"/>
                <a:sym typeface="Times New Roman"/>
              </a:rPr>
              <a:t>Croeso</a:t>
            </a:r>
            <a:r>
              <a:rPr lang="en-GB" sz="1200" u="none" strike="noStrike" dirty="0">
                <a:solidFill>
                  <a:schemeClr val="dk1"/>
                </a:solidFill>
                <a:latin typeface="Times New Roman"/>
                <a:ea typeface="Times New Roman"/>
                <a:cs typeface="Times New Roman"/>
                <a:sym typeface="Times New Roman"/>
              </a:rPr>
              <a:t> to Welsh Heritage”</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b="1" i="1" u="none" strike="noStrike" dirty="0">
                <a:solidFill>
                  <a:schemeClr val="dk1"/>
                </a:solidFill>
                <a:latin typeface="Times New Roman"/>
                <a:ea typeface="Times New Roman"/>
                <a:cs typeface="Times New Roman"/>
                <a:sym typeface="Times New Roman"/>
              </a:rPr>
              <a:t>Type: </a:t>
            </a:r>
            <a:r>
              <a:rPr lang="en-GB" sz="1200" u="none" strike="noStrike" dirty="0">
                <a:solidFill>
                  <a:schemeClr val="dk1"/>
                </a:solidFill>
                <a:latin typeface="Times New Roman"/>
                <a:ea typeface="Times New Roman"/>
                <a:cs typeface="Times New Roman"/>
                <a:sym typeface="Times New Roman"/>
              </a:rPr>
              <a:t>The major type of the event is based on heritage walks</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Heritage walks play a major role in terms of enhancing knowledge among the visitors (Chauhan and Anand, 2023)</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Event management is an expanding discipline (Fox</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2014)</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b="1" i="1" u="none" strike="noStrike" dirty="0">
                <a:solidFill>
                  <a:schemeClr val="dk1"/>
                </a:solidFill>
                <a:latin typeface="Times New Roman"/>
                <a:ea typeface="Times New Roman"/>
                <a:cs typeface="Times New Roman"/>
                <a:sym typeface="Times New Roman"/>
              </a:rPr>
              <a:t>Nature: </a:t>
            </a:r>
            <a:r>
              <a:rPr lang="en-GB" sz="1200" u="none" strike="noStrike" dirty="0">
                <a:solidFill>
                  <a:schemeClr val="dk1"/>
                </a:solidFill>
                <a:latin typeface="Times New Roman"/>
                <a:ea typeface="Times New Roman"/>
                <a:cs typeface="Times New Roman"/>
                <a:sym typeface="Times New Roman"/>
              </a:rPr>
              <a:t>The nature of the event is focused on the cultural learning of Wales</a:t>
            </a:r>
            <a:endParaRPr sz="1200" u="none" strike="noStrike" dirty="0">
              <a:latin typeface="Times New Roman"/>
              <a:ea typeface="Times New Roman"/>
              <a:cs typeface="Times New Roman"/>
              <a:sym typeface="Times New Roman"/>
            </a:endParaRPr>
          </a:p>
          <a:p>
            <a:pPr marL="342900" lvl="0" indent="-337185" algn="just" rtl="0">
              <a:lnSpc>
                <a:spcPct val="150000"/>
              </a:lnSpc>
              <a:spcBef>
                <a:spcPts val="1000"/>
              </a:spcBef>
              <a:spcAft>
                <a:spcPts val="0"/>
              </a:spcAft>
              <a:buSzPct val="100000"/>
              <a:buChar char="🠶"/>
            </a:pPr>
            <a:r>
              <a:rPr lang="en-GB" sz="1200" u="none" strike="noStrike" dirty="0">
                <a:solidFill>
                  <a:schemeClr val="dk1"/>
                </a:solidFill>
                <a:latin typeface="Times New Roman"/>
                <a:ea typeface="Times New Roman"/>
                <a:cs typeface="Times New Roman"/>
                <a:sym typeface="Times New Roman"/>
              </a:rPr>
              <a:t>Walking through the historical sites enables the visitors to enjoy heritage (Somoza Medina</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2023)</a:t>
            </a:r>
            <a:endParaRPr sz="1200" u="none" strike="noStrike" dirty="0">
              <a:latin typeface="Times New Roman"/>
              <a:ea typeface="Times New Roman"/>
              <a:cs typeface="Times New Roman"/>
              <a:sym typeface="Times New Roman"/>
            </a:endParaRPr>
          </a:p>
        </p:txBody>
      </p:sp>
      <p:pic>
        <p:nvPicPr>
          <p:cNvPr id="184" name="Google Shape;184;p4"/>
          <p:cNvPicPr preferRelativeResize="0"/>
          <p:nvPr/>
        </p:nvPicPr>
        <p:blipFill rotWithShape="1">
          <a:blip r:embed="rId3">
            <a:alphaModFix/>
          </a:blip>
          <a:srcRect/>
          <a:stretch/>
        </p:blipFill>
        <p:spPr>
          <a:xfrm>
            <a:off x="331988" y="1905000"/>
            <a:ext cx="3866606" cy="2743200"/>
          </a:xfrm>
          <a:prstGeom prst="rect">
            <a:avLst/>
          </a:prstGeom>
          <a:noFill/>
          <a:ln>
            <a:noFill/>
          </a:ln>
        </p:spPr>
      </p:pic>
      <p:sp>
        <p:nvSpPr>
          <p:cNvPr id="185" name="Google Shape;185;p4"/>
          <p:cNvSpPr txBox="1"/>
          <p:nvPr/>
        </p:nvSpPr>
        <p:spPr>
          <a:xfrm>
            <a:off x="1225706" y="4953000"/>
            <a:ext cx="2351314" cy="600164"/>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2: Heritage Site in North-West Wales</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Cadw, 2025b</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5"/>
          <p:cNvSpPr txBox="1">
            <a:spLocks noGrp="1"/>
          </p:cNvSpPr>
          <p:nvPr>
            <p:ph type="title"/>
          </p:nvPr>
        </p:nvSpPr>
        <p:spPr>
          <a:xfrm>
            <a:off x="2016050" y="194805"/>
            <a:ext cx="8911800" cy="59310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market </a:t>
            </a:r>
            <a:endParaRPr sz="3200" b="1">
              <a:solidFill>
                <a:schemeClr val="accent1"/>
              </a:solidFill>
              <a:latin typeface="Times New Roman"/>
              <a:ea typeface="Times New Roman"/>
              <a:cs typeface="Times New Roman"/>
              <a:sym typeface="Times New Roman"/>
            </a:endParaRPr>
          </a:p>
        </p:txBody>
      </p:sp>
      <p:sp>
        <p:nvSpPr>
          <p:cNvPr id="191" name="Google Shape;191;p5"/>
          <p:cNvSpPr txBox="1">
            <a:spLocks noGrp="1"/>
          </p:cNvSpPr>
          <p:nvPr>
            <p:ph type="body" idx="1"/>
          </p:nvPr>
        </p:nvSpPr>
        <p:spPr>
          <a:xfrm>
            <a:off x="4137875" y="787900"/>
            <a:ext cx="7915200" cy="598380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Char char="🠶"/>
            </a:pPr>
            <a:r>
              <a:rPr lang="en-GB" sz="1200" b="1" i="1" u="none" strike="noStrike" dirty="0">
                <a:solidFill>
                  <a:schemeClr val="dk1"/>
                </a:solidFill>
                <a:latin typeface="Times New Roman"/>
                <a:ea typeface="Times New Roman"/>
                <a:cs typeface="Times New Roman"/>
                <a:sym typeface="Times New Roman"/>
              </a:rPr>
              <a:t>Target Market: </a:t>
            </a:r>
            <a:r>
              <a:rPr lang="en-GB" sz="1200" u="none" strike="noStrike" dirty="0">
                <a:solidFill>
                  <a:schemeClr val="dk1"/>
                </a:solidFill>
                <a:latin typeface="Times New Roman"/>
                <a:ea typeface="Times New Roman"/>
                <a:cs typeface="Times New Roman"/>
                <a:sym typeface="Times New Roman"/>
              </a:rPr>
              <a:t>The feasible target market includes the millennials and the Gen X aged between 30-55 and above</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37% of the UK holiday market is families (Government Social Research, 2024)</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Generally, families belong to the millennials, which makes them a feasible target</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The event will cater mostly to tourists from Europe, interested in experiencing authentic heritage</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Visitors can expect storytelling-led excursions, original Welsh musical and dance acts, markets featuring handcrafted goods and local cuisine, and immersive cultural workshops</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Positioned within a heritage palace, the event will incorporate interior and exterior details to present a deep dive into Welsh rituals under the welcoming “</a:t>
            </a:r>
            <a:r>
              <a:rPr lang="en-GB" sz="1200" dirty="0" err="1">
                <a:solidFill>
                  <a:schemeClr val="dk1"/>
                </a:solidFill>
                <a:latin typeface="Times New Roman"/>
                <a:ea typeface="Times New Roman"/>
                <a:cs typeface="Times New Roman"/>
                <a:sym typeface="Times New Roman"/>
              </a:rPr>
              <a:t>Croeso</a:t>
            </a:r>
            <a:r>
              <a:rPr lang="en-GB" sz="1200" dirty="0">
                <a:solidFill>
                  <a:schemeClr val="dk1"/>
                </a:solidFill>
                <a:latin typeface="Times New Roman"/>
                <a:ea typeface="Times New Roman"/>
                <a:cs typeface="Times New Roman"/>
                <a:sym typeface="Times New Roman"/>
              </a:rPr>
              <a:t>” theme</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b="1" i="1" u="none" strike="noStrike" dirty="0">
                <a:solidFill>
                  <a:schemeClr val="dk1"/>
                </a:solidFill>
                <a:latin typeface="Times New Roman"/>
                <a:ea typeface="Times New Roman"/>
                <a:cs typeface="Times New Roman"/>
                <a:sym typeface="Times New Roman"/>
              </a:rPr>
              <a:t>Marketing Activity: </a:t>
            </a:r>
            <a:r>
              <a:rPr lang="en-GB" sz="1200" u="none" strike="noStrike" dirty="0">
                <a:solidFill>
                  <a:schemeClr val="dk1"/>
                </a:solidFill>
                <a:latin typeface="Times New Roman"/>
                <a:ea typeface="Times New Roman"/>
                <a:cs typeface="Times New Roman"/>
                <a:sym typeface="Times New Roman"/>
              </a:rPr>
              <a:t>The marketing activity will be based on social media communications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Interventions through social media facilitate engagement of the community (‌Hussain</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2024)</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b="1" i="1" u="none" strike="noStrike" dirty="0">
                <a:solidFill>
                  <a:schemeClr val="dk1"/>
                </a:solidFill>
                <a:latin typeface="Times New Roman"/>
                <a:ea typeface="Times New Roman"/>
                <a:cs typeface="Times New Roman"/>
                <a:sym typeface="Times New Roman"/>
              </a:rPr>
              <a:t>Competition: </a:t>
            </a:r>
            <a:r>
              <a:rPr lang="en-GB" sz="1200" u="none" strike="noStrike" dirty="0">
                <a:solidFill>
                  <a:schemeClr val="dk1"/>
                </a:solidFill>
                <a:latin typeface="Times New Roman"/>
                <a:ea typeface="Times New Roman"/>
                <a:cs typeface="Times New Roman"/>
                <a:sym typeface="Times New Roman"/>
              </a:rPr>
              <a:t>“Walk Wales with James Hook”</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Wales Air Ambulance Charity” organisation are organising their mass participation walk (Wales Air Ambulance Charity, 2025)</a:t>
            </a:r>
            <a:endParaRPr sz="1200" u="none" strike="noStrike" dirty="0">
              <a:latin typeface="Times New Roman"/>
              <a:ea typeface="Times New Roman"/>
              <a:cs typeface="Times New Roman"/>
              <a:sym typeface="Times New Roman"/>
            </a:endParaRPr>
          </a:p>
        </p:txBody>
      </p:sp>
      <p:pic>
        <p:nvPicPr>
          <p:cNvPr id="192" name="Google Shape;192;p5"/>
          <p:cNvPicPr preferRelativeResize="0"/>
          <p:nvPr/>
        </p:nvPicPr>
        <p:blipFill rotWithShape="1">
          <a:blip r:embed="rId3">
            <a:alphaModFix/>
          </a:blip>
          <a:srcRect/>
          <a:stretch/>
        </p:blipFill>
        <p:spPr>
          <a:xfrm>
            <a:off x="354782" y="1796142"/>
            <a:ext cx="3498761" cy="2789555"/>
          </a:xfrm>
          <a:prstGeom prst="rect">
            <a:avLst/>
          </a:prstGeom>
          <a:noFill/>
          <a:ln>
            <a:noFill/>
          </a:ln>
        </p:spPr>
      </p:pic>
      <p:sp>
        <p:nvSpPr>
          <p:cNvPr id="193" name="Google Shape;193;p5"/>
          <p:cNvSpPr txBox="1"/>
          <p:nvPr/>
        </p:nvSpPr>
        <p:spPr>
          <a:xfrm>
            <a:off x="928505" y="4819010"/>
            <a:ext cx="2351314" cy="938719"/>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Figure 3: UK Holiday customer profile</a:t>
            </a:r>
            <a:endParaRPr sz="1100" b="0" i="0" u="none" strike="noStrike" cap="none">
              <a:solidFill>
                <a:schemeClr val="dk1"/>
              </a:solidFill>
              <a:latin typeface="Times New Roman"/>
              <a:ea typeface="Times New Roman"/>
              <a:cs typeface="Times New Roman"/>
              <a:sym typeface="Times New Roman"/>
            </a:endParaRPr>
          </a:p>
          <a:p>
            <a:pPr marL="0" marR="0" lvl="0" indent="0" algn="l" rtl="0">
              <a:spcBef>
                <a:spcPts val="0"/>
              </a:spcBef>
              <a:spcAft>
                <a:spcPts val="0"/>
              </a:spcAft>
              <a:buClr>
                <a:schemeClr val="dk1"/>
              </a:buClr>
              <a:buSzPts val="1100"/>
              <a:buFont typeface="Times New Roman"/>
              <a:buNone/>
            </a:pPr>
            <a:r>
              <a:rPr lang="en-GB" sz="1100" b="0" i="0" u="none" strike="noStrike" cap="none">
                <a:solidFill>
                  <a:schemeClr val="dk1"/>
                </a:solidFill>
                <a:latin typeface="Times New Roman"/>
                <a:ea typeface="Times New Roman"/>
                <a:cs typeface="Times New Roman"/>
                <a:sym typeface="Times New Roman"/>
              </a:rPr>
              <a:t>(Source: Government Social Research, 2024)</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6"/>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market</a:t>
            </a:r>
            <a:endParaRPr sz="3200" b="1">
              <a:solidFill>
                <a:schemeClr val="accent1"/>
              </a:solidFill>
              <a:latin typeface="Times New Roman"/>
              <a:ea typeface="Times New Roman"/>
              <a:cs typeface="Times New Roman"/>
              <a:sym typeface="Times New Roman"/>
            </a:endParaRPr>
          </a:p>
        </p:txBody>
      </p:sp>
      <p:sp>
        <p:nvSpPr>
          <p:cNvPr id="199" name="Google Shape;199;p6"/>
          <p:cNvSpPr txBox="1">
            <a:spLocks noGrp="1"/>
          </p:cNvSpPr>
          <p:nvPr>
            <p:ph type="body" idx="1"/>
          </p:nvPr>
        </p:nvSpPr>
        <p:spPr>
          <a:xfrm>
            <a:off x="4615542" y="1915886"/>
            <a:ext cx="7402286" cy="4582886"/>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Font typeface="Arial"/>
              <a:buChar char="●"/>
            </a:pPr>
            <a:r>
              <a:rPr lang="en-GB" sz="1200" b="1" i="1" u="none" strike="noStrike" dirty="0">
                <a:solidFill>
                  <a:schemeClr val="dk1"/>
                </a:solidFill>
                <a:latin typeface="Times New Roman"/>
                <a:ea typeface="Times New Roman"/>
                <a:cs typeface="Times New Roman"/>
                <a:sym typeface="Times New Roman"/>
              </a:rPr>
              <a:t>Supply: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encourages Welsh residents to visit the heritage sites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offers approximately 132 locations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2025a)</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Since the government of Wales encourages heritage walking, it ensures supply feasibility</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b="1" i="1" u="none" strike="noStrike" dirty="0">
                <a:solidFill>
                  <a:schemeClr val="dk1"/>
                </a:solidFill>
                <a:latin typeface="Times New Roman"/>
                <a:ea typeface="Times New Roman"/>
                <a:cs typeface="Times New Roman"/>
                <a:sym typeface="Times New Roman"/>
              </a:rPr>
              <a:t>Demand: </a:t>
            </a:r>
            <a:r>
              <a:rPr lang="en-GB" sz="1200" u="none" strike="noStrike" dirty="0">
                <a:solidFill>
                  <a:schemeClr val="dk1"/>
                </a:solidFill>
                <a:latin typeface="Times New Roman"/>
                <a:ea typeface="Times New Roman"/>
                <a:cs typeface="Times New Roman"/>
                <a:sym typeface="Times New Roman"/>
              </a:rPr>
              <a:t>Approximately 40% of the travelling individuals are interested in visiting cultural sites in the UK (Government Social Research, 2023)</a:t>
            </a:r>
            <a:r>
              <a:rPr lang="en-GB" sz="1200" b="1" i="1" u="none" strike="noStrike" dirty="0">
                <a:solidFill>
                  <a:schemeClr val="dk1"/>
                </a:solidFill>
                <a:latin typeface="Times New Roman"/>
                <a:ea typeface="Times New Roman"/>
                <a:cs typeface="Times New Roman"/>
                <a:sym typeface="Times New Roman"/>
              </a:rPr>
              <a:t>   </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The mass walking has a competitive advantage of celebrity endorsements, such as retired rugby player James Hook</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The competitor has invited celebrities to walk, which may reduce the participation rates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Social media influencer strategy builds a social network (</a:t>
            </a:r>
            <a:r>
              <a:rPr lang="en-GB" sz="1200" u="none" strike="noStrike" dirty="0" err="1">
                <a:solidFill>
                  <a:schemeClr val="dk1"/>
                </a:solidFill>
                <a:latin typeface="Times New Roman"/>
                <a:ea typeface="Times New Roman"/>
                <a:cs typeface="Times New Roman"/>
                <a:sym typeface="Times New Roman"/>
              </a:rPr>
              <a:t>Angraini</a:t>
            </a:r>
            <a:r>
              <a:rPr lang="en-GB" sz="1200" u="none" strike="noStrike" dirty="0">
                <a:solidFill>
                  <a:schemeClr val="dk1"/>
                </a:solidFill>
                <a:latin typeface="Times New Roman"/>
                <a:ea typeface="Times New Roman"/>
                <a:cs typeface="Times New Roman"/>
                <a:sym typeface="Times New Roman"/>
              </a:rPr>
              <a:t>, 2023)</a:t>
            </a:r>
          </a:p>
          <a:p>
            <a:pPr marL="342900" lvl="0" indent="-342900" algn="just" rtl="0">
              <a:spcBef>
                <a:spcPts val="1000"/>
              </a:spcBef>
              <a:spcAft>
                <a:spcPts val="0"/>
              </a:spcAft>
              <a:buSzPts val="1200"/>
              <a:buFont typeface="Arial"/>
              <a:buChar char="●"/>
            </a:pPr>
            <a:r>
              <a:rPr lang="en-GB" sz="1200" u="none" strike="noStrike" dirty="0">
                <a:solidFill>
                  <a:schemeClr val="dk1"/>
                </a:solidFill>
                <a:latin typeface="Times New Roman"/>
                <a:ea typeface="Times New Roman"/>
                <a:cs typeface="Times New Roman"/>
                <a:sym typeface="Times New Roman"/>
              </a:rPr>
              <a:t>Events are an opportunity for socialisation (Smith, 2012)</a:t>
            </a:r>
            <a:endParaRPr sz="1200" u="none" strike="noStrike" dirty="0">
              <a:latin typeface="Times New Roman"/>
              <a:ea typeface="Times New Roman"/>
              <a:cs typeface="Times New Roman"/>
              <a:sym typeface="Times New Roman"/>
            </a:endParaRPr>
          </a:p>
        </p:txBody>
      </p:sp>
      <p:pic>
        <p:nvPicPr>
          <p:cNvPr id="200" name="Google Shape;200;p6"/>
          <p:cNvPicPr preferRelativeResize="0"/>
          <p:nvPr/>
        </p:nvPicPr>
        <p:blipFill rotWithShape="1">
          <a:blip r:embed="rId3">
            <a:alphaModFix/>
          </a:blip>
          <a:srcRect/>
          <a:stretch/>
        </p:blipFill>
        <p:spPr>
          <a:xfrm>
            <a:off x="365126" y="2423889"/>
            <a:ext cx="4000046" cy="1669139"/>
          </a:xfrm>
          <a:prstGeom prst="rect">
            <a:avLst/>
          </a:prstGeom>
          <a:noFill/>
          <a:ln>
            <a:noFill/>
          </a:ln>
        </p:spPr>
      </p:pic>
      <p:sp>
        <p:nvSpPr>
          <p:cNvPr id="201" name="Google Shape;201;p6"/>
          <p:cNvSpPr txBox="1"/>
          <p:nvPr/>
        </p:nvSpPr>
        <p:spPr>
          <a:xfrm>
            <a:off x="928505" y="4819010"/>
            <a:ext cx="2351314" cy="1077603"/>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Figure 4: UK tourist experiences</a:t>
            </a:r>
            <a:endParaRPr sz="1100" b="0"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None/>
            </a:pPr>
            <a:r>
              <a:rPr lang="en-GB" sz="1100" b="0" i="0" u="none" strike="noStrike" cap="none">
                <a:solidFill>
                  <a:schemeClr val="dk1"/>
                </a:solidFill>
                <a:latin typeface="Times New Roman"/>
                <a:ea typeface="Times New Roman"/>
                <a:cs typeface="Times New Roman"/>
                <a:sym typeface="Times New Roman"/>
              </a:rPr>
              <a:t>(Source: Government Social Research, 2023)</a:t>
            </a:r>
            <a:endParaRPr sz="1100" b="0"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chemeClr val="dk1"/>
              </a:buClr>
              <a:buSzPts val="1100"/>
              <a:buFont typeface="Century Gothic"/>
              <a:buNone/>
            </a:pP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7"/>
          <p:cNvSpPr txBox="1">
            <a:spLocks noGrp="1"/>
          </p:cNvSpPr>
          <p:nvPr>
            <p:ph type="title"/>
          </p:nvPr>
        </p:nvSpPr>
        <p:spPr>
          <a:xfrm>
            <a:off x="1640156" y="606545"/>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operations</a:t>
            </a:r>
            <a:endParaRPr sz="3200" b="1">
              <a:solidFill>
                <a:schemeClr val="accent1"/>
              </a:solidFill>
              <a:latin typeface="Times New Roman"/>
              <a:ea typeface="Times New Roman"/>
              <a:cs typeface="Times New Roman"/>
              <a:sym typeface="Times New Roman"/>
            </a:endParaRPr>
          </a:p>
        </p:txBody>
      </p:sp>
      <p:graphicFrame>
        <p:nvGraphicFramePr>
          <p:cNvPr id="207" name="Google Shape;207;p7"/>
          <p:cNvGraphicFramePr/>
          <p:nvPr/>
        </p:nvGraphicFramePr>
        <p:xfrm>
          <a:off x="4430486" y="1800384"/>
          <a:ext cx="7761514" cy="4135794"/>
        </p:xfrm>
        <a:graphic>
          <a:graphicData uri="http://schemas.openxmlformats.org/drawingml/2006/table">
            <a:tbl>
              <a:tblPr>
                <a:solidFill>
                  <a:srgbClr val="D1B8A6"/>
                </a:solidFill>
              </a:tblPr>
              <a:tblGrid>
                <a:gridCol w="2191366">
                  <a:extLst>
                    <a:ext uri="{9D8B030D-6E8A-4147-A177-3AD203B41FA5}">
                      <a16:colId xmlns:a16="http://schemas.microsoft.com/office/drawing/2014/main" val="20000"/>
                    </a:ext>
                  </a:extLst>
                </a:gridCol>
                <a:gridCol w="5570148">
                  <a:extLst>
                    <a:ext uri="{9D8B030D-6E8A-4147-A177-3AD203B41FA5}">
                      <a16:colId xmlns:a16="http://schemas.microsoft.com/office/drawing/2014/main" val="20001"/>
                    </a:ext>
                  </a:extLst>
                </a:gridCol>
              </a:tblGrid>
              <a:tr h="90427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Proposed Venue</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a:latin typeface="Times New Roman"/>
                          <a:ea typeface="Times New Roman"/>
                          <a:cs typeface="Times New Roman"/>
                          <a:sym typeface="Times New Roman"/>
                        </a:rPr>
                        <a:t>The proposed location is North-West Wales, specifically in “Gwynedd”, where “Caernarfon Castle” is located.</a:t>
                      </a:r>
                      <a:endParaRPr sz="1200" b="0" u="none" strike="noStrike" cap="none">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0"/>
                  </a:ext>
                </a:extLst>
              </a:tr>
              <a:tr h="62335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Availability</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15000"/>
                        </a:lnSpc>
                        <a:spcBef>
                          <a:spcPts val="0"/>
                        </a:spcBef>
                        <a:spcAft>
                          <a:spcPts val="0"/>
                        </a:spcAft>
                        <a:buClr>
                          <a:schemeClr val="dk1"/>
                        </a:buClr>
                        <a:buSzPts val="1200"/>
                        <a:buFont typeface="Times New Roman"/>
                        <a:buNone/>
                      </a:pPr>
                      <a:r>
                        <a:rPr lang="en-GB" sz="1200" b="0" u="none" strike="noStrike" cap="none">
                          <a:latin typeface="Times New Roman"/>
                          <a:ea typeface="Times New Roman"/>
                          <a:cs typeface="Times New Roman"/>
                          <a:sym typeface="Times New Roman"/>
                        </a:rPr>
                        <a:t>The location is currently available. Factors such as weather situations, space and capacity accommodations, heritage permissions, catering logistics, setup for light and sound, accessibility, transportation and parking situation, security within the event, local engagement and eco-friendly approaches will be considered before planning for the event.</a:t>
                      </a:r>
                      <a:endParaRPr sz="1200" b="0" u="none" strike="noStrike" cap="none">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1"/>
                  </a:ext>
                </a:extLst>
              </a:tr>
              <a:tr h="54427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Suitability</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dirty="0">
                          <a:latin typeface="Times New Roman"/>
                          <a:ea typeface="Times New Roman"/>
                          <a:cs typeface="Times New Roman"/>
                          <a:sym typeface="Times New Roman"/>
                        </a:rPr>
                        <a:t>The palace is located near the banks of the River </a:t>
                      </a:r>
                      <a:r>
                        <a:rPr lang="en-GB" sz="1200" b="0" u="none" strike="noStrike" cap="none" dirty="0" err="1">
                          <a:latin typeface="Times New Roman"/>
                          <a:ea typeface="Times New Roman"/>
                          <a:cs typeface="Times New Roman"/>
                          <a:sym typeface="Times New Roman"/>
                        </a:rPr>
                        <a:t>Seiont</a:t>
                      </a:r>
                      <a:r>
                        <a:rPr lang="en-GB" sz="1200" b="0" u="none" strike="noStrike" cap="none" dirty="0">
                          <a:latin typeface="Times New Roman"/>
                          <a:ea typeface="Times New Roman"/>
                          <a:cs typeface="Times New Roman"/>
                          <a:sym typeface="Times New Roman"/>
                        </a:rPr>
                        <a:t> (</a:t>
                      </a:r>
                      <a:r>
                        <a:rPr lang="en-GB" sz="1200" b="0" u="none" strike="noStrike" cap="none" dirty="0" err="1">
                          <a:latin typeface="Times New Roman"/>
                          <a:ea typeface="Times New Roman"/>
                          <a:cs typeface="Times New Roman"/>
                          <a:sym typeface="Times New Roman"/>
                        </a:rPr>
                        <a:t>Cadw</a:t>
                      </a:r>
                      <a:r>
                        <a:rPr lang="en-GB" sz="1200" b="0" u="none" strike="noStrike" cap="none" dirty="0">
                          <a:latin typeface="Times New Roman"/>
                          <a:ea typeface="Times New Roman"/>
                          <a:cs typeface="Times New Roman"/>
                          <a:sym typeface="Times New Roman"/>
                        </a:rPr>
                        <a:t>, 2025b). The palace is suitable since it is associated with the recognition of being the greatest building.</a:t>
                      </a:r>
                      <a:endParaRPr sz="1200" b="0" u="none" strike="noStrike" cap="none" dirty="0">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2"/>
                  </a:ext>
                </a:extLst>
              </a:tr>
              <a:tr h="69667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Staff Requirements</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a:latin typeface="Times New Roman"/>
                          <a:ea typeface="Times New Roman"/>
                          <a:cs typeface="Times New Roman"/>
                          <a:sym typeface="Times New Roman"/>
                        </a:rPr>
                        <a:t>Two main core organisers and a guide are required. The staff needs to be equipped with communication skills and a thorough knowledge of the heritage significance of the sites. </a:t>
                      </a:r>
                      <a:endParaRPr sz="1200" b="0" u="none" strike="noStrike" cap="none">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3"/>
                  </a:ext>
                </a:extLst>
              </a:tr>
              <a:tr h="88785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1" u="none" strike="noStrike" cap="none">
                          <a:latin typeface="Times New Roman"/>
                          <a:ea typeface="Times New Roman"/>
                          <a:cs typeface="Times New Roman"/>
                          <a:sym typeface="Times New Roman"/>
                        </a:rPr>
                        <a:t>Resource Allocations</a:t>
                      </a:r>
                      <a:endParaRPr sz="1200" b="1" u="none" strike="noStrike" cap="none">
                        <a:latin typeface="Times New Roman"/>
                        <a:ea typeface="Times New Roman"/>
                        <a:cs typeface="Times New Roman"/>
                        <a:sym typeface="Times New Roman"/>
                      </a:endParaRPr>
                    </a:p>
                  </a:txBody>
                  <a:tcPr marL="34025" marR="34025" marT="34025" marB="34025"/>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b="0" u="none" strike="noStrike" cap="none" dirty="0">
                          <a:latin typeface="Times New Roman"/>
                          <a:ea typeface="Times New Roman"/>
                          <a:cs typeface="Times New Roman"/>
                          <a:sym typeface="Times New Roman"/>
                        </a:rPr>
                        <a:t>Catering and parking facilities.</a:t>
                      </a:r>
                      <a:endParaRPr sz="1200" b="0" u="none" strike="noStrike" cap="none" dirty="0">
                        <a:latin typeface="Times New Roman"/>
                        <a:ea typeface="Times New Roman"/>
                        <a:cs typeface="Times New Roman"/>
                        <a:sym typeface="Times New Roman"/>
                      </a:endParaRPr>
                    </a:p>
                  </a:txBody>
                  <a:tcPr marL="34025" marR="34025" marT="34025" marB="34025"/>
                </a:tc>
                <a:extLst>
                  <a:ext uri="{0D108BD9-81ED-4DB2-BD59-A6C34878D82A}">
                    <a16:rowId xmlns:a16="http://schemas.microsoft.com/office/drawing/2014/main" val="10004"/>
                  </a:ext>
                </a:extLst>
              </a:tr>
            </a:tbl>
          </a:graphicData>
        </a:graphic>
      </p:graphicFrame>
      <p:sp>
        <p:nvSpPr>
          <p:cNvPr id="208" name="Google Shape;208;p7"/>
          <p:cNvSpPr txBox="1"/>
          <p:nvPr/>
        </p:nvSpPr>
        <p:spPr>
          <a:xfrm>
            <a:off x="7522027" y="5993605"/>
            <a:ext cx="2351400" cy="515700"/>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Table 1: Operational Factors</a:t>
            </a:r>
            <a:endParaRPr sz="11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Clr>
                <a:schemeClr val="dk1"/>
              </a:buClr>
              <a:buSzPts val="1100"/>
              <a:buFont typeface="Times New Roman"/>
              <a:buNone/>
            </a:pPr>
            <a:r>
              <a:rPr lang="en-GB" sz="1100" b="0" i="0" u="none" strike="noStrike" cap="none">
                <a:solidFill>
                  <a:schemeClr val="dk1"/>
                </a:solidFill>
                <a:latin typeface="Times New Roman"/>
                <a:ea typeface="Times New Roman"/>
                <a:cs typeface="Times New Roman"/>
                <a:sym typeface="Times New Roman"/>
              </a:rPr>
              <a:t>(Source: Self-made)</a:t>
            </a:r>
            <a:endParaRPr sz="1100" b="1" i="0" u="none" strike="noStrike" cap="none">
              <a:solidFill>
                <a:schemeClr val="dk1"/>
              </a:solidFill>
              <a:latin typeface="Times New Roman"/>
              <a:ea typeface="Times New Roman"/>
              <a:cs typeface="Times New Roman"/>
              <a:sym typeface="Times New Roman"/>
            </a:endParaRPr>
          </a:p>
        </p:txBody>
      </p:sp>
      <p:graphicFrame>
        <p:nvGraphicFramePr>
          <p:cNvPr id="2" name="Diagram 1">
            <a:extLst>
              <a:ext uri="{FF2B5EF4-FFF2-40B4-BE49-F238E27FC236}">
                <a16:creationId xmlns:a16="http://schemas.microsoft.com/office/drawing/2014/main" id="{16591EE6-ABFF-2627-B3F0-E6BDD86C2B4F}"/>
              </a:ext>
            </a:extLst>
          </p:cNvPr>
          <p:cNvGraphicFramePr/>
          <p:nvPr/>
        </p:nvGraphicFramePr>
        <p:xfrm>
          <a:off x="-156028" y="1643919"/>
          <a:ext cx="4586514" cy="3570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8"/>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Factors of the operations </a:t>
            </a:r>
            <a:endParaRPr sz="3200" b="1">
              <a:solidFill>
                <a:schemeClr val="accent1"/>
              </a:solidFill>
              <a:latin typeface="Times New Roman"/>
              <a:ea typeface="Times New Roman"/>
              <a:cs typeface="Times New Roman"/>
              <a:sym typeface="Times New Roman"/>
            </a:endParaRPr>
          </a:p>
        </p:txBody>
      </p:sp>
      <p:sp>
        <p:nvSpPr>
          <p:cNvPr id="214" name="Google Shape;214;p8"/>
          <p:cNvSpPr txBox="1">
            <a:spLocks noGrp="1"/>
          </p:cNvSpPr>
          <p:nvPr>
            <p:ph type="body" idx="1"/>
          </p:nvPr>
        </p:nvSpPr>
        <p:spPr>
          <a:xfrm>
            <a:off x="4898571" y="1719942"/>
            <a:ext cx="6769326" cy="4513948"/>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spcBef>
                <a:spcPts val="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member fee for entering the castle is £14.50 for an adult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2025b)</a:t>
            </a:r>
            <a:r>
              <a:rPr lang="en-IN" sz="1200" dirty="0">
                <a:latin typeface="Times New Roman"/>
                <a:ea typeface="Times New Roman"/>
                <a:cs typeface="Times New Roman"/>
                <a:sym typeface="Times New Roman"/>
              </a:rPr>
              <a:t>\</a:t>
            </a:r>
            <a:endParaRPr lang="en-US"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Stakeholders like </a:t>
            </a:r>
            <a:r>
              <a:rPr lang="en-GB" sz="1200" dirty="0" err="1">
                <a:solidFill>
                  <a:schemeClr val="dk1"/>
                </a:solidFill>
                <a:latin typeface="Times New Roman"/>
                <a:ea typeface="Times New Roman"/>
                <a:cs typeface="Times New Roman"/>
                <a:sym typeface="Times New Roman"/>
              </a:rPr>
              <a:t>Cadw</a:t>
            </a:r>
            <a:r>
              <a:rPr lang="en-GB" sz="1200" dirty="0">
                <a:solidFill>
                  <a:schemeClr val="dk1"/>
                </a:solidFill>
                <a:latin typeface="Times New Roman"/>
                <a:ea typeface="Times New Roman"/>
                <a:cs typeface="Times New Roman"/>
                <a:sym typeface="Times New Roman"/>
              </a:rPr>
              <a:t>, an event management firm, the local board for tourism, attendees and providers of hospitality will be crucial</a:t>
            </a:r>
            <a:endParaRPr sz="1200" dirty="0">
              <a:solidFill>
                <a:schemeClr val="dk1"/>
              </a:solidFill>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Since the walk will be conducted in a suitable season that ensures the availability of the venue</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Based on the findings of “United Nations World Tourism Organisation (UNWTO)”, tourists paying visits to heritage sites have witnessed significant growth (Wijaya</a:t>
            </a:r>
            <a:r>
              <a:rPr lang="en-GB" sz="1200" i="1" u="none" strike="noStrike" dirty="0">
                <a:solidFill>
                  <a:schemeClr val="dk1"/>
                </a:solidFill>
                <a:latin typeface="Times New Roman"/>
                <a:ea typeface="Times New Roman"/>
                <a:cs typeface="Times New Roman"/>
                <a:sym typeface="Times New Roman"/>
              </a:rPr>
              <a:t> et al., </a:t>
            </a:r>
            <a:r>
              <a:rPr lang="en-GB" sz="1200" u="none" strike="noStrike" dirty="0">
                <a:solidFill>
                  <a:schemeClr val="dk1"/>
                </a:solidFill>
                <a:latin typeface="Times New Roman"/>
                <a:ea typeface="Times New Roman"/>
                <a:cs typeface="Times New Roman"/>
                <a:sym typeface="Times New Roman"/>
              </a:rPr>
              <a:t>2023)</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main reason for the heritage walk is associated with grasp the attention of international visitors</a:t>
            </a:r>
            <a:endParaRPr sz="1200" u="none" strike="noStrike" dirty="0">
              <a:latin typeface="Times New Roman"/>
              <a:ea typeface="Times New Roman"/>
              <a:cs typeface="Times New Roman"/>
              <a:sym typeface="Times New Roman"/>
            </a:endParaRPr>
          </a:p>
          <a:p>
            <a:pPr marL="342900" lvl="0" indent="-342900" algn="just" rtl="0">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Since the </a:t>
            </a:r>
            <a:r>
              <a:rPr lang="en-GB" sz="1200" u="none" strike="noStrike" dirty="0" err="1">
                <a:solidFill>
                  <a:schemeClr val="dk1"/>
                </a:solidFill>
                <a:latin typeface="Times New Roman"/>
                <a:ea typeface="Times New Roman"/>
                <a:cs typeface="Times New Roman"/>
                <a:sym typeface="Times New Roman"/>
              </a:rPr>
              <a:t>Cadw</a:t>
            </a:r>
            <a:r>
              <a:rPr lang="en-GB" sz="1200" u="none" strike="noStrike" dirty="0">
                <a:solidFill>
                  <a:schemeClr val="dk1"/>
                </a:solidFill>
                <a:latin typeface="Times New Roman"/>
                <a:ea typeface="Times New Roman"/>
                <a:cs typeface="Times New Roman"/>
                <a:sym typeface="Times New Roman"/>
              </a:rPr>
              <a:t> is looking after the historic environment of the country, it is suitable for collaborations</a:t>
            </a:r>
            <a:endParaRPr sz="1200" u="none" strike="noStrike" dirty="0">
              <a:latin typeface="Times New Roman"/>
              <a:ea typeface="Times New Roman"/>
              <a:cs typeface="Times New Roman"/>
              <a:sym typeface="Times New Roman"/>
            </a:endParaRPr>
          </a:p>
          <a:p>
            <a:pPr marL="342900" lvl="0" indent="-342900" algn="l" rtl="0">
              <a:spcBef>
                <a:spcPts val="1000"/>
              </a:spcBef>
              <a:spcAft>
                <a:spcPts val="0"/>
              </a:spcAft>
              <a:buSzPts val="1200"/>
              <a:buChar char="🠶"/>
            </a:pPr>
            <a:r>
              <a:rPr lang="en-GB" sz="1200" dirty="0">
                <a:solidFill>
                  <a:schemeClr val="dk1"/>
                </a:solidFill>
                <a:latin typeface="Times New Roman"/>
                <a:ea typeface="Times New Roman"/>
                <a:cs typeface="Times New Roman"/>
                <a:sym typeface="Times New Roman"/>
              </a:rPr>
              <a:t> Collaborations help with navigating through unclear boundaries (Resch and Rozas, 2025)</a:t>
            </a:r>
            <a:endParaRPr sz="1200" dirty="0">
              <a:latin typeface="Times New Roman"/>
              <a:ea typeface="Times New Roman"/>
              <a:cs typeface="Times New Roman"/>
              <a:sym typeface="Times New Roman"/>
            </a:endParaRPr>
          </a:p>
        </p:txBody>
      </p:sp>
      <p:pic>
        <p:nvPicPr>
          <p:cNvPr id="215" name="Google Shape;215;p8"/>
          <p:cNvPicPr preferRelativeResize="0"/>
          <p:nvPr/>
        </p:nvPicPr>
        <p:blipFill rotWithShape="1">
          <a:blip r:embed="rId3">
            <a:alphaModFix/>
          </a:blip>
          <a:srcRect/>
          <a:stretch/>
        </p:blipFill>
        <p:spPr>
          <a:xfrm>
            <a:off x="807667" y="1719942"/>
            <a:ext cx="3570515" cy="3570515"/>
          </a:xfrm>
          <a:prstGeom prst="rect">
            <a:avLst/>
          </a:prstGeom>
          <a:noFill/>
          <a:ln>
            <a:noFill/>
          </a:ln>
        </p:spPr>
      </p:pic>
      <p:sp>
        <p:nvSpPr>
          <p:cNvPr id="216" name="Google Shape;216;p8"/>
          <p:cNvSpPr txBox="1"/>
          <p:nvPr/>
        </p:nvSpPr>
        <p:spPr>
          <a:xfrm>
            <a:off x="1247478" y="5551714"/>
            <a:ext cx="2351314" cy="43088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5: Wales Heritage Site</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Cadw, 2025b</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9"/>
          <p:cNvSpPr txBox="1">
            <a:spLocks noGrp="1"/>
          </p:cNvSpPr>
          <p:nvPr>
            <p:ph type="title"/>
          </p:nvPr>
        </p:nvSpPr>
        <p:spPr>
          <a:xfrm>
            <a:off x="1972439" y="21771"/>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Financial factors</a:t>
            </a:r>
            <a:endParaRPr sz="3200" b="1">
              <a:solidFill>
                <a:schemeClr val="accent1"/>
              </a:solidFill>
              <a:latin typeface="Times New Roman"/>
              <a:ea typeface="Times New Roman"/>
              <a:cs typeface="Times New Roman"/>
              <a:sym typeface="Times New Roman"/>
            </a:endParaRPr>
          </a:p>
        </p:txBody>
      </p:sp>
      <p:graphicFrame>
        <p:nvGraphicFramePr>
          <p:cNvPr id="222" name="Google Shape;222;p9"/>
          <p:cNvGraphicFramePr/>
          <p:nvPr/>
        </p:nvGraphicFramePr>
        <p:xfrm>
          <a:off x="2889365" y="828002"/>
          <a:ext cx="9134725" cy="5823000"/>
        </p:xfrm>
        <a:graphic>
          <a:graphicData uri="http://schemas.openxmlformats.org/drawingml/2006/table">
            <a:tbl>
              <a:tblPr>
                <a:noFill/>
              </a:tblPr>
              <a:tblGrid>
                <a:gridCol w="2283675">
                  <a:extLst>
                    <a:ext uri="{9D8B030D-6E8A-4147-A177-3AD203B41FA5}">
                      <a16:colId xmlns:a16="http://schemas.microsoft.com/office/drawing/2014/main" val="20000"/>
                    </a:ext>
                  </a:extLst>
                </a:gridCol>
                <a:gridCol w="2599350">
                  <a:extLst>
                    <a:ext uri="{9D8B030D-6E8A-4147-A177-3AD203B41FA5}">
                      <a16:colId xmlns:a16="http://schemas.microsoft.com/office/drawing/2014/main" val="20001"/>
                    </a:ext>
                  </a:extLst>
                </a:gridCol>
                <a:gridCol w="2426725">
                  <a:extLst>
                    <a:ext uri="{9D8B030D-6E8A-4147-A177-3AD203B41FA5}">
                      <a16:colId xmlns:a16="http://schemas.microsoft.com/office/drawing/2014/main" val="20002"/>
                    </a:ext>
                  </a:extLst>
                </a:gridCol>
                <a:gridCol w="1824975">
                  <a:extLst>
                    <a:ext uri="{9D8B030D-6E8A-4147-A177-3AD203B41FA5}">
                      <a16:colId xmlns:a16="http://schemas.microsoft.com/office/drawing/2014/main" val="20003"/>
                    </a:ext>
                  </a:extLst>
                </a:gridCol>
              </a:tblGrid>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Required Resources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Details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Estimation of the income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Expenditure</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0"/>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Income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1"/>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Investments from the Cadw</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expected sponsorship from Cadw will be the major target</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£45,000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2"/>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Selling of the tickets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300 attendees with a fee of £20 each</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£6000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3"/>
                  </a:ext>
                </a:extLst>
              </a:tr>
              <a:tr h="5166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Sales of the merchandise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There will be batches and shirts for £50 and £200 respectively. Approximately 350 batches and 350 shirts will be there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Batches: £17,500 </a:t>
                      </a:r>
                      <a:endParaRPr sz="1200" u="none" strike="noStrike" cap="none">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Shirts: £70,000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4"/>
                  </a:ext>
                </a:extLst>
              </a:tr>
              <a:tr h="5166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Donations from the government trusts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donations from the government regarding the preservation of the architecture have also been considered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£30,000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5"/>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Total income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£168,500</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6"/>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Expenditure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7"/>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Parking facilities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visitors who will be using bicycles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£20,000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8"/>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Refreshments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Certain refreshments, such as drinks and snacks, will be provided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£60,000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09"/>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Permits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Walking permits need to be considered based on the UK laws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£4500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0"/>
                  </a:ext>
                </a:extLst>
              </a:tr>
              <a:tr h="5166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Insurance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insurance cost will be provided by the organisation in case of any mishap during the event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£6500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1"/>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Parking rentals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rentals will ensure the safekeeping of the vehicles</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£50,000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2"/>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Fees for the staff (Guide)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guide will be provided with a certain amount of fees</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£2000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3"/>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Miscellaneous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The other extra costs, such as medical aids and other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£4500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4"/>
                  </a:ext>
                </a:extLst>
              </a:tr>
              <a:tr h="184200">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 </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Total Expenditure</a:t>
                      </a:r>
                      <a:endParaRPr sz="1200" u="none" strike="noStrike" cap="none">
                        <a:latin typeface="Times New Roman"/>
                        <a:ea typeface="Times New Roman"/>
                        <a:cs typeface="Times New Roman"/>
                        <a:sym typeface="Times New Roman"/>
                      </a:endParaRPr>
                    </a:p>
                  </a:txBody>
                  <a:tcPr marL="9900" marR="9900" marT="9900" marB="9900"/>
                </a:tc>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£147,500</a:t>
                      </a:r>
                      <a:endParaRPr sz="1200" u="none" strike="noStrike" cap="none">
                        <a:latin typeface="Times New Roman"/>
                        <a:ea typeface="Times New Roman"/>
                        <a:cs typeface="Times New Roman"/>
                        <a:sym typeface="Times New Roman"/>
                      </a:endParaRPr>
                    </a:p>
                  </a:txBody>
                  <a:tcPr marL="9900" marR="9900" marT="9900" marB="9900"/>
                </a:tc>
                <a:extLst>
                  <a:ext uri="{0D108BD9-81ED-4DB2-BD59-A6C34878D82A}">
                    <a16:rowId xmlns:a16="http://schemas.microsoft.com/office/drawing/2014/main" val="10015"/>
                  </a:ext>
                </a:extLst>
              </a:tr>
              <a:tr h="350425">
                <a:tc>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a:latin typeface="Times New Roman"/>
                          <a:ea typeface="Times New Roman"/>
                          <a:cs typeface="Times New Roman"/>
                          <a:sym typeface="Times New Roman"/>
                        </a:rPr>
                        <a:t>Net Profit </a:t>
                      </a:r>
                      <a:endParaRPr sz="1200" u="none" strike="noStrike" cap="none">
                        <a:latin typeface="Times New Roman"/>
                        <a:ea typeface="Times New Roman"/>
                        <a:cs typeface="Times New Roman"/>
                        <a:sym typeface="Times New Roman"/>
                      </a:endParaRPr>
                    </a:p>
                  </a:txBody>
                  <a:tcPr marL="9900" marR="9900" marT="9900" marB="9900"/>
                </a:tc>
                <a:tc gridSpan="3">
                  <a:txBody>
                    <a:bodyPr/>
                    <a:lstStyle/>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dirty="0">
                          <a:latin typeface="Times New Roman"/>
                          <a:ea typeface="Times New Roman"/>
                          <a:cs typeface="Times New Roman"/>
                          <a:sym typeface="Times New Roman"/>
                        </a:rPr>
                        <a:t>£21,000</a:t>
                      </a:r>
                      <a:endParaRPr sz="1200" u="none" strike="noStrike" cap="none" dirty="0">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200"/>
                        <a:buFont typeface="Times New Roman"/>
                        <a:buNone/>
                      </a:pPr>
                      <a:r>
                        <a:rPr lang="en-GB" sz="1200" u="none" strike="noStrike" cap="none" dirty="0">
                          <a:latin typeface="Times New Roman"/>
                          <a:ea typeface="Times New Roman"/>
                          <a:cs typeface="Times New Roman"/>
                          <a:sym typeface="Times New Roman"/>
                        </a:rPr>
                        <a:t> </a:t>
                      </a:r>
                      <a:endParaRPr sz="1200" u="none" strike="noStrike" cap="none" dirty="0">
                        <a:latin typeface="Times New Roman"/>
                        <a:ea typeface="Times New Roman"/>
                        <a:cs typeface="Times New Roman"/>
                        <a:sym typeface="Times New Roman"/>
                      </a:endParaRPr>
                    </a:p>
                  </a:txBody>
                  <a:tcPr marL="9900" marR="9900" marT="9900" marB="990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16"/>
                  </a:ext>
                </a:extLst>
              </a:tr>
            </a:tbl>
          </a:graphicData>
        </a:graphic>
      </p:graphicFrame>
      <p:sp>
        <p:nvSpPr>
          <p:cNvPr id="223" name="Google Shape;223;p9"/>
          <p:cNvSpPr txBox="1"/>
          <p:nvPr/>
        </p:nvSpPr>
        <p:spPr>
          <a:xfrm>
            <a:off x="618431" y="3238607"/>
            <a:ext cx="1817914" cy="83083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100"/>
              <a:buFont typeface="Times New Roman"/>
              <a:buNone/>
            </a:pPr>
            <a:r>
              <a:rPr lang="en-GB" sz="1100" b="1" i="0" u="none" strike="noStrike" cap="none">
                <a:solidFill>
                  <a:schemeClr val="dk1"/>
                </a:solidFill>
                <a:latin typeface="Times New Roman"/>
                <a:ea typeface="Times New Roman"/>
                <a:cs typeface="Times New Roman"/>
                <a:sym typeface="Times New Roman"/>
              </a:rPr>
              <a:t>Table 2: Cost Estimation Table</a:t>
            </a:r>
            <a:endParaRPr sz="1100" b="0" i="0" u="none" strike="noStrike" cap="none">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None/>
            </a:pPr>
            <a:r>
              <a:rPr lang="en-GB" sz="1100" b="0" i="0" u="none" strike="noStrike" cap="none">
                <a:solidFill>
                  <a:schemeClr val="dk1"/>
                </a:solidFill>
                <a:latin typeface="Times New Roman"/>
                <a:ea typeface="Times New Roman"/>
                <a:cs typeface="Times New Roman"/>
                <a:sym typeface="Times New Roman"/>
              </a:rPr>
              <a:t>(Source: Self-made)</a:t>
            </a:r>
            <a:endParaRPr sz="11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0"/>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Financial factors</a:t>
            </a:r>
            <a:endParaRPr sz="3200" b="1">
              <a:solidFill>
                <a:schemeClr val="accent1"/>
              </a:solidFill>
              <a:latin typeface="Times New Roman"/>
              <a:ea typeface="Times New Roman"/>
              <a:cs typeface="Times New Roman"/>
              <a:sym typeface="Times New Roman"/>
            </a:endParaRPr>
          </a:p>
        </p:txBody>
      </p:sp>
      <p:sp>
        <p:nvSpPr>
          <p:cNvPr id="229" name="Google Shape;229;p10"/>
          <p:cNvSpPr txBox="1">
            <a:spLocks noGrp="1"/>
          </p:cNvSpPr>
          <p:nvPr>
            <p:ph type="body" idx="1"/>
          </p:nvPr>
        </p:nvSpPr>
        <p:spPr>
          <a:xfrm>
            <a:off x="4049485" y="1487720"/>
            <a:ext cx="7770813" cy="435791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200"/>
              <a:buChar char="🠶"/>
            </a:pPr>
            <a:endParaRPr sz="1200" u="none" strike="noStrike" dirty="0">
              <a:latin typeface="Times New Roman"/>
              <a:ea typeface="Times New Roman"/>
              <a:cs typeface="Times New Roman"/>
              <a:sym typeface="Times New Roman"/>
            </a:endParaRPr>
          </a:p>
          <a:p>
            <a:pPr marL="342900" lvl="0" algn="just">
              <a:lnSpc>
                <a:spcPct val="150000"/>
              </a:lnSpc>
              <a:spcBef>
                <a:spcPts val="0"/>
              </a:spcBef>
              <a:buSzPts val="1200"/>
            </a:pPr>
            <a:r>
              <a:rPr lang="en-US" sz="1200" dirty="0">
                <a:solidFill>
                  <a:schemeClr val="dk1"/>
                </a:solidFill>
                <a:latin typeface="Times New Roman"/>
                <a:ea typeface="Times New Roman"/>
                <a:cs typeface="Times New Roman"/>
                <a:sym typeface="Times New Roman"/>
              </a:rPr>
              <a:t>The funding from the government and the other donations have been considered to be vital for the success of the event</a:t>
            </a:r>
          </a:p>
          <a:p>
            <a:pPr marL="342900" lvl="0" algn="just">
              <a:lnSpc>
                <a:spcPct val="150000"/>
              </a:lnSpc>
              <a:spcBef>
                <a:spcPts val="0"/>
              </a:spcBef>
              <a:buSzPts val="1200"/>
            </a:pPr>
            <a:r>
              <a:rPr lang="en-US" sz="1200" dirty="0">
                <a:solidFill>
                  <a:schemeClr val="dk1"/>
                </a:solidFill>
                <a:latin typeface="Times New Roman"/>
                <a:ea typeface="Times New Roman"/>
                <a:cs typeface="Times New Roman"/>
                <a:sym typeface="Times New Roman"/>
              </a:rPr>
              <a:t>Event management is responsible for triggering innovation (Arun</a:t>
            </a:r>
            <a:r>
              <a:rPr lang="en-US" sz="1200" i="1" dirty="0">
                <a:solidFill>
                  <a:schemeClr val="dk1"/>
                </a:solidFill>
                <a:latin typeface="Times New Roman"/>
                <a:ea typeface="Times New Roman"/>
                <a:cs typeface="Times New Roman"/>
                <a:sym typeface="Times New Roman"/>
              </a:rPr>
              <a:t> et al., </a:t>
            </a:r>
            <a:r>
              <a:rPr lang="en-US" sz="1200" dirty="0">
                <a:solidFill>
                  <a:schemeClr val="dk1"/>
                </a:solidFill>
                <a:latin typeface="Times New Roman"/>
                <a:ea typeface="Times New Roman"/>
                <a:cs typeface="Times New Roman"/>
                <a:sym typeface="Times New Roman"/>
              </a:rPr>
              <a:t>2023)</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opportunity of lobbying is feasible in terms of reciprocal donations (McMenamin and Power, 2023)</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donations by the government ensure the success of the event in the future </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inclusion of the “Theory of Planned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(TPB)” has been considered as a paradigm for human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(Al </a:t>
            </a:r>
            <a:r>
              <a:rPr lang="en-US" sz="1200" dirty="0" err="1">
                <a:solidFill>
                  <a:schemeClr val="dk1"/>
                </a:solidFill>
                <a:latin typeface="Times New Roman"/>
                <a:ea typeface="Times New Roman"/>
                <a:cs typeface="Times New Roman"/>
                <a:sym typeface="Times New Roman"/>
              </a:rPr>
              <a:t>Halbus</a:t>
            </a:r>
            <a:r>
              <a:rPr lang="en-US" sz="1200" i="1" dirty="0">
                <a:solidFill>
                  <a:schemeClr val="dk1"/>
                </a:solidFill>
                <a:latin typeface="Times New Roman"/>
                <a:ea typeface="Times New Roman"/>
                <a:cs typeface="Times New Roman"/>
                <a:sym typeface="Times New Roman"/>
              </a:rPr>
              <a:t> et al.,</a:t>
            </a:r>
            <a:r>
              <a:rPr lang="en-US" sz="1200" dirty="0">
                <a:solidFill>
                  <a:schemeClr val="dk1"/>
                </a:solidFill>
                <a:latin typeface="Times New Roman"/>
                <a:ea typeface="Times New Roman"/>
                <a:cs typeface="Times New Roman"/>
                <a:sym typeface="Times New Roman"/>
              </a:rPr>
              <a:t>2023)</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application of the theory determines the success of the event based on the visitors'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in finances</a:t>
            </a:r>
            <a:endParaRPr lang="en-US" sz="1200" dirty="0">
              <a:latin typeface="Times New Roman"/>
              <a:ea typeface="Times New Roman"/>
              <a:cs typeface="Times New Roman"/>
              <a:sym typeface="Times New Roman"/>
            </a:endParaRPr>
          </a:p>
          <a:p>
            <a:pPr marL="342900" lvl="0" algn="just">
              <a:lnSpc>
                <a:spcPct val="150000"/>
              </a:lnSpc>
              <a:buSzPts val="1200"/>
            </a:pPr>
            <a:r>
              <a:rPr lang="en-US" sz="1200" dirty="0">
                <a:solidFill>
                  <a:schemeClr val="dk1"/>
                </a:solidFill>
                <a:latin typeface="Times New Roman"/>
                <a:ea typeface="Times New Roman"/>
                <a:cs typeface="Times New Roman"/>
                <a:sym typeface="Times New Roman"/>
              </a:rPr>
              <a:t>The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of an individual leads to better planning and marketing of events (Karagöz</a:t>
            </a:r>
            <a:r>
              <a:rPr lang="en-US" sz="1200" i="1" dirty="0">
                <a:solidFill>
                  <a:schemeClr val="dk1"/>
                </a:solidFill>
                <a:latin typeface="Times New Roman"/>
                <a:ea typeface="Times New Roman"/>
                <a:cs typeface="Times New Roman"/>
                <a:sym typeface="Times New Roman"/>
              </a:rPr>
              <a:t> et al., </a:t>
            </a:r>
            <a:r>
              <a:rPr lang="en-US" sz="1200" dirty="0">
                <a:solidFill>
                  <a:schemeClr val="dk1"/>
                </a:solidFill>
                <a:latin typeface="Times New Roman"/>
                <a:ea typeface="Times New Roman"/>
                <a:cs typeface="Times New Roman"/>
                <a:sym typeface="Times New Roman"/>
              </a:rPr>
              <a:t>2023)</a:t>
            </a:r>
            <a:endParaRPr sz="1200" u="none" strike="noStrike" dirty="0">
              <a:latin typeface="Times New Roman"/>
              <a:ea typeface="Times New Roman"/>
              <a:cs typeface="Times New Roman"/>
              <a:sym typeface="Times New Roman"/>
            </a:endParaRPr>
          </a:p>
        </p:txBody>
      </p:sp>
      <p:grpSp>
        <p:nvGrpSpPr>
          <p:cNvPr id="230" name="Google Shape;230;p10"/>
          <p:cNvGrpSpPr/>
          <p:nvPr/>
        </p:nvGrpSpPr>
        <p:grpSpPr>
          <a:xfrm>
            <a:off x="345255" y="1942636"/>
            <a:ext cx="3620231" cy="3232763"/>
            <a:chOff x="83998" y="194880"/>
            <a:chExt cx="3620231" cy="3232763"/>
          </a:xfrm>
        </p:grpSpPr>
        <p:sp>
          <p:nvSpPr>
            <p:cNvPr id="231" name="Google Shape;231;p10"/>
            <p:cNvSpPr/>
            <p:nvPr/>
          </p:nvSpPr>
          <p:spPr>
            <a:xfrm>
              <a:off x="1350735" y="1685322"/>
              <a:ext cx="1086757" cy="108675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0"/>
            <p:cNvSpPr txBox="1"/>
            <p:nvPr/>
          </p:nvSpPr>
          <p:spPr>
            <a:xfrm>
              <a:off x="1403786" y="1738373"/>
              <a:ext cx="980655" cy="980655"/>
            </a:xfrm>
            <a:prstGeom prst="rect">
              <a:avLst/>
            </a:prstGeom>
            <a:noFill/>
            <a:ln>
              <a:noFill/>
            </a:ln>
          </p:spPr>
          <p:txBody>
            <a:bodyPr spcFirstLastPara="1" wrap="square" lIns="43175" tIns="43175" rIns="43175" bIns="43175" anchor="ctr" anchorCtr="0">
              <a:noAutofit/>
            </a:bodyPr>
            <a:lstStyle/>
            <a:p>
              <a:pPr marL="0" marR="0" lvl="0" indent="0" algn="ctr" rtl="0">
                <a:lnSpc>
                  <a:spcPct val="90000"/>
                </a:lnSpc>
                <a:spcBef>
                  <a:spcPts val="0"/>
                </a:spcBef>
                <a:spcAft>
                  <a:spcPts val="0"/>
                </a:spcAft>
                <a:buClr>
                  <a:schemeClr val="lt1"/>
                </a:buClr>
                <a:buSzPts val="1700"/>
                <a:buFont typeface="Times New Roman"/>
                <a:buNone/>
              </a:pPr>
              <a:r>
                <a:rPr lang="en-GB" sz="1700" b="0" i="0" u="none" strike="noStrike" cap="none">
                  <a:solidFill>
                    <a:schemeClr val="lt1"/>
                  </a:solidFill>
                  <a:latin typeface="Times New Roman"/>
                  <a:ea typeface="Times New Roman"/>
                  <a:cs typeface="Times New Roman"/>
                  <a:sym typeface="Times New Roman"/>
                </a:rPr>
                <a:t>Intentions </a:t>
              </a:r>
              <a:endParaRPr sz="1700" b="0" i="0" u="none" strike="noStrike" cap="none">
                <a:solidFill>
                  <a:schemeClr val="lt1"/>
                </a:solidFill>
                <a:latin typeface="Times New Roman"/>
                <a:ea typeface="Times New Roman"/>
                <a:cs typeface="Times New Roman"/>
                <a:sym typeface="Times New Roman"/>
              </a:endParaRPr>
            </a:p>
          </p:txBody>
        </p:sp>
        <p:sp>
          <p:nvSpPr>
            <p:cNvPr id="233" name="Google Shape;233;p10"/>
            <p:cNvSpPr/>
            <p:nvPr/>
          </p:nvSpPr>
          <p:spPr>
            <a:xfrm rot="-5400000">
              <a:off x="1512956" y="1304165"/>
              <a:ext cx="762314" cy="0"/>
            </a:xfrm>
            <a:custGeom>
              <a:avLst/>
              <a:gdLst/>
              <a:ahLst/>
              <a:cxnLst/>
              <a:rect l="l" t="t" r="r" b="b"/>
              <a:pathLst>
                <a:path w="120000" h="120000" extrusionOk="0">
                  <a:moveTo>
                    <a:pt x="0" y="0"/>
                  </a:moveTo>
                  <a:lnTo>
                    <a:pt x="120000" y="0"/>
                  </a:lnTo>
                </a:path>
              </a:pathLst>
            </a:custGeom>
            <a:noFill/>
            <a:ln w="15875" cap="rnd" cmpd="sng">
              <a:solidFill>
                <a:srgbClr val="822608"/>
              </a:solidFill>
              <a:prstDash val="solid"/>
              <a:round/>
              <a:headEnd type="none" w="sm" len="sm"/>
              <a:tailEnd type="none" w="sm" len="sm"/>
            </a:ln>
          </p:spPr>
          <p:txBody>
            <a:bodyPr/>
            <a:lstStyle/>
            <a:p>
              <a:endParaRPr lang="en-GB"/>
            </a:p>
          </p:txBody>
        </p:sp>
        <p:sp>
          <p:nvSpPr>
            <p:cNvPr id="234" name="Google Shape;234;p10"/>
            <p:cNvSpPr/>
            <p:nvPr/>
          </p:nvSpPr>
          <p:spPr>
            <a:xfrm>
              <a:off x="1530050" y="194880"/>
              <a:ext cx="728127" cy="72812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0"/>
            <p:cNvSpPr txBox="1"/>
            <p:nvPr/>
          </p:nvSpPr>
          <p:spPr>
            <a:xfrm>
              <a:off x="1565594" y="230424"/>
              <a:ext cx="657039" cy="657039"/>
            </a:xfrm>
            <a:prstGeom prst="rect">
              <a:avLst/>
            </a:prstGeom>
            <a:noFill/>
            <a:ln>
              <a:noFill/>
            </a:ln>
          </p:spPr>
          <p:txBody>
            <a:bodyPr spcFirstLastPara="1" wrap="square" lIns="30475" tIns="30475" rIns="30475" bIns="30475" anchor="ctr" anchorCtr="0">
              <a:noAutofit/>
            </a:bodyPr>
            <a:lstStyle/>
            <a:p>
              <a:pPr marL="0" marR="0" lvl="0" indent="0" algn="ctr" rtl="0">
                <a:lnSpc>
                  <a:spcPct val="90000"/>
                </a:lnSpc>
                <a:spcBef>
                  <a:spcPts val="0"/>
                </a:spcBef>
                <a:spcAft>
                  <a:spcPts val="0"/>
                </a:spcAft>
                <a:buClr>
                  <a:schemeClr val="lt1"/>
                </a:buClr>
                <a:buSzPts val="1200"/>
                <a:buFont typeface="Times New Roman"/>
                <a:buNone/>
              </a:pPr>
              <a:r>
                <a:rPr lang="en-GB" sz="1200" b="0" i="0" u="none" strike="noStrike" cap="none">
                  <a:solidFill>
                    <a:schemeClr val="lt1"/>
                  </a:solidFill>
                  <a:latin typeface="Times New Roman"/>
                  <a:ea typeface="Times New Roman"/>
                  <a:cs typeface="Times New Roman"/>
                  <a:sym typeface="Times New Roman"/>
                </a:rPr>
                <a:t>Attitudes </a:t>
              </a:r>
              <a:endParaRPr sz="1200" b="0" i="0" u="none" strike="noStrike" cap="none">
                <a:solidFill>
                  <a:schemeClr val="lt1"/>
                </a:solidFill>
                <a:latin typeface="Times New Roman"/>
                <a:ea typeface="Times New Roman"/>
                <a:cs typeface="Times New Roman"/>
                <a:sym typeface="Times New Roman"/>
              </a:endParaRPr>
            </a:p>
          </p:txBody>
        </p:sp>
        <p:sp>
          <p:nvSpPr>
            <p:cNvPr id="236" name="Google Shape;236;p10"/>
            <p:cNvSpPr/>
            <p:nvPr/>
          </p:nvSpPr>
          <p:spPr>
            <a:xfrm rot="1800000">
              <a:off x="2395830" y="2697904"/>
              <a:ext cx="621933" cy="0"/>
            </a:xfrm>
            <a:custGeom>
              <a:avLst/>
              <a:gdLst/>
              <a:ahLst/>
              <a:cxnLst/>
              <a:rect l="l" t="t" r="r" b="b"/>
              <a:pathLst>
                <a:path w="120000" h="120000" extrusionOk="0">
                  <a:moveTo>
                    <a:pt x="0" y="0"/>
                  </a:moveTo>
                  <a:lnTo>
                    <a:pt x="120000" y="0"/>
                  </a:lnTo>
                </a:path>
              </a:pathLst>
            </a:custGeom>
            <a:noFill/>
            <a:ln w="15875" cap="rnd" cmpd="sng">
              <a:solidFill>
                <a:srgbClr val="822608"/>
              </a:solidFill>
              <a:prstDash val="solid"/>
              <a:round/>
              <a:headEnd type="none" w="sm" len="sm"/>
              <a:tailEnd type="none" w="sm" len="sm"/>
            </a:ln>
          </p:spPr>
          <p:txBody>
            <a:bodyPr/>
            <a:lstStyle/>
            <a:p>
              <a:endParaRPr lang="en-GB"/>
            </a:p>
          </p:txBody>
        </p:sp>
        <p:sp>
          <p:nvSpPr>
            <p:cNvPr id="237" name="Google Shape;237;p10"/>
            <p:cNvSpPr/>
            <p:nvPr/>
          </p:nvSpPr>
          <p:spPr>
            <a:xfrm>
              <a:off x="2976102" y="2699516"/>
              <a:ext cx="728127" cy="72812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0"/>
            <p:cNvSpPr txBox="1"/>
            <p:nvPr/>
          </p:nvSpPr>
          <p:spPr>
            <a:xfrm>
              <a:off x="3011646" y="2735060"/>
              <a:ext cx="657039" cy="657039"/>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Clr>
                  <a:schemeClr val="lt1"/>
                </a:buClr>
                <a:buSzPts val="1100"/>
                <a:buFont typeface="Times New Roman"/>
                <a:buNone/>
              </a:pPr>
              <a:r>
                <a:rPr lang="en-GB" sz="1100" b="0" i="0" u="none" strike="noStrike" cap="none">
                  <a:solidFill>
                    <a:schemeClr val="lt1"/>
                  </a:solidFill>
                  <a:latin typeface="Times New Roman"/>
                  <a:ea typeface="Times New Roman"/>
                  <a:cs typeface="Times New Roman"/>
                  <a:sym typeface="Times New Roman"/>
                </a:rPr>
                <a:t>Behaviour</a:t>
              </a:r>
              <a:endParaRPr sz="1100" b="0" i="0" u="none" strike="noStrike" cap="none">
                <a:solidFill>
                  <a:schemeClr val="lt1"/>
                </a:solidFill>
                <a:latin typeface="Times New Roman"/>
                <a:ea typeface="Times New Roman"/>
                <a:cs typeface="Times New Roman"/>
                <a:sym typeface="Times New Roman"/>
              </a:endParaRPr>
            </a:p>
          </p:txBody>
        </p:sp>
        <p:sp>
          <p:nvSpPr>
            <p:cNvPr id="239" name="Google Shape;239;p10"/>
            <p:cNvSpPr/>
            <p:nvPr/>
          </p:nvSpPr>
          <p:spPr>
            <a:xfrm rot="9000000">
              <a:off x="770463" y="2697904"/>
              <a:ext cx="621933" cy="0"/>
            </a:xfrm>
            <a:custGeom>
              <a:avLst/>
              <a:gdLst/>
              <a:ahLst/>
              <a:cxnLst/>
              <a:rect l="l" t="t" r="r" b="b"/>
              <a:pathLst>
                <a:path w="120000" h="120000" extrusionOk="0">
                  <a:moveTo>
                    <a:pt x="0" y="0"/>
                  </a:moveTo>
                  <a:lnTo>
                    <a:pt x="120000" y="0"/>
                  </a:lnTo>
                </a:path>
              </a:pathLst>
            </a:custGeom>
            <a:noFill/>
            <a:ln w="15875" cap="rnd" cmpd="sng">
              <a:solidFill>
                <a:srgbClr val="822608"/>
              </a:solidFill>
              <a:prstDash val="solid"/>
              <a:round/>
              <a:headEnd type="none" w="sm" len="sm"/>
              <a:tailEnd type="none" w="sm" len="sm"/>
            </a:ln>
          </p:spPr>
          <p:txBody>
            <a:bodyPr/>
            <a:lstStyle/>
            <a:p>
              <a:endParaRPr lang="en-GB"/>
            </a:p>
          </p:txBody>
        </p:sp>
        <p:sp>
          <p:nvSpPr>
            <p:cNvPr id="240" name="Google Shape;240;p10"/>
            <p:cNvSpPr/>
            <p:nvPr/>
          </p:nvSpPr>
          <p:spPr>
            <a:xfrm>
              <a:off x="83998" y="2699516"/>
              <a:ext cx="728127" cy="728127"/>
            </a:xfrm>
            <a:prstGeom prst="roundRect">
              <a:avLst>
                <a:gd name="adj" fmla="val 16667"/>
              </a:avLst>
            </a:prstGeom>
            <a:solidFill>
              <a:srgbClr val="A52F0C"/>
            </a:solidFill>
            <a:ln w="15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0"/>
            <p:cNvSpPr txBox="1"/>
            <p:nvPr/>
          </p:nvSpPr>
          <p:spPr>
            <a:xfrm>
              <a:off x="119542" y="2735060"/>
              <a:ext cx="657039" cy="657039"/>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Clr>
                  <a:schemeClr val="lt1"/>
                </a:buClr>
                <a:buSzPts val="1100"/>
                <a:buFont typeface="Times New Roman"/>
                <a:buNone/>
              </a:pPr>
              <a:r>
                <a:rPr lang="en-GB" sz="1100" b="0" i="0" u="none" strike="noStrike" cap="none">
                  <a:solidFill>
                    <a:schemeClr val="lt1"/>
                  </a:solidFill>
                  <a:latin typeface="Times New Roman"/>
                  <a:ea typeface="Times New Roman"/>
                  <a:cs typeface="Times New Roman"/>
                  <a:sym typeface="Times New Roman"/>
                </a:rPr>
                <a:t>Subjective Norms</a:t>
              </a:r>
              <a:endParaRPr sz="1100" b="0" i="0" u="none" strike="noStrike" cap="none">
                <a:solidFill>
                  <a:schemeClr val="lt1"/>
                </a:solidFill>
                <a:latin typeface="Times New Roman"/>
                <a:ea typeface="Times New Roman"/>
                <a:cs typeface="Times New Roman"/>
                <a:sym typeface="Times New Roman"/>
              </a:endParaRPr>
            </a:p>
          </p:txBody>
        </p:sp>
      </p:grpSp>
      <p:sp>
        <p:nvSpPr>
          <p:cNvPr id="242" name="Google Shape;242;p10"/>
          <p:cNvSpPr txBox="1"/>
          <p:nvPr/>
        </p:nvSpPr>
        <p:spPr>
          <a:xfrm>
            <a:off x="1247478" y="5551714"/>
            <a:ext cx="2351314" cy="600164"/>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6: Theory of Planned Behaviour</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Self-made</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1"/>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Conclusion</a:t>
            </a:r>
            <a:endParaRPr sz="3200" b="1">
              <a:solidFill>
                <a:schemeClr val="accent1"/>
              </a:solidFill>
              <a:latin typeface="Times New Roman"/>
              <a:ea typeface="Times New Roman"/>
              <a:cs typeface="Times New Roman"/>
              <a:sym typeface="Times New Roman"/>
            </a:endParaRPr>
          </a:p>
        </p:txBody>
      </p:sp>
      <p:sp>
        <p:nvSpPr>
          <p:cNvPr id="248" name="Google Shape;248;p11"/>
          <p:cNvSpPr txBox="1">
            <a:spLocks noGrp="1"/>
          </p:cNvSpPr>
          <p:nvPr>
            <p:ph type="body" idx="1"/>
          </p:nvPr>
        </p:nvSpPr>
        <p:spPr>
          <a:xfrm>
            <a:off x="4680856" y="2133600"/>
            <a:ext cx="6823755" cy="396240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It may be concluded that the presentation has captured the various aspects of managing an event </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event was based on the theme of “</a:t>
            </a:r>
            <a:r>
              <a:rPr lang="en-GB" sz="1200" b="1" u="none" strike="noStrike" dirty="0">
                <a:solidFill>
                  <a:schemeClr val="dk1"/>
                </a:solidFill>
                <a:latin typeface="Times New Roman"/>
                <a:ea typeface="Times New Roman"/>
                <a:cs typeface="Times New Roman"/>
                <a:sym typeface="Times New Roman"/>
              </a:rPr>
              <a:t>VISIT WALES’ = “YEAR OF CROESO 2025</a:t>
            </a:r>
            <a:r>
              <a:rPr lang="en-GB" sz="1200" u="none" strike="noStrike" dirty="0">
                <a:solidFill>
                  <a:schemeClr val="dk1"/>
                </a:solidFill>
                <a:latin typeface="Times New Roman"/>
                <a:ea typeface="Times New Roman"/>
                <a:cs typeface="Times New Roman"/>
                <a:sym typeface="Times New Roman"/>
              </a:rPr>
              <a:t>”</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event is mainly associated with a heritage walk starting from a specific location in north-west Wales</a:t>
            </a:r>
            <a:endParaRPr sz="1200" u="none" strike="noStrike"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200"/>
              <a:buChar char="🠶"/>
            </a:pPr>
            <a:r>
              <a:rPr lang="en-GB" sz="1200" u="none" strike="noStrike" dirty="0">
                <a:solidFill>
                  <a:schemeClr val="dk1"/>
                </a:solidFill>
                <a:latin typeface="Times New Roman"/>
                <a:ea typeface="Times New Roman"/>
                <a:cs typeface="Times New Roman"/>
                <a:sym typeface="Times New Roman"/>
              </a:rPr>
              <a:t>The factors that have been presented are associated with marketing, operations and finances </a:t>
            </a:r>
            <a:endParaRPr sz="1200" u="none" strike="noStrike" dirty="0">
              <a:latin typeface="Times New Roman"/>
              <a:ea typeface="Times New Roman"/>
              <a:cs typeface="Times New Roman"/>
              <a:sym typeface="Times New Roman"/>
            </a:endParaRPr>
          </a:p>
          <a:p>
            <a:pPr marL="0" lvl="0" indent="0" algn="just" rtl="0">
              <a:lnSpc>
                <a:spcPct val="150000"/>
              </a:lnSpc>
              <a:spcBef>
                <a:spcPts val="1000"/>
              </a:spcBef>
              <a:spcAft>
                <a:spcPts val="0"/>
              </a:spcAft>
              <a:buSzPts val="1200"/>
              <a:buNone/>
            </a:pPr>
            <a:endParaRPr sz="1200" u="none" strike="noStrike" dirty="0">
              <a:latin typeface="Times New Roman"/>
              <a:ea typeface="Times New Roman"/>
              <a:cs typeface="Times New Roman"/>
              <a:sym typeface="Times New Roman"/>
            </a:endParaRPr>
          </a:p>
        </p:txBody>
      </p:sp>
      <p:pic>
        <p:nvPicPr>
          <p:cNvPr id="249" name="Google Shape;249;p11"/>
          <p:cNvPicPr preferRelativeResize="0"/>
          <p:nvPr/>
        </p:nvPicPr>
        <p:blipFill rotWithShape="1">
          <a:blip r:embed="rId3">
            <a:alphaModFix/>
          </a:blip>
          <a:srcRect/>
          <a:stretch/>
        </p:blipFill>
        <p:spPr>
          <a:xfrm>
            <a:off x="1092737" y="1190625"/>
            <a:ext cx="3000375" cy="4476750"/>
          </a:xfrm>
          <a:prstGeom prst="rect">
            <a:avLst/>
          </a:prstGeom>
          <a:noFill/>
          <a:ln>
            <a:noFill/>
          </a:ln>
        </p:spPr>
      </p:pic>
      <p:sp>
        <p:nvSpPr>
          <p:cNvPr id="250" name="Google Shape;250;p11"/>
          <p:cNvSpPr txBox="1"/>
          <p:nvPr/>
        </p:nvSpPr>
        <p:spPr>
          <a:xfrm>
            <a:off x="1221325" y="5803003"/>
            <a:ext cx="2351314" cy="430887"/>
          </a:xfrm>
          <a:prstGeom prst="rect">
            <a:avLst/>
          </a:prstGeom>
          <a:solidFill>
            <a:srgbClr val="ECC5A2"/>
          </a:solidFill>
          <a:ln w="9525" cap="rnd" cmpd="sng">
            <a:solidFill>
              <a:srgbClr val="D69023"/>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100" b="1" i="0" u="none" strike="noStrike" cap="none">
                <a:solidFill>
                  <a:schemeClr val="dk1"/>
                </a:solidFill>
                <a:latin typeface="Times New Roman"/>
                <a:ea typeface="Times New Roman"/>
                <a:cs typeface="Times New Roman"/>
                <a:sym typeface="Times New Roman"/>
              </a:rPr>
              <a:t>Figure 7: Heritage Significance</a:t>
            </a:r>
            <a:br>
              <a:rPr lang="en-GB" sz="1100" b="1" i="0" u="none" strike="noStrike" cap="none">
                <a:solidFill>
                  <a:schemeClr val="dk1"/>
                </a:solidFill>
                <a:latin typeface="Times New Roman"/>
                <a:ea typeface="Times New Roman"/>
                <a:cs typeface="Times New Roman"/>
                <a:sym typeface="Times New Roman"/>
              </a:rPr>
            </a:br>
            <a:r>
              <a:rPr lang="en-GB" sz="1100" b="0" i="0" u="none" strike="noStrike" cap="none">
                <a:solidFill>
                  <a:schemeClr val="dk1"/>
                </a:solidFill>
                <a:latin typeface="Times New Roman"/>
                <a:ea typeface="Times New Roman"/>
                <a:cs typeface="Times New Roman"/>
                <a:sym typeface="Times New Roman"/>
              </a:rPr>
              <a:t>(Source: </a:t>
            </a:r>
            <a:r>
              <a:rPr lang="en-GB" sz="1100" b="0" i="0" u="none" strike="noStrike" cap="none">
                <a:solidFill>
                  <a:srgbClr val="000000"/>
                </a:solidFill>
                <a:latin typeface="Times New Roman"/>
                <a:ea typeface="Times New Roman"/>
                <a:cs typeface="Times New Roman"/>
                <a:sym typeface="Times New Roman"/>
              </a:rPr>
              <a:t>Cadw, 2025b</a:t>
            </a:r>
            <a:r>
              <a:rPr lang="en-GB" sz="1100" b="0" i="0" u="none" strike="noStrike" cap="none">
                <a:solidFill>
                  <a:schemeClr val="dk1"/>
                </a:solidFill>
                <a:latin typeface="Times New Roman"/>
                <a:ea typeface="Times New Roman"/>
                <a:cs typeface="Times New Roman"/>
                <a:sym typeface="Times New Roman"/>
              </a:rPr>
              <a:t>)</a:t>
            </a:r>
            <a:endParaRPr sz="1100" b="1"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12"/>
          <p:cNvSpPr txBox="1">
            <a:spLocks noGrp="1"/>
          </p:cNvSpPr>
          <p:nvPr>
            <p:ph type="title"/>
          </p:nvPr>
        </p:nvSpPr>
        <p:spPr>
          <a:xfrm>
            <a:off x="1025382" y="591453"/>
            <a:ext cx="8911687" cy="128089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References</a:t>
            </a:r>
            <a:endParaRPr sz="3200" b="1">
              <a:solidFill>
                <a:schemeClr val="accent1"/>
              </a:solidFill>
              <a:latin typeface="Times New Roman"/>
              <a:ea typeface="Times New Roman"/>
              <a:cs typeface="Times New Roman"/>
              <a:sym typeface="Times New Roman"/>
            </a:endParaRPr>
          </a:p>
        </p:txBody>
      </p:sp>
      <p:sp>
        <p:nvSpPr>
          <p:cNvPr id="277" name="Google Shape;277;p12"/>
          <p:cNvSpPr txBox="1">
            <a:spLocks noGrp="1"/>
          </p:cNvSpPr>
          <p:nvPr>
            <p:ph type="body" idx="1"/>
          </p:nvPr>
        </p:nvSpPr>
        <p:spPr>
          <a:xfrm>
            <a:off x="348343" y="1687286"/>
            <a:ext cx="11156269" cy="4942114"/>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lnSpc>
                <a:spcPct val="100000"/>
              </a:lnSpc>
              <a:spcBef>
                <a:spcPts val="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Al Halbusi, H., Soto-Acosta, P. and Popa, S., (2023). Analysing e-entrepreneurial intention from the theory of planned behaviour: the role of social media use and perceived social support. </a:t>
            </a:r>
            <a:r>
              <a:rPr lang="en-GB" sz="1200" i="1" u="none" strike="noStrike">
                <a:solidFill>
                  <a:schemeClr val="dk1"/>
                </a:solidFill>
                <a:latin typeface="Times New Roman"/>
                <a:ea typeface="Times New Roman"/>
                <a:cs typeface="Times New Roman"/>
                <a:sym typeface="Times New Roman"/>
              </a:rPr>
              <a:t>International Entrepreneurship and Management Journal</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19</a:t>
            </a:r>
            <a:r>
              <a:rPr lang="en-GB" sz="1200" u="none" strike="noStrike">
                <a:solidFill>
                  <a:schemeClr val="dk1"/>
                </a:solidFill>
                <a:latin typeface="Times New Roman"/>
                <a:ea typeface="Times New Roman"/>
                <a:cs typeface="Times New Roman"/>
                <a:sym typeface="Times New Roman"/>
              </a:rPr>
              <a:t>(4), pp.1611-1642.</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Arun, R., Umamaheswari, M., Monica, A., Sivaperumal, K., Natarajan, S. and Mythily, R., 2023. Effectiveness performance of bank credit on the event management firms in Tamilnadu State. </a:t>
            </a:r>
            <a:r>
              <a:rPr lang="en-GB" sz="1200" i="1" u="none" strike="noStrike">
                <a:solidFill>
                  <a:schemeClr val="dk1"/>
                </a:solidFill>
                <a:latin typeface="Times New Roman"/>
                <a:ea typeface="Times New Roman"/>
                <a:cs typeface="Times New Roman"/>
                <a:sym typeface="Times New Roman"/>
              </a:rPr>
              <a:t>Data Science and Intelligent Computing Techniques, SCRS, India</a:t>
            </a:r>
            <a:r>
              <a:rPr lang="en-GB" sz="1200" u="none" strike="noStrike">
                <a:solidFill>
                  <a:schemeClr val="dk1"/>
                </a:solidFill>
                <a:latin typeface="Times New Roman"/>
                <a:ea typeface="Times New Roman"/>
                <a:cs typeface="Times New Roman"/>
                <a:sym typeface="Times New Roman"/>
              </a:rPr>
              <a:t>, pp.463-470.</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Cadw (2025a). </a:t>
            </a:r>
            <a:r>
              <a:rPr lang="en-GB" sz="1200" i="1" u="none" strike="noStrike">
                <a:solidFill>
                  <a:schemeClr val="dk1"/>
                </a:solidFill>
                <a:latin typeface="Times New Roman"/>
                <a:ea typeface="Times New Roman"/>
                <a:cs typeface="Times New Roman"/>
                <a:sym typeface="Times New Roman"/>
              </a:rPr>
              <a:t>Explore our heritage trails. </a:t>
            </a:r>
            <a:r>
              <a:rPr lang="en-GB" sz="1200" u="none" strike="noStrike">
                <a:solidFill>
                  <a:schemeClr val="dk1"/>
                </a:solidFill>
                <a:latin typeface="Times New Roman"/>
                <a:ea typeface="Times New Roman"/>
                <a:cs typeface="Times New Roman"/>
                <a:sym typeface="Times New Roman"/>
              </a:rPr>
              <a:t>Available at: https://cadw.gov.wales/visit/best-history/explore-our-heritage-trails [Accessed 06 May 2025].</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Cadw (2025b). </a:t>
            </a:r>
            <a:r>
              <a:rPr lang="en-GB" sz="1200" i="1" u="none" strike="noStrike">
                <a:solidFill>
                  <a:schemeClr val="dk1"/>
                </a:solidFill>
                <a:latin typeface="Times New Roman"/>
                <a:ea typeface="Times New Roman"/>
                <a:cs typeface="Times New Roman"/>
                <a:sym typeface="Times New Roman"/>
              </a:rPr>
              <a:t>Castell Caernarfon. </a:t>
            </a:r>
            <a:r>
              <a:rPr lang="en-GB" sz="1200" u="none" strike="noStrike">
                <a:solidFill>
                  <a:schemeClr val="dk1"/>
                </a:solidFill>
                <a:latin typeface="Times New Roman"/>
                <a:ea typeface="Times New Roman"/>
                <a:cs typeface="Times New Roman"/>
                <a:sym typeface="Times New Roman"/>
              </a:rPr>
              <a:t>Available at: </a:t>
            </a:r>
            <a:r>
              <a:rPr lang="en-GB" sz="1200" u="sng" strike="noStrike">
                <a:solidFill>
                  <a:srgbClr val="0000FF"/>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https://cadw.gov.wales/visit/places-to-visit/castell-caernarfon</a:t>
            </a:r>
            <a:r>
              <a:rPr lang="en-GB" sz="1200" u="none" strike="noStrike">
                <a:solidFill>
                  <a:schemeClr val="dk1"/>
                </a:solidFill>
                <a:latin typeface="Times New Roman"/>
                <a:ea typeface="Times New Roman"/>
                <a:cs typeface="Times New Roman"/>
                <a:sym typeface="Times New Roman"/>
              </a:rPr>
              <a:t> [Accessed 06 May 2025]</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Chauhan, E. and Anand, S. (2023). Guided heritage walks as a tool for inclusive heritage education: case study of New Delhi. </a:t>
            </a:r>
            <a:r>
              <a:rPr lang="en-GB" sz="1200" i="1" u="none" strike="noStrike">
                <a:solidFill>
                  <a:schemeClr val="dk1"/>
                </a:solidFill>
                <a:latin typeface="Times New Roman"/>
                <a:ea typeface="Times New Roman"/>
                <a:cs typeface="Times New Roman"/>
                <a:sym typeface="Times New Roman"/>
              </a:rPr>
              <a:t>Journal of Cultural Heritage Management and Sustainable Development</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13</a:t>
            </a:r>
            <a:r>
              <a:rPr lang="en-GB" sz="1200" u="none" strike="noStrike">
                <a:solidFill>
                  <a:schemeClr val="dk1"/>
                </a:solidFill>
                <a:latin typeface="Times New Roman"/>
                <a:ea typeface="Times New Roman"/>
                <a:cs typeface="Times New Roman"/>
                <a:sym typeface="Times New Roman"/>
              </a:rPr>
              <a:t>(2), pp.253-268.</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‌Fox, D., Gouthro, M.B., Morakabati, Y. and Brackstone, J. (2014). </a:t>
            </a:r>
            <a:r>
              <a:rPr lang="en-GB" sz="1200" i="1" u="none" strike="noStrike">
                <a:solidFill>
                  <a:schemeClr val="dk1"/>
                </a:solidFill>
                <a:latin typeface="Times New Roman"/>
                <a:ea typeface="Times New Roman"/>
                <a:cs typeface="Times New Roman"/>
                <a:sym typeface="Times New Roman"/>
              </a:rPr>
              <a:t>Doing events research: From theory to practice</a:t>
            </a:r>
            <a:r>
              <a:rPr lang="en-GB" sz="1200" u="none" strike="noStrike">
                <a:solidFill>
                  <a:schemeClr val="dk1"/>
                </a:solidFill>
                <a:latin typeface="Times New Roman"/>
                <a:ea typeface="Times New Roman"/>
                <a:cs typeface="Times New Roman"/>
                <a:sym typeface="Times New Roman"/>
              </a:rPr>
              <a:t>. Routledge.</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Government Social Research ‌(2023). </a:t>
            </a:r>
            <a:r>
              <a:rPr lang="en-GB" sz="1200" i="1" u="none" strike="noStrike">
                <a:solidFill>
                  <a:schemeClr val="dk1"/>
                </a:solidFill>
                <a:latin typeface="Times New Roman"/>
                <a:ea typeface="Times New Roman"/>
                <a:cs typeface="Times New Roman"/>
                <a:sym typeface="Times New Roman"/>
              </a:rPr>
              <a:t>Visit Wales Tourism Market Demand Report – UK</a:t>
            </a:r>
            <a:r>
              <a:rPr lang="en-GB" sz="1200" u="none" strike="noStrike">
                <a:solidFill>
                  <a:schemeClr val="dk1"/>
                </a:solidFill>
                <a:latin typeface="Times New Roman"/>
                <a:ea typeface="Times New Roman"/>
                <a:cs typeface="Times New Roman"/>
                <a:sym typeface="Times New Roman"/>
              </a:rPr>
              <a:t>. Available at: https://www.gov.wales/sites/default/files/statistics-and-research/2023-02/visit-wales-tourism-market-demand-report-uk-january-2023.pdf [Accessed 06 May 2025].</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Government Social Research (2024). </a:t>
            </a:r>
            <a:r>
              <a:rPr lang="en-GB" sz="1200" i="1" u="none" strike="noStrike">
                <a:solidFill>
                  <a:schemeClr val="dk1"/>
                </a:solidFill>
                <a:latin typeface="Times New Roman"/>
                <a:ea typeface="Times New Roman"/>
                <a:cs typeface="Times New Roman"/>
                <a:sym typeface="Times New Roman"/>
              </a:rPr>
              <a:t>Visit Wales Market Demand Study –</a:t>
            </a:r>
            <a:endParaRPr sz="1200" u="none" strike="noStrike">
              <a:latin typeface="Times New Roman"/>
              <a:ea typeface="Times New Roman"/>
              <a:cs typeface="Times New Roman"/>
              <a:sym typeface="Times New Roman"/>
            </a:endParaRPr>
          </a:p>
          <a:p>
            <a:pPr marL="342900" lvl="0" indent="-342900" algn="just" rtl="0">
              <a:lnSpc>
                <a:spcPct val="100000"/>
              </a:lnSpc>
              <a:spcBef>
                <a:spcPts val="1000"/>
              </a:spcBef>
              <a:spcAft>
                <a:spcPts val="0"/>
              </a:spcAft>
              <a:buSzPts val="1200"/>
              <a:buChar char="?"/>
            </a:pPr>
            <a:r>
              <a:rPr lang="en-GB" sz="1200" u="none" strike="noStrike">
                <a:solidFill>
                  <a:schemeClr val="dk1"/>
                </a:solidFill>
                <a:latin typeface="Times New Roman"/>
                <a:ea typeface="Times New Roman"/>
                <a:cs typeface="Times New Roman"/>
                <a:sym typeface="Times New Roman"/>
              </a:rPr>
              <a:t>‌Hussain, T., Wang, D. and Li, B. (2024). Exploring the impact of social media on tourist behavior in rural mountain tourism during the COVID-19 pandemic: The role of perceived risk and community participation. </a:t>
            </a:r>
            <a:r>
              <a:rPr lang="en-GB" sz="1200" i="1" u="none" strike="noStrike">
                <a:solidFill>
                  <a:schemeClr val="dk1"/>
                </a:solidFill>
                <a:latin typeface="Times New Roman"/>
                <a:ea typeface="Times New Roman"/>
                <a:cs typeface="Times New Roman"/>
                <a:sym typeface="Times New Roman"/>
              </a:rPr>
              <a:t>Acta Psychologica</a:t>
            </a:r>
            <a:r>
              <a:rPr lang="en-GB" sz="1200" u="none" strike="noStrike">
                <a:solidFill>
                  <a:schemeClr val="dk1"/>
                </a:solidFill>
                <a:latin typeface="Times New Roman"/>
                <a:ea typeface="Times New Roman"/>
                <a:cs typeface="Times New Roman"/>
                <a:sym typeface="Times New Roman"/>
              </a:rPr>
              <a:t>, </a:t>
            </a:r>
            <a:r>
              <a:rPr lang="en-GB" sz="1200" i="1" u="none" strike="noStrike">
                <a:solidFill>
                  <a:schemeClr val="dk1"/>
                </a:solidFill>
                <a:latin typeface="Times New Roman"/>
                <a:ea typeface="Times New Roman"/>
                <a:cs typeface="Times New Roman"/>
                <a:sym typeface="Times New Roman"/>
              </a:rPr>
              <a:t>242</a:t>
            </a:r>
            <a:r>
              <a:rPr lang="en-GB" sz="1200" u="none" strike="noStrike">
                <a:solidFill>
                  <a:schemeClr val="dk1"/>
                </a:solidFill>
                <a:latin typeface="Times New Roman"/>
                <a:ea typeface="Times New Roman"/>
                <a:cs typeface="Times New Roman"/>
                <a:sym typeface="Times New Roman"/>
              </a:rPr>
              <a:t>, p.104113.</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13"/>
          <p:cNvSpPr txBox="1">
            <a:spLocks noGrp="1"/>
          </p:cNvSpPr>
          <p:nvPr>
            <p:ph type="title"/>
          </p:nvPr>
        </p:nvSpPr>
        <p:spPr>
          <a:xfrm>
            <a:off x="1025382" y="591453"/>
            <a:ext cx="8911687" cy="128089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accent1"/>
              </a:buClr>
              <a:buSzPts val="3200"/>
              <a:buFont typeface="Times New Roman"/>
              <a:buNone/>
            </a:pPr>
            <a:r>
              <a:rPr lang="en-GB" sz="3200" b="1">
                <a:solidFill>
                  <a:schemeClr val="accent1"/>
                </a:solidFill>
                <a:latin typeface="Times New Roman"/>
                <a:ea typeface="Times New Roman"/>
                <a:cs typeface="Times New Roman"/>
                <a:sym typeface="Times New Roman"/>
              </a:rPr>
              <a:t>References</a:t>
            </a:r>
            <a:endParaRPr sz="3200" b="1">
              <a:solidFill>
                <a:schemeClr val="accent1"/>
              </a:solidFill>
              <a:latin typeface="Times New Roman"/>
              <a:ea typeface="Times New Roman"/>
              <a:cs typeface="Times New Roman"/>
              <a:sym typeface="Times New Roman"/>
            </a:endParaRPr>
          </a:p>
        </p:txBody>
      </p:sp>
      <p:sp>
        <p:nvSpPr>
          <p:cNvPr id="283" name="Google Shape;283;p13"/>
          <p:cNvSpPr txBox="1">
            <a:spLocks noGrp="1"/>
          </p:cNvSpPr>
          <p:nvPr>
            <p:ph type="body" idx="1"/>
          </p:nvPr>
        </p:nvSpPr>
        <p:spPr>
          <a:xfrm>
            <a:off x="517875" y="1269949"/>
            <a:ext cx="11156400" cy="5185200"/>
          </a:xfrm>
          <a:prstGeom prst="rect">
            <a:avLst/>
          </a:prstGeom>
          <a:solidFill>
            <a:srgbClr val="D1B8A6"/>
          </a:solidFill>
          <a:ln w="9525" cap="rnd" cmpd="sng">
            <a:solidFill>
              <a:srgbClr val="A97745"/>
            </a:solidFill>
            <a:prstDash val="solid"/>
            <a:round/>
            <a:headEnd type="none" w="sm" len="sm"/>
            <a:tailEnd type="none" w="sm" len="sm"/>
          </a:ln>
        </p:spPr>
        <p:txBody>
          <a:bodyPr spcFirstLastPara="1" wrap="square" lIns="91425" tIns="45700" rIns="91425" bIns="45700" anchor="t" anchorCtr="0">
            <a:noAutofit/>
          </a:bodyPr>
          <a:lstStyle/>
          <a:p>
            <a:pPr marL="342900" lvl="0" indent="-342900" algn="just" rtl="0">
              <a:lnSpc>
                <a:spcPct val="100000"/>
              </a:lnSpc>
              <a:spcBef>
                <a:spcPts val="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Karagöz, D., Suess-</a:t>
            </a:r>
            <a:r>
              <a:rPr lang="en-GB" sz="1200"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Raeisinafchi</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C., Işık, C., </a:t>
            </a:r>
            <a:r>
              <a:rPr lang="en-GB" sz="1200"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Dogru</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T., </a:t>
            </a:r>
            <a:r>
              <a:rPr lang="en-GB" sz="1200"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Šegota</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T., Youssef, O., Rehman, A., Ahmad, M. and Alvarado, R. (2023). Event motivation, subjective well-being, and revisit intentions during the second wave of the pandemic: moderating effect of affective risk about COVID-19 and perceived trust.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Current Issues in Tourism</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26</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(24), pp.4069-4086.</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Mair, J. and Smith, A. (2022). Events and sustainability: why making events more sustainable is not enough. In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Events and sustainability</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(pp. 1-17). Routledge.</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McMenamin, I. and Power, S. (2023). What motivates business to donate to politics? A framework and an empirical application.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Interest Groups &amp; Advocacy</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12</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(3), pp.272-296.</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Resch, B. and Rozas, D. (2025). Addressing durability in collaborative organising: Event atmospheres and polyrhythmic affectivity.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human relations</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78</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(1), pp.59-90.</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Smith, A. (2012).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Events and urban regeneration: The strategic use of events to revitalise cities</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Routledge.</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Somoza Medina, X., Lois González, R.C. and Somoza Medina, M. (2023). Walking as a cultural act and a profit for the landscape. A case study in the Iberian Peninsula. </a:t>
            </a:r>
            <a:r>
              <a:rPr lang="en-GB" sz="1200" i="1"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GeoJournal</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88</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(2), pp.2171-2186.</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UK</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Available at: https://www.gov.wales/sites/default/files/statistics-and-research/2024-06/visit-wales-market-demand-study-uk-2024.pdf [Accessed 06 May 2025].</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Visitwales</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(2025).</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Year of </a:t>
            </a:r>
            <a:r>
              <a:rPr lang="en-GB" sz="1200" i="1"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Croeso</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in Wales</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Available at: </a:t>
            </a:r>
            <a:r>
              <a:rPr lang="en-GB" sz="1200" u="sng" strike="noStrike" dirty="0">
                <a:solidFill>
                  <a:srgbClr val="0000FF"/>
                </a:solidFill>
                <a:latin typeface="Times New Roman" panose="02020603050405020304" pitchFamily="18" charset="0"/>
                <a:ea typeface="Times New Roman"/>
                <a:cs typeface="Times New Roman" panose="02020603050405020304" pitchFamily="18" charset="0"/>
                <a:sym typeface="Times New Roman"/>
                <a:hlinkClick r:id="rId3">
                  <a:extLst>
                    <a:ext uri="{A12FA001-AC4F-418D-AE19-62706E023703}">
                      <ahyp:hlinkClr xmlns:ahyp="http://schemas.microsoft.com/office/drawing/2018/hyperlinkcolor" val="tx"/>
                    </a:ext>
                  </a:extLst>
                </a:hlinkClick>
              </a:rPr>
              <a:t>https://traveltrade.visitwales.com/</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[Accessed 06 May 2025]</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‌Wales Air Ambulance Charity. (2025).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Walk Wales with James Hook. </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Available at: https://www.walesairambulance.com/support-us/community-and-challenge-events/walk-wales-2025 [Accessed 06 May 2025].</a:t>
            </a:r>
            <a:endParaRPr sz="1200" u="none" strike="noStrike" dirty="0">
              <a:latin typeface="Times New Roman" panose="02020603050405020304" pitchFamily="18" charset="0"/>
              <a:ea typeface="Times New Roman"/>
              <a:cs typeface="Times New Roman" panose="02020603050405020304" pitchFamily="18" charset="0"/>
              <a:sym typeface="Times New Roman"/>
            </a:endParaRPr>
          </a:p>
          <a:p>
            <a:pPr marL="342900" lvl="0" indent="-342900" algn="just" rtl="0">
              <a:lnSpc>
                <a:spcPct val="100000"/>
              </a:lnSpc>
              <a:spcBef>
                <a:spcPts val="1000"/>
              </a:spcBef>
              <a:spcAft>
                <a:spcPts val="0"/>
              </a:spcAft>
              <a:buSzPts val="1200"/>
              <a:buChar char="?"/>
            </a:pP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Wijaya, D.N., </a:t>
            </a:r>
            <a:r>
              <a:rPr lang="en-GB" sz="1200"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Pratama</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A.Y., </a:t>
            </a:r>
            <a:r>
              <a:rPr lang="en-GB" sz="1200"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Yafie</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E., Nagari, P.M. and Wulandari, P.K. (2023). Historical Walking Tour in </a:t>
            </a:r>
            <a:r>
              <a:rPr lang="en-GB" sz="1200" u="none" strike="noStrike" dirty="0" err="1">
                <a:solidFill>
                  <a:schemeClr val="dk1"/>
                </a:solidFill>
                <a:latin typeface="Times New Roman" panose="02020603050405020304" pitchFamily="18" charset="0"/>
                <a:ea typeface="Times New Roman"/>
                <a:cs typeface="Times New Roman" panose="02020603050405020304" pitchFamily="18" charset="0"/>
                <a:sym typeface="Times New Roman"/>
              </a:rPr>
              <a:t>Lasem</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A Local Perspective. In </a:t>
            </a:r>
            <a:r>
              <a:rPr lang="en-GB" sz="1200" i="1"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International Conference on Social Knowledge Sciences and Education (ICSKSE 2023)</a:t>
            </a:r>
            <a:r>
              <a:rPr lang="en-GB"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rPr>
              <a:t> (pp. 217-227). Atlantis Press.‌</a:t>
            </a:r>
            <a:endParaRPr sz="1200" u="none" strike="noStrike" dirty="0">
              <a:solidFill>
                <a:schemeClr val="dk1"/>
              </a:solidFill>
              <a:latin typeface="Times New Roman" panose="02020603050405020304" pitchFamily="18" charset="0"/>
              <a:ea typeface="Times New Roman"/>
              <a:cs typeface="Times New Roman" panose="02020603050405020304" pitchFamily="18" charset="0"/>
              <a:sym typeface="Times New Roman"/>
            </a:endParaRPr>
          </a:p>
          <a:p>
            <a:pPr marL="457200" lvl="0" indent="-304800" algn="just" rtl="0">
              <a:lnSpc>
                <a:spcPct val="115000"/>
              </a:lnSpc>
              <a:spcBef>
                <a:spcPts val="0"/>
              </a:spcBef>
              <a:spcAft>
                <a:spcPts val="0"/>
              </a:spcAft>
              <a:buClr>
                <a:schemeClr val="dk1"/>
              </a:buClr>
              <a:buSzPts val="1200"/>
              <a:buFont typeface="Times New Roman"/>
              <a:buChar char="?"/>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Getz, D. and Page, S.J., 2019.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Event studies: Theory, research and policy for planned events</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Routledge.</a:t>
            </a:r>
            <a:endParaRPr sz="1200" dirty="0">
              <a:solidFill>
                <a:srgbClr val="222222"/>
              </a:solidFill>
              <a:latin typeface="Times New Roman" panose="02020603050405020304" pitchFamily="18" charset="0"/>
              <a:ea typeface="Arial"/>
              <a:cs typeface="Times New Roman" panose="02020603050405020304" pitchFamily="18" charset="0"/>
              <a:sym typeface="Arial"/>
            </a:endParaRPr>
          </a:p>
          <a:p>
            <a:pPr marL="457200" lvl="0" indent="-304800" algn="just" rtl="0">
              <a:lnSpc>
                <a:spcPct val="115000"/>
              </a:lnSpc>
              <a:spcBef>
                <a:spcPts val="0"/>
              </a:spcBef>
              <a:spcAft>
                <a:spcPts val="0"/>
              </a:spcAft>
              <a:buClr>
                <a:schemeClr val="dk1"/>
              </a:buClr>
              <a:buSzPts val="1200"/>
              <a:buFont typeface="Times New Roman"/>
              <a:buChar char="?"/>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Meredith, J.R., Shafer, S.M. and Mantel Jr, S.J., 2017.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Project management: a strategic managerial approach</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John Wiley &amp; Sons.</a:t>
            </a:r>
            <a:endParaRPr sz="1200" dirty="0">
              <a:solidFill>
                <a:srgbClr val="222222"/>
              </a:solidFill>
              <a:latin typeface="Times New Roman" panose="02020603050405020304" pitchFamily="18" charset="0"/>
              <a:ea typeface="Arial"/>
              <a:cs typeface="Times New Roman" panose="02020603050405020304" pitchFamily="18" charset="0"/>
              <a:sym typeface="Arial"/>
            </a:endParaRPr>
          </a:p>
          <a:p>
            <a:pPr marL="457200" lvl="0" indent="-304800" algn="just" rtl="0">
              <a:lnSpc>
                <a:spcPct val="115000"/>
              </a:lnSpc>
              <a:spcBef>
                <a:spcPts val="0"/>
              </a:spcBef>
              <a:spcAft>
                <a:spcPts val="0"/>
              </a:spcAft>
              <a:buClr>
                <a:schemeClr val="dk1"/>
              </a:buClr>
              <a:buSzPts val="1200"/>
              <a:buFont typeface="Times New Roman"/>
              <a:buChar char="?"/>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O'Toole, W., 2010.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Events feasibility and development</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Routledge.</a:t>
            </a:r>
            <a:endParaRPr sz="1200" dirty="0">
              <a:solidFill>
                <a:srgbClr val="222222"/>
              </a:solidFill>
              <a:latin typeface="Times New Roman" panose="02020603050405020304" pitchFamily="18" charset="0"/>
              <a:ea typeface="Arial"/>
              <a:cs typeface="Times New Roman" panose="02020603050405020304" pitchFamily="18" charset="0"/>
              <a:sym typeface="Arial"/>
            </a:endParaRPr>
          </a:p>
          <a:p>
            <a:pPr marL="342900" lvl="0" indent="-342900" algn="just" rtl="0">
              <a:lnSpc>
                <a:spcPct val="100000"/>
              </a:lnSpc>
              <a:spcBef>
                <a:spcPts val="1000"/>
              </a:spcBef>
              <a:spcAft>
                <a:spcPts val="0"/>
              </a:spcAft>
              <a:buClr>
                <a:schemeClr val="dk1"/>
              </a:buClr>
              <a:buSzPts val="1200"/>
              <a:buFont typeface="Times New Roman"/>
              <a:buChar char="?"/>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Rogers, T. and Wynn-Moylan, P., 2022.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Conferences and conventions: A global industry</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Routledge.</a:t>
            </a:r>
            <a:endParaRPr sz="12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B1EFF7-16CB-2860-E530-F15F9B74E174}"/>
              </a:ext>
            </a:extLst>
          </p:cNvPr>
          <p:cNvSpPr>
            <a:spLocks noGrp="1"/>
          </p:cNvSpPr>
          <p:nvPr>
            <p:ph idx="1"/>
          </p:nvPr>
        </p:nvSpPr>
        <p:spPr>
          <a:xfrm>
            <a:off x="838200" y="1825625"/>
            <a:ext cx="10416702" cy="1326137"/>
          </a:xfrm>
        </p:spPr>
        <p:txBody>
          <a:bodyPr/>
          <a:lstStyle/>
          <a:p>
            <a:pPr marL="0" indent="0">
              <a:buNone/>
            </a:pPr>
            <a:r>
              <a:rPr lang="en-US" sz="1200"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2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62548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TotalTime>
  <Words>2381</Words>
  <Application>Microsoft Office PowerPoint</Application>
  <PresentationFormat>Widescreen</PresentationFormat>
  <Paragraphs>199</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Arial Black</vt:lpstr>
      <vt:lpstr>Century Gothic</vt:lpstr>
      <vt:lpstr>Times New Roman</vt:lpstr>
      <vt:lpstr>Office Theme</vt:lpstr>
      <vt:lpstr>PowerPoint Presentation</vt:lpstr>
      <vt:lpstr>PowerPoint Presentation</vt:lpstr>
      <vt:lpstr>Introduction</vt:lpstr>
      <vt:lpstr>The context of the event</vt:lpstr>
      <vt:lpstr>Factors of the market </vt:lpstr>
      <vt:lpstr>Factors of the market</vt:lpstr>
      <vt:lpstr>Factors of the operations</vt:lpstr>
      <vt:lpstr>Factors of the operations </vt:lpstr>
      <vt:lpstr>Financial factors</vt:lpstr>
      <vt:lpstr>Financial factors</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Flavia Nanu (2239004)</dc:creator>
  <cp:lastModifiedBy>Flavia Nanu</cp:lastModifiedBy>
  <cp:revision>4</cp:revision>
  <dcterms:created xsi:type="dcterms:W3CDTF">2025-05-12T21:23:21Z</dcterms:created>
  <dcterms:modified xsi:type="dcterms:W3CDTF">2025-05-23T16:49:13Z</dcterms:modified>
</cp:coreProperties>
</file>