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05A3C0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00616F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05A3C0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rgbClr val="05A3C0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46050" y="6390640"/>
            <a:ext cx="8832850" cy="309880"/>
          </a:xfrm>
          <a:custGeom>
            <a:avLst/>
            <a:gdLst/>
            <a:ahLst/>
            <a:cxnLst/>
            <a:rect l="l" t="t" r="r" b="b"/>
            <a:pathLst>
              <a:path w="8832850" h="309879">
                <a:moveTo>
                  <a:pt x="8832850" y="0"/>
                </a:moveTo>
                <a:lnTo>
                  <a:pt x="0" y="0"/>
                </a:lnTo>
                <a:lnTo>
                  <a:pt x="0" y="309880"/>
                </a:lnTo>
                <a:lnTo>
                  <a:pt x="4415790" y="309880"/>
                </a:lnTo>
                <a:lnTo>
                  <a:pt x="8832850" y="309880"/>
                </a:lnTo>
                <a:lnTo>
                  <a:pt x="8832850" y="0"/>
                </a:lnTo>
                <a:close/>
              </a:path>
            </a:pathLst>
          </a:custGeom>
          <a:solidFill>
            <a:srgbClr val="07BA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52400" y="158750"/>
            <a:ext cx="8832850" cy="6546850"/>
          </a:xfrm>
          <a:custGeom>
            <a:avLst/>
            <a:gdLst/>
            <a:ahLst/>
            <a:cxnLst/>
            <a:rect l="l" t="t" r="r" b="b"/>
            <a:pathLst>
              <a:path w="8832850" h="6546850">
                <a:moveTo>
                  <a:pt x="4415790" y="6546850"/>
                </a:moveTo>
                <a:lnTo>
                  <a:pt x="0" y="6546850"/>
                </a:lnTo>
                <a:lnTo>
                  <a:pt x="0" y="0"/>
                </a:lnTo>
                <a:lnTo>
                  <a:pt x="8832850" y="0"/>
                </a:lnTo>
                <a:lnTo>
                  <a:pt x="8832850" y="6546850"/>
                </a:lnTo>
                <a:lnTo>
                  <a:pt x="4415790" y="6546850"/>
                </a:lnTo>
                <a:close/>
              </a:path>
            </a:pathLst>
          </a:custGeom>
          <a:ln w="9344">
            <a:solidFill>
              <a:srgbClr val="05A3C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21329" y="438150"/>
            <a:ext cx="3101340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rgbClr val="05A3C0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7040" y="1996440"/>
            <a:ext cx="5513070" cy="14185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00616F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2/15/2024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5069" y="2978150"/>
            <a:ext cx="5384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 dirty="0"/>
              <a:t>Spine</a:t>
            </a:r>
            <a:r>
              <a:rPr sz="5400" spc="-35" dirty="0"/>
              <a:t> </a:t>
            </a:r>
            <a:r>
              <a:rPr sz="5400" dirty="0"/>
              <a:t>and</a:t>
            </a:r>
            <a:r>
              <a:rPr sz="5400" spc="-35" dirty="0"/>
              <a:t> </a:t>
            </a:r>
            <a:r>
              <a:rPr sz="5400" dirty="0"/>
              <a:t>Thorax</a:t>
            </a:r>
            <a:endParaRPr sz="5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55850" y="810259"/>
            <a:ext cx="382905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Topographical</a:t>
            </a:r>
            <a:r>
              <a:rPr spc="-45" dirty="0"/>
              <a:t> </a:t>
            </a:r>
            <a:r>
              <a:rPr dirty="0"/>
              <a:t>views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713740" y="1714500"/>
            <a:ext cx="7757159" cy="4607560"/>
            <a:chOff x="713740" y="1714500"/>
            <a:chExt cx="7757159" cy="46075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3740" y="1714500"/>
              <a:ext cx="3827779" cy="453517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00880" y="1785619"/>
              <a:ext cx="3970020" cy="453644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6489" y="665479"/>
            <a:ext cx="374840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Bony</a:t>
            </a:r>
            <a:r>
              <a:rPr spc="-45" dirty="0"/>
              <a:t> </a:t>
            </a:r>
            <a:r>
              <a:rPr spc="-5" dirty="0"/>
              <a:t>landmark</a:t>
            </a:r>
            <a:r>
              <a:rPr spc="-35" dirty="0"/>
              <a:t> </a:t>
            </a:r>
            <a:r>
              <a:rPr dirty="0"/>
              <a:t>trail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292090" y="1533397"/>
            <a:ext cx="3462020" cy="4389120"/>
          </a:xfrm>
          <a:prstGeom prst="rect">
            <a:avLst/>
          </a:prstGeom>
        </p:spPr>
        <p:txBody>
          <a:bodyPr vert="horz" wrap="square" lIns="0" tIns="1924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15"/>
              </a:spcBef>
            </a:pP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Trail</a:t>
            </a:r>
            <a:r>
              <a:rPr sz="2400" u="heavy" spc="-2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1.</a:t>
            </a:r>
            <a:r>
              <a:rPr sz="2400" u="heavy" spc="-20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Midline Ridge</a:t>
            </a:r>
            <a:endParaRPr sz="2400">
              <a:latin typeface="Georgia"/>
              <a:cs typeface="Georgia"/>
            </a:endParaRPr>
          </a:p>
          <a:p>
            <a:pPr marL="546100" marR="5080">
              <a:lnSpc>
                <a:spcPct val="111100"/>
              </a:lnSpc>
              <a:spcBef>
                <a:spcPts val="915"/>
              </a:spcBef>
            </a:pPr>
            <a:r>
              <a:rPr sz="2000" spc="-5" dirty="0">
                <a:latin typeface="Georgia"/>
                <a:cs typeface="Georgia"/>
              </a:rPr>
              <a:t>Explore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5" dirty="0">
                <a:solidFill>
                  <a:srgbClr val="FF66FF"/>
                </a:solidFill>
                <a:latin typeface="Georgia"/>
                <a:cs typeface="Georgia"/>
              </a:rPr>
              <a:t>spinous </a:t>
            </a:r>
            <a:r>
              <a:rPr sz="2000" dirty="0">
                <a:solidFill>
                  <a:srgbClr val="FF66F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FF66FF"/>
                </a:solidFill>
                <a:latin typeface="Georgia"/>
                <a:cs typeface="Georgia"/>
              </a:rPr>
              <a:t>processes</a:t>
            </a:r>
            <a:r>
              <a:rPr sz="2000" spc="-30" dirty="0">
                <a:solidFill>
                  <a:srgbClr val="FF66FF"/>
                </a:solidFill>
                <a:latin typeface="Georgia"/>
                <a:cs typeface="Georgia"/>
              </a:rPr>
              <a:t> </a:t>
            </a:r>
            <a:r>
              <a:rPr sz="2000" dirty="0">
                <a:latin typeface="Georgia"/>
                <a:cs typeface="Georgia"/>
              </a:rPr>
              <a:t>of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dirty="0">
                <a:latin typeface="Georgia"/>
                <a:cs typeface="Georgia"/>
              </a:rPr>
              <a:t>the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dirty="0">
                <a:latin typeface="Georgia"/>
                <a:cs typeface="Georgia"/>
              </a:rPr>
              <a:t>vertebrae </a:t>
            </a:r>
            <a:r>
              <a:rPr sz="2000" spc="-470" dirty="0">
                <a:latin typeface="Georgia"/>
                <a:cs typeface="Georgia"/>
              </a:rPr>
              <a:t> </a:t>
            </a:r>
            <a:r>
              <a:rPr sz="2000" dirty="0">
                <a:latin typeface="Georgia"/>
                <a:cs typeface="Georgia"/>
              </a:rPr>
              <a:t>and </a:t>
            </a:r>
            <a:r>
              <a:rPr sz="2000" dirty="0">
                <a:solidFill>
                  <a:srgbClr val="FF66FF"/>
                </a:solidFill>
                <a:latin typeface="Georgia"/>
                <a:cs typeface="Georgia"/>
              </a:rPr>
              <a:t>the spaces between </a:t>
            </a:r>
            <a:r>
              <a:rPr sz="2000" spc="5" dirty="0">
                <a:solidFill>
                  <a:srgbClr val="FF66F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FF66FF"/>
                </a:solidFill>
                <a:latin typeface="Georgia"/>
                <a:cs typeface="Georgia"/>
              </a:rPr>
              <a:t>them</a:t>
            </a:r>
            <a:endParaRPr sz="2000">
              <a:latin typeface="Georgia"/>
              <a:cs typeface="Georgia"/>
            </a:endParaRPr>
          </a:p>
          <a:p>
            <a:pPr>
              <a:lnSpc>
                <a:spcPct val="100000"/>
              </a:lnSpc>
            </a:pPr>
            <a:endParaRPr sz="2200">
              <a:latin typeface="Georgia"/>
              <a:cs typeface="Georgia"/>
            </a:endParaRPr>
          </a:p>
          <a:p>
            <a:pPr marL="546100" indent="-533400">
              <a:lnSpc>
                <a:spcPct val="100000"/>
              </a:lnSpc>
              <a:spcBef>
                <a:spcPts val="1520"/>
              </a:spcBef>
            </a:pP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Trail</a:t>
            </a:r>
            <a:r>
              <a:rPr sz="2400" u="heavy" spc="-30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2.</a:t>
            </a:r>
            <a:r>
              <a:rPr sz="2400" u="heavy" spc="-20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Crossing</a:t>
            </a:r>
            <a:r>
              <a:rPr sz="2400" u="heavy" spc="-1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Paths</a:t>
            </a:r>
            <a:endParaRPr sz="2400">
              <a:latin typeface="Georgia"/>
              <a:cs typeface="Georgia"/>
            </a:endParaRPr>
          </a:p>
          <a:p>
            <a:pPr marL="546100" marR="462915">
              <a:lnSpc>
                <a:spcPct val="111000"/>
              </a:lnSpc>
              <a:spcBef>
                <a:spcPts val="925"/>
              </a:spcBef>
            </a:pPr>
            <a:r>
              <a:rPr sz="2000" dirty="0">
                <a:latin typeface="Georgia"/>
                <a:cs typeface="Georgia"/>
              </a:rPr>
              <a:t>Describe </a:t>
            </a:r>
            <a:r>
              <a:rPr sz="2000" spc="-5" dirty="0">
                <a:latin typeface="Georgia"/>
                <a:cs typeface="Georgia"/>
              </a:rPr>
              <a:t>surrounding </a:t>
            </a:r>
            <a:r>
              <a:rPr sz="2000" spc="-475" dirty="0"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FF66FF"/>
                </a:solidFill>
                <a:latin typeface="Georgia"/>
                <a:cs typeface="Georgia"/>
              </a:rPr>
              <a:t>bony </a:t>
            </a:r>
            <a:r>
              <a:rPr sz="2000" spc="-5" dirty="0">
                <a:solidFill>
                  <a:srgbClr val="FF66FF"/>
                </a:solidFill>
                <a:latin typeface="Georgia"/>
                <a:cs typeface="Georgia"/>
              </a:rPr>
              <a:t>landmarks </a:t>
            </a:r>
            <a:r>
              <a:rPr sz="2000" dirty="0">
                <a:latin typeface="Georgia"/>
                <a:cs typeface="Georgia"/>
              </a:rPr>
              <a:t>that </a:t>
            </a:r>
            <a:r>
              <a:rPr sz="2000" spc="5" dirty="0">
                <a:latin typeface="Georgia"/>
                <a:cs typeface="Georgia"/>
              </a:rPr>
              <a:t> </a:t>
            </a:r>
            <a:r>
              <a:rPr sz="2000" dirty="0">
                <a:latin typeface="Georgia"/>
                <a:cs typeface="Georgia"/>
              </a:rPr>
              <a:t>intersect with </a:t>
            </a:r>
            <a:r>
              <a:rPr sz="2000" spc="-5" dirty="0">
                <a:latin typeface="Georgia"/>
                <a:cs typeface="Georgia"/>
              </a:rPr>
              <a:t>specific </a:t>
            </a:r>
            <a:r>
              <a:rPr sz="2000" spc="-470" dirty="0">
                <a:latin typeface="Georgia"/>
                <a:cs typeface="Georgia"/>
              </a:rPr>
              <a:t> </a:t>
            </a:r>
            <a:r>
              <a:rPr sz="2000" spc="-5" dirty="0">
                <a:latin typeface="Georgia"/>
                <a:cs typeface="Georgia"/>
              </a:rPr>
              <a:t>spinous</a:t>
            </a:r>
            <a:r>
              <a:rPr sz="2000" spc="-10" dirty="0">
                <a:latin typeface="Georgia"/>
                <a:cs typeface="Georgia"/>
              </a:rPr>
              <a:t> </a:t>
            </a:r>
            <a:r>
              <a:rPr sz="2000" spc="-5" dirty="0">
                <a:latin typeface="Georgia"/>
                <a:cs typeface="Georgia"/>
              </a:rPr>
              <a:t>processes</a:t>
            </a:r>
            <a:endParaRPr sz="2000">
              <a:latin typeface="Georgia"/>
              <a:cs typeface="Georg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71500" y="1285239"/>
            <a:ext cx="4766310" cy="5001260"/>
            <a:chOff x="571500" y="1285239"/>
            <a:chExt cx="4766310" cy="500126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1500" y="1285239"/>
              <a:ext cx="4766310" cy="500126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429000" y="1981199"/>
              <a:ext cx="363220" cy="2806700"/>
            </a:xfrm>
            <a:custGeom>
              <a:avLst/>
              <a:gdLst/>
              <a:ahLst/>
              <a:cxnLst/>
              <a:rect l="l" t="t" r="r" b="b"/>
              <a:pathLst>
                <a:path w="363220" h="2806700">
                  <a:moveTo>
                    <a:pt x="152400" y="228600"/>
                  </a:moveTo>
                  <a:lnTo>
                    <a:pt x="104363" y="222686"/>
                  </a:lnTo>
                  <a:lnTo>
                    <a:pt x="62544" y="206288"/>
                  </a:lnTo>
                  <a:lnTo>
                    <a:pt x="29504" y="181416"/>
                  </a:lnTo>
                  <a:lnTo>
                    <a:pt x="7802" y="150083"/>
                  </a:lnTo>
                  <a:lnTo>
                    <a:pt x="0" y="114300"/>
                  </a:lnTo>
                  <a:lnTo>
                    <a:pt x="7802" y="78028"/>
                  </a:lnTo>
                  <a:lnTo>
                    <a:pt x="29504" y="46634"/>
                  </a:lnTo>
                  <a:lnTo>
                    <a:pt x="62544" y="21945"/>
                  </a:lnTo>
                  <a:lnTo>
                    <a:pt x="104363" y="5791"/>
                  </a:lnTo>
                  <a:lnTo>
                    <a:pt x="152400" y="0"/>
                  </a:lnTo>
                  <a:lnTo>
                    <a:pt x="200436" y="5791"/>
                  </a:lnTo>
                  <a:lnTo>
                    <a:pt x="242255" y="21945"/>
                  </a:lnTo>
                  <a:lnTo>
                    <a:pt x="275295" y="46634"/>
                  </a:lnTo>
                  <a:lnTo>
                    <a:pt x="296997" y="78028"/>
                  </a:lnTo>
                  <a:lnTo>
                    <a:pt x="304800" y="114300"/>
                  </a:lnTo>
                  <a:lnTo>
                    <a:pt x="296997" y="150083"/>
                  </a:lnTo>
                  <a:lnTo>
                    <a:pt x="275295" y="181416"/>
                  </a:lnTo>
                  <a:lnTo>
                    <a:pt x="242255" y="206288"/>
                  </a:lnTo>
                  <a:lnTo>
                    <a:pt x="200436" y="222686"/>
                  </a:lnTo>
                  <a:lnTo>
                    <a:pt x="152400" y="228600"/>
                  </a:lnTo>
                  <a:close/>
                </a:path>
                <a:path w="363220" h="2806700">
                  <a:moveTo>
                    <a:pt x="143510" y="444500"/>
                  </a:moveTo>
                  <a:lnTo>
                    <a:pt x="87868" y="436026"/>
                  </a:lnTo>
                  <a:lnTo>
                    <a:pt x="42227" y="412908"/>
                  </a:lnTo>
                  <a:lnTo>
                    <a:pt x="11350" y="378598"/>
                  </a:lnTo>
                  <a:lnTo>
                    <a:pt x="0" y="336550"/>
                  </a:lnTo>
                  <a:lnTo>
                    <a:pt x="11350" y="294501"/>
                  </a:lnTo>
                  <a:lnTo>
                    <a:pt x="42227" y="260191"/>
                  </a:lnTo>
                  <a:lnTo>
                    <a:pt x="87868" y="237073"/>
                  </a:lnTo>
                  <a:lnTo>
                    <a:pt x="143510" y="228600"/>
                  </a:lnTo>
                  <a:lnTo>
                    <a:pt x="199151" y="237073"/>
                  </a:lnTo>
                  <a:lnTo>
                    <a:pt x="244792" y="260191"/>
                  </a:lnTo>
                  <a:lnTo>
                    <a:pt x="275669" y="294501"/>
                  </a:lnTo>
                  <a:lnTo>
                    <a:pt x="287020" y="336550"/>
                  </a:lnTo>
                  <a:lnTo>
                    <a:pt x="275669" y="378598"/>
                  </a:lnTo>
                  <a:lnTo>
                    <a:pt x="244792" y="412908"/>
                  </a:lnTo>
                  <a:lnTo>
                    <a:pt x="199151" y="436026"/>
                  </a:lnTo>
                  <a:lnTo>
                    <a:pt x="143510" y="444500"/>
                  </a:lnTo>
                  <a:close/>
                </a:path>
                <a:path w="363220" h="2806700">
                  <a:moveTo>
                    <a:pt x="143510" y="1282700"/>
                  </a:moveTo>
                  <a:lnTo>
                    <a:pt x="87868" y="1274226"/>
                  </a:lnTo>
                  <a:lnTo>
                    <a:pt x="42227" y="1251108"/>
                  </a:lnTo>
                  <a:lnTo>
                    <a:pt x="11350" y="1216798"/>
                  </a:lnTo>
                  <a:lnTo>
                    <a:pt x="0" y="1174750"/>
                  </a:lnTo>
                  <a:lnTo>
                    <a:pt x="11350" y="1132701"/>
                  </a:lnTo>
                  <a:lnTo>
                    <a:pt x="42227" y="1098391"/>
                  </a:lnTo>
                  <a:lnTo>
                    <a:pt x="87868" y="1075273"/>
                  </a:lnTo>
                  <a:lnTo>
                    <a:pt x="143510" y="1066800"/>
                  </a:lnTo>
                  <a:lnTo>
                    <a:pt x="199151" y="1075273"/>
                  </a:lnTo>
                  <a:lnTo>
                    <a:pt x="244792" y="1098391"/>
                  </a:lnTo>
                  <a:lnTo>
                    <a:pt x="275669" y="1132701"/>
                  </a:lnTo>
                  <a:lnTo>
                    <a:pt x="287020" y="1174750"/>
                  </a:lnTo>
                  <a:lnTo>
                    <a:pt x="275669" y="1216798"/>
                  </a:lnTo>
                  <a:lnTo>
                    <a:pt x="244792" y="1251108"/>
                  </a:lnTo>
                  <a:lnTo>
                    <a:pt x="199151" y="1274226"/>
                  </a:lnTo>
                  <a:lnTo>
                    <a:pt x="143510" y="1282700"/>
                  </a:lnTo>
                  <a:close/>
                </a:path>
                <a:path w="363220" h="2806700">
                  <a:moveTo>
                    <a:pt x="219710" y="2044700"/>
                  </a:moveTo>
                  <a:lnTo>
                    <a:pt x="164068" y="2036226"/>
                  </a:lnTo>
                  <a:lnTo>
                    <a:pt x="118427" y="2013108"/>
                  </a:lnTo>
                  <a:lnTo>
                    <a:pt x="87550" y="1978798"/>
                  </a:lnTo>
                  <a:lnTo>
                    <a:pt x="76200" y="1936750"/>
                  </a:lnTo>
                  <a:lnTo>
                    <a:pt x="87550" y="1894701"/>
                  </a:lnTo>
                  <a:lnTo>
                    <a:pt x="118427" y="1860391"/>
                  </a:lnTo>
                  <a:lnTo>
                    <a:pt x="164068" y="1837273"/>
                  </a:lnTo>
                  <a:lnTo>
                    <a:pt x="219710" y="1828800"/>
                  </a:lnTo>
                  <a:lnTo>
                    <a:pt x="275887" y="1837273"/>
                  </a:lnTo>
                  <a:lnTo>
                    <a:pt x="321468" y="1860391"/>
                  </a:lnTo>
                  <a:lnTo>
                    <a:pt x="352047" y="1894701"/>
                  </a:lnTo>
                  <a:lnTo>
                    <a:pt x="363220" y="1936750"/>
                  </a:lnTo>
                  <a:lnTo>
                    <a:pt x="352047" y="1978798"/>
                  </a:lnTo>
                  <a:lnTo>
                    <a:pt x="321468" y="2013108"/>
                  </a:lnTo>
                  <a:lnTo>
                    <a:pt x="275887" y="2036226"/>
                  </a:lnTo>
                  <a:lnTo>
                    <a:pt x="219710" y="2044700"/>
                  </a:lnTo>
                  <a:close/>
                </a:path>
                <a:path w="363220" h="2806700">
                  <a:moveTo>
                    <a:pt x="143510" y="2806700"/>
                  </a:moveTo>
                  <a:lnTo>
                    <a:pt x="87868" y="2798226"/>
                  </a:lnTo>
                  <a:lnTo>
                    <a:pt x="42227" y="2775108"/>
                  </a:lnTo>
                  <a:lnTo>
                    <a:pt x="11350" y="2740798"/>
                  </a:lnTo>
                  <a:lnTo>
                    <a:pt x="0" y="2698750"/>
                  </a:lnTo>
                  <a:lnTo>
                    <a:pt x="11350" y="2656701"/>
                  </a:lnTo>
                  <a:lnTo>
                    <a:pt x="42227" y="2622391"/>
                  </a:lnTo>
                  <a:lnTo>
                    <a:pt x="87868" y="2599273"/>
                  </a:lnTo>
                  <a:lnTo>
                    <a:pt x="143510" y="2590800"/>
                  </a:lnTo>
                  <a:lnTo>
                    <a:pt x="199151" y="2599273"/>
                  </a:lnTo>
                  <a:lnTo>
                    <a:pt x="244792" y="2622391"/>
                  </a:lnTo>
                  <a:lnTo>
                    <a:pt x="275669" y="2656701"/>
                  </a:lnTo>
                  <a:lnTo>
                    <a:pt x="287020" y="2698750"/>
                  </a:lnTo>
                  <a:lnTo>
                    <a:pt x="275669" y="2740798"/>
                  </a:lnTo>
                  <a:lnTo>
                    <a:pt x="244792" y="2775108"/>
                  </a:lnTo>
                  <a:lnTo>
                    <a:pt x="199151" y="2798226"/>
                  </a:lnTo>
                  <a:lnTo>
                    <a:pt x="143510" y="2806700"/>
                  </a:lnTo>
                  <a:close/>
                </a:path>
              </a:pathLst>
            </a:custGeom>
            <a:ln w="38097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6489" y="810259"/>
            <a:ext cx="374840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Bony</a:t>
            </a:r>
            <a:r>
              <a:rPr spc="-45" dirty="0"/>
              <a:t> </a:t>
            </a:r>
            <a:r>
              <a:rPr spc="-5" dirty="0"/>
              <a:t>landmark</a:t>
            </a:r>
            <a:r>
              <a:rPr spc="-35" dirty="0"/>
              <a:t> </a:t>
            </a:r>
            <a:r>
              <a:rPr dirty="0"/>
              <a:t>trail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85750" y="1714500"/>
            <a:ext cx="8602980" cy="4174490"/>
            <a:chOff x="285750" y="1714500"/>
            <a:chExt cx="8602980" cy="417449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85750" y="1785619"/>
              <a:ext cx="4316730" cy="410337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72000" y="1714500"/>
              <a:ext cx="4316730" cy="410337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537209" y="5984240"/>
            <a:ext cx="31222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Trail</a:t>
            </a:r>
            <a:r>
              <a:rPr sz="2000" b="1" u="heavy" spc="-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3.</a:t>
            </a:r>
            <a:r>
              <a:rPr sz="20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Cervical</a:t>
            </a:r>
            <a:r>
              <a:rPr sz="20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vertebrae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26000" y="5984240"/>
            <a:ext cx="38766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</a:t>
            </a:r>
            <a:r>
              <a:rPr sz="2000" b="1" u="heavy" spc="-1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000" b="1" u="heavy" spc="-2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2000" b="1" u="heavy" spc="-1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</a:t>
            </a:r>
            <a:r>
              <a:rPr sz="2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</a:t>
            </a:r>
            <a:r>
              <a:rPr sz="2000" b="1" u="heavy" spc="-10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spc="-2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</a:t>
            </a:r>
            <a:r>
              <a:rPr sz="2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.</a:t>
            </a:r>
            <a:r>
              <a:rPr sz="2000" b="1" u="heavy" spc="-10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</a:t>
            </a:r>
            <a:r>
              <a:rPr sz="2000" b="1" u="heavy" spc="-2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</a:t>
            </a:r>
            <a:r>
              <a:rPr sz="2000" b="1" u="heavy" spc="-1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000" b="1" u="heavy" spc="-2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ac</a:t>
            </a:r>
            <a:r>
              <a:rPr sz="2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</a:t>
            </a:r>
            <a:r>
              <a:rPr sz="2000" b="1" u="heavy" spc="-204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</a:t>
            </a:r>
            <a:r>
              <a:rPr sz="2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spc="-2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</a:t>
            </a:r>
            <a:r>
              <a:rPr sz="2000" b="1" u="heavy" spc="-22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r>
              <a:rPr sz="2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Lu</a:t>
            </a:r>
            <a:r>
              <a:rPr sz="2000" b="1" u="heavy" spc="-3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</a:t>
            </a:r>
            <a:r>
              <a:rPr sz="2000" b="1" u="heavy" spc="-2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2000" b="1" u="heavy" spc="-1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000" b="1" u="heavy" spc="-10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spc="-2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v</a:t>
            </a:r>
            <a:r>
              <a:rPr sz="2000" b="1" u="heavy" spc="-2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r>
              <a:rPr sz="2000" b="1" u="heavy" spc="-1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000" b="1" u="heavy" spc="-1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</a:t>
            </a:r>
            <a:r>
              <a:rPr sz="2000" b="1" u="heavy" spc="-2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r>
              <a:rPr sz="2000" b="1" u="heavy" spc="-2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</a:t>
            </a:r>
            <a:r>
              <a:rPr sz="2000" b="1" u="heavy" spc="-1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000" b="1" u="heavy" spc="-2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2000" b="1" u="heavy" spc="-204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6489" y="810259"/>
            <a:ext cx="374840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Bony</a:t>
            </a:r>
            <a:r>
              <a:rPr spc="-45" dirty="0"/>
              <a:t> </a:t>
            </a:r>
            <a:r>
              <a:rPr spc="-5" dirty="0"/>
              <a:t>landmark</a:t>
            </a:r>
            <a:r>
              <a:rPr spc="-35" dirty="0"/>
              <a:t> </a:t>
            </a:r>
            <a:r>
              <a:rPr dirty="0"/>
              <a:t>trail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92470" y="1676400"/>
            <a:ext cx="2889885" cy="1640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Trail</a:t>
            </a:r>
            <a:r>
              <a:rPr sz="2400" u="heavy" spc="-3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5.</a:t>
            </a:r>
            <a:r>
              <a:rPr sz="2400" u="heavy" spc="-20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sternum</a:t>
            </a:r>
            <a:endParaRPr sz="24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50">
              <a:latin typeface="Georgia"/>
              <a:cs typeface="Georgia"/>
            </a:endParaRPr>
          </a:p>
          <a:p>
            <a:pPr marL="285750" marR="5080" indent="-273050">
              <a:lnSpc>
                <a:spcPct val="100000"/>
              </a:lnSpc>
            </a:pP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Trail</a:t>
            </a:r>
            <a:r>
              <a:rPr sz="2400" u="heavy" spc="-2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6.</a:t>
            </a:r>
            <a:r>
              <a:rPr sz="2400" u="heavy" spc="-2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Ribs,</a:t>
            </a:r>
            <a:r>
              <a:rPr sz="2400" u="heavy" spc="-20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rib</a:t>
            </a:r>
            <a:r>
              <a:rPr sz="2400" u="heavy" spc="-2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cage </a:t>
            </a:r>
            <a:r>
              <a:rPr sz="2400" spc="-565" dirty="0">
                <a:latin typeface="Georgia"/>
                <a:cs typeface="Georgia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and</a:t>
            </a:r>
            <a:r>
              <a:rPr sz="2400" u="heavy" spc="-3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costal</a:t>
            </a:r>
            <a:r>
              <a:rPr sz="2400" u="heavy" spc="-2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 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cartilage</a:t>
            </a:r>
            <a:endParaRPr sz="2400">
              <a:latin typeface="Georgia"/>
              <a:cs typeface="Georg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0380" y="1428750"/>
            <a:ext cx="4729480" cy="48958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5880" y="810259"/>
            <a:ext cx="588772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Muscles</a:t>
            </a:r>
            <a:r>
              <a:rPr spc="-25" dirty="0"/>
              <a:t> </a:t>
            </a:r>
            <a:r>
              <a:rPr spc="-5" dirty="0"/>
              <a:t>of</a:t>
            </a:r>
            <a:r>
              <a:rPr spc="-20" dirty="0"/>
              <a:t> </a:t>
            </a:r>
            <a:r>
              <a:rPr spc="-5" dirty="0"/>
              <a:t>the</a:t>
            </a:r>
            <a:r>
              <a:rPr spc="-15" dirty="0"/>
              <a:t> </a:t>
            </a:r>
            <a:r>
              <a:rPr spc="-5" dirty="0"/>
              <a:t>spine</a:t>
            </a:r>
            <a:r>
              <a:rPr spc="-20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spc="-5" dirty="0"/>
              <a:t>thorax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57120" y="1499869"/>
            <a:ext cx="4358639" cy="4826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848610" y="6525259"/>
            <a:ext cx="34448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Superficial muscles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back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5880" y="810259"/>
            <a:ext cx="588772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Muscles</a:t>
            </a:r>
            <a:r>
              <a:rPr spc="-25" dirty="0"/>
              <a:t> </a:t>
            </a:r>
            <a:r>
              <a:rPr spc="-5" dirty="0"/>
              <a:t>of</a:t>
            </a:r>
            <a:r>
              <a:rPr spc="-20" dirty="0"/>
              <a:t> </a:t>
            </a:r>
            <a:r>
              <a:rPr spc="-5" dirty="0"/>
              <a:t>the</a:t>
            </a:r>
            <a:r>
              <a:rPr spc="-15" dirty="0"/>
              <a:t> </a:t>
            </a:r>
            <a:r>
              <a:rPr spc="-5" dirty="0"/>
              <a:t>spine</a:t>
            </a:r>
            <a:r>
              <a:rPr spc="-20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spc="-5" dirty="0"/>
              <a:t>thorax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5750" y="1499869"/>
            <a:ext cx="4064000" cy="475107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01320" y="6249670"/>
            <a:ext cx="36334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Intermediate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muscles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back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86250" y="1643379"/>
            <a:ext cx="4574540" cy="428498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153659" y="6158229"/>
            <a:ext cx="2833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Arial"/>
                <a:cs typeface="Arial"/>
              </a:rPr>
              <a:t>Deep </a:t>
            </a:r>
            <a:r>
              <a:rPr sz="1800" b="1" spc="-5" dirty="0">
                <a:latin typeface="Arial"/>
                <a:cs typeface="Arial"/>
              </a:rPr>
              <a:t>muscles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back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5880" y="810259"/>
            <a:ext cx="588772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Muscles</a:t>
            </a:r>
            <a:r>
              <a:rPr spc="-25" dirty="0"/>
              <a:t> </a:t>
            </a:r>
            <a:r>
              <a:rPr spc="-5" dirty="0"/>
              <a:t>of</a:t>
            </a:r>
            <a:r>
              <a:rPr spc="-20" dirty="0"/>
              <a:t> </a:t>
            </a:r>
            <a:r>
              <a:rPr spc="-5" dirty="0"/>
              <a:t>the</a:t>
            </a:r>
            <a:r>
              <a:rPr spc="-15" dirty="0"/>
              <a:t> </a:t>
            </a:r>
            <a:r>
              <a:rPr spc="-5" dirty="0"/>
              <a:t>spine</a:t>
            </a:r>
            <a:r>
              <a:rPr spc="-20" dirty="0"/>
              <a:t> </a:t>
            </a:r>
            <a:r>
              <a:rPr dirty="0"/>
              <a:t>and</a:t>
            </a:r>
            <a:r>
              <a:rPr spc="-10" dirty="0"/>
              <a:t> </a:t>
            </a:r>
            <a:r>
              <a:rPr spc="-5" dirty="0"/>
              <a:t>thorax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0380" y="1672589"/>
            <a:ext cx="5101590" cy="46139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836920" y="2886709"/>
            <a:ext cx="287401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Schematic cross section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view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muscles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spine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6369" y="808990"/>
            <a:ext cx="566674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Muscle</a:t>
            </a:r>
            <a:r>
              <a:rPr spc="-30" dirty="0"/>
              <a:t> </a:t>
            </a:r>
            <a:r>
              <a:rPr dirty="0"/>
              <a:t>layers</a:t>
            </a:r>
            <a:r>
              <a:rPr spc="-25" dirty="0"/>
              <a:t> </a:t>
            </a:r>
            <a:r>
              <a:rPr spc="-5" dirty="0"/>
              <a:t>of</a:t>
            </a:r>
            <a:r>
              <a:rPr spc="-30" dirty="0"/>
              <a:t> </a:t>
            </a:r>
            <a:r>
              <a:rPr spc="-5" dirty="0"/>
              <a:t>the</a:t>
            </a:r>
            <a:r>
              <a:rPr spc="-20" dirty="0"/>
              <a:t> </a:t>
            </a:r>
            <a:r>
              <a:rPr spc="-5" dirty="0"/>
              <a:t>post.</a:t>
            </a:r>
            <a:r>
              <a:rPr spc="-15" dirty="0"/>
              <a:t> </a:t>
            </a:r>
            <a:r>
              <a:rPr spc="-5" dirty="0"/>
              <a:t>neck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00380" y="1785620"/>
            <a:ext cx="8260080" cy="4032250"/>
            <a:chOff x="500380" y="1785620"/>
            <a:chExt cx="8260080" cy="403225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0380" y="1785620"/>
              <a:ext cx="4392930" cy="40322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15509" y="1785620"/>
              <a:ext cx="4044949" cy="403097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7750" y="580390"/>
            <a:ext cx="390588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Erector</a:t>
            </a:r>
            <a:r>
              <a:rPr spc="-45" dirty="0"/>
              <a:t> </a:t>
            </a:r>
            <a:r>
              <a:rPr dirty="0"/>
              <a:t>spinae</a:t>
            </a:r>
            <a:r>
              <a:rPr spc="-35" dirty="0"/>
              <a:t> </a:t>
            </a:r>
            <a:r>
              <a:rPr spc="-5" dirty="0"/>
              <a:t>group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20640" y="1545590"/>
            <a:ext cx="3884295" cy="36258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23850" indent="-273050">
              <a:lnSpc>
                <a:spcPct val="100000"/>
              </a:lnSpc>
              <a:spcBef>
                <a:spcPts val="800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323850" algn="l"/>
              </a:tabLst>
            </a:pPr>
            <a:r>
              <a:rPr sz="2800" spc="-5" dirty="0">
                <a:latin typeface="Georgia"/>
                <a:cs typeface="Georgia"/>
              </a:rPr>
              <a:t>Spinalis</a:t>
            </a:r>
            <a:endParaRPr sz="2800">
              <a:latin typeface="Georgia"/>
              <a:cs typeface="Georgia"/>
            </a:endParaRPr>
          </a:p>
          <a:p>
            <a:pPr marL="323850" indent="-273050">
              <a:lnSpc>
                <a:spcPct val="100000"/>
              </a:lnSpc>
              <a:spcBef>
                <a:spcPts val="700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323850" algn="l"/>
              </a:tabLst>
            </a:pPr>
            <a:r>
              <a:rPr sz="2800" spc="-5" dirty="0">
                <a:latin typeface="Georgia"/>
                <a:cs typeface="Georgia"/>
              </a:rPr>
              <a:t>Longissimus</a:t>
            </a:r>
            <a:endParaRPr sz="2800">
              <a:latin typeface="Georgia"/>
              <a:cs typeface="Georgia"/>
            </a:endParaRPr>
          </a:p>
          <a:p>
            <a:pPr marL="323850" indent="-273050">
              <a:lnSpc>
                <a:spcPct val="100000"/>
              </a:lnSpc>
              <a:spcBef>
                <a:spcPts val="690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323850" algn="l"/>
              </a:tabLst>
            </a:pPr>
            <a:r>
              <a:rPr sz="2800" spc="-5" dirty="0">
                <a:latin typeface="Georgia"/>
                <a:cs typeface="Georgia"/>
              </a:rPr>
              <a:t>Iliocostalis</a:t>
            </a:r>
            <a:endParaRPr sz="2800">
              <a:latin typeface="Georgia"/>
              <a:cs typeface="Georgia"/>
            </a:endParaRPr>
          </a:p>
          <a:p>
            <a:pPr>
              <a:lnSpc>
                <a:spcPct val="100000"/>
              </a:lnSpc>
              <a:buClr>
                <a:srgbClr val="9FC334"/>
              </a:buClr>
              <a:buFont typeface="Segoe UI Symbol"/>
              <a:buChar char="⚫"/>
            </a:pPr>
            <a:endParaRPr sz="4100">
              <a:latin typeface="Georgia"/>
              <a:cs typeface="Georgia"/>
            </a:endParaRPr>
          </a:p>
          <a:p>
            <a:pPr marL="598170" marR="17780" lvl="1" indent="-273050">
              <a:lnSpc>
                <a:spcPct val="100000"/>
              </a:lnSpc>
              <a:buClr>
                <a:srgbClr val="F19E25"/>
              </a:buClr>
              <a:buSzPct val="68750"/>
              <a:buFont typeface="Wingdings"/>
              <a:buChar char=""/>
              <a:tabLst>
                <a:tab pos="598170" algn="l"/>
              </a:tabLst>
            </a:pP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As a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group, easily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palpated along the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entire</a:t>
            </a:r>
            <a:r>
              <a:rPr sz="24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length</a:t>
            </a:r>
            <a:r>
              <a:rPr sz="24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4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4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back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and</a:t>
            </a:r>
            <a:r>
              <a:rPr sz="24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neck</a:t>
            </a:r>
            <a:endParaRPr sz="2400">
              <a:latin typeface="Georgia"/>
              <a:cs typeface="Georg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2619" y="1071880"/>
            <a:ext cx="4032250" cy="532892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72129" y="438150"/>
            <a:ext cx="300037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Spinalis</a:t>
            </a:r>
            <a:r>
              <a:rPr spc="-65" dirty="0"/>
              <a:t> </a:t>
            </a:r>
            <a:r>
              <a:rPr dirty="0"/>
              <a:t>cervicis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894420" y="1645568"/>
            <a:ext cx="3190240" cy="4559935"/>
            <a:chOff x="894420" y="1645568"/>
            <a:chExt cx="3190240" cy="4559935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94420" y="1645568"/>
              <a:ext cx="3121194" cy="455986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418840" y="2039619"/>
              <a:ext cx="665480" cy="525780"/>
            </a:xfrm>
            <a:custGeom>
              <a:avLst/>
              <a:gdLst/>
              <a:ahLst/>
              <a:cxnLst/>
              <a:rect l="l" t="t" r="r" b="b"/>
              <a:pathLst>
                <a:path w="665479" h="525780">
                  <a:moveTo>
                    <a:pt x="665480" y="45720"/>
                  </a:moveTo>
                  <a:lnTo>
                    <a:pt x="629920" y="0"/>
                  </a:lnTo>
                  <a:lnTo>
                    <a:pt x="118833" y="397789"/>
                  </a:lnTo>
                  <a:lnTo>
                    <a:pt x="83820" y="353060"/>
                  </a:lnTo>
                  <a:lnTo>
                    <a:pt x="0" y="525780"/>
                  </a:lnTo>
                  <a:lnTo>
                    <a:pt x="189230" y="487680"/>
                  </a:lnTo>
                  <a:lnTo>
                    <a:pt x="153949" y="442633"/>
                  </a:lnTo>
                  <a:lnTo>
                    <a:pt x="665480" y="4572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504690" y="1332229"/>
            <a:ext cx="118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79009" y="2308859"/>
            <a:ext cx="168275" cy="2178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spc="5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250">
              <a:latin typeface="Wingdings"/>
              <a:cs typeface="Wingding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79009" y="1727200"/>
            <a:ext cx="3615690" cy="134239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85750" marR="28575" indent="-273050" algn="just">
              <a:lnSpc>
                <a:spcPts val="1939"/>
              </a:lnSpc>
              <a:spcBef>
                <a:spcPts val="345"/>
              </a:spcBef>
              <a:buClr>
                <a:srgbClr val="F19E25"/>
              </a:buClr>
              <a:buSzPct val="69444"/>
              <a:buFont typeface="Wingdings"/>
              <a:buChar char=""/>
              <a:tabLst>
                <a:tab pos="285750" algn="l"/>
              </a:tabLst>
            </a:pP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Bilateral contraction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extends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cervical</a:t>
            </a:r>
            <a:r>
              <a:rPr sz="18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and</a:t>
            </a:r>
            <a:r>
              <a:rPr sz="18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thoracic</a:t>
            </a:r>
            <a:r>
              <a:rPr sz="18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spine</a:t>
            </a:r>
            <a:endParaRPr sz="1800">
              <a:latin typeface="Georgia"/>
              <a:cs typeface="Georgia"/>
            </a:endParaRPr>
          </a:p>
          <a:p>
            <a:pPr marL="285750" marR="5080" algn="just">
              <a:lnSpc>
                <a:spcPts val="1939"/>
              </a:lnSpc>
              <a:spcBef>
                <a:spcPts val="450"/>
              </a:spcBef>
            </a:pP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Unilateral contraction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bends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cervical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and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thoracic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spine to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same</a:t>
            </a:r>
            <a:r>
              <a:rPr sz="18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side</a:t>
            </a:r>
            <a:endParaRPr sz="1800">
              <a:latin typeface="Georgia"/>
              <a:cs typeface="Georg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504690" y="3218179"/>
            <a:ext cx="11658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O</a:t>
            </a:r>
            <a:r>
              <a:rPr sz="2400" spc="-5" dirty="0">
                <a:latin typeface="Georgia"/>
                <a:cs typeface="Georgia"/>
              </a:rPr>
              <a:t>r</a:t>
            </a:r>
            <a:r>
              <a:rPr sz="2400" spc="5" dirty="0">
                <a:latin typeface="Georgia"/>
                <a:cs typeface="Georgia"/>
              </a:rPr>
              <a:t>i</a:t>
            </a:r>
            <a:r>
              <a:rPr sz="2400" spc="-5" dirty="0">
                <a:latin typeface="Georgia"/>
                <a:cs typeface="Georgia"/>
              </a:rPr>
              <a:t>g</a:t>
            </a:r>
            <a:r>
              <a:rPr sz="2400" spc="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779009" y="365252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79290" y="3616959"/>
            <a:ext cx="3573145" cy="114427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85470" marR="30480">
              <a:lnSpc>
                <a:spcPts val="2160"/>
              </a:lnSpc>
              <a:spcBef>
                <a:spcPts val="37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SP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T1-T2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and C5-C7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4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Insertion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79290" y="4623858"/>
            <a:ext cx="3505200" cy="1015365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585470" indent="-273050">
              <a:lnSpc>
                <a:spcPct val="100000"/>
              </a:lnSpc>
              <a:spcBef>
                <a:spcPts val="124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8547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SP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C2-C5 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7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Innervation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779009" y="5646420"/>
            <a:ext cx="376427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28575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Dorsal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rami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spinal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nerve</a:t>
            </a:r>
            <a:endParaRPr sz="2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Spinalis</a:t>
            </a:r>
            <a:r>
              <a:rPr spc="-80" dirty="0"/>
              <a:t> </a:t>
            </a:r>
            <a:r>
              <a:rPr spc="-5" dirty="0"/>
              <a:t>thoracis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842004" y="1577265"/>
            <a:ext cx="3289300" cy="4639310"/>
            <a:chOff x="842004" y="1577265"/>
            <a:chExt cx="3289300" cy="4639310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42004" y="1577265"/>
              <a:ext cx="3001891" cy="46390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00019" y="3789679"/>
              <a:ext cx="219710" cy="28955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276600" y="2796539"/>
              <a:ext cx="854710" cy="632460"/>
            </a:xfrm>
            <a:custGeom>
              <a:avLst/>
              <a:gdLst/>
              <a:ahLst/>
              <a:cxnLst/>
              <a:rect l="l" t="t" r="r" b="b"/>
              <a:pathLst>
                <a:path w="854710" h="632460">
                  <a:moveTo>
                    <a:pt x="854710" y="45720"/>
                  </a:moveTo>
                  <a:lnTo>
                    <a:pt x="821690" y="0"/>
                  </a:lnTo>
                  <a:lnTo>
                    <a:pt x="122008" y="507974"/>
                  </a:lnTo>
                  <a:lnTo>
                    <a:pt x="88900" y="462280"/>
                  </a:lnTo>
                  <a:lnTo>
                    <a:pt x="0" y="632460"/>
                  </a:lnTo>
                  <a:lnTo>
                    <a:pt x="189230" y="600710"/>
                  </a:lnTo>
                  <a:lnTo>
                    <a:pt x="155524" y="554215"/>
                  </a:lnTo>
                  <a:lnTo>
                    <a:pt x="854710" y="4572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4217670" y="1264920"/>
            <a:ext cx="118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91990" y="2241550"/>
            <a:ext cx="168275" cy="2178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spc="5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250">
              <a:latin typeface="Wingdings"/>
              <a:cs typeface="Wingding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91990" y="1659890"/>
            <a:ext cx="4197985" cy="134239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85750" marR="610870" indent="-273050">
              <a:lnSpc>
                <a:spcPts val="1939"/>
              </a:lnSpc>
              <a:spcBef>
                <a:spcPts val="345"/>
              </a:spcBef>
              <a:buClr>
                <a:srgbClr val="F19E25"/>
              </a:buClr>
              <a:buSzPct val="69444"/>
              <a:buFont typeface="Wingdings"/>
              <a:buChar char=""/>
              <a:tabLst>
                <a:tab pos="285115" algn="l"/>
                <a:tab pos="285750" algn="l"/>
              </a:tabLst>
            </a:pP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Bilateral contraction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extends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cervical</a:t>
            </a:r>
            <a:r>
              <a:rPr sz="18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and</a:t>
            </a:r>
            <a:r>
              <a:rPr sz="18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thoracic</a:t>
            </a:r>
            <a:r>
              <a:rPr sz="18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spine</a:t>
            </a:r>
            <a:endParaRPr sz="1800">
              <a:latin typeface="Georgia"/>
              <a:cs typeface="Georgia"/>
            </a:endParaRPr>
          </a:p>
          <a:p>
            <a:pPr marL="285750" marR="5080">
              <a:lnSpc>
                <a:spcPts val="1939"/>
              </a:lnSpc>
              <a:spcBef>
                <a:spcPts val="450"/>
              </a:spcBef>
            </a:pP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Unilateral contraction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 bends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 the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cervical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and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thoracic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spine to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same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side</a:t>
            </a:r>
            <a:endParaRPr sz="1800">
              <a:latin typeface="Georgia"/>
              <a:cs typeface="Georg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17670" y="3150870"/>
            <a:ext cx="11658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O</a:t>
            </a:r>
            <a:r>
              <a:rPr sz="2400" spc="-5" dirty="0">
                <a:latin typeface="Georgia"/>
                <a:cs typeface="Georgia"/>
              </a:rPr>
              <a:t>r</a:t>
            </a:r>
            <a:r>
              <a:rPr sz="2400" spc="5" dirty="0">
                <a:latin typeface="Georgia"/>
                <a:cs typeface="Georgia"/>
              </a:rPr>
              <a:t>i</a:t>
            </a:r>
            <a:r>
              <a:rPr sz="2400" spc="-5" dirty="0">
                <a:latin typeface="Georgia"/>
                <a:cs typeface="Georgia"/>
              </a:rPr>
              <a:t>g</a:t>
            </a:r>
            <a:r>
              <a:rPr sz="2400" spc="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91990" y="3577590"/>
            <a:ext cx="168275" cy="2178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spc="5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250">
              <a:latin typeface="Wingdings"/>
              <a:cs typeface="Wingding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192270" y="3545840"/>
            <a:ext cx="4230370" cy="106934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584835" marR="30480">
              <a:lnSpc>
                <a:spcPts val="1950"/>
              </a:lnSpc>
              <a:spcBef>
                <a:spcPts val="340"/>
              </a:spcBef>
            </a:pP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Lateral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surface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of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SP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of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T10- </a:t>
            </a:r>
            <a:r>
              <a:rPr sz="1800" spc="-4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T12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and</a:t>
            </a:r>
            <a:r>
              <a:rPr sz="18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L1-L3 vertebrae</a:t>
            </a:r>
            <a:endParaRPr sz="18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2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Insertion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91990" y="4650740"/>
            <a:ext cx="168275" cy="2178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spc="5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250">
              <a:latin typeface="Wingdings"/>
              <a:cs typeface="Wingding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192270" y="4618990"/>
            <a:ext cx="3810635" cy="108585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584835" marR="30480">
              <a:lnSpc>
                <a:spcPts val="1939"/>
              </a:lnSpc>
              <a:spcBef>
                <a:spcPts val="345"/>
              </a:spcBef>
            </a:pP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Lateral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surface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of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the spinous 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processes</a:t>
            </a:r>
            <a:r>
              <a:rPr sz="18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of the T2-T8</a:t>
            </a:r>
            <a:r>
              <a:rPr sz="18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1800" spc="-5" dirty="0">
                <a:solidFill>
                  <a:srgbClr val="00616F"/>
                </a:solidFill>
                <a:latin typeface="Georgia"/>
                <a:cs typeface="Georgia"/>
              </a:rPr>
              <a:t>vertebra</a:t>
            </a:r>
            <a:endParaRPr sz="18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45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Innervation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491990" y="5712459"/>
            <a:ext cx="376427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28575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Dorsal rami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spinal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nerve</a:t>
            </a:r>
            <a:endParaRPr sz="2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687320" y="438150"/>
            <a:ext cx="376872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Longissimus</a:t>
            </a:r>
            <a:r>
              <a:rPr spc="-65" dirty="0"/>
              <a:t> </a:t>
            </a:r>
            <a:r>
              <a:rPr spc="-5" dirty="0"/>
              <a:t>muscle</a:t>
            </a: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74261" y="1708972"/>
            <a:ext cx="1160106" cy="453942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283709" y="1976120"/>
            <a:ext cx="3825875" cy="2165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9425" indent="-467359">
              <a:lnSpc>
                <a:spcPct val="100000"/>
              </a:lnSpc>
              <a:spcBef>
                <a:spcPts val="100"/>
              </a:spcBef>
              <a:buAutoNum type="arabicPeriod" startAt="4"/>
              <a:tabLst>
                <a:tab pos="478790" algn="l"/>
                <a:tab pos="480059" algn="l"/>
              </a:tabLst>
            </a:pPr>
            <a:r>
              <a:rPr sz="2800" spc="-5" dirty="0">
                <a:latin typeface="Georgia"/>
                <a:cs typeface="Georgia"/>
              </a:rPr>
              <a:t>Longissimus</a:t>
            </a:r>
            <a:r>
              <a:rPr sz="2800" spc="-45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thoracis</a:t>
            </a:r>
            <a:endParaRPr sz="28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Georgia"/>
              <a:buAutoNum type="arabicPeriod" startAt="4"/>
            </a:pPr>
            <a:endParaRPr sz="2950">
              <a:latin typeface="Georgia"/>
              <a:cs typeface="Georgia"/>
            </a:endParaRPr>
          </a:p>
          <a:p>
            <a:pPr marL="467359" indent="-455295">
              <a:lnSpc>
                <a:spcPct val="100000"/>
              </a:lnSpc>
              <a:buAutoNum type="arabicPeriod" startAt="4"/>
              <a:tabLst>
                <a:tab pos="467359" algn="l"/>
                <a:tab pos="467995" algn="l"/>
              </a:tabLst>
            </a:pPr>
            <a:r>
              <a:rPr sz="2800" spc="-5" dirty="0">
                <a:latin typeface="Georgia"/>
                <a:cs typeface="Georgia"/>
              </a:rPr>
              <a:t>Longissimus</a:t>
            </a:r>
            <a:r>
              <a:rPr sz="2800" spc="-40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cervicis</a:t>
            </a:r>
            <a:endParaRPr sz="28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Georgia"/>
              <a:buAutoNum type="arabicPeriod" startAt="4"/>
            </a:pPr>
            <a:endParaRPr sz="2950">
              <a:latin typeface="Georgia"/>
              <a:cs typeface="Georgia"/>
            </a:endParaRPr>
          </a:p>
          <a:p>
            <a:pPr marL="479425" indent="-467359">
              <a:lnSpc>
                <a:spcPct val="100000"/>
              </a:lnSpc>
              <a:buAutoNum type="arabicPeriod" startAt="4"/>
              <a:tabLst>
                <a:tab pos="479425" algn="l"/>
                <a:tab pos="480059" algn="l"/>
              </a:tabLst>
            </a:pPr>
            <a:r>
              <a:rPr sz="2800" spc="-5" dirty="0">
                <a:latin typeface="Georgia"/>
                <a:cs typeface="Georgia"/>
              </a:rPr>
              <a:t>Longissimus</a:t>
            </a:r>
            <a:r>
              <a:rPr sz="2800" spc="-30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capitis</a:t>
            </a:r>
            <a:endParaRPr sz="28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727" y="150267"/>
            <a:ext cx="8842375" cy="6557645"/>
            <a:chOff x="147727" y="150267"/>
            <a:chExt cx="8842375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100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592070" y="438150"/>
            <a:ext cx="3957954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Longissimus</a:t>
            </a:r>
            <a:r>
              <a:rPr spc="-55" dirty="0"/>
              <a:t> </a:t>
            </a:r>
            <a:r>
              <a:rPr spc="-5" dirty="0"/>
              <a:t>thoracis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2440" y="1517650"/>
            <a:ext cx="118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6759" y="1921509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47040" y="1885950"/>
            <a:ext cx="5862320" cy="130810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584835" marR="30480">
              <a:lnSpc>
                <a:spcPct val="80000"/>
              </a:lnSpc>
              <a:spcBef>
                <a:spcPts val="58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Bilateral contraction extends 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spine,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unilateral contraction bends 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 laterally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to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98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dirty="0">
                <a:latin typeface="Georgia"/>
                <a:cs typeface="Georgia"/>
              </a:rPr>
              <a:t>Origin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9740" y="3171190"/>
            <a:ext cx="5885815" cy="149352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572135" marR="17780" indent="-273050">
              <a:lnSpc>
                <a:spcPct val="80000"/>
              </a:lnSpc>
              <a:spcBef>
                <a:spcPts val="58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7277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Sacrum, iliac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crest(common tendon of origin </a:t>
            </a:r>
            <a:r>
              <a:rPr sz="20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with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iliocostalis),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SP of lumbar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vertebrae,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 of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lower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thoracic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vertebrae</a:t>
            </a:r>
            <a:endParaRPr sz="20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100">
              <a:latin typeface="Georgia"/>
              <a:cs typeface="Georgia"/>
            </a:endParaRPr>
          </a:p>
          <a:p>
            <a:pPr marL="298450" indent="-273050">
              <a:lnSpc>
                <a:spcPct val="100000"/>
              </a:lnSpc>
              <a:buClr>
                <a:srgbClr val="9FC334"/>
              </a:buClr>
              <a:buSzPct val="85416"/>
              <a:buFont typeface="Segoe UI Symbol"/>
              <a:buChar char="⚫"/>
              <a:tabLst>
                <a:tab pos="297815" algn="l"/>
                <a:tab pos="298450" algn="l"/>
              </a:tabLst>
            </a:pPr>
            <a:r>
              <a:rPr sz="2400" spc="-5" dirty="0">
                <a:latin typeface="Georgia"/>
                <a:cs typeface="Georgia"/>
              </a:rPr>
              <a:t>Insertion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46759" y="467614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7040" y="4640579"/>
            <a:ext cx="4993005" cy="1065530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584835" marR="30480">
              <a:lnSpc>
                <a:spcPts val="1920"/>
              </a:lnSpc>
              <a:spcBef>
                <a:spcPts val="56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2</a:t>
            </a:r>
            <a:r>
              <a:rPr sz="1725" baseline="28985" dirty="0">
                <a:solidFill>
                  <a:srgbClr val="00616F"/>
                </a:solidFill>
                <a:latin typeface="Georgia"/>
                <a:cs typeface="Georgia"/>
              </a:rPr>
              <a:t>nd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-12</a:t>
            </a:r>
            <a:r>
              <a:rPr sz="1725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1725" spc="277" baseline="2898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ribs,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costal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processes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lumbar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vertebrae,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thoracic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01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Innervation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46759" y="5683250"/>
            <a:ext cx="552323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28575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Lateral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branches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dorsal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rami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of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spinal</a:t>
            </a:r>
            <a:r>
              <a:rPr sz="20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nerve</a:t>
            </a:r>
            <a:endParaRPr sz="2000">
              <a:latin typeface="Georgia"/>
              <a:cs typeface="Georgia"/>
            </a:endParaRPr>
          </a:p>
        </p:txBody>
      </p:sp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56300" y="1600200"/>
            <a:ext cx="1375409" cy="449834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603500" y="438150"/>
            <a:ext cx="393636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Longissimus</a:t>
            </a:r>
            <a:r>
              <a:rPr spc="-75" dirty="0"/>
              <a:t> </a:t>
            </a:r>
            <a:r>
              <a:rPr dirty="0"/>
              <a:t>Cervicis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2440" y="1597659"/>
            <a:ext cx="118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6759" y="203200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47040" y="1996440"/>
            <a:ext cx="5019040" cy="141859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84835" marR="30480">
              <a:lnSpc>
                <a:spcPts val="2160"/>
              </a:lnSpc>
              <a:spcBef>
                <a:spcPts val="37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Bilateral contraction extends 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spine,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unilateral contraction bends 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laterally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to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spine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4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dirty="0">
                <a:latin typeface="Georgia"/>
                <a:cs typeface="Georgia"/>
              </a:rPr>
              <a:t>Origin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040" y="3277658"/>
            <a:ext cx="3064510" cy="1015365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585470" indent="-273685">
              <a:lnSpc>
                <a:spcPct val="100000"/>
              </a:lnSpc>
              <a:spcBef>
                <a:spcPts val="124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8547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T1-T6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7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Insertion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47040" y="4155228"/>
            <a:ext cx="3098800" cy="1015365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585470" indent="-273685">
              <a:lnSpc>
                <a:spcPct val="100000"/>
              </a:lnSpc>
              <a:spcBef>
                <a:spcPts val="124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8547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</a:t>
            </a:r>
            <a:r>
              <a:rPr sz="2000" spc="-3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C2-C5</a:t>
            </a:r>
            <a:r>
              <a:rPr sz="2000" spc="-3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7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Innervation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6759" y="5177790"/>
            <a:ext cx="4834255" cy="60452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85750" marR="5080" indent="-273050">
              <a:lnSpc>
                <a:spcPts val="2160"/>
              </a:lnSpc>
              <a:spcBef>
                <a:spcPts val="37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28575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Lateral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branches 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dorsal rami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spinal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nerve</a:t>
            </a:r>
            <a:endParaRPr sz="2000">
              <a:latin typeface="Georgia"/>
              <a:cs typeface="Georgia"/>
            </a:endParaRPr>
          </a:p>
        </p:txBody>
      </p: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75595" y="1705465"/>
            <a:ext cx="1122783" cy="439307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31770" y="438150"/>
            <a:ext cx="367982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Longissimus</a:t>
            </a:r>
            <a:r>
              <a:rPr spc="-75" dirty="0"/>
              <a:t> </a:t>
            </a:r>
            <a:r>
              <a:rPr dirty="0"/>
              <a:t>capitis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2440" y="1597659"/>
            <a:ext cx="118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285115" algn="l"/>
                <a:tab pos="285750" algn="l"/>
              </a:tabLst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6759" y="203200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84835" marR="30480">
              <a:lnSpc>
                <a:spcPts val="2160"/>
              </a:lnSpc>
              <a:spcBef>
                <a:spcPts val="370"/>
              </a:spcBef>
            </a:pPr>
            <a:r>
              <a:rPr dirty="0"/>
              <a:t>Bilateral contraction extends the head, </a:t>
            </a:r>
            <a:r>
              <a:rPr spc="5" dirty="0"/>
              <a:t> </a:t>
            </a:r>
            <a:r>
              <a:rPr dirty="0"/>
              <a:t>unilateral contraction </a:t>
            </a:r>
            <a:r>
              <a:rPr spc="-5" dirty="0"/>
              <a:t>flexes and </a:t>
            </a:r>
            <a:r>
              <a:rPr dirty="0"/>
              <a:t>rotates the </a:t>
            </a:r>
            <a:r>
              <a:rPr spc="-470" dirty="0"/>
              <a:t> </a:t>
            </a:r>
            <a:r>
              <a:rPr dirty="0"/>
              <a:t>head</a:t>
            </a:r>
            <a:r>
              <a:rPr spc="-10" dirty="0"/>
              <a:t> </a:t>
            </a:r>
            <a:r>
              <a:rPr spc="-5" dirty="0"/>
              <a:t>to</a:t>
            </a:r>
            <a:r>
              <a:rPr spc="5" dirty="0"/>
              <a:t> </a:t>
            </a:r>
            <a:r>
              <a:rPr spc="-5" dirty="0"/>
              <a:t>the</a:t>
            </a:r>
            <a:r>
              <a:rPr spc="10" dirty="0"/>
              <a:t> </a:t>
            </a:r>
            <a:r>
              <a:rPr spc="-5" dirty="0"/>
              <a:t>same</a:t>
            </a:r>
            <a:r>
              <a:rPr spc="-10" dirty="0"/>
              <a:t> </a:t>
            </a:r>
            <a:r>
              <a:rPr dirty="0"/>
              <a:t>side</a:t>
            </a:r>
          </a:p>
          <a:p>
            <a:pPr marL="311150" indent="-273050">
              <a:lnSpc>
                <a:spcPct val="100000"/>
              </a:lnSpc>
              <a:spcBef>
                <a:spcPts val="134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dirty="0">
                <a:solidFill>
                  <a:srgbClr val="000000"/>
                </a:solidFill>
              </a:rPr>
              <a:t>Origin</a:t>
            </a:r>
            <a:endParaRPr sz="2400"/>
          </a:p>
        </p:txBody>
      </p:sp>
      <p:sp>
        <p:nvSpPr>
          <p:cNvPr id="12" name="object 12"/>
          <p:cNvSpPr txBox="1"/>
          <p:nvPr/>
        </p:nvSpPr>
        <p:spPr>
          <a:xfrm>
            <a:off x="746759" y="345694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47040" y="3422650"/>
            <a:ext cx="5429250" cy="114427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84835" marR="30480">
              <a:lnSpc>
                <a:spcPts val="2160"/>
              </a:lnSpc>
              <a:spcBef>
                <a:spcPts val="37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 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T1-T3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 and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TP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and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articular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process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C4-C7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4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Insertion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7040" y="4429548"/>
            <a:ext cx="4358640" cy="1015365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585470" indent="-273685">
              <a:lnSpc>
                <a:spcPct val="100000"/>
              </a:lnSpc>
              <a:spcBef>
                <a:spcPts val="124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8547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Mastoid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process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occipital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bone</a:t>
            </a:r>
            <a:endParaRPr sz="2000">
              <a:latin typeface="Georgia"/>
              <a:cs typeface="Georgia"/>
            </a:endParaRPr>
          </a:p>
          <a:p>
            <a:pPr marL="311150" indent="-273050">
              <a:lnSpc>
                <a:spcPct val="100000"/>
              </a:lnSpc>
              <a:spcBef>
                <a:spcPts val="1370"/>
              </a:spcBef>
              <a:buClr>
                <a:srgbClr val="9FC334"/>
              </a:buClr>
              <a:buSzPct val="85416"/>
              <a:buFont typeface="Segoe UI Symbol"/>
              <a:buChar char="⚫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Innervation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46759" y="5452109"/>
            <a:ext cx="4834255" cy="60452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85750" marR="5080" indent="-273050">
              <a:lnSpc>
                <a:spcPts val="2160"/>
              </a:lnSpc>
              <a:spcBef>
                <a:spcPts val="37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28575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Lateral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branches 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dorsal rami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spinal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nerve</a:t>
            </a:r>
            <a:endParaRPr sz="2000">
              <a:latin typeface="Georgia"/>
              <a:cs typeface="Georgia"/>
            </a:endParaRPr>
          </a:p>
        </p:txBody>
      </p:sp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75595" y="1705465"/>
            <a:ext cx="1122783" cy="439307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834639" y="476250"/>
            <a:ext cx="344297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Iliocostalis</a:t>
            </a:r>
            <a:r>
              <a:rPr spc="-40" dirty="0"/>
              <a:t> </a:t>
            </a:r>
            <a:r>
              <a:rPr spc="-5" dirty="0"/>
              <a:t>muscle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27500" y="1559560"/>
            <a:ext cx="3355975" cy="1568450"/>
          </a:xfrm>
          <a:prstGeom prst="rect">
            <a:avLst/>
          </a:prstGeom>
        </p:spPr>
        <p:txBody>
          <a:bodyPr vert="horz" wrap="square" lIns="0" tIns="161290" rIns="0" bIns="0" rtlCol="0">
            <a:spAutoFit/>
          </a:bodyPr>
          <a:lstStyle/>
          <a:p>
            <a:pPr marL="372110" indent="-360045">
              <a:lnSpc>
                <a:spcPct val="100000"/>
              </a:lnSpc>
              <a:spcBef>
                <a:spcPts val="1270"/>
              </a:spcBef>
              <a:buAutoNum type="arabicPeriod"/>
              <a:tabLst>
                <a:tab pos="372110" algn="l"/>
                <a:tab pos="372745" algn="l"/>
              </a:tabLst>
            </a:pPr>
            <a:r>
              <a:rPr sz="2400" spc="-5" dirty="0">
                <a:latin typeface="Georgia"/>
                <a:cs typeface="Georgia"/>
              </a:rPr>
              <a:t>Iliocostalis</a:t>
            </a:r>
            <a:r>
              <a:rPr sz="2400" spc="-4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lumborum</a:t>
            </a:r>
            <a:endParaRPr sz="2400">
              <a:latin typeface="Georgia"/>
              <a:cs typeface="Georgia"/>
            </a:endParaRPr>
          </a:p>
          <a:p>
            <a:pPr marL="411480" indent="-399415">
              <a:lnSpc>
                <a:spcPct val="100000"/>
              </a:lnSpc>
              <a:spcBef>
                <a:spcPts val="1170"/>
              </a:spcBef>
              <a:buAutoNum type="arabicPeriod"/>
              <a:tabLst>
                <a:tab pos="411480" algn="l"/>
                <a:tab pos="412115" algn="l"/>
              </a:tabLst>
            </a:pPr>
            <a:r>
              <a:rPr sz="2400" spc="-5" dirty="0">
                <a:latin typeface="Georgia"/>
                <a:cs typeface="Georgia"/>
              </a:rPr>
              <a:t>Iliocostalis</a:t>
            </a:r>
            <a:r>
              <a:rPr sz="2400" spc="-2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thoracis</a:t>
            </a:r>
            <a:endParaRPr sz="2400">
              <a:latin typeface="Georgia"/>
              <a:cs typeface="Georgia"/>
            </a:endParaRPr>
          </a:p>
          <a:p>
            <a:pPr marL="408940" indent="-396875">
              <a:lnSpc>
                <a:spcPct val="100000"/>
              </a:lnSpc>
              <a:spcBef>
                <a:spcPts val="1170"/>
              </a:spcBef>
              <a:buAutoNum type="arabicPeriod"/>
              <a:tabLst>
                <a:tab pos="408940" algn="l"/>
                <a:tab pos="409575" algn="l"/>
              </a:tabLst>
            </a:pPr>
            <a:r>
              <a:rPr sz="2400" spc="-5" dirty="0">
                <a:latin typeface="Georgia"/>
                <a:cs typeface="Georgia"/>
              </a:rPr>
              <a:t>Iliocostalis</a:t>
            </a:r>
            <a:r>
              <a:rPr sz="2400" spc="-2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cervicis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27500" y="3625850"/>
            <a:ext cx="169545" cy="3365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50" spc="-775" dirty="0">
                <a:solidFill>
                  <a:srgbClr val="9FC334"/>
                </a:solidFill>
                <a:latin typeface="Segoe UI Symbol"/>
                <a:cs typeface="Segoe UI Symbol"/>
              </a:rPr>
              <a:t>⚫</a:t>
            </a:r>
            <a:endParaRPr sz="2050">
              <a:latin typeface="Segoe UI Symbol"/>
              <a:cs typeface="Segoe UI Symbo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60900" y="3620770"/>
            <a:ext cx="9080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Georgia"/>
                <a:cs typeface="Georgia"/>
              </a:rPr>
              <a:t>A</a:t>
            </a:r>
            <a:r>
              <a:rPr sz="2400" spc="-5" dirty="0">
                <a:latin typeface="Georgia"/>
                <a:cs typeface="Georgia"/>
              </a:rPr>
              <a:t>c</a:t>
            </a:r>
            <a:r>
              <a:rPr sz="2400" dirty="0">
                <a:latin typeface="Georgia"/>
                <a:cs typeface="Georgia"/>
              </a:rPr>
              <a:t>t</a:t>
            </a:r>
            <a:r>
              <a:rPr sz="2400" spc="-5" dirty="0">
                <a:latin typeface="Georgia"/>
                <a:cs typeface="Georgia"/>
              </a:rPr>
              <a:t>i</a:t>
            </a:r>
            <a:r>
              <a:rPr sz="2400" dirty="0">
                <a:latin typeface="Georgia"/>
                <a:cs typeface="Georgia"/>
              </a:rPr>
              <a:t>on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84700" y="4145279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041900" y="4050029"/>
            <a:ext cx="340106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Entire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muscle; bilateral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contraction extends 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spine, </a:t>
            </a:r>
            <a:r>
              <a:rPr sz="2000" spc="-47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unilateral contraction bends </a:t>
            </a:r>
            <a:r>
              <a:rPr sz="20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spine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laterally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to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the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same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side</a:t>
            </a:r>
            <a:endParaRPr sz="2000">
              <a:latin typeface="Georgia"/>
              <a:cs typeface="Georgia"/>
            </a:endParaRPr>
          </a:p>
        </p:txBody>
      </p:sp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800" y="1531075"/>
            <a:ext cx="2648606" cy="471732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91440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572000" y="6858000"/>
                  </a:lnTo>
                  <a:lnTo>
                    <a:pt x="9144000" y="685800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FAFD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9144000" y="0"/>
                  </a:moveTo>
                  <a:lnTo>
                    <a:pt x="8991600" y="0"/>
                  </a:lnTo>
                  <a:lnTo>
                    <a:pt x="8991600" y="1394460"/>
                  </a:lnTo>
                  <a:lnTo>
                    <a:pt x="8991600" y="6705600"/>
                  </a:lnTo>
                  <a:lnTo>
                    <a:pt x="152400" y="6705600"/>
                  </a:lnTo>
                  <a:lnTo>
                    <a:pt x="152400" y="1394460"/>
                  </a:lnTo>
                  <a:lnTo>
                    <a:pt x="4572000" y="1394460"/>
                  </a:lnTo>
                  <a:lnTo>
                    <a:pt x="8991600" y="1394460"/>
                  </a:lnTo>
                  <a:lnTo>
                    <a:pt x="8991600" y="0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394460"/>
                  </a:lnTo>
                  <a:lnTo>
                    <a:pt x="0" y="6705600"/>
                  </a:lnTo>
                  <a:lnTo>
                    <a:pt x="0" y="6858000"/>
                  </a:lnTo>
                  <a:lnTo>
                    <a:pt x="76200" y="6858000"/>
                  </a:lnTo>
                  <a:lnTo>
                    <a:pt x="9144000" y="6858000"/>
                  </a:lnTo>
                  <a:lnTo>
                    <a:pt x="9144000" y="6705600"/>
                  </a:lnTo>
                  <a:lnTo>
                    <a:pt x="9144000" y="139446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48589" y="6388100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362450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847339" y="425450"/>
            <a:ext cx="344297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Iliocostalis</a:t>
            </a:r>
            <a:r>
              <a:rPr spc="-40" dirty="0"/>
              <a:t> </a:t>
            </a:r>
            <a:r>
              <a:rPr spc="-5" dirty="0"/>
              <a:t>muscle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7219" y="1477009"/>
            <a:ext cx="13061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285750" algn="l"/>
              </a:tabLst>
            </a:pPr>
            <a:r>
              <a:rPr sz="2800" spc="-15" dirty="0">
                <a:latin typeface="Georgia"/>
                <a:cs typeface="Georgia"/>
              </a:rPr>
              <a:t>O</a:t>
            </a:r>
            <a:r>
              <a:rPr sz="2800" dirty="0">
                <a:latin typeface="Georgia"/>
                <a:cs typeface="Georgia"/>
              </a:rPr>
              <a:t>r</a:t>
            </a:r>
            <a:r>
              <a:rPr sz="2800" spc="-15" dirty="0">
                <a:latin typeface="Georgia"/>
                <a:cs typeface="Georgia"/>
              </a:rPr>
              <a:t>i</a:t>
            </a:r>
            <a:r>
              <a:rPr sz="2800" dirty="0">
                <a:latin typeface="Georgia"/>
                <a:cs typeface="Georgia"/>
              </a:rPr>
              <a:t>gin</a:t>
            </a:r>
            <a:endParaRPr sz="2800">
              <a:latin typeface="Georgia"/>
              <a:cs typeface="Georg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91539" y="2430779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1539" y="2829559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66139" y="1903729"/>
            <a:ext cx="7514590" cy="1221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marR="43180" indent="-273050">
              <a:lnSpc>
                <a:spcPct val="130800"/>
              </a:lnSpc>
              <a:spcBef>
                <a:spcPts val="10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31115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 lumborum: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sacrum, iliac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crest,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thoracolumbar fascia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thoracis: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7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-12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1725" spc="300" baseline="2898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ribs</a:t>
            </a:r>
            <a:endParaRPr sz="2000">
              <a:latin typeface="Georgia"/>
              <a:cs typeface="Georgia"/>
            </a:endParaRPr>
          </a:p>
          <a:p>
            <a:pPr marL="311150">
              <a:lnSpc>
                <a:spcPct val="100000"/>
              </a:lnSpc>
              <a:spcBef>
                <a:spcPts val="74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</a:t>
            </a:r>
            <a:r>
              <a:rPr sz="2000" spc="-3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cervicis: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3</a:t>
            </a:r>
            <a:r>
              <a:rPr sz="1725" baseline="28985" dirty="0">
                <a:solidFill>
                  <a:srgbClr val="00616F"/>
                </a:solidFill>
                <a:latin typeface="Georgia"/>
                <a:cs typeface="Georgia"/>
              </a:rPr>
              <a:t>rd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-7</a:t>
            </a:r>
            <a:r>
              <a:rPr sz="1725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1725" spc="262" baseline="2898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ribs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7219" y="3280409"/>
            <a:ext cx="1745614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73050">
              <a:lnSpc>
                <a:spcPct val="100000"/>
              </a:lnSpc>
              <a:spcBef>
                <a:spcPts val="100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285750" algn="l"/>
              </a:tabLst>
            </a:pPr>
            <a:r>
              <a:rPr sz="2800" spc="-5" dirty="0">
                <a:latin typeface="Georgia"/>
                <a:cs typeface="Georgia"/>
              </a:rPr>
              <a:t>I</a:t>
            </a:r>
            <a:r>
              <a:rPr sz="2800" spc="5" dirty="0">
                <a:latin typeface="Georgia"/>
                <a:cs typeface="Georgia"/>
              </a:rPr>
              <a:t>n</a:t>
            </a:r>
            <a:r>
              <a:rPr sz="2800" spc="-5" dirty="0">
                <a:latin typeface="Georgia"/>
                <a:cs typeface="Georgia"/>
              </a:rPr>
              <a:t>se</a:t>
            </a:r>
            <a:r>
              <a:rPr sz="2800" dirty="0">
                <a:latin typeface="Georgia"/>
                <a:cs typeface="Georgia"/>
              </a:rPr>
              <a:t>r</a:t>
            </a:r>
            <a:r>
              <a:rPr sz="2800" spc="-20" dirty="0">
                <a:latin typeface="Georgia"/>
                <a:cs typeface="Georgia"/>
              </a:rPr>
              <a:t>t</a:t>
            </a:r>
            <a:r>
              <a:rPr sz="2800" dirty="0">
                <a:latin typeface="Georgia"/>
                <a:cs typeface="Georgia"/>
              </a:rPr>
              <a:t>i</a:t>
            </a:r>
            <a:r>
              <a:rPr sz="2800" spc="-5" dirty="0">
                <a:latin typeface="Georgia"/>
                <a:cs typeface="Georgia"/>
              </a:rPr>
              <a:t>on</a:t>
            </a:r>
            <a:endParaRPr sz="2800">
              <a:latin typeface="Georgia"/>
              <a:cs typeface="Georg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91539" y="456819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91539" y="4966970"/>
            <a:ext cx="1841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19E25"/>
                </a:solidFill>
                <a:latin typeface="Wingdings"/>
                <a:cs typeface="Wingdings"/>
              </a:rPr>
              <a:t>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66139" y="3769359"/>
            <a:ext cx="7432040" cy="149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marR="43180" indent="-273050">
              <a:lnSpc>
                <a:spcPct val="110000"/>
              </a:lnSpc>
              <a:spcBef>
                <a:spcPts val="100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311150" algn="l"/>
              </a:tabLst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 lumborum: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6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-12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1725" baseline="2898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ribs, deep layer of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thoracolumba </a:t>
            </a:r>
            <a:r>
              <a:rPr sz="2000" spc="-47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fascia,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TP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 upper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lumbar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  <a:p>
            <a:pPr marL="311150">
              <a:lnSpc>
                <a:spcPct val="100000"/>
              </a:lnSpc>
              <a:spcBef>
                <a:spcPts val="74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</a:t>
            </a:r>
            <a:r>
              <a:rPr sz="20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thoracis: 1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st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-6</a:t>
            </a:r>
            <a:r>
              <a:rPr sz="1725" spc="-7" baseline="28985" dirty="0">
                <a:solidFill>
                  <a:srgbClr val="00616F"/>
                </a:solidFill>
                <a:latin typeface="Georgia"/>
                <a:cs typeface="Georgia"/>
              </a:rPr>
              <a:t>th</a:t>
            </a:r>
            <a:r>
              <a:rPr sz="1725" spc="292" baseline="2898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ribs</a:t>
            </a:r>
            <a:endParaRPr sz="2000">
              <a:latin typeface="Georgia"/>
              <a:cs typeface="Georgia"/>
            </a:endParaRPr>
          </a:p>
          <a:p>
            <a:pPr marL="311150">
              <a:lnSpc>
                <a:spcPct val="100000"/>
              </a:lnSpc>
              <a:spcBef>
                <a:spcPts val="740"/>
              </a:spcBef>
            </a:pP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Iliocostalis</a:t>
            </a:r>
            <a:r>
              <a:rPr sz="20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cervicis: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TP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C4-C6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91819" y="5371591"/>
            <a:ext cx="5151120" cy="836294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marL="311150" indent="-273050">
              <a:lnSpc>
                <a:spcPct val="100000"/>
              </a:lnSpc>
              <a:spcBef>
                <a:spcPts val="464"/>
              </a:spcBef>
              <a:buClr>
                <a:srgbClr val="9FC334"/>
              </a:buClr>
              <a:buSzPct val="83928"/>
              <a:buFont typeface="Segoe UI Symbol"/>
              <a:buChar char="⚫"/>
              <a:tabLst>
                <a:tab pos="311150" algn="l"/>
              </a:tabLst>
            </a:pPr>
            <a:r>
              <a:rPr sz="2800" spc="-5" dirty="0">
                <a:latin typeface="Georgia"/>
                <a:cs typeface="Georgia"/>
              </a:rPr>
              <a:t>Innervation</a:t>
            </a:r>
            <a:endParaRPr sz="2800">
              <a:latin typeface="Georgia"/>
              <a:cs typeface="Georgia"/>
            </a:endParaRPr>
          </a:p>
          <a:p>
            <a:pPr marL="585470" lvl="1" indent="-273050">
              <a:lnSpc>
                <a:spcPct val="100000"/>
              </a:lnSpc>
              <a:spcBef>
                <a:spcPts val="259"/>
              </a:spcBef>
              <a:buClr>
                <a:srgbClr val="F19E25"/>
              </a:buClr>
              <a:buSzPct val="70000"/>
              <a:buFont typeface="Wingdings"/>
              <a:buChar char=""/>
              <a:tabLst>
                <a:tab pos="585470" algn="l"/>
              </a:tabLst>
            </a:pP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Lateral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branches</a:t>
            </a:r>
            <a:r>
              <a:rPr sz="2000" spc="-1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dorsal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spc="-5" dirty="0">
                <a:solidFill>
                  <a:srgbClr val="00616F"/>
                </a:solidFill>
                <a:latin typeface="Georgia"/>
                <a:cs typeface="Georgia"/>
              </a:rPr>
              <a:t>rami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0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000" dirty="0">
                <a:solidFill>
                  <a:srgbClr val="00616F"/>
                </a:solidFill>
                <a:latin typeface="Georgia"/>
                <a:cs typeface="Georgia"/>
              </a:rPr>
              <a:t>C8-L1</a:t>
            </a:r>
            <a:endParaRPr sz="2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7750" y="810259"/>
            <a:ext cx="390588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Erector</a:t>
            </a:r>
            <a:r>
              <a:rPr spc="-45" dirty="0"/>
              <a:t> </a:t>
            </a:r>
            <a:r>
              <a:rPr dirty="0"/>
              <a:t>spinae</a:t>
            </a:r>
            <a:r>
              <a:rPr spc="-35" dirty="0"/>
              <a:t> </a:t>
            </a:r>
            <a:r>
              <a:rPr spc="-5" dirty="0"/>
              <a:t>group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99379" y="1634490"/>
            <a:ext cx="3843020" cy="3103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68750"/>
              <a:buFont typeface="Wingdings"/>
              <a:buChar char=""/>
              <a:tabLst>
                <a:tab pos="311150" algn="l"/>
              </a:tabLst>
            </a:pP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Prone</a:t>
            </a:r>
            <a:r>
              <a:rPr sz="24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position</a:t>
            </a:r>
            <a:endParaRPr sz="24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19E25"/>
              </a:buClr>
              <a:buFont typeface="Wingdings"/>
              <a:buChar char=""/>
            </a:pPr>
            <a:endParaRPr sz="3550">
              <a:latin typeface="Georgia"/>
              <a:cs typeface="Georgia"/>
            </a:endParaRPr>
          </a:p>
          <a:p>
            <a:pPr marL="311150" marR="30480" indent="-273050">
              <a:lnSpc>
                <a:spcPct val="100000"/>
              </a:lnSpc>
              <a:buClr>
                <a:srgbClr val="F19E25"/>
              </a:buClr>
              <a:buSzPct val="68750"/>
              <a:buFont typeface="Wingdings"/>
              <a:buChar char=""/>
              <a:tabLst>
                <a:tab pos="311150" algn="l"/>
              </a:tabLst>
            </a:pP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Locate</a:t>
            </a:r>
            <a:r>
              <a:rPr sz="24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the</a:t>
            </a:r>
            <a:r>
              <a:rPr sz="2400" spc="-2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region</a:t>
            </a:r>
            <a:r>
              <a:rPr sz="2400" spc="-2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of</a:t>
            </a:r>
            <a:r>
              <a:rPr sz="2400" spc="-3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lower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erectors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by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asking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to </a:t>
            </a:r>
            <a:r>
              <a:rPr sz="24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alternatively raise and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lower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feet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slightly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(contract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in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order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to </a:t>
            </a:r>
            <a:r>
              <a:rPr sz="24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stabilize the pelvis)</a:t>
            </a:r>
            <a:endParaRPr sz="2400">
              <a:latin typeface="Georgia"/>
              <a:cs typeface="Georg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0380" y="1356360"/>
            <a:ext cx="4175760" cy="496951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7750" y="810259"/>
            <a:ext cx="390588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Erector</a:t>
            </a:r>
            <a:r>
              <a:rPr spc="-45" dirty="0"/>
              <a:t> </a:t>
            </a:r>
            <a:r>
              <a:rPr dirty="0"/>
              <a:t>spinae</a:t>
            </a:r>
            <a:r>
              <a:rPr spc="-35" dirty="0"/>
              <a:t> </a:t>
            </a:r>
            <a:r>
              <a:rPr spc="-5" dirty="0"/>
              <a:t>group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86679" y="1634490"/>
            <a:ext cx="3903979" cy="3835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3850" marR="4318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68750"/>
              <a:buFont typeface="Wingdings"/>
              <a:buChar char=""/>
              <a:tabLst>
                <a:tab pos="323850" algn="l"/>
              </a:tabLst>
            </a:pP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Palpate inferiorly onto the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sacrum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and then </a:t>
            </a:r>
            <a:r>
              <a:rPr sz="24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superiorly along the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thoracic</a:t>
            </a:r>
            <a:r>
              <a:rPr sz="24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vertebrae</a:t>
            </a:r>
            <a:endParaRPr sz="24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19E25"/>
              </a:buClr>
              <a:buFont typeface="Wingdings"/>
              <a:buChar char=""/>
            </a:pPr>
            <a:endParaRPr sz="3550">
              <a:latin typeface="Georgia"/>
              <a:cs typeface="Georgia"/>
            </a:endParaRPr>
          </a:p>
          <a:p>
            <a:pPr marL="323850" marR="37465" indent="-273050">
              <a:lnSpc>
                <a:spcPct val="100000"/>
              </a:lnSpc>
              <a:buClr>
                <a:srgbClr val="F19E25"/>
              </a:buClr>
              <a:buSzPct val="68750"/>
              <a:buFont typeface="Wingdings"/>
              <a:buChar char=""/>
              <a:tabLst>
                <a:tab pos="323850" algn="l"/>
              </a:tabLst>
            </a:pP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Ask the patient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to extend </a:t>
            </a:r>
            <a:r>
              <a:rPr sz="2400" spc="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his spine and neck slightly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in order to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contract the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erectors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in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the thoracic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region</a:t>
            </a:r>
            <a:endParaRPr sz="2400">
              <a:latin typeface="Georgia"/>
              <a:cs typeface="Georg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6870" y="1499869"/>
            <a:ext cx="4103370" cy="482473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7750" y="810259"/>
            <a:ext cx="390588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Erector</a:t>
            </a:r>
            <a:r>
              <a:rPr spc="-45" dirty="0"/>
              <a:t> </a:t>
            </a:r>
            <a:r>
              <a:rPr dirty="0"/>
              <a:t>spinae</a:t>
            </a:r>
            <a:r>
              <a:rPr spc="-35" dirty="0"/>
              <a:t> </a:t>
            </a:r>
            <a:r>
              <a:rPr spc="-5" dirty="0"/>
              <a:t>group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33059" y="1634490"/>
            <a:ext cx="358584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marR="5080" indent="-273050">
              <a:lnSpc>
                <a:spcPct val="100000"/>
              </a:lnSpc>
              <a:spcBef>
                <a:spcPts val="100"/>
              </a:spcBef>
              <a:buClr>
                <a:srgbClr val="F19E25"/>
              </a:buClr>
              <a:buSzPct val="68750"/>
              <a:buFont typeface="Wingdings"/>
              <a:buChar char=""/>
              <a:tabLst>
                <a:tab pos="285750" algn="l"/>
              </a:tabLst>
            </a:pP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Follow the ropy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fibers of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the erectors between the </a:t>
            </a:r>
            <a:r>
              <a:rPr sz="2400" spc="-565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scapulae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and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along the </a:t>
            </a:r>
            <a:r>
              <a:rPr sz="240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back</a:t>
            </a:r>
            <a:r>
              <a:rPr sz="2400" spc="-10" dirty="0">
                <a:solidFill>
                  <a:srgbClr val="00616F"/>
                </a:solidFill>
                <a:latin typeface="Georgia"/>
                <a:cs typeface="Georgia"/>
              </a:rPr>
              <a:t> </a:t>
            </a:r>
            <a:r>
              <a:rPr sz="2400" spc="-5" dirty="0">
                <a:solidFill>
                  <a:srgbClr val="00616F"/>
                </a:solidFill>
                <a:latin typeface="Georgia"/>
                <a:cs typeface="Georgia"/>
              </a:rPr>
              <a:t>of the neck</a:t>
            </a:r>
            <a:endParaRPr sz="2400">
              <a:latin typeface="Georgia"/>
              <a:cs typeface="Georg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" y="1356360"/>
            <a:ext cx="4248150" cy="496951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416810" y="476250"/>
            <a:ext cx="427672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Test</a:t>
            </a:r>
            <a:r>
              <a:rPr spc="-25" dirty="0"/>
              <a:t> </a:t>
            </a:r>
            <a:r>
              <a:rPr spc="-10" dirty="0"/>
              <a:t>for</a:t>
            </a:r>
            <a:r>
              <a:rPr spc="-20" dirty="0"/>
              <a:t> </a:t>
            </a:r>
            <a:r>
              <a:rPr dirty="0"/>
              <a:t>back</a:t>
            </a:r>
            <a:r>
              <a:rPr spc="-40" dirty="0"/>
              <a:t> </a:t>
            </a:r>
            <a:r>
              <a:rPr spc="-5" dirty="0"/>
              <a:t>extensors</a:t>
            </a: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7630" y="1614169"/>
            <a:ext cx="6259974" cy="367157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91440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572000" y="6858000"/>
                  </a:lnTo>
                  <a:lnTo>
                    <a:pt x="9144000" y="685800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FAFD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9144000" y="0"/>
                  </a:moveTo>
                  <a:lnTo>
                    <a:pt x="8991600" y="0"/>
                  </a:lnTo>
                  <a:lnTo>
                    <a:pt x="8991600" y="1394460"/>
                  </a:lnTo>
                  <a:lnTo>
                    <a:pt x="8991600" y="6705600"/>
                  </a:lnTo>
                  <a:lnTo>
                    <a:pt x="152400" y="6705600"/>
                  </a:lnTo>
                  <a:lnTo>
                    <a:pt x="152400" y="1394460"/>
                  </a:lnTo>
                  <a:lnTo>
                    <a:pt x="4572000" y="1394460"/>
                  </a:lnTo>
                  <a:lnTo>
                    <a:pt x="8991600" y="1394460"/>
                  </a:lnTo>
                  <a:lnTo>
                    <a:pt x="8991600" y="0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394460"/>
                  </a:lnTo>
                  <a:lnTo>
                    <a:pt x="0" y="6705600"/>
                  </a:lnTo>
                  <a:lnTo>
                    <a:pt x="0" y="6858000"/>
                  </a:lnTo>
                  <a:lnTo>
                    <a:pt x="76200" y="6858000"/>
                  </a:lnTo>
                  <a:lnTo>
                    <a:pt x="9144000" y="6858000"/>
                  </a:lnTo>
                  <a:lnTo>
                    <a:pt x="9144000" y="6705600"/>
                  </a:lnTo>
                  <a:lnTo>
                    <a:pt x="9144000" y="139446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48589" y="6388100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362450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429510" y="425450"/>
            <a:ext cx="427736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Test</a:t>
            </a:r>
            <a:r>
              <a:rPr spc="-30" dirty="0"/>
              <a:t> </a:t>
            </a:r>
            <a:r>
              <a:rPr spc="-5" dirty="0"/>
              <a:t>for</a:t>
            </a:r>
            <a:r>
              <a:rPr spc="-25" dirty="0"/>
              <a:t> </a:t>
            </a:r>
            <a:r>
              <a:rPr spc="-5" dirty="0"/>
              <a:t>back</a:t>
            </a:r>
            <a:r>
              <a:rPr spc="-25" dirty="0"/>
              <a:t> </a:t>
            </a:r>
            <a:r>
              <a:rPr spc="-5" dirty="0"/>
              <a:t>extensors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069" y="1762759"/>
            <a:ext cx="7312659" cy="38595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indent="-273050">
              <a:lnSpc>
                <a:spcPct val="100000"/>
              </a:lnSpc>
              <a:spcBef>
                <a:spcPts val="100"/>
              </a:spcBef>
              <a:buSzPct val="83928"/>
              <a:buChar char="•"/>
              <a:tabLst>
                <a:tab pos="310515" algn="l"/>
                <a:tab pos="311150" algn="l"/>
              </a:tabLst>
            </a:pPr>
            <a:r>
              <a:rPr sz="2800" spc="-10" dirty="0">
                <a:solidFill>
                  <a:srgbClr val="98CCFF"/>
                </a:solidFill>
                <a:latin typeface="Georgia"/>
                <a:cs typeface="Georgia"/>
              </a:rPr>
              <a:t>Patient:</a:t>
            </a:r>
            <a:r>
              <a:rPr sz="2800" spc="-35" dirty="0">
                <a:solidFill>
                  <a:srgbClr val="98CCFF"/>
                </a:solidFill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Prone</a:t>
            </a:r>
            <a:endParaRPr sz="2800">
              <a:latin typeface="Georgia"/>
              <a:cs typeface="Georgia"/>
            </a:endParaRPr>
          </a:p>
          <a:p>
            <a:pPr marL="311150" marR="30480" indent="-273050">
              <a:lnSpc>
                <a:spcPct val="129900"/>
              </a:lnSpc>
              <a:spcBef>
                <a:spcPts val="2505"/>
              </a:spcBef>
              <a:buSzPct val="83928"/>
              <a:buChar char="•"/>
              <a:tabLst>
                <a:tab pos="310515" algn="l"/>
                <a:tab pos="311150" algn="l"/>
              </a:tabLst>
            </a:pPr>
            <a:r>
              <a:rPr sz="2800" spc="-5" dirty="0">
                <a:solidFill>
                  <a:srgbClr val="98CCFF"/>
                </a:solidFill>
                <a:latin typeface="Georgia"/>
                <a:cs typeface="Georgia"/>
              </a:rPr>
              <a:t>Fixation: </a:t>
            </a:r>
            <a:r>
              <a:rPr sz="2800" spc="-10" dirty="0">
                <a:latin typeface="Georgia"/>
                <a:cs typeface="Georgia"/>
              </a:rPr>
              <a:t>Hip </a:t>
            </a:r>
            <a:r>
              <a:rPr sz="2800" spc="-5" dirty="0">
                <a:latin typeface="Georgia"/>
                <a:cs typeface="Georgia"/>
              </a:rPr>
              <a:t>extensors must give fixation </a:t>
            </a:r>
            <a:r>
              <a:rPr sz="2800" spc="5" dirty="0">
                <a:latin typeface="Georgia"/>
                <a:cs typeface="Georgia"/>
              </a:rPr>
              <a:t>of </a:t>
            </a:r>
            <a:r>
              <a:rPr sz="2800" spc="-665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the pelvis to</a:t>
            </a:r>
            <a:r>
              <a:rPr sz="2800" spc="-10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the thigh.</a:t>
            </a:r>
            <a:r>
              <a:rPr sz="2800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The examiner </a:t>
            </a:r>
            <a:r>
              <a:rPr sz="2800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stabilizes</a:t>
            </a:r>
            <a:r>
              <a:rPr sz="2800" spc="-5" dirty="0">
                <a:latin typeface="Georgia"/>
                <a:cs typeface="Georgia"/>
              </a:rPr>
              <a:t> the</a:t>
            </a:r>
            <a:r>
              <a:rPr sz="2800" dirty="0">
                <a:latin typeface="Georgia"/>
                <a:cs typeface="Georgia"/>
              </a:rPr>
              <a:t> legs</a:t>
            </a:r>
            <a:r>
              <a:rPr sz="2800" spc="-10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firmly</a:t>
            </a:r>
            <a:r>
              <a:rPr sz="2800" spc="-10" dirty="0">
                <a:latin typeface="Georgia"/>
                <a:cs typeface="Georgia"/>
              </a:rPr>
              <a:t> </a:t>
            </a:r>
            <a:r>
              <a:rPr sz="2800" spc="5" dirty="0">
                <a:latin typeface="Georgia"/>
                <a:cs typeface="Georgia"/>
              </a:rPr>
              <a:t>on</a:t>
            </a:r>
            <a:r>
              <a:rPr sz="2800" spc="-5" dirty="0">
                <a:latin typeface="Georgia"/>
                <a:cs typeface="Georgia"/>
              </a:rPr>
              <a:t> the</a:t>
            </a:r>
            <a:r>
              <a:rPr sz="2800" spc="-15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table</a:t>
            </a:r>
            <a:endParaRPr sz="2800">
              <a:latin typeface="Georgia"/>
              <a:cs typeface="Georgia"/>
            </a:endParaRPr>
          </a:p>
          <a:p>
            <a:pPr marL="311150" marR="525780" indent="-273050">
              <a:lnSpc>
                <a:spcPct val="129800"/>
              </a:lnSpc>
              <a:spcBef>
                <a:spcPts val="2510"/>
              </a:spcBef>
              <a:buSzPct val="83928"/>
              <a:buChar char="•"/>
              <a:tabLst>
                <a:tab pos="310515" algn="l"/>
                <a:tab pos="311150" algn="l"/>
              </a:tabLst>
            </a:pPr>
            <a:r>
              <a:rPr sz="2800" spc="-5" dirty="0">
                <a:solidFill>
                  <a:srgbClr val="98CCFF"/>
                </a:solidFill>
                <a:latin typeface="Georgia"/>
                <a:cs typeface="Georgia"/>
              </a:rPr>
              <a:t>Test: </a:t>
            </a:r>
            <a:r>
              <a:rPr sz="2800" spc="-5" dirty="0">
                <a:latin typeface="Georgia"/>
                <a:cs typeface="Georgia"/>
              </a:rPr>
              <a:t>Trunk extension to the subject’s full </a:t>
            </a:r>
            <a:r>
              <a:rPr sz="2800" spc="-665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range</a:t>
            </a:r>
            <a:r>
              <a:rPr sz="2800" spc="-20" dirty="0">
                <a:latin typeface="Georgia"/>
                <a:cs typeface="Georgia"/>
              </a:rPr>
              <a:t> </a:t>
            </a:r>
            <a:r>
              <a:rPr sz="2800" spc="5" dirty="0">
                <a:latin typeface="Georgia"/>
                <a:cs typeface="Georgia"/>
              </a:rPr>
              <a:t>of</a:t>
            </a:r>
            <a:r>
              <a:rPr sz="2800" spc="-10" dirty="0">
                <a:latin typeface="Georgia"/>
                <a:cs typeface="Georgia"/>
              </a:rPr>
              <a:t> motion</a:t>
            </a:r>
            <a:endParaRPr sz="28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7320" y="150177"/>
            <a:ext cx="8843010" cy="6557645"/>
            <a:chOff x="147320" y="150177"/>
            <a:chExt cx="8843010" cy="6557645"/>
          </a:xfrm>
        </p:grpSpPr>
        <p:sp>
          <p:nvSpPr>
            <p:cNvPr id="3" name="object 3"/>
            <p:cNvSpPr/>
            <p:nvPr/>
          </p:nvSpPr>
          <p:spPr>
            <a:xfrm>
              <a:off x="148590" y="6388099"/>
              <a:ext cx="8832850" cy="309880"/>
            </a:xfrm>
            <a:custGeom>
              <a:avLst/>
              <a:gdLst/>
              <a:ahLst/>
              <a:cxnLst/>
              <a:rect l="l" t="t" r="r" b="b"/>
              <a:pathLst>
                <a:path w="8832850" h="309879">
                  <a:moveTo>
                    <a:pt x="8832850" y="0"/>
                  </a:moveTo>
                  <a:lnTo>
                    <a:pt x="0" y="0"/>
                  </a:lnTo>
                  <a:lnTo>
                    <a:pt x="0" y="309880"/>
                  </a:lnTo>
                  <a:lnTo>
                    <a:pt x="4417060" y="309880"/>
                  </a:lnTo>
                  <a:lnTo>
                    <a:pt x="8832850" y="309880"/>
                  </a:lnTo>
                  <a:lnTo>
                    <a:pt x="8832850" y="0"/>
                  </a:lnTo>
                  <a:close/>
                </a:path>
              </a:pathLst>
            </a:custGeom>
            <a:solidFill>
              <a:srgbClr val="07BAD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2400" y="154939"/>
              <a:ext cx="8832850" cy="6548120"/>
            </a:xfrm>
            <a:custGeom>
              <a:avLst/>
              <a:gdLst/>
              <a:ahLst/>
              <a:cxnLst/>
              <a:rect l="l" t="t" r="r" b="b"/>
              <a:pathLst>
                <a:path w="8832850" h="6548120">
                  <a:moveTo>
                    <a:pt x="4415790" y="6548119"/>
                  </a:moveTo>
                  <a:lnTo>
                    <a:pt x="0" y="6548119"/>
                  </a:lnTo>
                  <a:lnTo>
                    <a:pt x="0" y="0"/>
                  </a:lnTo>
                  <a:lnTo>
                    <a:pt x="8832850" y="0"/>
                  </a:lnTo>
                  <a:lnTo>
                    <a:pt x="8832850" y="6548119"/>
                  </a:lnTo>
                  <a:lnTo>
                    <a:pt x="4415790" y="6548119"/>
                  </a:lnTo>
                  <a:close/>
                </a:path>
              </a:pathLst>
            </a:custGeom>
            <a:ln w="9344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2400" y="1276350"/>
              <a:ext cx="8832850" cy="0"/>
            </a:xfrm>
            <a:custGeom>
              <a:avLst/>
              <a:gdLst/>
              <a:ahLst/>
              <a:cxnLst/>
              <a:rect l="l" t="t" r="r" b="b"/>
              <a:pathLst>
                <a:path w="8832850">
                  <a:moveTo>
                    <a:pt x="0" y="0"/>
                  </a:moveTo>
                  <a:lnTo>
                    <a:pt x="8832850" y="0"/>
                  </a:lnTo>
                </a:path>
              </a:pathLst>
            </a:custGeom>
            <a:ln w="10159">
              <a:solidFill>
                <a:srgbClr val="05A3C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67200" y="9550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609600" y="304800"/>
                  </a:moveTo>
                  <a:lnTo>
                    <a:pt x="605624" y="255536"/>
                  </a:lnTo>
                  <a:lnTo>
                    <a:pt x="594106" y="208737"/>
                  </a:lnTo>
                  <a:lnTo>
                    <a:pt x="575678" y="165036"/>
                  </a:lnTo>
                  <a:lnTo>
                    <a:pt x="550951" y="125095"/>
                  </a:lnTo>
                  <a:lnTo>
                    <a:pt x="520534" y="89535"/>
                  </a:lnTo>
                  <a:lnTo>
                    <a:pt x="485051" y="59016"/>
                  </a:lnTo>
                  <a:lnTo>
                    <a:pt x="445122" y="34163"/>
                  </a:lnTo>
                  <a:lnTo>
                    <a:pt x="401358" y="15608"/>
                  </a:lnTo>
                  <a:lnTo>
                    <a:pt x="354368" y="4013"/>
                  </a:lnTo>
                  <a:lnTo>
                    <a:pt x="304800" y="0"/>
                  </a:lnTo>
                  <a:lnTo>
                    <a:pt x="255219" y="4013"/>
                  </a:lnTo>
                  <a:lnTo>
                    <a:pt x="208229" y="15608"/>
                  </a:lnTo>
                  <a:lnTo>
                    <a:pt x="164465" y="34163"/>
                  </a:lnTo>
                  <a:lnTo>
                    <a:pt x="124536" y="59016"/>
                  </a:lnTo>
                  <a:lnTo>
                    <a:pt x="89052" y="89535"/>
                  </a:lnTo>
                  <a:lnTo>
                    <a:pt x="58635" y="125095"/>
                  </a:lnTo>
                  <a:lnTo>
                    <a:pt x="33909" y="165036"/>
                  </a:lnTo>
                  <a:lnTo>
                    <a:pt x="15481" y="208737"/>
                  </a:lnTo>
                  <a:lnTo>
                    <a:pt x="3962" y="255536"/>
                  </a:lnTo>
                  <a:lnTo>
                    <a:pt x="0" y="304800"/>
                  </a:lnTo>
                  <a:lnTo>
                    <a:pt x="3962" y="354380"/>
                  </a:lnTo>
                  <a:lnTo>
                    <a:pt x="15481" y="401370"/>
                  </a:lnTo>
                  <a:lnTo>
                    <a:pt x="33909" y="445135"/>
                  </a:lnTo>
                  <a:lnTo>
                    <a:pt x="58635" y="485063"/>
                  </a:lnTo>
                  <a:lnTo>
                    <a:pt x="89052" y="520547"/>
                  </a:lnTo>
                  <a:lnTo>
                    <a:pt x="124536" y="550964"/>
                  </a:lnTo>
                  <a:lnTo>
                    <a:pt x="164465" y="575691"/>
                  </a:lnTo>
                  <a:lnTo>
                    <a:pt x="208229" y="594118"/>
                  </a:lnTo>
                  <a:lnTo>
                    <a:pt x="255219" y="605637"/>
                  </a:lnTo>
                  <a:lnTo>
                    <a:pt x="304800" y="609600"/>
                  </a:lnTo>
                  <a:lnTo>
                    <a:pt x="354368" y="605637"/>
                  </a:lnTo>
                  <a:lnTo>
                    <a:pt x="401358" y="594118"/>
                  </a:lnTo>
                  <a:lnTo>
                    <a:pt x="445122" y="575691"/>
                  </a:lnTo>
                  <a:lnTo>
                    <a:pt x="485051" y="550964"/>
                  </a:lnTo>
                  <a:lnTo>
                    <a:pt x="520534" y="520547"/>
                  </a:lnTo>
                  <a:lnTo>
                    <a:pt x="550951" y="485063"/>
                  </a:lnTo>
                  <a:lnTo>
                    <a:pt x="575678" y="445135"/>
                  </a:lnTo>
                  <a:lnTo>
                    <a:pt x="594106" y="401370"/>
                  </a:lnTo>
                  <a:lnTo>
                    <a:pt x="605624" y="354380"/>
                  </a:lnTo>
                  <a:lnTo>
                    <a:pt x="609600" y="304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362449" y="1050289"/>
              <a:ext cx="419100" cy="421640"/>
            </a:xfrm>
            <a:custGeom>
              <a:avLst/>
              <a:gdLst/>
              <a:ahLst/>
              <a:cxnLst/>
              <a:rect l="l" t="t" r="r" b="b"/>
              <a:pathLst>
                <a:path w="419100" h="421640">
                  <a:moveTo>
                    <a:pt x="209550" y="421639"/>
                  </a:moveTo>
                  <a:lnTo>
                    <a:pt x="161552" y="416026"/>
                  </a:lnTo>
                  <a:lnTo>
                    <a:pt x="117465" y="400061"/>
                  </a:lnTo>
                  <a:lnTo>
                    <a:pt x="78554" y="375053"/>
                  </a:lnTo>
                  <a:lnTo>
                    <a:pt x="46086" y="342314"/>
                  </a:lnTo>
                  <a:lnTo>
                    <a:pt x="21327" y="303156"/>
                  </a:lnTo>
                  <a:lnTo>
                    <a:pt x="5542" y="258887"/>
                  </a:lnTo>
                  <a:lnTo>
                    <a:pt x="0" y="210820"/>
                  </a:lnTo>
                  <a:lnTo>
                    <a:pt x="5542" y="162352"/>
                  </a:lnTo>
                  <a:lnTo>
                    <a:pt x="21327" y="117928"/>
                  </a:lnTo>
                  <a:lnTo>
                    <a:pt x="46086" y="78791"/>
                  </a:lnTo>
                  <a:lnTo>
                    <a:pt x="78554" y="46186"/>
                  </a:lnTo>
                  <a:lnTo>
                    <a:pt x="117465" y="21356"/>
                  </a:lnTo>
                  <a:lnTo>
                    <a:pt x="161552" y="5546"/>
                  </a:lnTo>
                  <a:lnTo>
                    <a:pt x="209550" y="0"/>
                  </a:lnTo>
                  <a:lnTo>
                    <a:pt x="257547" y="5546"/>
                  </a:lnTo>
                  <a:lnTo>
                    <a:pt x="301634" y="21356"/>
                  </a:lnTo>
                  <a:lnTo>
                    <a:pt x="340545" y="46186"/>
                  </a:lnTo>
                  <a:lnTo>
                    <a:pt x="373013" y="78791"/>
                  </a:lnTo>
                  <a:lnTo>
                    <a:pt x="397772" y="117928"/>
                  </a:lnTo>
                  <a:lnTo>
                    <a:pt x="413557" y="162352"/>
                  </a:lnTo>
                  <a:lnTo>
                    <a:pt x="419100" y="210820"/>
                  </a:lnTo>
                  <a:lnTo>
                    <a:pt x="413557" y="258887"/>
                  </a:lnTo>
                  <a:lnTo>
                    <a:pt x="397772" y="303156"/>
                  </a:lnTo>
                  <a:lnTo>
                    <a:pt x="373013" y="342314"/>
                  </a:lnTo>
                  <a:lnTo>
                    <a:pt x="340545" y="375053"/>
                  </a:lnTo>
                  <a:lnTo>
                    <a:pt x="301634" y="400061"/>
                  </a:lnTo>
                  <a:lnTo>
                    <a:pt x="257547" y="416026"/>
                  </a:lnTo>
                  <a:lnTo>
                    <a:pt x="209550" y="421639"/>
                  </a:lnTo>
                  <a:close/>
                </a:path>
              </a:pathLst>
            </a:custGeom>
            <a:ln w="50676">
              <a:solidFill>
                <a:srgbClr val="05A3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173729" y="438150"/>
            <a:ext cx="279590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Back</a:t>
            </a:r>
            <a:r>
              <a:rPr spc="-85" dirty="0"/>
              <a:t> </a:t>
            </a:r>
            <a:r>
              <a:rPr spc="-5" dirty="0"/>
              <a:t>extensors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685800" y="1522730"/>
            <a:ext cx="3429000" cy="4725670"/>
            <a:chOff x="685800" y="1522730"/>
            <a:chExt cx="3429000" cy="4725670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9367" y="1522730"/>
              <a:ext cx="3305432" cy="152781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7442" y="3199130"/>
              <a:ext cx="3347357" cy="141859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5800" y="4876800"/>
              <a:ext cx="3429000" cy="1371600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4395470" y="1558289"/>
            <a:ext cx="3759835" cy="4716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marR="30480" indent="-273050">
              <a:lnSpc>
                <a:spcPct val="119800"/>
              </a:lnSpc>
              <a:spcBef>
                <a:spcPts val="100"/>
              </a:spcBef>
              <a:buClr>
                <a:srgbClr val="98CCFF"/>
              </a:buClr>
              <a:buSzPct val="85416"/>
              <a:buChar char="•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Strong back extensor and </a:t>
            </a:r>
            <a:r>
              <a:rPr sz="2400" spc="-56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strong hip</a:t>
            </a:r>
            <a:r>
              <a:rPr sz="2400" spc="-10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extensor</a:t>
            </a:r>
            <a:endParaRPr sz="2400">
              <a:latin typeface="Georgia"/>
              <a:cs typeface="Georgia"/>
            </a:endParaRPr>
          </a:p>
          <a:p>
            <a:pPr>
              <a:lnSpc>
                <a:spcPct val="100000"/>
              </a:lnSpc>
              <a:buClr>
                <a:srgbClr val="98CCFF"/>
              </a:buClr>
              <a:buFont typeface="Georgia"/>
              <a:buChar char="•"/>
            </a:pPr>
            <a:endParaRPr sz="2700">
              <a:latin typeface="Georgia"/>
              <a:cs typeface="Georgia"/>
            </a:endParaRPr>
          </a:p>
          <a:p>
            <a:pPr marL="311150" marR="30480" indent="-273050">
              <a:lnSpc>
                <a:spcPct val="120000"/>
              </a:lnSpc>
              <a:spcBef>
                <a:spcPts val="1585"/>
              </a:spcBef>
              <a:buClr>
                <a:srgbClr val="98CCFF"/>
              </a:buClr>
              <a:buSzPct val="85416"/>
              <a:buChar char="•"/>
              <a:tabLst>
                <a:tab pos="310515" algn="l"/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Strong back extensor and </a:t>
            </a:r>
            <a:r>
              <a:rPr sz="2400" spc="-56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weak or paralyzed hip </a:t>
            </a:r>
            <a:r>
              <a:rPr sz="2400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extensor</a:t>
            </a:r>
            <a:endParaRPr sz="2400">
              <a:latin typeface="Georgia"/>
              <a:cs typeface="Georgia"/>
            </a:endParaRPr>
          </a:p>
          <a:p>
            <a:pPr>
              <a:lnSpc>
                <a:spcPct val="100000"/>
              </a:lnSpc>
              <a:buClr>
                <a:srgbClr val="98CCFF"/>
              </a:buClr>
              <a:buFont typeface="Georgia"/>
              <a:buChar char="•"/>
            </a:pPr>
            <a:endParaRPr sz="2700">
              <a:latin typeface="Georgia"/>
              <a:cs typeface="Georgia"/>
            </a:endParaRPr>
          </a:p>
          <a:p>
            <a:pPr marL="311150" marR="240665" indent="-273050" algn="just">
              <a:lnSpc>
                <a:spcPct val="120000"/>
              </a:lnSpc>
              <a:spcBef>
                <a:spcPts val="1585"/>
              </a:spcBef>
              <a:buClr>
                <a:srgbClr val="98CCFF"/>
              </a:buClr>
              <a:buSzPct val="85416"/>
              <a:buChar char="•"/>
              <a:tabLst>
                <a:tab pos="311150" algn="l"/>
              </a:tabLst>
            </a:pPr>
            <a:r>
              <a:rPr sz="2400" spc="-5" dirty="0">
                <a:latin typeface="Georgia"/>
                <a:cs typeface="Georgia"/>
              </a:rPr>
              <a:t>Weak </a:t>
            </a:r>
            <a:r>
              <a:rPr sz="2400" dirty="0">
                <a:latin typeface="Georgia"/>
                <a:cs typeface="Georgia"/>
              </a:rPr>
              <a:t>or </a:t>
            </a:r>
            <a:r>
              <a:rPr sz="2400" spc="-5" dirty="0">
                <a:latin typeface="Georgia"/>
                <a:cs typeface="Georgia"/>
              </a:rPr>
              <a:t>paralyzed back </a:t>
            </a:r>
            <a:r>
              <a:rPr sz="2400" spc="-56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extensor </a:t>
            </a:r>
            <a:r>
              <a:rPr sz="2400" dirty="0">
                <a:latin typeface="Georgia"/>
                <a:cs typeface="Georgia"/>
              </a:rPr>
              <a:t>and </a:t>
            </a:r>
            <a:r>
              <a:rPr sz="2400" spc="-5" dirty="0">
                <a:latin typeface="Georgia"/>
                <a:cs typeface="Georgia"/>
              </a:rPr>
              <a:t>strong hip </a:t>
            </a:r>
            <a:r>
              <a:rPr sz="2400" spc="-565" dirty="0">
                <a:latin typeface="Georgia"/>
                <a:cs typeface="Georgia"/>
              </a:rPr>
              <a:t> </a:t>
            </a:r>
            <a:r>
              <a:rPr sz="2400" spc="-5" dirty="0">
                <a:latin typeface="Georgia"/>
                <a:cs typeface="Georgia"/>
              </a:rPr>
              <a:t>extensor</a:t>
            </a:r>
            <a:endParaRPr sz="24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659</Words>
  <Application>Microsoft Office PowerPoint</Application>
  <PresentationFormat>On-screen Show (4:3)</PresentationFormat>
  <Paragraphs>136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Georgia</vt:lpstr>
      <vt:lpstr>Segoe UI Symbol</vt:lpstr>
      <vt:lpstr>Wingdings</vt:lpstr>
      <vt:lpstr>Office Theme</vt:lpstr>
      <vt:lpstr>Spine and Thorax</vt:lpstr>
      <vt:lpstr>Topographical views</vt:lpstr>
      <vt:lpstr>Bony landmark trail</vt:lpstr>
      <vt:lpstr>Bony landmark trail</vt:lpstr>
      <vt:lpstr>Bony landmark trail</vt:lpstr>
      <vt:lpstr>Muscles of the spine and thorax</vt:lpstr>
      <vt:lpstr>Muscles of the spine and thorax</vt:lpstr>
      <vt:lpstr>Muscles of the spine and thorax</vt:lpstr>
      <vt:lpstr>Muscle layers of the post. neck</vt:lpstr>
      <vt:lpstr>Erector spinae group</vt:lpstr>
      <vt:lpstr>Spinalis cervicis</vt:lpstr>
      <vt:lpstr>Spinalis thoracis</vt:lpstr>
      <vt:lpstr>Longissimus muscle</vt:lpstr>
      <vt:lpstr>Longissimus thoracis</vt:lpstr>
      <vt:lpstr>Longissimus Cervicis</vt:lpstr>
      <vt:lpstr>Longissimus capitis</vt:lpstr>
      <vt:lpstr>Iliocostalis muscle</vt:lpstr>
      <vt:lpstr>Iliocostalis muscle</vt:lpstr>
      <vt:lpstr>Erector spinae group</vt:lpstr>
      <vt:lpstr>Erector spinae group</vt:lpstr>
      <vt:lpstr>Erector spinae group</vt:lpstr>
      <vt:lpstr>Test for back extensors</vt:lpstr>
      <vt:lpstr>Test for back extensors</vt:lpstr>
      <vt:lpstr>Back extensors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Spine and Thorax</dc:title>
  <dc:creator>기본값</dc:creator>
  <cp:lastModifiedBy>Sian Bowen</cp:lastModifiedBy>
  <cp:revision>1</cp:revision>
  <dcterms:created xsi:type="dcterms:W3CDTF">2024-02-15T14:21:56Z</dcterms:created>
  <dcterms:modified xsi:type="dcterms:W3CDTF">2024-02-15T14:24:26Z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2009-12-07T00:00:00Z</vt:filetime>
  </property>
  <property fmtid="{D5CDD505-2E9C-101B-9397-08002B2CF9AE}" pid="3" name="Creator">
    <vt:lpwstr>Impress</vt:lpwstr>
  </property>
  <property fmtid="{D5CDD505-2E9C-101B-9397-08002B2CF9AE}" pid="4" name="LastSaved">
    <vt:filetime>2009-12-07T00:00:00Z</vt:filetime>
  </property>
</Properties>
</file>