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notesMasterIdLst>
    <p:notesMasterId r:id="rId13"/>
  </p:notesMasterIdLst>
  <p:sldIdLst>
    <p:sldId id="256" r:id="rId2"/>
    <p:sldId id="263" r:id="rId3"/>
    <p:sldId id="257" r:id="rId4"/>
    <p:sldId id="258" r:id="rId5"/>
    <p:sldId id="267" r:id="rId6"/>
    <p:sldId id="259" r:id="rId7"/>
    <p:sldId id="261" r:id="rId8"/>
    <p:sldId id="262"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5229" autoAdjust="0"/>
  </p:normalViewPr>
  <p:slideViewPr>
    <p:cSldViewPr snapToGrid="0">
      <p:cViewPr varScale="1">
        <p:scale>
          <a:sx n="95" d="100"/>
          <a:sy n="95" d="100"/>
        </p:scale>
        <p:origin x="1194" y="84"/>
      </p:cViewPr>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jp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jpg"/></Relationships>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1062E2-9FA1-433D-BA64-2025194F04AF}" type="doc">
      <dgm:prSet loTypeId="urn:microsoft.com/office/officeart/2005/8/layout/vList2" loCatId="list" qsTypeId="urn:microsoft.com/office/officeart/2005/8/quickstyle/simple2" qsCatId="simple" csTypeId="urn:microsoft.com/office/officeart/2005/8/colors/accent1_3" csCatId="accent1" phldr="1"/>
      <dgm:spPr/>
      <dgm:t>
        <a:bodyPr/>
        <a:lstStyle/>
        <a:p>
          <a:endParaRPr lang="en-GB"/>
        </a:p>
      </dgm:t>
    </dgm:pt>
    <dgm:pt modelId="{EB6BE901-5FA6-46A6-B9BD-A87DE2E715E9}">
      <dgm:prSet phldrT="[Text]"/>
      <dgm:spPr/>
      <dgm:t>
        <a:bodyPr/>
        <a:lstStyle/>
        <a:p>
          <a:pPr>
            <a:buNone/>
          </a:pPr>
          <a:r>
            <a:rPr lang="en-GB" dirty="0"/>
            <a:t>BOOSTS THE EMPLOYEE PRODUCTIVITY</a:t>
          </a:r>
        </a:p>
      </dgm:t>
    </dgm:pt>
    <dgm:pt modelId="{A0751D53-6C6B-4C53-B25D-9825AEACAAA2}" type="parTrans" cxnId="{F75AC0F0-D460-4368-8024-19BB2F2507E9}">
      <dgm:prSet/>
      <dgm:spPr/>
      <dgm:t>
        <a:bodyPr/>
        <a:lstStyle/>
        <a:p>
          <a:endParaRPr lang="en-GB"/>
        </a:p>
      </dgm:t>
    </dgm:pt>
    <dgm:pt modelId="{0825D765-EF37-4972-A22B-681CB3E55278}" type="sibTrans" cxnId="{F75AC0F0-D460-4368-8024-19BB2F2507E9}">
      <dgm:prSet/>
      <dgm:spPr/>
      <dgm:t>
        <a:bodyPr/>
        <a:lstStyle/>
        <a:p>
          <a:endParaRPr lang="en-GB"/>
        </a:p>
      </dgm:t>
    </dgm:pt>
    <dgm:pt modelId="{DCA96BBE-B2DA-4EEB-9189-07B50964ED2C}">
      <dgm:prSet/>
      <dgm:spPr/>
      <dgm:t>
        <a:bodyPr/>
        <a:lstStyle/>
        <a:p>
          <a:r>
            <a:rPr lang="en-GB" dirty="0"/>
            <a:t>IMPROVE THE EMPLOYEE RETENTION</a:t>
          </a:r>
        </a:p>
      </dgm:t>
    </dgm:pt>
    <dgm:pt modelId="{E03AFEAC-E7C8-4167-9A43-0885778D82E3}" type="parTrans" cxnId="{F06F011D-E662-4DFC-9C63-679ED48EE168}">
      <dgm:prSet/>
      <dgm:spPr/>
      <dgm:t>
        <a:bodyPr/>
        <a:lstStyle/>
        <a:p>
          <a:endParaRPr lang="en-GB"/>
        </a:p>
      </dgm:t>
    </dgm:pt>
    <dgm:pt modelId="{091EACF0-BB18-4583-8E1C-72C79D3DC9F2}" type="sibTrans" cxnId="{F06F011D-E662-4DFC-9C63-679ED48EE168}">
      <dgm:prSet/>
      <dgm:spPr/>
      <dgm:t>
        <a:bodyPr/>
        <a:lstStyle/>
        <a:p>
          <a:endParaRPr lang="en-GB"/>
        </a:p>
      </dgm:t>
    </dgm:pt>
    <dgm:pt modelId="{48F98BFC-00B0-45DD-9874-C599F16E41EC}">
      <dgm:prSet/>
      <dgm:spPr/>
      <dgm:t>
        <a:bodyPr/>
        <a:lstStyle/>
        <a:p>
          <a:r>
            <a:rPr lang="en-GB" dirty="0"/>
            <a:t>ENHANCES THE COMPANY CULTURE</a:t>
          </a:r>
        </a:p>
      </dgm:t>
    </dgm:pt>
    <dgm:pt modelId="{88DAFE5C-8224-4129-A60B-A34F77DD1FC3}" type="parTrans" cxnId="{93FF052B-19D0-438A-9A87-D47D74756ED3}">
      <dgm:prSet/>
      <dgm:spPr/>
      <dgm:t>
        <a:bodyPr/>
        <a:lstStyle/>
        <a:p>
          <a:endParaRPr lang="en-GB"/>
        </a:p>
      </dgm:t>
    </dgm:pt>
    <dgm:pt modelId="{E2ED7AF9-83DB-49D7-BCFB-582B5A093B81}" type="sibTrans" cxnId="{93FF052B-19D0-438A-9A87-D47D74756ED3}">
      <dgm:prSet/>
      <dgm:spPr/>
      <dgm:t>
        <a:bodyPr/>
        <a:lstStyle/>
        <a:p>
          <a:endParaRPr lang="en-GB"/>
        </a:p>
      </dgm:t>
    </dgm:pt>
    <dgm:pt modelId="{240C977E-0338-4DD5-AEB6-278CFD24786D}">
      <dgm:prSet/>
      <dgm:spPr/>
      <dgm:t>
        <a:bodyPr/>
        <a:lstStyle/>
        <a:p>
          <a:r>
            <a:rPr lang="en-GB" dirty="0"/>
            <a:t>IT INDICATES THE SUCCESS FOR THE BUSINESS ORGANISATION</a:t>
          </a:r>
        </a:p>
      </dgm:t>
    </dgm:pt>
    <dgm:pt modelId="{6EA8F4D1-7D3E-4645-A259-115805C4BDEB}" type="parTrans" cxnId="{9553EF3C-2717-4878-A7D0-1E64D7969E3D}">
      <dgm:prSet/>
      <dgm:spPr/>
      <dgm:t>
        <a:bodyPr/>
        <a:lstStyle/>
        <a:p>
          <a:endParaRPr lang="en-GB"/>
        </a:p>
      </dgm:t>
    </dgm:pt>
    <dgm:pt modelId="{FD59A115-4878-45E2-98E5-78B1CAD10535}" type="sibTrans" cxnId="{9553EF3C-2717-4878-A7D0-1E64D7969E3D}">
      <dgm:prSet/>
      <dgm:spPr/>
      <dgm:t>
        <a:bodyPr/>
        <a:lstStyle/>
        <a:p>
          <a:endParaRPr lang="en-GB"/>
        </a:p>
      </dgm:t>
    </dgm:pt>
    <dgm:pt modelId="{D201E62C-2413-4558-ACBE-2BBAA18834CD}" type="pres">
      <dgm:prSet presAssocID="{AF1062E2-9FA1-433D-BA64-2025194F04AF}" presName="linear" presStyleCnt="0">
        <dgm:presLayoutVars>
          <dgm:animLvl val="lvl"/>
          <dgm:resizeHandles val="exact"/>
        </dgm:presLayoutVars>
      </dgm:prSet>
      <dgm:spPr/>
    </dgm:pt>
    <dgm:pt modelId="{B6BB9B53-F201-4A60-89E7-415672855029}" type="pres">
      <dgm:prSet presAssocID="{EB6BE901-5FA6-46A6-B9BD-A87DE2E715E9}" presName="parentText" presStyleLbl="node1" presStyleIdx="0" presStyleCnt="4">
        <dgm:presLayoutVars>
          <dgm:chMax val="0"/>
          <dgm:bulletEnabled val="1"/>
        </dgm:presLayoutVars>
      </dgm:prSet>
      <dgm:spPr/>
    </dgm:pt>
    <dgm:pt modelId="{A5CF6241-03E6-4D83-B633-236FFA92F3AF}" type="pres">
      <dgm:prSet presAssocID="{0825D765-EF37-4972-A22B-681CB3E55278}" presName="spacer" presStyleCnt="0"/>
      <dgm:spPr/>
    </dgm:pt>
    <dgm:pt modelId="{1E8221B9-D519-4345-BF99-452151E556C9}" type="pres">
      <dgm:prSet presAssocID="{DCA96BBE-B2DA-4EEB-9189-07B50964ED2C}" presName="parentText" presStyleLbl="node1" presStyleIdx="1" presStyleCnt="4">
        <dgm:presLayoutVars>
          <dgm:chMax val="0"/>
          <dgm:bulletEnabled val="1"/>
        </dgm:presLayoutVars>
      </dgm:prSet>
      <dgm:spPr/>
    </dgm:pt>
    <dgm:pt modelId="{314AF379-D4D6-4972-91EE-ADF42EDB8831}" type="pres">
      <dgm:prSet presAssocID="{091EACF0-BB18-4583-8E1C-72C79D3DC9F2}" presName="spacer" presStyleCnt="0"/>
      <dgm:spPr/>
    </dgm:pt>
    <dgm:pt modelId="{08DBC54A-6A18-4029-ACB5-7E4D15ADF99A}" type="pres">
      <dgm:prSet presAssocID="{48F98BFC-00B0-45DD-9874-C599F16E41EC}" presName="parentText" presStyleLbl="node1" presStyleIdx="2" presStyleCnt="4">
        <dgm:presLayoutVars>
          <dgm:chMax val="0"/>
          <dgm:bulletEnabled val="1"/>
        </dgm:presLayoutVars>
      </dgm:prSet>
      <dgm:spPr/>
    </dgm:pt>
    <dgm:pt modelId="{B5CA7175-C0CB-4FE7-B324-49CAF3354FD6}" type="pres">
      <dgm:prSet presAssocID="{E2ED7AF9-83DB-49D7-BCFB-582B5A093B81}" presName="spacer" presStyleCnt="0"/>
      <dgm:spPr/>
    </dgm:pt>
    <dgm:pt modelId="{52238C29-9266-4A82-832F-1CF974A52ACC}" type="pres">
      <dgm:prSet presAssocID="{240C977E-0338-4DD5-AEB6-278CFD24786D}" presName="parentText" presStyleLbl="node1" presStyleIdx="3" presStyleCnt="4">
        <dgm:presLayoutVars>
          <dgm:chMax val="0"/>
          <dgm:bulletEnabled val="1"/>
        </dgm:presLayoutVars>
      </dgm:prSet>
      <dgm:spPr/>
    </dgm:pt>
  </dgm:ptLst>
  <dgm:cxnLst>
    <dgm:cxn modelId="{F06F011D-E662-4DFC-9C63-679ED48EE168}" srcId="{AF1062E2-9FA1-433D-BA64-2025194F04AF}" destId="{DCA96BBE-B2DA-4EEB-9189-07B50964ED2C}" srcOrd="1" destOrd="0" parTransId="{E03AFEAC-E7C8-4167-9A43-0885778D82E3}" sibTransId="{091EACF0-BB18-4583-8E1C-72C79D3DC9F2}"/>
    <dgm:cxn modelId="{93FF052B-19D0-438A-9A87-D47D74756ED3}" srcId="{AF1062E2-9FA1-433D-BA64-2025194F04AF}" destId="{48F98BFC-00B0-45DD-9874-C599F16E41EC}" srcOrd="2" destOrd="0" parTransId="{88DAFE5C-8224-4129-A60B-A34F77DD1FC3}" sibTransId="{E2ED7AF9-83DB-49D7-BCFB-582B5A093B81}"/>
    <dgm:cxn modelId="{9553EF3C-2717-4878-A7D0-1E64D7969E3D}" srcId="{AF1062E2-9FA1-433D-BA64-2025194F04AF}" destId="{240C977E-0338-4DD5-AEB6-278CFD24786D}" srcOrd="3" destOrd="0" parTransId="{6EA8F4D1-7D3E-4645-A259-115805C4BDEB}" sibTransId="{FD59A115-4878-45E2-98E5-78B1CAD10535}"/>
    <dgm:cxn modelId="{487E7347-7EE7-40D0-BAD5-C9B6A255E5DE}" type="presOf" srcId="{DCA96BBE-B2DA-4EEB-9189-07B50964ED2C}" destId="{1E8221B9-D519-4345-BF99-452151E556C9}" srcOrd="0" destOrd="0" presId="urn:microsoft.com/office/officeart/2005/8/layout/vList2"/>
    <dgm:cxn modelId="{84535E54-B590-4802-B54A-7C47C9A17C50}" type="presOf" srcId="{48F98BFC-00B0-45DD-9874-C599F16E41EC}" destId="{08DBC54A-6A18-4029-ACB5-7E4D15ADF99A}" srcOrd="0" destOrd="0" presId="urn:microsoft.com/office/officeart/2005/8/layout/vList2"/>
    <dgm:cxn modelId="{126E957B-4784-4430-9B51-D256E64E6463}" type="presOf" srcId="{EB6BE901-5FA6-46A6-B9BD-A87DE2E715E9}" destId="{B6BB9B53-F201-4A60-89E7-415672855029}" srcOrd="0" destOrd="0" presId="urn:microsoft.com/office/officeart/2005/8/layout/vList2"/>
    <dgm:cxn modelId="{1D8350BF-E787-425F-B1FC-38BD63D2F33B}" type="presOf" srcId="{AF1062E2-9FA1-433D-BA64-2025194F04AF}" destId="{D201E62C-2413-4558-ACBE-2BBAA18834CD}" srcOrd="0" destOrd="0" presId="urn:microsoft.com/office/officeart/2005/8/layout/vList2"/>
    <dgm:cxn modelId="{E175B2C7-D9B4-43FE-A3F5-C97887865F85}" type="presOf" srcId="{240C977E-0338-4DD5-AEB6-278CFD24786D}" destId="{52238C29-9266-4A82-832F-1CF974A52ACC}" srcOrd="0" destOrd="0" presId="urn:microsoft.com/office/officeart/2005/8/layout/vList2"/>
    <dgm:cxn modelId="{F75AC0F0-D460-4368-8024-19BB2F2507E9}" srcId="{AF1062E2-9FA1-433D-BA64-2025194F04AF}" destId="{EB6BE901-5FA6-46A6-B9BD-A87DE2E715E9}" srcOrd="0" destOrd="0" parTransId="{A0751D53-6C6B-4C53-B25D-9825AEACAAA2}" sibTransId="{0825D765-EF37-4972-A22B-681CB3E55278}"/>
    <dgm:cxn modelId="{1E177A4F-BAE3-4290-B2B5-2098B1FB5F44}" type="presParOf" srcId="{D201E62C-2413-4558-ACBE-2BBAA18834CD}" destId="{B6BB9B53-F201-4A60-89E7-415672855029}" srcOrd="0" destOrd="0" presId="urn:microsoft.com/office/officeart/2005/8/layout/vList2"/>
    <dgm:cxn modelId="{252F4B2A-D48E-4D96-8A43-E4BDF989D043}" type="presParOf" srcId="{D201E62C-2413-4558-ACBE-2BBAA18834CD}" destId="{A5CF6241-03E6-4D83-B633-236FFA92F3AF}" srcOrd="1" destOrd="0" presId="urn:microsoft.com/office/officeart/2005/8/layout/vList2"/>
    <dgm:cxn modelId="{4CABC68F-0FB6-4E2B-8724-C541A75F85D5}" type="presParOf" srcId="{D201E62C-2413-4558-ACBE-2BBAA18834CD}" destId="{1E8221B9-D519-4345-BF99-452151E556C9}" srcOrd="2" destOrd="0" presId="urn:microsoft.com/office/officeart/2005/8/layout/vList2"/>
    <dgm:cxn modelId="{CF9EA15A-BC03-4439-9F99-9F2FB90D138C}" type="presParOf" srcId="{D201E62C-2413-4558-ACBE-2BBAA18834CD}" destId="{314AF379-D4D6-4972-91EE-ADF42EDB8831}" srcOrd="3" destOrd="0" presId="urn:microsoft.com/office/officeart/2005/8/layout/vList2"/>
    <dgm:cxn modelId="{467F0958-6788-4C26-B233-63146BBA11BD}" type="presParOf" srcId="{D201E62C-2413-4558-ACBE-2BBAA18834CD}" destId="{08DBC54A-6A18-4029-ACB5-7E4D15ADF99A}" srcOrd="4" destOrd="0" presId="urn:microsoft.com/office/officeart/2005/8/layout/vList2"/>
    <dgm:cxn modelId="{F2CB5746-F53D-4E70-9414-4D92EE54802B}" type="presParOf" srcId="{D201E62C-2413-4558-ACBE-2BBAA18834CD}" destId="{B5CA7175-C0CB-4FE7-B324-49CAF3354FD6}" srcOrd="5" destOrd="0" presId="urn:microsoft.com/office/officeart/2005/8/layout/vList2"/>
    <dgm:cxn modelId="{13969A3C-2E7B-4C7A-8B37-11B3BC925071}" type="presParOf" srcId="{D201E62C-2413-4558-ACBE-2BBAA18834CD}" destId="{52238C29-9266-4A82-832F-1CF974A52ACC}"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D008954-502D-4A81-8BE3-982AE86A7A5E}"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GB"/>
        </a:p>
      </dgm:t>
    </dgm:pt>
    <dgm:pt modelId="{EA246FAB-0880-4B86-9DBF-F33F55D962B1}">
      <dgm:prSet phldrT="[Text]"/>
      <dgm:spPr/>
      <dgm:t>
        <a:bodyPr/>
        <a:lstStyle/>
        <a:p>
          <a:r>
            <a:rPr lang="en-GB" dirty="0"/>
            <a:t>Marriott</a:t>
          </a:r>
        </a:p>
      </dgm:t>
    </dgm:pt>
    <dgm:pt modelId="{FE2F54D1-1F51-4061-B9D6-2A7866E8CC8F}" type="parTrans" cxnId="{EC08F1F9-B143-426D-AED5-6B80E65F3821}">
      <dgm:prSet/>
      <dgm:spPr/>
      <dgm:t>
        <a:bodyPr/>
        <a:lstStyle/>
        <a:p>
          <a:endParaRPr lang="en-GB"/>
        </a:p>
      </dgm:t>
    </dgm:pt>
    <dgm:pt modelId="{556F0627-C9B0-4E24-9169-074A8F21827F}" type="sibTrans" cxnId="{EC08F1F9-B143-426D-AED5-6B80E65F3821}">
      <dgm:prSet/>
      <dgm:spPr/>
      <dgm:t>
        <a:bodyPr/>
        <a:lstStyle/>
        <a:p>
          <a:endParaRPr lang="en-GB"/>
        </a:p>
      </dgm:t>
    </dgm:pt>
    <dgm:pt modelId="{D982218D-0AEF-4377-80C6-DB9888CEA607}">
      <dgm:prSet/>
      <dgm:spPr/>
      <dgm:t>
        <a:bodyPr/>
        <a:lstStyle/>
        <a:p>
          <a:r>
            <a:rPr lang="en-US" dirty="0"/>
            <a:t>Hyatt Hotel</a:t>
          </a:r>
          <a:endParaRPr lang="en-GB" dirty="0"/>
        </a:p>
      </dgm:t>
    </dgm:pt>
    <dgm:pt modelId="{3E6BE58F-72C7-4DF7-8796-EAC51BC81608}" type="parTrans" cxnId="{B2A3E273-5C7B-4954-8A1F-EEF560E2876F}">
      <dgm:prSet/>
      <dgm:spPr/>
      <dgm:t>
        <a:bodyPr/>
        <a:lstStyle/>
        <a:p>
          <a:endParaRPr lang="en-GB"/>
        </a:p>
      </dgm:t>
    </dgm:pt>
    <dgm:pt modelId="{37B44416-D091-42BF-AC5E-D7C372370FAF}" type="sibTrans" cxnId="{B2A3E273-5C7B-4954-8A1F-EEF560E2876F}">
      <dgm:prSet/>
      <dgm:spPr/>
      <dgm:t>
        <a:bodyPr/>
        <a:lstStyle/>
        <a:p>
          <a:endParaRPr lang="en-GB"/>
        </a:p>
      </dgm:t>
    </dgm:pt>
    <dgm:pt modelId="{4AC8C674-DAEA-4E44-86AE-A48AC7FE46C2}">
      <dgm:prSet phldrT="[Text]"/>
      <dgm:spPr/>
      <dgm:t>
        <a:bodyPr/>
        <a:lstStyle/>
        <a:p>
          <a:r>
            <a:rPr lang="en-US" dirty="0"/>
            <a:t>Marriott, a Hotel and resort company from the USA focuses on the development of inclusive and engaging culture for employee engagement (</a:t>
          </a:r>
          <a:r>
            <a:rPr lang="en-GB" dirty="0" err="1"/>
            <a:t>Overe</a:t>
          </a:r>
          <a:r>
            <a:rPr lang="en-GB" dirty="0"/>
            <a:t> and </a:t>
          </a:r>
          <a:r>
            <a:rPr lang="en-GB" dirty="0" err="1"/>
            <a:t>Mak</a:t>
          </a:r>
          <a:r>
            <a:rPr lang="en-GB" dirty="0"/>
            <a:t>, 2020</a:t>
          </a:r>
          <a:r>
            <a:rPr lang="en-US" dirty="0"/>
            <a:t>).</a:t>
          </a:r>
          <a:endParaRPr lang="en-GB" dirty="0"/>
        </a:p>
      </dgm:t>
    </dgm:pt>
    <dgm:pt modelId="{8DD370E3-9589-459E-9618-730D317CCDEA}" type="parTrans" cxnId="{3FE77C20-C832-4EE7-8425-C42803A3FD20}">
      <dgm:prSet/>
      <dgm:spPr/>
      <dgm:t>
        <a:bodyPr/>
        <a:lstStyle/>
        <a:p>
          <a:endParaRPr lang="en-GB"/>
        </a:p>
      </dgm:t>
    </dgm:pt>
    <dgm:pt modelId="{6B04E5C1-D989-48EC-BC90-F60BB8406715}" type="sibTrans" cxnId="{3FE77C20-C832-4EE7-8425-C42803A3FD20}">
      <dgm:prSet/>
      <dgm:spPr/>
      <dgm:t>
        <a:bodyPr/>
        <a:lstStyle/>
        <a:p>
          <a:endParaRPr lang="en-GB"/>
        </a:p>
      </dgm:t>
    </dgm:pt>
    <dgm:pt modelId="{95D81DAD-276B-434F-82EC-6FFEB18A563E}">
      <dgm:prSet phldrT="[Text]"/>
      <dgm:spPr/>
      <dgm:t>
        <a:bodyPr/>
        <a:lstStyle/>
        <a:p>
          <a:r>
            <a:rPr lang="en-US" dirty="0"/>
            <a:t>Premier Inn, a British hotel company follows the approach of developing the trust in leadership for improving employee engagement (</a:t>
          </a:r>
          <a:r>
            <a:rPr lang="en-GB" dirty="0"/>
            <a:t>Comparably, 2022</a:t>
          </a:r>
          <a:r>
            <a:rPr lang="en-US" dirty="0"/>
            <a:t>).</a:t>
          </a:r>
          <a:endParaRPr lang="en-GB" dirty="0"/>
        </a:p>
      </dgm:t>
    </dgm:pt>
    <dgm:pt modelId="{DCF94DBB-A43D-4999-9F0A-51D77C8F78A7}" type="parTrans" cxnId="{C9D520AD-B1A5-41F6-9F12-6547B78CA4DD}">
      <dgm:prSet/>
      <dgm:spPr/>
      <dgm:t>
        <a:bodyPr/>
        <a:lstStyle/>
        <a:p>
          <a:endParaRPr lang="en-GB"/>
        </a:p>
      </dgm:t>
    </dgm:pt>
    <dgm:pt modelId="{CA85DE23-BEC5-4544-90CF-A8801D952630}" type="sibTrans" cxnId="{C9D520AD-B1A5-41F6-9F12-6547B78CA4DD}">
      <dgm:prSet/>
      <dgm:spPr/>
      <dgm:t>
        <a:bodyPr/>
        <a:lstStyle/>
        <a:p>
          <a:endParaRPr lang="en-GB"/>
        </a:p>
      </dgm:t>
    </dgm:pt>
    <dgm:pt modelId="{00A1455E-9402-4D38-ACCF-0C4F7BC8659E}">
      <dgm:prSet phldrT="[Text]"/>
      <dgm:spPr/>
      <dgm:t>
        <a:bodyPr/>
        <a:lstStyle/>
        <a:p>
          <a:r>
            <a:rPr lang="en-US" dirty="0"/>
            <a:t>Premier Inn</a:t>
          </a:r>
          <a:endParaRPr lang="en-GB" dirty="0"/>
        </a:p>
      </dgm:t>
    </dgm:pt>
    <dgm:pt modelId="{2AE5E97A-23BA-4733-8F3B-BB492D81F2D2}" type="parTrans" cxnId="{5A44ECD9-8B86-4D38-89EF-3CFAC5AC3EDB}">
      <dgm:prSet/>
      <dgm:spPr/>
      <dgm:t>
        <a:bodyPr/>
        <a:lstStyle/>
        <a:p>
          <a:endParaRPr lang="en-GB"/>
        </a:p>
      </dgm:t>
    </dgm:pt>
    <dgm:pt modelId="{E8D0DFC8-1979-443F-A244-C21116B45C0D}" type="sibTrans" cxnId="{5A44ECD9-8B86-4D38-89EF-3CFAC5AC3EDB}">
      <dgm:prSet/>
      <dgm:spPr/>
      <dgm:t>
        <a:bodyPr/>
        <a:lstStyle/>
        <a:p>
          <a:endParaRPr lang="en-GB"/>
        </a:p>
      </dgm:t>
    </dgm:pt>
    <dgm:pt modelId="{69CA386B-B6FA-4104-83F3-54D9184D6E38}">
      <dgm:prSet/>
      <dgm:spPr/>
      <dgm:t>
        <a:bodyPr/>
        <a:lstStyle/>
        <a:p>
          <a:r>
            <a:rPr lang="en-US" dirty="0"/>
            <a:t>Hyatt Hotel focuses on the development and growth of employees to keep the workforce engaged with the business organisation along with providing many employee benefits to its workforce (</a:t>
          </a:r>
          <a:r>
            <a:rPr lang="en-GB" dirty="0"/>
            <a:t>People Matters Editorial Team, 2022</a:t>
          </a:r>
          <a:r>
            <a:rPr lang="en-US" dirty="0"/>
            <a:t>).</a:t>
          </a:r>
          <a:endParaRPr lang="en-GB" dirty="0"/>
        </a:p>
      </dgm:t>
    </dgm:pt>
    <dgm:pt modelId="{97FFCC6C-4CC4-4FF5-B647-531907016B01}" type="parTrans" cxnId="{A25683D7-C644-4D51-B42C-CA99E5D8598D}">
      <dgm:prSet/>
      <dgm:spPr/>
      <dgm:t>
        <a:bodyPr/>
        <a:lstStyle/>
        <a:p>
          <a:endParaRPr lang="en-GB"/>
        </a:p>
      </dgm:t>
    </dgm:pt>
    <dgm:pt modelId="{FB3CBA91-1F51-4EB2-833B-19F8521FFCDD}" type="sibTrans" cxnId="{A25683D7-C644-4D51-B42C-CA99E5D8598D}">
      <dgm:prSet/>
      <dgm:spPr/>
      <dgm:t>
        <a:bodyPr/>
        <a:lstStyle/>
        <a:p>
          <a:endParaRPr lang="en-GB"/>
        </a:p>
      </dgm:t>
    </dgm:pt>
    <dgm:pt modelId="{0C68B2CF-CD87-4DAB-851F-071DE9EBCB67}" type="pres">
      <dgm:prSet presAssocID="{BD008954-502D-4A81-8BE3-982AE86A7A5E}" presName="linear" presStyleCnt="0">
        <dgm:presLayoutVars>
          <dgm:dir/>
          <dgm:resizeHandles val="exact"/>
        </dgm:presLayoutVars>
      </dgm:prSet>
      <dgm:spPr/>
    </dgm:pt>
    <dgm:pt modelId="{8322D11B-52AF-496F-8A6A-567DD3E6CD30}" type="pres">
      <dgm:prSet presAssocID="{EA246FAB-0880-4B86-9DBF-F33F55D962B1}" presName="comp" presStyleCnt="0"/>
      <dgm:spPr/>
    </dgm:pt>
    <dgm:pt modelId="{E3DE52C1-BF1D-4027-B6F5-A21696C9808E}" type="pres">
      <dgm:prSet presAssocID="{EA246FAB-0880-4B86-9DBF-F33F55D962B1}" presName="box" presStyleLbl="node1" presStyleIdx="0" presStyleCnt="3"/>
      <dgm:spPr/>
    </dgm:pt>
    <dgm:pt modelId="{C0CD3A65-0EFD-496C-97DF-A3217EA70BDF}" type="pres">
      <dgm:prSet presAssocID="{EA246FAB-0880-4B86-9DBF-F33F55D962B1}" presName="img" presStyleLbl="fgImgPlace1" presStyleIdx="0" presStyleCnt="3"/>
      <dgm:spPr>
        <a:blipFill dpi="0" rotWithShape="1">
          <a:blip xmlns:r="http://schemas.openxmlformats.org/officeDocument/2006/relationships" r:embed="rId1"/>
          <a:srcRect/>
          <a:stretch>
            <a:fillRect t="-17140" b="-17140"/>
          </a:stretch>
        </a:blipFill>
      </dgm:spPr>
    </dgm:pt>
    <dgm:pt modelId="{DBC1DC65-137C-4709-827E-65FE814471CA}" type="pres">
      <dgm:prSet presAssocID="{EA246FAB-0880-4B86-9DBF-F33F55D962B1}" presName="text" presStyleLbl="node1" presStyleIdx="0" presStyleCnt="3">
        <dgm:presLayoutVars>
          <dgm:bulletEnabled val="1"/>
        </dgm:presLayoutVars>
      </dgm:prSet>
      <dgm:spPr/>
    </dgm:pt>
    <dgm:pt modelId="{2636182F-9FBE-4CCF-9A18-9E32479E11ED}" type="pres">
      <dgm:prSet presAssocID="{556F0627-C9B0-4E24-9169-074A8F21827F}" presName="spacer" presStyleCnt="0"/>
      <dgm:spPr/>
    </dgm:pt>
    <dgm:pt modelId="{B2ADF816-CD02-450B-8699-AF6F1B03D750}" type="pres">
      <dgm:prSet presAssocID="{00A1455E-9402-4D38-ACCF-0C4F7BC8659E}" presName="comp" presStyleCnt="0"/>
      <dgm:spPr/>
    </dgm:pt>
    <dgm:pt modelId="{8984B297-9549-493D-A9FF-134FE7DB4D94}" type="pres">
      <dgm:prSet presAssocID="{00A1455E-9402-4D38-ACCF-0C4F7BC8659E}" presName="box" presStyleLbl="node1" presStyleIdx="1" presStyleCnt="3"/>
      <dgm:spPr/>
    </dgm:pt>
    <dgm:pt modelId="{AC897C27-B423-4C33-80B2-47AC61062611}" type="pres">
      <dgm:prSet presAssocID="{00A1455E-9402-4D38-ACCF-0C4F7BC8659E}" presName="img" presStyleLbl="fgImgPlace1" presStyleIdx="1" presStyleCnt="3"/>
      <dgm:spPr>
        <a:blipFill dpi="0" rotWithShape="1">
          <a:blip xmlns:r="http://schemas.openxmlformats.org/officeDocument/2006/relationships" r:embed="rId2"/>
          <a:srcRect/>
          <a:stretch>
            <a:fillRect l="11892" r="11892"/>
          </a:stretch>
        </a:blipFill>
      </dgm:spPr>
    </dgm:pt>
    <dgm:pt modelId="{FBCF3C98-03C9-44A3-8A5D-D69B2C76151A}" type="pres">
      <dgm:prSet presAssocID="{00A1455E-9402-4D38-ACCF-0C4F7BC8659E}" presName="text" presStyleLbl="node1" presStyleIdx="1" presStyleCnt="3">
        <dgm:presLayoutVars>
          <dgm:bulletEnabled val="1"/>
        </dgm:presLayoutVars>
      </dgm:prSet>
      <dgm:spPr/>
    </dgm:pt>
    <dgm:pt modelId="{2421F3D8-1768-46F5-AA82-AC042F9ADA44}" type="pres">
      <dgm:prSet presAssocID="{E8D0DFC8-1979-443F-A244-C21116B45C0D}" presName="spacer" presStyleCnt="0"/>
      <dgm:spPr/>
    </dgm:pt>
    <dgm:pt modelId="{20828E6A-F4AC-4F5C-B4C1-B29564E18F30}" type="pres">
      <dgm:prSet presAssocID="{D982218D-0AEF-4377-80C6-DB9888CEA607}" presName="comp" presStyleCnt="0"/>
      <dgm:spPr/>
    </dgm:pt>
    <dgm:pt modelId="{54476F8F-38E9-45E9-958B-FB61A9D6C600}" type="pres">
      <dgm:prSet presAssocID="{D982218D-0AEF-4377-80C6-DB9888CEA607}" presName="box" presStyleLbl="node1" presStyleIdx="2" presStyleCnt="3"/>
      <dgm:spPr/>
    </dgm:pt>
    <dgm:pt modelId="{33DB5CE5-93DB-480D-BBEE-78DBB70BA2D0}" type="pres">
      <dgm:prSet presAssocID="{D982218D-0AEF-4377-80C6-DB9888CEA607}" presName="img" presStyleLbl="fgImgPlace1" presStyleIdx="2" presStyleCnt="3"/>
      <dgm:spPr>
        <a:blipFill>
          <a:blip xmlns:r="http://schemas.openxmlformats.org/officeDocument/2006/relationships" r:embed="rId3"/>
          <a:srcRect/>
          <a:stretch>
            <a:fillRect l="-7000" r="-7000"/>
          </a:stretch>
        </a:blipFill>
      </dgm:spPr>
    </dgm:pt>
    <dgm:pt modelId="{2090E0DE-EB31-429F-95DC-DD1A9051354C}" type="pres">
      <dgm:prSet presAssocID="{D982218D-0AEF-4377-80C6-DB9888CEA607}" presName="text" presStyleLbl="node1" presStyleIdx="2" presStyleCnt="3">
        <dgm:presLayoutVars>
          <dgm:bulletEnabled val="1"/>
        </dgm:presLayoutVars>
      </dgm:prSet>
      <dgm:spPr/>
    </dgm:pt>
  </dgm:ptLst>
  <dgm:cxnLst>
    <dgm:cxn modelId="{32EC5804-D15D-4EF9-8672-882FC4ED02AC}" type="presOf" srcId="{95D81DAD-276B-434F-82EC-6FFEB18A563E}" destId="{FBCF3C98-03C9-44A3-8A5D-D69B2C76151A}" srcOrd="1" destOrd="1" presId="urn:microsoft.com/office/officeart/2005/8/layout/vList4"/>
    <dgm:cxn modelId="{9080FB08-7B9A-41D9-B6EC-F1AAC59E635C}" type="presOf" srcId="{D982218D-0AEF-4377-80C6-DB9888CEA607}" destId="{2090E0DE-EB31-429F-95DC-DD1A9051354C}" srcOrd="1" destOrd="0" presId="urn:microsoft.com/office/officeart/2005/8/layout/vList4"/>
    <dgm:cxn modelId="{3FE77C20-C832-4EE7-8425-C42803A3FD20}" srcId="{EA246FAB-0880-4B86-9DBF-F33F55D962B1}" destId="{4AC8C674-DAEA-4E44-86AE-A48AC7FE46C2}" srcOrd="0" destOrd="0" parTransId="{8DD370E3-9589-459E-9618-730D317CCDEA}" sibTransId="{6B04E5C1-D989-48EC-BC90-F60BB8406715}"/>
    <dgm:cxn modelId="{540E242A-59A2-4AD3-98DD-23511BD0B1C8}" type="presOf" srcId="{D982218D-0AEF-4377-80C6-DB9888CEA607}" destId="{54476F8F-38E9-45E9-958B-FB61A9D6C600}" srcOrd="0" destOrd="0" presId="urn:microsoft.com/office/officeart/2005/8/layout/vList4"/>
    <dgm:cxn modelId="{98C2FE5F-B35E-4704-8686-7EEADB95E553}" type="presOf" srcId="{EA246FAB-0880-4B86-9DBF-F33F55D962B1}" destId="{DBC1DC65-137C-4709-827E-65FE814471CA}" srcOrd="1" destOrd="0" presId="urn:microsoft.com/office/officeart/2005/8/layout/vList4"/>
    <dgm:cxn modelId="{4B77FA71-4F07-4A2A-BAF6-BFCF9011664F}" type="presOf" srcId="{BD008954-502D-4A81-8BE3-982AE86A7A5E}" destId="{0C68B2CF-CD87-4DAB-851F-071DE9EBCB67}" srcOrd="0" destOrd="0" presId="urn:microsoft.com/office/officeart/2005/8/layout/vList4"/>
    <dgm:cxn modelId="{D453ED52-0F64-4404-A742-4A2D488D22E8}" type="presOf" srcId="{00A1455E-9402-4D38-ACCF-0C4F7BC8659E}" destId="{FBCF3C98-03C9-44A3-8A5D-D69B2C76151A}" srcOrd="1" destOrd="0" presId="urn:microsoft.com/office/officeart/2005/8/layout/vList4"/>
    <dgm:cxn modelId="{B2A3E273-5C7B-4954-8A1F-EEF560E2876F}" srcId="{BD008954-502D-4A81-8BE3-982AE86A7A5E}" destId="{D982218D-0AEF-4377-80C6-DB9888CEA607}" srcOrd="2" destOrd="0" parTransId="{3E6BE58F-72C7-4DF7-8796-EAC51BC81608}" sibTransId="{37B44416-D091-42BF-AC5E-D7C372370FAF}"/>
    <dgm:cxn modelId="{D7B1C599-F82B-4C76-A790-E4C18467B597}" type="presOf" srcId="{00A1455E-9402-4D38-ACCF-0C4F7BC8659E}" destId="{8984B297-9549-493D-A9FF-134FE7DB4D94}" srcOrd="0" destOrd="0" presId="urn:microsoft.com/office/officeart/2005/8/layout/vList4"/>
    <dgm:cxn modelId="{7A08449E-E961-4F45-8450-1AEBF3725CBC}" type="presOf" srcId="{69CA386B-B6FA-4104-83F3-54D9184D6E38}" destId="{2090E0DE-EB31-429F-95DC-DD1A9051354C}" srcOrd="1" destOrd="1" presId="urn:microsoft.com/office/officeart/2005/8/layout/vList4"/>
    <dgm:cxn modelId="{989833A0-DD06-49A3-9386-18A186204821}" type="presOf" srcId="{69CA386B-B6FA-4104-83F3-54D9184D6E38}" destId="{54476F8F-38E9-45E9-958B-FB61A9D6C600}" srcOrd="0" destOrd="1" presId="urn:microsoft.com/office/officeart/2005/8/layout/vList4"/>
    <dgm:cxn modelId="{C9D520AD-B1A5-41F6-9F12-6547B78CA4DD}" srcId="{00A1455E-9402-4D38-ACCF-0C4F7BC8659E}" destId="{95D81DAD-276B-434F-82EC-6FFEB18A563E}" srcOrd="0" destOrd="0" parTransId="{DCF94DBB-A43D-4999-9F0A-51D77C8F78A7}" sibTransId="{CA85DE23-BEC5-4544-90CF-A8801D952630}"/>
    <dgm:cxn modelId="{2C1447AE-2FD6-487D-9EED-AB3761EBF19F}" type="presOf" srcId="{EA246FAB-0880-4B86-9DBF-F33F55D962B1}" destId="{E3DE52C1-BF1D-4027-B6F5-A21696C9808E}" srcOrd="0" destOrd="0" presId="urn:microsoft.com/office/officeart/2005/8/layout/vList4"/>
    <dgm:cxn modelId="{A25683D7-C644-4D51-B42C-CA99E5D8598D}" srcId="{D982218D-0AEF-4377-80C6-DB9888CEA607}" destId="{69CA386B-B6FA-4104-83F3-54D9184D6E38}" srcOrd="0" destOrd="0" parTransId="{97FFCC6C-4CC4-4FF5-B647-531907016B01}" sibTransId="{FB3CBA91-1F51-4EB2-833B-19F8521FFCDD}"/>
    <dgm:cxn modelId="{5A44ECD9-8B86-4D38-89EF-3CFAC5AC3EDB}" srcId="{BD008954-502D-4A81-8BE3-982AE86A7A5E}" destId="{00A1455E-9402-4D38-ACCF-0C4F7BC8659E}" srcOrd="1" destOrd="0" parTransId="{2AE5E97A-23BA-4733-8F3B-BB492D81F2D2}" sibTransId="{E8D0DFC8-1979-443F-A244-C21116B45C0D}"/>
    <dgm:cxn modelId="{E8FF12E1-CBB4-4046-9C1E-969164B0AA6E}" type="presOf" srcId="{4AC8C674-DAEA-4E44-86AE-A48AC7FE46C2}" destId="{E3DE52C1-BF1D-4027-B6F5-A21696C9808E}" srcOrd="0" destOrd="1" presId="urn:microsoft.com/office/officeart/2005/8/layout/vList4"/>
    <dgm:cxn modelId="{022076E7-CC4E-402E-AA93-9D6C23BA77AA}" type="presOf" srcId="{4AC8C674-DAEA-4E44-86AE-A48AC7FE46C2}" destId="{DBC1DC65-137C-4709-827E-65FE814471CA}" srcOrd="1" destOrd="1" presId="urn:microsoft.com/office/officeart/2005/8/layout/vList4"/>
    <dgm:cxn modelId="{68EF89EA-40CE-47C6-BB7D-BE0297ECC679}" type="presOf" srcId="{95D81DAD-276B-434F-82EC-6FFEB18A563E}" destId="{8984B297-9549-493D-A9FF-134FE7DB4D94}" srcOrd="0" destOrd="1" presId="urn:microsoft.com/office/officeart/2005/8/layout/vList4"/>
    <dgm:cxn modelId="{EC08F1F9-B143-426D-AED5-6B80E65F3821}" srcId="{BD008954-502D-4A81-8BE3-982AE86A7A5E}" destId="{EA246FAB-0880-4B86-9DBF-F33F55D962B1}" srcOrd="0" destOrd="0" parTransId="{FE2F54D1-1F51-4061-B9D6-2A7866E8CC8F}" sibTransId="{556F0627-C9B0-4E24-9169-074A8F21827F}"/>
    <dgm:cxn modelId="{D47F0AD5-5793-447C-B835-FF8EDBB4B567}" type="presParOf" srcId="{0C68B2CF-CD87-4DAB-851F-071DE9EBCB67}" destId="{8322D11B-52AF-496F-8A6A-567DD3E6CD30}" srcOrd="0" destOrd="0" presId="urn:microsoft.com/office/officeart/2005/8/layout/vList4"/>
    <dgm:cxn modelId="{5B9319DB-E431-40C3-B988-9428BDA5E5B6}" type="presParOf" srcId="{8322D11B-52AF-496F-8A6A-567DD3E6CD30}" destId="{E3DE52C1-BF1D-4027-B6F5-A21696C9808E}" srcOrd="0" destOrd="0" presId="urn:microsoft.com/office/officeart/2005/8/layout/vList4"/>
    <dgm:cxn modelId="{BAC60A53-DAE0-47D7-B215-DEDD4B385DB8}" type="presParOf" srcId="{8322D11B-52AF-496F-8A6A-567DD3E6CD30}" destId="{C0CD3A65-0EFD-496C-97DF-A3217EA70BDF}" srcOrd="1" destOrd="0" presId="urn:microsoft.com/office/officeart/2005/8/layout/vList4"/>
    <dgm:cxn modelId="{24521057-5141-4E35-BD3B-68E6605246D9}" type="presParOf" srcId="{8322D11B-52AF-496F-8A6A-567DD3E6CD30}" destId="{DBC1DC65-137C-4709-827E-65FE814471CA}" srcOrd="2" destOrd="0" presId="urn:microsoft.com/office/officeart/2005/8/layout/vList4"/>
    <dgm:cxn modelId="{66C92579-DBFC-41A2-87F2-13482964B3BA}" type="presParOf" srcId="{0C68B2CF-CD87-4DAB-851F-071DE9EBCB67}" destId="{2636182F-9FBE-4CCF-9A18-9E32479E11ED}" srcOrd="1" destOrd="0" presId="urn:microsoft.com/office/officeart/2005/8/layout/vList4"/>
    <dgm:cxn modelId="{95FBBE4A-4679-4DC1-9EC6-637636198FB7}" type="presParOf" srcId="{0C68B2CF-CD87-4DAB-851F-071DE9EBCB67}" destId="{B2ADF816-CD02-450B-8699-AF6F1B03D750}" srcOrd="2" destOrd="0" presId="urn:microsoft.com/office/officeart/2005/8/layout/vList4"/>
    <dgm:cxn modelId="{8954A220-7533-4C38-A1BE-B00802607B9D}" type="presParOf" srcId="{B2ADF816-CD02-450B-8699-AF6F1B03D750}" destId="{8984B297-9549-493D-A9FF-134FE7DB4D94}" srcOrd="0" destOrd="0" presId="urn:microsoft.com/office/officeart/2005/8/layout/vList4"/>
    <dgm:cxn modelId="{DCCE48C2-11D2-4190-91FD-FD3B03C3C3C2}" type="presParOf" srcId="{B2ADF816-CD02-450B-8699-AF6F1B03D750}" destId="{AC897C27-B423-4C33-80B2-47AC61062611}" srcOrd="1" destOrd="0" presId="urn:microsoft.com/office/officeart/2005/8/layout/vList4"/>
    <dgm:cxn modelId="{AF150B76-32BB-4E4D-91FC-63C4A79A7BC7}" type="presParOf" srcId="{B2ADF816-CD02-450B-8699-AF6F1B03D750}" destId="{FBCF3C98-03C9-44A3-8A5D-D69B2C76151A}" srcOrd="2" destOrd="0" presId="urn:microsoft.com/office/officeart/2005/8/layout/vList4"/>
    <dgm:cxn modelId="{5303FBBF-EE88-4AF3-8D26-0C3CD861612E}" type="presParOf" srcId="{0C68B2CF-CD87-4DAB-851F-071DE9EBCB67}" destId="{2421F3D8-1768-46F5-AA82-AC042F9ADA44}" srcOrd="3" destOrd="0" presId="urn:microsoft.com/office/officeart/2005/8/layout/vList4"/>
    <dgm:cxn modelId="{19340A3D-465E-4F8E-8A5D-4C3FAD56F97E}" type="presParOf" srcId="{0C68B2CF-CD87-4DAB-851F-071DE9EBCB67}" destId="{20828E6A-F4AC-4F5C-B4C1-B29564E18F30}" srcOrd="4" destOrd="0" presId="urn:microsoft.com/office/officeart/2005/8/layout/vList4"/>
    <dgm:cxn modelId="{07922426-7152-4AE1-AD4E-56F1EE43CBF5}" type="presParOf" srcId="{20828E6A-F4AC-4F5C-B4C1-B29564E18F30}" destId="{54476F8F-38E9-45E9-958B-FB61A9D6C600}" srcOrd="0" destOrd="0" presId="urn:microsoft.com/office/officeart/2005/8/layout/vList4"/>
    <dgm:cxn modelId="{A262F96D-A632-4008-AB2D-B4387EF65A7C}" type="presParOf" srcId="{20828E6A-F4AC-4F5C-B4C1-B29564E18F30}" destId="{33DB5CE5-93DB-480D-BBEE-78DBB70BA2D0}" srcOrd="1" destOrd="0" presId="urn:microsoft.com/office/officeart/2005/8/layout/vList4"/>
    <dgm:cxn modelId="{4602C30A-AF2B-44BA-A177-4A8E2AC6EC31}" type="presParOf" srcId="{20828E6A-F4AC-4F5C-B4C1-B29564E18F30}" destId="{2090E0DE-EB31-429F-95DC-DD1A9051354C}"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BB9B53-F201-4A60-89E7-415672855029}">
      <dsp:nvSpPr>
        <dsp:cNvPr id="0" name=""/>
        <dsp:cNvSpPr/>
      </dsp:nvSpPr>
      <dsp:spPr>
        <a:xfrm>
          <a:off x="0" y="603437"/>
          <a:ext cx="10347649" cy="743535"/>
        </a:xfrm>
        <a:prstGeom prst="roundRect">
          <a:avLst/>
        </a:prstGeom>
        <a:solidFill>
          <a:schemeClr val="accent1">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BOOSTS THE EMPLOYEE PRODUCTIVITY</a:t>
          </a:r>
        </a:p>
      </dsp:txBody>
      <dsp:txXfrm>
        <a:off x="36296" y="639733"/>
        <a:ext cx="10275057" cy="670943"/>
      </dsp:txXfrm>
    </dsp:sp>
    <dsp:sp modelId="{1E8221B9-D519-4345-BF99-452151E556C9}">
      <dsp:nvSpPr>
        <dsp:cNvPr id="0" name=""/>
        <dsp:cNvSpPr/>
      </dsp:nvSpPr>
      <dsp:spPr>
        <a:xfrm>
          <a:off x="0" y="1436252"/>
          <a:ext cx="10347649" cy="743535"/>
        </a:xfrm>
        <a:prstGeom prst="roundRect">
          <a:avLst/>
        </a:prstGeom>
        <a:solidFill>
          <a:schemeClr val="accent1">
            <a:shade val="80000"/>
            <a:hueOff val="116428"/>
            <a:satOff val="-2085"/>
            <a:lumOff val="886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IMPROVE THE EMPLOYEE RETENTION</a:t>
          </a:r>
        </a:p>
      </dsp:txBody>
      <dsp:txXfrm>
        <a:off x="36296" y="1472548"/>
        <a:ext cx="10275057" cy="670943"/>
      </dsp:txXfrm>
    </dsp:sp>
    <dsp:sp modelId="{08DBC54A-6A18-4029-ACB5-7E4D15ADF99A}">
      <dsp:nvSpPr>
        <dsp:cNvPr id="0" name=""/>
        <dsp:cNvSpPr/>
      </dsp:nvSpPr>
      <dsp:spPr>
        <a:xfrm>
          <a:off x="0" y="2269067"/>
          <a:ext cx="10347649" cy="743535"/>
        </a:xfrm>
        <a:prstGeom prst="roundRect">
          <a:avLst/>
        </a:prstGeom>
        <a:solidFill>
          <a:schemeClr val="accent1">
            <a:shade val="80000"/>
            <a:hueOff val="232855"/>
            <a:satOff val="-4171"/>
            <a:lumOff val="1772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ENHANCES THE COMPANY CULTURE</a:t>
          </a:r>
        </a:p>
      </dsp:txBody>
      <dsp:txXfrm>
        <a:off x="36296" y="2305363"/>
        <a:ext cx="10275057" cy="670943"/>
      </dsp:txXfrm>
    </dsp:sp>
    <dsp:sp modelId="{52238C29-9266-4A82-832F-1CF974A52ACC}">
      <dsp:nvSpPr>
        <dsp:cNvPr id="0" name=""/>
        <dsp:cNvSpPr/>
      </dsp:nvSpPr>
      <dsp:spPr>
        <a:xfrm>
          <a:off x="0" y="3101882"/>
          <a:ext cx="10347649" cy="743535"/>
        </a:xfrm>
        <a:prstGeom prst="roundRect">
          <a:avLst/>
        </a:prstGeom>
        <a:solidFill>
          <a:schemeClr val="accent1">
            <a:shade val="80000"/>
            <a:hueOff val="349283"/>
            <a:satOff val="-6256"/>
            <a:lumOff val="2658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IT INDICATES THE SUCCESS FOR THE BUSINESS ORGANISATION</a:t>
          </a:r>
        </a:p>
      </dsp:txBody>
      <dsp:txXfrm>
        <a:off x="36296" y="3138178"/>
        <a:ext cx="10275057" cy="6709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DE52C1-BF1D-4027-B6F5-A21696C9808E}">
      <dsp:nvSpPr>
        <dsp:cNvPr id="0" name=""/>
        <dsp:cNvSpPr/>
      </dsp:nvSpPr>
      <dsp:spPr>
        <a:xfrm>
          <a:off x="0" y="0"/>
          <a:ext cx="8128000" cy="151324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Marriott</a:t>
          </a:r>
        </a:p>
        <a:p>
          <a:pPr marL="171450" lvl="1" indent="-171450" algn="l" defTabSz="711200">
            <a:lnSpc>
              <a:spcPct val="90000"/>
            </a:lnSpc>
            <a:spcBef>
              <a:spcPct val="0"/>
            </a:spcBef>
            <a:spcAft>
              <a:spcPct val="15000"/>
            </a:spcAft>
            <a:buChar char="•"/>
          </a:pPr>
          <a:r>
            <a:rPr lang="en-US" sz="1600" kern="1200" dirty="0"/>
            <a:t>Marriott, a Hotel and resort company from the USA focuses on the development of inclusive and engaging culture for employee engagement (</a:t>
          </a:r>
          <a:r>
            <a:rPr lang="en-GB" sz="1600" kern="1200" dirty="0" err="1"/>
            <a:t>Overe</a:t>
          </a:r>
          <a:r>
            <a:rPr lang="en-GB" sz="1600" kern="1200" dirty="0"/>
            <a:t> and </a:t>
          </a:r>
          <a:r>
            <a:rPr lang="en-GB" sz="1600" kern="1200" dirty="0" err="1"/>
            <a:t>Mak</a:t>
          </a:r>
          <a:r>
            <a:rPr lang="en-GB" sz="1600" kern="1200" dirty="0"/>
            <a:t>, 2020</a:t>
          </a:r>
          <a:r>
            <a:rPr lang="en-US" sz="1600" kern="1200" dirty="0"/>
            <a:t>).</a:t>
          </a:r>
          <a:endParaRPr lang="en-GB" sz="1600" kern="1200" dirty="0"/>
        </a:p>
      </dsp:txBody>
      <dsp:txXfrm>
        <a:off x="1776924" y="0"/>
        <a:ext cx="6351075" cy="1513245"/>
      </dsp:txXfrm>
    </dsp:sp>
    <dsp:sp modelId="{C0CD3A65-0EFD-496C-97DF-A3217EA70BDF}">
      <dsp:nvSpPr>
        <dsp:cNvPr id="0" name=""/>
        <dsp:cNvSpPr/>
      </dsp:nvSpPr>
      <dsp:spPr>
        <a:xfrm>
          <a:off x="151324" y="151324"/>
          <a:ext cx="1625600" cy="1210596"/>
        </a:xfrm>
        <a:prstGeom prst="roundRect">
          <a:avLst>
            <a:gd name="adj" fmla="val 10000"/>
          </a:avLst>
        </a:prstGeom>
        <a:blipFill dpi="0" rotWithShape="1">
          <a:blip xmlns:r="http://schemas.openxmlformats.org/officeDocument/2006/relationships" r:embed="rId1"/>
          <a:srcRect/>
          <a:stretch>
            <a:fillRect t="-17140" b="-1714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984B297-9549-493D-A9FF-134FE7DB4D94}">
      <dsp:nvSpPr>
        <dsp:cNvPr id="0" name=""/>
        <dsp:cNvSpPr/>
      </dsp:nvSpPr>
      <dsp:spPr>
        <a:xfrm>
          <a:off x="0" y="1664570"/>
          <a:ext cx="8128000" cy="151324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Premier Inn</a:t>
          </a:r>
          <a:endParaRPr lang="en-GB" sz="2100" kern="1200" dirty="0"/>
        </a:p>
        <a:p>
          <a:pPr marL="171450" lvl="1" indent="-171450" algn="l" defTabSz="711200">
            <a:lnSpc>
              <a:spcPct val="90000"/>
            </a:lnSpc>
            <a:spcBef>
              <a:spcPct val="0"/>
            </a:spcBef>
            <a:spcAft>
              <a:spcPct val="15000"/>
            </a:spcAft>
            <a:buChar char="•"/>
          </a:pPr>
          <a:r>
            <a:rPr lang="en-US" sz="1600" kern="1200" dirty="0"/>
            <a:t>Premier Inn, a British hotel company follows the approach of developing the trust in leadership for improving employee engagement (</a:t>
          </a:r>
          <a:r>
            <a:rPr lang="en-GB" sz="1600" kern="1200" dirty="0"/>
            <a:t>Comparably, 2022</a:t>
          </a:r>
          <a:r>
            <a:rPr lang="en-US" sz="1600" kern="1200" dirty="0"/>
            <a:t>).</a:t>
          </a:r>
          <a:endParaRPr lang="en-GB" sz="1600" kern="1200" dirty="0"/>
        </a:p>
      </dsp:txBody>
      <dsp:txXfrm>
        <a:off x="1776924" y="1664570"/>
        <a:ext cx="6351075" cy="1513245"/>
      </dsp:txXfrm>
    </dsp:sp>
    <dsp:sp modelId="{AC897C27-B423-4C33-80B2-47AC61062611}">
      <dsp:nvSpPr>
        <dsp:cNvPr id="0" name=""/>
        <dsp:cNvSpPr/>
      </dsp:nvSpPr>
      <dsp:spPr>
        <a:xfrm>
          <a:off x="151324" y="1815895"/>
          <a:ext cx="1625600" cy="1210596"/>
        </a:xfrm>
        <a:prstGeom prst="roundRect">
          <a:avLst>
            <a:gd name="adj" fmla="val 10000"/>
          </a:avLst>
        </a:prstGeom>
        <a:blipFill dpi="0" rotWithShape="1">
          <a:blip xmlns:r="http://schemas.openxmlformats.org/officeDocument/2006/relationships" r:embed="rId2"/>
          <a:srcRect/>
          <a:stretch>
            <a:fillRect l="11892" r="11892"/>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4476F8F-38E9-45E9-958B-FB61A9D6C600}">
      <dsp:nvSpPr>
        <dsp:cNvPr id="0" name=""/>
        <dsp:cNvSpPr/>
      </dsp:nvSpPr>
      <dsp:spPr>
        <a:xfrm>
          <a:off x="0" y="3329141"/>
          <a:ext cx="8128000" cy="151324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Hyatt Hotel</a:t>
          </a:r>
          <a:endParaRPr lang="en-GB" sz="2100" kern="1200" dirty="0"/>
        </a:p>
        <a:p>
          <a:pPr marL="171450" lvl="1" indent="-171450" algn="l" defTabSz="711200">
            <a:lnSpc>
              <a:spcPct val="90000"/>
            </a:lnSpc>
            <a:spcBef>
              <a:spcPct val="0"/>
            </a:spcBef>
            <a:spcAft>
              <a:spcPct val="15000"/>
            </a:spcAft>
            <a:buChar char="•"/>
          </a:pPr>
          <a:r>
            <a:rPr lang="en-US" sz="1600" kern="1200" dirty="0"/>
            <a:t>Hyatt Hotel focuses on the development and growth of employees to keep the workforce engaged with the business organisation along with providing many employee benefits to its workforce (</a:t>
          </a:r>
          <a:r>
            <a:rPr lang="en-GB" sz="1600" kern="1200" dirty="0"/>
            <a:t>People Matters Editorial Team, 2022</a:t>
          </a:r>
          <a:r>
            <a:rPr lang="en-US" sz="1600" kern="1200" dirty="0"/>
            <a:t>).</a:t>
          </a:r>
          <a:endParaRPr lang="en-GB" sz="1600" kern="1200" dirty="0"/>
        </a:p>
      </dsp:txBody>
      <dsp:txXfrm>
        <a:off x="1776924" y="3329141"/>
        <a:ext cx="6351075" cy="1513245"/>
      </dsp:txXfrm>
    </dsp:sp>
    <dsp:sp modelId="{33DB5CE5-93DB-480D-BBEE-78DBB70BA2D0}">
      <dsp:nvSpPr>
        <dsp:cNvPr id="0" name=""/>
        <dsp:cNvSpPr/>
      </dsp:nvSpPr>
      <dsp:spPr>
        <a:xfrm>
          <a:off x="151324" y="3480465"/>
          <a:ext cx="1625600" cy="1210596"/>
        </a:xfrm>
        <a:prstGeom prst="roundRect">
          <a:avLst>
            <a:gd name="adj" fmla="val 10000"/>
          </a:avLst>
        </a:prstGeom>
        <a:blipFill>
          <a:blip xmlns:r="http://schemas.openxmlformats.org/officeDocument/2006/relationships" r:embed="rId3"/>
          <a:srcRect/>
          <a:stretch>
            <a:fillRect l="-7000" r="-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9D5690-F823-41D9-B50F-62280611A2DA}" type="datetimeFigureOut">
              <a:rPr lang="en-GB" smtClean="0"/>
              <a:t>05/12/2022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1EE73B-141E-4CAE-9C5F-DE7F52DD213C}" type="slidenum">
              <a:rPr lang="en-GB" smtClean="0"/>
              <a:t>‹#›</a:t>
            </a:fld>
            <a:endParaRPr lang="en-GB" dirty="0"/>
          </a:p>
        </p:txBody>
      </p:sp>
    </p:spTree>
    <p:extLst>
      <p:ext uri="{BB962C8B-B14F-4D97-AF65-F5344CB8AC3E}">
        <p14:creationId xmlns:p14="http://schemas.microsoft.com/office/powerpoint/2010/main" val="1561377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1EE73B-141E-4CAE-9C5F-DE7F52DD213C}" type="slidenum">
              <a:rPr lang="en-GB" smtClean="0"/>
              <a:t>2</a:t>
            </a:fld>
            <a:endParaRPr lang="en-GB" dirty="0"/>
          </a:p>
        </p:txBody>
      </p:sp>
    </p:spTree>
    <p:extLst>
      <p:ext uri="{BB962C8B-B14F-4D97-AF65-F5344CB8AC3E}">
        <p14:creationId xmlns:p14="http://schemas.microsoft.com/office/powerpoint/2010/main" val="38061755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It is the degree to which the cognitive, behavioral and emotional energies of the employees are invested by them to contribute towards growth and development of the business organisation. </a:t>
            </a:r>
            <a:endParaRPr lang="en-GB" dirty="0"/>
          </a:p>
        </p:txBody>
      </p:sp>
      <p:sp>
        <p:nvSpPr>
          <p:cNvPr id="4" name="Slide Number Placeholder 3"/>
          <p:cNvSpPr>
            <a:spLocks noGrp="1"/>
          </p:cNvSpPr>
          <p:nvPr>
            <p:ph type="sldNum" sz="quarter" idx="5"/>
          </p:nvPr>
        </p:nvSpPr>
        <p:spPr/>
        <p:txBody>
          <a:bodyPr/>
          <a:lstStyle/>
          <a:p>
            <a:fld id="{5A1EE73B-141E-4CAE-9C5F-DE7F52DD213C}" type="slidenum">
              <a:rPr lang="en-GB" smtClean="0"/>
              <a:t>3</a:t>
            </a:fld>
            <a:endParaRPr lang="en-GB" dirty="0"/>
          </a:p>
        </p:txBody>
      </p:sp>
    </p:spTree>
    <p:extLst>
      <p:ext uri="{BB962C8B-B14F-4D97-AF65-F5344CB8AC3E}">
        <p14:creationId xmlns:p14="http://schemas.microsoft.com/office/powerpoint/2010/main" val="15543111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BOOSTS THE EMPLOYEE PRODUCTIVITY</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A highly engaged employee works with a dedication which increases his or her productivity. The entire workforce working with increased dedication helps to improve the overall productivity of the business organisation. </a:t>
            </a:r>
          </a:p>
          <a:p>
            <a:pPr algn="just">
              <a:lnSpc>
                <a:spcPct val="107000"/>
              </a:lnSpc>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IMPROVE THE EMPLOYEE RETENTION</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A dedicated employee who is satisfied with the job has very little probability of leaving the company and hence employee engagement improves the employee retention of the business organisation.</a:t>
            </a:r>
          </a:p>
          <a:p>
            <a:pPr algn="just">
              <a:lnSpc>
                <a:spcPct val="107000"/>
              </a:lnSpc>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ENHANCES THE COMPANY CULTURE</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Satisfied employees encourage others to work effectively. They also help others regarding their work. Improving employee engagement helps in the overall elevation of company culture where positivity is maintained. </a:t>
            </a:r>
          </a:p>
          <a:p>
            <a:pPr algn="just">
              <a:lnSpc>
                <a:spcPct val="107000"/>
              </a:lnSpc>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IT INDICATES THE SUCCESS OF THE BUSINESS ORGANISATION</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The combined benefits for the business organisation along with increased productivity sets the company on the track of success hence employee engagement indicates the success of the business organisation in terms of company culture and company productivity.</a:t>
            </a:r>
          </a:p>
          <a:p>
            <a:pPr algn="just">
              <a:lnSpc>
                <a:spcPct val="107000"/>
              </a:lnSpc>
              <a:spcAft>
                <a:spcPts val="800"/>
              </a:spcAft>
            </a:pPr>
            <a:r>
              <a:rPr lang="en-US" sz="1800" dirty="0"/>
              <a:t>(Sun and </a:t>
            </a:r>
            <a:r>
              <a:rPr lang="en-US" sz="1800" dirty="0" err="1"/>
              <a:t>Bunchapattanasakda</a:t>
            </a:r>
            <a:r>
              <a:rPr lang="en-US" sz="1800" dirty="0"/>
              <a:t>, 2019).</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algn="just"/>
            <a:endParaRPr lang="en-GB" b="1" dirty="0"/>
          </a:p>
        </p:txBody>
      </p:sp>
      <p:sp>
        <p:nvSpPr>
          <p:cNvPr id="4" name="Slide Number Placeholder 3"/>
          <p:cNvSpPr>
            <a:spLocks noGrp="1"/>
          </p:cNvSpPr>
          <p:nvPr>
            <p:ph type="sldNum" sz="quarter" idx="5"/>
          </p:nvPr>
        </p:nvSpPr>
        <p:spPr/>
        <p:txBody>
          <a:bodyPr/>
          <a:lstStyle/>
          <a:p>
            <a:fld id="{5A1EE73B-141E-4CAE-9C5F-DE7F52DD213C}" type="slidenum">
              <a:rPr lang="en-GB" smtClean="0"/>
              <a:t>4</a:t>
            </a:fld>
            <a:endParaRPr lang="en-GB" dirty="0"/>
          </a:p>
        </p:txBody>
      </p:sp>
    </p:spTree>
    <p:extLst>
      <p:ext uri="{BB962C8B-B14F-4D97-AF65-F5344CB8AC3E}">
        <p14:creationId xmlns:p14="http://schemas.microsoft.com/office/powerpoint/2010/main" val="4417589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Arial" panose="020B0604020202020204" pitchFamily="34" charset="0"/>
              </a:rPr>
              <a:t>A satisfied employee can work efficiently to satisfy the needs and demands of customers. Hence the concept of employee engagement becomes more important for the business organisation working in the hotel and hospitality industry.</a:t>
            </a:r>
          </a:p>
          <a:p>
            <a:pPr algn="just"/>
            <a:endParaRPr lang="en-GB" dirty="0"/>
          </a:p>
        </p:txBody>
      </p:sp>
      <p:sp>
        <p:nvSpPr>
          <p:cNvPr id="4" name="Slide Number Placeholder 3"/>
          <p:cNvSpPr>
            <a:spLocks noGrp="1"/>
          </p:cNvSpPr>
          <p:nvPr>
            <p:ph type="sldNum" sz="quarter" idx="5"/>
          </p:nvPr>
        </p:nvSpPr>
        <p:spPr/>
        <p:txBody>
          <a:bodyPr/>
          <a:lstStyle/>
          <a:p>
            <a:fld id="{5A1EE73B-141E-4CAE-9C5F-DE7F52DD213C}" type="slidenum">
              <a:rPr lang="en-GB" smtClean="0"/>
              <a:t>5</a:t>
            </a:fld>
            <a:endParaRPr lang="en-GB" dirty="0"/>
          </a:p>
        </p:txBody>
      </p:sp>
    </p:spTree>
    <p:extLst>
      <p:ext uri="{BB962C8B-B14F-4D97-AF65-F5344CB8AC3E}">
        <p14:creationId xmlns:p14="http://schemas.microsoft.com/office/powerpoint/2010/main" val="1853311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MEANINGFUL WORK</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This is the process of providing personal space to the employee by giving them autonomy in regard to their work. Prioritising the recruits who have passion towards the work done by the company is another important aspect of meaningful full work. The development of small teams allows for effective working. At last providing time for slaking makes the work more meaningful for the employees. </a:t>
            </a:r>
          </a:p>
          <a:p>
            <a:pPr algn="just">
              <a:lnSpc>
                <a:spcPct val="107000"/>
              </a:lnSpc>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HANDS-ON MANAGEMENT</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The next aspect is the management of the employees. This includes elements like setting clear and transparent goals for the employees, providing them with essential coaching, investing in the development of employees along with managing their performance of the employees. </a:t>
            </a:r>
          </a:p>
          <a:p>
            <a:pPr algn="just">
              <a:lnSpc>
                <a:spcPct val="107000"/>
              </a:lnSpc>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POSITIVE WORK ENVIRONMENT</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The development of a positive working environment requires a few things. This includes providing a flexible and humanistic working environment along with working on the development of a culture of recognition and creating an inclusive and diverse workplace. </a:t>
            </a:r>
          </a:p>
          <a:p>
            <a:pPr algn="just">
              <a:lnSpc>
                <a:spcPct val="107000"/>
              </a:lnSpc>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GROWTH OPPORTUNITIES</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Growth opportunities are developed when effective training and support are provided to the employees along with facilitating talent mobility in the business organisation. A high-impact learning culture supports the growth opportunities for the employees in the business organisation. </a:t>
            </a:r>
          </a:p>
          <a:p>
            <a:pPr algn="just">
              <a:lnSpc>
                <a:spcPct val="107000"/>
              </a:lnSpc>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TRUST IN LEADERSHIP</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The last element is trust in leadership. This is developed by becoming transparent with the employees along with becoming inspirational for them as role models in the business organisation.</a:t>
            </a:r>
          </a:p>
          <a:p>
            <a:pPr algn="just"/>
            <a:endParaRPr lang="en-GB" dirty="0"/>
          </a:p>
        </p:txBody>
      </p:sp>
      <p:sp>
        <p:nvSpPr>
          <p:cNvPr id="4" name="Slide Number Placeholder 3"/>
          <p:cNvSpPr>
            <a:spLocks noGrp="1"/>
          </p:cNvSpPr>
          <p:nvPr>
            <p:ph type="sldNum" sz="quarter" idx="5"/>
          </p:nvPr>
        </p:nvSpPr>
        <p:spPr/>
        <p:txBody>
          <a:bodyPr/>
          <a:lstStyle/>
          <a:p>
            <a:fld id="{5A1EE73B-141E-4CAE-9C5F-DE7F52DD213C}" type="slidenum">
              <a:rPr lang="en-GB" smtClean="0"/>
              <a:t>6</a:t>
            </a:fld>
            <a:endParaRPr lang="en-GB" dirty="0"/>
          </a:p>
        </p:txBody>
      </p:sp>
    </p:spTree>
    <p:extLst>
      <p:ext uri="{BB962C8B-B14F-4D97-AF65-F5344CB8AC3E}">
        <p14:creationId xmlns:p14="http://schemas.microsoft.com/office/powerpoint/2010/main" val="9564942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Deloitte model of employee engagement have been among the most used and most impactful model across the industries.</a:t>
            </a:r>
          </a:p>
        </p:txBody>
      </p:sp>
      <p:sp>
        <p:nvSpPr>
          <p:cNvPr id="4" name="Slide Number Placeholder 3"/>
          <p:cNvSpPr>
            <a:spLocks noGrp="1"/>
          </p:cNvSpPr>
          <p:nvPr>
            <p:ph type="sldNum" sz="quarter" idx="5"/>
          </p:nvPr>
        </p:nvSpPr>
        <p:spPr/>
        <p:txBody>
          <a:bodyPr/>
          <a:lstStyle/>
          <a:p>
            <a:fld id="{5A1EE73B-141E-4CAE-9C5F-DE7F52DD213C}" type="slidenum">
              <a:rPr lang="en-GB" smtClean="0"/>
              <a:t>7</a:t>
            </a:fld>
            <a:endParaRPr lang="en-GB" dirty="0"/>
          </a:p>
        </p:txBody>
      </p:sp>
    </p:spTree>
    <p:extLst>
      <p:ext uri="{BB962C8B-B14F-4D97-AF65-F5344CB8AC3E}">
        <p14:creationId xmlns:p14="http://schemas.microsoft.com/office/powerpoint/2010/main" val="23561812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All these different practices lead of effective development of employee engagement in the business organisation. This enables the success of the company in the hospitality industry. </a:t>
            </a:r>
            <a:endParaRPr lang="en-GB" dirty="0"/>
          </a:p>
        </p:txBody>
      </p:sp>
      <p:sp>
        <p:nvSpPr>
          <p:cNvPr id="4" name="Slide Number Placeholder 3"/>
          <p:cNvSpPr>
            <a:spLocks noGrp="1"/>
          </p:cNvSpPr>
          <p:nvPr>
            <p:ph type="sldNum" sz="quarter" idx="5"/>
          </p:nvPr>
        </p:nvSpPr>
        <p:spPr/>
        <p:txBody>
          <a:bodyPr/>
          <a:lstStyle/>
          <a:p>
            <a:fld id="{5A1EE73B-141E-4CAE-9C5F-DE7F52DD213C}" type="slidenum">
              <a:rPr lang="en-GB" smtClean="0"/>
              <a:t>8</a:t>
            </a:fld>
            <a:endParaRPr lang="en-GB" dirty="0"/>
          </a:p>
        </p:txBody>
      </p:sp>
    </p:spTree>
    <p:extLst>
      <p:ext uri="{BB962C8B-B14F-4D97-AF65-F5344CB8AC3E}">
        <p14:creationId xmlns:p14="http://schemas.microsoft.com/office/powerpoint/2010/main" val="26446218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presentation continued with the best industry practice of employee engagement along with defining the benefits of employee engagement for business organisation. </a:t>
            </a:r>
            <a:endParaRPr lang="en-GB" dirty="0"/>
          </a:p>
        </p:txBody>
      </p:sp>
      <p:sp>
        <p:nvSpPr>
          <p:cNvPr id="4" name="Slide Number Placeholder 3"/>
          <p:cNvSpPr>
            <a:spLocks noGrp="1"/>
          </p:cNvSpPr>
          <p:nvPr>
            <p:ph type="sldNum" sz="quarter" idx="5"/>
          </p:nvPr>
        </p:nvSpPr>
        <p:spPr/>
        <p:txBody>
          <a:bodyPr/>
          <a:lstStyle/>
          <a:p>
            <a:fld id="{5A1EE73B-141E-4CAE-9C5F-DE7F52DD213C}" type="slidenum">
              <a:rPr lang="en-GB" smtClean="0"/>
              <a:t>10</a:t>
            </a:fld>
            <a:endParaRPr lang="en-GB" dirty="0"/>
          </a:p>
        </p:txBody>
      </p:sp>
    </p:spTree>
    <p:extLst>
      <p:ext uri="{BB962C8B-B14F-4D97-AF65-F5344CB8AC3E}">
        <p14:creationId xmlns:p14="http://schemas.microsoft.com/office/powerpoint/2010/main" val="527807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DD0F9-5F1E-9531-FEB6-83C89D30B93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05D9693-E686-C69F-253C-63806435AD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ACB166-5F2E-7CD7-5D0F-8D13F4CC67B3}"/>
              </a:ext>
            </a:extLst>
          </p:cNvPr>
          <p:cNvSpPr>
            <a:spLocks noGrp="1"/>
          </p:cNvSpPr>
          <p:nvPr>
            <p:ph type="dt" sz="half" idx="10"/>
          </p:nvPr>
        </p:nvSpPr>
        <p:spPr/>
        <p:txBody>
          <a:bodyPr/>
          <a:lstStyle/>
          <a:p>
            <a:fld id="{023AA7FB-9D6D-46AE-9BAB-33C9CCF474DD}" type="datetimeFigureOut">
              <a:rPr lang="en-GB" smtClean="0"/>
              <a:t>05/12/2022</a:t>
            </a:fld>
            <a:endParaRPr lang="en-GB" dirty="0"/>
          </a:p>
        </p:txBody>
      </p:sp>
      <p:sp>
        <p:nvSpPr>
          <p:cNvPr id="5" name="Footer Placeholder 4">
            <a:extLst>
              <a:ext uri="{FF2B5EF4-FFF2-40B4-BE49-F238E27FC236}">
                <a16:creationId xmlns:a16="http://schemas.microsoft.com/office/drawing/2014/main" id="{86617C84-4A0D-31F9-FA54-5CE14FA8954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CCAF149-081B-090A-8D96-7BEE115C4337}"/>
              </a:ext>
            </a:extLst>
          </p:cNvPr>
          <p:cNvSpPr>
            <a:spLocks noGrp="1"/>
          </p:cNvSpPr>
          <p:nvPr>
            <p:ph type="sldNum" sz="quarter" idx="12"/>
          </p:nvPr>
        </p:nvSpPr>
        <p:spPr/>
        <p:txBody>
          <a:bodyPr/>
          <a:lstStyle/>
          <a:p>
            <a:fld id="{37C4ADF1-DFF7-426E-8679-05304590C4C2}" type="slidenum">
              <a:rPr lang="en-GB" smtClean="0"/>
              <a:t>‹#›</a:t>
            </a:fld>
            <a:endParaRPr lang="en-GB" dirty="0"/>
          </a:p>
        </p:txBody>
      </p:sp>
    </p:spTree>
    <p:extLst>
      <p:ext uri="{BB962C8B-B14F-4D97-AF65-F5344CB8AC3E}">
        <p14:creationId xmlns:p14="http://schemas.microsoft.com/office/powerpoint/2010/main" val="35300693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2767B-368E-6EE6-C73B-44A761E544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EAEE36-74C3-3E26-CD66-FC40E1DE84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F89CD1-B505-850B-22A1-50EF70C98106}"/>
              </a:ext>
            </a:extLst>
          </p:cNvPr>
          <p:cNvSpPr>
            <a:spLocks noGrp="1"/>
          </p:cNvSpPr>
          <p:nvPr>
            <p:ph type="dt" sz="half" idx="10"/>
          </p:nvPr>
        </p:nvSpPr>
        <p:spPr/>
        <p:txBody>
          <a:bodyPr/>
          <a:lstStyle/>
          <a:p>
            <a:fld id="{023AA7FB-9D6D-46AE-9BAB-33C9CCF474DD}" type="datetimeFigureOut">
              <a:rPr lang="en-GB" smtClean="0"/>
              <a:t>05/12/2022</a:t>
            </a:fld>
            <a:endParaRPr lang="en-GB" dirty="0"/>
          </a:p>
        </p:txBody>
      </p:sp>
      <p:sp>
        <p:nvSpPr>
          <p:cNvPr id="5" name="Footer Placeholder 4">
            <a:extLst>
              <a:ext uri="{FF2B5EF4-FFF2-40B4-BE49-F238E27FC236}">
                <a16:creationId xmlns:a16="http://schemas.microsoft.com/office/drawing/2014/main" id="{8CB5BED1-D3E4-843C-AD36-750CDA18F2A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9F3B530-CF08-48E1-FC47-7C8156BDEE9B}"/>
              </a:ext>
            </a:extLst>
          </p:cNvPr>
          <p:cNvSpPr>
            <a:spLocks noGrp="1"/>
          </p:cNvSpPr>
          <p:nvPr>
            <p:ph type="sldNum" sz="quarter" idx="12"/>
          </p:nvPr>
        </p:nvSpPr>
        <p:spPr/>
        <p:txBody>
          <a:bodyPr/>
          <a:lstStyle/>
          <a:p>
            <a:fld id="{37C4ADF1-DFF7-426E-8679-05304590C4C2}" type="slidenum">
              <a:rPr lang="en-GB" smtClean="0"/>
              <a:t>‹#›</a:t>
            </a:fld>
            <a:endParaRPr lang="en-GB" dirty="0"/>
          </a:p>
        </p:txBody>
      </p:sp>
    </p:spTree>
    <p:extLst>
      <p:ext uri="{BB962C8B-B14F-4D97-AF65-F5344CB8AC3E}">
        <p14:creationId xmlns:p14="http://schemas.microsoft.com/office/powerpoint/2010/main" val="2498393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11C07-0A73-780E-3283-D0DDDEAB55C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6D2C0B9-B08C-9110-E5EB-F31F41319D2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1C5F10B-1BF3-CCD4-6A69-27E1B696A600}"/>
              </a:ext>
            </a:extLst>
          </p:cNvPr>
          <p:cNvSpPr>
            <a:spLocks noGrp="1"/>
          </p:cNvSpPr>
          <p:nvPr>
            <p:ph type="dt" sz="half" idx="10"/>
          </p:nvPr>
        </p:nvSpPr>
        <p:spPr/>
        <p:txBody>
          <a:bodyPr/>
          <a:lstStyle/>
          <a:p>
            <a:fld id="{023AA7FB-9D6D-46AE-9BAB-33C9CCF474DD}" type="datetimeFigureOut">
              <a:rPr lang="en-GB" smtClean="0"/>
              <a:t>05/12/2022</a:t>
            </a:fld>
            <a:endParaRPr lang="en-GB" dirty="0"/>
          </a:p>
        </p:txBody>
      </p:sp>
      <p:sp>
        <p:nvSpPr>
          <p:cNvPr id="5" name="Footer Placeholder 4">
            <a:extLst>
              <a:ext uri="{FF2B5EF4-FFF2-40B4-BE49-F238E27FC236}">
                <a16:creationId xmlns:a16="http://schemas.microsoft.com/office/drawing/2014/main" id="{4A04E4AE-6448-4B0E-779F-21446726648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2CB2E0D-DF26-ECB2-9DC3-F6E47B43B91B}"/>
              </a:ext>
            </a:extLst>
          </p:cNvPr>
          <p:cNvSpPr>
            <a:spLocks noGrp="1"/>
          </p:cNvSpPr>
          <p:nvPr>
            <p:ph type="sldNum" sz="quarter" idx="12"/>
          </p:nvPr>
        </p:nvSpPr>
        <p:spPr/>
        <p:txBody>
          <a:bodyPr/>
          <a:lstStyle/>
          <a:p>
            <a:fld id="{37C4ADF1-DFF7-426E-8679-05304590C4C2}" type="slidenum">
              <a:rPr lang="en-GB" smtClean="0"/>
              <a:t>‹#›</a:t>
            </a:fld>
            <a:endParaRPr lang="en-GB" dirty="0"/>
          </a:p>
        </p:txBody>
      </p:sp>
    </p:spTree>
    <p:extLst>
      <p:ext uri="{BB962C8B-B14F-4D97-AF65-F5344CB8AC3E}">
        <p14:creationId xmlns:p14="http://schemas.microsoft.com/office/powerpoint/2010/main" val="3541929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D0C93-E341-08C8-97C3-6FCE96C9771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EE85290-15B9-1A1F-A3CB-3D9112B1BB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697A13E-3734-DD64-7D54-4513751AA4D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B70D53B-92A4-D1AB-004D-7738E1409B9D}"/>
              </a:ext>
            </a:extLst>
          </p:cNvPr>
          <p:cNvSpPr>
            <a:spLocks noGrp="1"/>
          </p:cNvSpPr>
          <p:nvPr>
            <p:ph type="dt" sz="half" idx="10"/>
          </p:nvPr>
        </p:nvSpPr>
        <p:spPr/>
        <p:txBody>
          <a:bodyPr/>
          <a:lstStyle/>
          <a:p>
            <a:fld id="{023AA7FB-9D6D-46AE-9BAB-33C9CCF474DD}" type="datetimeFigureOut">
              <a:rPr lang="en-GB" smtClean="0"/>
              <a:t>05/12/2022</a:t>
            </a:fld>
            <a:endParaRPr lang="en-GB" dirty="0"/>
          </a:p>
        </p:txBody>
      </p:sp>
      <p:sp>
        <p:nvSpPr>
          <p:cNvPr id="6" name="Footer Placeholder 5">
            <a:extLst>
              <a:ext uri="{FF2B5EF4-FFF2-40B4-BE49-F238E27FC236}">
                <a16:creationId xmlns:a16="http://schemas.microsoft.com/office/drawing/2014/main" id="{3B4A65FC-0D1D-7C99-49BB-06767893EBB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66430EE-4CD7-6605-23D1-AC88E6DB77EC}"/>
              </a:ext>
            </a:extLst>
          </p:cNvPr>
          <p:cNvSpPr>
            <a:spLocks noGrp="1"/>
          </p:cNvSpPr>
          <p:nvPr>
            <p:ph type="sldNum" sz="quarter" idx="12"/>
          </p:nvPr>
        </p:nvSpPr>
        <p:spPr/>
        <p:txBody>
          <a:bodyPr/>
          <a:lstStyle/>
          <a:p>
            <a:fld id="{37C4ADF1-DFF7-426E-8679-05304590C4C2}" type="slidenum">
              <a:rPr lang="en-GB" smtClean="0"/>
              <a:t>‹#›</a:t>
            </a:fld>
            <a:endParaRPr lang="en-GB" dirty="0"/>
          </a:p>
        </p:txBody>
      </p:sp>
    </p:spTree>
    <p:extLst>
      <p:ext uri="{BB962C8B-B14F-4D97-AF65-F5344CB8AC3E}">
        <p14:creationId xmlns:p14="http://schemas.microsoft.com/office/powerpoint/2010/main" val="8464422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EA91E-3E23-0912-527C-355E0063C89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4E5826C-1A26-D781-DD5C-A6209B82B5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FA3DD59-E8CE-1515-E434-3B5B5E1006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38950BC-BB0B-6B49-5347-C58C29F17BF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088CFC7-BA70-B19F-2E7E-6685AEFD8BC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6F28A62-034C-40AF-9252-D8662F5EA0FE}"/>
              </a:ext>
            </a:extLst>
          </p:cNvPr>
          <p:cNvSpPr>
            <a:spLocks noGrp="1"/>
          </p:cNvSpPr>
          <p:nvPr>
            <p:ph type="dt" sz="half" idx="10"/>
          </p:nvPr>
        </p:nvSpPr>
        <p:spPr/>
        <p:txBody>
          <a:bodyPr/>
          <a:lstStyle/>
          <a:p>
            <a:fld id="{023AA7FB-9D6D-46AE-9BAB-33C9CCF474DD}" type="datetimeFigureOut">
              <a:rPr lang="en-GB" smtClean="0"/>
              <a:t>05/12/2022</a:t>
            </a:fld>
            <a:endParaRPr lang="en-GB" dirty="0"/>
          </a:p>
        </p:txBody>
      </p:sp>
      <p:sp>
        <p:nvSpPr>
          <p:cNvPr id="8" name="Footer Placeholder 7">
            <a:extLst>
              <a:ext uri="{FF2B5EF4-FFF2-40B4-BE49-F238E27FC236}">
                <a16:creationId xmlns:a16="http://schemas.microsoft.com/office/drawing/2014/main" id="{F5D84050-D3D0-6A79-7BE2-B18F67A4F264}"/>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FD84C48D-44DF-39D6-1837-F3F40334F81C}"/>
              </a:ext>
            </a:extLst>
          </p:cNvPr>
          <p:cNvSpPr>
            <a:spLocks noGrp="1"/>
          </p:cNvSpPr>
          <p:nvPr>
            <p:ph type="sldNum" sz="quarter" idx="12"/>
          </p:nvPr>
        </p:nvSpPr>
        <p:spPr/>
        <p:txBody>
          <a:bodyPr/>
          <a:lstStyle/>
          <a:p>
            <a:fld id="{37C4ADF1-DFF7-426E-8679-05304590C4C2}" type="slidenum">
              <a:rPr lang="en-GB" smtClean="0"/>
              <a:t>‹#›</a:t>
            </a:fld>
            <a:endParaRPr lang="en-GB" dirty="0"/>
          </a:p>
        </p:txBody>
      </p:sp>
    </p:spTree>
    <p:extLst>
      <p:ext uri="{BB962C8B-B14F-4D97-AF65-F5344CB8AC3E}">
        <p14:creationId xmlns:p14="http://schemas.microsoft.com/office/powerpoint/2010/main" val="31724583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F5215-6AA6-D3CD-46A0-85A3F9662E0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FC12FAE-F41F-924A-9C5C-ED65966100D1}"/>
              </a:ext>
            </a:extLst>
          </p:cNvPr>
          <p:cNvSpPr>
            <a:spLocks noGrp="1"/>
          </p:cNvSpPr>
          <p:nvPr>
            <p:ph type="dt" sz="half" idx="10"/>
          </p:nvPr>
        </p:nvSpPr>
        <p:spPr/>
        <p:txBody>
          <a:bodyPr/>
          <a:lstStyle/>
          <a:p>
            <a:fld id="{023AA7FB-9D6D-46AE-9BAB-33C9CCF474DD}" type="datetimeFigureOut">
              <a:rPr lang="en-GB" smtClean="0"/>
              <a:t>05/12/2022</a:t>
            </a:fld>
            <a:endParaRPr lang="en-GB" dirty="0"/>
          </a:p>
        </p:txBody>
      </p:sp>
      <p:sp>
        <p:nvSpPr>
          <p:cNvPr id="4" name="Footer Placeholder 3">
            <a:extLst>
              <a:ext uri="{FF2B5EF4-FFF2-40B4-BE49-F238E27FC236}">
                <a16:creationId xmlns:a16="http://schemas.microsoft.com/office/drawing/2014/main" id="{1AEF57F6-9BD9-A394-E735-6DDC63B8A2E9}"/>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BC21B315-BB10-E134-8480-713CC9931567}"/>
              </a:ext>
            </a:extLst>
          </p:cNvPr>
          <p:cNvSpPr>
            <a:spLocks noGrp="1"/>
          </p:cNvSpPr>
          <p:nvPr>
            <p:ph type="sldNum" sz="quarter" idx="12"/>
          </p:nvPr>
        </p:nvSpPr>
        <p:spPr/>
        <p:txBody>
          <a:bodyPr/>
          <a:lstStyle/>
          <a:p>
            <a:fld id="{37C4ADF1-DFF7-426E-8679-05304590C4C2}" type="slidenum">
              <a:rPr lang="en-GB" smtClean="0"/>
              <a:t>‹#›</a:t>
            </a:fld>
            <a:endParaRPr lang="en-GB" dirty="0"/>
          </a:p>
        </p:txBody>
      </p:sp>
    </p:spTree>
    <p:extLst>
      <p:ext uri="{BB962C8B-B14F-4D97-AF65-F5344CB8AC3E}">
        <p14:creationId xmlns:p14="http://schemas.microsoft.com/office/powerpoint/2010/main" val="23891535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B888E16-51E5-43B3-0219-2AB88D721B9E}"/>
              </a:ext>
            </a:extLst>
          </p:cNvPr>
          <p:cNvSpPr>
            <a:spLocks noGrp="1"/>
          </p:cNvSpPr>
          <p:nvPr>
            <p:ph type="dt" sz="half" idx="10"/>
          </p:nvPr>
        </p:nvSpPr>
        <p:spPr/>
        <p:txBody>
          <a:bodyPr/>
          <a:lstStyle/>
          <a:p>
            <a:fld id="{023AA7FB-9D6D-46AE-9BAB-33C9CCF474DD}" type="datetimeFigureOut">
              <a:rPr lang="en-GB" smtClean="0"/>
              <a:t>05/12/2022</a:t>
            </a:fld>
            <a:endParaRPr lang="en-GB" dirty="0"/>
          </a:p>
        </p:txBody>
      </p:sp>
      <p:sp>
        <p:nvSpPr>
          <p:cNvPr id="3" name="Footer Placeholder 2">
            <a:extLst>
              <a:ext uri="{FF2B5EF4-FFF2-40B4-BE49-F238E27FC236}">
                <a16:creationId xmlns:a16="http://schemas.microsoft.com/office/drawing/2014/main" id="{2006FE4F-957C-E383-63B8-12375331D784}"/>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3BFF7CE4-C911-77D8-5775-E46A85949C20}"/>
              </a:ext>
            </a:extLst>
          </p:cNvPr>
          <p:cNvSpPr>
            <a:spLocks noGrp="1"/>
          </p:cNvSpPr>
          <p:nvPr>
            <p:ph type="sldNum" sz="quarter" idx="12"/>
          </p:nvPr>
        </p:nvSpPr>
        <p:spPr/>
        <p:txBody>
          <a:bodyPr/>
          <a:lstStyle/>
          <a:p>
            <a:fld id="{37C4ADF1-DFF7-426E-8679-05304590C4C2}" type="slidenum">
              <a:rPr lang="en-GB" smtClean="0"/>
              <a:t>‹#›</a:t>
            </a:fld>
            <a:endParaRPr lang="en-GB" dirty="0"/>
          </a:p>
        </p:txBody>
      </p:sp>
    </p:spTree>
    <p:extLst>
      <p:ext uri="{BB962C8B-B14F-4D97-AF65-F5344CB8AC3E}">
        <p14:creationId xmlns:p14="http://schemas.microsoft.com/office/powerpoint/2010/main" val="22624037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2F70E-FA93-BE0C-527C-C9AC2330B0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B824275-B6B4-CC5B-BCFF-0B180231D5A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01BED9D-A0EA-B4B6-E8E5-9C1917DAC4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91EC5F8-03BA-09B0-15F2-92F3E2B6651E}"/>
              </a:ext>
            </a:extLst>
          </p:cNvPr>
          <p:cNvSpPr>
            <a:spLocks noGrp="1"/>
          </p:cNvSpPr>
          <p:nvPr>
            <p:ph type="dt" sz="half" idx="10"/>
          </p:nvPr>
        </p:nvSpPr>
        <p:spPr/>
        <p:txBody>
          <a:bodyPr/>
          <a:lstStyle/>
          <a:p>
            <a:fld id="{023AA7FB-9D6D-46AE-9BAB-33C9CCF474DD}" type="datetimeFigureOut">
              <a:rPr lang="en-GB" smtClean="0"/>
              <a:t>05/12/2022</a:t>
            </a:fld>
            <a:endParaRPr lang="en-GB" dirty="0"/>
          </a:p>
        </p:txBody>
      </p:sp>
      <p:sp>
        <p:nvSpPr>
          <p:cNvPr id="6" name="Footer Placeholder 5">
            <a:extLst>
              <a:ext uri="{FF2B5EF4-FFF2-40B4-BE49-F238E27FC236}">
                <a16:creationId xmlns:a16="http://schemas.microsoft.com/office/drawing/2014/main" id="{7606EAD2-5788-C624-0668-0DE8782A461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4EB0E80-FADB-C01F-3F00-DD2F2BA6FB4D}"/>
              </a:ext>
            </a:extLst>
          </p:cNvPr>
          <p:cNvSpPr>
            <a:spLocks noGrp="1"/>
          </p:cNvSpPr>
          <p:nvPr>
            <p:ph type="sldNum" sz="quarter" idx="12"/>
          </p:nvPr>
        </p:nvSpPr>
        <p:spPr/>
        <p:txBody>
          <a:bodyPr/>
          <a:lstStyle/>
          <a:p>
            <a:fld id="{37C4ADF1-DFF7-426E-8679-05304590C4C2}" type="slidenum">
              <a:rPr lang="en-GB" smtClean="0"/>
              <a:t>‹#›</a:t>
            </a:fld>
            <a:endParaRPr lang="en-GB" dirty="0"/>
          </a:p>
        </p:txBody>
      </p:sp>
    </p:spTree>
    <p:extLst>
      <p:ext uri="{BB962C8B-B14F-4D97-AF65-F5344CB8AC3E}">
        <p14:creationId xmlns:p14="http://schemas.microsoft.com/office/powerpoint/2010/main" val="39060514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DEE57-E489-D98F-F642-552A1AD942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FFB02C3-4086-57C2-5BDD-D695F86EFDA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E5895940-0651-BE82-01FD-62A3FA22B7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41D1B3-14E3-84A6-C415-60402F77A99A}"/>
              </a:ext>
            </a:extLst>
          </p:cNvPr>
          <p:cNvSpPr>
            <a:spLocks noGrp="1"/>
          </p:cNvSpPr>
          <p:nvPr>
            <p:ph type="dt" sz="half" idx="10"/>
          </p:nvPr>
        </p:nvSpPr>
        <p:spPr/>
        <p:txBody>
          <a:bodyPr/>
          <a:lstStyle/>
          <a:p>
            <a:fld id="{023AA7FB-9D6D-46AE-9BAB-33C9CCF474DD}" type="datetimeFigureOut">
              <a:rPr lang="en-GB" smtClean="0"/>
              <a:t>05/12/2022</a:t>
            </a:fld>
            <a:endParaRPr lang="en-GB" dirty="0"/>
          </a:p>
        </p:txBody>
      </p:sp>
      <p:sp>
        <p:nvSpPr>
          <p:cNvPr id="6" name="Footer Placeholder 5">
            <a:extLst>
              <a:ext uri="{FF2B5EF4-FFF2-40B4-BE49-F238E27FC236}">
                <a16:creationId xmlns:a16="http://schemas.microsoft.com/office/drawing/2014/main" id="{88FCC992-A813-C6DB-1D85-417094CF25B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D8897C9-30E9-4555-761B-6791050CA800}"/>
              </a:ext>
            </a:extLst>
          </p:cNvPr>
          <p:cNvSpPr>
            <a:spLocks noGrp="1"/>
          </p:cNvSpPr>
          <p:nvPr>
            <p:ph type="sldNum" sz="quarter" idx="12"/>
          </p:nvPr>
        </p:nvSpPr>
        <p:spPr/>
        <p:txBody>
          <a:bodyPr/>
          <a:lstStyle/>
          <a:p>
            <a:fld id="{37C4ADF1-DFF7-426E-8679-05304590C4C2}" type="slidenum">
              <a:rPr lang="en-GB" smtClean="0"/>
              <a:t>‹#›</a:t>
            </a:fld>
            <a:endParaRPr lang="en-GB" dirty="0"/>
          </a:p>
        </p:txBody>
      </p:sp>
    </p:spTree>
    <p:extLst>
      <p:ext uri="{BB962C8B-B14F-4D97-AF65-F5344CB8AC3E}">
        <p14:creationId xmlns:p14="http://schemas.microsoft.com/office/powerpoint/2010/main" val="3427238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40F2C-CD5B-572B-26D7-277E03C6546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CB36F3D-A607-A978-1111-DF22B9BB2B8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CE96FC-E667-DB16-9890-C1A79B9AECB1}"/>
              </a:ext>
            </a:extLst>
          </p:cNvPr>
          <p:cNvSpPr>
            <a:spLocks noGrp="1"/>
          </p:cNvSpPr>
          <p:nvPr>
            <p:ph type="dt" sz="half" idx="10"/>
          </p:nvPr>
        </p:nvSpPr>
        <p:spPr/>
        <p:txBody>
          <a:bodyPr/>
          <a:lstStyle/>
          <a:p>
            <a:fld id="{023AA7FB-9D6D-46AE-9BAB-33C9CCF474DD}" type="datetimeFigureOut">
              <a:rPr lang="en-GB" smtClean="0"/>
              <a:t>05/12/2022</a:t>
            </a:fld>
            <a:endParaRPr lang="en-GB" dirty="0"/>
          </a:p>
        </p:txBody>
      </p:sp>
      <p:sp>
        <p:nvSpPr>
          <p:cNvPr id="5" name="Footer Placeholder 4">
            <a:extLst>
              <a:ext uri="{FF2B5EF4-FFF2-40B4-BE49-F238E27FC236}">
                <a16:creationId xmlns:a16="http://schemas.microsoft.com/office/drawing/2014/main" id="{F067BBC7-C8AB-227A-31B2-791B8E6D1C0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0EE1070-F961-BD23-7D03-81AB1290DC76}"/>
              </a:ext>
            </a:extLst>
          </p:cNvPr>
          <p:cNvSpPr>
            <a:spLocks noGrp="1"/>
          </p:cNvSpPr>
          <p:nvPr>
            <p:ph type="sldNum" sz="quarter" idx="12"/>
          </p:nvPr>
        </p:nvSpPr>
        <p:spPr/>
        <p:txBody>
          <a:bodyPr/>
          <a:lstStyle/>
          <a:p>
            <a:fld id="{37C4ADF1-DFF7-426E-8679-05304590C4C2}" type="slidenum">
              <a:rPr lang="en-GB" smtClean="0"/>
              <a:t>‹#›</a:t>
            </a:fld>
            <a:endParaRPr lang="en-GB" dirty="0"/>
          </a:p>
        </p:txBody>
      </p:sp>
    </p:spTree>
    <p:extLst>
      <p:ext uri="{BB962C8B-B14F-4D97-AF65-F5344CB8AC3E}">
        <p14:creationId xmlns:p14="http://schemas.microsoft.com/office/powerpoint/2010/main" val="7364434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2C81DD5-B6BF-70AC-2097-936B9BCF76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E295A0-ADC1-5F7F-793B-3A15193DA4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475307-37B1-2B06-2006-6F09EDD9F351}"/>
              </a:ext>
            </a:extLst>
          </p:cNvPr>
          <p:cNvSpPr>
            <a:spLocks noGrp="1"/>
          </p:cNvSpPr>
          <p:nvPr>
            <p:ph type="dt" sz="half" idx="10"/>
          </p:nvPr>
        </p:nvSpPr>
        <p:spPr/>
        <p:txBody>
          <a:bodyPr/>
          <a:lstStyle/>
          <a:p>
            <a:fld id="{023AA7FB-9D6D-46AE-9BAB-33C9CCF474DD}" type="datetimeFigureOut">
              <a:rPr lang="en-GB" smtClean="0"/>
              <a:t>05/12/2022</a:t>
            </a:fld>
            <a:endParaRPr lang="en-GB" dirty="0"/>
          </a:p>
        </p:txBody>
      </p:sp>
      <p:sp>
        <p:nvSpPr>
          <p:cNvPr id="5" name="Footer Placeholder 4">
            <a:extLst>
              <a:ext uri="{FF2B5EF4-FFF2-40B4-BE49-F238E27FC236}">
                <a16:creationId xmlns:a16="http://schemas.microsoft.com/office/drawing/2014/main" id="{56109BFF-33BD-A0F9-1F32-C1AB8398243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4554228-735E-EFC2-D51F-172CDDF9FCDA}"/>
              </a:ext>
            </a:extLst>
          </p:cNvPr>
          <p:cNvSpPr>
            <a:spLocks noGrp="1"/>
          </p:cNvSpPr>
          <p:nvPr>
            <p:ph type="sldNum" sz="quarter" idx="12"/>
          </p:nvPr>
        </p:nvSpPr>
        <p:spPr/>
        <p:txBody>
          <a:bodyPr/>
          <a:lstStyle/>
          <a:p>
            <a:fld id="{37C4ADF1-DFF7-426E-8679-05304590C4C2}" type="slidenum">
              <a:rPr lang="en-GB" smtClean="0"/>
              <a:t>‹#›</a:t>
            </a:fld>
            <a:endParaRPr lang="en-GB" dirty="0"/>
          </a:p>
        </p:txBody>
      </p:sp>
    </p:spTree>
    <p:extLst>
      <p:ext uri="{BB962C8B-B14F-4D97-AF65-F5344CB8AC3E}">
        <p14:creationId xmlns:p14="http://schemas.microsoft.com/office/powerpoint/2010/main" val="17350682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0"/>
                <a:lumOff val="100000"/>
              </a:schemeClr>
            </a:gs>
            <a:gs pos="28000">
              <a:schemeClr val="accent1">
                <a:lumMod val="0"/>
                <a:lumOff val="100000"/>
              </a:schemeClr>
            </a:gs>
            <a:gs pos="100000">
              <a:schemeClr val="accent1">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3D3DA1-0ECD-DF06-3E2A-3D912064B9D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27AE5D4-DA8F-C882-BF2A-B879025C84D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FD0D8B-D4C0-6200-7B9D-6663AD3BF5B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3AA7FB-9D6D-46AE-9BAB-33C9CCF474DD}" type="datetimeFigureOut">
              <a:rPr lang="en-GB" smtClean="0"/>
              <a:t>05/12/2022</a:t>
            </a:fld>
            <a:endParaRPr lang="en-GB" dirty="0"/>
          </a:p>
        </p:txBody>
      </p:sp>
      <p:sp>
        <p:nvSpPr>
          <p:cNvPr id="5" name="Footer Placeholder 4">
            <a:extLst>
              <a:ext uri="{FF2B5EF4-FFF2-40B4-BE49-F238E27FC236}">
                <a16:creationId xmlns:a16="http://schemas.microsoft.com/office/drawing/2014/main" id="{F14AC70D-7554-839A-FF81-0347804F31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E778FC3C-A40E-0631-66E1-893DD9D6635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7C4ADF1-DFF7-426E-8679-05304590C4C2}" type="slidenum">
              <a:rPr lang="en-GB" smtClean="0"/>
              <a:t>‹#›</a:t>
            </a:fld>
            <a:endParaRPr lang="en-GB" dirty="0"/>
          </a:p>
        </p:txBody>
      </p:sp>
    </p:spTree>
    <p:extLst>
      <p:ext uri="{BB962C8B-B14F-4D97-AF65-F5344CB8AC3E}">
        <p14:creationId xmlns:p14="http://schemas.microsoft.com/office/powerpoint/2010/main" val="135303565"/>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0"/>
                <a:lumOff val="100000"/>
              </a:schemeClr>
            </a:gs>
            <a:gs pos="28000">
              <a:schemeClr val="accent1">
                <a:lumMod val="0"/>
                <a:lumOff val="100000"/>
              </a:schemeClr>
            </a:gs>
            <a:gs pos="100000">
              <a:schemeClr val="accent1">
                <a:lumMod val="100000"/>
              </a:schemeClr>
            </a:gs>
          </a:gsLst>
          <a:path path="rect">
            <a:fillToRect l="100000" t="100000"/>
          </a:path>
          <a:tileRect r="-100000" b="-100000"/>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223EE2E-48D6-13EF-55E6-BA10986B3006}"/>
              </a:ext>
            </a:extLst>
          </p:cNvPr>
          <p:cNvSpPr>
            <a:spLocks noGrp="1"/>
          </p:cNvSpPr>
          <p:nvPr>
            <p:ph type="ctrTitle"/>
          </p:nvPr>
        </p:nvSpPr>
        <p:spPr/>
        <p:txBody>
          <a:bodyPr/>
          <a:lstStyle/>
          <a:p>
            <a:r>
              <a:rPr lang="en-GB" b="1" u="sng" dirty="0"/>
              <a:t>TASK 3 – PRESENTATION  </a:t>
            </a:r>
          </a:p>
        </p:txBody>
      </p:sp>
      <p:sp>
        <p:nvSpPr>
          <p:cNvPr id="5" name="Subtitle 4">
            <a:extLst>
              <a:ext uri="{FF2B5EF4-FFF2-40B4-BE49-F238E27FC236}">
                <a16:creationId xmlns:a16="http://schemas.microsoft.com/office/drawing/2014/main" id="{0BEF2E5A-49B2-B1F7-E18F-64FCA59B7D65}"/>
              </a:ext>
            </a:extLst>
          </p:cNvPr>
          <p:cNvSpPr>
            <a:spLocks noGrp="1"/>
          </p:cNvSpPr>
          <p:nvPr>
            <p:ph type="subTitle" idx="1"/>
          </p:nvPr>
        </p:nvSpPr>
        <p:spPr>
          <a:xfrm>
            <a:off x="1524000" y="3627454"/>
            <a:ext cx="9144000" cy="1630345"/>
          </a:xfrm>
        </p:spPr>
        <p:txBody>
          <a:bodyPr/>
          <a:lstStyle/>
          <a:p>
            <a:r>
              <a:rPr lang="en-GB" u="sng" dirty="0"/>
              <a:t>EMPLOYEE ENGAGEMENT  </a:t>
            </a:r>
          </a:p>
          <a:p>
            <a:r>
              <a:rPr lang="en-GB" u="sng" dirty="0"/>
              <a:t>Student name: Ioana </a:t>
            </a:r>
            <a:r>
              <a:rPr lang="en-GB" u="sng" dirty="0" err="1"/>
              <a:t>Mihailov</a:t>
            </a:r>
            <a:endParaRPr lang="en-GB" u="sng" dirty="0"/>
          </a:p>
          <a:p>
            <a:r>
              <a:rPr lang="en-GB" u="sng" dirty="0"/>
              <a:t>Student ID:2122611</a:t>
            </a:r>
          </a:p>
          <a:p>
            <a:endParaRPr lang="en-GB" u="sng" dirty="0"/>
          </a:p>
        </p:txBody>
      </p:sp>
    </p:spTree>
    <p:extLst>
      <p:ext uri="{BB962C8B-B14F-4D97-AF65-F5344CB8AC3E}">
        <p14:creationId xmlns:p14="http://schemas.microsoft.com/office/powerpoint/2010/main" val="3503432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1B969-34F5-D317-177F-253FDBBAC66F}"/>
              </a:ext>
            </a:extLst>
          </p:cNvPr>
          <p:cNvSpPr>
            <a:spLocks noGrp="1"/>
          </p:cNvSpPr>
          <p:nvPr>
            <p:ph type="title"/>
          </p:nvPr>
        </p:nvSpPr>
        <p:spPr/>
        <p:txBody>
          <a:bodyPr/>
          <a:lstStyle/>
          <a:p>
            <a:r>
              <a:rPr lang="en-GB" b="1" dirty="0"/>
              <a:t>TABLE OF CONTENT</a:t>
            </a:r>
          </a:p>
        </p:txBody>
      </p:sp>
      <p:sp>
        <p:nvSpPr>
          <p:cNvPr id="3" name="Content Placeholder 2">
            <a:extLst>
              <a:ext uri="{FF2B5EF4-FFF2-40B4-BE49-F238E27FC236}">
                <a16:creationId xmlns:a16="http://schemas.microsoft.com/office/drawing/2014/main" id="{7330EE05-CDD3-41F9-D74B-E3E88B0A87EC}"/>
              </a:ext>
            </a:extLst>
          </p:cNvPr>
          <p:cNvSpPr>
            <a:spLocks noGrp="1"/>
          </p:cNvSpPr>
          <p:nvPr>
            <p:ph idx="1"/>
          </p:nvPr>
        </p:nvSpPr>
        <p:spPr/>
        <p:txBody>
          <a:bodyPr/>
          <a:lstStyle/>
          <a:p>
            <a:pPr algn="just">
              <a:lnSpc>
                <a:spcPct val="107000"/>
              </a:lnSpc>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INTRODUCTION</a:t>
            </a:r>
          </a:p>
          <a:p>
            <a:pPr algn="just">
              <a:lnSpc>
                <a:spcPct val="107000"/>
              </a:lnSpc>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IMPORTANCE OF EMPLOYEE ENGAGEMENT</a:t>
            </a:r>
          </a:p>
          <a:p>
            <a:pPr algn="just">
              <a:lnSpc>
                <a:spcPct val="107000"/>
              </a:lnSpc>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IMPORTANCE IN THE HOTEL INDUSTRY</a:t>
            </a:r>
          </a:p>
          <a:p>
            <a:pPr algn="just">
              <a:lnSpc>
                <a:spcPct val="107000"/>
              </a:lnSpc>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EMPLOYEE ENGAGEMENT MODEL</a:t>
            </a:r>
          </a:p>
          <a:p>
            <a:pPr algn="just">
              <a:lnSpc>
                <a:spcPct val="107000"/>
              </a:lnSpc>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ADVANTAGES OF THE MODEL</a:t>
            </a:r>
          </a:p>
          <a:p>
            <a:pPr algn="just">
              <a:lnSpc>
                <a:spcPct val="107000"/>
              </a:lnSpc>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BEST PRACTICES TO ENGAGE EMPLOYEES IN HOTEL INDUSTRY</a:t>
            </a:r>
          </a:p>
          <a:p>
            <a:pPr algn="just">
              <a:lnSpc>
                <a:spcPct val="107000"/>
              </a:lnSpc>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BENEFITS OF EMPLOYEE ENGAGEMENTS</a:t>
            </a:r>
          </a:p>
          <a:p>
            <a:pPr algn="just">
              <a:lnSpc>
                <a:spcPct val="107000"/>
              </a:lnSpc>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CONCLUSION</a:t>
            </a:r>
          </a:p>
        </p:txBody>
      </p:sp>
    </p:spTree>
    <p:extLst>
      <p:ext uri="{BB962C8B-B14F-4D97-AF65-F5344CB8AC3E}">
        <p14:creationId xmlns:p14="http://schemas.microsoft.com/office/powerpoint/2010/main" val="9684277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33DF9-5291-D323-A36E-E40A7F1A40DD}"/>
              </a:ext>
            </a:extLst>
          </p:cNvPr>
          <p:cNvSpPr>
            <a:spLocks noGrp="1"/>
          </p:cNvSpPr>
          <p:nvPr>
            <p:ph type="title"/>
          </p:nvPr>
        </p:nvSpPr>
        <p:spPr/>
        <p:txBody>
          <a:bodyPr anchor="ctr">
            <a:normAutofit/>
          </a:bodyPr>
          <a:lstStyle/>
          <a:p>
            <a:pPr algn="ctr"/>
            <a:r>
              <a:rPr lang="en-GB" sz="4000" b="1" dirty="0"/>
              <a:t>INTRODUCTION </a:t>
            </a:r>
          </a:p>
        </p:txBody>
      </p:sp>
      <p:pic>
        <p:nvPicPr>
          <p:cNvPr id="6" name="Picture Placeholder 5">
            <a:extLst>
              <a:ext uri="{FF2B5EF4-FFF2-40B4-BE49-F238E27FC236}">
                <a16:creationId xmlns:a16="http://schemas.microsoft.com/office/drawing/2014/main" id="{70E3BE6F-B9D8-6F95-4FE4-937713B58C85}"/>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18339" r="18339"/>
          <a:stretch>
            <a:fillRect/>
          </a:stretch>
        </p:blipFill>
        <p:spPr/>
      </p:pic>
      <p:sp>
        <p:nvSpPr>
          <p:cNvPr id="3" name="Content Placeholder 2">
            <a:extLst>
              <a:ext uri="{FF2B5EF4-FFF2-40B4-BE49-F238E27FC236}">
                <a16:creationId xmlns:a16="http://schemas.microsoft.com/office/drawing/2014/main" id="{58C4DD14-913E-C610-A989-D6DCE70DE866}"/>
              </a:ext>
            </a:extLst>
          </p:cNvPr>
          <p:cNvSpPr>
            <a:spLocks noGrp="1"/>
          </p:cNvSpPr>
          <p:nvPr>
            <p:ph type="body" sz="half" idx="2"/>
          </p:nvPr>
        </p:nvSpPr>
        <p:spPr/>
        <p:txBody>
          <a:bodyPr anchor="ctr">
            <a:normAutofit fontScale="55000" lnSpcReduction="20000"/>
          </a:bodyPr>
          <a:lstStyle/>
          <a:p>
            <a:pPr marL="0" indent="0" algn="just">
              <a:lnSpc>
                <a:spcPct val="150000"/>
              </a:lnSpc>
              <a:buNone/>
            </a:pPr>
            <a:r>
              <a:rPr lang="en-US" sz="3600" dirty="0"/>
              <a:t>Employee engagement refers to the strengths of the emotional and mental connection that the employs in any business organisation feel towards the work they do in the company, towards their team and the organisation (Sun and </a:t>
            </a:r>
            <a:r>
              <a:rPr lang="en-US" sz="3600" dirty="0" err="1"/>
              <a:t>Bunchapattanasakda</a:t>
            </a:r>
            <a:r>
              <a:rPr lang="en-US" sz="3600" dirty="0"/>
              <a:t>, 2019).</a:t>
            </a:r>
            <a:endParaRPr lang="en-GB" sz="3600" dirty="0"/>
          </a:p>
        </p:txBody>
      </p:sp>
    </p:spTree>
    <p:extLst>
      <p:ext uri="{BB962C8B-B14F-4D97-AF65-F5344CB8AC3E}">
        <p14:creationId xmlns:p14="http://schemas.microsoft.com/office/powerpoint/2010/main" val="15535907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8B6ED-63A3-8CA3-FDA4-644389995374}"/>
              </a:ext>
            </a:extLst>
          </p:cNvPr>
          <p:cNvSpPr>
            <a:spLocks noGrp="1"/>
          </p:cNvSpPr>
          <p:nvPr>
            <p:ph type="title"/>
          </p:nvPr>
        </p:nvSpPr>
        <p:spPr/>
        <p:txBody>
          <a:bodyPr/>
          <a:lstStyle/>
          <a:p>
            <a:r>
              <a:rPr lang="en-GB" b="1" dirty="0"/>
              <a:t>IMPORTANCE OF EMPLOYEE ENGAGEMENT</a:t>
            </a:r>
          </a:p>
        </p:txBody>
      </p:sp>
      <p:graphicFrame>
        <p:nvGraphicFramePr>
          <p:cNvPr id="4" name="Diagram 3">
            <a:extLst>
              <a:ext uri="{FF2B5EF4-FFF2-40B4-BE49-F238E27FC236}">
                <a16:creationId xmlns:a16="http://schemas.microsoft.com/office/drawing/2014/main" id="{BB61CA65-CC84-0F9C-6330-D01DB5CE2BCD}"/>
              </a:ext>
            </a:extLst>
          </p:cNvPr>
          <p:cNvGraphicFramePr/>
          <p:nvPr>
            <p:extLst>
              <p:ext uri="{D42A27DB-BD31-4B8C-83A1-F6EECF244321}">
                <p14:modId xmlns:p14="http://schemas.microsoft.com/office/powerpoint/2010/main" val="2802877853"/>
              </p:ext>
            </p:extLst>
          </p:nvPr>
        </p:nvGraphicFramePr>
        <p:xfrm>
          <a:off x="914400" y="1690687"/>
          <a:ext cx="10347649" cy="44488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1780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C1F93-0C2D-9BF8-DA16-1006646976E7}"/>
              </a:ext>
            </a:extLst>
          </p:cNvPr>
          <p:cNvSpPr>
            <a:spLocks noGrp="1"/>
          </p:cNvSpPr>
          <p:nvPr>
            <p:ph type="title"/>
          </p:nvPr>
        </p:nvSpPr>
        <p:spPr/>
        <p:txBody>
          <a:bodyPr/>
          <a:lstStyle/>
          <a:p>
            <a:r>
              <a:rPr lang="en-GB" b="1" dirty="0"/>
              <a:t>IMPORTANCE IN THE HOTEL INDUSTRY </a:t>
            </a:r>
          </a:p>
        </p:txBody>
      </p:sp>
      <p:sp>
        <p:nvSpPr>
          <p:cNvPr id="3" name="Content Placeholder 2">
            <a:extLst>
              <a:ext uri="{FF2B5EF4-FFF2-40B4-BE49-F238E27FC236}">
                <a16:creationId xmlns:a16="http://schemas.microsoft.com/office/drawing/2014/main" id="{3143B60E-EB17-B900-5D2A-41FC0FA94E61}"/>
              </a:ext>
            </a:extLst>
          </p:cNvPr>
          <p:cNvSpPr>
            <a:spLocks noGrp="1"/>
          </p:cNvSpPr>
          <p:nvPr>
            <p:ph idx="1"/>
          </p:nvPr>
        </p:nvSpPr>
        <p:spPr/>
        <p:txBody>
          <a:bodyPr anchor="ctr">
            <a:normAutofit fontScale="92500" lnSpcReduction="20000"/>
          </a:bodyPr>
          <a:lstStyle/>
          <a:p>
            <a:pPr marL="0" indent="0" algn="just">
              <a:lnSpc>
                <a:spcPct val="150000"/>
              </a:lnSpc>
              <a:buNone/>
            </a:pPr>
            <a:r>
              <a:rPr lang="en-GB" sz="3200" dirty="0">
                <a:effectLst/>
                <a:latin typeface="Arial" panose="020B0604020202020204" pitchFamily="34" charset="0"/>
                <a:ea typeface="Calibri" panose="020F0502020204030204" pitchFamily="34" charset="0"/>
                <a:cs typeface="Arial" panose="020B0604020202020204" pitchFamily="34" charset="0"/>
              </a:rPr>
              <a:t>Employee engagement is especially impotent in the hotel industry as the employees are the first line of defence for the customers in any hotel. They are the ones who represent the interest and perspectives of the business organisation to the customers. Their behaviour towards the customers is important to ensure customer satisfaction (Yadav and </a:t>
            </a:r>
            <a:r>
              <a:rPr lang="en-GB" sz="3200" dirty="0" err="1">
                <a:effectLst/>
                <a:latin typeface="Arial" panose="020B0604020202020204" pitchFamily="34" charset="0"/>
                <a:ea typeface="Calibri" panose="020F0502020204030204" pitchFamily="34" charset="0"/>
                <a:cs typeface="Arial" panose="020B0604020202020204" pitchFamily="34" charset="0"/>
              </a:rPr>
              <a:t>Morya</a:t>
            </a:r>
            <a:r>
              <a:rPr lang="en-GB" sz="3200" dirty="0">
                <a:effectLst/>
                <a:latin typeface="Arial" panose="020B0604020202020204" pitchFamily="34" charset="0"/>
                <a:ea typeface="Calibri" panose="020F0502020204030204" pitchFamily="34" charset="0"/>
                <a:cs typeface="Arial" panose="020B0604020202020204" pitchFamily="34" charset="0"/>
              </a:rPr>
              <a:t>, 2019).</a:t>
            </a:r>
            <a:endParaRPr lang="en-GB" sz="4400" dirty="0"/>
          </a:p>
        </p:txBody>
      </p:sp>
    </p:spTree>
    <p:extLst>
      <p:ext uri="{BB962C8B-B14F-4D97-AF65-F5344CB8AC3E}">
        <p14:creationId xmlns:p14="http://schemas.microsoft.com/office/powerpoint/2010/main" val="37056897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2269C-FAB8-0BC3-0033-46A502BB83FB}"/>
              </a:ext>
            </a:extLst>
          </p:cNvPr>
          <p:cNvSpPr>
            <a:spLocks noGrp="1"/>
          </p:cNvSpPr>
          <p:nvPr>
            <p:ph type="title"/>
          </p:nvPr>
        </p:nvSpPr>
        <p:spPr/>
        <p:txBody>
          <a:bodyPr anchor="ctr"/>
          <a:lstStyle/>
          <a:p>
            <a:pPr algn="ctr"/>
            <a:r>
              <a:rPr lang="en-GB" b="1" dirty="0"/>
              <a:t>EMPLOYEE ENGAGEMENT MODEL</a:t>
            </a:r>
          </a:p>
        </p:txBody>
      </p:sp>
      <p:sp>
        <p:nvSpPr>
          <p:cNvPr id="4" name="Text Placeholder 3">
            <a:extLst>
              <a:ext uri="{FF2B5EF4-FFF2-40B4-BE49-F238E27FC236}">
                <a16:creationId xmlns:a16="http://schemas.microsoft.com/office/drawing/2014/main" id="{34E5061B-F45F-3C48-B836-19CB2760E06C}"/>
              </a:ext>
            </a:extLst>
          </p:cNvPr>
          <p:cNvSpPr>
            <a:spLocks noGrp="1"/>
          </p:cNvSpPr>
          <p:nvPr>
            <p:ph type="body" sz="half" idx="2"/>
          </p:nvPr>
        </p:nvSpPr>
        <p:spPr/>
        <p:txBody>
          <a:bodyPr anchor="ctr">
            <a:normAutofit fontScale="85000" lnSpcReduction="10000"/>
          </a:bodyPr>
          <a:lstStyle/>
          <a:p>
            <a:pPr algn="just">
              <a:lnSpc>
                <a:spcPct val="150000"/>
              </a:lnSpc>
            </a:pPr>
            <a:r>
              <a:rPr lang="en-GB" sz="2000" dirty="0"/>
              <a:t>Employee engagement in the business organisation can effectively be implemented using several models one of the most effective among them is the Deloitte Model. This is the model which consist of 5 key elements which are worked on to improve the engagement of the employees in the business organisation (Rawat and Dadas, 2019).</a:t>
            </a:r>
          </a:p>
          <a:p>
            <a:pPr algn="just">
              <a:lnSpc>
                <a:spcPct val="150000"/>
              </a:lnSpc>
            </a:pPr>
            <a:endParaRPr lang="en-GB" sz="2000" dirty="0"/>
          </a:p>
        </p:txBody>
      </p:sp>
      <p:pic>
        <p:nvPicPr>
          <p:cNvPr id="9" name="Content Placeholder 8">
            <a:extLst>
              <a:ext uri="{FF2B5EF4-FFF2-40B4-BE49-F238E27FC236}">
                <a16:creationId xmlns:a16="http://schemas.microsoft.com/office/drawing/2014/main" id="{1F1CFB50-A778-43BF-79AA-1838832C7F4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260877" y="987425"/>
            <a:ext cx="6016821" cy="4873625"/>
          </a:xfrm>
        </p:spPr>
      </p:pic>
    </p:spTree>
    <p:extLst>
      <p:ext uri="{BB962C8B-B14F-4D97-AF65-F5344CB8AC3E}">
        <p14:creationId xmlns:p14="http://schemas.microsoft.com/office/powerpoint/2010/main" val="20058396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DC04E-1A93-7F59-4344-80BC80E92286}"/>
              </a:ext>
            </a:extLst>
          </p:cNvPr>
          <p:cNvSpPr>
            <a:spLocks noGrp="1"/>
          </p:cNvSpPr>
          <p:nvPr>
            <p:ph type="title"/>
          </p:nvPr>
        </p:nvSpPr>
        <p:spPr/>
        <p:txBody>
          <a:bodyPr/>
          <a:lstStyle/>
          <a:p>
            <a:r>
              <a:rPr lang="en-GB" b="1" dirty="0"/>
              <a:t>ADVANTAGES OF THE MODEL</a:t>
            </a:r>
          </a:p>
        </p:txBody>
      </p:sp>
      <p:sp>
        <p:nvSpPr>
          <p:cNvPr id="3" name="Content Placeholder 2">
            <a:extLst>
              <a:ext uri="{FF2B5EF4-FFF2-40B4-BE49-F238E27FC236}">
                <a16:creationId xmlns:a16="http://schemas.microsoft.com/office/drawing/2014/main" id="{51224CE0-03AC-76C8-EC0B-DE6AAEEC0BFC}"/>
              </a:ext>
            </a:extLst>
          </p:cNvPr>
          <p:cNvSpPr>
            <a:spLocks noGrp="1"/>
          </p:cNvSpPr>
          <p:nvPr>
            <p:ph idx="1"/>
          </p:nvPr>
        </p:nvSpPr>
        <p:spPr/>
        <p:txBody>
          <a:bodyPr/>
          <a:lstStyle/>
          <a:p>
            <a:pPr marL="0" indent="0" algn="just">
              <a:lnSpc>
                <a:spcPct val="150000"/>
              </a:lnSpc>
              <a:buNone/>
            </a:pPr>
            <a:r>
              <a:rPr lang="en-US" dirty="0"/>
              <a:t>•The model is comprehensive along with addressing all the major elements regarding the employee engagement.</a:t>
            </a:r>
          </a:p>
          <a:p>
            <a:pPr marL="0" indent="0" algn="just">
              <a:lnSpc>
                <a:spcPct val="150000"/>
              </a:lnSpc>
              <a:buNone/>
            </a:pPr>
            <a:r>
              <a:rPr lang="en-US" dirty="0"/>
              <a:t>•The model provides an in-depth structure to be followed for increasing employee engagement.</a:t>
            </a:r>
          </a:p>
          <a:p>
            <a:pPr marL="0" indent="0" algn="just">
              <a:lnSpc>
                <a:spcPct val="150000"/>
              </a:lnSpc>
              <a:buNone/>
            </a:pPr>
            <a:r>
              <a:rPr lang="en-US" dirty="0"/>
              <a:t>•The model is practically tested as it has been developed using industry research </a:t>
            </a:r>
            <a:r>
              <a:rPr lang="en-GB" sz="2800" dirty="0"/>
              <a:t>(Rawat and Dadas, 2019).</a:t>
            </a:r>
            <a:endParaRPr lang="en-GB" dirty="0"/>
          </a:p>
        </p:txBody>
      </p:sp>
    </p:spTree>
    <p:extLst>
      <p:ext uri="{BB962C8B-B14F-4D97-AF65-F5344CB8AC3E}">
        <p14:creationId xmlns:p14="http://schemas.microsoft.com/office/powerpoint/2010/main" val="5917048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88D78-0DB5-D3E1-F15D-09C7B8FD01F4}"/>
              </a:ext>
            </a:extLst>
          </p:cNvPr>
          <p:cNvSpPr>
            <a:spLocks noGrp="1"/>
          </p:cNvSpPr>
          <p:nvPr>
            <p:ph type="title"/>
          </p:nvPr>
        </p:nvSpPr>
        <p:spPr/>
        <p:txBody>
          <a:bodyPr>
            <a:normAutofit/>
          </a:bodyPr>
          <a:lstStyle/>
          <a:p>
            <a:r>
              <a:rPr lang="en-GB" sz="3200" b="1" dirty="0"/>
              <a:t>BEST PRACTICES TO ENGAGE EMPLOYEES IN HOTEL INDUSTRY</a:t>
            </a:r>
          </a:p>
        </p:txBody>
      </p:sp>
      <p:graphicFrame>
        <p:nvGraphicFramePr>
          <p:cNvPr id="4" name="Diagram 3">
            <a:extLst>
              <a:ext uri="{FF2B5EF4-FFF2-40B4-BE49-F238E27FC236}">
                <a16:creationId xmlns:a16="http://schemas.microsoft.com/office/drawing/2014/main" id="{D0776FE4-9394-8FA4-177C-BD7F148386CF}"/>
              </a:ext>
            </a:extLst>
          </p:cNvPr>
          <p:cNvGraphicFramePr/>
          <p:nvPr>
            <p:extLst>
              <p:ext uri="{D42A27DB-BD31-4B8C-83A1-F6EECF244321}">
                <p14:modId xmlns:p14="http://schemas.microsoft.com/office/powerpoint/2010/main" val="3727362240"/>
              </p:ext>
            </p:extLst>
          </p:nvPr>
        </p:nvGraphicFramePr>
        <p:xfrm>
          <a:off x="2032000" y="1435510"/>
          <a:ext cx="8128000" cy="48423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156687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1E6E7-DB2F-DC69-E5D9-00AD40CE51E4}"/>
              </a:ext>
            </a:extLst>
          </p:cNvPr>
          <p:cNvSpPr>
            <a:spLocks noGrp="1"/>
          </p:cNvSpPr>
          <p:nvPr>
            <p:ph type="title"/>
          </p:nvPr>
        </p:nvSpPr>
        <p:spPr/>
        <p:txBody>
          <a:bodyPr/>
          <a:lstStyle/>
          <a:p>
            <a:r>
              <a:rPr lang="en-GB" b="1" dirty="0"/>
              <a:t>BENEFITS OF EMPLOYEE ENGAGEMENTS</a:t>
            </a:r>
          </a:p>
        </p:txBody>
      </p:sp>
      <p:sp>
        <p:nvSpPr>
          <p:cNvPr id="3" name="Content Placeholder 2">
            <a:extLst>
              <a:ext uri="{FF2B5EF4-FFF2-40B4-BE49-F238E27FC236}">
                <a16:creationId xmlns:a16="http://schemas.microsoft.com/office/drawing/2014/main" id="{C80C437A-6300-0DE7-D70C-FD267423439F}"/>
              </a:ext>
            </a:extLst>
          </p:cNvPr>
          <p:cNvSpPr>
            <a:spLocks noGrp="1"/>
          </p:cNvSpPr>
          <p:nvPr>
            <p:ph idx="1"/>
          </p:nvPr>
        </p:nvSpPr>
        <p:spPr/>
        <p:txBody>
          <a:bodyPr>
            <a:normAutofit/>
          </a:bodyPr>
          <a:lstStyle/>
          <a:p>
            <a:pPr marL="0" indent="0" algn="just">
              <a:lnSpc>
                <a:spcPct val="150000"/>
              </a:lnSpc>
              <a:buNone/>
            </a:pPr>
            <a:r>
              <a:rPr lang="en-US" dirty="0"/>
              <a:t>•Employee engagement increases the employee retention of the business organisation by a staggering 73 %.</a:t>
            </a:r>
          </a:p>
          <a:p>
            <a:pPr marL="0" indent="0" algn="just">
              <a:lnSpc>
                <a:spcPct val="150000"/>
              </a:lnSpc>
              <a:buNone/>
            </a:pPr>
            <a:r>
              <a:rPr lang="en-US" dirty="0"/>
              <a:t>•An engaged employee is 147 % more productive than a non-engaged employee.</a:t>
            </a:r>
          </a:p>
          <a:p>
            <a:pPr marL="0" indent="0" algn="just">
              <a:lnSpc>
                <a:spcPct val="150000"/>
              </a:lnSpc>
              <a:buNone/>
            </a:pPr>
            <a:r>
              <a:rPr lang="en-US" dirty="0"/>
              <a:t>•According to Cornell’s Center for Hospitality Research, the company looses $5,864 per employee if they are not retained (</a:t>
            </a:r>
            <a:r>
              <a:rPr lang="en-GB" sz="2800" dirty="0">
                <a:effectLst/>
                <a:ea typeface="Calibri" panose="020F0502020204030204" pitchFamily="34" charset="0"/>
                <a:cs typeface="Arial" panose="020B0604020202020204" pitchFamily="34" charset="0"/>
              </a:rPr>
              <a:t>Cvetkovic, 2020</a:t>
            </a:r>
            <a:r>
              <a:rPr lang="en-US" dirty="0"/>
              <a:t>).</a:t>
            </a:r>
            <a:endParaRPr lang="en-GB" dirty="0"/>
          </a:p>
        </p:txBody>
      </p:sp>
    </p:spTree>
    <p:extLst>
      <p:ext uri="{BB962C8B-B14F-4D97-AF65-F5344CB8AC3E}">
        <p14:creationId xmlns:p14="http://schemas.microsoft.com/office/powerpoint/2010/main" val="33611456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6F6E6-8C5D-9F0E-39B0-927E3A2FAE8B}"/>
              </a:ext>
            </a:extLst>
          </p:cNvPr>
          <p:cNvSpPr>
            <a:spLocks noGrp="1"/>
          </p:cNvSpPr>
          <p:nvPr>
            <p:ph type="title"/>
          </p:nvPr>
        </p:nvSpPr>
        <p:spPr/>
        <p:txBody>
          <a:bodyPr/>
          <a:lstStyle/>
          <a:p>
            <a:r>
              <a:rPr lang="en-GB" b="1" dirty="0"/>
              <a:t>CONCLUSION</a:t>
            </a:r>
          </a:p>
        </p:txBody>
      </p:sp>
      <p:sp>
        <p:nvSpPr>
          <p:cNvPr id="3" name="Content Placeholder 2">
            <a:extLst>
              <a:ext uri="{FF2B5EF4-FFF2-40B4-BE49-F238E27FC236}">
                <a16:creationId xmlns:a16="http://schemas.microsoft.com/office/drawing/2014/main" id="{66F4B33B-3BD4-7F83-A025-951D05492B26}"/>
              </a:ext>
            </a:extLst>
          </p:cNvPr>
          <p:cNvSpPr>
            <a:spLocks noGrp="1"/>
          </p:cNvSpPr>
          <p:nvPr>
            <p:ph idx="1"/>
          </p:nvPr>
        </p:nvSpPr>
        <p:spPr/>
        <p:txBody>
          <a:bodyPr>
            <a:normAutofit fontScale="70000" lnSpcReduction="20000"/>
          </a:bodyPr>
          <a:lstStyle/>
          <a:p>
            <a:pPr marL="0" indent="0" algn="just">
              <a:lnSpc>
                <a:spcPct val="170000"/>
              </a:lnSpc>
              <a:buNone/>
            </a:pPr>
            <a:r>
              <a:rPr lang="en-US" sz="4800" dirty="0"/>
              <a:t>In conclusion, the assignment was a presentation which focused on the subject of employee engagement in the hotel industry. The presentation included the importance of employee engagement in the hospitality industry along with the Deloitte model of employee engagement. </a:t>
            </a:r>
            <a:endParaRPr lang="en-GB" sz="4800" dirty="0"/>
          </a:p>
        </p:txBody>
      </p:sp>
    </p:spTree>
    <p:extLst>
      <p:ext uri="{BB962C8B-B14F-4D97-AF65-F5344CB8AC3E}">
        <p14:creationId xmlns:p14="http://schemas.microsoft.com/office/powerpoint/2010/main" val="37700919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9A8A6-313F-CDBA-F329-20CDA49880BF}"/>
              </a:ext>
            </a:extLst>
          </p:cNvPr>
          <p:cNvSpPr>
            <a:spLocks noGrp="1"/>
          </p:cNvSpPr>
          <p:nvPr>
            <p:ph type="title"/>
          </p:nvPr>
        </p:nvSpPr>
        <p:spPr/>
        <p:txBody>
          <a:bodyPr/>
          <a:lstStyle/>
          <a:p>
            <a:r>
              <a:rPr lang="en-GB" b="1" dirty="0"/>
              <a:t>REFERENCES</a:t>
            </a:r>
            <a:r>
              <a:rPr lang="en-GB" dirty="0"/>
              <a:t> </a:t>
            </a:r>
          </a:p>
        </p:txBody>
      </p:sp>
      <p:sp>
        <p:nvSpPr>
          <p:cNvPr id="3" name="Content Placeholder 2">
            <a:extLst>
              <a:ext uri="{FF2B5EF4-FFF2-40B4-BE49-F238E27FC236}">
                <a16:creationId xmlns:a16="http://schemas.microsoft.com/office/drawing/2014/main" id="{1836DAD1-B2C1-6991-A369-2EF7F39ED162}"/>
              </a:ext>
            </a:extLst>
          </p:cNvPr>
          <p:cNvSpPr>
            <a:spLocks noGrp="1"/>
          </p:cNvSpPr>
          <p:nvPr>
            <p:ph idx="1"/>
          </p:nvPr>
        </p:nvSpPr>
        <p:spPr/>
        <p:txBody>
          <a:bodyPr>
            <a:normAutofit fontScale="70000" lnSpcReduction="20000"/>
          </a:bodyPr>
          <a:lstStyle/>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Comparably. (2022). Premier Inn Employee Engagement. Online available at: https://www.comparably.com/companies/premier-inn/employee-engagement. Last accessed on October 2022. </a:t>
            </a: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Cvetkovic, A. (2020). 7 creative ways to engage hospitality employees. </a:t>
            </a:r>
            <a:r>
              <a:rPr lang="en-GB" sz="1800" i="1" dirty="0">
                <a:effectLst/>
                <a:latin typeface="Arial" panose="020B0604020202020204" pitchFamily="34" charset="0"/>
                <a:ea typeface="Calibri" panose="020F0502020204030204" pitchFamily="34" charset="0"/>
                <a:cs typeface="Arial" panose="020B0604020202020204" pitchFamily="34" charset="0"/>
              </a:rPr>
              <a:t>Typsy Blogs.</a:t>
            </a:r>
            <a:r>
              <a:rPr lang="en-GB" sz="1800" dirty="0">
                <a:effectLst/>
                <a:latin typeface="Arial" panose="020B0604020202020204" pitchFamily="34" charset="0"/>
                <a:ea typeface="Calibri" panose="020F0502020204030204" pitchFamily="34" charset="0"/>
                <a:cs typeface="Arial" panose="020B0604020202020204" pitchFamily="34" charset="0"/>
              </a:rPr>
              <a:t> Online available at: https://blog.typsy.com/7-creative-ways-to-engage-hospitality-employees. last accessed on October 2022. </a:t>
            </a:r>
          </a:p>
          <a:p>
            <a:pPr algn="just">
              <a:lnSpc>
                <a:spcPct val="107000"/>
              </a:lnSpc>
              <a:spcAft>
                <a:spcPts val="800"/>
              </a:spcAft>
            </a:pPr>
            <a:r>
              <a:rPr lang="en-GB" sz="1800" dirty="0" err="1">
                <a:effectLst/>
                <a:latin typeface="Arial" panose="020B0604020202020204" pitchFamily="34" charset="0"/>
                <a:ea typeface="Calibri" panose="020F0502020204030204" pitchFamily="34" charset="0"/>
                <a:cs typeface="Arial" panose="020B0604020202020204" pitchFamily="34" charset="0"/>
              </a:rPr>
              <a:t>Overee</a:t>
            </a:r>
            <a:r>
              <a:rPr lang="en-GB" sz="1800" dirty="0">
                <a:effectLst/>
                <a:latin typeface="Arial" panose="020B0604020202020204" pitchFamily="34" charset="0"/>
                <a:ea typeface="Calibri" panose="020F0502020204030204" pitchFamily="34" charset="0"/>
                <a:cs typeface="Arial" panose="020B0604020202020204" pitchFamily="34" charset="0"/>
              </a:rPr>
              <a:t>, L and </a:t>
            </a:r>
            <a:r>
              <a:rPr lang="en-GB" sz="1800" dirty="0" err="1">
                <a:effectLst/>
                <a:latin typeface="Arial" panose="020B0604020202020204" pitchFamily="34" charset="0"/>
                <a:ea typeface="Calibri" panose="020F0502020204030204" pitchFamily="34" charset="0"/>
                <a:cs typeface="Arial" panose="020B0604020202020204" pitchFamily="34" charset="0"/>
              </a:rPr>
              <a:t>Mak</a:t>
            </a:r>
            <a:r>
              <a:rPr lang="en-GB" sz="1800" dirty="0">
                <a:effectLst/>
                <a:latin typeface="Arial" panose="020B0604020202020204" pitchFamily="34" charset="0"/>
                <a:ea typeface="Calibri" panose="020F0502020204030204" pitchFamily="34" charset="0"/>
                <a:cs typeface="Arial" panose="020B0604020202020204" pitchFamily="34" charset="0"/>
              </a:rPr>
              <a:t>, A. (2020). 3 Inspirational Examples of Employee Engagement Done Right. </a:t>
            </a:r>
            <a:r>
              <a:rPr lang="en-GB" sz="1800" i="1" dirty="0">
                <a:effectLst/>
                <a:latin typeface="Arial" panose="020B0604020202020204" pitchFamily="34" charset="0"/>
                <a:ea typeface="Calibri" panose="020F0502020204030204" pitchFamily="34" charset="0"/>
                <a:cs typeface="Arial" panose="020B0604020202020204" pitchFamily="34" charset="0"/>
              </a:rPr>
              <a:t>Strengths Asia. </a:t>
            </a:r>
            <a:r>
              <a:rPr lang="en-GB" sz="1800" dirty="0">
                <a:effectLst/>
                <a:latin typeface="Arial" panose="020B0604020202020204" pitchFamily="34" charset="0"/>
                <a:ea typeface="Calibri" panose="020F0502020204030204" pitchFamily="34" charset="0"/>
                <a:cs typeface="Arial" panose="020B0604020202020204" pitchFamily="34" charset="0"/>
              </a:rPr>
              <a:t>Online available at: https://www.strengthsasia.com/3-inspirational-examples-of-employee-engagement-done-right/. Last accessed on October 2022. </a:t>
            </a:r>
            <a:r>
              <a:rPr lang="en-GB" sz="1800" i="1" dirty="0">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People Matters Editorial Team. (2022). Marriott International focusing on employee engagement. Online available at: https://www.peoplematters.in/article/c-suite/marriott-international-focusing-on-employee-engagement-15680. Last accessed on October 2022. </a:t>
            </a: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Rawat, P.A. and Dadas, A.B. (2019). A study of employee engagement models to build new business approaches. Neville Wadia Institute of Management Studies &amp; Research.</a:t>
            </a: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Sun, L. and </a:t>
            </a:r>
            <a:r>
              <a:rPr lang="en-GB" sz="1800" dirty="0" err="1">
                <a:effectLst/>
                <a:latin typeface="Arial" panose="020B0604020202020204" pitchFamily="34" charset="0"/>
                <a:ea typeface="Calibri" panose="020F0502020204030204" pitchFamily="34" charset="0"/>
                <a:cs typeface="Arial" panose="020B0604020202020204" pitchFamily="34" charset="0"/>
              </a:rPr>
              <a:t>Bunchapattanasakda</a:t>
            </a:r>
            <a:r>
              <a:rPr lang="en-GB" sz="1800" dirty="0">
                <a:effectLst/>
                <a:latin typeface="Arial" panose="020B0604020202020204" pitchFamily="34" charset="0"/>
                <a:ea typeface="Calibri" panose="020F0502020204030204" pitchFamily="34" charset="0"/>
                <a:cs typeface="Arial" panose="020B0604020202020204" pitchFamily="34" charset="0"/>
              </a:rPr>
              <a:t>, C. (2019). Employee engagement: A literature review. International Journal of Human Resource Studies, 9(1), pp.63-80.</a:t>
            </a: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Yadav, S. and </a:t>
            </a:r>
            <a:r>
              <a:rPr lang="en-GB" sz="1800" dirty="0" err="1">
                <a:effectLst/>
                <a:latin typeface="Arial" panose="020B0604020202020204" pitchFamily="34" charset="0"/>
                <a:ea typeface="Calibri" panose="020F0502020204030204" pitchFamily="34" charset="0"/>
                <a:cs typeface="Arial" panose="020B0604020202020204" pitchFamily="34" charset="0"/>
              </a:rPr>
              <a:t>Morya</a:t>
            </a:r>
            <a:r>
              <a:rPr lang="en-GB" sz="1800" dirty="0">
                <a:effectLst/>
                <a:latin typeface="Arial" panose="020B0604020202020204" pitchFamily="34" charset="0"/>
                <a:ea typeface="Calibri" panose="020F0502020204030204" pitchFamily="34" charset="0"/>
                <a:cs typeface="Arial" panose="020B0604020202020204" pitchFamily="34" charset="0"/>
              </a:rPr>
              <a:t>, K.K. (2019). A Study of Employee Engagement and Its Impact on Organizational Citizenship </a:t>
            </a:r>
            <a:r>
              <a:rPr lang="en-GB" sz="1800" dirty="0" err="1">
                <a:effectLst/>
                <a:latin typeface="Arial" panose="020B0604020202020204" pitchFamily="34" charset="0"/>
                <a:ea typeface="Calibri" panose="020F0502020204030204" pitchFamily="34" charset="0"/>
                <a:cs typeface="Arial" panose="020B0604020202020204" pitchFamily="34" charset="0"/>
              </a:rPr>
              <a:t>Behavior</a:t>
            </a:r>
            <a:r>
              <a:rPr lang="en-GB" sz="1800" dirty="0">
                <a:effectLst/>
                <a:latin typeface="Arial" panose="020B0604020202020204" pitchFamily="34" charset="0"/>
                <a:ea typeface="Calibri" panose="020F0502020204030204" pitchFamily="34" charset="0"/>
                <a:cs typeface="Arial" panose="020B0604020202020204" pitchFamily="34" charset="0"/>
              </a:rPr>
              <a:t> in the Hotel Industry. IUP Journal of Organizational </a:t>
            </a:r>
            <a:r>
              <a:rPr lang="en-GB" sz="1800" dirty="0" err="1">
                <a:effectLst/>
                <a:latin typeface="Arial" panose="020B0604020202020204" pitchFamily="34" charset="0"/>
                <a:ea typeface="Calibri" panose="020F0502020204030204" pitchFamily="34" charset="0"/>
                <a:cs typeface="Arial" panose="020B0604020202020204" pitchFamily="34" charset="0"/>
              </a:rPr>
              <a:t>Behavior</a:t>
            </a:r>
            <a:r>
              <a:rPr lang="en-GB" sz="1800" dirty="0">
                <a:effectLst/>
                <a:latin typeface="Arial" panose="020B0604020202020204" pitchFamily="34" charset="0"/>
                <a:ea typeface="Calibri" panose="020F0502020204030204" pitchFamily="34" charset="0"/>
                <a:cs typeface="Arial" panose="020B0604020202020204" pitchFamily="34" charset="0"/>
              </a:rPr>
              <a:t>, 18(1).</a:t>
            </a:r>
          </a:p>
        </p:txBody>
      </p:sp>
    </p:spTree>
    <p:extLst>
      <p:ext uri="{BB962C8B-B14F-4D97-AF65-F5344CB8AC3E}">
        <p14:creationId xmlns:p14="http://schemas.microsoft.com/office/powerpoint/2010/main" val="24059952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200</TotalTime>
  <Words>1308</Words>
  <Application>Microsoft Office PowerPoint</Application>
  <PresentationFormat>Widescreen</PresentationFormat>
  <Paragraphs>81</Paragraphs>
  <Slides>11</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TASK 3 – PRESENTATION  </vt:lpstr>
      <vt:lpstr>TABLE OF CONTENT</vt:lpstr>
      <vt:lpstr>INTRODUCTION </vt:lpstr>
      <vt:lpstr>IMPORTANCE OF EMPLOYEE ENGAGEMENT</vt:lpstr>
      <vt:lpstr>IMPORTANCE IN THE HOTEL INDUSTRY </vt:lpstr>
      <vt:lpstr>EMPLOYEE ENGAGEMENT MODEL</vt:lpstr>
      <vt:lpstr>ADVANTAGES OF THE MODEL</vt:lpstr>
      <vt:lpstr>BEST PRACTICES TO ENGAGE EMPLOYEES IN HOTEL INDUSTRY</vt:lpstr>
      <vt:lpstr>BENEFITS OF EMPLOYEE ENGAGEMENTS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Task 3 - </dc:title>
  <dc:creator>Avi Jaiswal</dc:creator>
  <cp:lastModifiedBy>marius petraru</cp:lastModifiedBy>
  <cp:revision>10</cp:revision>
  <dcterms:created xsi:type="dcterms:W3CDTF">2022-10-13T05:01:10Z</dcterms:created>
  <dcterms:modified xsi:type="dcterms:W3CDTF">2022-12-05T21:47:37Z</dcterms:modified>
</cp:coreProperties>
</file>