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20"/>
  </p:notesMasterIdLst>
  <p:sldIdLst>
    <p:sldId id="256" r:id="rId2"/>
    <p:sldId id="257" r:id="rId3"/>
    <p:sldId id="258" r:id="rId4"/>
    <p:sldId id="259" r:id="rId5"/>
    <p:sldId id="262" r:id="rId6"/>
    <p:sldId id="260" r:id="rId7"/>
    <p:sldId id="261" r:id="rId8"/>
    <p:sldId id="263" r:id="rId9"/>
    <p:sldId id="267" r:id="rId10"/>
    <p:sldId id="264" r:id="rId11"/>
    <p:sldId id="268" r:id="rId12"/>
    <p:sldId id="275" r:id="rId13"/>
    <p:sldId id="276" r:id="rId14"/>
    <p:sldId id="271" r:id="rId15"/>
    <p:sldId id="278" r:id="rId16"/>
    <p:sldId id="279" r:id="rId17"/>
    <p:sldId id="266" r:id="rId18"/>
    <p:sldId id="273" r:id="rId19"/>
  </p:sldIdLst>
  <p:sldSz cx="18288000" cy="10287000"/>
  <p:notesSz cx="6858000" cy="9144000"/>
  <p:embeddedFontLst>
    <p:embeddedFont>
      <p:font typeface="Kollektif" panose="020B0604020202020204" charset="0"/>
      <p:regular r:id="rId21"/>
    </p:embeddedFont>
    <p:embeddedFont>
      <p:font typeface="Kollektif Bold" panose="020B0604020202020204" charset="0"/>
      <p:regular r:id="rId2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6" autoAdjust="0"/>
    <p:restoredTop sz="94622" autoAdjust="0"/>
  </p:normalViewPr>
  <p:slideViewPr>
    <p:cSldViewPr>
      <p:cViewPr varScale="1">
        <p:scale>
          <a:sx n="105" d="100"/>
          <a:sy n="105" d="100"/>
        </p:scale>
        <p:origin x="840" y="13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font" Target="fonts/font1.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2.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EBFE9D-4109-4029-BF8A-3588BADFA299}" type="datetimeFigureOut">
              <a:rPr lang="en-GB" smtClean="0"/>
              <a:t>14/11/2025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57A9B93-26C0-4F66-8C9A-C9EC6D5D097E}" type="slidenum">
              <a:rPr lang="en-GB" smtClean="0"/>
              <a:t>‹#›</a:t>
            </a:fld>
            <a:endParaRPr lang="en-GB"/>
          </a:p>
        </p:txBody>
      </p:sp>
    </p:spTree>
    <p:extLst>
      <p:ext uri="{BB962C8B-B14F-4D97-AF65-F5344CB8AC3E}">
        <p14:creationId xmlns:p14="http://schemas.microsoft.com/office/powerpoint/2010/main" val="15445155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11/14/2025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11/14/2025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11/14/2025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11/14/2025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6.png"/><Relationship Id="rId1" Type="http://schemas.openxmlformats.org/officeDocument/2006/relationships/slideLayout" Target="../slideLayouts/slideLayout7.xml"/><Relationship Id="rId4" Type="http://schemas.microsoft.com/office/2007/relationships/hdphoto" Target="../media/hdphoto1.wdp"/></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3.jpeg"/><Relationship Id="rId4" Type="http://schemas.microsoft.com/office/2007/relationships/hdphoto" Target="../media/hdphoto2.wdp"/></Relationships>
</file>

<file path=ppt/slides/_rels/slide1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5.png"/><Relationship Id="rId1" Type="http://schemas.openxmlformats.org/officeDocument/2006/relationships/slideLayout" Target="../slideLayouts/slideLayout7.xml"/><Relationship Id="rId4" Type="http://schemas.openxmlformats.org/officeDocument/2006/relationships/image" Target="../media/image17.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 name="Freeform 2"/>
          <p:cNvSpPr/>
          <p:nvPr/>
        </p:nvSpPr>
        <p:spPr>
          <a:xfrm>
            <a:off x="-10363200" y="-6972300"/>
            <a:ext cx="24031566" cy="20516950"/>
          </a:xfrm>
          <a:custGeom>
            <a:avLst/>
            <a:gdLst/>
            <a:ahLst/>
            <a:cxnLst/>
            <a:rect l="l" t="t" r="r" b="b"/>
            <a:pathLst>
              <a:path w="24031566" h="20516950">
                <a:moveTo>
                  <a:pt x="0" y="0"/>
                </a:moveTo>
                <a:lnTo>
                  <a:pt x="24031567" y="0"/>
                </a:lnTo>
                <a:lnTo>
                  <a:pt x="24031567" y="20516950"/>
                </a:lnTo>
                <a:lnTo>
                  <a:pt x="0" y="20516950"/>
                </a:lnTo>
                <a:lnTo>
                  <a:pt x="0" y="0"/>
                </a:lnTo>
                <a:close/>
              </a:path>
            </a:pathLst>
          </a:custGeom>
          <a:blipFill>
            <a:blip r:embed="rId2"/>
            <a:stretch>
              <a:fillRect/>
            </a:stretch>
          </a:blipFill>
        </p:spPr>
        <p:txBody>
          <a:bodyPr/>
          <a:lstStyle/>
          <a:p>
            <a:endParaRPr lang="en-GB"/>
          </a:p>
        </p:txBody>
      </p:sp>
      <p:sp>
        <p:nvSpPr>
          <p:cNvPr id="4" name="TextBox 4"/>
          <p:cNvSpPr txBox="1"/>
          <p:nvPr/>
        </p:nvSpPr>
        <p:spPr>
          <a:xfrm>
            <a:off x="3960375" y="6041847"/>
            <a:ext cx="2746172" cy="1384995"/>
          </a:xfrm>
          <a:prstGeom prst="rect">
            <a:avLst/>
          </a:prstGeom>
        </p:spPr>
        <p:txBody>
          <a:bodyPr lIns="0" tIns="0" rIns="0" bIns="0" rtlCol="0" anchor="t">
            <a:spAutoFit/>
          </a:bodyPr>
          <a:lstStyle/>
          <a:p>
            <a:pPr algn="l">
              <a:lnSpc>
                <a:spcPts val="3575"/>
              </a:lnSpc>
            </a:pPr>
            <a:r>
              <a:rPr lang="en-US" sz="3575" b="1" spc="-150" dirty="0">
                <a:solidFill>
                  <a:srgbClr val="FFFFFF"/>
                </a:solidFill>
                <a:latin typeface="Kollektif Bold"/>
                <a:ea typeface="Kollektif Bold"/>
                <a:cs typeface="Kollektif Bold"/>
                <a:sym typeface="Kollektif Bold"/>
              </a:rPr>
              <a:t>Strategic Proposal and Pitch</a:t>
            </a:r>
          </a:p>
        </p:txBody>
      </p:sp>
      <p:sp>
        <p:nvSpPr>
          <p:cNvPr id="6" name="TextBox 6"/>
          <p:cNvSpPr txBox="1"/>
          <p:nvPr/>
        </p:nvSpPr>
        <p:spPr>
          <a:xfrm>
            <a:off x="16856943" y="413549"/>
            <a:ext cx="1126257" cy="179536"/>
          </a:xfrm>
          <a:prstGeom prst="rect">
            <a:avLst/>
          </a:prstGeom>
        </p:spPr>
        <p:txBody>
          <a:bodyPr wrap="square" lIns="0" tIns="0" rIns="0" bIns="0" rtlCol="0" anchor="t">
            <a:spAutoFit/>
          </a:bodyPr>
          <a:lstStyle/>
          <a:p>
            <a:pPr algn="r">
              <a:lnSpc>
                <a:spcPts val="1400"/>
              </a:lnSpc>
            </a:pPr>
            <a:r>
              <a:rPr lang="en-US" sz="1400" b="1" spc="-58" dirty="0">
                <a:solidFill>
                  <a:srgbClr val="FFFFFF"/>
                </a:solidFill>
                <a:latin typeface="Kollektif Bold"/>
                <a:ea typeface="Kollektif Bold"/>
                <a:cs typeface="Kollektif Bold"/>
                <a:sym typeface="Kollektif Bold"/>
              </a:rPr>
              <a:t>25/26</a:t>
            </a:r>
          </a:p>
        </p:txBody>
      </p:sp>
      <p:sp>
        <p:nvSpPr>
          <p:cNvPr id="7" name="TextBox 7"/>
          <p:cNvSpPr txBox="1"/>
          <p:nvPr/>
        </p:nvSpPr>
        <p:spPr>
          <a:xfrm>
            <a:off x="8547981" y="413549"/>
            <a:ext cx="1192039" cy="538609"/>
          </a:xfrm>
          <a:prstGeom prst="rect">
            <a:avLst/>
          </a:prstGeom>
        </p:spPr>
        <p:txBody>
          <a:bodyPr lIns="0" tIns="0" rIns="0" bIns="0" rtlCol="0" anchor="t">
            <a:spAutoFit/>
          </a:bodyPr>
          <a:lstStyle/>
          <a:p>
            <a:pPr algn="ctr">
              <a:lnSpc>
                <a:spcPts val="1400"/>
              </a:lnSpc>
            </a:pPr>
            <a:r>
              <a:rPr lang="en-US" sz="1400" b="1" spc="-58" dirty="0">
                <a:solidFill>
                  <a:srgbClr val="FFFFFF"/>
                </a:solidFill>
                <a:latin typeface="Kollektif Bold"/>
                <a:ea typeface="Kollektif Bold"/>
                <a:cs typeface="Kollektif Bold"/>
                <a:sym typeface="Kollektif Bold"/>
              </a:rPr>
              <a:t>Element 1: Strategic and proposal pitch</a:t>
            </a:r>
          </a:p>
        </p:txBody>
      </p:sp>
      <p:sp>
        <p:nvSpPr>
          <p:cNvPr id="9" name="TextBox 4">
            <a:extLst>
              <a:ext uri="{FF2B5EF4-FFF2-40B4-BE49-F238E27FC236}">
                <a16:creationId xmlns:a16="http://schemas.microsoft.com/office/drawing/2014/main" id="{035321A1-5336-2B83-141D-70B1C57AF3EA}"/>
              </a:ext>
            </a:extLst>
          </p:cNvPr>
          <p:cNvSpPr txBox="1"/>
          <p:nvPr/>
        </p:nvSpPr>
        <p:spPr>
          <a:xfrm>
            <a:off x="3618872" y="4235628"/>
            <a:ext cx="11811000" cy="1387175"/>
          </a:xfrm>
          <a:prstGeom prst="rect">
            <a:avLst/>
          </a:prstGeom>
        </p:spPr>
        <p:txBody>
          <a:bodyPr wrap="square" lIns="0" tIns="0" rIns="0" bIns="0" rtlCol="0" anchor="t">
            <a:spAutoFit/>
          </a:bodyPr>
          <a:lstStyle/>
          <a:p>
            <a:pPr algn="ctr">
              <a:lnSpc>
                <a:spcPts val="3575"/>
              </a:lnSpc>
            </a:pPr>
            <a:r>
              <a:rPr lang="en-US" sz="4800" b="1" spc="-150" dirty="0">
                <a:solidFill>
                  <a:srgbClr val="FFFFFF"/>
                </a:solidFill>
                <a:latin typeface="Kollektif Bold"/>
                <a:ea typeface="Kollektif Bold"/>
                <a:cs typeface="Kollektif Bold"/>
                <a:sym typeface="Kollektif Bold"/>
              </a:rPr>
              <a:t>Project Topic: Enhancing Fan Engagement Through Digital Innovation For Football Clubs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 name="AutoShape 2"/>
          <p:cNvSpPr/>
          <p:nvPr/>
        </p:nvSpPr>
        <p:spPr>
          <a:xfrm>
            <a:off x="1028700" y="2506857"/>
            <a:ext cx="16230600" cy="0"/>
          </a:xfrm>
          <a:prstGeom prst="line">
            <a:avLst/>
          </a:prstGeom>
          <a:ln w="19050" cap="flat">
            <a:solidFill>
              <a:srgbClr val="FFFFFF"/>
            </a:solidFill>
            <a:prstDash val="solid"/>
            <a:headEnd type="none" w="sm" len="sm"/>
            <a:tailEnd type="none" w="sm" len="sm"/>
          </a:ln>
        </p:spPr>
        <p:txBody>
          <a:bodyPr/>
          <a:lstStyle/>
          <a:p>
            <a:endParaRPr lang="en-GB"/>
          </a:p>
        </p:txBody>
      </p:sp>
      <p:sp>
        <p:nvSpPr>
          <p:cNvPr id="3" name="AutoShape 3"/>
          <p:cNvSpPr/>
          <p:nvPr/>
        </p:nvSpPr>
        <p:spPr>
          <a:xfrm>
            <a:off x="1028700" y="4192337"/>
            <a:ext cx="16230600" cy="0"/>
          </a:xfrm>
          <a:prstGeom prst="line">
            <a:avLst/>
          </a:prstGeom>
          <a:ln w="19050" cap="flat">
            <a:solidFill>
              <a:srgbClr val="FFFFFF"/>
            </a:solidFill>
            <a:prstDash val="solid"/>
            <a:headEnd type="none" w="sm" len="sm"/>
            <a:tailEnd type="none" w="sm" len="sm"/>
          </a:ln>
        </p:spPr>
        <p:txBody>
          <a:bodyPr/>
          <a:lstStyle/>
          <a:p>
            <a:endParaRPr lang="en-GB"/>
          </a:p>
        </p:txBody>
      </p:sp>
      <p:sp>
        <p:nvSpPr>
          <p:cNvPr id="4" name="AutoShape 4"/>
          <p:cNvSpPr/>
          <p:nvPr/>
        </p:nvSpPr>
        <p:spPr>
          <a:xfrm>
            <a:off x="1028700" y="5877816"/>
            <a:ext cx="16230600" cy="0"/>
          </a:xfrm>
          <a:prstGeom prst="line">
            <a:avLst/>
          </a:prstGeom>
          <a:ln w="19050" cap="flat">
            <a:solidFill>
              <a:srgbClr val="FFFFFF"/>
            </a:solidFill>
            <a:prstDash val="solid"/>
            <a:headEnd type="none" w="sm" len="sm"/>
            <a:tailEnd type="none" w="sm" len="sm"/>
          </a:ln>
        </p:spPr>
        <p:txBody>
          <a:bodyPr/>
          <a:lstStyle/>
          <a:p>
            <a:endParaRPr lang="en-GB"/>
          </a:p>
        </p:txBody>
      </p:sp>
      <p:sp>
        <p:nvSpPr>
          <p:cNvPr id="5" name="AutoShape 5"/>
          <p:cNvSpPr/>
          <p:nvPr/>
        </p:nvSpPr>
        <p:spPr>
          <a:xfrm>
            <a:off x="1028700" y="7563296"/>
            <a:ext cx="16230600" cy="0"/>
          </a:xfrm>
          <a:prstGeom prst="line">
            <a:avLst/>
          </a:prstGeom>
          <a:ln w="19050" cap="flat">
            <a:solidFill>
              <a:srgbClr val="FFFFFF"/>
            </a:solidFill>
            <a:prstDash val="solid"/>
            <a:headEnd type="none" w="sm" len="sm"/>
            <a:tailEnd type="none" w="sm" len="sm"/>
          </a:ln>
        </p:spPr>
        <p:txBody>
          <a:bodyPr/>
          <a:lstStyle/>
          <a:p>
            <a:endParaRPr lang="en-GB"/>
          </a:p>
        </p:txBody>
      </p:sp>
      <p:sp>
        <p:nvSpPr>
          <p:cNvPr id="6" name="AutoShape 6"/>
          <p:cNvSpPr/>
          <p:nvPr/>
        </p:nvSpPr>
        <p:spPr>
          <a:xfrm>
            <a:off x="1028700" y="9248775"/>
            <a:ext cx="16230600" cy="0"/>
          </a:xfrm>
          <a:prstGeom prst="line">
            <a:avLst/>
          </a:prstGeom>
          <a:ln w="19050" cap="flat">
            <a:solidFill>
              <a:srgbClr val="FFFFFF"/>
            </a:solidFill>
            <a:prstDash val="solid"/>
            <a:headEnd type="none" w="sm" len="sm"/>
            <a:tailEnd type="none" w="sm" len="sm"/>
          </a:ln>
        </p:spPr>
        <p:txBody>
          <a:bodyPr/>
          <a:lstStyle/>
          <a:p>
            <a:endParaRPr lang="en-GB"/>
          </a:p>
        </p:txBody>
      </p:sp>
      <p:grpSp>
        <p:nvGrpSpPr>
          <p:cNvPr id="8" name="Group 8"/>
          <p:cNvGrpSpPr/>
          <p:nvPr/>
        </p:nvGrpSpPr>
        <p:grpSpPr>
          <a:xfrm>
            <a:off x="1028700" y="2877474"/>
            <a:ext cx="8155223" cy="830985"/>
            <a:chOff x="0" y="-95250"/>
            <a:chExt cx="10873631" cy="1107979"/>
          </a:xfrm>
        </p:grpSpPr>
        <p:sp>
          <p:nvSpPr>
            <p:cNvPr id="9" name="TextBox 9"/>
            <p:cNvSpPr txBox="1"/>
            <p:nvPr/>
          </p:nvSpPr>
          <p:spPr>
            <a:xfrm>
              <a:off x="0" y="-95250"/>
              <a:ext cx="4408097" cy="643082"/>
            </a:xfrm>
            <a:prstGeom prst="rect">
              <a:avLst/>
            </a:prstGeom>
          </p:spPr>
          <p:txBody>
            <a:bodyPr lIns="0" tIns="0" rIns="0" bIns="0" rtlCol="0" anchor="t">
              <a:spAutoFit/>
            </a:bodyPr>
            <a:lstStyle/>
            <a:p>
              <a:pPr marL="0" lvl="0" indent="0" algn="just">
                <a:lnSpc>
                  <a:spcPts val="4160"/>
                </a:lnSpc>
                <a:spcBef>
                  <a:spcPct val="0"/>
                </a:spcBef>
              </a:pPr>
              <a:r>
                <a:rPr lang="en-US" sz="3200" b="1" dirty="0">
                  <a:solidFill>
                    <a:srgbClr val="FFFFFF"/>
                  </a:solidFill>
                  <a:latin typeface="Kollektif Bold"/>
                  <a:ea typeface="Kollektif Bold"/>
                  <a:cs typeface="Kollektif Bold"/>
                  <a:sym typeface="Kollektif Bold"/>
                </a:rPr>
                <a:t>Introduction</a:t>
              </a:r>
            </a:p>
          </p:txBody>
        </p:sp>
        <p:sp>
          <p:nvSpPr>
            <p:cNvPr id="10" name="TextBox 10"/>
            <p:cNvSpPr txBox="1"/>
            <p:nvPr/>
          </p:nvSpPr>
          <p:spPr>
            <a:xfrm>
              <a:off x="0" y="558588"/>
              <a:ext cx="10873631" cy="454141"/>
            </a:xfrm>
            <a:prstGeom prst="rect">
              <a:avLst/>
            </a:prstGeom>
          </p:spPr>
          <p:txBody>
            <a:bodyPr lIns="0" tIns="0" rIns="0" bIns="0" rtlCol="0" anchor="t">
              <a:spAutoFit/>
            </a:bodyPr>
            <a:lstStyle/>
            <a:p>
              <a:pPr algn="l">
                <a:lnSpc>
                  <a:spcPts val="2940"/>
                </a:lnSpc>
              </a:pPr>
              <a:endParaRPr lang="en-US" sz="2100" strike="noStrike" dirty="0">
                <a:solidFill>
                  <a:srgbClr val="FFFFFF"/>
                </a:solidFill>
                <a:latin typeface="Kollektif"/>
                <a:ea typeface="Kollektif"/>
                <a:cs typeface="Kollektif"/>
                <a:sym typeface="Kollektif"/>
              </a:endParaRPr>
            </a:p>
          </p:txBody>
        </p:sp>
      </p:grpSp>
      <p:sp>
        <p:nvSpPr>
          <p:cNvPr id="11" name="TextBox 11"/>
          <p:cNvSpPr txBox="1"/>
          <p:nvPr/>
        </p:nvSpPr>
        <p:spPr>
          <a:xfrm>
            <a:off x="1028700" y="1019175"/>
            <a:ext cx="8591470" cy="1106805"/>
          </a:xfrm>
          <a:prstGeom prst="rect">
            <a:avLst/>
          </a:prstGeom>
        </p:spPr>
        <p:txBody>
          <a:bodyPr lIns="0" tIns="0" rIns="0" bIns="0" rtlCol="0" anchor="t">
            <a:spAutoFit/>
          </a:bodyPr>
          <a:lstStyle/>
          <a:p>
            <a:pPr marL="0" lvl="0" indent="0" algn="l">
              <a:lnSpc>
                <a:spcPts val="7200"/>
              </a:lnSpc>
            </a:pPr>
            <a:r>
              <a:rPr lang="en-US" sz="7200" u="none" strike="noStrike" dirty="0">
                <a:solidFill>
                  <a:srgbClr val="FFFFFF"/>
                </a:solidFill>
                <a:latin typeface="Kollektif"/>
                <a:ea typeface="Kollektif"/>
                <a:cs typeface="Kollektif"/>
                <a:sym typeface="Kollektif"/>
              </a:rPr>
              <a:t>Table Of Contents</a:t>
            </a:r>
          </a:p>
        </p:txBody>
      </p:sp>
      <p:grpSp>
        <p:nvGrpSpPr>
          <p:cNvPr id="12" name="Group 12"/>
          <p:cNvGrpSpPr/>
          <p:nvPr/>
        </p:nvGrpSpPr>
        <p:grpSpPr>
          <a:xfrm>
            <a:off x="1028700" y="4562953"/>
            <a:ext cx="8155223" cy="830985"/>
            <a:chOff x="0" y="-95251"/>
            <a:chExt cx="10873631" cy="1107980"/>
          </a:xfrm>
        </p:grpSpPr>
        <p:sp>
          <p:nvSpPr>
            <p:cNvPr id="13" name="TextBox 13"/>
            <p:cNvSpPr txBox="1"/>
            <p:nvPr/>
          </p:nvSpPr>
          <p:spPr>
            <a:xfrm>
              <a:off x="0" y="-95251"/>
              <a:ext cx="6045200" cy="643083"/>
            </a:xfrm>
            <a:prstGeom prst="rect">
              <a:avLst/>
            </a:prstGeom>
          </p:spPr>
          <p:txBody>
            <a:bodyPr wrap="square" lIns="0" tIns="0" rIns="0" bIns="0" rtlCol="0" anchor="t">
              <a:spAutoFit/>
            </a:bodyPr>
            <a:lstStyle/>
            <a:p>
              <a:pPr marL="0" lvl="0" indent="0" algn="just">
                <a:lnSpc>
                  <a:spcPts val="4160"/>
                </a:lnSpc>
                <a:spcBef>
                  <a:spcPct val="0"/>
                </a:spcBef>
              </a:pPr>
              <a:r>
                <a:rPr lang="en-US" sz="3200" b="1" dirty="0">
                  <a:solidFill>
                    <a:srgbClr val="FFFFFF"/>
                  </a:solidFill>
                  <a:latin typeface="Kollektif Bold"/>
                  <a:ea typeface="Kollektif Bold"/>
                  <a:cs typeface="Kollektif Bold"/>
                  <a:sym typeface="Kollektif Bold"/>
                </a:rPr>
                <a:t>Aims and Objectives</a:t>
              </a:r>
            </a:p>
          </p:txBody>
        </p:sp>
        <p:sp>
          <p:nvSpPr>
            <p:cNvPr id="14" name="TextBox 14"/>
            <p:cNvSpPr txBox="1"/>
            <p:nvPr/>
          </p:nvSpPr>
          <p:spPr>
            <a:xfrm>
              <a:off x="0" y="558588"/>
              <a:ext cx="10873631" cy="454141"/>
            </a:xfrm>
            <a:prstGeom prst="rect">
              <a:avLst/>
            </a:prstGeom>
          </p:spPr>
          <p:txBody>
            <a:bodyPr lIns="0" tIns="0" rIns="0" bIns="0" rtlCol="0" anchor="t">
              <a:spAutoFit/>
            </a:bodyPr>
            <a:lstStyle/>
            <a:p>
              <a:pPr algn="l">
                <a:lnSpc>
                  <a:spcPts val="2940"/>
                </a:lnSpc>
              </a:pPr>
              <a:endParaRPr lang="en-US" sz="2100" strike="noStrike" dirty="0">
                <a:solidFill>
                  <a:srgbClr val="FFFFFF"/>
                </a:solidFill>
                <a:latin typeface="Kollektif"/>
                <a:ea typeface="Kollektif"/>
                <a:cs typeface="Kollektif"/>
                <a:sym typeface="Kollektif"/>
              </a:endParaRPr>
            </a:p>
          </p:txBody>
        </p:sp>
      </p:grpSp>
      <p:grpSp>
        <p:nvGrpSpPr>
          <p:cNvPr id="15" name="Group 15"/>
          <p:cNvGrpSpPr/>
          <p:nvPr/>
        </p:nvGrpSpPr>
        <p:grpSpPr>
          <a:xfrm>
            <a:off x="1028700" y="6248433"/>
            <a:ext cx="8155223" cy="830985"/>
            <a:chOff x="0" y="-95251"/>
            <a:chExt cx="10873631" cy="1107980"/>
          </a:xfrm>
        </p:grpSpPr>
        <p:sp>
          <p:nvSpPr>
            <p:cNvPr id="16" name="TextBox 16"/>
            <p:cNvSpPr txBox="1"/>
            <p:nvPr/>
          </p:nvSpPr>
          <p:spPr>
            <a:xfrm>
              <a:off x="0" y="-95251"/>
              <a:ext cx="4408097" cy="643082"/>
            </a:xfrm>
            <a:prstGeom prst="rect">
              <a:avLst/>
            </a:prstGeom>
          </p:spPr>
          <p:txBody>
            <a:bodyPr lIns="0" tIns="0" rIns="0" bIns="0" rtlCol="0" anchor="t">
              <a:spAutoFit/>
            </a:bodyPr>
            <a:lstStyle/>
            <a:p>
              <a:pPr marL="0" lvl="0" indent="0" algn="just">
                <a:lnSpc>
                  <a:spcPts val="4160"/>
                </a:lnSpc>
                <a:spcBef>
                  <a:spcPct val="0"/>
                </a:spcBef>
              </a:pPr>
              <a:r>
                <a:rPr lang="en-US" sz="3200" b="1" dirty="0">
                  <a:solidFill>
                    <a:srgbClr val="FFFFFF"/>
                  </a:solidFill>
                  <a:latin typeface="Kollektif Bold"/>
                  <a:ea typeface="Kollektif Bold"/>
                  <a:cs typeface="Kollektif Bold"/>
                  <a:sym typeface="Kollektif Bold"/>
                </a:rPr>
                <a:t>Focus Area</a:t>
              </a:r>
            </a:p>
          </p:txBody>
        </p:sp>
        <p:sp>
          <p:nvSpPr>
            <p:cNvPr id="17" name="TextBox 17"/>
            <p:cNvSpPr txBox="1"/>
            <p:nvPr/>
          </p:nvSpPr>
          <p:spPr>
            <a:xfrm>
              <a:off x="0" y="558588"/>
              <a:ext cx="10873631" cy="454141"/>
            </a:xfrm>
            <a:prstGeom prst="rect">
              <a:avLst/>
            </a:prstGeom>
          </p:spPr>
          <p:txBody>
            <a:bodyPr lIns="0" tIns="0" rIns="0" bIns="0" rtlCol="0" anchor="t">
              <a:spAutoFit/>
            </a:bodyPr>
            <a:lstStyle/>
            <a:p>
              <a:pPr algn="l">
                <a:lnSpc>
                  <a:spcPts val="2940"/>
                </a:lnSpc>
              </a:pPr>
              <a:endParaRPr lang="en-US" sz="2100" strike="noStrike" dirty="0">
                <a:solidFill>
                  <a:srgbClr val="FFFFFF"/>
                </a:solidFill>
                <a:latin typeface="Kollektif"/>
                <a:ea typeface="Kollektif"/>
                <a:cs typeface="Kollektif"/>
                <a:sym typeface="Kollektif"/>
              </a:endParaRPr>
            </a:p>
          </p:txBody>
        </p:sp>
      </p:grpSp>
      <p:grpSp>
        <p:nvGrpSpPr>
          <p:cNvPr id="18" name="Group 18"/>
          <p:cNvGrpSpPr/>
          <p:nvPr/>
        </p:nvGrpSpPr>
        <p:grpSpPr>
          <a:xfrm>
            <a:off x="1028700" y="7933912"/>
            <a:ext cx="8155223" cy="830985"/>
            <a:chOff x="0" y="-95251"/>
            <a:chExt cx="10873631" cy="1107980"/>
          </a:xfrm>
        </p:grpSpPr>
        <p:sp>
          <p:nvSpPr>
            <p:cNvPr id="19" name="TextBox 19"/>
            <p:cNvSpPr txBox="1"/>
            <p:nvPr/>
          </p:nvSpPr>
          <p:spPr>
            <a:xfrm>
              <a:off x="0" y="-95251"/>
              <a:ext cx="4408097" cy="643082"/>
            </a:xfrm>
            <a:prstGeom prst="rect">
              <a:avLst/>
            </a:prstGeom>
          </p:spPr>
          <p:txBody>
            <a:bodyPr lIns="0" tIns="0" rIns="0" bIns="0" rtlCol="0" anchor="t">
              <a:spAutoFit/>
            </a:bodyPr>
            <a:lstStyle/>
            <a:p>
              <a:pPr marL="0" lvl="0" indent="0" algn="just">
                <a:lnSpc>
                  <a:spcPts val="4160"/>
                </a:lnSpc>
                <a:spcBef>
                  <a:spcPct val="0"/>
                </a:spcBef>
              </a:pPr>
              <a:r>
                <a:rPr lang="en-US" sz="3200" b="1" dirty="0">
                  <a:solidFill>
                    <a:srgbClr val="FFFFFF"/>
                  </a:solidFill>
                  <a:latin typeface="Kollektif Bold"/>
                  <a:ea typeface="Kollektif Bold"/>
                  <a:cs typeface="Kollektif Bold"/>
                  <a:sym typeface="Kollektif Bold"/>
                </a:rPr>
                <a:t>Execution Plan</a:t>
              </a:r>
            </a:p>
          </p:txBody>
        </p:sp>
        <p:sp>
          <p:nvSpPr>
            <p:cNvPr id="20" name="TextBox 20"/>
            <p:cNvSpPr txBox="1"/>
            <p:nvPr/>
          </p:nvSpPr>
          <p:spPr>
            <a:xfrm>
              <a:off x="0" y="558588"/>
              <a:ext cx="10873631" cy="454141"/>
            </a:xfrm>
            <a:prstGeom prst="rect">
              <a:avLst/>
            </a:prstGeom>
          </p:spPr>
          <p:txBody>
            <a:bodyPr lIns="0" tIns="0" rIns="0" bIns="0" rtlCol="0" anchor="t">
              <a:spAutoFit/>
            </a:bodyPr>
            <a:lstStyle/>
            <a:p>
              <a:pPr algn="l">
                <a:lnSpc>
                  <a:spcPts val="2940"/>
                </a:lnSpc>
              </a:pPr>
              <a:endParaRPr lang="en-US" sz="2100" strike="noStrike" dirty="0">
                <a:solidFill>
                  <a:srgbClr val="FFFFFF"/>
                </a:solidFill>
                <a:latin typeface="Kollektif"/>
                <a:ea typeface="Kollektif"/>
                <a:cs typeface="Kollektif"/>
                <a:sym typeface="Kollektif"/>
              </a:endParaRPr>
            </a:p>
          </p:txBody>
        </p:sp>
      </p:grpSp>
      <p:pic>
        <p:nvPicPr>
          <p:cNvPr id="27" name="Picture 26" descr="Introduction - Free people icons">
            <a:extLst>
              <a:ext uri="{FF2B5EF4-FFF2-40B4-BE49-F238E27FC236}">
                <a16:creationId xmlns:a16="http://schemas.microsoft.com/office/drawing/2014/main" id="{9693DC25-ACDA-4562-3049-E6E2B54975A5}"/>
              </a:ext>
            </a:extLst>
          </p:cNvPr>
          <p:cNvPicPr>
            <a:picLocks noChangeAspect="1"/>
          </p:cNvPicPr>
          <p:nvPr/>
        </p:nvPicPr>
        <p:blipFill>
          <a:blip r:embed="rId2"/>
          <a:stretch>
            <a:fillRect/>
          </a:stretch>
        </p:blipFill>
        <p:spPr>
          <a:xfrm>
            <a:off x="15468600" y="2644105"/>
            <a:ext cx="1447495" cy="1447495"/>
          </a:xfrm>
          <a:prstGeom prst="rect">
            <a:avLst/>
          </a:prstGeom>
        </p:spPr>
      </p:pic>
      <p:pic>
        <p:nvPicPr>
          <p:cNvPr id="1026" name="Picture 2" descr="Download Free Objectives Icons in PNG &amp; SVG">
            <a:extLst>
              <a:ext uri="{FF2B5EF4-FFF2-40B4-BE49-F238E27FC236}">
                <a16:creationId xmlns:a16="http://schemas.microsoft.com/office/drawing/2014/main" id="{E2320B0D-D1E1-9186-B216-F6B2BBAFC67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468600" y="4331781"/>
            <a:ext cx="1546035" cy="154603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Agile, area, focus, flashlight, specific, target, lighting icon - Download  on Iconfinder">
            <a:extLst>
              <a:ext uri="{FF2B5EF4-FFF2-40B4-BE49-F238E27FC236}">
                <a16:creationId xmlns:a16="http://schemas.microsoft.com/office/drawing/2014/main" id="{8F68EDCB-4CA5-0705-9A8C-3063CF07A48E}"/>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5430196" y="6017259"/>
            <a:ext cx="1447799" cy="1447799"/>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Plan - Free business icons">
            <a:extLst>
              <a:ext uri="{FF2B5EF4-FFF2-40B4-BE49-F238E27FC236}">
                <a16:creationId xmlns:a16="http://schemas.microsoft.com/office/drawing/2014/main" id="{E5F01C76-96F8-FAFB-BA56-7AD7BFB66845}"/>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5468600" y="7729912"/>
            <a:ext cx="1352247" cy="135224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spd="slow">
    <p:push/>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 name="Freeform 2"/>
          <p:cNvSpPr/>
          <p:nvPr/>
        </p:nvSpPr>
        <p:spPr>
          <a:xfrm>
            <a:off x="-1693583" y="-11224988"/>
            <a:ext cx="34111196" cy="27885902"/>
          </a:xfrm>
          <a:custGeom>
            <a:avLst/>
            <a:gdLst/>
            <a:ahLst/>
            <a:cxnLst/>
            <a:rect l="l" t="t" r="r" b="b"/>
            <a:pathLst>
              <a:path w="34111196" h="27885902">
                <a:moveTo>
                  <a:pt x="0" y="0"/>
                </a:moveTo>
                <a:lnTo>
                  <a:pt x="34111196" y="0"/>
                </a:lnTo>
                <a:lnTo>
                  <a:pt x="34111196" y="27885902"/>
                </a:lnTo>
                <a:lnTo>
                  <a:pt x="0" y="27885902"/>
                </a:lnTo>
                <a:lnTo>
                  <a:pt x="0" y="0"/>
                </a:lnTo>
                <a:close/>
              </a:path>
            </a:pathLst>
          </a:custGeom>
          <a:blipFill>
            <a:blip r:embed="rId2"/>
            <a:stretch>
              <a:fillRect/>
            </a:stretch>
          </a:blipFill>
          <a:ln cap="sq">
            <a:noFill/>
            <a:prstDash val="solid"/>
            <a:miter/>
          </a:ln>
        </p:spPr>
        <p:txBody>
          <a:bodyPr/>
          <a:lstStyle/>
          <a:p>
            <a:endParaRPr lang="en-GB"/>
          </a:p>
        </p:txBody>
      </p:sp>
      <p:sp>
        <p:nvSpPr>
          <p:cNvPr id="3" name="TextBox 3"/>
          <p:cNvSpPr txBox="1"/>
          <p:nvPr/>
        </p:nvSpPr>
        <p:spPr>
          <a:xfrm>
            <a:off x="1028700" y="7259810"/>
            <a:ext cx="16230600" cy="2297937"/>
          </a:xfrm>
          <a:prstGeom prst="rect">
            <a:avLst/>
          </a:prstGeom>
        </p:spPr>
        <p:txBody>
          <a:bodyPr lIns="0" tIns="0" rIns="0" bIns="0" rtlCol="0" anchor="t">
            <a:spAutoFit/>
          </a:bodyPr>
          <a:lstStyle/>
          <a:p>
            <a:pPr marL="0" lvl="0" indent="0" algn="l">
              <a:lnSpc>
                <a:spcPts val="15094"/>
              </a:lnSpc>
              <a:spcBef>
                <a:spcPct val="0"/>
              </a:spcBef>
            </a:pPr>
            <a:r>
              <a:rPr lang="en-US" sz="15094" b="1" u="none" strike="noStrike" spc="-633">
                <a:solidFill>
                  <a:srgbClr val="FFFFFF"/>
                </a:solidFill>
                <a:latin typeface="Kollektif Bold"/>
                <a:ea typeface="Kollektif Bold"/>
                <a:cs typeface="Kollektif Bold"/>
                <a:sym typeface="Kollektif Bold"/>
              </a:rPr>
              <a:t>introduction.</a:t>
            </a:r>
          </a:p>
        </p:txBody>
      </p:sp>
    </p:spTree>
  </p:cSld>
  <p:clrMapOvr>
    <a:masterClrMapping/>
  </p:clrMapOvr>
  <p:transition spd="slow">
    <p:push/>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 name="Freeform 2"/>
          <p:cNvSpPr/>
          <p:nvPr/>
        </p:nvSpPr>
        <p:spPr>
          <a:xfrm>
            <a:off x="6118716" y="-1277293"/>
            <a:ext cx="15779408" cy="13471670"/>
          </a:xfrm>
          <a:custGeom>
            <a:avLst/>
            <a:gdLst/>
            <a:ahLst/>
            <a:cxnLst/>
            <a:rect l="l" t="t" r="r" b="b"/>
            <a:pathLst>
              <a:path w="15779408" h="13471670">
                <a:moveTo>
                  <a:pt x="0" y="0"/>
                </a:moveTo>
                <a:lnTo>
                  <a:pt x="15779408" y="0"/>
                </a:lnTo>
                <a:lnTo>
                  <a:pt x="15779408" y="13471670"/>
                </a:lnTo>
                <a:lnTo>
                  <a:pt x="0" y="13471670"/>
                </a:lnTo>
                <a:lnTo>
                  <a:pt x="0" y="0"/>
                </a:lnTo>
                <a:close/>
              </a:path>
            </a:pathLst>
          </a:custGeom>
          <a:blipFill>
            <a:blip r:embed="rId2"/>
            <a:stretch>
              <a:fillRect/>
            </a:stretch>
          </a:blipFill>
        </p:spPr>
        <p:txBody>
          <a:bodyPr/>
          <a:lstStyle/>
          <a:p>
            <a:endParaRPr lang="en-GB" dirty="0"/>
          </a:p>
        </p:txBody>
      </p:sp>
      <p:sp>
        <p:nvSpPr>
          <p:cNvPr id="4" name="TextBox 4"/>
          <p:cNvSpPr txBox="1"/>
          <p:nvPr/>
        </p:nvSpPr>
        <p:spPr>
          <a:xfrm>
            <a:off x="1028700" y="1064565"/>
            <a:ext cx="8115300" cy="2021205"/>
          </a:xfrm>
          <a:prstGeom prst="rect">
            <a:avLst/>
          </a:prstGeom>
        </p:spPr>
        <p:txBody>
          <a:bodyPr lIns="0" tIns="0" rIns="0" bIns="0" rtlCol="0" anchor="t">
            <a:spAutoFit/>
          </a:bodyPr>
          <a:lstStyle/>
          <a:p>
            <a:pPr marL="0" lvl="0" indent="0" algn="l">
              <a:lnSpc>
                <a:spcPts val="7200"/>
              </a:lnSpc>
              <a:spcBef>
                <a:spcPct val="0"/>
              </a:spcBef>
            </a:pPr>
            <a:r>
              <a:rPr lang="en-US" sz="7200" u="none" strike="noStrike" dirty="0">
                <a:solidFill>
                  <a:srgbClr val="FFFFFF"/>
                </a:solidFill>
                <a:latin typeface="Kollektif"/>
                <a:ea typeface="Kollektif"/>
                <a:cs typeface="Kollektif"/>
                <a:sym typeface="Kollektif"/>
              </a:rPr>
              <a:t>Welcome To Presentation</a:t>
            </a:r>
          </a:p>
        </p:txBody>
      </p:sp>
      <p:sp>
        <p:nvSpPr>
          <p:cNvPr id="5" name="TextBox 5"/>
          <p:cNvSpPr txBox="1"/>
          <p:nvPr/>
        </p:nvSpPr>
        <p:spPr>
          <a:xfrm>
            <a:off x="1028700" y="3007429"/>
            <a:ext cx="7412286" cy="7406643"/>
          </a:xfrm>
          <a:prstGeom prst="rect">
            <a:avLst/>
          </a:prstGeom>
        </p:spPr>
        <p:txBody>
          <a:bodyPr lIns="0" tIns="0" rIns="0" bIns="0" rtlCol="0" anchor="t">
            <a:spAutoFit/>
          </a:bodyPr>
          <a:lstStyle/>
          <a:p>
            <a:pPr algn="l">
              <a:lnSpc>
                <a:spcPts val="2940"/>
              </a:lnSpc>
              <a:spcBef>
                <a:spcPct val="0"/>
              </a:spcBef>
            </a:pPr>
            <a:r>
              <a:rPr lang="en-US" sz="2100" u="none" strike="noStrike" dirty="0">
                <a:solidFill>
                  <a:srgbClr val="FFFFFF"/>
                </a:solidFill>
                <a:latin typeface="Kollektif"/>
                <a:ea typeface="Kollektif"/>
                <a:cs typeface="Kollektif"/>
                <a:sym typeface="Kollektif"/>
              </a:rPr>
              <a:t>Hey, I’m Oliver and my key interest within business and management is sports business strategy, specifically how football clubs use digital tools to build stronger relationships with their fans.</a:t>
            </a:r>
          </a:p>
          <a:p>
            <a:pPr algn="l">
              <a:lnSpc>
                <a:spcPts val="2940"/>
              </a:lnSpc>
              <a:spcBef>
                <a:spcPct val="0"/>
              </a:spcBef>
            </a:pPr>
            <a:endParaRPr lang="en-US" sz="2100" dirty="0">
              <a:solidFill>
                <a:srgbClr val="FFFFFF"/>
              </a:solidFill>
              <a:latin typeface="Kollektif"/>
              <a:ea typeface="Kollektif"/>
              <a:cs typeface="Kollektif"/>
              <a:sym typeface="Kollektif"/>
            </a:endParaRPr>
          </a:p>
          <a:p>
            <a:pPr algn="l">
              <a:lnSpc>
                <a:spcPts val="2940"/>
              </a:lnSpc>
              <a:spcBef>
                <a:spcPct val="0"/>
              </a:spcBef>
            </a:pPr>
            <a:r>
              <a:rPr lang="en-US" sz="2100" u="none" strike="noStrike" dirty="0">
                <a:solidFill>
                  <a:srgbClr val="FFFFFF"/>
                </a:solidFill>
                <a:latin typeface="Kollektif"/>
                <a:ea typeface="Kollektif"/>
                <a:cs typeface="Kollektif"/>
                <a:sym typeface="Kollektif"/>
              </a:rPr>
              <a:t>I have chosen to focus my project on how football clubs can enhance fan engagement through digital innovation. This topic aligns closely with my professional goals, as I want to work in football operations strategy, or digital marketing in the future. The modern football industry has become </a:t>
            </a:r>
            <a:r>
              <a:rPr lang="en-US" sz="2100" dirty="0">
                <a:solidFill>
                  <a:srgbClr val="FFFFFF"/>
                </a:solidFill>
                <a:latin typeface="Kollektif"/>
                <a:ea typeface="Kollektif"/>
                <a:cs typeface="Kollektif"/>
                <a:sym typeface="Kollektif"/>
              </a:rPr>
              <a:t>very digital and understanding how clubs can adapt and keep up with their competitors is essential</a:t>
            </a:r>
          </a:p>
          <a:p>
            <a:pPr algn="l">
              <a:lnSpc>
                <a:spcPts val="2940"/>
              </a:lnSpc>
              <a:spcBef>
                <a:spcPct val="0"/>
              </a:spcBef>
            </a:pPr>
            <a:endParaRPr lang="en-US" sz="2100" u="none" strike="noStrike" dirty="0">
              <a:solidFill>
                <a:srgbClr val="FFFFFF"/>
              </a:solidFill>
              <a:latin typeface="Kollektif"/>
              <a:ea typeface="Kollektif"/>
              <a:cs typeface="Kollektif"/>
              <a:sym typeface="Kollektif"/>
            </a:endParaRPr>
          </a:p>
          <a:p>
            <a:pPr algn="l">
              <a:lnSpc>
                <a:spcPts val="2940"/>
              </a:lnSpc>
              <a:spcBef>
                <a:spcPct val="0"/>
              </a:spcBef>
            </a:pPr>
            <a:r>
              <a:rPr lang="en-US" sz="2100" dirty="0">
                <a:solidFill>
                  <a:srgbClr val="FFFFFF"/>
                </a:solidFill>
                <a:latin typeface="Kollektif"/>
                <a:ea typeface="Kollektif"/>
                <a:cs typeface="Kollektif"/>
                <a:sym typeface="Kollektif"/>
              </a:rPr>
              <a:t>Summary of my proposed project:</a:t>
            </a:r>
          </a:p>
          <a:p>
            <a:pPr algn="l">
              <a:lnSpc>
                <a:spcPts val="2940"/>
              </a:lnSpc>
              <a:spcBef>
                <a:spcPct val="0"/>
              </a:spcBef>
            </a:pPr>
            <a:r>
              <a:rPr lang="en-US" sz="2100" u="none" strike="noStrike" dirty="0">
                <a:solidFill>
                  <a:srgbClr val="FFFFFF"/>
                </a:solidFill>
                <a:latin typeface="Kollektif"/>
                <a:ea typeface="Kollektif"/>
                <a:cs typeface="Kollektif"/>
                <a:sym typeface="Kollektif"/>
              </a:rPr>
              <a:t>M</a:t>
            </a:r>
            <a:r>
              <a:rPr lang="en-US" sz="2100" dirty="0">
                <a:solidFill>
                  <a:srgbClr val="FFFFFF"/>
                </a:solidFill>
                <a:latin typeface="Kollektif"/>
                <a:ea typeface="Kollektif"/>
                <a:cs typeface="Kollektif"/>
                <a:sym typeface="Kollektif"/>
              </a:rPr>
              <a:t>y project will analyse the current challenges football clubs face in engaging fans especially newer and younger audiences and propose a strategic digital solution to improve fan experience, loyalty and long term club value.</a:t>
            </a:r>
            <a:endParaRPr lang="en-US" sz="2100" u="none" strike="noStrike" dirty="0">
              <a:solidFill>
                <a:srgbClr val="FFFFFF"/>
              </a:solidFill>
              <a:latin typeface="Kollektif"/>
              <a:ea typeface="Kollektif"/>
              <a:cs typeface="Kollektif"/>
              <a:sym typeface="Kollektif"/>
            </a:endParaRPr>
          </a:p>
          <a:p>
            <a:pPr algn="l">
              <a:lnSpc>
                <a:spcPts val="2940"/>
              </a:lnSpc>
              <a:spcBef>
                <a:spcPct val="0"/>
              </a:spcBef>
            </a:pPr>
            <a:endParaRPr lang="en-US" sz="2100" dirty="0">
              <a:solidFill>
                <a:srgbClr val="FFFFFF"/>
              </a:solidFill>
              <a:latin typeface="Kollektif"/>
              <a:ea typeface="Kollektif"/>
              <a:cs typeface="Kollektif"/>
              <a:sym typeface="Kollektif"/>
            </a:endParaRPr>
          </a:p>
          <a:p>
            <a:pPr algn="l">
              <a:lnSpc>
                <a:spcPts val="2940"/>
              </a:lnSpc>
              <a:spcBef>
                <a:spcPct val="0"/>
              </a:spcBef>
            </a:pPr>
            <a:endParaRPr lang="en-US" sz="2100" u="none" strike="noStrike" dirty="0">
              <a:solidFill>
                <a:srgbClr val="FFFFFF"/>
              </a:solidFill>
              <a:latin typeface="Kollektif"/>
              <a:ea typeface="Kollektif"/>
              <a:cs typeface="Kollektif"/>
              <a:sym typeface="Kollektif"/>
            </a:endParaRPr>
          </a:p>
        </p:txBody>
      </p:sp>
      <p:sp>
        <p:nvSpPr>
          <p:cNvPr id="9" name="AutoShape 2">
            <a:extLst>
              <a:ext uri="{FF2B5EF4-FFF2-40B4-BE49-F238E27FC236}">
                <a16:creationId xmlns:a16="http://schemas.microsoft.com/office/drawing/2014/main" id="{AD8C45BC-92D9-A7A1-A838-D1857213381E}"/>
              </a:ext>
            </a:extLst>
          </p:cNvPr>
          <p:cNvSpPr>
            <a:spLocks noChangeAspect="1" noChangeArrowheads="1"/>
          </p:cNvSpPr>
          <p:nvPr/>
        </p:nvSpPr>
        <p:spPr bwMode="auto">
          <a:xfrm>
            <a:off x="8991600" y="49911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3" name="Picture 12" descr="Two boys standing in a stadium&#10;&#10;AI-generated content may be incorrect.">
            <a:extLst>
              <a:ext uri="{FF2B5EF4-FFF2-40B4-BE49-F238E27FC236}">
                <a16:creationId xmlns:a16="http://schemas.microsoft.com/office/drawing/2014/main" id="{36085765-04C3-4469-6181-20452A8C68A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949602" y="2772492"/>
            <a:ext cx="7162800" cy="5372100"/>
          </a:xfrm>
          <a:prstGeom prst="rect">
            <a:avLst/>
          </a:prstGeom>
        </p:spPr>
      </p:pic>
    </p:spTree>
  </p:cSld>
  <p:clrMapOvr>
    <a:masterClrMapping/>
  </p:clrMapOvr>
  <p:transition spd="slow">
    <p:push/>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 name="Freeform 2"/>
          <p:cNvSpPr/>
          <p:nvPr/>
        </p:nvSpPr>
        <p:spPr>
          <a:xfrm>
            <a:off x="-16400245" y="-8263700"/>
            <a:ext cx="32800490" cy="26814401"/>
          </a:xfrm>
          <a:custGeom>
            <a:avLst/>
            <a:gdLst/>
            <a:ahLst/>
            <a:cxnLst/>
            <a:rect l="l" t="t" r="r" b="b"/>
            <a:pathLst>
              <a:path w="32800490" h="26814401">
                <a:moveTo>
                  <a:pt x="0" y="0"/>
                </a:moveTo>
                <a:lnTo>
                  <a:pt x="32800490" y="0"/>
                </a:lnTo>
                <a:lnTo>
                  <a:pt x="32800490" y="26814400"/>
                </a:lnTo>
                <a:lnTo>
                  <a:pt x="0" y="26814400"/>
                </a:lnTo>
                <a:lnTo>
                  <a:pt x="0" y="0"/>
                </a:lnTo>
                <a:close/>
              </a:path>
            </a:pathLst>
          </a:custGeom>
          <a:blipFill>
            <a:blip r:embed="rId2"/>
            <a:stretch>
              <a:fillRect/>
            </a:stretch>
          </a:blipFill>
          <a:ln cap="sq">
            <a:noFill/>
            <a:prstDash val="solid"/>
            <a:miter/>
          </a:ln>
        </p:spPr>
        <p:txBody>
          <a:bodyPr/>
          <a:lstStyle/>
          <a:p>
            <a:endParaRPr lang="en-GB"/>
          </a:p>
        </p:txBody>
      </p:sp>
      <p:sp>
        <p:nvSpPr>
          <p:cNvPr id="3" name="TextBox 3"/>
          <p:cNvSpPr txBox="1"/>
          <p:nvPr/>
        </p:nvSpPr>
        <p:spPr>
          <a:xfrm>
            <a:off x="1028700" y="1501893"/>
            <a:ext cx="16230600" cy="3872855"/>
          </a:xfrm>
          <a:prstGeom prst="rect">
            <a:avLst/>
          </a:prstGeom>
        </p:spPr>
        <p:txBody>
          <a:bodyPr lIns="0" tIns="0" rIns="0" bIns="0" rtlCol="0" anchor="t">
            <a:spAutoFit/>
          </a:bodyPr>
          <a:lstStyle/>
          <a:p>
            <a:pPr marL="0" lvl="0" indent="0" algn="r">
              <a:lnSpc>
                <a:spcPts val="15094"/>
              </a:lnSpc>
              <a:spcBef>
                <a:spcPct val="0"/>
              </a:spcBef>
            </a:pPr>
            <a:r>
              <a:rPr lang="en-US" sz="15094" b="1" spc="-633" dirty="0">
                <a:solidFill>
                  <a:srgbClr val="FFFFFF"/>
                </a:solidFill>
                <a:latin typeface="Kollektif Bold"/>
                <a:ea typeface="Kollektif Bold"/>
                <a:cs typeface="Kollektif Bold"/>
                <a:sym typeface="Kollektif Bold"/>
              </a:rPr>
              <a:t>Aims and Objectives</a:t>
            </a:r>
          </a:p>
        </p:txBody>
      </p:sp>
    </p:spTree>
  </p:cSld>
  <p:clrMapOvr>
    <a:masterClrMapping/>
  </p:clrMapOvr>
  <p:transition spd="slow">
    <p:push/>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 name="Freeform 2"/>
          <p:cNvSpPr/>
          <p:nvPr/>
        </p:nvSpPr>
        <p:spPr>
          <a:xfrm flipH="1">
            <a:off x="-8039951" y="-2113930"/>
            <a:ext cx="22707876" cy="18563688"/>
          </a:xfrm>
          <a:custGeom>
            <a:avLst/>
            <a:gdLst/>
            <a:ahLst/>
            <a:cxnLst/>
            <a:rect l="l" t="t" r="r" b="b"/>
            <a:pathLst>
              <a:path w="22707876" h="18563688">
                <a:moveTo>
                  <a:pt x="22707875" y="0"/>
                </a:moveTo>
                <a:lnTo>
                  <a:pt x="0" y="0"/>
                </a:lnTo>
                <a:lnTo>
                  <a:pt x="0" y="18563688"/>
                </a:lnTo>
                <a:lnTo>
                  <a:pt x="22707875" y="18563688"/>
                </a:lnTo>
                <a:lnTo>
                  <a:pt x="22707875" y="0"/>
                </a:lnTo>
                <a:close/>
              </a:path>
            </a:pathLst>
          </a:custGeom>
          <a:blipFill>
            <a:blip r:embed="rId2"/>
            <a:stretch>
              <a:fillRect/>
            </a:stretch>
          </a:blipFill>
          <a:ln cap="sq">
            <a:noFill/>
            <a:prstDash val="solid"/>
            <a:miter/>
          </a:ln>
        </p:spPr>
        <p:txBody>
          <a:bodyPr/>
          <a:lstStyle/>
          <a:p>
            <a:pPr marL="0" lvl="1">
              <a:lnSpc>
                <a:spcPts val="2940"/>
              </a:lnSpc>
              <a:spcBef>
                <a:spcPct val="0"/>
              </a:spcBef>
            </a:pPr>
            <a:r>
              <a:rPr lang="en-US" sz="2100" dirty="0">
                <a:solidFill>
                  <a:srgbClr val="FFFFFF"/>
                </a:solidFill>
                <a:latin typeface="Kollektif"/>
                <a:ea typeface="Kollektif"/>
                <a:cs typeface="Kollektif"/>
                <a:sym typeface="Kollektif"/>
              </a:rPr>
              <a:t>Briefly elaborate on what you want to discuss. Lorem ipsum dolor sit </a:t>
            </a:r>
            <a:r>
              <a:rPr lang="en-US" sz="2100" dirty="0" err="1">
                <a:solidFill>
                  <a:srgbClr val="FFFFFF"/>
                </a:solidFill>
                <a:latin typeface="Kollektif"/>
                <a:ea typeface="Kollektif"/>
                <a:cs typeface="Kollektif"/>
                <a:sym typeface="Kollektif"/>
              </a:rPr>
              <a:t>amet</a:t>
            </a:r>
            <a:r>
              <a:rPr lang="en-US" sz="2100" dirty="0">
                <a:solidFill>
                  <a:srgbClr val="FFFFFF"/>
                </a:solidFill>
                <a:latin typeface="Kollektif"/>
                <a:ea typeface="Kollektif"/>
                <a:cs typeface="Kollektif"/>
                <a:sym typeface="Kollektif"/>
              </a:rPr>
              <a:t>, </a:t>
            </a:r>
            <a:r>
              <a:rPr lang="en-US" sz="2100" dirty="0" err="1">
                <a:solidFill>
                  <a:srgbClr val="FFFFFF"/>
                </a:solidFill>
                <a:latin typeface="Kollektif"/>
                <a:ea typeface="Kollektif"/>
                <a:cs typeface="Kollektif"/>
                <a:sym typeface="Kollektif"/>
              </a:rPr>
              <a:t>consectetur</a:t>
            </a:r>
            <a:r>
              <a:rPr lang="en-US" sz="2100" dirty="0">
                <a:solidFill>
                  <a:srgbClr val="FFFFFF"/>
                </a:solidFill>
                <a:latin typeface="Kollektif"/>
                <a:ea typeface="Kollektif"/>
                <a:cs typeface="Kollektif"/>
                <a:sym typeface="Kollektif"/>
              </a:rPr>
              <a:t> </a:t>
            </a:r>
            <a:r>
              <a:rPr lang="en-US" sz="2100" dirty="0" err="1">
                <a:solidFill>
                  <a:srgbClr val="FFFFFF"/>
                </a:solidFill>
                <a:latin typeface="Kollektif"/>
                <a:ea typeface="Kollektif"/>
                <a:cs typeface="Kollektif"/>
                <a:sym typeface="Kollektif"/>
              </a:rPr>
              <a:t>adipiscing</a:t>
            </a:r>
            <a:r>
              <a:rPr lang="en-US" sz="2100" dirty="0">
                <a:solidFill>
                  <a:srgbClr val="FFFFFF"/>
                </a:solidFill>
                <a:latin typeface="Kollektif"/>
                <a:ea typeface="Kollektif"/>
                <a:cs typeface="Kollektif"/>
                <a:sym typeface="Kollektif"/>
              </a:rPr>
              <a:t> </a:t>
            </a:r>
            <a:r>
              <a:rPr lang="en-US" sz="2100" dirty="0" err="1">
                <a:solidFill>
                  <a:srgbClr val="FFFFFF"/>
                </a:solidFill>
                <a:latin typeface="Kollektif"/>
                <a:ea typeface="Kollektif"/>
                <a:cs typeface="Kollektif"/>
                <a:sym typeface="Kollektif"/>
              </a:rPr>
              <a:t>elit</a:t>
            </a:r>
            <a:r>
              <a:rPr lang="en-US" sz="2100" dirty="0">
                <a:solidFill>
                  <a:srgbClr val="FFFFFF"/>
                </a:solidFill>
                <a:latin typeface="Kollektif"/>
                <a:ea typeface="Kollektif"/>
                <a:cs typeface="Kollektif"/>
                <a:sym typeface="Kollektif"/>
              </a:rPr>
              <a:t>, sed do </a:t>
            </a:r>
            <a:r>
              <a:rPr lang="en-US" sz="2100" dirty="0" err="1">
                <a:solidFill>
                  <a:srgbClr val="FFFFFF"/>
                </a:solidFill>
                <a:latin typeface="Kollektif"/>
                <a:ea typeface="Kollektif"/>
                <a:cs typeface="Kollektif"/>
                <a:sym typeface="Kollektif"/>
              </a:rPr>
              <a:t>eiusmod</a:t>
            </a:r>
            <a:r>
              <a:rPr lang="en-US" sz="2100" dirty="0">
                <a:solidFill>
                  <a:srgbClr val="FFFFFF"/>
                </a:solidFill>
                <a:latin typeface="Kollektif"/>
                <a:ea typeface="Kollektif"/>
                <a:cs typeface="Kollektif"/>
                <a:sym typeface="Kollektif"/>
              </a:rPr>
              <a:t> </a:t>
            </a:r>
            <a:r>
              <a:rPr lang="en-US" sz="2100" dirty="0" err="1">
                <a:solidFill>
                  <a:srgbClr val="FFFFFF"/>
                </a:solidFill>
                <a:latin typeface="Kollektif"/>
                <a:ea typeface="Kollektif"/>
                <a:cs typeface="Kollektif"/>
                <a:sym typeface="Kollektif"/>
              </a:rPr>
              <a:t>tempor</a:t>
            </a:r>
            <a:r>
              <a:rPr lang="en-US" sz="2100" dirty="0">
                <a:solidFill>
                  <a:srgbClr val="FFFFFF"/>
                </a:solidFill>
                <a:latin typeface="Kollektif"/>
                <a:ea typeface="Kollektif"/>
                <a:cs typeface="Kollektif"/>
                <a:sym typeface="Kollektif"/>
              </a:rPr>
              <a:t> </a:t>
            </a:r>
            <a:r>
              <a:rPr lang="en-US" sz="2100" dirty="0" err="1">
                <a:solidFill>
                  <a:srgbClr val="FFFFFF"/>
                </a:solidFill>
                <a:latin typeface="Kollektif"/>
                <a:ea typeface="Kollektif"/>
                <a:cs typeface="Kollektif"/>
                <a:sym typeface="Kollektif"/>
              </a:rPr>
              <a:t>incididunt</a:t>
            </a:r>
            <a:r>
              <a:rPr lang="en-US" sz="2100" dirty="0">
                <a:solidFill>
                  <a:srgbClr val="FFFFFF"/>
                </a:solidFill>
                <a:latin typeface="Kollektif"/>
                <a:ea typeface="Kollektif"/>
                <a:cs typeface="Kollektif"/>
                <a:sym typeface="Kollektif"/>
              </a:rPr>
              <a:t> </a:t>
            </a:r>
            <a:r>
              <a:rPr lang="en-US" sz="2100" dirty="0" err="1">
                <a:solidFill>
                  <a:srgbClr val="FFFFFF"/>
                </a:solidFill>
                <a:latin typeface="Kollektif"/>
                <a:ea typeface="Kollektif"/>
                <a:cs typeface="Kollektif"/>
                <a:sym typeface="Kollektif"/>
              </a:rPr>
              <a:t>ut</a:t>
            </a:r>
            <a:r>
              <a:rPr lang="en-US" sz="2100" dirty="0">
                <a:solidFill>
                  <a:srgbClr val="FFFFFF"/>
                </a:solidFill>
                <a:latin typeface="Kollektif"/>
                <a:ea typeface="Kollektif"/>
                <a:cs typeface="Kollektif"/>
                <a:sym typeface="Kollektif"/>
              </a:rPr>
              <a:t> labore.</a:t>
            </a:r>
          </a:p>
        </p:txBody>
      </p:sp>
      <p:grpSp>
        <p:nvGrpSpPr>
          <p:cNvPr id="3" name="Group 3"/>
          <p:cNvGrpSpPr/>
          <p:nvPr/>
        </p:nvGrpSpPr>
        <p:grpSpPr>
          <a:xfrm>
            <a:off x="12076549" y="1285038"/>
            <a:ext cx="5182751" cy="3821209"/>
            <a:chOff x="0" y="0"/>
            <a:chExt cx="918941" cy="677529"/>
          </a:xfrm>
        </p:grpSpPr>
        <p:sp>
          <p:nvSpPr>
            <p:cNvPr id="4" name="Freeform 4"/>
            <p:cNvSpPr/>
            <p:nvPr/>
          </p:nvSpPr>
          <p:spPr>
            <a:xfrm>
              <a:off x="0" y="0"/>
              <a:ext cx="918941" cy="677529"/>
            </a:xfrm>
            <a:custGeom>
              <a:avLst/>
              <a:gdLst/>
              <a:ahLst/>
              <a:cxnLst/>
              <a:rect l="l" t="t" r="r" b="b"/>
              <a:pathLst>
                <a:path w="918941" h="677529">
                  <a:moveTo>
                    <a:pt x="76183" y="0"/>
                  </a:moveTo>
                  <a:lnTo>
                    <a:pt x="842758" y="0"/>
                  </a:lnTo>
                  <a:cubicBezTo>
                    <a:pt x="884833" y="0"/>
                    <a:pt x="918941" y="34108"/>
                    <a:pt x="918941" y="76183"/>
                  </a:cubicBezTo>
                  <a:lnTo>
                    <a:pt x="918941" y="601346"/>
                  </a:lnTo>
                  <a:cubicBezTo>
                    <a:pt x="918941" y="643421"/>
                    <a:pt x="884833" y="677529"/>
                    <a:pt x="842758" y="677529"/>
                  </a:cubicBezTo>
                  <a:lnTo>
                    <a:pt x="76183" y="677529"/>
                  </a:lnTo>
                  <a:cubicBezTo>
                    <a:pt x="34108" y="677529"/>
                    <a:pt x="0" y="643421"/>
                    <a:pt x="0" y="601346"/>
                  </a:cubicBezTo>
                  <a:lnTo>
                    <a:pt x="0" y="76183"/>
                  </a:lnTo>
                  <a:cubicBezTo>
                    <a:pt x="0" y="34108"/>
                    <a:pt x="34108" y="0"/>
                    <a:pt x="76183" y="0"/>
                  </a:cubicBezTo>
                  <a:close/>
                </a:path>
              </a:pathLst>
            </a:custGeom>
            <a:solidFill>
              <a:srgbClr val="000000">
                <a:alpha val="0"/>
              </a:srgbClr>
            </a:solidFill>
            <a:ln w="19050" cap="rnd">
              <a:solidFill>
                <a:srgbClr val="FFFFFF"/>
              </a:solidFill>
              <a:prstDash val="solid"/>
              <a:round/>
            </a:ln>
          </p:spPr>
          <p:txBody>
            <a:bodyPr/>
            <a:lstStyle/>
            <a:p>
              <a:endParaRPr lang="en-GB"/>
            </a:p>
          </p:txBody>
        </p:sp>
        <p:sp>
          <p:nvSpPr>
            <p:cNvPr id="5" name="TextBox 5"/>
            <p:cNvSpPr txBox="1"/>
            <p:nvPr/>
          </p:nvSpPr>
          <p:spPr>
            <a:xfrm>
              <a:off x="0" y="-85725"/>
              <a:ext cx="918941" cy="763254"/>
            </a:xfrm>
            <a:prstGeom prst="rect">
              <a:avLst/>
            </a:prstGeom>
          </p:spPr>
          <p:txBody>
            <a:bodyPr lIns="50800" tIns="50800" rIns="50800" bIns="50800" rtlCol="0" anchor="ctr"/>
            <a:lstStyle/>
            <a:p>
              <a:pPr algn="ctr">
                <a:lnSpc>
                  <a:spcPts val="2940"/>
                </a:lnSpc>
              </a:pPr>
              <a:endParaRPr/>
            </a:p>
          </p:txBody>
        </p:sp>
      </p:grpSp>
      <p:sp>
        <p:nvSpPr>
          <p:cNvPr id="6" name="TextBox 6"/>
          <p:cNvSpPr txBox="1"/>
          <p:nvPr/>
        </p:nvSpPr>
        <p:spPr>
          <a:xfrm>
            <a:off x="609600" y="1672924"/>
            <a:ext cx="4762500" cy="923330"/>
          </a:xfrm>
          <a:prstGeom prst="rect">
            <a:avLst/>
          </a:prstGeom>
        </p:spPr>
        <p:txBody>
          <a:bodyPr wrap="square" lIns="0" tIns="0" rIns="0" bIns="0" rtlCol="0" anchor="t">
            <a:spAutoFit/>
          </a:bodyPr>
          <a:lstStyle/>
          <a:p>
            <a:pPr marL="0" lvl="0" indent="0" algn="l">
              <a:lnSpc>
                <a:spcPts val="7200"/>
              </a:lnSpc>
              <a:spcBef>
                <a:spcPct val="0"/>
              </a:spcBef>
            </a:pPr>
            <a:r>
              <a:rPr lang="en-US" sz="7200" u="none" strike="noStrike" dirty="0">
                <a:solidFill>
                  <a:srgbClr val="FFFFFF"/>
                </a:solidFill>
                <a:latin typeface="Kollektif"/>
                <a:ea typeface="Kollektif"/>
                <a:cs typeface="Kollektif"/>
                <a:sym typeface="Kollektif"/>
              </a:rPr>
              <a:t>Overall aim</a:t>
            </a:r>
          </a:p>
        </p:txBody>
      </p:sp>
      <p:sp>
        <p:nvSpPr>
          <p:cNvPr id="7" name="TextBox 7"/>
          <p:cNvSpPr txBox="1"/>
          <p:nvPr/>
        </p:nvSpPr>
        <p:spPr>
          <a:xfrm>
            <a:off x="12375862" y="2055869"/>
            <a:ext cx="4584125" cy="482312"/>
          </a:xfrm>
          <a:prstGeom prst="rect">
            <a:avLst/>
          </a:prstGeom>
        </p:spPr>
        <p:txBody>
          <a:bodyPr lIns="0" tIns="0" rIns="0" bIns="0" rtlCol="0" anchor="t">
            <a:spAutoFit/>
          </a:bodyPr>
          <a:lstStyle/>
          <a:p>
            <a:pPr marL="0" lvl="0" indent="0" algn="just">
              <a:lnSpc>
                <a:spcPts val="4160"/>
              </a:lnSpc>
              <a:spcBef>
                <a:spcPct val="0"/>
              </a:spcBef>
            </a:pPr>
            <a:r>
              <a:rPr lang="en-US" sz="3200" b="1" dirty="0">
                <a:solidFill>
                  <a:srgbClr val="FFFFFF"/>
                </a:solidFill>
                <a:latin typeface="Kollektif Bold"/>
                <a:ea typeface="Kollektif Bold"/>
                <a:cs typeface="Kollektif Bold"/>
                <a:sym typeface="Kollektif Bold"/>
              </a:rPr>
              <a:t>Identify</a:t>
            </a:r>
          </a:p>
        </p:txBody>
      </p:sp>
      <p:grpSp>
        <p:nvGrpSpPr>
          <p:cNvPr id="11" name="Group 11"/>
          <p:cNvGrpSpPr/>
          <p:nvPr/>
        </p:nvGrpSpPr>
        <p:grpSpPr>
          <a:xfrm>
            <a:off x="12076549" y="5437091"/>
            <a:ext cx="5182751" cy="3821209"/>
            <a:chOff x="0" y="0"/>
            <a:chExt cx="918941" cy="677529"/>
          </a:xfrm>
        </p:grpSpPr>
        <p:sp>
          <p:nvSpPr>
            <p:cNvPr id="12" name="Freeform 12"/>
            <p:cNvSpPr/>
            <p:nvPr/>
          </p:nvSpPr>
          <p:spPr>
            <a:xfrm>
              <a:off x="0" y="0"/>
              <a:ext cx="918941" cy="677529"/>
            </a:xfrm>
            <a:custGeom>
              <a:avLst/>
              <a:gdLst/>
              <a:ahLst/>
              <a:cxnLst/>
              <a:rect l="l" t="t" r="r" b="b"/>
              <a:pathLst>
                <a:path w="918941" h="677529">
                  <a:moveTo>
                    <a:pt x="76183" y="0"/>
                  </a:moveTo>
                  <a:lnTo>
                    <a:pt x="842758" y="0"/>
                  </a:lnTo>
                  <a:cubicBezTo>
                    <a:pt x="884833" y="0"/>
                    <a:pt x="918941" y="34108"/>
                    <a:pt x="918941" y="76183"/>
                  </a:cubicBezTo>
                  <a:lnTo>
                    <a:pt x="918941" y="601346"/>
                  </a:lnTo>
                  <a:cubicBezTo>
                    <a:pt x="918941" y="643421"/>
                    <a:pt x="884833" y="677529"/>
                    <a:pt x="842758" y="677529"/>
                  </a:cubicBezTo>
                  <a:lnTo>
                    <a:pt x="76183" y="677529"/>
                  </a:lnTo>
                  <a:cubicBezTo>
                    <a:pt x="34108" y="677529"/>
                    <a:pt x="0" y="643421"/>
                    <a:pt x="0" y="601346"/>
                  </a:cubicBezTo>
                  <a:lnTo>
                    <a:pt x="0" y="76183"/>
                  </a:lnTo>
                  <a:cubicBezTo>
                    <a:pt x="0" y="34108"/>
                    <a:pt x="34108" y="0"/>
                    <a:pt x="76183" y="0"/>
                  </a:cubicBezTo>
                  <a:close/>
                </a:path>
              </a:pathLst>
            </a:custGeom>
            <a:solidFill>
              <a:srgbClr val="000000">
                <a:alpha val="0"/>
              </a:srgbClr>
            </a:solidFill>
            <a:ln w="19050" cap="rnd">
              <a:solidFill>
                <a:srgbClr val="FFFFFF"/>
              </a:solidFill>
              <a:prstDash val="solid"/>
              <a:round/>
            </a:ln>
          </p:spPr>
          <p:txBody>
            <a:bodyPr/>
            <a:lstStyle/>
            <a:p>
              <a:endParaRPr lang="en-GB"/>
            </a:p>
          </p:txBody>
        </p:sp>
        <p:sp>
          <p:nvSpPr>
            <p:cNvPr id="13" name="TextBox 13"/>
            <p:cNvSpPr txBox="1"/>
            <p:nvPr/>
          </p:nvSpPr>
          <p:spPr>
            <a:xfrm>
              <a:off x="0" y="-85725"/>
              <a:ext cx="918941" cy="763254"/>
            </a:xfrm>
            <a:prstGeom prst="rect">
              <a:avLst/>
            </a:prstGeom>
          </p:spPr>
          <p:txBody>
            <a:bodyPr lIns="50800" tIns="50800" rIns="50800" bIns="50800" rtlCol="0" anchor="ctr"/>
            <a:lstStyle/>
            <a:p>
              <a:pPr algn="ctr">
                <a:lnSpc>
                  <a:spcPts val="2940"/>
                </a:lnSpc>
              </a:pPr>
              <a:endParaRPr/>
            </a:p>
          </p:txBody>
        </p:sp>
      </p:grpSp>
      <p:sp>
        <p:nvSpPr>
          <p:cNvPr id="14" name="TextBox 14"/>
          <p:cNvSpPr txBox="1"/>
          <p:nvPr/>
        </p:nvSpPr>
        <p:spPr>
          <a:xfrm>
            <a:off x="12375862" y="6207922"/>
            <a:ext cx="4584125" cy="482312"/>
          </a:xfrm>
          <a:prstGeom prst="rect">
            <a:avLst/>
          </a:prstGeom>
        </p:spPr>
        <p:txBody>
          <a:bodyPr lIns="0" tIns="0" rIns="0" bIns="0" rtlCol="0" anchor="t">
            <a:spAutoFit/>
          </a:bodyPr>
          <a:lstStyle/>
          <a:p>
            <a:pPr marL="0" lvl="0" indent="0" algn="just">
              <a:lnSpc>
                <a:spcPts val="4160"/>
              </a:lnSpc>
              <a:spcBef>
                <a:spcPct val="0"/>
              </a:spcBef>
            </a:pPr>
            <a:r>
              <a:rPr lang="en-US" sz="3200" b="1" dirty="0">
                <a:solidFill>
                  <a:srgbClr val="FFFFFF"/>
                </a:solidFill>
                <a:latin typeface="Kollektif Bold"/>
                <a:ea typeface="Kollektif Bold"/>
                <a:cs typeface="Kollektif Bold"/>
                <a:sym typeface="Kollektif Bold"/>
              </a:rPr>
              <a:t>Propose</a:t>
            </a:r>
          </a:p>
        </p:txBody>
      </p:sp>
      <p:grpSp>
        <p:nvGrpSpPr>
          <p:cNvPr id="15" name="Group 15"/>
          <p:cNvGrpSpPr/>
          <p:nvPr/>
        </p:nvGrpSpPr>
        <p:grpSpPr>
          <a:xfrm>
            <a:off x="5956605" y="1285038"/>
            <a:ext cx="5182751" cy="3821209"/>
            <a:chOff x="0" y="0"/>
            <a:chExt cx="918941" cy="677529"/>
          </a:xfrm>
        </p:grpSpPr>
        <p:sp>
          <p:nvSpPr>
            <p:cNvPr id="16" name="Freeform 16"/>
            <p:cNvSpPr/>
            <p:nvPr/>
          </p:nvSpPr>
          <p:spPr>
            <a:xfrm>
              <a:off x="0" y="0"/>
              <a:ext cx="918941" cy="677529"/>
            </a:xfrm>
            <a:custGeom>
              <a:avLst/>
              <a:gdLst/>
              <a:ahLst/>
              <a:cxnLst/>
              <a:rect l="l" t="t" r="r" b="b"/>
              <a:pathLst>
                <a:path w="918941" h="677529">
                  <a:moveTo>
                    <a:pt x="76183" y="0"/>
                  </a:moveTo>
                  <a:lnTo>
                    <a:pt x="842758" y="0"/>
                  </a:lnTo>
                  <a:cubicBezTo>
                    <a:pt x="884833" y="0"/>
                    <a:pt x="918941" y="34108"/>
                    <a:pt x="918941" y="76183"/>
                  </a:cubicBezTo>
                  <a:lnTo>
                    <a:pt x="918941" y="601346"/>
                  </a:lnTo>
                  <a:cubicBezTo>
                    <a:pt x="918941" y="643421"/>
                    <a:pt x="884833" y="677529"/>
                    <a:pt x="842758" y="677529"/>
                  </a:cubicBezTo>
                  <a:lnTo>
                    <a:pt x="76183" y="677529"/>
                  </a:lnTo>
                  <a:cubicBezTo>
                    <a:pt x="34108" y="677529"/>
                    <a:pt x="0" y="643421"/>
                    <a:pt x="0" y="601346"/>
                  </a:cubicBezTo>
                  <a:lnTo>
                    <a:pt x="0" y="76183"/>
                  </a:lnTo>
                  <a:cubicBezTo>
                    <a:pt x="0" y="34108"/>
                    <a:pt x="34108" y="0"/>
                    <a:pt x="76183" y="0"/>
                  </a:cubicBezTo>
                  <a:close/>
                </a:path>
              </a:pathLst>
            </a:custGeom>
            <a:solidFill>
              <a:srgbClr val="000000">
                <a:alpha val="0"/>
              </a:srgbClr>
            </a:solidFill>
            <a:ln w="19050" cap="rnd">
              <a:solidFill>
                <a:srgbClr val="FFFFFF"/>
              </a:solidFill>
              <a:prstDash val="solid"/>
              <a:round/>
            </a:ln>
          </p:spPr>
          <p:txBody>
            <a:bodyPr/>
            <a:lstStyle/>
            <a:p>
              <a:endParaRPr lang="en-GB"/>
            </a:p>
          </p:txBody>
        </p:sp>
        <p:sp>
          <p:nvSpPr>
            <p:cNvPr id="17" name="TextBox 17"/>
            <p:cNvSpPr txBox="1"/>
            <p:nvPr/>
          </p:nvSpPr>
          <p:spPr>
            <a:xfrm>
              <a:off x="0" y="-85725"/>
              <a:ext cx="918941" cy="763254"/>
            </a:xfrm>
            <a:prstGeom prst="rect">
              <a:avLst/>
            </a:prstGeom>
          </p:spPr>
          <p:txBody>
            <a:bodyPr lIns="50800" tIns="50800" rIns="50800" bIns="50800" rtlCol="0" anchor="ctr"/>
            <a:lstStyle/>
            <a:p>
              <a:pPr algn="ctr">
                <a:lnSpc>
                  <a:spcPts val="2940"/>
                </a:lnSpc>
              </a:pPr>
              <a:endParaRPr/>
            </a:p>
          </p:txBody>
        </p:sp>
      </p:grpSp>
      <p:sp>
        <p:nvSpPr>
          <p:cNvPr id="18" name="TextBox 18"/>
          <p:cNvSpPr txBox="1"/>
          <p:nvPr/>
        </p:nvSpPr>
        <p:spPr>
          <a:xfrm>
            <a:off x="6255918" y="2055869"/>
            <a:ext cx="4584125" cy="482312"/>
          </a:xfrm>
          <a:prstGeom prst="rect">
            <a:avLst/>
          </a:prstGeom>
        </p:spPr>
        <p:txBody>
          <a:bodyPr lIns="0" tIns="0" rIns="0" bIns="0" rtlCol="0" anchor="t">
            <a:spAutoFit/>
          </a:bodyPr>
          <a:lstStyle/>
          <a:p>
            <a:pPr marL="0" lvl="0" indent="0" algn="just">
              <a:lnSpc>
                <a:spcPts val="4160"/>
              </a:lnSpc>
              <a:spcBef>
                <a:spcPct val="0"/>
              </a:spcBef>
            </a:pPr>
            <a:r>
              <a:rPr lang="en-US" sz="3200" b="1" dirty="0">
                <a:solidFill>
                  <a:srgbClr val="FFFFFF"/>
                </a:solidFill>
                <a:latin typeface="Kollektif Bold"/>
                <a:ea typeface="Kollektif Bold"/>
                <a:cs typeface="Kollektif Bold"/>
                <a:sym typeface="Kollektif Bold"/>
              </a:rPr>
              <a:t>Examine</a:t>
            </a:r>
          </a:p>
        </p:txBody>
      </p:sp>
      <p:sp>
        <p:nvSpPr>
          <p:cNvPr id="19" name="TextBox 19"/>
          <p:cNvSpPr txBox="1"/>
          <p:nvPr/>
        </p:nvSpPr>
        <p:spPr>
          <a:xfrm>
            <a:off x="6255918" y="2674314"/>
            <a:ext cx="4584125" cy="1828193"/>
          </a:xfrm>
          <a:prstGeom prst="rect">
            <a:avLst/>
          </a:prstGeom>
        </p:spPr>
        <p:txBody>
          <a:bodyPr lIns="0" tIns="0" rIns="0" bIns="0" rtlCol="0" anchor="t">
            <a:spAutoFit/>
          </a:bodyPr>
          <a:lstStyle/>
          <a:p>
            <a:pPr marL="0" lvl="1" indent="0" algn="l">
              <a:lnSpc>
                <a:spcPts val="2940"/>
              </a:lnSpc>
              <a:spcBef>
                <a:spcPct val="0"/>
              </a:spcBef>
            </a:pPr>
            <a:r>
              <a:rPr lang="en-US" sz="2100" u="none" strike="noStrike" dirty="0">
                <a:solidFill>
                  <a:srgbClr val="FFFFFF"/>
                </a:solidFill>
                <a:latin typeface="Kollektif"/>
                <a:ea typeface="Kollektif"/>
                <a:cs typeface="Kollektif"/>
                <a:sym typeface="Kollektif"/>
              </a:rPr>
              <a:t>Examine current trends in digital fan engagement within football. Whether that be apps, socia</a:t>
            </a:r>
            <a:r>
              <a:rPr lang="en-US" sz="2100" dirty="0">
                <a:solidFill>
                  <a:srgbClr val="FFFFFF"/>
                </a:solidFill>
                <a:latin typeface="Kollektif"/>
                <a:ea typeface="Kollektif"/>
                <a:cs typeface="Kollektif"/>
                <a:sym typeface="Kollektif"/>
              </a:rPr>
              <a:t>l media, analysing data and also exploring new virtual experiences too. </a:t>
            </a:r>
            <a:endParaRPr lang="en-US" sz="2100" u="none" strike="noStrike" dirty="0">
              <a:solidFill>
                <a:srgbClr val="FFFFFF"/>
              </a:solidFill>
              <a:latin typeface="Kollektif"/>
              <a:ea typeface="Kollektif"/>
              <a:cs typeface="Kollektif"/>
              <a:sym typeface="Kollektif"/>
            </a:endParaRPr>
          </a:p>
        </p:txBody>
      </p:sp>
      <p:sp>
        <p:nvSpPr>
          <p:cNvPr id="20" name="TextBox 20"/>
          <p:cNvSpPr txBox="1"/>
          <p:nvPr/>
        </p:nvSpPr>
        <p:spPr>
          <a:xfrm>
            <a:off x="12375862" y="2674314"/>
            <a:ext cx="4584125" cy="1456296"/>
          </a:xfrm>
          <a:prstGeom prst="rect">
            <a:avLst/>
          </a:prstGeom>
        </p:spPr>
        <p:txBody>
          <a:bodyPr lIns="0" tIns="0" rIns="0" bIns="0" rtlCol="0" anchor="t">
            <a:spAutoFit/>
          </a:bodyPr>
          <a:lstStyle/>
          <a:p>
            <a:pPr marL="0" lvl="1" indent="0" algn="l">
              <a:lnSpc>
                <a:spcPts val="2940"/>
              </a:lnSpc>
              <a:spcBef>
                <a:spcPct val="0"/>
              </a:spcBef>
            </a:pPr>
            <a:r>
              <a:rPr lang="en-US" sz="2100" u="none" strike="noStrike" dirty="0">
                <a:solidFill>
                  <a:srgbClr val="FFFFFF"/>
                </a:solidFill>
                <a:latin typeface="Kollektif"/>
                <a:ea typeface="Kollektif"/>
                <a:cs typeface="Kollektif"/>
                <a:sym typeface="Kollektif"/>
              </a:rPr>
              <a:t>Identify key issues clubs face, such as declining matchday attendance among younger fans, low digital loyalty, or outdated fan experiences. </a:t>
            </a:r>
          </a:p>
        </p:txBody>
      </p:sp>
      <p:sp>
        <p:nvSpPr>
          <p:cNvPr id="21" name="TextBox 21"/>
          <p:cNvSpPr txBox="1"/>
          <p:nvPr/>
        </p:nvSpPr>
        <p:spPr>
          <a:xfrm>
            <a:off x="12375862" y="6824507"/>
            <a:ext cx="4584125" cy="1828193"/>
          </a:xfrm>
          <a:prstGeom prst="rect">
            <a:avLst/>
          </a:prstGeom>
        </p:spPr>
        <p:txBody>
          <a:bodyPr lIns="0" tIns="0" rIns="0" bIns="0" rtlCol="0" anchor="t">
            <a:spAutoFit/>
          </a:bodyPr>
          <a:lstStyle/>
          <a:p>
            <a:pPr marL="0" lvl="1" indent="0" algn="l">
              <a:lnSpc>
                <a:spcPts val="2940"/>
              </a:lnSpc>
              <a:spcBef>
                <a:spcPct val="0"/>
              </a:spcBef>
            </a:pPr>
            <a:r>
              <a:rPr lang="en-US" sz="2100" dirty="0">
                <a:solidFill>
                  <a:srgbClr val="FFFFFF"/>
                </a:solidFill>
                <a:latin typeface="Kollektif"/>
                <a:ea typeface="Kollektif"/>
                <a:cs typeface="Kollektif"/>
                <a:sym typeface="Kollektif"/>
              </a:rPr>
              <a:t>Propose a pilot activation or digital feature that a club could implement. Such as digital membership, fan points system, immersive matchday experiences.</a:t>
            </a:r>
            <a:endParaRPr lang="en-US" sz="2100" u="none" strike="noStrike" dirty="0">
              <a:solidFill>
                <a:srgbClr val="FFFFFF"/>
              </a:solidFill>
              <a:latin typeface="Kollektif"/>
              <a:ea typeface="Kollektif"/>
              <a:cs typeface="Kollektif"/>
              <a:sym typeface="Kollektif"/>
            </a:endParaRPr>
          </a:p>
        </p:txBody>
      </p:sp>
      <p:grpSp>
        <p:nvGrpSpPr>
          <p:cNvPr id="22" name="Group 15">
            <a:extLst>
              <a:ext uri="{FF2B5EF4-FFF2-40B4-BE49-F238E27FC236}">
                <a16:creationId xmlns:a16="http://schemas.microsoft.com/office/drawing/2014/main" id="{5DF67E14-1E07-0A64-10E5-90E944610BB2}"/>
              </a:ext>
            </a:extLst>
          </p:cNvPr>
          <p:cNvGrpSpPr/>
          <p:nvPr/>
        </p:nvGrpSpPr>
        <p:grpSpPr>
          <a:xfrm>
            <a:off x="5956604" y="5437091"/>
            <a:ext cx="5182751" cy="3821209"/>
            <a:chOff x="0" y="0"/>
            <a:chExt cx="918941" cy="677529"/>
          </a:xfrm>
        </p:grpSpPr>
        <p:sp>
          <p:nvSpPr>
            <p:cNvPr id="23" name="Freeform 16">
              <a:extLst>
                <a:ext uri="{FF2B5EF4-FFF2-40B4-BE49-F238E27FC236}">
                  <a16:creationId xmlns:a16="http://schemas.microsoft.com/office/drawing/2014/main" id="{073D7DC6-2B37-59A4-7E77-20236E4B307F}"/>
                </a:ext>
              </a:extLst>
            </p:cNvPr>
            <p:cNvSpPr/>
            <p:nvPr/>
          </p:nvSpPr>
          <p:spPr>
            <a:xfrm>
              <a:off x="0" y="0"/>
              <a:ext cx="918941" cy="677529"/>
            </a:xfrm>
            <a:custGeom>
              <a:avLst/>
              <a:gdLst/>
              <a:ahLst/>
              <a:cxnLst/>
              <a:rect l="l" t="t" r="r" b="b"/>
              <a:pathLst>
                <a:path w="918941" h="677529">
                  <a:moveTo>
                    <a:pt x="76183" y="0"/>
                  </a:moveTo>
                  <a:lnTo>
                    <a:pt x="842758" y="0"/>
                  </a:lnTo>
                  <a:cubicBezTo>
                    <a:pt x="884833" y="0"/>
                    <a:pt x="918941" y="34108"/>
                    <a:pt x="918941" y="76183"/>
                  </a:cubicBezTo>
                  <a:lnTo>
                    <a:pt x="918941" y="601346"/>
                  </a:lnTo>
                  <a:cubicBezTo>
                    <a:pt x="918941" y="643421"/>
                    <a:pt x="884833" y="677529"/>
                    <a:pt x="842758" y="677529"/>
                  </a:cubicBezTo>
                  <a:lnTo>
                    <a:pt x="76183" y="677529"/>
                  </a:lnTo>
                  <a:cubicBezTo>
                    <a:pt x="34108" y="677529"/>
                    <a:pt x="0" y="643421"/>
                    <a:pt x="0" y="601346"/>
                  </a:cubicBezTo>
                  <a:lnTo>
                    <a:pt x="0" y="76183"/>
                  </a:lnTo>
                  <a:cubicBezTo>
                    <a:pt x="0" y="34108"/>
                    <a:pt x="34108" y="0"/>
                    <a:pt x="76183" y="0"/>
                  </a:cubicBezTo>
                  <a:close/>
                </a:path>
              </a:pathLst>
            </a:custGeom>
            <a:solidFill>
              <a:srgbClr val="000000">
                <a:alpha val="0"/>
              </a:srgbClr>
            </a:solidFill>
            <a:ln w="19050" cap="rnd">
              <a:solidFill>
                <a:srgbClr val="FFFFFF"/>
              </a:solidFill>
              <a:prstDash val="solid"/>
              <a:round/>
            </a:ln>
          </p:spPr>
          <p:txBody>
            <a:bodyPr/>
            <a:lstStyle/>
            <a:p>
              <a:endParaRPr lang="en-GB"/>
            </a:p>
          </p:txBody>
        </p:sp>
        <p:sp>
          <p:nvSpPr>
            <p:cNvPr id="24" name="TextBox 17">
              <a:extLst>
                <a:ext uri="{FF2B5EF4-FFF2-40B4-BE49-F238E27FC236}">
                  <a16:creationId xmlns:a16="http://schemas.microsoft.com/office/drawing/2014/main" id="{A0F40A27-4869-9739-976A-8AC07AF4FCEE}"/>
                </a:ext>
              </a:extLst>
            </p:cNvPr>
            <p:cNvSpPr txBox="1"/>
            <p:nvPr/>
          </p:nvSpPr>
          <p:spPr>
            <a:xfrm>
              <a:off x="0" y="-85725"/>
              <a:ext cx="918941" cy="763254"/>
            </a:xfrm>
            <a:prstGeom prst="rect">
              <a:avLst/>
            </a:prstGeom>
          </p:spPr>
          <p:txBody>
            <a:bodyPr lIns="50800" tIns="50800" rIns="50800" bIns="50800" rtlCol="0" anchor="ctr"/>
            <a:lstStyle/>
            <a:p>
              <a:pPr algn="ctr">
                <a:lnSpc>
                  <a:spcPts val="2940"/>
                </a:lnSpc>
              </a:pPr>
              <a:endParaRPr/>
            </a:p>
          </p:txBody>
        </p:sp>
      </p:grpSp>
      <p:sp>
        <p:nvSpPr>
          <p:cNvPr id="25" name="TextBox 19">
            <a:extLst>
              <a:ext uri="{FF2B5EF4-FFF2-40B4-BE49-F238E27FC236}">
                <a16:creationId xmlns:a16="http://schemas.microsoft.com/office/drawing/2014/main" id="{F8065EA9-92AA-838C-478A-1ABB1DB6F80B}"/>
              </a:ext>
            </a:extLst>
          </p:cNvPr>
          <p:cNvSpPr txBox="1"/>
          <p:nvPr/>
        </p:nvSpPr>
        <p:spPr>
          <a:xfrm>
            <a:off x="698787" y="2702889"/>
            <a:ext cx="4584125" cy="1828193"/>
          </a:xfrm>
          <a:prstGeom prst="rect">
            <a:avLst/>
          </a:prstGeom>
        </p:spPr>
        <p:txBody>
          <a:bodyPr lIns="0" tIns="0" rIns="0" bIns="0" rtlCol="0" anchor="t">
            <a:spAutoFit/>
          </a:bodyPr>
          <a:lstStyle/>
          <a:p>
            <a:pPr marL="0" lvl="1" indent="0" algn="l">
              <a:lnSpc>
                <a:spcPts val="2940"/>
              </a:lnSpc>
              <a:spcBef>
                <a:spcPct val="0"/>
              </a:spcBef>
            </a:pPr>
            <a:r>
              <a:rPr lang="en-US" sz="2100" u="none" strike="noStrike" dirty="0">
                <a:solidFill>
                  <a:srgbClr val="FFFFFF"/>
                </a:solidFill>
                <a:latin typeface="Kollektif"/>
                <a:ea typeface="Kollektif"/>
                <a:cs typeface="Kollektif"/>
                <a:sym typeface="Kollektif"/>
              </a:rPr>
              <a:t>To develop a digital engagement strategy that enables football clubs to better connect with modern fans and create more interactive, personalized, and rewarding fan experiences.</a:t>
            </a:r>
          </a:p>
        </p:txBody>
      </p:sp>
      <p:sp>
        <p:nvSpPr>
          <p:cNvPr id="26" name="TextBox 14">
            <a:extLst>
              <a:ext uri="{FF2B5EF4-FFF2-40B4-BE49-F238E27FC236}">
                <a16:creationId xmlns:a16="http://schemas.microsoft.com/office/drawing/2014/main" id="{B7621FC1-4DF1-FB7E-1FDE-6F59528E3A22}"/>
              </a:ext>
            </a:extLst>
          </p:cNvPr>
          <p:cNvSpPr txBox="1"/>
          <p:nvPr/>
        </p:nvSpPr>
        <p:spPr>
          <a:xfrm>
            <a:off x="6255916" y="6111749"/>
            <a:ext cx="4584125" cy="482312"/>
          </a:xfrm>
          <a:prstGeom prst="rect">
            <a:avLst/>
          </a:prstGeom>
        </p:spPr>
        <p:txBody>
          <a:bodyPr lIns="0" tIns="0" rIns="0" bIns="0" rtlCol="0" anchor="t">
            <a:spAutoFit/>
          </a:bodyPr>
          <a:lstStyle/>
          <a:p>
            <a:pPr marL="0" lvl="0" indent="0" algn="just">
              <a:lnSpc>
                <a:spcPts val="4160"/>
              </a:lnSpc>
              <a:spcBef>
                <a:spcPct val="0"/>
              </a:spcBef>
            </a:pPr>
            <a:r>
              <a:rPr lang="en-US" sz="3200" b="1" dirty="0">
                <a:solidFill>
                  <a:srgbClr val="FFFFFF"/>
                </a:solidFill>
                <a:latin typeface="Kollektif Bold"/>
                <a:ea typeface="Kollektif Bold"/>
                <a:cs typeface="Kollektif Bold"/>
                <a:sym typeface="Kollektif Bold"/>
              </a:rPr>
              <a:t>Develop</a:t>
            </a:r>
          </a:p>
        </p:txBody>
      </p:sp>
      <p:sp>
        <p:nvSpPr>
          <p:cNvPr id="27" name="TextBox 21">
            <a:extLst>
              <a:ext uri="{FF2B5EF4-FFF2-40B4-BE49-F238E27FC236}">
                <a16:creationId xmlns:a16="http://schemas.microsoft.com/office/drawing/2014/main" id="{B829ADC5-3456-6384-79A3-DBF507F00D68}"/>
              </a:ext>
            </a:extLst>
          </p:cNvPr>
          <p:cNvSpPr txBox="1"/>
          <p:nvPr/>
        </p:nvSpPr>
        <p:spPr>
          <a:xfrm>
            <a:off x="6274966" y="6853082"/>
            <a:ext cx="4584125" cy="1456296"/>
          </a:xfrm>
          <a:prstGeom prst="rect">
            <a:avLst/>
          </a:prstGeom>
        </p:spPr>
        <p:txBody>
          <a:bodyPr lIns="0" tIns="0" rIns="0" bIns="0" rtlCol="0" anchor="t">
            <a:spAutoFit/>
          </a:bodyPr>
          <a:lstStyle/>
          <a:p>
            <a:pPr marL="0" lvl="1" indent="0" algn="l">
              <a:lnSpc>
                <a:spcPts val="2940"/>
              </a:lnSpc>
              <a:spcBef>
                <a:spcPct val="0"/>
              </a:spcBef>
            </a:pPr>
            <a:r>
              <a:rPr lang="en-US" sz="2100" dirty="0">
                <a:solidFill>
                  <a:srgbClr val="FFFFFF"/>
                </a:solidFill>
                <a:latin typeface="Kollektif"/>
                <a:ea typeface="Kollektif"/>
                <a:cs typeface="Kollektif"/>
                <a:sym typeface="Kollektif"/>
              </a:rPr>
              <a:t>Develop a digital strategy that integrates mobile apps, loyalty systems, VR,AR personalized content, or gamification.</a:t>
            </a:r>
            <a:endParaRPr lang="en-US" sz="2100" u="none" strike="noStrike" dirty="0">
              <a:solidFill>
                <a:srgbClr val="FFFFFF"/>
              </a:solidFill>
              <a:latin typeface="Kollektif"/>
              <a:ea typeface="Kollektif"/>
              <a:cs typeface="Kollektif"/>
              <a:sym typeface="Kollektif"/>
            </a:endParaRPr>
          </a:p>
        </p:txBody>
      </p:sp>
      <p:pic>
        <p:nvPicPr>
          <p:cNvPr id="3076" name="Picture 4" descr="Why Sports Are Your Next Marketing Frontier">
            <a:extLst>
              <a:ext uri="{FF2B5EF4-FFF2-40B4-BE49-F238E27FC236}">
                <a16:creationId xmlns:a16="http://schemas.microsoft.com/office/drawing/2014/main" id="{5148DC1C-6C76-9A8C-BE71-3526F0236DEE}"/>
              </a:ext>
            </a:extLst>
          </p:cNvPr>
          <p:cNvPicPr>
            <a:picLocks noChangeAspect="1" noChangeArrowheads="1"/>
          </p:cNvPicPr>
          <p:nvPr/>
        </p:nvPicPr>
        <p:blipFill>
          <a:blip r:embed="rId3" cstate="print">
            <a:extLst>
              <a:ext uri="{BEBA8EAE-BF5A-486C-A8C5-ECC9F3942E4B}">
                <a14:imgProps xmlns:a14="http://schemas.microsoft.com/office/drawing/2010/main">
                  <a14:imgLayer r:embed="rId4">
                    <a14:imgEffect>
                      <a14:brightnessContrast bright="-20000" contrast="20000"/>
                    </a14:imgEffect>
                  </a14:imgLayer>
                </a14:imgProps>
              </a:ext>
              <a:ext uri="{28A0092B-C50C-407E-A947-70E740481C1C}">
                <a14:useLocalDpi xmlns:a14="http://schemas.microsoft.com/office/drawing/2010/main" val="0"/>
              </a:ext>
            </a:extLst>
          </a:blip>
          <a:srcRect/>
          <a:stretch>
            <a:fillRect/>
          </a:stretch>
        </p:blipFill>
        <p:spPr bwMode="auto">
          <a:xfrm>
            <a:off x="787975" y="6207922"/>
            <a:ext cx="4584125" cy="257857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spd="slow">
    <p:push/>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 name="Freeform 2"/>
          <p:cNvSpPr/>
          <p:nvPr/>
        </p:nvSpPr>
        <p:spPr>
          <a:xfrm rot="-2058792">
            <a:off x="-1186538" y="-12118675"/>
            <a:ext cx="21340665" cy="19793467"/>
          </a:xfrm>
          <a:custGeom>
            <a:avLst/>
            <a:gdLst/>
            <a:ahLst/>
            <a:cxnLst/>
            <a:rect l="l" t="t" r="r" b="b"/>
            <a:pathLst>
              <a:path w="21340665" h="19793467">
                <a:moveTo>
                  <a:pt x="0" y="0"/>
                </a:moveTo>
                <a:lnTo>
                  <a:pt x="21340665" y="0"/>
                </a:lnTo>
                <a:lnTo>
                  <a:pt x="21340665" y="19793467"/>
                </a:lnTo>
                <a:lnTo>
                  <a:pt x="0" y="19793467"/>
                </a:lnTo>
                <a:lnTo>
                  <a:pt x="0" y="0"/>
                </a:lnTo>
                <a:close/>
              </a:path>
            </a:pathLst>
          </a:custGeom>
          <a:blipFill>
            <a:blip r:embed="rId2"/>
            <a:stretch>
              <a:fillRect/>
            </a:stretch>
          </a:blipFill>
          <a:ln cap="sq">
            <a:noFill/>
            <a:prstDash val="solid"/>
            <a:miter/>
          </a:ln>
        </p:spPr>
        <p:txBody>
          <a:bodyPr/>
          <a:lstStyle/>
          <a:p>
            <a:endParaRPr lang="en-GB"/>
          </a:p>
        </p:txBody>
      </p:sp>
      <p:grpSp>
        <p:nvGrpSpPr>
          <p:cNvPr id="3" name="Group 3"/>
          <p:cNvGrpSpPr/>
          <p:nvPr/>
        </p:nvGrpSpPr>
        <p:grpSpPr>
          <a:xfrm>
            <a:off x="1028700" y="1028700"/>
            <a:ext cx="16802100" cy="8229600"/>
            <a:chOff x="0" y="0"/>
            <a:chExt cx="1378656" cy="1459170"/>
          </a:xfrm>
        </p:grpSpPr>
        <p:sp>
          <p:nvSpPr>
            <p:cNvPr id="4" name="Freeform 4"/>
            <p:cNvSpPr/>
            <p:nvPr/>
          </p:nvSpPr>
          <p:spPr>
            <a:xfrm>
              <a:off x="0" y="0"/>
              <a:ext cx="1378656" cy="1459170"/>
            </a:xfrm>
            <a:custGeom>
              <a:avLst/>
              <a:gdLst/>
              <a:ahLst/>
              <a:cxnLst/>
              <a:rect l="l" t="t" r="r" b="b"/>
              <a:pathLst>
                <a:path w="1378656" h="1459170">
                  <a:moveTo>
                    <a:pt x="50780" y="0"/>
                  </a:moveTo>
                  <a:lnTo>
                    <a:pt x="1327876" y="0"/>
                  </a:lnTo>
                  <a:cubicBezTo>
                    <a:pt x="1355921" y="0"/>
                    <a:pt x="1378656" y="22735"/>
                    <a:pt x="1378656" y="50780"/>
                  </a:cubicBezTo>
                  <a:lnTo>
                    <a:pt x="1378656" y="1408391"/>
                  </a:lnTo>
                  <a:cubicBezTo>
                    <a:pt x="1378656" y="1436436"/>
                    <a:pt x="1355921" y="1459170"/>
                    <a:pt x="1327876" y="1459170"/>
                  </a:cubicBezTo>
                  <a:lnTo>
                    <a:pt x="50780" y="1459170"/>
                  </a:lnTo>
                  <a:cubicBezTo>
                    <a:pt x="22735" y="1459170"/>
                    <a:pt x="0" y="1436436"/>
                    <a:pt x="0" y="1408391"/>
                  </a:cubicBezTo>
                  <a:lnTo>
                    <a:pt x="0" y="50780"/>
                  </a:lnTo>
                  <a:cubicBezTo>
                    <a:pt x="0" y="22735"/>
                    <a:pt x="22735" y="0"/>
                    <a:pt x="50780" y="0"/>
                  </a:cubicBezTo>
                  <a:close/>
                </a:path>
              </a:pathLst>
            </a:custGeom>
            <a:solidFill>
              <a:srgbClr val="000000">
                <a:alpha val="0"/>
              </a:srgbClr>
            </a:solidFill>
            <a:ln w="19050" cap="rnd">
              <a:solidFill>
                <a:srgbClr val="FFFFFF"/>
              </a:solidFill>
              <a:prstDash val="solid"/>
              <a:round/>
            </a:ln>
          </p:spPr>
          <p:txBody>
            <a:bodyPr/>
            <a:lstStyle/>
            <a:p>
              <a:endParaRPr lang="en-GB"/>
            </a:p>
          </p:txBody>
        </p:sp>
        <p:sp>
          <p:nvSpPr>
            <p:cNvPr id="5" name="TextBox 5"/>
            <p:cNvSpPr txBox="1"/>
            <p:nvPr/>
          </p:nvSpPr>
          <p:spPr>
            <a:xfrm>
              <a:off x="0" y="-85725"/>
              <a:ext cx="1378656" cy="1544895"/>
            </a:xfrm>
            <a:prstGeom prst="rect">
              <a:avLst/>
            </a:prstGeom>
          </p:spPr>
          <p:txBody>
            <a:bodyPr lIns="50800" tIns="50800" rIns="50800" bIns="50800" rtlCol="0" anchor="ctr"/>
            <a:lstStyle/>
            <a:p>
              <a:pPr algn="ctr">
                <a:lnSpc>
                  <a:spcPts val="2940"/>
                </a:lnSpc>
              </a:pPr>
              <a:endParaRPr/>
            </a:p>
          </p:txBody>
        </p:sp>
      </p:grpSp>
      <p:sp>
        <p:nvSpPr>
          <p:cNvPr id="9" name="TextBox 9"/>
          <p:cNvSpPr txBox="1"/>
          <p:nvPr/>
        </p:nvSpPr>
        <p:spPr>
          <a:xfrm>
            <a:off x="1506567" y="1475798"/>
            <a:ext cx="6819771" cy="923330"/>
          </a:xfrm>
          <a:prstGeom prst="rect">
            <a:avLst/>
          </a:prstGeom>
        </p:spPr>
        <p:txBody>
          <a:bodyPr lIns="0" tIns="0" rIns="0" bIns="0" rtlCol="0" anchor="t">
            <a:spAutoFit/>
          </a:bodyPr>
          <a:lstStyle/>
          <a:p>
            <a:pPr marL="0" lvl="0" indent="0" algn="l">
              <a:lnSpc>
                <a:spcPts val="7200"/>
              </a:lnSpc>
              <a:spcBef>
                <a:spcPct val="0"/>
              </a:spcBef>
            </a:pPr>
            <a:r>
              <a:rPr lang="en-US" sz="7200" u="none" strike="noStrike">
                <a:solidFill>
                  <a:srgbClr val="FFFFFF"/>
                </a:solidFill>
                <a:latin typeface="Kollektif"/>
                <a:ea typeface="Kollektif"/>
                <a:cs typeface="Kollektif"/>
                <a:sym typeface="Kollektif"/>
              </a:rPr>
              <a:t>Evaluate</a:t>
            </a:r>
            <a:endParaRPr lang="en-US" sz="7200" u="none" strike="noStrike" dirty="0">
              <a:solidFill>
                <a:srgbClr val="FFFFFF"/>
              </a:solidFill>
              <a:latin typeface="Kollektif"/>
              <a:ea typeface="Kollektif"/>
              <a:cs typeface="Kollektif"/>
              <a:sym typeface="Kollektif"/>
            </a:endParaRPr>
          </a:p>
        </p:txBody>
      </p:sp>
      <p:sp>
        <p:nvSpPr>
          <p:cNvPr id="17" name="TextBox 21">
            <a:extLst>
              <a:ext uri="{FF2B5EF4-FFF2-40B4-BE49-F238E27FC236}">
                <a16:creationId xmlns:a16="http://schemas.microsoft.com/office/drawing/2014/main" id="{B142BF57-3A4E-994B-950A-6287C096AD31}"/>
              </a:ext>
            </a:extLst>
          </p:cNvPr>
          <p:cNvSpPr txBox="1"/>
          <p:nvPr/>
        </p:nvSpPr>
        <p:spPr>
          <a:xfrm>
            <a:off x="1558714" y="2324100"/>
            <a:ext cx="15742072" cy="7273273"/>
          </a:xfrm>
          <a:prstGeom prst="rect">
            <a:avLst/>
          </a:prstGeom>
        </p:spPr>
        <p:txBody>
          <a:bodyPr wrap="square" lIns="0" tIns="0" rIns="0" bIns="0" rtlCol="0" anchor="t">
            <a:spAutoFit/>
          </a:bodyPr>
          <a:lstStyle/>
          <a:p>
            <a:pPr marL="0" lvl="1" indent="0" algn="l">
              <a:lnSpc>
                <a:spcPts val="2940"/>
              </a:lnSpc>
              <a:spcBef>
                <a:spcPct val="0"/>
              </a:spcBef>
            </a:pPr>
            <a:r>
              <a:rPr lang="en-US" sz="2100" dirty="0">
                <a:solidFill>
                  <a:srgbClr val="FFFFFF"/>
                </a:solidFill>
                <a:latin typeface="Kollektif"/>
                <a:ea typeface="Kollektif"/>
                <a:cs typeface="Kollektif"/>
                <a:sym typeface="Kollektif"/>
              </a:rPr>
              <a:t>I wanted to focus more on the evaluation section of the 5 overall aims as this objective focuses on analysing the proposed digital engagement strategy can influence the club both commercially and strategically. As a digital fan behavior evolvers clubs must understand the measure effects of innovation of their future success. This evaluation will examine:</a:t>
            </a:r>
          </a:p>
          <a:p>
            <a:r>
              <a:rPr lang="en-GB" sz="2100" dirty="0">
                <a:solidFill>
                  <a:schemeClr val="bg1"/>
                </a:solidFill>
                <a:latin typeface="Kollektif" panose="020B0604020202020204" charset="0"/>
              </a:rPr>
              <a:t>Fan Loyalty &amp; Retention</a:t>
            </a:r>
          </a:p>
          <a:p>
            <a:r>
              <a:rPr lang="en-GB" sz="2100" dirty="0">
                <a:solidFill>
                  <a:schemeClr val="bg1"/>
                </a:solidFill>
                <a:latin typeface="Kollektif" panose="020B0604020202020204" charset="0"/>
              </a:rPr>
              <a:t>Digital tools such as personalised content, interactive features, and loyalty-based reward systems can strengthen emotional connection and increase how often fans engage with the club. Higher retention reduces the risk of losing younger supporters to competitors or other entertainment platforms.</a:t>
            </a:r>
          </a:p>
          <a:p>
            <a:endParaRPr lang="en-GB" sz="2100" dirty="0">
              <a:solidFill>
                <a:schemeClr val="bg1"/>
              </a:solidFill>
              <a:latin typeface="Kollektif" panose="020B0604020202020204" charset="0"/>
            </a:endParaRPr>
          </a:p>
          <a:p>
            <a:r>
              <a:rPr lang="en-GB" sz="2100" dirty="0">
                <a:solidFill>
                  <a:schemeClr val="bg1"/>
                </a:solidFill>
                <a:latin typeface="Kollektif" panose="020B0604020202020204" charset="0"/>
              </a:rPr>
              <a:t>Revenue Growth &amp; Diversification</a:t>
            </a:r>
          </a:p>
          <a:p>
            <a:r>
              <a:rPr lang="en-GB" sz="2100" dirty="0">
                <a:solidFill>
                  <a:schemeClr val="bg1"/>
                </a:solidFill>
                <a:latin typeface="Kollektif" panose="020B0604020202020204" charset="0"/>
              </a:rPr>
              <a:t>A strong digital ecosystem creates new revenue opportunities, including premium content, digital memberships, sponsorship activation, and targeted merchandise promotions. By using fan data more effectively, clubs can generate higher conversion rates and optimise matchday and non-matchday income streams.</a:t>
            </a:r>
          </a:p>
          <a:p>
            <a:endParaRPr lang="en-GB" sz="2100" dirty="0">
              <a:solidFill>
                <a:schemeClr val="bg1"/>
              </a:solidFill>
              <a:latin typeface="Kollektif" panose="020B0604020202020204" charset="0"/>
            </a:endParaRPr>
          </a:p>
          <a:p>
            <a:r>
              <a:rPr lang="en-GB" sz="2100" dirty="0">
                <a:solidFill>
                  <a:schemeClr val="bg1"/>
                </a:solidFill>
                <a:latin typeface="Kollektif" panose="020B0604020202020204" charset="0"/>
              </a:rPr>
              <a:t>Long-Term Club Growth &amp; Strategic Advantage</a:t>
            </a:r>
          </a:p>
          <a:p>
            <a:r>
              <a:rPr lang="en-GB" sz="2100" dirty="0">
                <a:solidFill>
                  <a:schemeClr val="bg1"/>
                </a:solidFill>
                <a:latin typeface="Kollektif" panose="020B0604020202020204" charset="0"/>
              </a:rPr>
              <a:t>Sustained digital engagement supports global fan expansion and helps clubs build more resilient business models. Over time, this strengthens brand value, drives commercial partnerships, and improves competitive positioning compared to less digitally advanced clubs.</a:t>
            </a:r>
          </a:p>
          <a:p>
            <a:endParaRPr lang="en-GB" sz="2100" dirty="0">
              <a:solidFill>
                <a:schemeClr val="bg1"/>
              </a:solidFill>
              <a:latin typeface="Kollektif" panose="020B0604020202020204" charset="0"/>
            </a:endParaRPr>
          </a:p>
          <a:p>
            <a:r>
              <a:rPr lang="en-GB" sz="2100" dirty="0">
                <a:solidFill>
                  <a:schemeClr val="bg1"/>
                </a:solidFill>
                <a:latin typeface="Kollektif" panose="020B0604020202020204" charset="0"/>
              </a:rPr>
              <a:t>Impact Measurement Framework</a:t>
            </a:r>
          </a:p>
          <a:p>
            <a:r>
              <a:rPr lang="en-GB" sz="2100" dirty="0">
                <a:solidFill>
                  <a:schemeClr val="bg1"/>
                </a:solidFill>
                <a:latin typeface="Kollektif" panose="020B0604020202020204" charset="0"/>
              </a:rPr>
              <a:t>The strategy will be evaluated using KPIs such as engagement rates, app usage, retention metrics, digital revenue performance, and sponsor activation value to determine the overall effectiveness of the digital approach.</a:t>
            </a:r>
          </a:p>
          <a:p>
            <a:pPr marL="0" lvl="1" indent="0" algn="l">
              <a:lnSpc>
                <a:spcPts val="2940"/>
              </a:lnSpc>
              <a:spcBef>
                <a:spcPct val="0"/>
              </a:spcBef>
            </a:pPr>
            <a:endParaRPr lang="en-US" sz="2100" u="none" strike="noStrike" dirty="0">
              <a:solidFill>
                <a:srgbClr val="FFFFFF"/>
              </a:solidFill>
              <a:latin typeface="Kollektif"/>
              <a:ea typeface="Kollektif"/>
              <a:cs typeface="Kollektif"/>
              <a:sym typeface="Kollektif"/>
            </a:endParaRPr>
          </a:p>
        </p:txBody>
      </p:sp>
    </p:spTree>
  </p:cSld>
  <p:clrMapOvr>
    <a:masterClrMapping/>
  </p:clrMapOvr>
  <p:transition spd="slow">
    <p:push/>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 name="Freeform 2"/>
          <p:cNvSpPr/>
          <p:nvPr/>
        </p:nvSpPr>
        <p:spPr>
          <a:xfrm>
            <a:off x="8332198" y="-3730350"/>
            <a:ext cx="20787936" cy="17747701"/>
          </a:xfrm>
          <a:custGeom>
            <a:avLst/>
            <a:gdLst/>
            <a:ahLst/>
            <a:cxnLst/>
            <a:rect l="l" t="t" r="r" b="b"/>
            <a:pathLst>
              <a:path w="20787936" h="17747701">
                <a:moveTo>
                  <a:pt x="0" y="0"/>
                </a:moveTo>
                <a:lnTo>
                  <a:pt x="20787936" y="0"/>
                </a:lnTo>
                <a:lnTo>
                  <a:pt x="20787936" y="17747700"/>
                </a:lnTo>
                <a:lnTo>
                  <a:pt x="0" y="17747700"/>
                </a:lnTo>
                <a:lnTo>
                  <a:pt x="0" y="0"/>
                </a:lnTo>
                <a:close/>
              </a:path>
            </a:pathLst>
          </a:custGeom>
          <a:blipFill>
            <a:blip r:embed="rId2"/>
            <a:stretch>
              <a:fillRect/>
            </a:stretch>
          </a:blipFill>
        </p:spPr>
        <p:txBody>
          <a:bodyPr/>
          <a:lstStyle/>
          <a:p>
            <a:endParaRPr lang="en-GB"/>
          </a:p>
        </p:txBody>
      </p:sp>
      <p:grpSp>
        <p:nvGrpSpPr>
          <p:cNvPr id="3" name="Group 3"/>
          <p:cNvGrpSpPr/>
          <p:nvPr/>
        </p:nvGrpSpPr>
        <p:grpSpPr>
          <a:xfrm>
            <a:off x="1028700" y="1195517"/>
            <a:ext cx="7780774" cy="4114800"/>
            <a:chOff x="0" y="0"/>
            <a:chExt cx="1379590" cy="729585"/>
          </a:xfrm>
        </p:grpSpPr>
        <p:sp>
          <p:nvSpPr>
            <p:cNvPr id="4" name="Freeform 4"/>
            <p:cNvSpPr/>
            <p:nvPr/>
          </p:nvSpPr>
          <p:spPr>
            <a:xfrm>
              <a:off x="0" y="0"/>
              <a:ext cx="1379590" cy="729585"/>
            </a:xfrm>
            <a:custGeom>
              <a:avLst/>
              <a:gdLst/>
              <a:ahLst/>
              <a:cxnLst/>
              <a:rect l="l" t="t" r="r" b="b"/>
              <a:pathLst>
                <a:path w="1379590" h="729585">
                  <a:moveTo>
                    <a:pt x="50745" y="0"/>
                  </a:moveTo>
                  <a:lnTo>
                    <a:pt x="1328845" y="0"/>
                  </a:lnTo>
                  <a:cubicBezTo>
                    <a:pt x="1356871" y="0"/>
                    <a:pt x="1379590" y="22719"/>
                    <a:pt x="1379590" y="50745"/>
                  </a:cubicBezTo>
                  <a:lnTo>
                    <a:pt x="1379590" y="678840"/>
                  </a:lnTo>
                  <a:cubicBezTo>
                    <a:pt x="1379590" y="706866"/>
                    <a:pt x="1356871" y="729585"/>
                    <a:pt x="1328845" y="729585"/>
                  </a:cubicBezTo>
                  <a:lnTo>
                    <a:pt x="50745" y="729585"/>
                  </a:lnTo>
                  <a:cubicBezTo>
                    <a:pt x="22719" y="729585"/>
                    <a:pt x="0" y="706866"/>
                    <a:pt x="0" y="678840"/>
                  </a:cubicBezTo>
                  <a:lnTo>
                    <a:pt x="0" y="50745"/>
                  </a:lnTo>
                  <a:cubicBezTo>
                    <a:pt x="0" y="22719"/>
                    <a:pt x="22719" y="0"/>
                    <a:pt x="50745" y="0"/>
                  </a:cubicBezTo>
                  <a:close/>
                </a:path>
              </a:pathLst>
            </a:custGeom>
            <a:solidFill>
              <a:srgbClr val="000000">
                <a:alpha val="0"/>
              </a:srgbClr>
            </a:solidFill>
            <a:ln w="19050" cap="rnd">
              <a:solidFill>
                <a:srgbClr val="FFFFFF"/>
              </a:solidFill>
              <a:prstDash val="solid"/>
              <a:round/>
            </a:ln>
          </p:spPr>
          <p:txBody>
            <a:bodyPr/>
            <a:lstStyle/>
            <a:p>
              <a:endParaRPr lang="en-GB"/>
            </a:p>
          </p:txBody>
        </p:sp>
        <p:sp>
          <p:nvSpPr>
            <p:cNvPr id="5" name="TextBox 5"/>
            <p:cNvSpPr txBox="1"/>
            <p:nvPr/>
          </p:nvSpPr>
          <p:spPr>
            <a:xfrm>
              <a:off x="0" y="-85725"/>
              <a:ext cx="1379590" cy="815310"/>
            </a:xfrm>
            <a:prstGeom prst="rect">
              <a:avLst/>
            </a:prstGeom>
          </p:spPr>
          <p:txBody>
            <a:bodyPr lIns="50800" tIns="50800" rIns="50800" bIns="50800" rtlCol="0" anchor="ctr"/>
            <a:lstStyle/>
            <a:p>
              <a:pPr algn="ctr">
                <a:lnSpc>
                  <a:spcPts val="2940"/>
                </a:lnSpc>
              </a:pPr>
              <a:endParaRPr/>
            </a:p>
          </p:txBody>
        </p:sp>
      </p:grpSp>
      <p:grpSp>
        <p:nvGrpSpPr>
          <p:cNvPr id="6" name="Group 6"/>
          <p:cNvGrpSpPr/>
          <p:nvPr/>
        </p:nvGrpSpPr>
        <p:grpSpPr>
          <a:xfrm>
            <a:off x="1028700" y="5665631"/>
            <a:ext cx="7780774" cy="4114800"/>
            <a:chOff x="0" y="0"/>
            <a:chExt cx="1379590" cy="729585"/>
          </a:xfrm>
        </p:grpSpPr>
        <p:sp>
          <p:nvSpPr>
            <p:cNvPr id="7" name="Freeform 7"/>
            <p:cNvSpPr/>
            <p:nvPr/>
          </p:nvSpPr>
          <p:spPr>
            <a:xfrm>
              <a:off x="0" y="0"/>
              <a:ext cx="1379590" cy="729585"/>
            </a:xfrm>
            <a:custGeom>
              <a:avLst/>
              <a:gdLst/>
              <a:ahLst/>
              <a:cxnLst/>
              <a:rect l="l" t="t" r="r" b="b"/>
              <a:pathLst>
                <a:path w="1379590" h="729585">
                  <a:moveTo>
                    <a:pt x="50745" y="0"/>
                  </a:moveTo>
                  <a:lnTo>
                    <a:pt x="1328845" y="0"/>
                  </a:lnTo>
                  <a:cubicBezTo>
                    <a:pt x="1356871" y="0"/>
                    <a:pt x="1379590" y="22719"/>
                    <a:pt x="1379590" y="50745"/>
                  </a:cubicBezTo>
                  <a:lnTo>
                    <a:pt x="1379590" y="678840"/>
                  </a:lnTo>
                  <a:cubicBezTo>
                    <a:pt x="1379590" y="706866"/>
                    <a:pt x="1356871" y="729585"/>
                    <a:pt x="1328845" y="729585"/>
                  </a:cubicBezTo>
                  <a:lnTo>
                    <a:pt x="50745" y="729585"/>
                  </a:lnTo>
                  <a:cubicBezTo>
                    <a:pt x="22719" y="729585"/>
                    <a:pt x="0" y="706866"/>
                    <a:pt x="0" y="678840"/>
                  </a:cubicBezTo>
                  <a:lnTo>
                    <a:pt x="0" y="50745"/>
                  </a:lnTo>
                  <a:cubicBezTo>
                    <a:pt x="0" y="22719"/>
                    <a:pt x="22719" y="0"/>
                    <a:pt x="50745" y="0"/>
                  </a:cubicBezTo>
                  <a:close/>
                </a:path>
              </a:pathLst>
            </a:custGeom>
            <a:solidFill>
              <a:srgbClr val="000000">
                <a:alpha val="0"/>
              </a:srgbClr>
            </a:solidFill>
            <a:ln w="19050" cap="rnd">
              <a:solidFill>
                <a:srgbClr val="FFFFFF"/>
              </a:solidFill>
              <a:prstDash val="solid"/>
              <a:round/>
            </a:ln>
          </p:spPr>
          <p:txBody>
            <a:bodyPr/>
            <a:lstStyle/>
            <a:p>
              <a:endParaRPr lang="en-GB"/>
            </a:p>
          </p:txBody>
        </p:sp>
        <p:sp>
          <p:nvSpPr>
            <p:cNvPr id="8" name="TextBox 8"/>
            <p:cNvSpPr txBox="1"/>
            <p:nvPr/>
          </p:nvSpPr>
          <p:spPr>
            <a:xfrm>
              <a:off x="0" y="-85725"/>
              <a:ext cx="1379590" cy="815310"/>
            </a:xfrm>
            <a:prstGeom prst="rect">
              <a:avLst/>
            </a:prstGeom>
          </p:spPr>
          <p:txBody>
            <a:bodyPr lIns="50800" tIns="50800" rIns="50800" bIns="50800" rtlCol="0" anchor="ctr"/>
            <a:lstStyle/>
            <a:p>
              <a:pPr algn="ctr">
                <a:lnSpc>
                  <a:spcPts val="2940"/>
                </a:lnSpc>
              </a:pPr>
              <a:endParaRPr/>
            </a:p>
          </p:txBody>
        </p:sp>
      </p:grpSp>
      <p:grpSp>
        <p:nvGrpSpPr>
          <p:cNvPr id="9" name="Group 9"/>
          <p:cNvGrpSpPr/>
          <p:nvPr/>
        </p:nvGrpSpPr>
        <p:grpSpPr>
          <a:xfrm>
            <a:off x="9478526" y="1195517"/>
            <a:ext cx="7780774" cy="4114800"/>
            <a:chOff x="0" y="0"/>
            <a:chExt cx="1379590" cy="729585"/>
          </a:xfrm>
        </p:grpSpPr>
        <p:sp>
          <p:nvSpPr>
            <p:cNvPr id="10" name="Freeform 10"/>
            <p:cNvSpPr/>
            <p:nvPr/>
          </p:nvSpPr>
          <p:spPr>
            <a:xfrm>
              <a:off x="0" y="0"/>
              <a:ext cx="1379590" cy="729585"/>
            </a:xfrm>
            <a:custGeom>
              <a:avLst/>
              <a:gdLst/>
              <a:ahLst/>
              <a:cxnLst/>
              <a:rect l="l" t="t" r="r" b="b"/>
              <a:pathLst>
                <a:path w="1379590" h="729585">
                  <a:moveTo>
                    <a:pt x="50745" y="0"/>
                  </a:moveTo>
                  <a:lnTo>
                    <a:pt x="1328845" y="0"/>
                  </a:lnTo>
                  <a:cubicBezTo>
                    <a:pt x="1356871" y="0"/>
                    <a:pt x="1379590" y="22719"/>
                    <a:pt x="1379590" y="50745"/>
                  </a:cubicBezTo>
                  <a:lnTo>
                    <a:pt x="1379590" y="678840"/>
                  </a:lnTo>
                  <a:cubicBezTo>
                    <a:pt x="1379590" y="706866"/>
                    <a:pt x="1356871" y="729585"/>
                    <a:pt x="1328845" y="729585"/>
                  </a:cubicBezTo>
                  <a:lnTo>
                    <a:pt x="50745" y="729585"/>
                  </a:lnTo>
                  <a:cubicBezTo>
                    <a:pt x="22719" y="729585"/>
                    <a:pt x="0" y="706866"/>
                    <a:pt x="0" y="678840"/>
                  </a:cubicBezTo>
                  <a:lnTo>
                    <a:pt x="0" y="50745"/>
                  </a:lnTo>
                  <a:cubicBezTo>
                    <a:pt x="0" y="22719"/>
                    <a:pt x="22719" y="0"/>
                    <a:pt x="50745" y="0"/>
                  </a:cubicBezTo>
                  <a:close/>
                </a:path>
              </a:pathLst>
            </a:custGeom>
            <a:solidFill>
              <a:srgbClr val="000000">
                <a:alpha val="0"/>
              </a:srgbClr>
            </a:solidFill>
            <a:ln w="19050" cap="rnd">
              <a:solidFill>
                <a:srgbClr val="FFFFFF"/>
              </a:solidFill>
              <a:prstDash val="solid"/>
              <a:round/>
            </a:ln>
          </p:spPr>
          <p:txBody>
            <a:bodyPr/>
            <a:lstStyle/>
            <a:p>
              <a:endParaRPr lang="en-GB"/>
            </a:p>
          </p:txBody>
        </p:sp>
        <p:sp>
          <p:nvSpPr>
            <p:cNvPr id="11" name="TextBox 11"/>
            <p:cNvSpPr txBox="1"/>
            <p:nvPr/>
          </p:nvSpPr>
          <p:spPr>
            <a:xfrm>
              <a:off x="0" y="-85725"/>
              <a:ext cx="1379590" cy="815310"/>
            </a:xfrm>
            <a:prstGeom prst="rect">
              <a:avLst/>
            </a:prstGeom>
          </p:spPr>
          <p:txBody>
            <a:bodyPr lIns="50800" tIns="50800" rIns="50800" bIns="50800" rtlCol="0" anchor="ctr"/>
            <a:lstStyle/>
            <a:p>
              <a:pPr algn="ctr">
                <a:lnSpc>
                  <a:spcPts val="2940"/>
                </a:lnSpc>
              </a:pPr>
              <a:endParaRPr/>
            </a:p>
          </p:txBody>
        </p:sp>
      </p:grpSp>
      <p:grpSp>
        <p:nvGrpSpPr>
          <p:cNvPr id="12" name="Group 12"/>
          <p:cNvGrpSpPr/>
          <p:nvPr/>
        </p:nvGrpSpPr>
        <p:grpSpPr>
          <a:xfrm>
            <a:off x="9478526" y="5665631"/>
            <a:ext cx="7780774" cy="4114800"/>
            <a:chOff x="0" y="0"/>
            <a:chExt cx="1379590" cy="729585"/>
          </a:xfrm>
        </p:grpSpPr>
        <p:sp>
          <p:nvSpPr>
            <p:cNvPr id="13" name="Freeform 13"/>
            <p:cNvSpPr/>
            <p:nvPr/>
          </p:nvSpPr>
          <p:spPr>
            <a:xfrm>
              <a:off x="0" y="0"/>
              <a:ext cx="1379590" cy="729585"/>
            </a:xfrm>
            <a:custGeom>
              <a:avLst/>
              <a:gdLst/>
              <a:ahLst/>
              <a:cxnLst/>
              <a:rect l="l" t="t" r="r" b="b"/>
              <a:pathLst>
                <a:path w="1379590" h="729585">
                  <a:moveTo>
                    <a:pt x="50745" y="0"/>
                  </a:moveTo>
                  <a:lnTo>
                    <a:pt x="1328845" y="0"/>
                  </a:lnTo>
                  <a:cubicBezTo>
                    <a:pt x="1356871" y="0"/>
                    <a:pt x="1379590" y="22719"/>
                    <a:pt x="1379590" y="50745"/>
                  </a:cubicBezTo>
                  <a:lnTo>
                    <a:pt x="1379590" y="678840"/>
                  </a:lnTo>
                  <a:cubicBezTo>
                    <a:pt x="1379590" y="706866"/>
                    <a:pt x="1356871" y="729585"/>
                    <a:pt x="1328845" y="729585"/>
                  </a:cubicBezTo>
                  <a:lnTo>
                    <a:pt x="50745" y="729585"/>
                  </a:lnTo>
                  <a:cubicBezTo>
                    <a:pt x="22719" y="729585"/>
                    <a:pt x="0" y="706866"/>
                    <a:pt x="0" y="678840"/>
                  </a:cubicBezTo>
                  <a:lnTo>
                    <a:pt x="0" y="50745"/>
                  </a:lnTo>
                  <a:cubicBezTo>
                    <a:pt x="0" y="22719"/>
                    <a:pt x="22719" y="0"/>
                    <a:pt x="50745" y="0"/>
                  </a:cubicBezTo>
                  <a:close/>
                </a:path>
              </a:pathLst>
            </a:custGeom>
            <a:solidFill>
              <a:srgbClr val="000000">
                <a:alpha val="0"/>
              </a:srgbClr>
            </a:solidFill>
            <a:ln w="19050" cap="rnd">
              <a:solidFill>
                <a:srgbClr val="FFFFFF"/>
              </a:solidFill>
              <a:prstDash val="solid"/>
              <a:round/>
            </a:ln>
          </p:spPr>
          <p:txBody>
            <a:bodyPr/>
            <a:lstStyle/>
            <a:p>
              <a:endParaRPr lang="en-GB"/>
            </a:p>
          </p:txBody>
        </p:sp>
        <p:sp>
          <p:nvSpPr>
            <p:cNvPr id="14" name="TextBox 14"/>
            <p:cNvSpPr txBox="1"/>
            <p:nvPr/>
          </p:nvSpPr>
          <p:spPr>
            <a:xfrm>
              <a:off x="0" y="-85725"/>
              <a:ext cx="1379590" cy="815310"/>
            </a:xfrm>
            <a:prstGeom prst="rect">
              <a:avLst/>
            </a:prstGeom>
          </p:spPr>
          <p:txBody>
            <a:bodyPr lIns="50800" tIns="50800" rIns="50800" bIns="50800" rtlCol="0" anchor="ctr"/>
            <a:lstStyle/>
            <a:p>
              <a:pPr algn="ctr">
                <a:lnSpc>
                  <a:spcPts val="2940"/>
                </a:lnSpc>
              </a:pPr>
              <a:endParaRPr/>
            </a:p>
          </p:txBody>
        </p:sp>
      </p:grpSp>
      <p:sp>
        <p:nvSpPr>
          <p:cNvPr id="15" name="TextBox 15"/>
          <p:cNvSpPr txBox="1"/>
          <p:nvPr/>
        </p:nvSpPr>
        <p:spPr>
          <a:xfrm>
            <a:off x="1471013" y="1578105"/>
            <a:ext cx="6896148" cy="482312"/>
          </a:xfrm>
          <a:prstGeom prst="rect">
            <a:avLst/>
          </a:prstGeom>
        </p:spPr>
        <p:txBody>
          <a:bodyPr lIns="0" tIns="0" rIns="0" bIns="0" rtlCol="0" anchor="t">
            <a:spAutoFit/>
          </a:bodyPr>
          <a:lstStyle/>
          <a:p>
            <a:pPr marL="0" lvl="0" indent="0" algn="just">
              <a:lnSpc>
                <a:spcPts val="4160"/>
              </a:lnSpc>
              <a:spcBef>
                <a:spcPct val="0"/>
              </a:spcBef>
            </a:pPr>
            <a:r>
              <a:rPr lang="en-US" sz="3200" b="1" u="none" strike="noStrike" dirty="0">
                <a:solidFill>
                  <a:srgbClr val="FFFFFF"/>
                </a:solidFill>
                <a:latin typeface="Kollektif Bold"/>
                <a:ea typeface="Kollektif Bold"/>
                <a:cs typeface="Kollektif Bold"/>
                <a:sym typeface="Kollektif Bold"/>
              </a:rPr>
              <a:t>Added Value 1</a:t>
            </a:r>
          </a:p>
        </p:txBody>
      </p:sp>
      <p:sp>
        <p:nvSpPr>
          <p:cNvPr id="16" name="TextBox 16"/>
          <p:cNvSpPr txBox="1"/>
          <p:nvPr/>
        </p:nvSpPr>
        <p:spPr>
          <a:xfrm>
            <a:off x="1471013" y="2104520"/>
            <a:ext cx="6896148" cy="3315780"/>
          </a:xfrm>
          <a:prstGeom prst="rect">
            <a:avLst/>
          </a:prstGeom>
        </p:spPr>
        <p:txBody>
          <a:bodyPr lIns="0" tIns="0" rIns="0" bIns="0" rtlCol="0" anchor="t">
            <a:spAutoFit/>
          </a:bodyPr>
          <a:lstStyle/>
          <a:p>
            <a:pPr marL="0" lvl="1" indent="0" algn="just">
              <a:lnSpc>
                <a:spcPts val="2940"/>
              </a:lnSpc>
              <a:spcBef>
                <a:spcPct val="0"/>
              </a:spcBef>
            </a:pPr>
            <a:r>
              <a:rPr lang="en-US" sz="2100" u="none" strike="noStrike" dirty="0">
                <a:solidFill>
                  <a:srgbClr val="FFFFFF"/>
                </a:solidFill>
                <a:latin typeface="Kollektif"/>
                <a:ea typeface="Kollektif"/>
                <a:cs typeface="Kollektif"/>
                <a:sym typeface="Kollektif"/>
              </a:rPr>
              <a:t>Helps Club modernize their approach to fan engagement </a:t>
            </a:r>
          </a:p>
          <a:p>
            <a:pPr marL="0" lvl="1" indent="0" algn="just">
              <a:lnSpc>
                <a:spcPts val="2940"/>
              </a:lnSpc>
              <a:spcBef>
                <a:spcPct val="0"/>
              </a:spcBef>
            </a:pPr>
            <a:endParaRPr lang="en-US" sz="2100" u="none" strike="noStrike" dirty="0">
              <a:solidFill>
                <a:srgbClr val="FFFFFF"/>
              </a:solidFill>
              <a:latin typeface="Kollektif"/>
              <a:ea typeface="Kollektif"/>
              <a:cs typeface="Kollektif"/>
              <a:sym typeface="Kollektif"/>
            </a:endParaRPr>
          </a:p>
          <a:p>
            <a:pPr marL="0" lvl="1" algn="just">
              <a:lnSpc>
                <a:spcPts val="2940"/>
              </a:lnSpc>
              <a:spcBef>
                <a:spcPct val="0"/>
              </a:spcBef>
            </a:pPr>
            <a:r>
              <a:rPr lang="en-US" sz="2100" u="none" strike="noStrike" dirty="0">
                <a:solidFill>
                  <a:srgbClr val="FFFFFF"/>
                </a:solidFill>
                <a:latin typeface="Kollektif"/>
                <a:ea typeface="Kollektif"/>
                <a:cs typeface="Kollektif"/>
                <a:sym typeface="Kollektif"/>
              </a:rPr>
              <a:t>Assess how personalised digital interaction such as tailored content, loyalty points, push notifications </a:t>
            </a:r>
            <a:r>
              <a:rPr lang="en-US" sz="2100" u="none" strike="noStrike" dirty="0" err="1">
                <a:solidFill>
                  <a:srgbClr val="FFFFFF"/>
                </a:solidFill>
                <a:latin typeface="Kollektif"/>
                <a:ea typeface="Kollektif"/>
                <a:cs typeface="Kollektif"/>
                <a:sym typeface="Kollektif"/>
              </a:rPr>
              <a:t>etc</a:t>
            </a:r>
            <a:r>
              <a:rPr lang="en-US" sz="2100" u="none" strike="noStrike" dirty="0">
                <a:solidFill>
                  <a:srgbClr val="FFFFFF"/>
                </a:solidFill>
                <a:latin typeface="Kollektif"/>
                <a:ea typeface="Kollektif"/>
                <a:cs typeface="Kollektif"/>
                <a:sym typeface="Kollektif"/>
              </a:rPr>
              <a:t> increase emotional attachment to the club.</a:t>
            </a:r>
          </a:p>
          <a:p>
            <a:pPr marL="0" lvl="1" algn="just">
              <a:lnSpc>
                <a:spcPts val="2940"/>
              </a:lnSpc>
              <a:spcBef>
                <a:spcPct val="0"/>
              </a:spcBef>
            </a:pPr>
            <a:r>
              <a:rPr lang="en-US" sz="2100" dirty="0">
                <a:solidFill>
                  <a:srgbClr val="FFFFFF"/>
                </a:solidFill>
                <a:latin typeface="Kollektif"/>
                <a:ea typeface="Kollektif"/>
                <a:cs typeface="Kollektif"/>
                <a:sym typeface="Kollektif"/>
              </a:rPr>
              <a:t>Explore how the use of digital marketing and rewards can encourage repeat engagement, bigger attendances and long term membership commitment</a:t>
            </a:r>
          </a:p>
          <a:p>
            <a:pPr marL="0" lvl="1" algn="just">
              <a:lnSpc>
                <a:spcPts val="2940"/>
              </a:lnSpc>
              <a:spcBef>
                <a:spcPct val="0"/>
              </a:spcBef>
            </a:pPr>
            <a:endParaRPr lang="en-US" sz="2100" u="none" strike="noStrike" dirty="0">
              <a:solidFill>
                <a:srgbClr val="FFFFFF"/>
              </a:solidFill>
              <a:latin typeface="Kollektif"/>
              <a:ea typeface="Kollektif"/>
              <a:cs typeface="Kollektif"/>
              <a:sym typeface="Kollektif"/>
            </a:endParaRPr>
          </a:p>
        </p:txBody>
      </p:sp>
      <p:sp>
        <p:nvSpPr>
          <p:cNvPr id="17" name="TextBox 17"/>
          <p:cNvSpPr txBox="1"/>
          <p:nvPr/>
        </p:nvSpPr>
        <p:spPr>
          <a:xfrm>
            <a:off x="9920839" y="1578105"/>
            <a:ext cx="6896148" cy="482312"/>
          </a:xfrm>
          <a:prstGeom prst="rect">
            <a:avLst/>
          </a:prstGeom>
        </p:spPr>
        <p:txBody>
          <a:bodyPr lIns="0" tIns="0" rIns="0" bIns="0" rtlCol="0" anchor="t">
            <a:spAutoFit/>
          </a:bodyPr>
          <a:lstStyle/>
          <a:p>
            <a:pPr marL="0" lvl="0" indent="0" algn="just">
              <a:lnSpc>
                <a:spcPts val="4160"/>
              </a:lnSpc>
              <a:spcBef>
                <a:spcPct val="0"/>
              </a:spcBef>
            </a:pPr>
            <a:r>
              <a:rPr lang="en-US" sz="3200" b="1" dirty="0">
                <a:solidFill>
                  <a:srgbClr val="FFFFFF"/>
                </a:solidFill>
                <a:latin typeface="Kollektif Bold"/>
                <a:ea typeface="Kollektif Bold"/>
                <a:cs typeface="Kollektif Bold"/>
                <a:sym typeface="Kollektif Bold"/>
              </a:rPr>
              <a:t>Added Value 2</a:t>
            </a:r>
            <a:endParaRPr lang="en-US" sz="3200" b="1" u="none" strike="noStrike" dirty="0">
              <a:solidFill>
                <a:srgbClr val="FFFFFF"/>
              </a:solidFill>
              <a:latin typeface="Kollektif Bold"/>
              <a:ea typeface="Kollektif Bold"/>
              <a:cs typeface="Kollektif Bold"/>
              <a:sym typeface="Kollektif Bold"/>
            </a:endParaRPr>
          </a:p>
        </p:txBody>
      </p:sp>
      <p:sp>
        <p:nvSpPr>
          <p:cNvPr id="18" name="TextBox 18"/>
          <p:cNvSpPr txBox="1"/>
          <p:nvPr/>
        </p:nvSpPr>
        <p:spPr>
          <a:xfrm>
            <a:off x="9920839" y="2104520"/>
            <a:ext cx="6896148" cy="3315780"/>
          </a:xfrm>
          <a:prstGeom prst="rect">
            <a:avLst/>
          </a:prstGeom>
        </p:spPr>
        <p:txBody>
          <a:bodyPr lIns="0" tIns="0" rIns="0" bIns="0" rtlCol="0" anchor="t">
            <a:spAutoFit/>
          </a:bodyPr>
          <a:lstStyle/>
          <a:p>
            <a:pPr marL="0" lvl="1" indent="0" algn="just">
              <a:lnSpc>
                <a:spcPts val="2940"/>
              </a:lnSpc>
              <a:spcBef>
                <a:spcPct val="0"/>
              </a:spcBef>
            </a:pPr>
            <a:r>
              <a:rPr lang="en-US" sz="2100" u="none" strike="noStrike" dirty="0">
                <a:solidFill>
                  <a:srgbClr val="FFFFFF"/>
                </a:solidFill>
                <a:latin typeface="Kollektif"/>
                <a:ea typeface="Kollektif"/>
                <a:cs typeface="Kollektif"/>
                <a:sym typeface="Kollektif"/>
              </a:rPr>
              <a:t>Revenue Growth and diversification</a:t>
            </a:r>
          </a:p>
          <a:p>
            <a:pPr marL="0" lvl="1" indent="0" algn="just">
              <a:lnSpc>
                <a:spcPts val="2940"/>
              </a:lnSpc>
              <a:spcBef>
                <a:spcPct val="0"/>
              </a:spcBef>
            </a:pPr>
            <a:r>
              <a:rPr lang="en-US" sz="2100" u="none" strike="noStrike" dirty="0">
                <a:solidFill>
                  <a:srgbClr val="FFFFFF"/>
                </a:solidFill>
                <a:latin typeface="Kollektif"/>
                <a:ea typeface="Kollektif"/>
                <a:cs typeface="Kollektif"/>
                <a:sym typeface="Kollektif"/>
              </a:rPr>
              <a:t>Evaluate how improved engagement can stimulate additional revenue streams such as; digital memberships and subscriptions, increased matchday spending, in-app purchases or upgrades, enhanced value for sponsors through higher digital exposure and Estimate financial gain by higher fan retention and improved data driven marketing.</a:t>
            </a:r>
          </a:p>
          <a:p>
            <a:pPr marL="0" lvl="1" indent="0" algn="just">
              <a:lnSpc>
                <a:spcPts val="2940"/>
              </a:lnSpc>
              <a:spcBef>
                <a:spcPct val="0"/>
              </a:spcBef>
            </a:pPr>
            <a:r>
              <a:rPr lang="en-US" sz="2100" u="none" strike="noStrike" dirty="0">
                <a:solidFill>
                  <a:srgbClr val="FFFFFF"/>
                </a:solidFill>
                <a:latin typeface="Kollektif"/>
                <a:ea typeface="Kollektif"/>
                <a:cs typeface="Kollektif"/>
                <a:sym typeface="Kollektif"/>
              </a:rPr>
              <a:t> </a:t>
            </a:r>
          </a:p>
        </p:txBody>
      </p:sp>
      <p:sp>
        <p:nvSpPr>
          <p:cNvPr id="19" name="TextBox 19"/>
          <p:cNvSpPr txBox="1"/>
          <p:nvPr/>
        </p:nvSpPr>
        <p:spPr>
          <a:xfrm>
            <a:off x="9920839" y="6048218"/>
            <a:ext cx="6896148" cy="482312"/>
          </a:xfrm>
          <a:prstGeom prst="rect">
            <a:avLst/>
          </a:prstGeom>
        </p:spPr>
        <p:txBody>
          <a:bodyPr lIns="0" tIns="0" rIns="0" bIns="0" rtlCol="0" anchor="t">
            <a:spAutoFit/>
          </a:bodyPr>
          <a:lstStyle/>
          <a:p>
            <a:pPr marL="0" lvl="0" indent="0" algn="just">
              <a:lnSpc>
                <a:spcPts val="4160"/>
              </a:lnSpc>
              <a:spcBef>
                <a:spcPct val="0"/>
              </a:spcBef>
            </a:pPr>
            <a:r>
              <a:rPr lang="en-US" sz="3200" b="1" dirty="0">
                <a:solidFill>
                  <a:srgbClr val="FFFFFF"/>
                </a:solidFill>
                <a:latin typeface="Kollektif Bold"/>
                <a:ea typeface="Kollektif Bold"/>
                <a:cs typeface="Kollektif Bold"/>
                <a:sym typeface="Kollektif Bold"/>
              </a:rPr>
              <a:t>Added Value 4</a:t>
            </a:r>
            <a:endParaRPr lang="en-US" sz="3200" b="1" u="none" strike="noStrike" dirty="0">
              <a:solidFill>
                <a:srgbClr val="FFFFFF"/>
              </a:solidFill>
              <a:latin typeface="Kollektif Bold"/>
              <a:ea typeface="Kollektif Bold"/>
              <a:cs typeface="Kollektif Bold"/>
              <a:sym typeface="Kollektif Bold"/>
            </a:endParaRPr>
          </a:p>
        </p:txBody>
      </p:sp>
      <p:sp>
        <p:nvSpPr>
          <p:cNvPr id="20" name="TextBox 20"/>
          <p:cNvSpPr txBox="1"/>
          <p:nvPr/>
        </p:nvSpPr>
        <p:spPr>
          <a:xfrm>
            <a:off x="9920839" y="6574633"/>
            <a:ext cx="6896148" cy="2943883"/>
          </a:xfrm>
          <a:prstGeom prst="rect">
            <a:avLst/>
          </a:prstGeom>
        </p:spPr>
        <p:txBody>
          <a:bodyPr lIns="0" tIns="0" rIns="0" bIns="0" rtlCol="0" anchor="t">
            <a:spAutoFit/>
          </a:bodyPr>
          <a:lstStyle/>
          <a:p>
            <a:pPr marL="0" lvl="1" indent="0" algn="just">
              <a:lnSpc>
                <a:spcPts val="2940"/>
              </a:lnSpc>
              <a:spcBef>
                <a:spcPct val="0"/>
              </a:spcBef>
            </a:pPr>
            <a:r>
              <a:rPr lang="en-US" sz="2100" u="none" strike="noStrike" dirty="0">
                <a:solidFill>
                  <a:srgbClr val="FFFFFF"/>
                </a:solidFill>
                <a:latin typeface="Kollektif"/>
                <a:ea typeface="Kollektif"/>
                <a:cs typeface="Kollektif"/>
                <a:sym typeface="Kollektif"/>
              </a:rPr>
              <a:t>Impact Measurement Framework</a:t>
            </a:r>
          </a:p>
          <a:p>
            <a:pPr marL="0" lvl="1" indent="0" algn="just">
              <a:lnSpc>
                <a:spcPts val="2940"/>
              </a:lnSpc>
              <a:spcBef>
                <a:spcPct val="0"/>
              </a:spcBef>
            </a:pPr>
            <a:endParaRPr lang="en-US" sz="2100" u="none" strike="noStrike" dirty="0">
              <a:solidFill>
                <a:srgbClr val="FFFFFF"/>
              </a:solidFill>
              <a:latin typeface="Kollektif"/>
              <a:ea typeface="Kollektif"/>
              <a:cs typeface="Kollektif"/>
              <a:sym typeface="Kollektif"/>
            </a:endParaRPr>
          </a:p>
          <a:p>
            <a:pPr marL="0" lvl="1" indent="0" algn="just">
              <a:lnSpc>
                <a:spcPts val="2940"/>
              </a:lnSpc>
              <a:spcBef>
                <a:spcPct val="0"/>
              </a:spcBef>
            </a:pPr>
            <a:r>
              <a:rPr lang="en-US" sz="2100" u="none" strike="noStrike" dirty="0">
                <a:solidFill>
                  <a:srgbClr val="FFFFFF"/>
                </a:solidFill>
                <a:latin typeface="Kollektif"/>
                <a:ea typeface="Kollektif"/>
                <a:cs typeface="Kollektif"/>
                <a:sym typeface="Kollektif"/>
              </a:rPr>
              <a:t>The evaluation will include:</a:t>
            </a:r>
          </a:p>
          <a:p>
            <a:pPr marL="0" lvl="1" indent="0" algn="just">
              <a:lnSpc>
                <a:spcPts val="2940"/>
              </a:lnSpc>
              <a:spcBef>
                <a:spcPct val="0"/>
              </a:spcBef>
            </a:pPr>
            <a:r>
              <a:rPr lang="en-US" sz="2100" dirty="0">
                <a:solidFill>
                  <a:srgbClr val="FFFFFF"/>
                </a:solidFill>
                <a:latin typeface="Kollektif"/>
                <a:ea typeface="Kollektif"/>
                <a:cs typeface="Kollektif"/>
                <a:sym typeface="Kollektif"/>
              </a:rPr>
              <a:t>KPIs for example app downloads, engagement rate, retention rate, membership growth, average revenue per fan.</a:t>
            </a:r>
          </a:p>
          <a:p>
            <a:pPr marL="0" lvl="1" indent="0" algn="just">
              <a:lnSpc>
                <a:spcPts val="2940"/>
              </a:lnSpc>
              <a:spcBef>
                <a:spcPct val="0"/>
              </a:spcBef>
            </a:pPr>
            <a:r>
              <a:rPr lang="en-US" sz="2100" dirty="0">
                <a:solidFill>
                  <a:srgbClr val="FFFFFF"/>
                </a:solidFill>
                <a:latin typeface="Kollektif"/>
                <a:ea typeface="Kollektif"/>
                <a:cs typeface="Kollektif"/>
                <a:sym typeface="Kollektif"/>
              </a:rPr>
              <a:t>Benchmarking against clubs already excelling in digital innovation.</a:t>
            </a:r>
            <a:endParaRPr lang="en-US" sz="2100" u="none" strike="noStrike" dirty="0">
              <a:solidFill>
                <a:srgbClr val="FFFFFF"/>
              </a:solidFill>
              <a:latin typeface="Kollektif"/>
              <a:ea typeface="Kollektif"/>
              <a:cs typeface="Kollektif"/>
              <a:sym typeface="Kollektif"/>
            </a:endParaRPr>
          </a:p>
        </p:txBody>
      </p:sp>
      <p:sp>
        <p:nvSpPr>
          <p:cNvPr id="21" name="TextBox 21"/>
          <p:cNvSpPr txBox="1"/>
          <p:nvPr/>
        </p:nvSpPr>
        <p:spPr>
          <a:xfrm>
            <a:off x="1471013" y="6048218"/>
            <a:ext cx="6896148" cy="482312"/>
          </a:xfrm>
          <a:prstGeom prst="rect">
            <a:avLst/>
          </a:prstGeom>
        </p:spPr>
        <p:txBody>
          <a:bodyPr lIns="0" tIns="0" rIns="0" bIns="0" rtlCol="0" anchor="t">
            <a:spAutoFit/>
          </a:bodyPr>
          <a:lstStyle/>
          <a:p>
            <a:pPr marL="0" lvl="0" indent="0" algn="just">
              <a:lnSpc>
                <a:spcPts val="4160"/>
              </a:lnSpc>
              <a:spcBef>
                <a:spcPct val="0"/>
              </a:spcBef>
            </a:pPr>
            <a:r>
              <a:rPr lang="en-US" sz="3200" b="1" dirty="0">
                <a:solidFill>
                  <a:srgbClr val="FFFFFF"/>
                </a:solidFill>
                <a:latin typeface="Kollektif Bold"/>
                <a:ea typeface="Kollektif Bold"/>
                <a:cs typeface="Kollektif Bold"/>
                <a:sym typeface="Kollektif Bold"/>
              </a:rPr>
              <a:t>Added Value 3</a:t>
            </a:r>
            <a:endParaRPr lang="en-US" sz="3200" b="1" u="none" strike="noStrike" dirty="0">
              <a:solidFill>
                <a:srgbClr val="FFFFFF"/>
              </a:solidFill>
              <a:latin typeface="Kollektif Bold"/>
              <a:ea typeface="Kollektif Bold"/>
              <a:cs typeface="Kollektif Bold"/>
              <a:sym typeface="Kollektif Bold"/>
            </a:endParaRPr>
          </a:p>
        </p:txBody>
      </p:sp>
      <p:sp>
        <p:nvSpPr>
          <p:cNvPr id="22" name="TextBox 22"/>
          <p:cNvSpPr txBox="1"/>
          <p:nvPr/>
        </p:nvSpPr>
        <p:spPr>
          <a:xfrm>
            <a:off x="1471013" y="6574633"/>
            <a:ext cx="6896148" cy="2943883"/>
          </a:xfrm>
          <a:prstGeom prst="rect">
            <a:avLst/>
          </a:prstGeom>
        </p:spPr>
        <p:txBody>
          <a:bodyPr lIns="0" tIns="0" rIns="0" bIns="0" rtlCol="0" anchor="t">
            <a:spAutoFit/>
          </a:bodyPr>
          <a:lstStyle/>
          <a:p>
            <a:pPr marL="0" lvl="1" indent="0" algn="just">
              <a:lnSpc>
                <a:spcPts val="2940"/>
              </a:lnSpc>
              <a:spcBef>
                <a:spcPct val="0"/>
              </a:spcBef>
            </a:pPr>
            <a:r>
              <a:rPr lang="en-US" sz="2100" u="none" strike="noStrike" dirty="0">
                <a:solidFill>
                  <a:srgbClr val="FFFFFF"/>
                </a:solidFill>
                <a:latin typeface="Kollektif"/>
                <a:ea typeface="Kollektif"/>
                <a:cs typeface="Kollektif"/>
                <a:sym typeface="Kollektif"/>
              </a:rPr>
              <a:t>Long Term Club Growth and Strategic Advantage</a:t>
            </a:r>
          </a:p>
          <a:p>
            <a:pPr marL="0" lvl="1" indent="0" algn="just">
              <a:lnSpc>
                <a:spcPts val="2940"/>
              </a:lnSpc>
              <a:spcBef>
                <a:spcPct val="0"/>
              </a:spcBef>
            </a:pPr>
            <a:endParaRPr lang="en-US" sz="2100" u="none" strike="noStrike" dirty="0">
              <a:solidFill>
                <a:srgbClr val="FFFFFF"/>
              </a:solidFill>
              <a:latin typeface="Kollektif"/>
              <a:ea typeface="Kollektif"/>
              <a:cs typeface="Kollektif"/>
              <a:sym typeface="Kollektif"/>
            </a:endParaRPr>
          </a:p>
          <a:p>
            <a:pPr marL="0" lvl="1" indent="0" algn="just">
              <a:lnSpc>
                <a:spcPts val="2940"/>
              </a:lnSpc>
              <a:spcBef>
                <a:spcPct val="0"/>
              </a:spcBef>
            </a:pPr>
            <a:r>
              <a:rPr lang="en-US" sz="2100" u="none" strike="noStrike" dirty="0">
                <a:solidFill>
                  <a:srgbClr val="FFFFFF"/>
                </a:solidFill>
                <a:latin typeface="Kollektif"/>
                <a:ea typeface="Kollektif"/>
                <a:cs typeface="Kollektif"/>
                <a:sym typeface="Kollektif"/>
              </a:rPr>
              <a:t>Examine how adopting digital innovation strengthens the clubs competitive position, enabling it to attract a younger global audience</a:t>
            </a:r>
          </a:p>
          <a:p>
            <a:pPr marL="0" lvl="1" indent="0" algn="just">
              <a:lnSpc>
                <a:spcPts val="2940"/>
              </a:lnSpc>
              <a:spcBef>
                <a:spcPct val="0"/>
              </a:spcBef>
            </a:pPr>
            <a:r>
              <a:rPr lang="en-US" sz="2100" dirty="0">
                <a:solidFill>
                  <a:srgbClr val="FFFFFF"/>
                </a:solidFill>
                <a:latin typeface="Kollektif"/>
                <a:ea typeface="Kollektif"/>
                <a:cs typeface="Kollektif"/>
                <a:sym typeface="Kollektif"/>
              </a:rPr>
              <a:t>Analyse how improved fan data collection supports better decision making across marketing, ticketing and commercial departments.</a:t>
            </a:r>
            <a:endParaRPr lang="en-US" sz="2100" u="none" strike="noStrike" dirty="0">
              <a:solidFill>
                <a:srgbClr val="FFFFFF"/>
              </a:solidFill>
              <a:latin typeface="Kollektif"/>
              <a:ea typeface="Kollektif"/>
              <a:cs typeface="Kollektif"/>
              <a:sym typeface="Kollektif"/>
            </a:endParaRPr>
          </a:p>
        </p:txBody>
      </p:sp>
    </p:spTree>
  </p:cSld>
  <p:clrMapOvr>
    <a:masterClrMapping/>
  </p:clrMapOvr>
  <p:transition spd="slow">
    <p:push/>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 name="Freeform 2"/>
          <p:cNvSpPr/>
          <p:nvPr/>
        </p:nvSpPr>
        <p:spPr>
          <a:xfrm>
            <a:off x="-7600572" y="-3058980"/>
            <a:ext cx="25333541" cy="21628510"/>
          </a:xfrm>
          <a:custGeom>
            <a:avLst/>
            <a:gdLst/>
            <a:ahLst/>
            <a:cxnLst/>
            <a:rect l="l" t="t" r="r" b="b"/>
            <a:pathLst>
              <a:path w="25333541" h="21628510">
                <a:moveTo>
                  <a:pt x="0" y="0"/>
                </a:moveTo>
                <a:lnTo>
                  <a:pt x="25333541" y="0"/>
                </a:lnTo>
                <a:lnTo>
                  <a:pt x="25333541" y="21628511"/>
                </a:lnTo>
                <a:lnTo>
                  <a:pt x="0" y="21628511"/>
                </a:lnTo>
                <a:lnTo>
                  <a:pt x="0" y="0"/>
                </a:lnTo>
                <a:close/>
              </a:path>
            </a:pathLst>
          </a:custGeom>
          <a:blipFill>
            <a:blip r:embed="rId2"/>
            <a:stretch>
              <a:fillRect/>
            </a:stretch>
          </a:blipFill>
          <a:ln cap="sq">
            <a:noFill/>
            <a:prstDash val="solid"/>
            <a:miter/>
          </a:ln>
        </p:spPr>
        <p:txBody>
          <a:bodyPr/>
          <a:lstStyle/>
          <a:p>
            <a:endParaRPr lang="en-GB"/>
          </a:p>
        </p:txBody>
      </p:sp>
      <p:sp>
        <p:nvSpPr>
          <p:cNvPr id="3" name="TextBox 3"/>
          <p:cNvSpPr txBox="1"/>
          <p:nvPr/>
        </p:nvSpPr>
        <p:spPr>
          <a:xfrm>
            <a:off x="1028700" y="6960363"/>
            <a:ext cx="16230600" cy="1936428"/>
          </a:xfrm>
          <a:prstGeom prst="rect">
            <a:avLst/>
          </a:prstGeom>
        </p:spPr>
        <p:txBody>
          <a:bodyPr lIns="0" tIns="0" rIns="0" bIns="0" rtlCol="0" anchor="t">
            <a:spAutoFit/>
          </a:bodyPr>
          <a:lstStyle/>
          <a:p>
            <a:pPr marL="0" lvl="0" indent="0" algn="r">
              <a:lnSpc>
                <a:spcPts val="15094"/>
              </a:lnSpc>
              <a:spcBef>
                <a:spcPct val="0"/>
              </a:spcBef>
            </a:pPr>
            <a:r>
              <a:rPr lang="en-US" sz="15094" b="1" spc="-633" dirty="0">
                <a:solidFill>
                  <a:srgbClr val="FFFFFF"/>
                </a:solidFill>
                <a:latin typeface="Kollektif Bold"/>
                <a:ea typeface="Kollektif Bold"/>
                <a:cs typeface="Kollektif Bold"/>
                <a:sym typeface="Kollektif Bold"/>
              </a:rPr>
              <a:t>Focus Area</a:t>
            </a:r>
          </a:p>
        </p:txBody>
      </p:sp>
      <p:sp>
        <p:nvSpPr>
          <p:cNvPr id="4" name="TextBox 4"/>
          <p:cNvSpPr txBox="1"/>
          <p:nvPr/>
        </p:nvSpPr>
        <p:spPr>
          <a:xfrm>
            <a:off x="1028700" y="413549"/>
            <a:ext cx="1167557" cy="216535"/>
          </a:xfrm>
          <a:prstGeom prst="rect">
            <a:avLst/>
          </a:prstGeom>
        </p:spPr>
        <p:txBody>
          <a:bodyPr lIns="0" tIns="0" rIns="0" bIns="0" rtlCol="0" anchor="t">
            <a:spAutoFit/>
          </a:bodyPr>
          <a:lstStyle/>
          <a:p>
            <a:pPr algn="l">
              <a:lnSpc>
                <a:spcPts val="1400"/>
              </a:lnSpc>
            </a:pPr>
            <a:r>
              <a:rPr lang="en-US" sz="1400" b="1" spc="-58" dirty="0">
                <a:solidFill>
                  <a:srgbClr val="FFFFFF"/>
                </a:solidFill>
                <a:latin typeface="Kollektif Bold"/>
                <a:ea typeface="Kollektif Bold"/>
                <a:cs typeface="Kollektif Bold"/>
                <a:sym typeface="Kollektif Bold"/>
              </a:rPr>
              <a:t>company name</a:t>
            </a:r>
          </a:p>
        </p:txBody>
      </p:sp>
      <p:sp>
        <p:nvSpPr>
          <p:cNvPr id="5" name="TextBox 5"/>
          <p:cNvSpPr txBox="1"/>
          <p:nvPr/>
        </p:nvSpPr>
        <p:spPr>
          <a:xfrm>
            <a:off x="16856943" y="413549"/>
            <a:ext cx="402357" cy="216535"/>
          </a:xfrm>
          <a:prstGeom prst="rect">
            <a:avLst/>
          </a:prstGeom>
        </p:spPr>
        <p:txBody>
          <a:bodyPr lIns="0" tIns="0" rIns="0" bIns="0" rtlCol="0" anchor="t">
            <a:spAutoFit/>
          </a:bodyPr>
          <a:lstStyle/>
          <a:p>
            <a:pPr algn="r">
              <a:lnSpc>
                <a:spcPts val="1400"/>
              </a:lnSpc>
            </a:pPr>
            <a:r>
              <a:rPr lang="en-US" sz="1400" b="1" spc="-58">
                <a:solidFill>
                  <a:srgbClr val="FFFFFF"/>
                </a:solidFill>
                <a:latin typeface="Kollektif Bold"/>
                <a:ea typeface="Kollektif Bold"/>
                <a:cs typeface="Kollektif Bold"/>
                <a:sym typeface="Kollektif Bold"/>
              </a:rPr>
              <a:t>2024</a:t>
            </a:r>
          </a:p>
        </p:txBody>
      </p:sp>
      <p:sp>
        <p:nvSpPr>
          <p:cNvPr id="6" name="TextBox 6"/>
          <p:cNvSpPr txBox="1"/>
          <p:nvPr/>
        </p:nvSpPr>
        <p:spPr>
          <a:xfrm>
            <a:off x="8547981" y="413549"/>
            <a:ext cx="1192039" cy="216535"/>
          </a:xfrm>
          <a:prstGeom prst="rect">
            <a:avLst/>
          </a:prstGeom>
        </p:spPr>
        <p:txBody>
          <a:bodyPr lIns="0" tIns="0" rIns="0" bIns="0" rtlCol="0" anchor="t">
            <a:spAutoFit/>
          </a:bodyPr>
          <a:lstStyle/>
          <a:p>
            <a:pPr algn="ctr">
              <a:lnSpc>
                <a:spcPts val="1400"/>
              </a:lnSpc>
            </a:pPr>
            <a:r>
              <a:rPr lang="en-US" sz="1400" b="1" spc="-58">
                <a:solidFill>
                  <a:srgbClr val="FFFFFF"/>
                </a:solidFill>
                <a:latin typeface="Kollektif Bold"/>
                <a:ea typeface="Kollektif Bold"/>
                <a:cs typeface="Kollektif Bold"/>
                <a:sym typeface="Kollektif Bold"/>
              </a:rPr>
              <a:t>minimalist slides</a:t>
            </a:r>
          </a:p>
        </p:txBody>
      </p:sp>
    </p:spTree>
  </p:cSld>
  <p:clrMapOvr>
    <a:masterClrMapping/>
  </p:clrMapOvr>
  <p:transition spd="slow">
    <p:push/>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8" name="Freeform 8"/>
          <p:cNvSpPr/>
          <p:nvPr/>
        </p:nvSpPr>
        <p:spPr>
          <a:xfrm>
            <a:off x="8156375" y="-671133"/>
            <a:ext cx="14664318" cy="12507441"/>
          </a:xfrm>
          <a:custGeom>
            <a:avLst/>
            <a:gdLst/>
            <a:ahLst/>
            <a:cxnLst/>
            <a:rect l="l" t="t" r="r" b="b"/>
            <a:pathLst>
              <a:path w="14664318" h="12507441">
                <a:moveTo>
                  <a:pt x="0" y="0"/>
                </a:moveTo>
                <a:lnTo>
                  <a:pt x="14664318" y="0"/>
                </a:lnTo>
                <a:lnTo>
                  <a:pt x="14664318" y="12507441"/>
                </a:lnTo>
                <a:lnTo>
                  <a:pt x="0" y="12507441"/>
                </a:lnTo>
                <a:lnTo>
                  <a:pt x="0" y="0"/>
                </a:lnTo>
                <a:close/>
              </a:path>
            </a:pathLst>
          </a:custGeom>
          <a:blipFill>
            <a:blip r:embed="rId2"/>
            <a:stretch>
              <a:fillRect/>
            </a:stretch>
          </a:blipFill>
        </p:spPr>
        <p:txBody>
          <a:bodyPr/>
          <a:lstStyle/>
          <a:p>
            <a:endParaRPr lang="en-GB"/>
          </a:p>
        </p:txBody>
      </p:sp>
      <p:sp>
        <p:nvSpPr>
          <p:cNvPr id="10" name="TextBox 10"/>
          <p:cNvSpPr txBox="1"/>
          <p:nvPr/>
        </p:nvSpPr>
        <p:spPr>
          <a:xfrm>
            <a:off x="1028700" y="2447394"/>
            <a:ext cx="9403682" cy="4431470"/>
          </a:xfrm>
          <a:prstGeom prst="rect">
            <a:avLst/>
          </a:prstGeom>
        </p:spPr>
        <p:txBody>
          <a:bodyPr lIns="0" tIns="0" rIns="0" bIns="0" rtlCol="0" anchor="t">
            <a:spAutoFit/>
          </a:bodyPr>
          <a:lstStyle/>
          <a:p>
            <a:pPr marL="0" lvl="1" indent="0" algn="l">
              <a:lnSpc>
                <a:spcPts val="2940"/>
              </a:lnSpc>
              <a:spcBef>
                <a:spcPct val="0"/>
              </a:spcBef>
            </a:pPr>
            <a:r>
              <a:rPr lang="en-US" sz="2100" u="none" strike="noStrike" dirty="0">
                <a:solidFill>
                  <a:srgbClr val="FFFFFF"/>
                </a:solidFill>
                <a:latin typeface="Kollektif"/>
                <a:ea typeface="Kollektif"/>
                <a:cs typeface="Kollektif"/>
                <a:sym typeface="Kollektif"/>
              </a:rPr>
              <a:t>Chosen focus area: Digital strategy and fan engagement within the sports industry.</a:t>
            </a:r>
          </a:p>
          <a:p>
            <a:pPr marL="0" lvl="1" indent="0" algn="l">
              <a:lnSpc>
                <a:spcPts val="2940"/>
              </a:lnSpc>
              <a:spcBef>
                <a:spcPct val="0"/>
              </a:spcBef>
            </a:pPr>
            <a:r>
              <a:rPr lang="en-US" sz="2100" dirty="0">
                <a:solidFill>
                  <a:srgbClr val="FFFFFF"/>
                </a:solidFill>
                <a:latin typeface="Kollektif"/>
                <a:ea typeface="Kollektif"/>
                <a:cs typeface="Kollektif"/>
                <a:sym typeface="Kollektif"/>
              </a:rPr>
              <a:t>Why this matters:</a:t>
            </a:r>
            <a:endParaRPr lang="en-US" sz="2100" u="none" strike="noStrike" dirty="0">
              <a:solidFill>
                <a:srgbClr val="FFFFFF"/>
              </a:solidFill>
              <a:latin typeface="Kollektif"/>
              <a:ea typeface="Kollektif"/>
              <a:cs typeface="Kollektif"/>
              <a:sym typeface="Kollektif"/>
            </a:endParaRPr>
          </a:p>
          <a:p>
            <a:pPr marL="0" lvl="1" indent="0" algn="l">
              <a:lnSpc>
                <a:spcPts val="2940"/>
              </a:lnSpc>
              <a:spcBef>
                <a:spcPct val="0"/>
              </a:spcBef>
            </a:pPr>
            <a:r>
              <a:rPr lang="en-US" sz="2100" dirty="0">
                <a:solidFill>
                  <a:srgbClr val="FFFFFF"/>
                </a:solidFill>
                <a:latin typeface="Kollektif"/>
                <a:ea typeface="Kollektif"/>
                <a:cs typeface="Kollektif"/>
                <a:sym typeface="Kollektif"/>
              </a:rPr>
              <a:t>Football fans are no longer satisfied with traditional matchday only engagement. The modern generation of sports fans consume different engagement types:</a:t>
            </a:r>
          </a:p>
          <a:p>
            <a:pPr marL="342900" lvl="1" indent="-342900" algn="l">
              <a:lnSpc>
                <a:spcPts val="2940"/>
              </a:lnSpc>
              <a:spcBef>
                <a:spcPct val="0"/>
              </a:spcBef>
              <a:buFontTx/>
              <a:buChar char="-"/>
            </a:pPr>
            <a:r>
              <a:rPr lang="en-US" sz="2100" dirty="0">
                <a:solidFill>
                  <a:srgbClr val="FFFFFF"/>
                </a:solidFill>
                <a:latin typeface="Kollektif"/>
                <a:ea typeface="Kollektif"/>
                <a:cs typeface="Kollektif"/>
                <a:sym typeface="Kollektif"/>
              </a:rPr>
              <a:t>Tiktok and other short form content </a:t>
            </a:r>
          </a:p>
          <a:p>
            <a:pPr marL="342900" lvl="1" indent="-342900" algn="l">
              <a:lnSpc>
                <a:spcPts val="2940"/>
              </a:lnSpc>
              <a:spcBef>
                <a:spcPct val="0"/>
              </a:spcBef>
              <a:buFontTx/>
              <a:buChar char="-"/>
            </a:pPr>
            <a:r>
              <a:rPr lang="en-US" sz="2100" dirty="0">
                <a:solidFill>
                  <a:srgbClr val="FFFFFF"/>
                </a:solidFill>
                <a:latin typeface="Kollektif"/>
                <a:ea typeface="Kollektif"/>
                <a:cs typeface="Kollektif"/>
                <a:sym typeface="Kollektif"/>
              </a:rPr>
              <a:t>YouTube/Influencer creators </a:t>
            </a:r>
          </a:p>
          <a:p>
            <a:pPr marL="342900" lvl="1" indent="-342900" algn="l">
              <a:lnSpc>
                <a:spcPts val="2940"/>
              </a:lnSpc>
              <a:spcBef>
                <a:spcPct val="0"/>
              </a:spcBef>
              <a:buFontTx/>
              <a:buChar char="-"/>
            </a:pPr>
            <a:r>
              <a:rPr lang="en-US" sz="2100" dirty="0">
                <a:solidFill>
                  <a:srgbClr val="FFFFFF"/>
                </a:solidFill>
                <a:latin typeface="Kollektif"/>
                <a:ea typeface="Kollektif"/>
                <a:cs typeface="Kollektif"/>
                <a:sym typeface="Kollektif"/>
              </a:rPr>
              <a:t>Fantasy Football and gaming </a:t>
            </a:r>
          </a:p>
          <a:p>
            <a:pPr marL="342900" lvl="1" indent="-342900" algn="l">
              <a:lnSpc>
                <a:spcPts val="2940"/>
              </a:lnSpc>
              <a:spcBef>
                <a:spcPct val="0"/>
              </a:spcBef>
              <a:buFontTx/>
              <a:buChar char="-"/>
            </a:pPr>
            <a:r>
              <a:rPr lang="en-US" sz="2100" dirty="0">
                <a:solidFill>
                  <a:srgbClr val="FFFFFF"/>
                </a:solidFill>
                <a:latin typeface="Kollektif"/>
                <a:ea typeface="Kollektif"/>
                <a:cs typeface="Kollektif"/>
                <a:sym typeface="Kollektif"/>
              </a:rPr>
              <a:t>Data driven Content</a:t>
            </a:r>
          </a:p>
          <a:p>
            <a:pPr marL="342900" lvl="1" indent="-342900" algn="l">
              <a:lnSpc>
                <a:spcPts val="2940"/>
              </a:lnSpc>
              <a:spcBef>
                <a:spcPct val="0"/>
              </a:spcBef>
              <a:buFontTx/>
              <a:buChar char="-"/>
            </a:pPr>
            <a:r>
              <a:rPr lang="en-US" sz="2100" dirty="0">
                <a:solidFill>
                  <a:srgbClr val="FFFFFF"/>
                </a:solidFill>
                <a:latin typeface="Kollektif"/>
                <a:ea typeface="Kollektif"/>
                <a:cs typeface="Kollektif"/>
                <a:sym typeface="Kollektif"/>
              </a:rPr>
              <a:t>Interactive digital experiences  </a:t>
            </a:r>
          </a:p>
          <a:p>
            <a:pPr marL="342900" lvl="1" indent="-342900" algn="l">
              <a:lnSpc>
                <a:spcPts val="2940"/>
              </a:lnSpc>
              <a:spcBef>
                <a:spcPct val="0"/>
              </a:spcBef>
              <a:buFontTx/>
              <a:buChar char="-"/>
            </a:pPr>
            <a:r>
              <a:rPr lang="en-US" sz="2100" u="none" strike="noStrike" dirty="0">
                <a:solidFill>
                  <a:srgbClr val="FFFFFF"/>
                </a:solidFill>
                <a:latin typeface="Kollektif"/>
                <a:ea typeface="Kollektif"/>
                <a:cs typeface="Kollektif"/>
                <a:sym typeface="Kollektif"/>
              </a:rPr>
              <a:t>Clubs that fail to innovate risk falling behind more digitally advanced competitors </a:t>
            </a:r>
          </a:p>
        </p:txBody>
      </p:sp>
      <p:sp>
        <p:nvSpPr>
          <p:cNvPr id="11" name="TextBox 11"/>
          <p:cNvSpPr txBox="1"/>
          <p:nvPr/>
        </p:nvSpPr>
        <p:spPr>
          <a:xfrm>
            <a:off x="1028700" y="1426314"/>
            <a:ext cx="9403682" cy="923330"/>
          </a:xfrm>
          <a:prstGeom prst="rect">
            <a:avLst/>
          </a:prstGeom>
        </p:spPr>
        <p:txBody>
          <a:bodyPr lIns="0" tIns="0" rIns="0" bIns="0" rtlCol="0" anchor="t">
            <a:spAutoFit/>
          </a:bodyPr>
          <a:lstStyle/>
          <a:p>
            <a:pPr marL="0" lvl="0" indent="0" algn="l">
              <a:lnSpc>
                <a:spcPts val="7200"/>
              </a:lnSpc>
              <a:spcBef>
                <a:spcPct val="0"/>
              </a:spcBef>
            </a:pPr>
            <a:r>
              <a:rPr lang="en-US" sz="7200" dirty="0">
                <a:solidFill>
                  <a:srgbClr val="FFFFFF"/>
                </a:solidFill>
                <a:latin typeface="Kollektif"/>
                <a:ea typeface="Kollektif"/>
                <a:cs typeface="Kollektif"/>
                <a:sym typeface="Kollektif"/>
              </a:rPr>
              <a:t>Focus Area</a:t>
            </a:r>
          </a:p>
        </p:txBody>
      </p:sp>
      <p:pic>
        <p:nvPicPr>
          <p:cNvPr id="6148" name="Picture 4" descr="NFL's Influencer Marketing Strategy Helps Attract Gen Z Fans">
            <a:extLst>
              <a:ext uri="{FF2B5EF4-FFF2-40B4-BE49-F238E27FC236}">
                <a16:creationId xmlns:a16="http://schemas.microsoft.com/office/drawing/2014/main" id="{D53FB3ED-6BC0-9BFB-AD1B-B88ABAD17F07}"/>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brightnessContrast contrast="20000"/>
                    </a14:imgEffect>
                  </a14:imgLayer>
                </a14:imgProps>
              </a:ext>
              <a:ext uri="{28A0092B-C50C-407E-A947-70E740481C1C}">
                <a14:useLocalDpi xmlns:a14="http://schemas.microsoft.com/office/drawing/2010/main" val="0"/>
              </a:ext>
            </a:extLst>
          </a:blip>
          <a:srcRect/>
          <a:stretch>
            <a:fillRect/>
          </a:stretch>
        </p:blipFill>
        <p:spPr bwMode="auto">
          <a:xfrm>
            <a:off x="11619616" y="3924300"/>
            <a:ext cx="5677553" cy="3193623"/>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descr="Sidemen">
            <a:extLst>
              <a:ext uri="{FF2B5EF4-FFF2-40B4-BE49-F238E27FC236}">
                <a16:creationId xmlns:a16="http://schemas.microsoft.com/office/drawing/2014/main" id="{7CF82ECA-15D6-A36C-1759-F2FA98F14A7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133600" y="7117923"/>
            <a:ext cx="5867400" cy="25146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spd="slow">
    <p:push/>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 name="Freeform 3"/>
          <p:cNvSpPr/>
          <p:nvPr/>
        </p:nvSpPr>
        <p:spPr>
          <a:xfrm>
            <a:off x="11181094" y="-3691726"/>
            <a:ext cx="10900388" cy="10110110"/>
          </a:xfrm>
          <a:custGeom>
            <a:avLst/>
            <a:gdLst/>
            <a:ahLst/>
            <a:cxnLst/>
            <a:rect l="l" t="t" r="r" b="b"/>
            <a:pathLst>
              <a:path w="10900388" h="10110110">
                <a:moveTo>
                  <a:pt x="0" y="0"/>
                </a:moveTo>
                <a:lnTo>
                  <a:pt x="10900388" y="0"/>
                </a:lnTo>
                <a:lnTo>
                  <a:pt x="10900388" y="10110110"/>
                </a:lnTo>
                <a:lnTo>
                  <a:pt x="0" y="10110110"/>
                </a:lnTo>
                <a:lnTo>
                  <a:pt x="0" y="0"/>
                </a:lnTo>
                <a:close/>
              </a:path>
            </a:pathLst>
          </a:custGeom>
          <a:blipFill>
            <a:blip r:embed="rId2"/>
            <a:stretch>
              <a:fillRect/>
            </a:stretch>
          </a:blipFill>
          <a:ln cap="sq">
            <a:noFill/>
            <a:prstDash val="solid"/>
            <a:miter/>
          </a:ln>
        </p:spPr>
        <p:txBody>
          <a:bodyPr/>
          <a:lstStyle/>
          <a:p>
            <a:endParaRPr lang="en-GB"/>
          </a:p>
        </p:txBody>
      </p:sp>
      <p:sp>
        <p:nvSpPr>
          <p:cNvPr id="4" name="TextBox 4"/>
          <p:cNvSpPr txBox="1"/>
          <p:nvPr/>
        </p:nvSpPr>
        <p:spPr>
          <a:xfrm>
            <a:off x="1028700" y="1019175"/>
            <a:ext cx="14135100" cy="1846659"/>
          </a:xfrm>
          <a:prstGeom prst="rect">
            <a:avLst/>
          </a:prstGeom>
        </p:spPr>
        <p:txBody>
          <a:bodyPr wrap="square" lIns="0" tIns="0" rIns="0" bIns="0" rtlCol="0" anchor="t">
            <a:spAutoFit/>
          </a:bodyPr>
          <a:lstStyle/>
          <a:p>
            <a:pPr marL="0" lvl="0" indent="0" algn="l">
              <a:lnSpc>
                <a:spcPts val="7200"/>
              </a:lnSpc>
              <a:spcBef>
                <a:spcPct val="0"/>
              </a:spcBef>
            </a:pPr>
            <a:r>
              <a:rPr lang="en-US" sz="7200" u="none" strike="noStrike" dirty="0">
                <a:solidFill>
                  <a:srgbClr val="FFFFFF"/>
                </a:solidFill>
                <a:latin typeface="Kollektif"/>
                <a:ea typeface="Kollektif"/>
                <a:cs typeface="Kollektif"/>
                <a:sym typeface="Kollektif"/>
              </a:rPr>
              <a:t>Alignment with wider football sector strategy:</a:t>
            </a:r>
          </a:p>
        </p:txBody>
      </p:sp>
      <p:sp>
        <p:nvSpPr>
          <p:cNvPr id="5" name="TextBox 5"/>
          <p:cNvSpPr txBox="1"/>
          <p:nvPr/>
        </p:nvSpPr>
        <p:spPr>
          <a:xfrm>
            <a:off x="10535976" y="2910840"/>
            <a:ext cx="6723324" cy="6671698"/>
          </a:xfrm>
          <a:prstGeom prst="rect">
            <a:avLst/>
          </a:prstGeom>
        </p:spPr>
        <p:txBody>
          <a:bodyPr lIns="0" tIns="0" rIns="0" bIns="0" rtlCol="0" anchor="t">
            <a:spAutoFit/>
          </a:bodyPr>
          <a:lstStyle/>
          <a:p>
            <a:pPr marL="0" lvl="1" indent="0" algn="just">
              <a:lnSpc>
                <a:spcPts val="2940"/>
              </a:lnSpc>
              <a:spcBef>
                <a:spcPct val="0"/>
              </a:spcBef>
            </a:pPr>
            <a:r>
              <a:rPr lang="en-GB" sz="2400" dirty="0">
                <a:solidFill>
                  <a:schemeClr val="bg1"/>
                </a:solidFill>
                <a:latin typeface="Kollektif" panose="020B0604020202020204" charset="0"/>
              </a:rPr>
              <a:t>Across Europe and globally, football clubs are increasingly prioritising strategies that put digital engagement at the forefront of fan interaction. This includes developing digital-first approaches to connect with supporters, expanding their reach to international fanbases, and leveraging data-driven marketing to deliver personalised experiences. Clubs are also enhancing matchday experiences through technology, offering immersive content and interactive opportunities for fans both in-stadium and online. Additionally, monetising digital content has become a key focus, allowing clubs to generate revenue beyond traditional ticket sales and merchandise. This project aligns directly with these sector trends by proposing a strategic digital engagement framework that supports fan growth, loyalty, and long-term commercial success.</a:t>
            </a:r>
            <a:endParaRPr lang="en-US" sz="2100" u="none" strike="noStrike" dirty="0">
              <a:solidFill>
                <a:schemeClr val="bg1"/>
              </a:solidFill>
              <a:latin typeface="Kollektif" panose="020B0604020202020204" charset="0"/>
              <a:ea typeface="Kollektif"/>
              <a:cs typeface="Kollektif"/>
              <a:sym typeface="Kollektif"/>
            </a:endParaRPr>
          </a:p>
        </p:txBody>
      </p:sp>
      <p:pic>
        <p:nvPicPr>
          <p:cNvPr id="9" name="Picture 8" descr="Top 5 Sports Marketing Content of the Summer - Aspect">
            <a:extLst>
              <a:ext uri="{FF2B5EF4-FFF2-40B4-BE49-F238E27FC236}">
                <a16:creationId xmlns:a16="http://schemas.microsoft.com/office/drawing/2014/main" id="{16A5BCC2-E924-17B8-181E-4DCD1DF87D8E}"/>
              </a:ext>
            </a:extLst>
          </p:cNvPr>
          <p:cNvPicPr>
            <a:picLocks noChangeAspect="1"/>
          </p:cNvPicPr>
          <p:nvPr/>
        </p:nvPicPr>
        <p:blipFill>
          <a:blip r:embed="rId3"/>
          <a:stretch>
            <a:fillRect/>
          </a:stretch>
        </p:blipFill>
        <p:spPr>
          <a:xfrm>
            <a:off x="1777551" y="3097333"/>
            <a:ext cx="5974474" cy="5974474"/>
          </a:xfrm>
          <a:prstGeom prst="rect">
            <a:avLst/>
          </a:prstGeom>
        </p:spPr>
      </p:pic>
    </p:spTree>
  </p:cSld>
  <p:clrMapOvr>
    <a:masterClrMapping/>
  </p:clrMapOvr>
  <p:transition spd="slow">
    <p:push/>
  </p:transition>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a:extLst>
            <a:ext uri="{FF2B5EF4-FFF2-40B4-BE49-F238E27FC236}">
              <a16:creationId xmlns:a16="http://schemas.microsoft.com/office/drawing/2014/main" id="{3D19646C-03C6-D840-DF6A-3C9B678128DE}"/>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DFA31A39-87AF-0220-67A7-A3701C0B9C92}"/>
              </a:ext>
            </a:extLst>
          </p:cNvPr>
          <p:cNvSpPr/>
          <p:nvPr/>
        </p:nvSpPr>
        <p:spPr>
          <a:xfrm>
            <a:off x="-5601520" y="-4700724"/>
            <a:ext cx="13260440" cy="12299058"/>
          </a:xfrm>
          <a:custGeom>
            <a:avLst/>
            <a:gdLst/>
            <a:ahLst/>
            <a:cxnLst/>
            <a:rect l="l" t="t" r="r" b="b"/>
            <a:pathLst>
              <a:path w="13260440" h="12299058">
                <a:moveTo>
                  <a:pt x="0" y="0"/>
                </a:moveTo>
                <a:lnTo>
                  <a:pt x="13260440" y="0"/>
                </a:lnTo>
                <a:lnTo>
                  <a:pt x="13260440" y="12299058"/>
                </a:lnTo>
                <a:lnTo>
                  <a:pt x="0" y="12299058"/>
                </a:lnTo>
                <a:lnTo>
                  <a:pt x="0" y="0"/>
                </a:lnTo>
                <a:close/>
              </a:path>
            </a:pathLst>
          </a:custGeom>
          <a:blipFill>
            <a:blip r:embed="rId2"/>
            <a:stretch>
              <a:fillRect/>
            </a:stretch>
          </a:blipFill>
          <a:ln cap="sq">
            <a:noFill/>
            <a:prstDash val="solid"/>
            <a:miter/>
          </a:ln>
        </p:spPr>
        <p:txBody>
          <a:bodyPr/>
          <a:lstStyle/>
          <a:p>
            <a:endParaRPr lang="en-GB"/>
          </a:p>
        </p:txBody>
      </p:sp>
      <p:sp>
        <p:nvSpPr>
          <p:cNvPr id="3" name="AutoShape 3">
            <a:extLst>
              <a:ext uri="{FF2B5EF4-FFF2-40B4-BE49-F238E27FC236}">
                <a16:creationId xmlns:a16="http://schemas.microsoft.com/office/drawing/2014/main" id="{C9BA7D33-C745-C367-3516-A1DAC0185A7D}"/>
              </a:ext>
            </a:extLst>
          </p:cNvPr>
          <p:cNvSpPr/>
          <p:nvPr/>
        </p:nvSpPr>
        <p:spPr>
          <a:xfrm flipV="1">
            <a:off x="7062711" y="0"/>
            <a:ext cx="0" cy="10287000"/>
          </a:xfrm>
          <a:prstGeom prst="line">
            <a:avLst/>
          </a:prstGeom>
          <a:ln w="19050" cap="flat">
            <a:solidFill>
              <a:srgbClr val="FFFFFF"/>
            </a:solidFill>
            <a:prstDash val="solid"/>
            <a:headEnd type="none" w="sm" len="sm"/>
            <a:tailEnd type="none" w="sm" len="sm"/>
          </a:ln>
        </p:spPr>
        <p:txBody>
          <a:bodyPr/>
          <a:lstStyle/>
          <a:p>
            <a:endParaRPr lang="en-GB"/>
          </a:p>
        </p:txBody>
      </p:sp>
      <p:grpSp>
        <p:nvGrpSpPr>
          <p:cNvPr id="4" name="Group 4">
            <a:extLst>
              <a:ext uri="{FF2B5EF4-FFF2-40B4-BE49-F238E27FC236}">
                <a16:creationId xmlns:a16="http://schemas.microsoft.com/office/drawing/2014/main" id="{C4473B5E-DC68-8BDF-43F8-57D7BBCBA89D}"/>
              </a:ext>
            </a:extLst>
          </p:cNvPr>
          <p:cNvGrpSpPr/>
          <p:nvPr/>
        </p:nvGrpSpPr>
        <p:grpSpPr>
          <a:xfrm>
            <a:off x="6924805" y="1573678"/>
            <a:ext cx="275812" cy="275812"/>
            <a:chOff x="0" y="0"/>
            <a:chExt cx="812800" cy="812800"/>
          </a:xfrm>
        </p:grpSpPr>
        <p:sp>
          <p:nvSpPr>
            <p:cNvPr id="5" name="Freeform 5">
              <a:extLst>
                <a:ext uri="{FF2B5EF4-FFF2-40B4-BE49-F238E27FC236}">
                  <a16:creationId xmlns:a16="http://schemas.microsoft.com/office/drawing/2014/main" id="{74AA2ED2-C9E7-5E5A-5B75-7E64FD85EE14}"/>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GB"/>
            </a:p>
          </p:txBody>
        </p:sp>
        <p:sp>
          <p:nvSpPr>
            <p:cNvPr id="6" name="TextBox 6">
              <a:extLst>
                <a:ext uri="{FF2B5EF4-FFF2-40B4-BE49-F238E27FC236}">
                  <a16:creationId xmlns:a16="http://schemas.microsoft.com/office/drawing/2014/main" id="{2583881E-A903-1DDC-C407-AA85D8EB16BE}"/>
                </a:ext>
              </a:extLst>
            </p:cNvPr>
            <p:cNvSpPr txBox="1"/>
            <p:nvPr/>
          </p:nvSpPr>
          <p:spPr>
            <a:xfrm>
              <a:off x="76200" y="66675"/>
              <a:ext cx="660400" cy="669925"/>
            </a:xfrm>
            <a:prstGeom prst="rect">
              <a:avLst/>
            </a:prstGeom>
          </p:spPr>
          <p:txBody>
            <a:bodyPr lIns="50800" tIns="50800" rIns="50800" bIns="50800" rtlCol="0" anchor="ctr"/>
            <a:lstStyle/>
            <a:p>
              <a:pPr algn="ctr">
                <a:lnSpc>
                  <a:spcPts val="1400"/>
                </a:lnSpc>
              </a:pPr>
              <a:endParaRPr/>
            </a:p>
          </p:txBody>
        </p:sp>
      </p:grpSp>
      <p:sp>
        <p:nvSpPr>
          <p:cNvPr id="7" name="AutoShape 7">
            <a:extLst>
              <a:ext uri="{FF2B5EF4-FFF2-40B4-BE49-F238E27FC236}">
                <a16:creationId xmlns:a16="http://schemas.microsoft.com/office/drawing/2014/main" id="{E79CC8E9-9950-0D10-3658-5E0A35838407}"/>
              </a:ext>
            </a:extLst>
          </p:cNvPr>
          <p:cNvSpPr/>
          <p:nvPr/>
        </p:nvSpPr>
        <p:spPr>
          <a:xfrm>
            <a:off x="7062711" y="1711584"/>
            <a:ext cx="1978192" cy="0"/>
          </a:xfrm>
          <a:prstGeom prst="line">
            <a:avLst/>
          </a:prstGeom>
          <a:ln w="19050" cap="flat">
            <a:solidFill>
              <a:srgbClr val="FFFFFF"/>
            </a:solidFill>
            <a:prstDash val="solid"/>
            <a:headEnd type="none" w="sm" len="sm"/>
            <a:tailEnd type="none" w="sm" len="sm"/>
          </a:ln>
        </p:spPr>
        <p:txBody>
          <a:bodyPr/>
          <a:lstStyle/>
          <a:p>
            <a:endParaRPr lang="en-GB"/>
          </a:p>
        </p:txBody>
      </p:sp>
      <p:grpSp>
        <p:nvGrpSpPr>
          <p:cNvPr id="8" name="Group 8">
            <a:extLst>
              <a:ext uri="{FF2B5EF4-FFF2-40B4-BE49-F238E27FC236}">
                <a16:creationId xmlns:a16="http://schemas.microsoft.com/office/drawing/2014/main" id="{EE175DB8-E417-6FF9-7C19-60D1BA456430}"/>
              </a:ext>
            </a:extLst>
          </p:cNvPr>
          <p:cNvGrpSpPr/>
          <p:nvPr/>
        </p:nvGrpSpPr>
        <p:grpSpPr>
          <a:xfrm>
            <a:off x="6924805" y="3679973"/>
            <a:ext cx="275812" cy="275812"/>
            <a:chOff x="0" y="0"/>
            <a:chExt cx="812800" cy="812800"/>
          </a:xfrm>
        </p:grpSpPr>
        <p:sp>
          <p:nvSpPr>
            <p:cNvPr id="9" name="Freeform 9">
              <a:extLst>
                <a:ext uri="{FF2B5EF4-FFF2-40B4-BE49-F238E27FC236}">
                  <a16:creationId xmlns:a16="http://schemas.microsoft.com/office/drawing/2014/main" id="{F0C8ED7D-E42F-6908-2929-5FC8FCD5A7C0}"/>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GB"/>
            </a:p>
          </p:txBody>
        </p:sp>
        <p:sp>
          <p:nvSpPr>
            <p:cNvPr id="10" name="TextBox 10">
              <a:extLst>
                <a:ext uri="{FF2B5EF4-FFF2-40B4-BE49-F238E27FC236}">
                  <a16:creationId xmlns:a16="http://schemas.microsoft.com/office/drawing/2014/main" id="{AD6327D5-70B3-A355-C247-7AB2C567CD9D}"/>
                </a:ext>
              </a:extLst>
            </p:cNvPr>
            <p:cNvSpPr txBox="1"/>
            <p:nvPr/>
          </p:nvSpPr>
          <p:spPr>
            <a:xfrm>
              <a:off x="76200" y="66675"/>
              <a:ext cx="660400" cy="669925"/>
            </a:xfrm>
            <a:prstGeom prst="rect">
              <a:avLst/>
            </a:prstGeom>
          </p:spPr>
          <p:txBody>
            <a:bodyPr lIns="50800" tIns="50800" rIns="50800" bIns="50800" rtlCol="0" anchor="ctr"/>
            <a:lstStyle/>
            <a:p>
              <a:pPr algn="ctr">
                <a:lnSpc>
                  <a:spcPts val="1400"/>
                </a:lnSpc>
              </a:pPr>
              <a:endParaRPr/>
            </a:p>
          </p:txBody>
        </p:sp>
      </p:grpSp>
      <p:sp>
        <p:nvSpPr>
          <p:cNvPr id="11" name="AutoShape 11">
            <a:extLst>
              <a:ext uri="{FF2B5EF4-FFF2-40B4-BE49-F238E27FC236}">
                <a16:creationId xmlns:a16="http://schemas.microsoft.com/office/drawing/2014/main" id="{FBFA7897-49C8-5ABF-A09B-8EDB9E934BA9}"/>
              </a:ext>
            </a:extLst>
          </p:cNvPr>
          <p:cNvSpPr/>
          <p:nvPr/>
        </p:nvSpPr>
        <p:spPr>
          <a:xfrm>
            <a:off x="7062711" y="3817879"/>
            <a:ext cx="1978192" cy="0"/>
          </a:xfrm>
          <a:prstGeom prst="line">
            <a:avLst/>
          </a:prstGeom>
          <a:ln w="19050" cap="flat">
            <a:solidFill>
              <a:srgbClr val="FFFFFF"/>
            </a:solidFill>
            <a:prstDash val="solid"/>
            <a:headEnd type="none" w="sm" len="sm"/>
            <a:tailEnd type="none" w="sm" len="sm"/>
          </a:ln>
        </p:spPr>
        <p:txBody>
          <a:bodyPr/>
          <a:lstStyle/>
          <a:p>
            <a:endParaRPr lang="en-GB"/>
          </a:p>
        </p:txBody>
      </p:sp>
      <p:grpSp>
        <p:nvGrpSpPr>
          <p:cNvPr id="12" name="Group 12">
            <a:extLst>
              <a:ext uri="{FF2B5EF4-FFF2-40B4-BE49-F238E27FC236}">
                <a16:creationId xmlns:a16="http://schemas.microsoft.com/office/drawing/2014/main" id="{CC00ECE9-0F6C-CE2B-6867-4ED5DA168EC6}"/>
              </a:ext>
            </a:extLst>
          </p:cNvPr>
          <p:cNvGrpSpPr/>
          <p:nvPr/>
        </p:nvGrpSpPr>
        <p:grpSpPr>
          <a:xfrm>
            <a:off x="6924805" y="5786268"/>
            <a:ext cx="275812" cy="275812"/>
            <a:chOff x="0" y="0"/>
            <a:chExt cx="812800" cy="812800"/>
          </a:xfrm>
        </p:grpSpPr>
        <p:sp>
          <p:nvSpPr>
            <p:cNvPr id="13" name="Freeform 13">
              <a:extLst>
                <a:ext uri="{FF2B5EF4-FFF2-40B4-BE49-F238E27FC236}">
                  <a16:creationId xmlns:a16="http://schemas.microsoft.com/office/drawing/2014/main" id="{9FDED604-4386-C67C-2507-A5597902D5B0}"/>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GB"/>
            </a:p>
          </p:txBody>
        </p:sp>
        <p:sp>
          <p:nvSpPr>
            <p:cNvPr id="14" name="TextBox 14">
              <a:extLst>
                <a:ext uri="{FF2B5EF4-FFF2-40B4-BE49-F238E27FC236}">
                  <a16:creationId xmlns:a16="http://schemas.microsoft.com/office/drawing/2014/main" id="{9716316B-1CEB-E7C3-9B53-5A72726C2D24}"/>
                </a:ext>
              </a:extLst>
            </p:cNvPr>
            <p:cNvSpPr txBox="1"/>
            <p:nvPr/>
          </p:nvSpPr>
          <p:spPr>
            <a:xfrm>
              <a:off x="76200" y="66675"/>
              <a:ext cx="660400" cy="669925"/>
            </a:xfrm>
            <a:prstGeom prst="rect">
              <a:avLst/>
            </a:prstGeom>
          </p:spPr>
          <p:txBody>
            <a:bodyPr lIns="50800" tIns="50800" rIns="50800" bIns="50800" rtlCol="0" anchor="ctr"/>
            <a:lstStyle/>
            <a:p>
              <a:pPr algn="ctr">
                <a:lnSpc>
                  <a:spcPts val="1400"/>
                </a:lnSpc>
              </a:pPr>
              <a:endParaRPr/>
            </a:p>
          </p:txBody>
        </p:sp>
      </p:grpSp>
      <p:sp>
        <p:nvSpPr>
          <p:cNvPr id="15" name="AutoShape 15">
            <a:extLst>
              <a:ext uri="{FF2B5EF4-FFF2-40B4-BE49-F238E27FC236}">
                <a16:creationId xmlns:a16="http://schemas.microsoft.com/office/drawing/2014/main" id="{9084B03D-B464-0BB9-A5B0-7C5E869868F7}"/>
              </a:ext>
            </a:extLst>
          </p:cNvPr>
          <p:cNvSpPr/>
          <p:nvPr/>
        </p:nvSpPr>
        <p:spPr>
          <a:xfrm>
            <a:off x="7062711" y="5924174"/>
            <a:ext cx="1978192" cy="0"/>
          </a:xfrm>
          <a:prstGeom prst="line">
            <a:avLst/>
          </a:prstGeom>
          <a:ln w="19050" cap="flat">
            <a:solidFill>
              <a:srgbClr val="FFFFFF"/>
            </a:solidFill>
            <a:prstDash val="solid"/>
            <a:headEnd type="none" w="sm" len="sm"/>
            <a:tailEnd type="none" w="sm" len="sm"/>
          </a:ln>
        </p:spPr>
        <p:txBody>
          <a:bodyPr/>
          <a:lstStyle/>
          <a:p>
            <a:endParaRPr lang="en-GB"/>
          </a:p>
        </p:txBody>
      </p:sp>
      <p:grpSp>
        <p:nvGrpSpPr>
          <p:cNvPr id="16" name="Group 16">
            <a:extLst>
              <a:ext uri="{FF2B5EF4-FFF2-40B4-BE49-F238E27FC236}">
                <a16:creationId xmlns:a16="http://schemas.microsoft.com/office/drawing/2014/main" id="{61594A48-6EB5-D517-5082-6D3D51422671}"/>
              </a:ext>
            </a:extLst>
          </p:cNvPr>
          <p:cNvGrpSpPr/>
          <p:nvPr/>
        </p:nvGrpSpPr>
        <p:grpSpPr>
          <a:xfrm>
            <a:off x="6924805" y="7892563"/>
            <a:ext cx="275812" cy="275812"/>
            <a:chOff x="0" y="0"/>
            <a:chExt cx="812800" cy="812800"/>
          </a:xfrm>
        </p:grpSpPr>
        <p:sp>
          <p:nvSpPr>
            <p:cNvPr id="17" name="Freeform 17">
              <a:extLst>
                <a:ext uri="{FF2B5EF4-FFF2-40B4-BE49-F238E27FC236}">
                  <a16:creationId xmlns:a16="http://schemas.microsoft.com/office/drawing/2014/main" id="{D26A65C4-24C1-0CF0-3343-7CCA3534C680}"/>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GB"/>
            </a:p>
          </p:txBody>
        </p:sp>
        <p:sp>
          <p:nvSpPr>
            <p:cNvPr id="18" name="TextBox 18">
              <a:extLst>
                <a:ext uri="{FF2B5EF4-FFF2-40B4-BE49-F238E27FC236}">
                  <a16:creationId xmlns:a16="http://schemas.microsoft.com/office/drawing/2014/main" id="{9C96119D-3530-1506-FD38-7E33676D43B9}"/>
                </a:ext>
              </a:extLst>
            </p:cNvPr>
            <p:cNvSpPr txBox="1"/>
            <p:nvPr/>
          </p:nvSpPr>
          <p:spPr>
            <a:xfrm>
              <a:off x="76200" y="66675"/>
              <a:ext cx="660400" cy="669925"/>
            </a:xfrm>
            <a:prstGeom prst="rect">
              <a:avLst/>
            </a:prstGeom>
          </p:spPr>
          <p:txBody>
            <a:bodyPr lIns="50800" tIns="50800" rIns="50800" bIns="50800" rtlCol="0" anchor="ctr"/>
            <a:lstStyle/>
            <a:p>
              <a:pPr algn="ctr">
                <a:lnSpc>
                  <a:spcPts val="1400"/>
                </a:lnSpc>
              </a:pPr>
              <a:endParaRPr/>
            </a:p>
          </p:txBody>
        </p:sp>
      </p:grpSp>
      <p:sp>
        <p:nvSpPr>
          <p:cNvPr id="19" name="AutoShape 19">
            <a:extLst>
              <a:ext uri="{FF2B5EF4-FFF2-40B4-BE49-F238E27FC236}">
                <a16:creationId xmlns:a16="http://schemas.microsoft.com/office/drawing/2014/main" id="{11AD711B-CF61-5149-DA55-406E2AE106C3}"/>
              </a:ext>
            </a:extLst>
          </p:cNvPr>
          <p:cNvSpPr/>
          <p:nvPr/>
        </p:nvSpPr>
        <p:spPr>
          <a:xfrm>
            <a:off x="7062711" y="8030469"/>
            <a:ext cx="1978192" cy="0"/>
          </a:xfrm>
          <a:prstGeom prst="line">
            <a:avLst/>
          </a:prstGeom>
          <a:ln w="19050" cap="flat">
            <a:solidFill>
              <a:srgbClr val="FFFFFF"/>
            </a:solidFill>
            <a:prstDash val="solid"/>
            <a:headEnd type="none" w="sm" len="sm"/>
            <a:tailEnd type="none" w="sm" len="sm"/>
          </a:ln>
        </p:spPr>
        <p:txBody>
          <a:bodyPr/>
          <a:lstStyle/>
          <a:p>
            <a:endParaRPr lang="en-GB"/>
          </a:p>
        </p:txBody>
      </p:sp>
      <p:sp>
        <p:nvSpPr>
          <p:cNvPr id="20" name="TextBox 20">
            <a:extLst>
              <a:ext uri="{FF2B5EF4-FFF2-40B4-BE49-F238E27FC236}">
                <a16:creationId xmlns:a16="http://schemas.microsoft.com/office/drawing/2014/main" id="{942963BB-5912-22A1-66C7-1BC124B16940}"/>
              </a:ext>
            </a:extLst>
          </p:cNvPr>
          <p:cNvSpPr txBox="1"/>
          <p:nvPr/>
        </p:nvSpPr>
        <p:spPr>
          <a:xfrm>
            <a:off x="1057275" y="4356470"/>
            <a:ext cx="6143341" cy="1846659"/>
          </a:xfrm>
          <a:prstGeom prst="rect">
            <a:avLst/>
          </a:prstGeom>
        </p:spPr>
        <p:txBody>
          <a:bodyPr wrap="square" lIns="0" tIns="0" rIns="0" bIns="0" rtlCol="0" anchor="t">
            <a:spAutoFit/>
          </a:bodyPr>
          <a:lstStyle/>
          <a:p>
            <a:pPr marL="0" lvl="0" indent="0" algn="l">
              <a:lnSpc>
                <a:spcPts val="7200"/>
              </a:lnSpc>
              <a:spcBef>
                <a:spcPct val="0"/>
              </a:spcBef>
            </a:pPr>
            <a:r>
              <a:rPr lang="en-US" sz="7200" u="none" strike="noStrike" dirty="0">
                <a:solidFill>
                  <a:srgbClr val="FFFFFF"/>
                </a:solidFill>
                <a:latin typeface="Kollektif"/>
                <a:ea typeface="Kollektif"/>
                <a:cs typeface="Kollektif"/>
                <a:sym typeface="Kollektif"/>
              </a:rPr>
              <a:t>Initial methodology</a:t>
            </a:r>
          </a:p>
        </p:txBody>
      </p:sp>
      <p:sp>
        <p:nvSpPr>
          <p:cNvPr id="21" name="TextBox 21">
            <a:extLst>
              <a:ext uri="{FF2B5EF4-FFF2-40B4-BE49-F238E27FC236}">
                <a16:creationId xmlns:a16="http://schemas.microsoft.com/office/drawing/2014/main" id="{FF4B3743-E434-4EBD-6FB0-9964E569117B}"/>
              </a:ext>
            </a:extLst>
          </p:cNvPr>
          <p:cNvSpPr txBox="1"/>
          <p:nvPr/>
        </p:nvSpPr>
        <p:spPr>
          <a:xfrm>
            <a:off x="9144000" y="1353555"/>
            <a:ext cx="7767740" cy="482312"/>
          </a:xfrm>
          <a:prstGeom prst="rect">
            <a:avLst/>
          </a:prstGeom>
        </p:spPr>
        <p:txBody>
          <a:bodyPr lIns="0" tIns="0" rIns="0" bIns="0" rtlCol="0" anchor="t">
            <a:spAutoFit/>
          </a:bodyPr>
          <a:lstStyle/>
          <a:p>
            <a:pPr marL="0" lvl="0" indent="0" algn="just">
              <a:lnSpc>
                <a:spcPts val="4160"/>
              </a:lnSpc>
              <a:spcBef>
                <a:spcPct val="0"/>
              </a:spcBef>
            </a:pPr>
            <a:r>
              <a:rPr lang="en-US" sz="3200" b="1" dirty="0">
                <a:solidFill>
                  <a:srgbClr val="FFFFFF"/>
                </a:solidFill>
                <a:latin typeface="Kollektif Bold"/>
                <a:ea typeface="Kollektif Bold"/>
                <a:cs typeface="Kollektif Bold"/>
                <a:sym typeface="Kollektif Bold"/>
              </a:rPr>
              <a:t>Literature Review on Fan Engagement</a:t>
            </a:r>
            <a:endParaRPr lang="en-US" sz="3200" b="1" u="none" strike="noStrike" dirty="0">
              <a:solidFill>
                <a:srgbClr val="FFFFFF"/>
              </a:solidFill>
              <a:latin typeface="Kollektif Bold"/>
              <a:ea typeface="Kollektif Bold"/>
              <a:cs typeface="Kollektif Bold"/>
              <a:sym typeface="Kollektif Bold"/>
            </a:endParaRPr>
          </a:p>
        </p:txBody>
      </p:sp>
      <p:sp>
        <p:nvSpPr>
          <p:cNvPr id="22" name="TextBox 22">
            <a:extLst>
              <a:ext uri="{FF2B5EF4-FFF2-40B4-BE49-F238E27FC236}">
                <a16:creationId xmlns:a16="http://schemas.microsoft.com/office/drawing/2014/main" id="{40D2157A-5C91-FC7F-7C38-48023AE3B391}"/>
              </a:ext>
            </a:extLst>
          </p:cNvPr>
          <p:cNvSpPr txBox="1"/>
          <p:nvPr/>
        </p:nvSpPr>
        <p:spPr>
          <a:xfrm>
            <a:off x="9144000" y="1846315"/>
            <a:ext cx="8839200" cy="1456296"/>
          </a:xfrm>
          <a:prstGeom prst="rect">
            <a:avLst/>
          </a:prstGeom>
        </p:spPr>
        <p:txBody>
          <a:bodyPr wrap="square" lIns="0" tIns="0" rIns="0" bIns="0" rtlCol="0" anchor="t">
            <a:spAutoFit/>
          </a:bodyPr>
          <a:lstStyle/>
          <a:p>
            <a:pPr marL="0" lvl="1" indent="0" algn="just">
              <a:lnSpc>
                <a:spcPts val="2940"/>
              </a:lnSpc>
              <a:spcBef>
                <a:spcPct val="0"/>
              </a:spcBef>
            </a:pPr>
            <a:r>
              <a:rPr lang="en-US" sz="2100" u="none" strike="noStrike" dirty="0">
                <a:solidFill>
                  <a:srgbClr val="FFFFFF"/>
                </a:solidFill>
                <a:latin typeface="Kollektif"/>
                <a:ea typeface="Kollektif"/>
                <a:cs typeface="Kollektif"/>
                <a:sym typeface="Kollektif"/>
              </a:rPr>
              <a:t>I will aim to conduct a comprehensive review of academic research, industry reports, and market studies to understand current trends in digital fan engagement. This will help me provide theoretical foundation and identify gaps in how football clubs are doing</a:t>
            </a:r>
          </a:p>
        </p:txBody>
      </p:sp>
      <p:sp>
        <p:nvSpPr>
          <p:cNvPr id="27" name="TextBox 27">
            <a:extLst>
              <a:ext uri="{FF2B5EF4-FFF2-40B4-BE49-F238E27FC236}">
                <a16:creationId xmlns:a16="http://schemas.microsoft.com/office/drawing/2014/main" id="{D0C75803-5916-7AC2-8D4F-CA933BC47C14}"/>
              </a:ext>
            </a:extLst>
          </p:cNvPr>
          <p:cNvSpPr txBox="1"/>
          <p:nvPr/>
        </p:nvSpPr>
        <p:spPr>
          <a:xfrm>
            <a:off x="9144000" y="3459850"/>
            <a:ext cx="7767740" cy="482312"/>
          </a:xfrm>
          <a:prstGeom prst="rect">
            <a:avLst/>
          </a:prstGeom>
        </p:spPr>
        <p:txBody>
          <a:bodyPr lIns="0" tIns="0" rIns="0" bIns="0" rtlCol="0" anchor="t">
            <a:spAutoFit/>
          </a:bodyPr>
          <a:lstStyle/>
          <a:p>
            <a:pPr marL="0" lvl="0" indent="0" algn="just">
              <a:lnSpc>
                <a:spcPts val="4160"/>
              </a:lnSpc>
              <a:spcBef>
                <a:spcPct val="0"/>
              </a:spcBef>
            </a:pPr>
            <a:r>
              <a:rPr lang="en-US" sz="3200" b="1" dirty="0">
                <a:solidFill>
                  <a:srgbClr val="FFFFFF"/>
                </a:solidFill>
                <a:latin typeface="Kollektif Bold"/>
                <a:ea typeface="Kollektif Bold"/>
                <a:cs typeface="Kollektif Bold"/>
                <a:sym typeface="Kollektif Bold"/>
              </a:rPr>
              <a:t>Case studies</a:t>
            </a:r>
            <a:endParaRPr lang="en-US" sz="3200" b="1" u="none" strike="noStrike" dirty="0">
              <a:solidFill>
                <a:srgbClr val="FFFFFF"/>
              </a:solidFill>
              <a:latin typeface="Kollektif Bold"/>
              <a:ea typeface="Kollektif Bold"/>
              <a:cs typeface="Kollektif Bold"/>
              <a:sym typeface="Kollektif Bold"/>
            </a:endParaRPr>
          </a:p>
        </p:txBody>
      </p:sp>
      <p:sp>
        <p:nvSpPr>
          <p:cNvPr id="28" name="TextBox 28">
            <a:extLst>
              <a:ext uri="{FF2B5EF4-FFF2-40B4-BE49-F238E27FC236}">
                <a16:creationId xmlns:a16="http://schemas.microsoft.com/office/drawing/2014/main" id="{B587B0E9-93CC-2ECF-952C-B364CB915095}"/>
              </a:ext>
            </a:extLst>
          </p:cNvPr>
          <p:cNvSpPr txBox="1"/>
          <p:nvPr/>
        </p:nvSpPr>
        <p:spPr>
          <a:xfrm>
            <a:off x="9144000" y="3952610"/>
            <a:ext cx="8839200" cy="1456296"/>
          </a:xfrm>
          <a:prstGeom prst="rect">
            <a:avLst/>
          </a:prstGeom>
        </p:spPr>
        <p:txBody>
          <a:bodyPr wrap="square" lIns="0" tIns="0" rIns="0" bIns="0" rtlCol="0" anchor="t">
            <a:spAutoFit/>
          </a:bodyPr>
          <a:lstStyle/>
          <a:p>
            <a:pPr marL="0" lvl="1" indent="0" algn="just">
              <a:lnSpc>
                <a:spcPts val="2940"/>
              </a:lnSpc>
              <a:spcBef>
                <a:spcPct val="0"/>
              </a:spcBef>
            </a:pPr>
            <a:r>
              <a:rPr lang="en-US" sz="2100" u="none" strike="noStrike" dirty="0">
                <a:solidFill>
                  <a:srgbClr val="FFFFFF"/>
                </a:solidFill>
                <a:latin typeface="Kollektif"/>
                <a:ea typeface="Kollektif"/>
                <a:cs typeface="Kollektif"/>
                <a:sym typeface="Kollektif"/>
              </a:rPr>
              <a:t>When aiming to achieve successful digital initiatives it is important to analyse others from leading clubs around the world. Such as Manchester </a:t>
            </a:r>
            <a:r>
              <a:rPr lang="en-US" sz="2100" u="none" strike="noStrike" dirty="0" err="1">
                <a:solidFill>
                  <a:srgbClr val="FFFFFF"/>
                </a:solidFill>
                <a:latin typeface="Kollektif"/>
                <a:ea typeface="Kollektif"/>
                <a:cs typeface="Kollektif"/>
                <a:sym typeface="Kollektif"/>
              </a:rPr>
              <a:t>Citys</a:t>
            </a:r>
            <a:r>
              <a:rPr lang="en-US" sz="2100" u="none" strike="noStrike" dirty="0">
                <a:solidFill>
                  <a:srgbClr val="FFFFFF"/>
                </a:solidFill>
                <a:latin typeface="Kollektif"/>
                <a:ea typeface="Kollektif"/>
                <a:cs typeface="Kollektif"/>
                <a:sym typeface="Kollektif"/>
              </a:rPr>
              <a:t> Mobile App, The Bundesliga YT channel and MLS fan technology projects. These examples can </a:t>
            </a:r>
            <a:r>
              <a:rPr lang="en-US" sz="2100" dirty="0">
                <a:solidFill>
                  <a:srgbClr val="FFFFFF"/>
                </a:solidFill>
                <a:latin typeface="Kollektif"/>
                <a:ea typeface="Kollektif"/>
                <a:cs typeface="Kollektif"/>
                <a:sym typeface="Kollektif"/>
              </a:rPr>
              <a:t>show insight into how it is done!</a:t>
            </a:r>
            <a:endParaRPr lang="en-US" sz="2100" u="none" strike="noStrike" dirty="0">
              <a:solidFill>
                <a:srgbClr val="FFFFFF"/>
              </a:solidFill>
              <a:latin typeface="Kollektif"/>
              <a:ea typeface="Kollektif"/>
              <a:cs typeface="Kollektif"/>
              <a:sym typeface="Kollektif"/>
            </a:endParaRPr>
          </a:p>
        </p:txBody>
      </p:sp>
      <p:sp>
        <p:nvSpPr>
          <p:cNvPr id="29" name="TextBox 29">
            <a:extLst>
              <a:ext uri="{FF2B5EF4-FFF2-40B4-BE49-F238E27FC236}">
                <a16:creationId xmlns:a16="http://schemas.microsoft.com/office/drawing/2014/main" id="{462C3947-5335-46EC-E2BF-4BCA20361969}"/>
              </a:ext>
            </a:extLst>
          </p:cNvPr>
          <p:cNvSpPr txBox="1"/>
          <p:nvPr/>
        </p:nvSpPr>
        <p:spPr>
          <a:xfrm>
            <a:off x="9144000" y="5566145"/>
            <a:ext cx="7767740" cy="482312"/>
          </a:xfrm>
          <a:prstGeom prst="rect">
            <a:avLst/>
          </a:prstGeom>
        </p:spPr>
        <p:txBody>
          <a:bodyPr lIns="0" tIns="0" rIns="0" bIns="0" rtlCol="0" anchor="t">
            <a:spAutoFit/>
          </a:bodyPr>
          <a:lstStyle/>
          <a:p>
            <a:pPr marL="0" lvl="0" indent="0" algn="just">
              <a:lnSpc>
                <a:spcPts val="4160"/>
              </a:lnSpc>
              <a:spcBef>
                <a:spcPct val="0"/>
              </a:spcBef>
            </a:pPr>
            <a:r>
              <a:rPr lang="en-US" sz="3200" b="1" dirty="0">
                <a:solidFill>
                  <a:srgbClr val="FFFFFF"/>
                </a:solidFill>
                <a:latin typeface="Kollektif Bold"/>
                <a:ea typeface="Kollektif Bold"/>
                <a:cs typeface="Kollektif Bold"/>
                <a:sym typeface="Kollektif Bold"/>
              </a:rPr>
              <a:t>Surveys/interviews with local clubs</a:t>
            </a:r>
            <a:endParaRPr lang="en-US" sz="3200" b="1" u="none" strike="noStrike" dirty="0">
              <a:solidFill>
                <a:srgbClr val="FFFFFF"/>
              </a:solidFill>
              <a:latin typeface="Kollektif Bold"/>
              <a:ea typeface="Kollektif Bold"/>
              <a:cs typeface="Kollektif Bold"/>
              <a:sym typeface="Kollektif Bold"/>
            </a:endParaRPr>
          </a:p>
        </p:txBody>
      </p:sp>
      <p:sp>
        <p:nvSpPr>
          <p:cNvPr id="30" name="TextBox 30">
            <a:extLst>
              <a:ext uri="{FF2B5EF4-FFF2-40B4-BE49-F238E27FC236}">
                <a16:creationId xmlns:a16="http://schemas.microsoft.com/office/drawing/2014/main" id="{77A22229-9523-A319-EC5E-442BFE259F2F}"/>
              </a:ext>
            </a:extLst>
          </p:cNvPr>
          <p:cNvSpPr txBox="1"/>
          <p:nvPr/>
        </p:nvSpPr>
        <p:spPr>
          <a:xfrm>
            <a:off x="9144000" y="6058905"/>
            <a:ext cx="8839200" cy="1084399"/>
          </a:xfrm>
          <a:prstGeom prst="rect">
            <a:avLst/>
          </a:prstGeom>
        </p:spPr>
        <p:txBody>
          <a:bodyPr wrap="square" lIns="0" tIns="0" rIns="0" bIns="0" rtlCol="0" anchor="t">
            <a:spAutoFit/>
          </a:bodyPr>
          <a:lstStyle/>
          <a:p>
            <a:pPr marL="0" lvl="1" indent="0" algn="just">
              <a:lnSpc>
                <a:spcPts val="2940"/>
              </a:lnSpc>
              <a:spcBef>
                <a:spcPct val="0"/>
              </a:spcBef>
            </a:pPr>
            <a:r>
              <a:rPr lang="en-US" sz="2100" u="none" strike="noStrike" dirty="0">
                <a:solidFill>
                  <a:srgbClr val="FFFFFF"/>
                </a:solidFill>
                <a:latin typeface="Kollektif"/>
                <a:ea typeface="Kollektif"/>
                <a:cs typeface="Kollektif"/>
                <a:sym typeface="Kollektif"/>
              </a:rPr>
              <a:t>Collect primary data from supports to understand their preference and expectations for digital engagement. Surveys and interviews will reveal what type of content fans value most particularly for younger audiences</a:t>
            </a:r>
          </a:p>
        </p:txBody>
      </p:sp>
      <p:sp>
        <p:nvSpPr>
          <p:cNvPr id="31" name="TextBox 31">
            <a:extLst>
              <a:ext uri="{FF2B5EF4-FFF2-40B4-BE49-F238E27FC236}">
                <a16:creationId xmlns:a16="http://schemas.microsoft.com/office/drawing/2014/main" id="{A447D5A1-8366-2C8B-33A1-931CCF9EF8CA}"/>
              </a:ext>
            </a:extLst>
          </p:cNvPr>
          <p:cNvSpPr txBox="1"/>
          <p:nvPr/>
        </p:nvSpPr>
        <p:spPr>
          <a:xfrm>
            <a:off x="9144000" y="7672440"/>
            <a:ext cx="7767740" cy="482312"/>
          </a:xfrm>
          <a:prstGeom prst="rect">
            <a:avLst/>
          </a:prstGeom>
        </p:spPr>
        <p:txBody>
          <a:bodyPr lIns="0" tIns="0" rIns="0" bIns="0" rtlCol="0" anchor="t">
            <a:spAutoFit/>
          </a:bodyPr>
          <a:lstStyle/>
          <a:p>
            <a:pPr marL="0" lvl="0" indent="0" algn="just">
              <a:lnSpc>
                <a:spcPts val="4160"/>
              </a:lnSpc>
              <a:spcBef>
                <a:spcPct val="0"/>
              </a:spcBef>
            </a:pPr>
            <a:r>
              <a:rPr lang="en-US" sz="3200" b="1" dirty="0">
                <a:solidFill>
                  <a:srgbClr val="FFFFFF"/>
                </a:solidFill>
                <a:latin typeface="Kollektif Bold"/>
                <a:ea typeface="Kollektif Bold"/>
                <a:cs typeface="Kollektif Bold"/>
                <a:sym typeface="Kollektif Bold"/>
              </a:rPr>
              <a:t>SWOT Analysis of Current Clubs</a:t>
            </a:r>
            <a:endParaRPr lang="en-US" sz="3200" b="1" u="none" strike="noStrike" dirty="0">
              <a:solidFill>
                <a:srgbClr val="FFFFFF"/>
              </a:solidFill>
              <a:latin typeface="Kollektif Bold"/>
              <a:ea typeface="Kollektif Bold"/>
              <a:cs typeface="Kollektif Bold"/>
              <a:sym typeface="Kollektif Bold"/>
            </a:endParaRPr>
          </a:p>
        </p:txBody>
      </p:sp>
      <p:sp>
        <p:nvSpPr>
          <p:cNvPr id="32" name="TextBox 32">
            <a:extLst>
              <a:ext uri="{FF2B5EF4-FFF2-40B4-BE49-F238E27FC236}">
                <a16:creationId xmlns:a16="http://schemas.microsoft.com/office/drawing/2014/main" id="{2978BD25-E0CB-D039-2E27-B326E1153C94}"/>
              </a:ext>
            </a:extLst>
          </p:cNvPr>
          <p:cNvSpPr txBox="1"/>
          <p:nvPr/>
        </p:nvSpPr>
        <p:spPr>
          <a:xfrm>
            <a:off x="9143999" y="8165200"/>
            <a:ext cx="8915399" cy="1456296"/>
          </a:xfrm>
          <a:prstGeom prst="rect">
            <a:avLst/>
          </a:prstGeom>
        </p:spPr>
        <p:txBody>
          <a:bodyPr wrap="square" lIns="0" tIns="0" rIns="0" bIns="0" rtlCol="0" anchor="t">
            <a:spAutoFit/>
          </a:bodyPr>
          <a:lstStyle/>
          <a:p>
            <a:pPr marL="0" lvl="1" indent="0" algn="just">
              <a:lnSpc>
                <a:spcPts val="2940"/>
              </a:lnSpc>
              <a:spcBef>
                <a:spcPct val="0"/>
              </a:spcBef>
            </a:pPr>
            <a:r>
              <a:rPr lang="en-US" sz="2100" u="none" strike="noStrike" dirty="0">
                <a:solidFill>
                  <a:srgbClr val="FFFFFF"/>
                </a:solidFill>
                <a:latin typeface="Kollektif"/>
                <a:ea typeface="Kollektif"/>
                <a:cs typeface="Kollektif"/>
                <a:sym typeface="Kollektif"/>
              </a:rPr>
              <a:t>Asses the strengths, weaknesses, opportunities and threats related to a football clubs' current digital infrastructure and fan engagement efforts. This analysis will identify areas that require improvement, opportunities for innovation, and potential risks to implementation.</a:t>
            </a:r>
          </a:p>
        </p:txBody>
      </p:sp>
    </p:spTree>
    <p:extLst>
      <p:ext uri="{BB962C8B-B14F-4D97-AF65-F5344CB8AC3E}">
        <p14:creationId xmlns:p14="http://schemas.microsoft.com/office/powerpoint/2010/main" val="3612403683"/>
      </p:ext>
    </p:extLst>
  </p:cSld>
  <p:clrMapOvr>
    <a:masterClrMapping/>
  </p:clrMapOvr>
  <p:transition spd="slow">
    <p:push dir="u"/>
  </p:transition>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a:extLst>
            <a:ext uri="{FF2B5EF4-FFF2-40B4-BE49-F238E27FC236}">
              <a16:creationId xmlns:a16="http://schemas.microsoft.com/office/drawing/2014/main" id="{69C0E4C5-F5C8-330C-95FE-769DB2B4473F}"/>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3484559A-8492-759A-4945-1E59B89A4A41}"/>
              </a:ext>
            </a:extLst>
          </p:cNvPr>
          <p:cNvSpPr/>
          <p:nvPr/>
        </p:nvSpPr>
        <p:spPr>
          <a:xfrm>
            <a:off x="-5601520" y="-4700724"/>
            <a:ext cx="13260440" cy="12299058"/>
          </a:xfrm>
          <a:custGeom>
            <a:avLst/>
            <a:gdLst/>
            <a:ahLst/>
            <a:cxnLst/>
            <a:rect l="l" t="t" r="r" b="b"/>
            <a:pathLst>
              <a:path w="13260440" h="12299058">
                <a:moveTo>
                  <a:pt x="0" y="0"/>
                </a:moveTo>
                <a:lnTo>
                  <a:pt x="13260440" y="0"/>
                </a:lnTo>
                <a:lnTo>
                  <a:pt x="13260440" y="12299058"/>
                </a:lnTo>
                <a:lnTo>
                  <a:pt x="0" y="12299058"/>
                </a:lnTo>
                <a:lnTo>
                  <a:pt x="0" y="0"/>
                </a:lnTo>
                <a:close/>
              </a:path>
            </a:pathLst>
          </a:custGeom>
          <a:blipFill>
            <a:blip r:embed="rId2"/>
            <a:stretch>
              <a:fillRect/>
            </a:stretch>
          </a:blipFill>
          <a:ln cap="sq">
            <a:noFill/>
            <a:prstDash val="solid"/>
            <a:miter/>
          </a:ln>
        </p:spPr>
        <p:txBody>
          <a:bodyPr/>
          <a:lstStyle/>
          <a:p>
            <a:endParaRPr lang="en-GB"/>
          </a:p>
        </p:txBody>
      </p:sp>
      <p:sp>
        <p:nvSpPr>
          <p:cNvPr id="3" name="AutoShape 3">
            <a:extLst>
              <a:ext uri="{FF2B5EF4-FFF2-40B4-BE49-F238E27FC236}">
                <a16:creationId xmlns:a16="http://schemas.microsoft.com/office/drawing/2014/main" id="{D0416ADF-A8EB-B370-6308-214EE9986A6E}"/>
              </a:ext>
            </a:extLst>
          </p:cNvPr>
          <p:cNvSpPr/>
          <p:nvPr/>
        </p:nvSpPr>
        <p:spPr>
          <a:xfrm flipV="1">
            <a:off x="7062711" y="0"/>
            <a:ext cx="0" cy="10287000"/>
          </a:xfrm>
          <a:prstGeom prst="line">
            <a:avLst/>
          </a:prstGeom>
          <a:ln w="19050" cap="flat">
            <a:solidFill>
              <a:srgbClr val="FFFFFF"/>
            </a:solidFill>
            <a:prstDash val="solid"/>
            <a:headEnd type="none" w="sm" len="sm"/>
            <a:tailEnd type="none" w="sm" len="sm"/>
          </a:ln>
        </p:spPr>
        <p:txBody>
          <a:bodyPr/>
          <a:lstStyle/>
          <a:p>
            <a:endParaRPr lang="en-GB"/>
          </a:p>
        </p:txBody>
      </p:sp>
      <p:grpSp>
        <p:nvGrpSpPr>
          <p:cNvPr id="4" name="Group 4">
            <a:extLst>
              <a:ext uri="{FF2B5EF4-FFF2-40B4-BE49-F238E27FC236}">
                <a16:creationId xmlns:a16="http://schemas.microsoft.com/office/drawing/2014/main" id="{D7CFD2A6-C938-9C40-2C6B-53009AC7C639}"/>
              </a:ext>
            </a:extLst>
          </p:cNvPr>
          <p:cNvGrpSpPr/>
          <p:nvPr/>
        </p:nvGrpSpPr>
        <p:grpSpPr>
          <a:xfrm>
            <a:off x="6924805" y="1573678"/>
            <a:ext cx="275812" cy="275812"/>
            <a:chOff x="0" y="0"/>
            <a:chExt cx="812800" cy="812800"/>
          </a:xfrm>
        </p:grpSpPr>
        <p:sp>
          <p:nvSpPr>
            <p:cNvPr id="5" name="Freeform 5">
              <a:extLst>
                <a:ext uri="{FF2B5EF4-FFF2-40B4-BE49-F238E27FC236}">
                  <a16:creationId xmlns:a16="http://schemas.microsoft.com/office/drawing/2014/main" id="{0D4EE4E0-C2ED-7D75-DEA7-218AB786F20D}"/>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GB"/>
            </a:p>
          </p:txBody>
        </p:sp>
        <p:sp>
          <p:nvSpPr>
            <p:cNvPr id="6" name="TextBox 6">
              <a:extLst>
                <a:ext uri="{FF2B5EF4-FFF2-40B4-BE49-F238E27FC236}">
                  <a16:creationId xmlns:a16="http://schemas.microsoft.com/office/drawing/2014/main" id="{12885DDF-30C0-D666-E13C-F37F2B71E5DB}"/>
                </a:ext>
              </a:extLst>
            </p:cNvPr>
            <p:cNvSpPr txBox="1"/>
            <p:nvPr/>
          </p:nvSpPr>
          <p:spPr>
            <a:xfrm>
              <a:off x="76200" y="66675"/>
              <a:ext cx="660400" cy="669925"/>
            </a:xfrm>
            <a:prstGeom prst="rect">
              <a:avLst/>
            </a:prstGeom>
          </p:spPr>
          <p:txBody>
            <a:bodyPr lIns="50800" tIns="50800" rIns="50800" bIns="50800" rtlCol="0" anchor="ctr"/>
            <a:lstStyle/>
            <a:p>
              <a:pPr algn="ctr">
                <a:lnSpc>
                  <a:spcPts val="1400"/>
                </a:lnSpc>
              </a:pPr>
              <a:endParaRPr/>
            </a:p>
          </p:txBody>
        </p:sp>
      </p:grpSp>
      <p:sp>
        <p:nvSpPr>
          <p:cNvPr id="7" name="AutoShape 7">
            <a:extLst>
              <a:ext uri="{FF2B5EF4-FFF2-40B4-BE49-F238E27FC236}">
                <a16:creationId xmlns:a16="http://schemas.microsoft.com/office/drawing/2014/main" id="{8E648C39-1423-09B7-7515-0676EF511AA3}"/>
              </a:ext>
            </a:extLst>
          </p:cNvPr>
          <p:cNvSpPr/>
          <p:nvPr/>
        </p:nvSpPr>
        <p:spPr>
          <a:xfrm>
            <a:off x="7062711" y="1711584"/>
            <a:ext cx="1978192" cy="0"/>
          </a:xfrm>
          <a:prstGeom prst="line">
            <a:avLst/>
          </a:prstGeom>
          <a:ln w="19050" cap="flat">
            <a:solidFill>
              <a:srgbClr val="FFFFFF"/>
            </a:solidFill>
            <a:prstDash val="solid"/>
            <a:headEnd type="none" w="sm" len="sm"/>
            <a:tailEnd type="none" w="sm" len="sm"/>
          </a:ln>
        </p:spPr>
        <p:txBody>
          <a:bodyPr/>
          <a:lstStyle/>
          <a:p>
            <a:endParaRPr lang="en-GB"/>
          </a:p>
        </p:txBody>
      </p:sp>
      <p:grpSp>
        <p:nvGrpSpPr>
          <p:cNvPr id="8" name="Group 8">
            <a:extLst>
              <a:ext uri="{FF2B5EF4-FFF2-40B4-BE49-F238E27FC236}">
                <a16:creationId xmlns:a16="http://schemas.microsoft.com/office/drawing/2014/main" id="{1B3F4C0F-69C6-1855-3CCB-583328DD77B6}"/>
              </a:ext>
            </a:extLst>
          </p:cNvPr>
          <p:cNvGrpSpPr/>
          <p:nvPr/>
        </p:nvGrpSpPr>
        <p:grpSpPr>
          <a:xfrm>
            <a:off x="6924805" y="3679973"/>
            <a:ext cx="275812" cy="275812"/>
            <a:chOff x="0" y="0"/>
            <a:chExt cx="812800" cy="812800"/>
          </a:xfrm>
        </p:grpSpPr>
        <p:sp>
          <p:nvSpPr>
            <p:cNvPr id="9" name="Freeform 9">
              <a:extLst>
                <a:ext uri="{FF2B5EF4-FFF2-40B4-BE49-F238E27FC236}">
                  <a16:creationId xmlns:a16="http://schemas.microsoft.com/office/drawing/2014/main" id="{9C13860C-AB13-323B-ACF0-5315579F8550}"/>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GB"/>
            </a:p>
          </p:txBody>
        </p:sp>
        <p:sp>
          <p:nvSpPr>
            <p:cNvPr id="10" name="TextBox 10">
              <a:extLst>
                <a:ext uri="{FF2B5EF4-FFF2-40B4-BE49-F238E27FC236}">
                  <a16:creationId xmlns:a16="http://schemas.microsoft.com/office/drawing/2014/main" id="{50F40C77-4E0C-9140-4E4C-6D0D7A7ED5C2}"/>
                </a:ext>
              </a:extLst>
            </p:cNvPr>
            <p:cNvSpPr txBox="1"/>
            <p:nvPr/>
          </p:nvSpPr>
          <p:spPr>
            <a:xfrm>
              <a:off x="76200" y="66675"/>
              <a:ext cx="660400" cy="669925"/>
            </a:xfrm>
            <a:prstGeom prst="rect">
              <a:avLst/>
            </a:prstGeom>
          </p:spPr>
          <p:txBody>
            <a:bodyPr lIns="50800" tIns="50800" rIns="50800" bIns="50800" rtlCol="0" anchor="ctr"/>
            <a:lstStyle/>
            <a:p>
              <a:pPr algn="ctr">
                <a:lnSpc>
                  <a:spcPts val="1400"/>
                </a:lnSpc>
              </a:pPr>
              <a:endParaRPr/>
            </a:p>
          </p:txBody>
        </p:sp>
      </p:grpSp>
      <p:sp>
        <p:nvSpPr>
          <p:cNvPr id="11" name="AutoShape 11">
            <a:extLst>
              <a:ext uri="{FF2B5EF4-FFF2-40B4-BE49-F238E27FC236}">
                <a16:creationId xmlns:a16="http://schemas.microsoft.com/office/drawing/2014/main" id="{2DDDB066-E6CE-F934-F82B-591A80EB61B6}"/>
              </a:ext>
            </a:extLst>
          </p:cNvPr>
          <p:cNvSpPr/>
          <p:nvPr/>
        </p:nvSpPr>
        <p:spPr>
          <a:xfrm>
            <a:off x="7062711" y="3817879"/>
            <a:ext cx="1978192" cy="0"/>
          </a:xfrm>
          <a:prstGeom prst="line">
            <a:avLst/>
          </a:prstGeom>
          <a:ln w="19050" cap="flat">
            <a:solidFill>
              <a:srgbClr val="FFFFFF"/>
            </a:solidFill>
            <a:prstDash val="solid"/>
            <a:headEnd type="none" w="sm" len="sm"/>
            <a:tailEnd type="none" w="sm" len="sm"/>
          </a:ln>
        </p:spPr>
        <p:txBody>
          <a:bodyPr/>
          <a:lstStyle/>
          <a:p>
            <a:endParaRPr lang="en-GB"/>
          </a:p>
        </p:txBody>
      </p:sp>
      <p:grpSp>
        <p:nvGrpSpPr>
          <p:cNvPr id="12" name="Group 12">
            <a:extLst>
              <a:ext uri="{FF2B5EF4-FFF2-40B4-BE49-F238E27FC236}">
                <a16:creationId xmlns:a16="http://schemas.microsoft.com/office/drawing/2014/main" id="{0A749BBC-EFFE-D7B9-5F6C-C46B80A048BF}"/>
              </a:ext>
            </a:extLst>
          </p:cNvPr>
          <p:cNvGrpSpPr/>
          <p:nvPr/>
        </p:nvGrpSpPr>
        <p:grpSpPr>
          <a:xfrm>
            <a:off x="6924805" y="5786268"/>
            <a:ext cx="275812" cy="275812"/>
            <a:chOff x="0" y="0"/>
            <a:chExt cx="812800" cy="812800"/>
          </a:xfrm>
        </p:grpSpPr>
        <p:sp>
          <p:nvSpPr>
            <p:cNvPr id="13" name="Freeform 13">
              <a:extLst>
                <a:ext uri="{FF2B5EF4-FFF2-40B4-BE49-F238E27FC236}">
                  <a16:creationId xmlns:a16="http://schemas.microsoft.com/office/drawing/2014/main" id="{946F01F6-20DA-7D07-F028-A5F7B48A9623}"/>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GB"/>
            </a:p>
          </p:txBody>
        </p:sp>
        <p:sp>
          <p:nvSpPr>
            <p:cNvPr id="14" name="TextBox 14">
              <a:extLst>
                <a:ext uri="{FF2B5EF4-FFF2-40B4-BE49-F238E27FC236}">
                  <a16:creationId xmlns:a16="http://schemas.microsoft.com/office/drawing/2014/main" id="{D41F97F3-7B83-4C97-83EC-03361A022854}"/>
                </a:ext>
              </a:extLst>
            </p:cNvPr>
            <p:cNvSpPr txBox="1"/>
            <p:nvPr/>
          </p:nvSpPr>
          <p:spPr>
            <a:xfrm>
              <a:off x="76200" y="66675"/>
              <a:ext cx="660400" cy="669925"/>
            </a:xfrm>
            <a:prstGeom prst="rect">
              <a:avLst/>
            </a:prstGeom>
          </p:spPr>
          <p:txBody>
            <a:bodyPr lIns="50800" tIns="50800" rIns="50800" bIns="50800" rtlCol="0" anchor="ctr"/>
            <a:lstStyle/>
            <a:p>
              <a:pPr algn="ctr">
                <a:lnSpc>
                  <a:spcPts val="1400"/>
                </a:lnSpc>
              </a:pPr>
              <a:endParaRPr/>
            </a:p>
          </p:txBody>
        </p:sp>
      </p:grpSp>
      <p:sp>
        <p:nvSpPr>
          <p:cNvPr id="15" name="AutoShape 15">
            <a:extLst>
              <a:ext uri="{FF2B5EF4-FFF2-40B4-BE49-F238E27FC236}">
                <a16:creationId xmlns:a16="http://schemas.microsoft.com/office/drawing/2014/main" id="{5DA368D1-15A2-6AC9-73B6-367E785452BC}"/>
              </a:ext>
            </a:extLst>
          </p:cNvPr>
          <p:cNvSpPr/>
          <p:nvPr/>
        </p:nvSpPr>
        <p:spPr>
          <a:xfrm>
            <a:off x="7062711" y="5924174"/>
            <a:ext cx="1978192" cy="0"/>
          </a:xfrm>
          <a:prstGeom prst="line">
            <a:avLst/>
          </a:prstGeom>
          <a:ln w="19050" cap="flat">
            <a:solidFill>
              <a:srgbClr val="FFFFFF"/>
            </a:solidFill>
            <a:prstDash val="solid"/>
            <a:headEnd type="none" w="sm" len="sm"/>
            <a:tailEnd type="none" w="sm" len="sm"/>
          </a:ln>
        </p:spPr>
        <p:txBody>
          <a:bodyPr/>
          <a:lstStyle/>
          <a:p>
            <a:endParaRPr lang="en-GB"/>
          </a:p>
        </p:txBody>
      </p:sp>
      <p:grpSp>
        <p:nvGrpSpPr>
          <p:cNvPr id="16" name="Group 16">
            <a:extLst>
              <a:ext uri="{FF2B5EF4-FFF2-40B4-BE49-F238E27FC236}">
                <a16:creationId xmlns:a16="http://schemas.microsoft.com/office/drawing/2014/main" id="{59F59F1D-0990-8700-B9B2-1534E0CD9919}"/>
              </a:ext>
            </a:extLst>
          </p:cNvPr>
          <p:cNvGrpSpPr/>
          <p:nvPr/>
        </p:nvGrpSpPr>
        <p:grpSpPr>
          <a:xfrm>
            <a:off x="6924805" y="7892563"/>
            <a:ext cx="275812" cy="275812"/>
            <a:chOff x="0" y="0"/>
            <a:chExt cx="812800" cy="812800"/>
          </a:xfrm>
        </p:grpSpPr>
        <p:sp>
          <p:nvSpPr>
            <p:cNvPr id="17" name="Freeform 17">
              <a:extLst>
                <a:ext uri="{FF2B5EF4-FFF2-40B4-BE49-F238E27FC236}">
                  <a16:creationId xmlns:a16="http://schemas.microsoft.com/office/drawing/2014/main" id="{AECBFAD1-A8FE-71B0-FDBC-A2EF8AD17D33}"/>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GB"/>
            </a:p>
          </p:txBody>
        </p:sp>
        <p:sp>
          <p:nvSpPr>
            <p:cNvPr id="18" name="TextBox 18">
              <a:extLst>
                <a:ext uri="{FF2B5EF4-FFF2-40B4-BE49-F238E27FC236}">
                  <a16:creationId xmlns:a16="http://schemas.microsoft.com/office/drawing/2014/main" id="{4FB49C5A-2726-39FA-A438-D78532727894}"/>
                </a:ext>
              </a:extLst>
            </p:cNvPr>
            <p:cNvSpPr txBox="1"/>
            <p:nvPr/>
          </p:nvSpPr>
          <p:spPr>
            <a:xfrm>
              <a:off x="76200" y="66675"/>
              <a:ext cx="660400" cy="669925"/>
            </a:xfrm>
            <a:prstGeom prst="rect">
              <a:avLst/>
            </a:prstGeom>
          </p:spPr>
          <p:txBody>
            <a:bodyPr lIns="50800" tIns="50800" rIns="50800" bIns="50800" rtlCol="0" anchor="ctr"/>
            <a:lstStyle/>
            <a:p>
              <a:pPr algn="ctr">
                <a:lnSpc>
                  <a:spcPts val="1400"/>
                </a:lnSpc>
              </a:pPr>
              <a:endParaRPr/>
            </a:p>
          </p:txBody>
        </p:sp>
      </p:grpSp>
      <p:sp>
        <p:nvSpPr>
          <p:cNvPr id="19" name="AutoShape 19">
            <a:extLst>
              <a:ext uri="{FF2B5EF4-FFF2-40B4-BE49-F238E27FC236}">
                <a16:creationId xmlns:a16="http://schemas.microsoft.com/office/drawing/2014/main" id="{7D8AB62B-475F-FE75-08D5-7449D99EF214}"/>
              </a:ext>
            </a:extLst>
          </p:cNvPr>
          <p:cNvSpPr/>
          <p:nvPr/>
        </p:nvSpPr>
        <p:spPr>
          <a:xfrm>
            <a:off x="7062711" y="8030469"/>
            <a:ext cx="1978192" cy="0"/>
          </a:xfrm>
          <a:prstGeom prst="line">
            <a:avLst/>
          </a:prstGeom>
          <a:ln w="19050" cap="flat">
            <a:solidFill>
              <a:srgbClr val="FFFFFF"/>
            </a:solidFill>
            <a:prstDash val="solid"/>
            <a:headEnd type="none" w="sm" len="sm"/>
            <a:tailEnd type="none" w="sm" len="sm"/>
          </a:ln>
        </p:spPr>
        <p:txBody>
          <a:bodyPr/>
          <a:lstStyle/>
          <a:p>
            <a:endParaRPr lang="en-GB"/>
          </a:p>
        </p:txBody>
      </p:sp>
      <p:sp>
        <p:nvSpPr>
          <p:cNvPr id="20" name="TextBox 20">
            <a:extLst>
              <a:ext uri="{FF2B5EF4-FFF2-40B4-BE49-F238E27FC236}">
                <a16:creationId xmlns:a16="http://schemas.microsoft.com/office/drawing/2014/main" id="{77AB7B38-9B1E-01EA-00FB-7CFCACE2461D}"/>
              </a:ext>
            </a:extLst>
          </p:cNvPr>
          <p:cNvSpPr txBox="1"/>
          <p:nvPr/>
        </p:nvSpPr>
        <p:spPr>
          <a:xfrm>
            <a:off x="1057275" y="4356470"/>
            <a:ext cx="6143341" cy="1846659"/>
          </a:xfrm>
          <a:prstGeom prst="rect">
            <a:avLst/>
          </a:prstGeom>
        </p:spPr>
        <p:txBody>
          <a:bodyPr wrap="square" lIns="0" tIns="0" rIns="0" bIns="0" rtlCol="0" anchor="t">
            <a:spAutoFit/>
          </a:bodyPr>
          <a:lstStyle/>
          <a:p>
            <a:pPr marL="0" lvl="0" indent="0" algn="l">
              <a:lnSpc>
                <a:spcPts val="7200"/>
              </a:lnSpc>
              <a:spcBef>
                <a:spcPct val="0"/>
              </a:spcBef>
            </a:pPr>
            <a:r>
              <a:rPr lang="en-US" sz="7200" u="none" strike="noStrike" dirty="0">
                <a:solidFill>
                  <a:srgbClr val="FFFFFF"/>
                </a:solidFill>
                <a:latin typeface="Kollektif"/>
                <a:ea typeface="Kollektif"/>
                <a:cs typeface="Kollektif"/>
                <a:sym typeface="Kollektif"/>
              </a:rPr>
              <a:t>Initial methodology</a:t>
            </a:r>
          </a:p>
        </p:txBody>
      </p:sp>
      <p:sp>
        <p:nvSpPr>
          <p:cNvPr id="21" name="TextBox 21">
            <a:extLst>
              <a:ext uri="{FF2B5EF4-FFF2-40B4-BE49-F238E27FC236}">
                <a16:creationId xmlns:a16="http://schemas.microsoft.com/office/drawing/2014/main" id="{E4B43A18-CC55-9E79-5DDB-E4C6B3BAC712}"/>
              </a:ext>
            </a:extLst>
          </p:cNvPr>
          <p:cNvSpPr txBox="1"/>
          <p:nvPr/>
        </p:nvSpPr>
        <p:spPr>
          <a:xfrm>
            <a:off x="9143999" y="5688534"/>
            <a:ext cx="7767740" cy="482312"/>
          </a:xfrm>
          <a:prstGeom prst="rect">
            <a:avLst/>
          </a:prstGeom>
        </p:spPr>
        <p:txBody>
          <a:bodyPr lIns="0" tIns="0" rIns="0" bIns="0" rtlCol="0" anchor="t">
            <a:spAutoFit/>
          </a:bodyPr>
          <a:lstStyle/>
          <a:p>
            <a:pPr marL="0" lvl="0" indent="0" algn="just">
              <a:lnSpc>
                <a:spcPts val="4160"/>
              </a:lnSpc>
              <a:spcBef>
                <a:spcPct val="0"/>
              </a:spcBef>
            </a:pPr>
            <a:r>
              <a:rPr lang="en-US" sz="3200" b="1" dirty="0">
                <a:solidFill>
                  <a:srgbClr val="FFFFFF"/>
                </a:solidFill>
                <a:latin typeface="Kollektif Bold"/>
                <a:ea typeface="Kollektif Bold"/>
                <a:cs typeface="Kollektif Bold"/>
                <a:sym typeface="Kollektif Bold"/>
              </a:rPr>
              <a:t>Development of digital engagement</a:t>
            </a:r>
            <a:endParaRPr lang="en-US" sz="3200" b="1" u="none" strike="noStrike" dirty="0">
              <a:solidFill>
                <a:srgbClr val="FFFFFF"/>
              </a:solidFill>
              <a:latin typeface="Kollektif Bold"/>
              <a:ea typeface="Kollektif Bold"/>
              <a:cs typeface="Kollektif Bold"/>
              <a:sym typeface="Kollektif Bold"/>
            </a:endParaRPr>
          </a:p>
        </p:txBody>
      </p:sp>
      <p:sp>
        <p:nvSpPr>
          <p:cNvPr id="22" name="TextBox 22">
            <a:extLst>
              <a:ext uri="{FF2B5EF4-FFF2-40B4-BE49-F238E27FC236}">
                <a16:creationId xmlns:a16="http://schemas.microsoft.com/office/drawing/2014/main" id="{C845F9E3-51B0-C7B7-04A9-3380A296EDD6}"/>
              </a:ext>
            </a:extLst>
          </p:cNvPr>
          <p:cNvSpPr txBox="1"/>
          <p:nvPr/>
        </p:nvSpPr>
        <p:spPr>
          <a:xfrm>
            <a:off x="9144000" y="6197450"/>
            <a:ext cx="9067799" cy="1456296"/>
          </a:xfrm>
          <a:prstGeom prst="rect">
            <a:avLst/>
          </a:prstGeom>
        </p:spPr>
        <p:txBody>
          <a:bodyPr wrap="square" lIns="0" tIns="0" rIns="0" bIns="0" rtlCol="0" anchor="t">
            <a:spAutoFit/>
          </a:bodyPr>
          <a:lstStyle/>
          <a:p>
            <a:pPr marL="0" lvl="1" indent="0" algn="just">
              <a:lnSpc>
                <a:spcPts val="2940"/>
              </a:lnSpc>
              <a:spcBef>
                <a:spcPct val="0"/>
              </a:spcBef>
            </a:pPr>
            <a:r>
              <a:rPr lang="en-US" sz="2100" u="none" strike="noStrike" dirty="0">
                <a:solidFill>
                  <a:srgbClr val="FFFFFF"/>
                </a:solidFill>
                <a:latin typeface="Kollektif"/>
                <a:ea typeface="Kollektif"/>
                <a:cs typeface="Kollektif"/>
                <a:sym typeface="Kollektif"/>
              </a:rPr>
              <a:t>Based on research findings and case study insights, create a structured framework outlining how clubs can enhance fan engagement through digital tools. This framework will detail key strategies, technologies and engagement touchpoints that can be applied across different types of clubs.</a:t>
            </a:r>
          </a:p>
        </p:txBody>
      </p:sp>
      <p:sp>
        <p:nvSpPr>
          <p:cNvPr id="27" name="TextBox 27">
            <a:extLst>
              <a:ext uri="{FF2B5EF4-FFF2-40B4-BE49-F238E27FC236}">
                <a16:creationId xmlns:a16="http://schemas.microsoft.com/office/drawing/2014/main" id="{A4C2625F-27BF-506F-323D-5E55D854BF8C}"/>
              </a:ext>
            </a:extLst>
          </p:cNvPr>
          <p:cNvSpPr txBox="1"/>
          <p:nvPr/>
        </p:nvSpPr>
        <p:spPr>
          <a:xfrm>
            <a:off x="9134474" y="7761179"/>
            <a:ext cx="7767740" cy="482312"/>
          </a:xfrm>
          <a:prstGeom prst="rect">
            <a:avLst/>
          </a:prstGeom>
        </p:spPr>
        <p:txBody>
          <a:bodyPr lIns="0" tIns="0" rIns="0" bIns="0" rtlCol="0" anchor="t">
            <a:spAutoFit/>
          </a:bodyPr>
          <a:lstStyle/>
          <a:p>
            <a:pPr marL="0" lvl="0" indent="0" algn="just">
              <a:lnSpc>
                <a:spcPts val="4160"/>
              </a:lnSpc>
              <a:spcBef>
                <a:spcPct val="0"/>
              </a:spcBef>
            </a:pPr>
            <a:r>
              <a:rPr lang="en-US" sz="3200" b="1" dirty="0">
                <a:solidFill>
                  <a:srgbClr val="FFFFFF"/>
                </a:solidFill>
                <a:latin typeface="Kollektif Bold"/>
                <a:ea typeface="Kollektif Bold"/>
                <a:cs typeface="Kollektif Bold"/>
                <a:sym typeface="Kollektif Bold"/>
              </a:rPr>
              <a:t>Design of a proposed activation </a:t>
            </a:r>
            <a:endParaRPr lang="en-US" sz="3200" b="1" u="none" strike="noStrike" dirty="0">
              <a:solidFill>
                <a:srgbClr val="FFFFFF"/>
              </a:solidFill>
              <a:latin typeface="Kollektif Bold"/>
              <a:ea typeface="Kollektif Bold"/>
              <a:cs typeface="Kollektif Bold"/>
              <a:sym typeface="Kollektif Bold"/>
            </a:endParaRPr>
          </a:p>
        </p:txBody>
      </p:sp>
      <p:sp>
        <p:nvSpPr>
          <p:cNvPr id="28" name="TextBox 28">
            <a:extLst>
              <a:ext uri="{FF2B5EF4-FFF2-40B4-BE49-F238E27FC236}">
                <a16:creationId xmlns:a16="http://schemas.microsoft.com/office/drawing/2014/main" id="{ED38F790-0102-D4EB-9BE2-D568949941A5}"/>
              </a:ext>
            </a:extLst>
          </p:cNvPr>
          <p:cNvSpPr txBox="1"/>
          <p:nvPr/>
        </p:nvSpPr>
        <p:spPr>
          <a:xfrm>
            <a:off x="9124949" y="8243491"/>
            <a:ext cx="8839200" cy="1456296"/>
          </a:xfrm>
          <a:prstGeom prst="rect">
            <a:avLst/>
          </a:prstGeom>
        </p:spPr>
        <p:txBody>
          <a:bodyPr wrap="square" lIns="0" tIns="0" rIns="0" bIns="0" rtlCol="0" anchor="t">
            <a:spAutoFit/>
          </a:bodyPr>
          <a:lstStyle/>
          <a:p>
            <a:pPr marL="0" lvl="1" indent="0" algn="just">
              <a:lnSpc>
                <a:spcPts val="2940"/>
              </a:lnSpc>
              <a:spcBef>
                <a:spcPct val="0"/>
              </a:spcBef>
            </a:pPr>
            <a:r>
              <a:rPr lang="en-US" sz="2100" u="none" strike="noStrike" dirty="0">
                <a:solidFill>
                  <a:srgbClr val="FFFFFF"/>
                </a:solidFill>
                <a:latin typeface="Kollektif"/>
                <a:ea typeface="Kollektif"/>
                <a:cs typeface="Kollektif"/>
                <a:sym typeface="Kollektif"/>
              </a:rPr>
              <a:t>Develop a digital solution that could be implemented by a club, such as a loyalty app, gamified fan points system, personalised content delivery etc. This feature will aim to serve as a pilot initiative to demonstrate the practical application of the digital engagement strategy.</a:t>
            </a:r>
          </a:p>
        </p:txBody>
      </p:sp>
      <p:sp>
        <p:nvSpPr>
          <p:cNvPr id="29" name="TextBox 29">
            <a:extLst>
              <a:ext uri="{FF2B5EF4-FFF2-40B4-BE49-F238E27FC236}">
                <a16:creationId xmlns:a16="http://schemas.microsoft.com/office/drawing/2014/main" id="{41BEECEC-367F-FD07-6059-FE3586C731DD}"/>
              </a:ext>
            </a:extLst>
          </p:cNvPr>
          <p:cNvSpPr txBox="1"/>
          <p:nvPr/>
        </p:nvSpPr>
        <p:spPr>
          <a:xfrm>
            <a:off x="9144000" y="1470428"/>
            <a:ext cx="7767740" cy="482312"/>
          </a:xfrm>
          <a:prstGeom prst="rect">
            <a:avLst/>
          </a:prstGeom>
        </p:spPr>
        <p:txBody>
          <a:bodyPr lIns="0" tIns="0" rIns="0" bIns="0" rtlCol="0" anchor="t">
            <a:spAutoFit/>
          </a:bodyPr>
          <a:lstStyle/>
          <a:p>
            <a:pPr marL="0" lvl="0" indent="0" algn="just">
              <a:lnSpc>
                <a:spcPts val="4160"/>
              </a:lnSpc>
              <a:spcBef>
                <a:spcPct val="0"/>
              </a:spcBef>
            </a:pPr>
            <a:r>
              <a:rPr lang="en-US" sz="3200" b="1" dirty="0">
                <a:solidFill>
                  <a:srgbClr val="FFFFFF"/>
                </a:solidFill>
                <a:latin typeface="Kollektif Bold"/>
                <a:ea typeface="Kollektif Bold"/>
                <a:cs typeface="Kollektif Bold"/>
                <a:sym typeface="Kollektif Bold"/>
              </a:rPr>
              <a:t>Surveys/interviews with local clubs</a:t>
            </a:r>
            <a:endParaRPr lang="en-US" sz="3200" b="1" u="none" strike="noStrike" dirty="0">
              <a:solidFill>
                <a:srgbClr val="FFFFFF"/>
              </a:solidFill>
              <a:latin typeface="Kollektif Bold"/>
              <a:ea typeface="Kollektif Bold"/>
              <a:cs typeface="Kollektif Bold"/>
              <a:sym typeface="Kollektif Bold"/>
            </a:endParaRPr>
          </a:p>
        </p:txBody>
      </p:sp>
      <p:sp>
        <p:nvSpPr>
          <p:cNvPr id="30" name="TextBox 30">
            <a:extLst>
              <a:ext uri="{FF2B5EF4-FFF2-40B4-BE49-F238E27FC236}">
                <a16:creationId xmlns:a16="http://schemas.microsoft.com/office/drawing/2014/main" id="{0EF67935-1E10-D59D-044C-419D2D972DBC}"/>
              </a:ext>
            </a:extLst>
          </p:cNvPr>
          <p:cNvSpPr txBox="1"/>
          <p:nvPr/>
        </p:nvSpPr>
        <p:spPr>
          <a:xfrm>
            <a:off x="9144000" y="1963188"/>
            <a:ext cx="8839200" cy="1084399"/>
          </a:xfrm>
          <a:prstGeom prst="rect">
            <a:avLst/>
          </a:prstGeom>
        </p:spPr>
        <p:txBody>
          <a:bodyPr wrap="square" lIns="0" tIns="0" rIns="0" bIns="0" rtlCol="0" anchor="t">
            <a:spAutoFit/>
          </a:bodyPr>
          <a:lstStyle/>
          <a:p>
            <a:pPr marL="0" lvl="1" indent="0" algn="just">
              <a:lnSpc>
                <a:spcPts val="2940"/>
              </a:lnSpc>
              <a:spcBef>
                <a:spcPct val="0"/>
              </a:spcBef>
            </a:pPr>
            <a:r>
              <a:rPr lang="en-US" sz="2100" u="none" strike="noStrike" dirty="0">
                <a:solidFill>
                  <a:srgbClr val="FFFFFF"/>
                </a:solidFill>
                <a:latin typeface="Kollektif"/>
                <a:ea typeface="Kollektif"/>
                <a:cs typeface="Kollektif"/>
                <a:sym typeface="Kollektif"/>
              </a:rPr>
              <a:t>Collect primary data from supports to understand their preference and expectations for digital engagement. Surveys and interviews will reveal what type of content fans value most particularly for younger audiences</a:t>
            </a:r>
          </a:p>
        </p:txBody>
      </p:sp>
      <p:sp>
        <p:nvSpPr>
          <p:cNvPr id="31" name="TextBox 31">
            <a:extLst>
              <a:ext uri="{FF2B5EF4-FFF2-40B4-BE49-F238E27FC236}">
                <a16:creationId xmlns:a16="http://schemas.microsoft.com/office/drawing/2014/main" id="{84AA665C-E854-FCBD-97F8-8BB0A5805B25}"/>
              </a:ext>
            </a:extLst>
          </p:cNvPr>
          <p:cNvSpPr txBox="1"/>
          <p:nvPr/>
        </p:nvSpPr>
        <p:spPr>
          <a:xfrm>
            <a:off x="9144000" y="3576723"/>
            <a:ext cx="7767740" cy="482312"/>
          </a:xfrm>
          <a:prstGeom prst="rect">
            <a:avLst/>
          </a:prstGeom>
        </p:spPr>
        <p:txBody>
          <a:bodyPr lIns="0" tIns="0" rIns="0" bIns="0" rtlCol="0" anchor="t">
            <a:spAutoFit/>
          </a:bodyPr>
          <a:lstStyle/>
          <a:p>
            <a:pPr marL="0" lvl="0" indent="0" algn="just">
              <a:lnSpc>
                <a:spcPts val="4160"/>
              </a:lnSpc>
              <a:spcBef>
                <a:spcPct val="0"/>
              </a:spcBef>
            </a:pPr>
            <a:r>
              <a:rPr lang="en-US" sz="3200" b="1" dirty="0">
                <a:solidFill>
                  <a:srgbClr val="FFFFFF"/>
                </a:solidFill>
                <a:latin typeface="Kollektif Bold"/>
                <a:ea typeface="Kollektif Bold"/>
                <a:cs typeface="Kollektif Bold"/>
                <a:sym typeface="Kollektif Bold"/>
              </a:rPr>
              <a:t>SWOT Analysis of Current Clubs</a:t>
            </a:r>
            <a:endParaRPr lang="en-US" sz="3200" b="1" u="none" strike="noStrike" dirty="0">
              <a:solidFill>
                <a:srgbClr val="FFFFFF"/>
              </a:solidFill>
              <a:latin typeface="Kollektif Bold"/>
              <a:ea typeface="Kollektif Bold"/>
              <a:cs typeface="Kollektif Bold"/>
              <a:sym typeface="Kollektif Bold"/>
            </a:endParaRPr>
          </a:p>
        </p:txBody>
      </p:sp>
      <p:sp>
        <p:nvSpPr>
          <p:cNvPr id="32" name="TextBox 32">
            <a:extLst>
              <a:ext uri="{FF2B5EF4-FFF2-40B4-BE49-F238E27FC236}">
                <a16:creationId xmlns:a16="http://schemas.microsoft.com/office/drawing/2014/main" id="{2614AE76-3ED2-3390-5657-85B3FB18F15F}"/>
              </a:ext>
            </a:extLst>
          </p:cNvPr>
          <p:cNvSpPr txBox="1"/>
          <p:nvPr/>
        </p:nvSpPr>
        <p:spPr>
          <a:xfrm>
            <a:off x="9143999" y="4069483"/>
            <a:ext cx="8915399" cy="1456296"/>
          </a:xfrm>
          <a:prstGeom prst="rect">
            <a:avLst/>
          </a:prstGeom>
        </p:spPr>
        <p:txBody>
          <a:bodyPr wrap="square" lIns="0" tIns="0" rIns="0" bIns="0" rtlCol="0" anchor="t">
            <a:spAutoFit/>
          </a:bodyPr>
          <a:lstStyle/>
          <a:p>
            <a:pPr marL="0" lvl="1" indent="0" algn="just">
              <a:lnSpc>
                <a:spcPts val="2940"/>
              </a:lnSpc>
              <a:spcBef>
                <a:spcPct val="0"/>
              </a:spcBef>
            </a:pPr>
            <a:r>
              <a:rPr lang="en-US" sz="2100" u="none" strike="noStrike" dirty="0">
                <a:solidFill>
                  <a:srgbClr val="FFFFFF"/>
                </a:solidFill>
                <a:latin typeface="Kollektif"/>
                <a:ea typeface="Kollektif"/>
                <a:cs typeface="Kollektif"/>
                <a:sym typeface="Kollektif"/>
              </a:rPr>
              <a:t>Asses the strengths, weaknesses, opportunities and threats related to a football clubs' current digital infrastructure and fan engagement efforts. This analysis will identify areas that require improvement, opportunities for innovation, and potential risks to implementation.</a:t>
            </a:r>
          </a:p>
        </p:txBody>
      </p:sp>
    </p:spTree>
    <p:extLst>
      <p:ext uri="{BB962C8B-B14F-4D97-AF65-F5344CB8AC3E}">
        <p14:creationId xmlns:p14="http://schemas.microsoft.com/office/powerpoint/2010/main" val="259089416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 name="Freeform 2"/>
          <p:cNvSpPr/>
          <p:nvPr/>
        </p:nvSpPr>
        <p:spPr>
          <a:xfrm>
            <a:off x="1729710" y="-114300"/>
            <a:ext cx="14828579" cy="10783920"/>
          </a:xfrm>
          <a:custGeom>
            <a:avLst/>
            <a:gdLst/>
            <a:ahLst/>
            <a:cxnLst/>
            <a:rect l="l" t="t" r="r" b="b"/>
            <a:pathLst>
              <a:path w="14828579" h="10783920">
                <a:moveTo>
                  <a:pt x="0" y="0"/>
                </a:moveTo>
                <a:lnTo>
                  <a:pt x="14828578" y="0"/>
                </a:lnTo>
                <a:lnTo>
                  <a:pt x="14828578" y="10783920"/>
                </a:lnTo>
                <a:lnTo>
                  <a:pt x="0" y="10783920"/>
                </a:lnTo>
                <a:lnTo>
                  <a:pt x="0" y="0"/>
                </a:lnTo>
                <a:close/>
              </a:path>
            </a:pathLst>
          </a:custGeom>
          <a:blipFill>
            <a:blip r:embed="rId2"/>
            <a:stretch>
              <a:fillRect t="-8698" b="-8698"/>
            </a:stretch>
          </a:blipFill>
        </p:spPr>
        <p:txBody>
          <a:bodyPr/>
          <a:lstStyle/>
          <a:p>
            <a:endParaRPr lang="en-GB"/>
          </a:p>
        </p:txBody>
      </p:sp>
      <p:sp>
        <p:nvSpPr>
          <p:cNvPr id="4" name="TextBox 4"/>
          <p:cNvSpPr txBox="1"/>
          <p:nvPr/>
        </p:nvSpPr>
        <p:spPr>
          <a:xfrm>
            <a:off x="3429000" y="3943962"/>
            <a:ext cx="11512375" cy="1333698"/>
          </a:xfrm>
          <a:prstGeom prst="rect">
            <a:avLst/>
          </a:prstGeom>
        </p:spPr>
        <p:txBody>
          <a:bodyPr lIns="0" tIns="0" rIns="0" bIns="0" rtlCol="0" anchor="t">
            <a:spAutoFit/>
          </a:bodyPr>
          <a:lstStyle/>
          <a:p>
            <a:pPr marL="0" lvl="0" indent="0" algn="ctr">
              <a:lnSpc>
                <a:spcPts val="10400"/>
              </a:lnSpc>
              <a:spcBef>
                <a:spcPct val="0"/>
              </a:spcBef>
            </a:pPr>
            <a:r>
              <a:rPr lang="en-US" sz="10400" b="1" u="none" strike="noStrike" spc="-436" dirty="0">
                <a:solidFill>
                  <a:srgbClr val="FFFFFF"/>
                </a:solidFill>
                <a:latin typeface="Kollektif Bold"/>
                <a:ea typeface="Kollektif Bold"/>
                <a:cs typeface="Kollektif Bold"/>
                <a:sym typeface="Kollektif Bold"/>
              </a:rPr>
              <a:t>Execution Plan</a:t>
            </a:r>
          </a:p>
        </p:txBody>
      </p:sp>
    </p:spTree>
  </p:cSld>
  <p:clrMapOvr>
    <a:masterClrMapping/>
  </p:clrMapOvr>
  <p:transition spd="slow">
    <p:push/>
  </p:transition>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a:extLst>
            <a:ext uri="{FF2B5EF4-FFF2-40B4-BE49-F238E27FC236}">
              <a16:creationId xmlns:a16="http://schemas.microsoft.com/office/drawing/2014/main" id="{919F5887-9DD8-9E10-EA9B-7AFA40C9FF6D}"/>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A1B4FDD8-1490-3E17-F083-61670E2FCA1A}"/>
              </a:ext>
            </a:extLst>
          </p:cNvPr>
          <p:cNvSpPr/>
          <p:nvPr/>
        </p:nvSpPr>
        <p:spPr>
          <a:xfrm>
            <a:off x="8332198" y="-3730350"/>
            <a:ext cx="20787936" cy="17747701"/>
          </a:xfrm>
          <a:custGeom>
            <a:avLst/>
            <a:gdLst/>
            <a:ahLst/>
            <a:cxnLst/>
            <a:rect l="l" t="t" r="r" b="b"/>
            <a:pathLst>
              <a:path w="20787936" h="17747701">
                <a:moveTo>
                  <a:pt x="0" y="0"/>
                </a:moveTo>
                <a:lnTo>
                  <a:pt x="20787936" y="0"/>
                </a:lnTo>
                <a:lnTo>
                  <a:pt x="20787936" y="17747700"/>
                </a:lnTo>
                <a:lnTo>
                  <a:pt x="0" y="17747700"/>
                </a:lnTo>
                <a:lnTo>
                  <a:pt x="0" y="0"/>
                </a:lnTo>
                <a:close/>
              </a:path>
            </a:pathLst>
          </a:custGeom>
          <a:blipFill>
            <a:blip r:embed="rId2"/>
            <a:stretch>
              <a:fillRect/>
            </a:stretch>
          </a:blipFill>
        </p:spPr>
        <p:txBody>
          <a:bodyPr/>
          <a:lstStyle/>
          <a:p>
            <a:endParaRPr lang="en-GB"/>
          </a:p>
        </p:txBody>
      </p:sp>
      <p:grpSp>
        <p:nvGrpSpPr>
          <p:cNvPr id="3" name="Group 3">
            <a:extLst>
              <a:ext uri="{FF2B5EF4-FFF2-40B4-BE49-F238E27FC236}">
                <a16:creationId xmlns:a16="http://schemas.microsoft.com/office/drawing/2014/main" id="{950FD6D3-29BC-F8AF-7F37-CE17E0ED821A}"/>
              </a:ext>
            </a:extLst>
          </p:cNvPr>
          <p:cNvGrpSpPr/>
          <p:nvPr/>
        </p:nvGrpSpPr>
        <p:grpSpPr>
          <a:xfrm>
            <a:off x="1028700" y="1195517"/>
            <a:ext cx="7780774" cy="4114800"/>
            <a:chOff x="0" y="0"/>
            <a:chExt cx="1379590" cy="729585"/>
          </a:xfrm>
        </p:grpSpPr>
        <p:sp>
          <p:nvSpPr>
            <p:cNvPr id="4" name="Freeform 4">
              <a:extLst>
                <a:ext uri="{FF2B5EF4-FFF2-40B4-BE49-F238E27FC236}">
                  <a16:creationId xmlns:a16="http://schemas.microsoft.com/office/drawing/2014/main" id="{C0AB26AB-1418-D656-9B0B-244FE5049A69}"/>
                </a:ext>
              </a:extLst>
            </p:cNvPr>
            <p:cNvSpPr/>
            <p:nvPr/>
          </p:nvSpPr>
          <p:spPr>
            <a:xfrm>
              <a:off x="0" y="0"/>
              <a:ext cx="1379590" cy="729585"/>
            </a:xfrm>
            <a:custGeom>
              <a:avLst/>
              <a:gdLst/>
              <a:ahLst/>
              <a:cxnLst/>
              <a:rect l="l" t="t" r="r" b="b"/>
              <a:pathLst>
                <a:path w="1379590" h="729585">
                  <a:moveTo>
                    <a:pt x="50745" y="0"/>
                  </a:moveTo>
                  <a:lnTo>
                    <a:pt x="1328845" y="0"/>
                  </a:lnTo>
                  <a:cubicBezTo>
                    <a:pt x="1356871" y="0"/>
                    <a:pt x="1379590" y="22719"/>
                    <a:pt x="1379590" y="50745"/>
                  </a:cubicBezTo>
                  <a:lnTo>
                    <a:pt x="1379590" y="678840"/>
                  </a:lnTo>
                  <a:cubicBezTo>
                    <a:pt x="1379590" y="706866"/>
                    <a:pt x="1356871" y="729585"/>
                    <a:pt x="1328845" y="729585"/>
                  </a:cubicBezTo>
                  <a:lnTo>
                    <a:pt x="50745" y="729585"/>
                  </a:lnTo>
                  <a:cubicBezTo>
                    <a:pt x="22719" y="729585"/>
                    <a:pt x="0" y="706866"/>
                    <a:pt x="0" y="678840"/>
                  </a:cubicBezTo>
                  <a:lnTo>
                    <a:pt x="0" y="50745"/>
                  </a:lnTo>
                  <a:cubicBezTo>
                    <a:pt x="0" y="22719"/>
                    <a:pt x="22719" y="0"/>
                    <a:pt x="50745" y="0"/>
                  </a:cubicBezTo>
                  <a:close/>
                </a:path>
              </a:pathLst>
            </a:custGeom>
            <a:solidFill>
              <a:srgbClr val="000000">
                <a:alpha val="0"/>
              </a:srgbClr>
            </a:solidFill>
            <a:ln w="19050" cap="rnd">
              <a:solidFill>
                <a:srgbClr val="FFFFFF"/>
              </a:solidFill>
              <a:prstDash val="solid"/>
              <a:round/>
            </a:ln>
          </p:spPr>
          <p:txBody>
            <a:bodyPr/>
            <a:lstStyle/>
            <a:p>
              <a:endParaRPr lang="en-GB"/>
            </a:p>
          </p:txBody>
        </p:sp>
        <p:sp>
          <p:nvSpPr>
            <p:cNvPr id="5" name="TextBox 5">
              <a:extLst>
                <a:ext uri="{FF2B5EF4-FFF2-40B4-BE49-F238E27FC236}">
                  <a16:creationId xmlns:a16="http://schemas.microsoft.com/office/drawing/2014/main" id="{2610EC13-F166-00C1-58A9-F09B709A1BDD}"/>
                </a:ext>
              </a:extLst>
            </p:cNvPr>
            <p:cNvSpPr txBox="1"/>
            <p:nvPr/>
          </p:nvSpPr>
          <p:spPr>
            <a:xfrm>
              <a:off x="0" y="-85725"/>
              <a:ext cx="1379590" cy="815310"/>
            </a:xfrm>
            <a:prstGeom prst="rect">
              <a:avLst/>
            </a:prstGeom>
          </p:spPr>
          <p:txBody>
            <a:bodyPr lIns="50800" tIns="50800" rIns="50800" bIns="50800" rtlCol="0" anchor="ctr"/>
            <a:lstStyle/>
            <a:p>
              <a:pPr algn="ctr">
                <a:lnSpc>
                  <a:spcPts val="2940"/>
                </a:lnSpc>
              </a:pPr>
              <a:endParaRPr/>
            </a:p>
          </p:txBody>
        </p:sp>
      </p:grpSp>
      <p:grpSp>
        <p:nvGrpSpPr>
          <p:cNvPr id="6" name="Group 6">
            <a:extLst>
              <a:ext uri="{FF2B5EF4-FFF2-40B4-BE49-F238E27FC236}">
                <a16:creationId xmlns:a16="http://schemas.microsoft.com/office/drawing/2014/main" id="{38523EEF-EA5D-7B6B-B3B1-0922AD08DFF9}"/>
              </a:ext>
            </a:extLst>
          </p:cNvPr>
          <p:cNvGrpSpPr/>
          <p:nvPr/>
        </p:nvGrpSpPr>
        <p:grpSpPr>
          <a:xfrm>
            <a:off x="1028700" y="5665631"/>
            <a:ext cx="7780774" cy="4114800"/>
            <a:chOff x="0" y="0"/>
            <a:chExt cx="1379590" cy="729585"/>
          </a:xfrm>
        </p:grpSpPr>
        <p:sp>
          <p:nvSpPr>
            <p:cNvPr id="7" name="Freeform 7">
              <a:extLst>
                <a:ext uri="{FF2B5EF4-FFF2-40B4-BE49-F238E27FC236}">
                  <a16:creationId xmlns:a16="http://schemas.microsoft.com/office/drawing/2014/main" id="{8D716649-260A-CA4D-66FE-8A27DCBD060A}"/>
                </a:ext>
              </a:extLst>
            </p:cNvPr>
            <p:cNvSpPr/>
            <p:nvPr/>
          </p:nvSpPr>
          <p:spPr>
            <a:xfrm>
              <a:off x="0" y="0"/>
              <a:ext cx="1379590" cy="729585"/>
            </a:xfrm>
            <a:custGeom>
              <a:avLst/>
              <a:gdLst/>
              <a:ahLst/>
              <a:cxnLst/>
              <a:rect l="l" t="t" r="r" b="b"/>
              <a:pathLst>
                <a:path w="1379590" h="729585">
                  <a:moveTo>
                    <a:pt x="50745" y="0"/>
                  </a:moveTo>
                  <a:lnTo>
                    <a:pt x="1328845" y="0"/>
                  </a:lnTo>
                  <a:cubicBezTo>
                    <a:pt x="1356871" y="0"/>
                    <a:pt x="1379590" y="22719"/>
                    <a:pt x="1379590" y="50745"/>
                  </a:cubicBezTo>
                  <a:lnTo>
                    <a:pt x="1379590" y="678840"/>
                  </a:lnTo>
                  <a:cubicBezTo>
                    <a:pt x="1379590" y="706866"/>
                    <a:pt x="1356871" y="729585"/>
                    <a:pt x="1328845" y="729585"/>
                  </a:cubicBezTo>
                  <a:lnTo>
                    <a:pt x="50745" y="729585"/>
                  </a:lnTo>
                  <a:cubicBezTo>
                    <a:pt x="22719" y="729585"/>
                    <a:pt x="0" y="706866"/>
                    <a:pt x="0" y="678840"/>
                  </a:cubicBezTo>
                  <a:lnTo>
                    <a:pt x="0" y="50745"/>
                  </a:lnTo>
                  <a:cubicBezTo>
                    <a:pt x="0" y="22719"/>
                    <a:pt x="22719" y="0"/>
                    <a:pt x="50745" y="0"/>
                  </a:cubicBezTo>
                  <a:close/>
                </a:path>
              </a:pathLst>
            </a:custGeom>
            <a:solidFill>
              <a:srgbClr val="000000">
                <a:alpha val="0"/>
              </a:srgbClr>
            </a:solidFill>
            <a:ln w="19050" cap="rnd">
              <a:solidFill>
                <a:srgbClr val="FFFFFF"/>
              </a:solidFill>
              <a:prstDash val="solid"/>
              <a:round/>
            </a:ln>
          </p:spPr>
          <p:txBody>
            <a:bodyPr/>
            <a:lstStyle/>
            <a:p>
              <a:endParaRPr lang="en-GB"/>
            </a:p>
          </p:txBody>
        </p:sp>
        <p:sp>
          <p:nvSpPr>
            <p:cNvPr id="8" name="TextBox 8">
              <a:extLst>
                <a:ext uri="{FF2B5EF4-FFF2-40B4-BE49-F238E27FC236}">
                  <a16:creationId xmlns:a16="http://schemas.microsoft.com/office/drawing/2014/main" id="{1780C5F7-D21F-D752-E2A5-627AD0E2A489}"/>
                </a:ext>
              </a:extLst>
            </p:cNvPr>
            <p:cNvSpPr txBox="1"/>
            <p:nvPr/>
          </p:nvSpPr>
          <p:spPr>
            <a:xfrm>
              <a:off x="0" y="-85725"/>
              <a:ext cx="1379590" cy="815310"/>
            </a:xfrm>
            <a:prstGeom prst="rect">
              <a:avLst/>
            </a:prstGeom>
          </p:spPr>
          <p:txBody>
            <a:bodyPr lIns="50800" tIns="50800" rIns="50800" bIns="50800" rtlCol="0" anchor="ctr"/>
            <a:lstStyle/>
            <a:p>
              <a:pPr algn="ctr">
                <a:lnSpc>
                  <a:spcPts val="2940"/>
                </a:lnSpc>
              </a:pPr>
              <a:endParaRPr/>
            </a:p>
          </p:txBody>
        </p:sp>
      </p:grpSp>
      <p:grpSp>
        <p:nvGrpSpPr>
          <p:cNvPr id="9" name="Group 9">
            <a:extLst>
              <a:ext uri="{FF2B5EF4-FFF2-40B4-BE49-F238E27FC236}">
                <a16:creationId xmlns:a16="http://schemas.microsoft.com/office/drawing/2014/main" id="{A0F48982-B3A3-627E-DD67-3643B95F43F5}"/>
              </a:ext>
            </a:extLst>
          </p:cNvPr>
          <p:cNvGrpSpPr/>
          <p:nvPr/>
        </p:nvGrpSpPr>
        <p:grpSpPr>
          <a:xfrm>
            <a:off x="9478526" y="1195517"/>
            <a:ext cx="7780774" cy="4114800"/>
            <a:chOff x="0" y="0"/>
            <a:chExt cx="1379590" cy="729585"/>
          </a:xfrm>
        </p:grpSpPr>
        <p:sp>
          <p:nvSpPr>
            <p:cNvPr id="10" name="Freeform 10">
              <a:extLst>
                <a:ext uri="{FF2B5EF4-FFF2-40B4-BE49-F238E27FC236}">
                  <a16:creationId xmlns:a16="http://schemas.microsoft.com/office/drawing/2014/main" id="{587D93D9-4415-BE62-CE63-A6977AFB5A36}"/>
                </a:ext>
              </a:extLst>
            </p:cNvPr>
            <p:cNvSpPr/>
            <p:nvPr/>
          </p:nvSpPr>
          <p:spPr>
            <a:xfrm>
              <a:off x="0" y="0"/>
              <a:ext cx="1379590" cy="729585"/>
            </a:xfrm>
            <a:custGeom>
              <a:avLst/>
              <a:gdLst/>
              <a:ahLst/>
              <a:cxnLst/>
              <a:rect l="l" t="t" r="r" b="b"/>
              <a:pathLst>
                <a:path w="1379590" h="729585">
                  <a:moveTo>
                    <a:pt x="50745" y="0"/>
                  </a:moveTo>
                  <a:lnTo>
                    <a:pt x="1328845" y="0"/>
                  </a:lnTo>
                  <a:cubicBezTo>
                    <a:pt x="1356871" y="0"/>
                    <a:pt x="1379590" y="22719"/>
                    <a:pt x="1379590" y="50745"/>
                  </a:cubicBezTo>
                  <a:lnTo>
                    <a:pt x="1379590" y="678840"/>
                  </a:lnTo>
                  <a:cubicBezTo>
                    <a:pt x="1379590" y="706866"/>
                    <a:pt x="1356871" y="729585"/>
                    <a:pt x="1328845" y="729585"/>
                  </a:cubicBezTo>
                  <a:lnTo>
                    <a:pt x="50745" y="729585"/>
                  </a:lnTo>
                  <a:cubicBezTo>
                    <a:pt x="22719" y="729585"/>
                    <a:pt x="0" y="706866"/>
                    <a:pt x="0" y="678840"/>
                  </a:cubicBezTo>
                  <a:lnTo>
                    <a:pt x="0" y="50745"/>
                  </a:lnTo>
                  <a:cubicBezTo>
                    <a:pt x="0" y="22719"/>
                    <a:pt x="22719" y="0"/>
                    <a:pt x="50745" y="0"/>
                  </a:cubicBezTo>
                  <a:close/>
                </a:path>
              </a:pathLst>
            </a:custGeom>
            <a:solidFill>
              <a:srgbClr val="000000">
                <a:alpha val="0"/>
              </a:srgbClr>
            </a:solidFill>
            <a:ln w="19050" cap="rnd">
              <a:solidFill>
                <a:srgbClr val="FFFFFF"/>
              </a:solidFill>
              <a:prstDash val="solid"/>
              <a:round/>
            </a:ln>
          </p:spPr>
          <p:txBody>
            <a:bodyPr/>
            <a:lstStyle/>
            <a:p>
              <a:endParaRPr lang="en-GB"/>
            </a:p>
          </p:txBody>
        </p:sp>
        <p:sp>
          <p:nvSpPr>
            <p:cNvPr id="11" name="TextBox 11">
              <a:extLst>
                <a:ext uri="{FF2B5EF4-FFF2-40B4-BE49-F238E27FC236}">
                  <a16:creationId xmlns:a16="http://schemas.microsoft.com/office/drawing/2014/main" id="{5DDCAF93-6136-129E-2E41-B3946AB6380F}"/>
                </a:ext>
              </a:extLst>
            </p:cNvPr>
            <p:cNvSpPr txBox="1"/>
            <p:nvPr/>
          </p:nvSpPr>
          <p:spPr>
            <a:xfrm>
              <a:off x="0" y="-85725"/>
              <a:ext cx="1379590" cy="815310"/>
            </a:xfrm>
            <a:prstGeom prst="rect">
              <a:avLst/>
            </a:prstGeom>
          </p:spPr>
          <p:txBody>
            <a:bodyPr lIns="50800" tIns="50800" rIns="50800" bIns="50800" rtlCol="0" anchor="ctr"/>
            <a:lstStyle/>
            <a:p>
              <a:pPr algn="ctr">
                <a:lnSpc>
                  <a:spcPts val="2940"/>
                </a:lnSpc>
              </a:pPr>
              <a:endParaRPr/>
            </a:p>
          </p:txBody>
        </p:sp>
      </p:grpSp>
      <p:grpSp>
        <p:nvGrpSpPr>
          <p:cNvPr id="12" name="Group 12">
            <a:extLst>
              <a:ext uri="{FF2B5EF4-FFF2-40B4-BE49-F238E27FC236}">
                <a16:creationId xmlns:a16="http://schemas.microsoft.com/office/drawing/2014/main" id="{40C7C78F-ED61-F88A-B75F-208A48183CCB}"/>
              </a:ext>
            </a:extLst>
          </p:cNvPr>
          <p:cNvGrpSpPr/>
          <p:nvPr/>
        </p:nvGrpSpPr>
        <p:grpSpPr>
          <a:xfrm>
            <a:off x="9478526" y="5665631"/>
            <a:ext cx="7780774" cy="4114800"/>
            <a:chOff x="0" y="0"/>
            <a:chExt cx="1379590" cy="729585"/>
          </a:xfrm>
        </p:grpSpPr>
        <p:sp>
          <p:nvSpPr>
            <p:cNvPr id="13" name="Freeform 13">
              <a:extLst>
                <a:ext uri="{FF2B5EF4-FFF2-40B4-BE49-F238E27FC236}">
                  <a16:creationId xmlns:a16="http://schemas.microsoft.com/office/drawing/2014/main" id="{E4245120-B16E-ECEB-9E86-307E45CB745F}"/>
                </a:ext>
              </a:extLst>
            </p:cNvPr>
            <p:cNvSpPr/>
            <p:nvPr/>
          </p:nvSpPr>
          <p:spPr>
            <a:xfrm>
              <a:off x="0" y="0"/>
              <a:ext cx="1379590" cy="729585"/>
            </a:xfrm>
            <a:custGeom>
              <a:avLst/>
              <a:gdLst/>
              <a:ahLst/>
              <a:cxnLst/>
              <a:rect l="l" t="t" r="r" b="b"/>
              <a:pathLst>
                <a:path w="1379590" h="729585">
                  <a:moveTo>
                    <a:pt x="50745" y="0"/>
                  </a:moveTo>
                  <a:lnTo>
                    <a:pt x="1328845" y="0"/>
                  </a:lnTo>
                  <a:cubicBezTo>
                    <a:pt x="1356871" y="0"/>
                    <a:pt x="1379590" y="22719"/>
                    <a:pt x="1379590" y="50745"/>
                  </a:cubicBezTo>
                  <a:lnTo>
                    <a:pt x="1379590" y="678840"/>
                  </a:lnTo>
                  <a:cubicBezTo>
                    <a:pt x="1379590" y="706866"/>
                    <a:pt x="1356871" y="729585"/>
                    <a:pt x="1328845" y="729585"/>
                  </a:cubicBezTo>
                  <a:lnTo>
                    <a:pt x="50745" y="729585"/>
                  </a:lnTo>
                  <a:cubicBezTo>
                    <a:pt x="22719" y="729585"/>
                    <a:pt x="0" y="706866"/>
                    <a:pt x="0" y="678840"/>
                  </a:cubicBezTo>
                  <a:lnTo>
                    <a:pt x="0" y="50745"/>
                  </a:lnTo>
                  <a:cubicBezTo>
                    <a:pt x="0" y="22719"/>
                    <a:pt x="22719" y="0"/>
                    <a:pt x="50745" y="0"/>
                  </a:cubicBezTo>
                  <a:close/>
                </a:path>
              </a:pathLst>
            </a:custGeom>
            <a:solidFill>
              <a:srgbClr val="000000">
                <a:alpha val="0"/>
              </a:srgbClr>
            </a:solidFill>
            <a:ln w="19050" cap="rnd">
              <a:solidFill>
                <a:srgbClr val="FFFFFF"/>
              </a:solidFill>
              <a:prstDash val="solid"/>
              <a:round/>
            </a:ln>
          </p:spPr>
          <p:txBody>
            <a:bodyPr/>
            <a:lstStyle/>
            <a:p>
              <a:endParaRPr lang="en-GB"/>
            </a:p>
          </p:txBody>
        </p:sp>
        <p:sp>
          <p:nvSpPr>
            <p:cNvPr id="14" name="TextBox 14">
              <a:extLst>
                <a:ext uri="{FF2B5EF4-FFF2-40B4-BE49-F238E27FC236}">
                  <a16:creationId xmlns:a16="http://schemas.microsoft.com/office/drawing/2014/main" id="{C3991290-CB53-D572-1961-FBB4F508EED6}"/>
                </a:ext>
              </a:extLst>
            </p:cNvPr>
            <p:cNvSpPr txBox="1"/>
            <p:nvPr/>
          </p:nvSpPr>
          <p:spPr>
            <a:xfrm>
              <a:off x="0" y="-85725"/>
              <a:ext cx="1379590" cy="815310"/>
            </a:xfrm>
            <a:prstGeom prst="rect">
              <a:avLst/>
            </a:prstGeom>
          </p:spPr>
          <p:txBody>
            <a:bodyPr lIns="50800" tIns="50800" rIns="50800" bIns="50800" rtlCol="0" anchor="ctr"/>
            <a:lstStyle/>
            <a:p>
              <a:pPr algn="ctr">
                <a:lnSpc>
                  <a:spcPts val="2940"/>
                </a:lnSpc>
              </a:pPr>
              <a:endParaRPr/>
            </a:p>
          </p:txBody>
        </p:sp>
      </p:grpSp>
      <p:sp>
        <p:nvSpPr>
          <p:cNvPr id="15" name="TextBox 15">
            <a:extLst>
              <a:ext uri="{FF2B5EF4-FFF2-40B4-BE49-F238E27FC236}">
                <a16:creationId xmlns:a16="http://schemas.microsoft.com/office/drawing/2014/main" id="{1AE87F0F-4645-3851-BA03-5E79EDC2C0B2}"/>
              </a:ext>
            </a:extLst>
          </p:cNvPr>
          <p:cNvSpPr txBox="1"/>
          <p:nvPr/>
        </p:nvSpPr>
        <p:spPr>
          <a:xfrm>
            <a:off x="1471013" y="1578105"/>
            <a:ext cx="6896148" cy="482312"/>
          </a:xfrm>
          <a:prstGeom prst="rect">
            <a:avLst/>
          </a:prstGeom>
        </p:spPr>
        <p:txBody>
          <a:bodyPr lIns="0" tIns="0" rIns="0" bIns="0" rtlCol="0" anchor="t">
            <a:spAutoFit/>
          </a:bodyPr>
          <a:lstStyle/>
          <a:p>
            <a:pPr marL="0" lvl="0" indent="0" algn="just">
              <a:lnSpc>
                <a:spcPts val="4160"/>
              </a:lnSpc>
              <a:spcBef>
                <a:spcPct val="0"/>
              </a:spcBef>
            </a:pPr>
            <a:r>
              <a:rPr lang="en-US" sz="3200" b="1" u="none" strike="noStrike" dirty="0">
                <a:solidFill>
                  <a:srgbClr val="FFFFFF"/>
                </a:solidFill>
                <a:latin typeface="Kollektif Bold"/>
                <a:ea typeface="Kollektif Bold"/>
                <a:cs typeface="Kollektif Bold"/>
                <a:sym typeface="Kollektif Bold"/>
              </a:rPr>
              <a:t>Phase 1: Research and Insight</a:t>
            </a:r>
          </a:p>
        </p:txBody>
      </p:sp>
      <p:sp>
        <p:nvSpPr>
          <p:cNvPr id="16" name="TextBox 16">
            <a:extLst>
              <a:ext uri="{FF2B5EF4-FFF2-40B4-BE49-F238E27FC236}">
                <a16:creationId xmlns:a16="http://schemas.microsoft.com/office/drawing/2014/main" id="{12D7E530-EF9F-9921-A4E6-3C11D9EEB188}"/>
              </a:ext>
            </a:extLst>
          </p:cNvPr>
          <p:cNvSpPr txBox="1"/>
          <p:nvPr/>
        </p:nvSpPr>
        <p:spPr>
          <a:xfrm>
            <a:off x="1471013" y="2104520"/>
            <a:ext cx="6896148" cy="3315780"/>
          </a:xfrm>
          <a:prstGeom prst="rect">
            <a:avLst/>
          </a:prstGeom>
        </p:spPr>
        <p:txBody>
          <a:bodyPr lIns="0" tIns="0" rIns="0" bIns="0" rtlCol="0" anchor="t">
            <a:spAutoFit/>
          </a:bodyPr>
          <a:lstStyle/>
          <a:p>
            <a:pPr marL="0" lvl="1" algn="just">
              <a:lnSpc>
                <a:spcPts val="2940"/>
              </a:lnSpc>
              <a:spcBef>
                <a:spcPct val="0"/>
              </a:spcBef>
            </a:pPr>
            <a:r>
              <a:rPr lang="en-GB" sz="1600" dirty="0">
                <a:solidFill>
                  <a:srgbClr val="FFFFFF"/>
                </a:solidFill>
                <a:latin typeface="Kollektif"/>
                <a:ea typeface="Kollektif"/>
                <a:cs typeface="Kollektif"/>
                <a:sym typeface="Kollektif"/>
              </a:rPr>
              <a:t>Gather secondary data on fan behaviour, digital trends, and engagement metrics.</a:t>
            </a:r>
          </a:p>
          <a:p>
            <a:pPr marL="0" lvl="1" algn="just">
              <a:lnSpc>
                <a:spcPts val="2940"/>
              </a:lnSpc>
              <a:spcBef>
                <a:spcPct val="0"/>
              </a:spcBef>
            </a:pPr>
            <a:r>
              <a:rPr lang="en-GB" sz="1600" dirty="0">
                <a:solidFill>
                  <a:srgbClr val="FFFFFF"/>
                </a:solidFill>
                <a:latin typeface="Kollektif"/>
                <a:ea typeface="Kollektif"/>
                <a:cs typeface="Kollektif"/>
                <a:sym typeface="Kollektif"/>
              </a:rPr>
              <a:t>Analyse existing digital platforms used by football clubs, including apps, loyalty programmes, social media strategies, and immersive technologies.</a:t>
            </a:r>
          </a:p>
          <a:p>
            <a:pPr marL="0" lvl="1" algn="just">
              <a:lnSpc>
                <a:spcPts val="2940"/>
              </a:lnSpc>
              <a:spcBef>
                <a:spcPct val="0"/>
              </a:spcBef>
            </a:pPr>
            <a:r>
              <a:rPr lang="en-GB" sz="1600" dirty="0">
                <a:solidFill>
                  <a:srgbClr val="FFFFFF"/>
                </a:solidFill>
                <a:latin typeface="Kollektif"/>
                <a:ea typeface="Kollektif"/>
                <a:cs typeface="Kollektif"/>
                <a:sym typeface="Kollektif"/>
              </a:rPr>
              <a:t>Conduct a needs-analysis to identify gaps between current fan experiences and modern expectations, particularly for Gen-Z and Gen-A supporters.</a:t>
            </a:r>
          </a:p>
          <a:p>
            <a:pPr marL="0" lvl="1" algn="just">
              <a:lnSpc>
                <a:spcPts val="2940"/>
              </a:lnSpc>
              <a:spcBef>
                <a:spcPct val="0"/>
              </a:spcBef>
            </a:pPr>
            <a:r>
              <a:rPr lang="en-GB" sz="1600" dirty="0">
                <a:solidFill>
                  <a:srgbClr val="FFFFFF"/>
                </a:solidFill>
                <a:latin typeface="Kollektif"/>
                <a:ea typeface="Kollektif"/>
                <a:cs typeface="Kollektif"/>
                <a:sym typeface="Kollektif"/>
              </a:rPr>
              <a:t>Purpose: Build a strong evidence base to guide the strategy and identify opportunities for innovation.</a:t>
            </a:r>
          </a:p>
          <a:p>
            <a:pPr marL="0" lvl="1" algn="just">
              <a:lnSpc>
                <a:spcPts val="2940"/>
              </a:lnSpc>
              <a:spcBef>
                <a:spcPct val="0"/>
              </a:spcBef>
            </a:pPr>
            <a:endParaRPr lang="en-US" sz="2100" u="none" strike="noStrike" dirty="0">
              <a:solidFill>
                <a:srgbClr val="FFFFFF"/>
              </a:solidFill>
              <a:latin typeface="Kollektif"/>
              <a:ea typeface="Kollektif"/>
              <a:cs typeface="Kollektif"/>
              <a:sym typeface="Kollektif"/>
            </a:endParaRPr>
          </a:p>
        </p:txBody>
      </p:sp>
      <p:sp>
        <p:nvSpPr>
          <p:cNvPr id="17" name="TextBox 17">
            <a:extLst>
              <a:ext uri="{FF2B5EF4-FFF2-40B4-BE49-F238E27FC236}">
                <a16:creationId xmlns:a16="http://schemas.microsoft.com/office/drawing/2014/main" id="{43E037D5-6F04-32BA-7AA1-92B6994A7CDA}"/>
              </a:ext>
            </a:extLst>
          </p:cNvPr>
          <p:cNvSpPr txBox="1"/>
          <p:nvPr/>
        </p:nvSpPr>
        <p:spPr>
          <a:xfrm>
            <a:off x="9920839" y="1578105"/>
            <a:ext cx="6896148" cy="482312"/>
          </a:xfrm>
          <a:prstGeom prst="rect">
            <a:avLst/>
          </a:prstGeom>
        </p:spPr>
        <p:txBody>
          <a:bodyPr lIns="0" tIns="0" rIns="0" bIns="0" rtlCol="0" anchor="t">
            <a:spAutoFit/>
          </a:bodyPr>
          <a:lstStyle/>
          <a:p>
            <a:pPr marL="0" lvl="0" indent="0" algn="just">
              <a:lnSpc>
                <a:spcPts val="4160"/>
              </a:lnSpc>
              <a:spcBef>
                <a:spcPct val="0"/>
              </a:spcBef>
            </a:pPr>
            <a:r>
              <a:rPr lang="en-US" sz="3200" b="1" dirty="0">
                <a:solidFill>
                  <a:srgbClr val="FFFFFF"/>
                </a:solidFill>
                <a:latin typeface="Kollektif Bold"/>
                <a:ea typeface="Kollektif Bold"/>
                <a:cs typeface="Kollektif Bold"/>
                <a:sym typeface="Kollektif Bold"/>
              </a:rPr>
              <a:t>Phase 2: Strategy Framework</a:t>
            </a:r>
            <a:endParaRPr lang="en-US" sz="3200" b="1" u="none" strike="noStrike" dirty="0">
              <a:solidFill>
                <a:srgbClr val="FFFFFF"/>
              </a:solidFill>
              <a:latin typeface="Kollektif Bold"/>
              <a:ea typeface="Kollektif Bold"/>
              <a:cs typeface="Kollektif Bold"/>
              <a:sym typeface="Kollektif Bold"/>
            </a:endParaRPr>
          </a:p>
        </p:txBody>
      </p:sp>
      <p:sp>
        <p:nvSpPr>
          <p:cNvPr id="18" name="TextBox 18">
            <a:extLst>
              <a:ext uri="{FF2B5EF4-FFF2-40B4-BE49-F238E27FC236}">
                <a16:creationId xmlns:a16="http://schemas.microsoft.com/office/drawing/2014/main" id="{DA9B0A2E-B85A-D513-EA5E-42F4339BA6B8}"/>
              </a:ext>
            </a:extLst>
          </p:cNvPr>
          <p:cNvSpPr txBox="1"/>
          <p:nvPr/>
        </p:nvSpPr>
        <p:spPr>
          <a:xfrm>
            <a:off x="9920839" y="1838736"/>
            <a:ext cx="6896148" cy="3667158"/>
          </a:xfrm>
          <a:prstGeom prst="rect">
            <a:avLst/>
          </a:prstGeom>
        </p:spPr>
        <p:txBody>
          <a:bodyPr lIns="0" tIns="0" rIns="0" bIns="0" rtlCol="0" anchor="t">
            <a:spAutoFit/>
          </a:bodyPr>
          <a:lstStyle/>
          <a:p>
            <a:pPr marL="0" lvl="1" indent="0" algn="just">
              <a:lnSpc>
                <a:spcPts val="2940"/>
              </a:lnSpc>
              <a:spcBef>
                <a:spcPct val="0"/>
              </a:spcBef>
            </a:pPr>
            <a:endParaRPr lang="en-GB" sz="2400" dirty="0">
              <a:solidFill>
                <a:srgbClr val="FFFFFF"/>
              </a:solidFill>
              <a:latin typeface="Kollektif"/>
              <a:ea typeface="Kollektif"/>
              <a:cs typeface="Kollektif"/>
              <a:sym typeface="Kollektif"/>
            </a:endParaRPr>
          </a:p>
          <a:p>
            <a:pPr marL="0" lvl="1" indent="0" algn="just">
              <a:lnSpc>
                <a:spcPts val="2940"/>
              </a:lnSpc>
              <a:spcBef>
                <a:spcPct val="0"/>
              </a:spcBef>
            </a:pPr>
            <a:r>
              <a:rPr lang="en-GB" sz="1600" dirty="0">
                <a:solidFill>
                  <a:srgbClr val="FFFFFF"/>
                </a:solidFill>
                <a:latin typeface="Kollektif"/>
                <a:ea typeface="Kollektif"/>
                <a:cs typeface="Kollektif"/>
                <a:sym typeface="Kollektif"/>
              </a:rPr>
              <a:t>Determine priority areas for clubs, including loyalty initiatives, content creation, interactivity, data-driven insights, and gamification.</a:t>
            </a:r>
          </a:p>
          <a:p>
            <a:pPr marL="0" lvl="1" indent="0" algn="just">
              <a:lnSpc>
                <a:spcPts val="2940"/>
              </a:lnSpc>
              <a:spcBef>
                <a:spcPct val="0"/>
              </a:spcBef>
            </a:pPr>
            <a:r>
              <a:rPr lang="en-GB" sz="1600" dirty="0">
                <a:solidFill>
                  <a:srgbClr val="FFFFFF"/>
                </a:solidFill>
                <a:latin typeface="Kollektif"/>
                <a:ea typeface="Kollektif"/>
                <a:cs typeface="Kollektif"/>
                <a:sym typeface="Kollektif"/>
              </a:rPr>
              <a:t>Map out all fan touchpoints across matchday, online platforms, mobile apps, community events, and global outreach.</a:t>
            </a:r>
          </a:p>
          <a:p>
            <a:pPr marL="0" lvl="1" indent="0" algn="just">
              <a:lnSpc>
                <a:spcPts val="2940"/>
              </a:lnSpc>
              <a:spcBef>
                <a:spcPct val="0"/>
              </a:spcBef>
            </a:pPr>
            <a:r>
              <a:rPr lang="en-GB" sz="1600" dirty="0">
                <a:solidFill>
                  <a:srgbClr val="FFFFFF"/>
                </a:solidFill>
                <a:latin typeface="Kollektif"/>
                <a:ea typeface="Kollektif"/>
                <a:cs typeface="Kollektif"/>
                <a:sym typeface="Kollektif"/>
              </a:rPr>
              <a:t>Develop a strategic model showing how digital tools can be integrated to enhance engagement and build long-term fan relationships.</a:t>
            </a:r>
          </a:p>
          <a:p>
            <a:pPr marL="0" lvl="1" indent="0" algn="just">
              <a:lnSpc>
                <a:spcPts val="2940"/>
              </a:lnSpc>
              <a:spcBef>
                <a:spcPct val="0"/>
              </a:spcBef>
            </a:pPr>
            <a:r>
              <a:rPr lang="en-GB" sz="1600" dirty="0">
                <a:solidFill>
                  <a:srgbClr val="FFFFFF"/>
                </a:solidFill>
                <a:latin typeface="Kollektif"/>
                <a:ea typeface="Kollektif"/>
                <a:cs typeface="Kollektif"/>
                <a:sym typeface="Kollektif"/>
              </a:rPr>
              <a:t>Purpose: Provide a structured approach for clubs to modernise fan interactions.</a:t>
            </a:r>
          </a:p>
          <a:p>
            <a:pPr marL="0" lvl="1" indent="0" algn="just">
              <a:lnSpc>
                <a:spcPts val="2940"/>
              </a:lnSpc>
              <a:spcBef>
                <a:spcPct val="0"/>
              </a:spcBef>
            </a:pPr>
            <a:r>
              <a:rPr lang="en-US" sz="1400" u="none" strike="noStrike" dirty="0">
                <a:solidFill>
                  <a:srgbClr val="FFFFFF"/>
                </a:solidFill>
                <a:latin typeface="Kollektif"/>
                <a:ea typeface="Kollektif"/>
                <a:cs typeface="Kollektif"/>
                <a:sym typeface="Kollektif"/>
              </a:rPr>
              <a:t> </a:t>
            </a:r>
            <a:endParaRPr lang="en-US" sz="2100" u="none" strike="noStrike" dirty="0">
              <a:solidFill>
                <a:srgbClr val="FFFFFF"/>
              </a:solidFill>
              <a:latin typeface="Kollektif"/>
              <a:ea typeface="Kollektif"/>
              <a:cs typeface="Kollektif"/>
              <a:sym typeface="Kollektif"/>
            </a:endParaRPr>
          </a:p>
        </p:txBody>
      </p:sp>
      <p:sp>
        <p:nvSpPr>
          <p:cNvPr id="19" name="TextBox 19">
            <a:extLst>
              <a:ext uri="{FF2B5EF4-FFF2-40B4-BE49-F238E27FC236}">
                <a16:creationId xmlns:a16="http://schemas.microsoft.com/office/drawing/2014/main" id="{718C4B55-A5FE-2682-CD72-D58BD5C72449}"/>
              </a:ext>
            </a:extLst>
          </p:cNvPr>
          <p:cNvSpPr txBox="1"/>
          <p:nvPr/>
        </p:nvSpPr>
        <p:spPr>
          <a:xfrm>
            <a:off x="9920839" y="6048218"/>
            <a:ext cx="6896148" cy="482312"/>
          </a:xfrm>
          <a:prstGeom prst="rect">
            <a:avLst/>
          </a:prstGeom>
        </p:spPr>
        <p:txBody>
          <a:bodyPr lIns="0" tIns="0" rIns="0" bIns="0" rtlCol="0" anchor="t">
            <a:spAutoFit/>
          </a:bodyPr>
          <a:lstStyle/>
          <a:p>
            <a:pPr marL="0" lvl="0" indent="0" algn="just">
              <a:lnSpc>
                <a:spcPts val="4160"/>
              </a:lnSpc>
              <a:spcBef>
                <a:spcPct val="0"/>
              </a:spcBef>
            </a:pPr>
            <a:r>
              <a:rPr lang="en-US" sz="3200" b="1" dirty="0">
                <a:solidFill>
                  <a:srgbClr val="FFFFFF"/>
                </a:solidFill>
                <a:latin typeface="Kollektif Bold"/>
                <a:ea typeface="Kollektif Bold"/>
                <a:cs typeface="Kollektif Bold"/>
                <a:sym typeface="Kollektif Bold"/>
              </a:rPr>
              <a:t>Phase 4: Impact Analysis</a:t>
            </a:r>
            <a:endParaRPr lang="en-US" sz="3200" b="1" u="none" strike="noStrike" dirty="0">
              <a:solidFill>
                <a:srgbClr val="FFFFFF"/>
              </a:solidFill>
              <a:latin typeface="Kollektif Bold"/>
              <a:ea typeface="Kollektif Bold"/>
              <a:cs typeface="Kollektif Bold"/>
              <a:sym typeface="Kollektif Bold"/>
            </a:endParaRPr>
          </a:p>
        </p:txBody>
      </p:sp>
      <p:sp>
        <p:nvSpPr>
          <p:cNvPr id="20" name="TextBox 20">
            <a:extLst>
              <a:ext uri="{FF2B5EF4-FFF2-40B4-BE49-F238E27FC236}">
                <a16:creationId xmlns:a16="http://schemas.microsoft.com/office/drawing/2014/main" id="{3DC5DE0B-ED6D-3E76-C5FC-708EE260BD5D}"/>
              </a:ext>
            </a:extLst>
          </p:cNvPr>
          <p:cNvSpPr txBox="1"/>
          <p:nvPr/>
        </p:nvSpPr>
        <p:spPr>
          <a:xfrm>
            <a:off x="9920839" y="6574633"/>
            <a:ext cx="6896148" cy="2943883"/>
          </a:xfrm>
          <a:prstGeom prst="rect">
            <a:avLst/>
          </a:prstGeom>
        </p:spPr>
        <p:txBody>
          <a:bodyPr lIns="0" tIns="0" rIns="0" bIns="0" rtlCol="0" anchor="t">
            <a:spAutoFit/>
          </a:bodyPr>
          <a:lstStyle/>
          <a:p>
            <a:pPr marL="0" lvl="1" indent="0" algn="just">
              <a:lnSpc>
                <a:spcPts val="2940"/>
              </a:lnSpc>
              <a:spcBef>
                <a:spcPct val="0"/>
              </a:spcBef>
            </a:pPr>
            <a:r>
              <a:rPr lang="en-GB" sz="2100" dirty="0">
                <a:solidFill>
                  <a:srgbClr val="FFFFFF"/>
                </a:solidFill>
                <a:latin typeface="Kollektif"/>
                <a:ea typeface="Kollektif"/>
                <a:cs typeface="Kollektif"/>
                <a:sym typeface="Kollektif"/>
              </a:rPr>
              <a:t>Estimate improvements in fan engagement, matchday attendance, digital activity, and revenue generation.</a:t>
            </a:r>
          </a:p>
          <a:p>
            <a:pPr marL="0" lvl="1" indent="0" algn="just">
              <a:lnSpc>
                <a:spcPts val="2940"/>
              </a:lnSpc>
              <a:spcBef>
                <a:spcPct val="0"/>
              </a:spcBef>
            </a:pPr>
            <a:r>
              <a:rPr lang="en-GB" sz="2100" dirty="0">
                <a:solidFill>
                  <a:srgbClr val="FFFFFF"/>
                </a:solidFill>
                <a:latin typeface="Kollektif"/>
                <a:ea typeface="Kollektif"/>
                <a:cs typeface="Kollektif"/>
                <a:sym typeface="Kollektif"/>
              </a:rPr>
              <a:t>Identify KPIs, such as active app users, engagement rates, retention metrics, and matchday spend.</a:t>
            </a:r>
          </a:p>
          <a:p>
            <a:pPr marL="0" lvl="1" indent="0" algn="just">
              <a:lnSpc>
                <a:spcPts val="2940"/>
              </a:lnSpc>
              <a:spcBef>
                <a:spcPct val="0"/>
              </a:spcBef>
            </a:pPr>
            <a:r>
              <a:rPr lang="en-GB" sz="2100" dirty="0">
                <a:solidFill>
                  <a:srgbClr val="FFFFFF"/>
                </a:solidFill>
                <a:latin typeface="Kollektif"/>
                <a:ea typeface="Kollektif"/>
                <a:cs typeface="Kollektif"/>
                <a:sym typeface="Kollektif"/>
              </a:rPr>
              <a:t>Assess scalability for clubs of different sizes, estimate costs, and identify risks to implementation.</a:t>
            </a:r>
          </a:p>
          <a:p>
            <a:pPr marL="0" lvl="1" indent="0" algn="just">
              <a:lnSpc>
                <a:spcPts val="2940"/>
              </a:lnSpc>
              <a:spcBef>
                <a:spcPct val="0"/>
              </a:spcBef>
            </a:pPr>
            <a:r>
              <a:rPr lang="en-GB" sz="2100" dirty="0">
                <a:solidFill>
                  <a:srgbClr val="FFFFFF"/>
                </a:solidFill>
                <a:latin typeface="Kollektif"/>
                <a:ea typeface="Kollektif"/>
                <a:cs typeface="Kollektif"/>
                <a:sym typeface="Kollektif"/>
              </a:rPr>
              <a:t>Purpose: Ensure that the proposed innovation delivers measurable commercial and strategic value.</a:t>
            </a:r>
            <a:endParaRPr lang="en-US" sz="2100" u="none" strike="noStrike" dirty="0">
              <a:solidFill>
                <a:srgbClr val="FFFFFF"/>
              </a:solidFill>
              <a:latin typeface="Kollektif"/>
              <a:ea typeface="Kollektif"/>
              <a:cs typeface="Kollektif"/>
              <a:sym typeface="Kollektif"/>
            </a:endParaRPr>
          </a:p>
        </p:txBody>
      </p:sp>
      <p:sp>
        <p:nvSpPr>
          <p:cNvPr id="21" name="TextBox 21">
            <a:extLst>
              <a:ext uri="{FF2B5EF4-FFF2-40B4-BE49-F238E27FC236}">
                <a16:creationId xmlns:a16="http://schemas.microsoft.com/office/drawing/2014/main" id="{A4B87988-4540-3F10-BBA0-346C9569CC31}"/>
              </a:ext>
            </a:extLst>
          </p:cNvPr>
          <p:cNvSpPr txBox="1"/>
          <p:nvPr/>
        </p:nvSpPr>
        <p:spPr>
          <a:xfrm>
            <a:off x="1471012" y="6048218"/>
            <a:ext cx="7139587" cy="482312"/>
          </a:xfrm>
          <a:prstGeom prst="rect">
            <a:avLst/>
          </a:prstGeom>
        </p:spPr>
        <p:txBody>
          <a:bodyPr wrap="square" lIns="0" tIns="0" rIns="0" bIns="0" rtlCol="0" anchor="t">
            <a:spAutoFit/>
          </a:bodyPr>
          <a:lstStyle/>
          <a:p>
            <a:pPr marL="0" lvl="0" indent="0" algn="just">
              <a:lnSpc>
                <a:spcPts val="4160"/>
              </a:lnSpc>
              <a:spcBef>
                <a:spcPct val="0"/>
              </a:spcBef>
            </a:pPr>
            <a:r>
              <a:rPr lang="en-US" sz="3200" b="1" dirty="0">
                <a:solidFill>
                  <a:srgbClr val="FFFFFF"/>
                </a:solidFill>
                <a:latin typeface="Kollektif Bold"/>
                <a:ea typeface="Kollektif Bold"/>
                <a:cs typeface="Kollektif Bold"/>
                <a:sym typeface="Kollektif Bold"/>
              </a:rPr>
              <a:t>Phase 3: Proposed Digital Innovation</a:t>
            </a:r>
            <a:endParaRPr lang="en-US" sz="3200" b="1" u="none" strike="noStrike" dirty="0">
              <a:solidFill>
                <a:srgbClr val="FFFFFF"/>
              </a:solidFill>
              <a:latin typeface="Kollektif Bold"/>
              <a:ea typeface="Kollektif Bold"/>
              <a:cs typeface="Kollektif Bold"/>
              <a:sym typeface="Kollektif Bold"/>
            </a:endParaRPr>
          </a:p>
        </p:txBody>
      </p:sp>
      <p:sp>
        <p:nvSpPr>
          <p:cNvPr id="22" name="TextBox 22">
            <a:extLst>
              <a:ext uri="{FF2B5EF4-FFF2-40B4-BE49-F238E27FC236}">
                <a16:creationId xmlns:a16="http://schemas.microsoft.com/office/drawing/2014/main" id="{EFA505A3-13FE-6285-67E4-83FBAC77237F}"/>
              </a:ext>
            </a:extLst>
          </p:cNvPr>
          <p:cNvSpPr txBox="1"/>
          <p:nvPr/>
        </p:nvSpPr>
        <p:spPr>
          <a:xfrm>
            <a:off x="1471013" y="6574633"/>
            <a:ext cx="6896148" cy="2911566"/>
          </a:xfrm>
          <a:prstGeom prst="rect">
            <a:avLst/>
          </a:prstGeom>
        </p:spPr>
        <p:txBody>
          <a:bodyPr lIns="0" tIns="0" rIns="0" bIns="0" rtlCol="0" anchor="t">
            <a:spAutoFit/>
          </a:bodyPr>
          <a:lstStyle/>
          <a:p>
            <a:pPr marL="0" lvl="1" indent="0" algn="just">
              <a:lnSpc>
                <a:spcPts val="2940"/>
              </a:lnSpc>
              <a:spcBef>
                <a:spcPct val="0"/>
              </a:spcBef>
            </a:pPr>
            <a:r>
              <a:rPr lang="en-GB" sz="1000" dirty="0">
                <a:solidFill>
                  <a:srgbClr val="FFFFFF"/>
                </a:solidFill>
                <a:latin typeface="Kollektif"/>
                <a:ea typeface="Kollektif"/>
                <a:cs typeface="Kollektif"/>
                <a:sym typeface="Kollektif"/>
              </a:rPr>
              <a:t>Develop one core digital solution, such as:</a:t>
            </a:r>
          </a:p>
          <a:p>
            <a:pPr marL="0" lvl="1" indent="0" algn="just">
              <a:lnSpc>
                <a:spcPts val="2940"/>
              </a:lnSpc>
              <a:spcBef>
                <a:spcPct val="0"/>
              </a:spcBef>
            </a:pPr>
            <a:r>
              <a:rPr lang="en-GB" sz="1000" dirty="0">
                <a:solidFill>
                  <a:srgbClr val="FFFFFF"/>
                </a:solidFill>
                <a:latin typeface="Kollektif"/>
                <a:ea typeface="Kollektif"/>
                <a:cs typeface="Kollektif"/>
                <a:sym typeface="Kollektif"/>
              </a:rPr>
              <a:t>A personalised fan app with exclusive content, news, and reward systems.</a:t>
            </a:r>
          </a:p>
          <a:p>
            <a:pPr marL="0" lvl="1" indent="0" algn="just">
              <a:lnSpc>
                <a:spcPts val="2940"/>
              </a:lnSpc>
              <a:spcBef>
                <a:spcPct val="0"/>
              </a:spcBef>
            </a:pPr>
            <a:r>
              <a:rPr lang="en-GB" sz="1000" dirty="0">
                <a:solidFill>
                  <a:srgbClr val="FFFFFF"/>
                </a:solidFill>
                <a:latin typeface="Kollektif"/>
                <a:ea typeface="Kollektif"/>
                <a:cs typeface="Kollektif"/>
                <a:sym typeface="Kollektif"/>
              </a:rPr>
              <a:t>A digital loyalty programme offering points for match attendance, merchandise purchases, or social media engagement.</a:t>
            </a:r>
          </a:p>
          <a:p>
            <a:pPr marL="0" lvl="1" indent="0" algn="just">
              <a:lnSpc>
                <a:spcPts val="2940"/>
              </a:lnSpc>
              <a:spcBef>
                <a:spcPct val="0"/>
              </a:spcBef>
            </a:pPr>
            <a:r>
              <a:rPr lang="en-GB" sz="1000" dirty="0">
                <a:solidFill>
                  <a:srgbClr val="FFFFFF"/>
                </a:solidFill>
                <a:latin typeface="Kollektif"/>
                <a:ea typeface="Kollektif"/>
                <a:cs typeface="Kollektif"/>
                <a:sym typeface="Kollektif"/>
              </a:rPr>
              <a:t>AR/VR matchday experiences to immerse fans virtually.</a:t>
            </a:r>
          </a:p>
          <a:p>
            <a:pPr marL="0" lvl="1" indent="0" algn="just">
              <a:lnSpc>
                <a:spcPts val="2940"/>
              </a:lnSpc>
              <a:spcBef>
                <a:spcPct val="0"/>
              </a:spcBef>
            </a:pPr>
            <a:r>
              <a:rPr lang="en-GB" sz="1000" dirty="0">
                <a:solidFill>
                  <a:srgbClr val="FFFFFF"/>
                </a:solidFill>
                <a:latin typeface="Kollektif"/>
                <a:ea typeface="Kollektif"/>
                <a:cs typeface="Kollektif"/>
                <a:sym typeface="Kollektif"/>
              </a:rPr>
              <a:t>Interactive fan polls, prediction games, or virtual badges to increase interactivity.</a:t>
            </a:r>
          </a:p>
          <a:p>
            <a:pPr marL="0" lvl="1" indent="0" algn="just">
              <a:lnSpc>
                <a:spcPts val="2940"/>
              </a:lnSpc>
              <a:spcBef>
                <a:spcPct val="0"/>
              </a:spcBef>
            </a:pPr>
            <a:r>
              <a:rPr lang="en-GB" sz="1000" dirty="0">
                <a:solidFill>
                  <a:srgbClr val="FFFFFF"/>
                </a:solidFill>
                <a:latin typeface="Kollektif"/>
                <a:ea typeface="Kollektif"/>
                <a:cs typeface="Kollektif"/>
                <a:sym typeface="Kollektif"/>
              </a:rPr>
              <a:t>A digital membership tier for international or remote supporters.</a:t>
            </a:r>
          </a:p>
          <a:p>
            <a:pPr marL="0" lvl="1" indent="0" algn="just">
              <a:lnSpc>
                <a:spcPts val="2940"/>
              </a:lnSpc>
              <a:spcBef>
                <a:spcPct val="0"/>
              </a:spcBef>
            </a:pPr>
            <a:r>
              <a:rPr lang="en-GB" sz="1000" dirty="0">
                <a:solidFill>
                  <a:srgbClr val="FFFFFF"/>
                </a:solidFill>
                <a:latin typeface="Kollektif"/>
                <a:ea typeface="Kollektif"/>
                <a:cs typeface="Kollektif"/>
                <a:sym typeface="Kollektif"/>
              </a:rPr>
              <a:t>Youth-focused digital content strategy to attract younger demographics.</a:t>
            </a:r>
          </a:p>
          <a:p>
            <a:pPr marL="0" lvl="1" indent="0" algn="just">
              <a:lnSpc>
                <a:spcPts val="2940"/>
              </a:lnSpc>
              <a:spcBef>
                <a:spcPct val="0"/>
              </a:spcBef>
            </a:pPr>
            <a:r>
              <a:rPr lang="en-GB" sz="1000" dirty="0">
                <a:solidFill>
                  <a:srgbClr val="FFFFFF"/>
                </a:solidFill>
                <a:latin typeface="Kollektif"/>
                <a:ea typeface="Kollektif"/>
                <a:cs typeface="Kollektif"/>
                <a:sym typeface="Kollektif"/>
              </a:rPr>
              <a:t>Purpose: Demonstrate the practical application of the digital engagement framework.</a:t>
            </a:r>
            <a:endParaRPr lang="en-US" sz="1000" u="none" strike="noStrike" dirty="0">
              <a:solidFill>
                <a:srgbClr val="FFFFFF"/>
              </a:solidFill>
              <a:latin typeface="Kollektif"/>
              <a:ea typeface="Kollektif"/>
              <a:cs typeface="Kollektif"/>
              <a:sym typeface="Kollektif"/>
            </a:endParaRPr>
          </a:p>
        </p:txBody>
      </p:sp>
    </p:spTree>
    <p:extLst>
      <p:ext uri="{BB962C8B-B14F-4D97-AF65-F5344CB8AC3E}">
        <p14:creationId xmlns:p14="http://schemas.microsoft.com/office/powerpoint/2010/main" val="1417376925"/>
      </p:ext>
    </p:extLst>
  </p:cSld>
  <p:clrMapOvr>
    <a:masterClrMapping/>
  </p:clrMapOvr>
  <p:transition spd="slow">
    <p:push/>
  </p:transition>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a:extLst>
            <a:ext uri="{FF2B5EF4-FFF2-40B4-BE49-F238E27FC236}">
              <a16:creationId xmlns:a16="http://schemas.microsoft.com/office/drawing/2014/main" id="{3780E5A9-E3F6-4C07-3386-3EC77EF760A8}"/>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71E85EBA-8176-FC9D-2461-09D442181365}"/>
              </a:ext>
            </a:extLst>
          </p:cNvPr>
          <p:cNvSpPr/>
          <p:nvPr/>
        </p:nvSpPr>
        <p:spPr>
          <a:xfrm rot="-2058792">
            <a:off x="-1186538" y="-12118675"/>
            <a:ext cx="21340665" cy="19793467"/>
          </a:xfrm>
          <a:custGeom>
            <a:avLst/>
            <a:gdLst/>
            <a:ahLst/>
            <a:cxnLst/>
            <a:rect l="l" t="t" r="r" b="b"/>
            <a:pathLst>
              <a:path w="21340665" h="19793467">
                <a:moveTo>
                  <a:pt x="0" y="0"/>
                </a:moveTo>
                <a:lnTo>
                  <a:pt x="21340665" y="0"/>
                </a:lnTo>
                <a:lnTo>
                  <a:pt x="21340665" y="19793467"/>
                </a:lnTo>
                <a:lnTo>
                  <a:pt x="0" y="19793467"/>
                </a:lnTo>
                <a:lnTo>
                  <a:pt x="0" y="0"/>
                </a:lnTo>
                <a:close/>
              </a:path>
            </a:pathLst>
          </a:custGeom>
          <a:blipFill>
            <a:blip r:embed="rId2"/>
            <a:stretch>
              <a:fillRect/>
            </a:stretch>
          </a:blipFill>
          <a:ln cap="sq">
            <a:noFill/>
            <a:prstDash val="solid"/>
            <a:miter/>
          </a:ln>
        </p:spPr>
        <p:txBody>
          <a:bodyPr/>
          <a:lstStyle/>
          <a:p>
            <a:endParaRPr lang="en-GB"/>
          </a:p>
        </p:txBody>
      </p:sp>
      <p:grpSp>
        <p:nvGrpSpPr>
          <p:cNvPr id="3" name="Group 3">
            <a:extLst>
              <a:ext uri="{FF2B5EF4-FFF2-40B4-BE49-F238E27FC236}">
                <a16:creationId xmlns:a16="http://schemas.microsoft.com/office/drawing/2014/main" id="{8C3B7CA6-3C4F-794B-795F-7136720E5DDA}"/>
              </a:ext>
            </a:extLst>
          </p:cNvPr>
          <p:cNvGrpSpPr/>
          <p:nvPr/>
        </p:nvGrpSpPr>
        <p:grpSpPr>
          <a:xfrm>
            <a:off x="1028700" y="1028700"/>
            <a:ext cx="16802100" cy="8229600"/>
            <a:chOff x="0" y="0"/>
            <a:chExt cx="1378656" cy="1459170"/>
          </a:xfrm>
        </p:grpSpPr>
        <p:sp>
          <p:nvSpPr>
            <p:cNvPr id="4" name="Freeform 4">
              <a:extLst>
                <a:ext uri="{FF2B5EF4-FFF2-40B4-BE49-F238E27FC236}">
                  <a16:creationId xmlns:a16="http://schemas.microsoft.com/office/drawing/2014/main" id="{9D3BFA02-C64B-4E2E-5385-51EBD3A50276}"/>
                </a:ext>
              </a:extLst>
            </p:cNvPr>
            <p:cNvSpPr/>
            <p:nvPr/>
          </p:nvSpPr>
          <p:spPr>
            <a:xfrm>
              <a:off x="0" y="0"/>
              <a:ext cx="1378656" cy="1459170"/>
            </a:xfrm>
            <a:custGeom>
              <a:avLst/>
              <a:gdLst/>
              <a:ahLst/>
              <a:cxnLst/>
              <a:rect l="l" t="t" r="r" b="b"/>
              <a:pathLst>
                <a:path w="1378656" h="1459170">
                  <a:moveTo>
                    <a:pt x="50780" y="0"/>
                  </a:moveTo>
                  <a:lnTo>
                    <a:pt x="1327876" y="0"/>
                  </a:lnTo>
                  <a:cubicBezTo>
                    <a:pt x="1355921" y="0"/>
                    <a:pt x="1378656" y="22735"/>
                    <a:pt x="1378656" y="50780"/>
                  </a:cubicBezTo>
                  <a:lnTo>
                    <a:pt x="1378656" y="1408391"/>
                  </a:lnTo>
                  <a:cubicBezTo>
                    <a:pt x="1378656" y="1436436"/>
                    <a:pt x="1355921" y="1459170"/>
                    <a:pt x="1327876" y="1459170"/>
                  </a:cubicBezTo>
                  <a:lnTo>
                    <a:pt x="50780" y="1459170"/>
                  </a:lnTo>
                  <a:cubicBezTo>
                    <a:pt x="22735" y="1459170"/>
                    <a:pt x="0" y="1436436"/>
                    <a:pt x="0" y="1408391"/>
                  </a:cubicBezTo>
                  <a:lnTo>
                    <a:pt x="0" y="50780"/>
                  </a:lnTo>
                  <a:cubicBezTo>
                    <a:pt x="0" y="22735"/>
                    <a:pt x="22735" y="0"/>
                    <a:pt x="50780" y="0"/>
                  </a:cubicBezTo>
                  <a:close/>
                </a:path>
              </a:pathLst>
            </a:custGeom>
            <a:solidFill>
              <a:srgbClr val="000000">
                <a:alpha val="0"/>
              </a:srgbClr>
            </a:solidFill>
            <a:ln w="19050" cap="rnd">
              <a:solidFill>
                <a:srgbClr val="FFFFFF"/>
              </a:solidFill>
              <a:prstDash val="solid"/>
              <a:round/>
            </a:ln>
          </p:spPr>
          <p:txBody>
            <a:bodyPr/>
            <a:lstStyle/>
            <a:p>
              <a:endParaRPr lang="en-GB"/>
            </a:p>
          </p:txBody>
        </p:sp>
        <p:sp>
          <p:nvSpPr>
            <p:cNvPr id="5" name="TextBox 5">
              <a:extLst>
                <a:ext uri="{FF2B5EF4-FFF2-40B4-BE49-F238E27FC236}">
                  <a16:creationId xmlns:a16="http://schemas.microsoft.com/office/drawing/2014/main" id="{184A815F-14F0-425F-4800-4B6B3A51C962}"/>
                </a:ext>
              </a:extLst>
            </p:cNvPr>
            <p:cNvSpPr txBox="1"/>
            <p:nvPr/>
          </p:nvSpPr>
          <p:spPr>
            <a:xfrm>
              <a:off x="0" y="-85725"/>
              <a:ext cx="1378656" cy="1544895"/>
            </a:xfrm>
            <a:prstGeom prst="rect">
              <a:avLst/>
            </a:prstGeom>
          </p:spPr>
          <p:txBody>
            <a:bodyPr lIns="50800" tIns="50800" rIns="50800" bIns="50800" rtlCol="0" anchor="ctr"/>
            <a:lstStyle/>
            <a:p>
              <a:pPr algn="ctr">
                <a:lnSpc>
                  <a:spcPts val="2940"/>
                </a:lnSpc>
              </a:pPr>
              <a:endParaRPr/>
            </a:p>
          </p:txBody>
        </p:sp>
      </p:grpSp>
      <p:sp>
        <p:nvSpPr>
          <p:cNvPr id="9" name="TextBox 9">
            <a:extLst>
              <a:ext uri="{FF2B5EF4-FFF2-40B4-BE49-F238E27FC236}">
                <a16:creationId xmlns:a16="http://schemas.microsoft.com/office/drawing/2014/main" id="{FCF30521-6D4A-2291-DE87-2611397C806E}"/>
              </a:ext>
            </a:extLst>
          </p:cNvPr>
          <p:cNvSpPr txBox="1"/>
          <p:nvPr/>
        </p:nvSpPr>
        <p:spPr>
          <a:xfrm>
            <a:off x="1400983" y="1485900"/>
            <a:ext cx="15486033" cy="7386638"/>
          </a:xfrm>
          <a:prstGeom prst="rect">
            <a:avLst/>
          </a:prstGeom>
        </p:spPr>
        <p:txBody>
          <a:bodyPr wrap="square" lIns="0" tIns="0" rIns="0" bIns="0" rtlCol="0" anchor="t">
            <a:spAutoFit/>
          </a:bodyPr>
          <a:lstStyle/>
          <a:p>
            <a:pPr lvl="0">
              <a:lnSpc>
                <a:spcPts val="7200"/>
              </a:lnSpc>
              <a:spcBef>
                <a:spcPct val="0"/>
              </a:spcBef>
            </a:pPr>
            <a:r>
              <a:rPr lang="en-GB" sz="4800" dirty="0">
                <a:solidFill>
                  <a:srgbClr val="FFFFFF"/>
                </a:solidFill>
                <a:latin typeface="Kollektif"/>
                <a:ea typeface="Kollektif"/>
                <a:cs typeface="Kollektif"/>
                <a:sym typeface="Kollektif"/>
              </a:rPr>
              <a:t>Phase 5</a:t>
            </a:r>
          </a:p>
          <a:p>
            <a:pPr lvl="0">
              <a:lnSpc>
                <a:spcPts val="7200"/>
              </a:lnSpc>
              <a:spcBef>
                <a:spcPct val="0"/>
              </a:spcBef>
            </a:pPr>
            <a:r>
              <a:rPr lang="en-GB" sz="4800" dirty="0">
                <a:solidFill>
                  <a:srgbClr val="FFFFFF"/>
                </a:solidFill>
                <a:latin typeface="Kollektif"/>
                <a:ea typeface="Kollektif"/>
                <a:cs typeface="Kollektif"/>
                <a:sym typeface="Kollektif"/>
              </a:rPr>
              <a:t>Compile a comprehensive report and professional slide deck summarising the research, strategy, and proposed digital innovation.</a:t>
            </a:r>
          </a:p>
          <a:p>
            <a:pPr lvl="0">
              <a:lnSpc>
                <a:spcPts val="7200"/>
              </a:lnSpc>
              <a:spcBef>
                <a:spcPct val="0"/>
              </a:spcBef>
            </a:pPr>
            <a:endParaRPr lang="en-GB" sz="4800" dirty="0">
              <a:solidFill>
                <a:srgbClr val="FFFFFF"/>
              </a:solidFill>
              <a:latin typeface="Kollektif"/>
              <a:ea typeface="Kollektif"/>
              <a:cs typeface="Kollektif"/>
              <a:sym typeface="Kollektif"/>
            </a:endParaRPr>
          </a:p>
          <a:p>
            <a:pPr lvl="0">
              <a:lnSpc>
                <a:spcPts val="7200"/>
              </a:lnSpc>
              <a:spcBef>
                <a:spcPct val="0"/>
              </a:spcBef>
            </a:pPr>
            <a:r>
              <a:rPr lang="en-GB" sz="4800" dirty="0">
                <a:solidFill>
                  <a:srgbClr val="FFFFFF"/>
                </a:solidFill>
                <a:latin typeface="Kollektif"/>
                <a:ea typeface="Kollektif"/>
                <a:cs typeface="Kollektif"/>
                <a:sym typeface="Kollektif"/>
              </a:rPr>
              <a:t>Deliver an executive summary highlighting key insights, recommendations, and potential business impact.</a:t>
            </a:r>
          </a:p>
          <a:p>
            <a:pPr marL="0" lvl="0" indent="0" algn="l">
              <a:lnSpc>
                <a:spcPts val="7200"/>
              </a:lnSpc>
              <a:spcBef>
                <a:spcPct val="0"/>
              </a:spcBef>
            </a:pPr>
            <a:endParaRPr lang="en-US" sz="7200" u="none" strike="noStrike" dirty="0">
              <a:solidFill>
                <a:srgbClr val="FFFFFF"/>
              </a:solidFill>
              <a:latin typeface="Kollektif"/>
              <a:ea typeface="Kollektif"/>
              <a:cs typeface="Kollektif"/>
              <a:sym typeface="Kollektif"/>
            </a:endParaRPr>
          </a:p>
        </p:txBody>
      </p:sp>
    </p:spTree>
    <p:extLst>
      <p:ext uri="{BB962C8B-B14F-4D97-AF65-F5344CB8AC3E}">
        <p14:creationId xmlns:p14="http://schemas.microsoft.com/office/powerpoint/2010/main" val="3380757250"/>
      </p:ext>
    </p:extLst>
  </p:cSld>
  <p:clrMapOvr>
    <a:masterClrMapping/>
  </p:clrMapOvr>
  <p:transition spd="slow">
    <p:push/>
  </p:transition>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 name="Freeform 2"/>
          <p:cNvSpPr/>
          <p:nvPr/>
        </p:nvSpPr>
        <p:spPr>
          <a:xfrm flipH="1">
            <a:off x="-7861220" y="-6594892"/>
            <a:ext cx="14620136" cy="11951961"/>
          </a:xfrm>
          <a:custGeom>
            <a:avLst/>
            <a:gdLst/>
            <a:ahLst/>
            <a:cxnLst/>
            <a:rect l="l" t="t" r="r" b="b"/>
            <a:pathLst>
              <a:path w="14620136" h="11951961">
                <a:moveTo>
                  <a:pt x="14620136" y="0"/>
                </a:moveTo>
                <a:lnTo>
                  <a:pt x="0" y="0"/>
                </a:lnTo>
                <a:lnTo>
                  <a:pt x="0" y="11951961"/>
                </a:lnTo>
                <a:lnTo>
                  <a:pt x="14620136" y="11951961"/>
                </a:lnTo>
                <a:lnTo>
                  <a:pt x="14620136" y="0"/>
                </a:lnTo>
                <a:close/>
              </a:path>
            </a:pathLst>
          </a:custGeom>
          <a:blipFill>
            <a:blip r:embed="rId2"/>
            <a:stretch>
              <a:fillRect/>
            </a:stretch>
          </a:blipFill>
        </p:spPr>
        <p:txBody>
          <a:bodyPr/>
          <a:lstStyle/>
          <a:p>
            <a:endParaRPr lang="en-GB"/>
          </a:p>
        </p:txBody>
      </p:sp>
      <p:sp>
        <p:nvSpPr>
          <p:cNvPr id="13" name="TextBox 13"/>
          <p:cNvSpPr txBox="1"/>
          <p:nvPr/>
        </p:nvSpPr>
        <p:spPr>
          <a:xfrm>
            <a:off x="1028700" y="1554480"/>
            <a:ext cx="4228450" cy="1846659"/>
          </a:xfrm>
          <a:prstGeom prst="rect">
            <a:avLst/>
          </a:prstGeom>
        </p:spPr>
        <p:txBody>
          <a:bodyPr lIns="0" tIns="0" rIns="0" bIns="0" rtlCol="0" anchor="t">
            <a:spAutoFit/>
          </a:bodyPr>
          <a:lstStyle/>
          <a:p>
            <a:pPr marL="0" lvl="0" indent="0" algn="l">
              <a:lnSpc>
                <a:spcPts val="7200"/>
              </a:lnSpc>
              <a:spcBef>
                <a:spcPct val="0"/>
              </a:spcBef>
            </a:pPr>
            <a:r>
              <a:rPr lang="en-US" sz="7200" u="none" strike="noStrike" dirty="0">
                <a:solidFill>
                  <a:srgbClr val="FFFFFF"/>
                </a:solidFill>
                <a:latin typeface="Kollektif"/>
                <a:ea typeface="Kollektif"/>
                <a:cs typeface="Kollektif"/>
                <a:sym typeface="Kollektif"/>
              </a:rPr>
              <a:t>Required Resources</a:t>
            </a:r>
          </a:p>
        </p:txBody>
      </p:sp>
      <p:sp>
        <p:nvSpPr>
          <p:cNvPr id="21" name="TextBox 21"/>
          <p:cNvSpPr txBox="1"/>
          <p:nvPr/>
        </p:nvSpPr>
        <p:spPr>
          <a:xfrm>
            <a:off x="1028700" y="3489960"/>
            <a:ext cx="4228450" cy="5919056"/>
          </a:xfrm>
          <a:prstGeom prst="rect">
            <a:avLst/>
          </a:prstGeom>
        </p:spPr>
        <p:txBody>
          <a:bodyPr lIns="0" tIns="0" rIns="0" bIns="0" rtlCol="0" anchor="t">
            <a:spAutoFit/>
          </a:bodyPr>
          <a:lstStyle/>
          <a:p>
            <a:pPr marL="0" lvl="1" indent="0" algn="just">
              <a:lnSpc>
                <a:spcPts val="2940"/>
              </a:lnSpc>
              <a:spcBef>
                <a:spcPct val="0"/>
              </a:spcBef>
            </a:pPr>
            <a:r>
              <a:rPr lang="en-US" sz="2100" dirty="0">
                <a:solidFill>
                  <a:srgbClr val="FFFFFF"/>
                </a:solidFill>
                <a:latin typeface="Kollektif"/>
                <a:ea typeface="Kollektif"/>
                <a:cs typeface="Kollektif"/>
                <a:sym typeface="Kollektif"/>
              </a:rPr>
              <a:t>Academic literature on sports fan engagement and digital marketing strategies.</a:t>
            </a:r>
          </a:p>
          <a:p>
            <a:pPr marL="0" lvl="1" indent="0" algn="just">
              <a:lnSpc>
                <a:spcPts val="2940"/>
              </a:lnSpc>
              <a:spcBef>
                <a:spcPct val="0"/>
              </a:spcBef>
            </a:pPr>
            <a:endParaRPr lang="en-US" sz="2100" dirty="0">
              <a:solidFill>
                <a:srgbClr val="FFFFFF"/>
              </a:solidFill>
              <a:latin typeface="Kollektif"/>
              <a:ea typeface="Kollektif"/>
              <a:cs typeface="Kollektif"/>
              <a:sym typeface="Kollektif"/>
            </a:endParaRPr>
          </a:p>
          <a:p>
            <a:pPr marL="0" lvl="1" indent="0" algn="just">
              <a:lnSpc>
                <a:spcPts val="2940"/>
              </a:lnSpc>
              <a:spcBef>
                <a:spcPct val="0"/>
              </a:spcBef>
            </a:pPr>
            <a:r>
              <a:rPr lang="en-US" sz="2100" dirty="0">
                <a:solidFill>
                  <a:srgbClr val="FFFFFF"/>
                </a:solidFill>
                <a:latin typeface="Kollektif"/>
                <a:ea typeface="Kollektif"/>
                <a:cs typeface="Kollektif"/>
                <a:sym typeface="Kollektif"/>
              </a:rPr>
              <a:t>Football club annual reports to understand current strategies and revenue streams.</a:t>
            </a:r>
          </a:p>
          <a:p>
            <a:pPr marL="0" lvl="1" indent="0" algn="just">
              <a:lnSpc>
                <a:spcPts val="2940"/>
              </a:lnSpc>
              <a:spcBef>
                <a:spcPct val="0"/>
              </a:spcBef>
            </a:pPr>
            <a:endParaRPr lang="en-US" sz="2100" dirty="0">
              <a:solidFill>
                <a:srgbClr val="FFFFFF"/>
              </a:solidFill>
              <a:latin typeface="Kollektif"/>
              <a:ea typeface="Kollektif"/>
              <a:cs typeface="Kollektif"/>
              <a:sym typeface="Kollektif"/>
            </a:endParaRPr>
          </a:p>
          <a:p>
            <a:pPr marL="0" lvl="1" indent="0" algn="just">
              <a:lnSpc>
                <a:spcPts val="2940"/>
              </a:lnSpc>
              <a:spcBef>
                <a:spcPct val="0"/>
              </a:spcBef>
            </a:pPr>
            <a:r>
              <a:rPr lang="en-US" sz="2100" dirty="0">
                <a:solidFill>
                  <a:srgbClr val="FFFFFF"/>
                </a:solidFill>
                <a:latin typeface="Kollektif"/>
                <a:ea typeface="Kollektif"/>
                <a:cs typeface="Kollektif"/>
                <a:sym typeface="Kollektif"/>
              </a:rPr>
              <a:t>Industry reports (e.g., Deloitte Football Money League, UEFA Benchmarking) for benchmarking and market insight.</a:t>
            </a:r>
          </a:p>
          <a:p>
            <a:pPr marL="0" lvl="1" indent="0" algn="just">
              <a:lnSpc>
                <a:spcPts val="2940"/>
              </a:lnSpc>
              <a:spcBef>
                <a:spcPct val="0"/>
              </a:spcBef>
            </a:pPr>
            <a:endParaRPr lang="en-US" sz="2100" dirty="0">
              <a:solidFill>
                <a:srgbClr val="FFFFFF"/>
              </a:solidFill>
              <a:latin typeface="Kollektif"/>
              <a:ea typeface="Kollektif"/>
              <a:cs typeface="Kollektif"/>
              <a:sym typeface="Kollektif"/>
            </a:endParaRPr>
          </a:p>
          <a:p>
            <a:pPr marL="0" lvl="1" indent="0" algn="just">
              <a:lnSpc>
                <a:spcPts val="2940"/>
              </a:lnSpc>
              <a:spcBef>
                <a:spcPct val="0"/>
              </a:spcBef>
            </a:pPr>
            <a:r>
              <a:rPr lang="en-US" sz="2100" dirty="0">
                <a:solidFill>
                  <a:srgbClr val="FFFFFF"/>
                </a:solidFill>
                <a:latin typeface="Kollektif"/>
                <a:ea typeface="Kollektif"/>
                <a:cs typeface="Kollektif"/>
                <a:sym typeface="Kollektif"/>
              </a:rPr>
              <a:t>Examples of digital platforms (club apps, fan loyalty systems, AR/VR experiences).</a:t>
            </a:r>
            <a:endParaRPr lang="en-US" sz="2100" u="none" strike="noStrike" dirty="0">
              <a:solidFill>
                <a:srgbClr val="FFFFFF"/>
              </a:solidFill>
              <a:latin typeface="Kollektif"/>
              <a:ea typeface="Kollektif"/>
              <a:cs typeface="Kollektif"/>
              <a:sym typeface="Kollektif"/>
            </a:endParaRPr>
          </a:p>
        </p:txBody>
      </p:sp>
      <p:pic>
        <p:nvPicPr>
          <p:cNvPr id="3074" name="Picture 2" descr="Social Media Agency for Football Clubs - Samba Digital">
            <a:extLst>
              <a:ext uri="{FF2B5EF4-FFF2-40B4-BE49-F238E27FC236}">
                <a16:creationId xmlns:a16="http://schemas.microsoft.com/office/drawing/2014/main" id="{5C4D0EC6-848E-5C3E-BDB0-615A49D0195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19361" y="2615070"/>
            <a:ext cx="7229475" cy="47625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spd="slow">
    <p:push/>
  </p:transition>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grpSp>
        <p:nvGrpSpPr>
          <p:cNvPr id="2" name="Group 2"/>
          <p:cNvGrpSpPr/>
          <p:nvPr/>
        </p:nvGrpSpPr>
        <p:grpSpPr>
          <a:xfrm>
            <a:off x="774218" y="2285896"/>
            <a:ext cx="5097641" cy="7400322"/>
            <a:chOff x="0" y="0"/>
            <a:chExt cx="1342589" cy="1949056"/>
          </a:xfrm>
        </p:grpSpPr>
        <p:sp>
          <p:nvSpPr>
            <p:cNvPr id="3" name="Freeform 3"/>
            <p:cNvSpPr/>
            <p:nvPr/>
          </p:nvSpPr>
          <p:spPr>
            <a:xfrm>
              <a:off x="0" y="0"/>
              <a:ext cx="1342589" cy="1949056"/>
            </a:xfrm>
            <a:custGeom>
              <a:avLst/>
              <a:gdLst/>
              <a:ahLst/>
              <a:cxnLst/>
              <a:rect l="l" t="t" r="r" b="b"/>
              <a:pathLst>
                <a:path w="1342589" h="1949056">
                  <a:moveTo>
                    <a:pt x="36449" y="0"/>
                  </a:moveTo>
                  <a:lnTo>
                    <a:pt x="1306139" y="0"/>
                  </a:lnTo>
                  <a:cubicBezTo>
                    <a:pt x="1315806" y="0"/>
                    <a:pt x="1325077" y="3840"/>
                    <a:pt x="1331913" y="10676"/>
                  </a:cubicBezTo>
                  <a:cubicBezTo>
                    <a:pt x="1338748" y="17511"/>
                    <a:pt x="1342589" y="26782"/>
                    <a:pt x="1342589" y="36449"/>
                  </a:cubicBezTo>
                  <a:lnTo>
                    <a:pt x="1342589" y="1912607"/>
                  </a:lnTo>
                  <a:cubicBezTo>
                    <a:pt x="1342589" y="1932737"/>
                    <a:pt x="1326270" y="1949056"/>
                    <a:pt x="1306139" y="1949056"/>
                  </a:cubicBezTo>
                  <a:lnTo>
                    <a:pt x="36449" y="1949056"/>
                  </a:lnTo>
                  <a:cubicBezTo>
                    <a:pt x="16319" y="1949056"/>
                    <a:pt x="0" y="1932737"/>
                    <a:pt x="0" y="1912607"/>
                  </a:cubicBezTo>
                  <a:lnTo>
                    <a:pt x="0" y="36449"/>
                  </a:lnTo>
                  <a:cubicBezTo>
                    <a:pt x="0" y="16319"/>
                    <a:pt x="16319" y="0"/>
                    <a:pt x="36449" y="0"/>
                  </a:cubicBezTo>
                  <a:close/>
                </a:path>
              </a:pathLst>
            </a:custGeom>
            <a:solidFill>
              <a:srgbClr val="000000">
                <a:alpha val="0"/>
              </a:srgbClr>
            </a:solidFill>
            <a:ln w="19050" cap="rnd">
              <a:solidFill>
                <a:srgbClr val="FFFFFF"/>
              </a:solidFill>
              <a:prstDash val="solid"/>
              <a:round/>
            </a:ln>
          </p:spPr>
          <p:txBody>
            <a:bodyPr/>
            <a:lstStyle/>
            <a:p>
              <a:endParaRPr lang="en-GB"/>
            </a:p>
          </p:txBody>
        </p:sp>
        <p:sp>
          <p:nvSpPr>
            <p:cNvPr id="4" name="TextBox 4"/>
            <p:cNvSpPr txBox="1"/>
            <p:nvPr/>
          </p:nvSpPr>
          <p:spPr>
            <a:xfrm>
              <a:off x="0" y="-66675"/>
              <a:ext cx="1342589" cy="2015731"/>
            </a:xfrm>
            <a:prstGeom prst="rect">
              <a:avLst/>
            </a:prstGeom>
          </p:spPr>
          <p:txBody>
            <a:bodyPr lIns="50800" tIns="50800" rIns="50800" bIns="50800" rtlCol="0" anchor="ctr"/>
            <a:lstStyle/>
            <a:p>
              <a:pPr algn="ctr">
                <a:lnSpc>
                  <a:spcPts val="2465"/>
                </a:lnSpc>
              </a:pPr>
              <a:endParaRPr/>
            </a:p>
          </p:txBody>
        </p:sp>
      </p:grpSp>
      <p:grpSp>
        <p:nvGrpSpPr>
          <p:cNvPr id="5" name="Group 5"/>
          <p:cNvGrpSpPr/>
          <p:nvPr/>
        </p:nvGrpSpPr>
        <p:grpSpPr>
          <a:xfrm>
            <a:off x="6109984" y="2285896"/>
            <a:ext cx="11512980" cy="7400322"/>
            <a:chOff x="0" y="0"/>
            <a:chExt cx="3032225" cy="1949056"/>
          </a:xfrm>
        </p:grpSpPr>
        <p:sp>
          <p:nvSpPr>
            <p:cNvPr id="6" name="Freeform 6"/>
            <p:cNvSpPr/>
            <p:nvPr/>
          </p:nvSpPr>
          <p:spPr>
            <a:xfrm>
              <a:off x="0" y="0"/>
              <a:ext cx="3032225" cy="1949056"/>
            </a:xfrm>
            <a:custGeom>
              <a:avLst/>
              <a:gdLst/>
              <a:ahLst/>
              <a:cxnLst/>
              <a:rect l="l" t="t" r="r" b="b"/>
              <a:pathLst>
                <a:path w="3032225" h="1949056">
                  <a:moveTo>
                    <a:pt x="16139" y="0"/>
                  </a:moveTo>
                  <a:lnTo>
                    <a:pt x="3016086" y="0"/>
                  </a:lnTo>
                  <a:cubicBezTo>
                    <a:pt x="3020366" y="0"/>
                    <a:pt x="3024471" y="1700"/>
                    <a:pt x="3027498" y="4727"/>
                  </a:cubicBezTo>
                  <a:cubicBezTo>
                    <a:pt x="3030525" y="7754"/>
                    <a:pt x="3032225" y="11859"/>
                    <a:pt x="3032225" y="16139"/>
                  </a:cubicBezTo>
                  <a:lnTo>
                    <a:pt x="3032225" y="1932917"/>
                  </a:lnTo>
                  <a:cubicBezTo>
                    <a:pt x="3032225" y="1937197"/>
                    <a:pt x="3030525" y="1941302"/>
                    <a:pt x="3027498" y="1944329"/>
                  </a:cubicBezTo>
                  <a:cubicBezTo>
                    <a:pt x="3024471" y="1947356"/>
                    <a:pt x="3020366" y="1949056"/>
                    <a:pt x="3016086" y="1949056"/>
                  </a:cubicBezTo>
                  <a:lnTo>
                    <a:pt x="16139" y="1949056"/>
                  </a:lnTo>
                  <a:cubicBezTo>
                    <a:pt x="11859" y="1949056"/>
                    <a:pt x="7754" y="1947356"/>
                    <a:pt x="4727" y="1944329"/>
                  </a:cubicBezTo>
                  <a:cubicBezTo>
                    <a:pt x="1700" y="1941302"/>
                    <a:pt x="0" y="1937197"/>
                    <a:pt x="0" y="1932917"/>
                  </a:cubicBezTo>
                  <a:lnTo>
                    <a:pt x="0" y="16139"/>
                  </a:lnTo>
                  <a:cubicBezTo>
                    <a:pt x="0" y="11859"/>
                    <a:pt x="1700" y="7754"/>
                    <a:pt x="4727" y="4727"/>
                  </a:cubicBezTo>
                  <a:cubicBezTo>
                    <a:pt x="7754" y="1700"/>
                    <a:pt x="11859" y="0"/>
                    <a:pt x="16139" y="0"/>
                  </a:cubicBezTo>
                  <a:close/>
                </a:path>
              </a:pathLst>
            </a:custGeom>
            <a:solidFill>
              <a:srgbClr val="000000">
                <a:alpha val="0"/>
              </a:srgbClr>
            </a:solidFill>
            <a:ln w="19050" cap="rnd">
              <a:solidFill>
                <a:srgbClr val="FFFFFF"/>
              </a:solidFill>
              <a:prstDash val="solid"/>
              <a:round/>
            </a:ln>
          </p:spPr>
          <p:txBody>
            <a:bodyPr/>
            <a:lstStyle/>
            <a:p>
              <a:endParaRPr lang="en-GB"/>
            </a:p>
          </p:txBody>
        </p:sp>
        <p:sp>
          <p:nvSpPr>
            <p:cNvPr id="7" name="TextBox 7"/>
            <p:cNvSpPr txBox="1"/>
            <p:nvPr/>
          </p:nvSpPr>
          <p:spPr>
            <a:xfrm>
              <a:off x="0" y="-66675"/>
              <a:ext cx="3032225" cy="2015731"/>
            </a:xfrm>
            <a:prstGeom prst="rect">
              <a:avLst/>
            </a:prstGeom>
          </p:spPr>
          <p:txBody>
            <a:bodyPr lIns="50800" tIns="50800" rIns="50800" bIns="50800" rtlCol="0" anchor="ctr"/>
            <a:lstStyle/>
            <a:p>
              <a:pPr algn="ctr">
                <a:lnSpc>
                  <a:spcPts val="2465"/>
                </a:lnSpc>
              </a:pPr>
              <a:endParaRPr/>
            </a:p>
          </p:txBody>
        </p:sp>
      </p:grpSp>
      <p:grpSp>
        <p:nvGrpSpPr>
          <p:cNvPr id="8" name="Group 8"/>
          <p:cNvGrpSpPr/>
          <p:nvPr/>
        </p:nvGrpSpPr>
        <p:grpSpPr>
          <a:xfrm>
            <a:off x="1139005" y="2566614"/>
            <a:ext cx="4368067" cy="647237"/>
            <a:chOff x="0" y="0"/>
            <a:chExt cx="1150437" cy="170466"/>
          </a:xfrm>
        </p:grpSpPr>
        <p:sp>
          <p:nvSpPr>
            <p:cNvPr id="9" name="Freeform 9"/>
            <p:cNvSpPr/>
            <p:nvPr/>
          </p:nvSpPr>
          <p:spPr>
            <a:xfrm>
              <a:off x="0" y="0"/>
              <a:ext cx="1150437" cy="170466"/>
            </a:xfrm>
            <a:custGeom>
              <a:avLst/>
              <a:gdLst/>
              <a:ahLst/>
              <a:cxnLst/>
              <a:rect l="l" t="t" r="r" b="b"/>
              <a:pathLst>
                <a:path w="1150437" h="170466">
                  <a:moveTo>
                    <a:pt x="31903" y="0"/>
                  </a:moveTo>
                  <a:lnTo>
                    <a:pt x="1118534" y="0"/>
                  </a:lnTo>
                  <a:cubicBezTo>
                    <a:pt x="1126995" y="0"/>
                    <a:pt x="1135110" y="3361"/>
                    <a:pt x="1141093" y="9344"/>
                  </a:cubicBezTo>
                  <a:cubicBezTo>
                    <a:pt x="1147076" y="15327"/>
                    <a:pt x="1150437" y="23442"/>
                    <a:pt x="1150437" y="31903"/>
                  </a:cubicBezTo>
                  <a:lnTo>
                    <a:pt x="1150437" y="138563"/>
                  </a:lnTo>
                  <a:cubicBezTo>
                    <a:pt x="1150437" y="147024"/>
                    <a:pt x="1147076" y="155139"/>
                    <a:pt x="1141093" y="161122"/>
                  </a:cubicBezTo>
                  <a:cubicBezTo>
                    <a:pt x="1135110" y="167104"/>
                    <a:pt x="1126995" y="170466"/>
                    <a:pt x="1118534" y="170466"/>
                  </a:cubicBezTo>
                  <a:lnTo>
                    <a:pt x="31903" y="170466"/>
                  </a:lnTo>
                  <a:cubicBezTo>
                    <a:pt x="23442" y="170466"/>
                    <a:pt x="15327" y="167104"/>
                    <a:pt x="9344" y="161122"/>
                  </a:cubicBezTo>
                  <a:cubicBezTo>
                    <a:pt x="3361" y="155139"/>
                    <a:pt x="0" y="147024"/>
                    <a:pt x="0" y="138563"/>
                  </a:cubicBezTo>
                  <a:lnTo>
                    <a:pt x="0" y="31903"/>
                  </a:lnTo>
                  <a:cubicBezTo>
                    <a:pt x="0" y="23442"/>
                    <a:pt x="3361" y="15327"/>
                    <a:pt x="9344" y="9344"/>
                  </a:cubicBezTo>
                  <a:cubicBezTo>
                    <a:pt x="15327" y="3361"/>
                    <a:pt x="23442" y="0"/>
                    <a:pt x="31903" y="0"/>
                  </a:cubicBezTo>
                  <a:close/>
                </a:path>
              </a:pathLst>
            </a:custGeom>
            <a:solidFill>
              <a:srgbClr val="000000">
                <a:alpha val="0"/>
              </a:srgbClr>
            </a:solidFill>
            <a:ln w="19050" cap="sq">
              <a:solidFill>
                <a:srgbClr val="FFFFFF"/>
              </a:solidFill>
              <a:prstDash val="solid"/>
              <a:miter/>
            </a:ln>
          </p:spPr>
          <p:txBody>
            <a:bodyPr/>
            <a:lstStyle/>
            <a:p>
              <a:endParaRPr lang="en-GB"/>
            </a:p>
          </p:txBody>
        </p:sp>
        <p:sp>
          <p:nvSpPr>
            <p:cNvPr id="10" name="TextBox 10"/>
            <p:cNvSpPr txBox="1"/>
            <p:nvPr/>
          </p:nvSpPr>
          <p:spPr>
            <a:xfrm>
              <a:off x="0" y="-66675"/>
              <a:ext cx="1150437" cy="237141"/>
            </a:xfrm>
            <a:prstGeom prst="rect">
              <a:avLst/>
            </a:prstGeom>
          </p:spPr>
          <p:txBody>
            <a:bodyPr lIns="50800" tIns="50800" rIns="50800" bIns="50800" rtlCol="0" anchor="ctr"/>
            <a:lstStyle/>
            <a:p>
              <a:pPr algn="ctr">
                <a:lnSpc>
                  <a:spcPts val="2465"/>
                </a:lnSpc>
              </a:pPr>
              <a:endParaRPr/>
            </a:p>
          </p:txBody>
        </p:sp>
      </p:grpSp>
      <p:sp>
        <p:nvSpPr>
          <p:cNvPr id="26" name="Freeform 26"/>
          <p:cNvSpPr/>
          <p:nvPr/>
        </p:nvSpPr>
        <p:spPr>
          <a:xfrm>
            <a:off x="6629651" y="4792739"/>
            <a:ext cx="2886648" cy="2359835"/>
          </a:xfrm>
          <a:custGeom>
            <a:avLst/>
            <a:gdLst/>
            <a:ahLst/>
            <a:cxnLst/>
            <a:rect l="l" t="t" r="r" b="b"/>
            <a:pathLst>
              <a:path w="2886648" h="2359835">
                <a:moveTo>
                  <a:pt x="0" y="0"/>
                </a:moveTo>
                <a:lnTo>
                  <a:pt x="2886648" y="0"/>
                </a:lnTo>
                <a:lnTo>
                  <a:pt x="2886648" y="2359835"/>
                </a:lnTo>
                <a:lnTo>
                  <a:pt x="0" y="2359835"/>
                </a:lnTo>
                <a:lnTo>
                  <a:pt x="0" y="0"/>
                </a:lnTo>
                <a:close/>
              </a:path>
            </a:pathLst>
          </a:custGeom>
          <a:blipFill>
            <a:blip r:embed="rId2"/>
            <a:stretch>
              <a:fillRect/>
            </a:stretch>
          </a:blipFill>
        </p:spPr>
        <p:txBody>
          <a:bodyPr/>
          <a:lstStyle/>
          <a:p>
            <a:endParaRPr lang="en-GB"/>
          </a:p>
        </p:txBody>
      </p:sp>
      <p:sp>
        <p:nvSpPr>
          <p:cNvPr id="27" name="Freeform 27"/>
          <p:cNvSpPr/>
          <p:nvPr/>
        </p:nvSpPr>
        <p:spPr>
          <a:xfrm>
            <a:off x="10248061" y="4792739"/>
            <a:ext cx="3092132" cy="2639908"/>
          </a:xfrm>
          <a:custGeom>
            <a:avLst/>
            <a:gdLst/>
            <a:ahLst/>
            <a:cxnLst/>
            <a:rect l="l" t="t" r="r" b="b"/>
            <a:pathLst>
              <a:path w="3092132" h="2639908">
                <a:moveTo>
                  <a:pt x="0" y="0"/>
                </a:moveTo>
                <a:lnTo>
                  <a:pt x="3092131" y="0"/>
                </a:lnTo>
                <a:lnTo>
                  <a:pt x="3092131" y="2639908"/>
                </a:lnTo>
                <a:lnTo>
                  <a:pt x="0" y="2639908"/>
                </a:lnTo>
                <a:lnTo>
                  <a:pt x="0" y="0"/>
                </a:lnTo>
                <a:close/>
              </a:path>
            </a:pathLst>
          </a:custGeom>
          <a:blipFill>
            <a:blip r:embed="rId3"/>
            <a:stretch>
              <a:fillRect/>
            </a:stretch>
          </a:blipFill>
        </p:spPr>
        <p:txBody>
          <a:bodyPr/>
          <a:lstStyle/>
          <a:p>
            <a:endParaRPr lang="en-GB"/>
          </a:p>
        </p:txBody>
      </p:sp>
      <p:sp>
        <p:nvSpPr>
          <p:cNvPr id="28" name="Freeform 28"/>
          <p:cNvSpPr/>
          <p:nvPr/>
        </p:nvSpPr>
        <p:spPr>
          <a:xfrm>
            <a:off x="14168867" y="4539468"/>
            <a:ext cx="3090433" cy="2866376"/>
          </a:xfrm>
          <a:custGeom>
            <a:avLst/>
            <a:gdLst/>
            <a:ahLst/>
            <a:cxnLst/>
            <a:rect l="l" t="t" r="r" b="b"/>
            <a:pathLst>
              <a:path w="3090433" h="2866376">
                <a:moveTo>
                  <a:pt x="0" y="0"/>
                </a:moveTo>
                <a:lnTo>
                  <a:pt x="3090433" y="0"/>
                </a:lnTo>
                <a:lnTo>
                  <a:pt x="3090433" y="2866376"/>
                </a:lnTo>
                <a:lnTo>
                  <a:pt x="0" y="2866376"/>
                </a:lnTo>
                <a:lnTo>
                  <a:pt x="0" y="0"/>
                </a:lnTo>
                <a:close/>
              </a:path>
            </a:pathLst>
          </a:custGeom>
          <a:blipFill>
            <a:blip r:embed="rId4"/>
            <a:stretch>
              <a:fillRect/>
            </a:stretch>
          </a:blipFill>
        </p:spPr>
        <p:txBody>
          <a:bodyPr/>
          <a:lstStyle/>
          <a:p>
            <a:endParaRPr lang="en-GB"/>
          </a:p>
        </p:txBody>
      </p:sp>
      <p:sp>
        <p:nvSpPr>
          <p:cNvPr id="29" name="TextBox 29"/>
          <p:cNvSpPr txBox="1"/>
          <p:nvPr/>
        </p:nvSpPr>
        <p:spPr>
          <a:xfrm>
            <a:off x="1232396" y="3417196"/>
            <a:ext cx="4181285" cy="4560800"/>
          </a:xfrm>
          <a:prstGeom prst="rect">
            <a:avLst/>
          </a:prstGeom>
        </p:spPr>
        <p:txBody>
          <a:bodyPr lIns="0" tIns="0" rIns="0" bIns="0" rtlCol="0" anchor="t">
            <a:spAutoFit/>
          </a:bodyPr>
          <a:lstStyle/>
          <a:p>
            <a:pPr algn="ctr">
              <a:lnSpc>
                <a:spcPts val="2074"/>
              </a:lnSpc>
            </a:pPr>
            <a:r>
              <a:rPr lang="en-GB" sz="1700" dirty="0">
                <a:solidFill>
                  <a:srgbClr val="FFFFFF"/>
                </a:solidFill>
                <a:latin typeface="Kollektif"/>
                <a:ea typeface="Kollektif"/>
                <a:cs typeface="Kollektif"/>
                <a:sym typeface="Kollektif"/>
              </a:rPr>
              <a:t>Club marketing teams: Collaborate to ensure strategy aligns with branding and fan communication.</a:t>
            </a:r>
          </a:p>
          <a:p>
            <a:pPr algn="ctr">
              <a:lnSpc>
                <a:spcPts val="2074"/>
              </a:lnSpc>
            </a:pPr>
            <a:r>
              <a:rPr lang="en-GB" sz="1700" dirty="0">
                <a:solidFill>
                  <a:srgbClr val="FFFFFF"/>
                </a:solidFill>
                <a:latin typeface="Kollektif"/>
                <a:ea typeface="Kollektif"/>
                <a:cs typeface="Kollektif"/>
                <a:sym typeface="Kollektif"/>
              </a:rPr>
              <a:t>-</a:t>
            </a:r>
          </a:p>
          <a:p>
            <a:pPr algn="ctr">
              <a:lnSpc>
                <a:spcPts val="2074"/>
              </a:lnSpc>
            </a:pPr>
            <a:r>
              <a:rPr lang="en-GB" sz="1700" dirty="0">
                <a:solidFill>
                  <a:srgbClr val="FFFFFF"/>
                </a:solidFill>
                <a:latin typeface="Kollektif"/>
                <a:ea typeface="Kollektif"/>
                <a:cs typeface="Kollektif"/>
                <a:sym typeface="Kollektif"/>
              </a:rPr>
              <a:t>Digital innovation departments: Provide technological support and guidance</a:t>
            </a:r>
          </a:p>
          <a:p>
            <a:pPr algn="ctr">
              <a:lnSpc>
                <a:spcPts val="2074"/>
              </a:lnSpc>
            </a:pPr>
            <a:r>
              <a:rPr lang="en-GB" sz="1700" dirty="0">
                <a:solidFill>
                  <a:srgbClr val="FFFFFF"/>
                </a:solidFill>
                <a:latin typeface="Kollektif"/>
                <a:ea typeface="Kollektif"/>
                <a:cs typeface="Kollektif"/>
                <a:sym typeface="Kollektif"/>
              </a:rPr>
              <a:t>-</a:t>
            </a:r>
          </a:p>
          <a:p>
            <a:pPr algn="ctr">
              <a:lnSpc>
                <a:spcPts val="2074"/>
              </a:lnSpc>
            </a:pPr>
            <a:r>
              <a:rPr lang="en-GB" sz="1700" dirty="0">
                <a:solidFill>
                  <a:srgbClr val="FFFFFF"/>
                </a:solidFill>
                <a:latin typeface="Kollektif"/>
                <a:ea typeface="Kollektif"/>
                <a:cs typeface="Kollektif"/>
                <a:sym typeface="Kollektif"/>
              </a:rPr>
              <a:t>Fans and supporter groups: Offer feedback on preferences, usability, and engagement.</a:t>
            </a:r>
          </a:p>
          <a:p>
            <a:pPr algn="ctr">
              <a:lnSpc>
                <a:spcPts val="2074"/>
              </a:lnSpc>
            </a:pPr>
            <a:r>
              <a:rPr lang="en-GB" sz="1700" dirty="0">
                <a:solidFill>
                  <a:srgbClr val="FFFFFF"/>
                </a:solidFill>
                <a:latin typeface="Kollektif"/>
                <a:ea typeface="Kollektif"/>
                <a:cs typeface="Kollektif"/>
                <a:sym typeface="Kollektif"/>
              </a:rPr>
              <a:t>-</a:t>
            </a:r>
          </a:p>
          <a:p>
            <a:pPr algn="ctr">
              <a:lnSpc>
                <a:spcPts val="2074"/>
              </a:lnSpc>
            </a:pPr>
            <a:r>
              <a:rPr lang="en-GB" sz="1700" dirty="0">
                <a:solidFill>
                  <a:srgbClr val="FFFFFF"/>
                </a:solidFill>
                <a:latin typeface="Kollektif"/>
                <a:ea typeface="Kollektif"/>
                <a:cs typeface="Kollektif"/>
                <a:sym typeface="Kollektif"/>
              </a:rPr>
              <a:t>Sponsors and commercial partners: Ensure value creation through digital initiatives.</a:t>
            </a:r>
          </a:p>
          <a:p>
            <a:pPr algn="ctr">
              <a:lnSpc>
                <a:spcPts val="2074"/>
              </a:lnSpc>
            </a:pPr>
            <a:r>
              <a:rPr lang="en-GB" sz="1700" dirty="0">
                <a:solidFill>
                  <a:srgbClr val="FFFFFF"/>
                </a:solidFill>
                <a:latin typeface="Kollektif"/>
                <a:ea typeface="Kollektif"/>
                <a:cs typeface="Kollektif"/>
                <a:sym typeface="Kollektif"/>
              </a:rPr>
              <a:t>-</a:t>
            </a:r>
          </a:p>
          <a:p>
            <a:pPr algn="ctr">
              <a:lnSpc>
                <a:spcPts val="2074"/>
              </a:lnSpc>
            </a:pPr>
            <a:r>
              <a:rPr lang="en-GB" sz="1700" dirty="0">
                <a:solidFill>
                  <a:srgbClr val="FFFFFF"/>
                </a:solidFill>
                <a:latin typeface="Kollektif"/>
                <a:ea typeface="Kollektif"/>
                <a:cs typeface="Kollektif"/>
                <a:sym typeface="Kollektif"/>
              </a:rPr>
              <a:t>Technology providers: Supply tools and platforms for app development, analytics, and gamification.</a:t>
            </a:r>
          </a:p>
          <a:p>
            <a:pPr algn="ctr">
              <a:lnSpc>
                <a:spcPts val="2074"/>
              </a:lnSpc>
            </a:pPr>
            <a:endParaRPr lang="en-US" sz="1700" u="none" strike="noStrike" dirty="0">
              <a:solidFill>
                <a:srgbClr val="FFFFFF"/>
              </a:solidFill>
              <a:latin typeface="Kollektif"/>
              <a:ea typeface="Kollektif"/>
              <a:cs typeface="Kollektif"/>
              <a:sym typeface="Kollektif"/>
            </a:endParaRPr>
          </a:p>
        </p:txBody>
      </p:sp>
      <p:sp>
        <p:nvSpPr>
          <p:cNvPr id="37" name="TextBox 37"/>
          <p:cNvSpPr txBox="1"/>
          <p:nvPr/>
        </p:nvSpPr>
        <p:spPr>
          <a:xfrm>
            <a:off x="4633703" y="439124"/>
            <a:ext cx="9310897" cy="718145"/>
          </a:xfrm>
          <a:prstGeom prst="rect">
            <a:avLst/>
          </a:prstGeom>
        </p:spPr>
        <p:txBody>
          <a:bodyPr wrap="square" lIns="0" tIns="0" rIns="0" bIns="0" rtlCol="0" anchor="t">
            <a:spAutoFit/>
          </a:bodyPr>
          <a:lstStyle/>
          <a:p>
            <a:pPr marL="0" lvl="0" indent="0" algn="ctr">
              <a:lnSpc>
                <a:spcPts val="5600"/>
              </a:lnSpc>
            </a:pPr>
            <a:r>
              <a:rPr lang="en-US" sz="5600" b="1" u="none" strike="noStrike" spc="-324" dirty="0">
                <a:solidFill>
                  <a:srgbClr val="FFFFFF"/>
                </a:solidFill>
                <a:latin typeface="Kollektif Bold"/>
                <a:ea typeface="Kollektif Bold"/>
                <a:cs typeface="Kollektif Bold"/>
                <a:sym typeface="Kollektif Bold"/>
              </a:rPr>
              <a:t>Stakeholders/Risk + Mitigation</a:t>
            </a:r>
          </a:p>
        </p:txBody>
      </p:sp>
      <p:sp>
        <p:nvSpPr>
          <p:cNvPr id="38" name="TextBox 38"/>
          <p:cNvSpPr txBox="1"/>
          <p:nvPr/>
        </p:nvSpPr>
        <p:spPr>
          <a:xfrm>
            <a:off x="1747770" y="2645758"/>
            <a:ext cx="3150536" cy="349776"/>
          </a:xfrm>
          <a:prstGeom prst="rect">
            <a:avLst/>
          </a:prstGeom>
        </p:spPr>
        <p:txBody>
          <a:bodyPr lIns="0" tIns="0" rIns="0" bIns="0" rtlCol="0" anchor="t">
            <a:spAutoFit/>
          </a:bodyPr>
          <a:lstStyle/>
          <a:p>
            <a:pPr algn="ctr">
              <a:lnSpc>
                <a:spcPts val="3049"/>
              </a:lnSpc>
            </a:pPr>
            <a:r>
              <a:rPr lang="en-US" sz="2499" b="1" dirty="0">
                <a:solidFill>
                  <a:srgbClr val="FFFFFF"/>
                </a:solidFill>
                <a:latin typeface="Kollektif Bold"/>
                <a:ea typeface="Kollektif Bold"/>
                <a:cs typeface="Kollektif Bold"/>
                <a:sym typeface="Kollektif Bold"/>
              </a:rPr>
              <a:t>Stakeholders</a:t>
            </a:r>
          </a:p>
        </p:txBody>
      </p:sp>
      <p:graphicFrame>
        <p:nvGraphicFramePr>
          <p:cNvPr id="42" name="Table 41">
            <a:extLst>
              <a:ext uri="{FF2B5EF4-FFF2-40B4-BE49-F238E27FC236}">
                <a16:creationId xmlns:a16="http://schemas.microsoft.com/office/drawing/2014/main" id="{EF78326D-5D02-19F6-E203-0B99D1F0F03C}"/>
              </a:ext>
            </a:extLst>
          </p:cNvPr>
          <p:cNvGraphicFramePr>
            <a:graphicFrameLocks noGrp="1"/>
          </p:cNvGraphicFramePr>
          <p:nvPr>
            <p:extLst>
              <p:ext uri="{D42A27DB-BD31-4B8C-83A1-F6EECF244321}">
                <p14:modId xmlns:p14="http://schemas.microsoft.com/office/powerpoint/2010/main" val="981955889"/>
              </p:ext>
            </p:extLst>
          </p:nvPr>
        </p:nvGraphicFramePr>
        <p:xfrm>
          <a:off x="6325555" y="2484286"/>
          <a:ext cx="10712882" cy="6750384"/>
        </p:xfrm>
        <a:graphic>
          <a:graphicData uri="http://schemas.openxmlformats.org/drawingml/2006/table">
            <a:tbl>
              <a:tblPr/>
              <a:tblGrid>
                <a:gridCol w="5356441">
                  <a:extLst>
                    <a:ext uri="{9D8B030D-6E8A-4147-A177-3AD203B41FA5}">
                      <a16:colId xmlns:a16="http://schemas.microsoft.com/office/drawing/2014/main" val="1600062716"/>
                    </a:ext>
                  </a:extLst>
                </a:gridCol>
                <a:gridCol w="5356441">
                  <a:extLst>
                    <a:ext uri="{9D8B030D-6E8A-4147-A177-3AD203B41FA5}">
                      <a16:colId xmlns:a16="http://schemas.microsoft.com/office/drawing/2014/main" val="719789042"/>
                    </a:ext>
                  </a:extLst>
                </a:gridCol>
              </a:tblGrid>
              <a:tr h="354977">
                <a:tc>
                  <a:txBody>
                    <a:bodyPr/>
                    <a:lstStyle/>
                    <a:p>
                      <a:pPr>
                        <a:buNone/>
                      </a:pPr>
                      <a:r>
                        <a:rPr lang="en-GB" sz="2400" dirty="0">
                          <a:solidFill>
                            <a:schemeClr val="bg1"/>
                          </a:solidFill>
                          <a:latin typeface="Kollektif" panose="020B0604020202020204" charset="0"/>
                        </a:rPr>
                        <a:t>Risk</a:t>
                      </a:r>
                    </a:p>
                  </a:txBody>
                  <a:tcPr marL="88744" marR="88744" marT="44372" marB="44372" anchor="ctr">
                    <a:lnL>
                      <a:noFill/>
                    </a:lnL>
                    <a:lnR>
                      <a:noFill/>
                    </a:lnR>
                    <a:lnT>
                      <a:noFill/>
                    </a:lnT>
                    <a:lnB>
                      <a:noFill/>
                    </a:lnB>
                    <a:noFill/>
                  </a:tcPr>
                </a:tc>
                <a:tc>
                  <a:txBody>
                    <a:bodyPr/>
                    <a:lstStyle/>
                    <a:p>
                      <a:pPr>
                        <a:buNone/>
                      </a:pPr>
                      <a:r>
                        <a:rPr lang="en-GB" sz="2400">
                          <a:solidFill>
                            <a:schemeClr val="bg1"/>
                          </a:solidFill>
                          <a:latin typeface="Kollektif" panose="020B0604020202020204" charset="0"/>
                        </a:rPr>
                        <a:t>Mitigation</a:t>
                      </a:r>
                    </a:p>
                  </a:txBody>
                  <a:tcPr marL="88744" marR="88744" marT="44372" marB="44372" anchor="ctr">
                    <a:lnL>
                      <a:noFill/>
                    </a:lnL>
                    <a:lnR>
                      <a:noFill/>
                    </a:lnR>
                    <a:lnT>
                      <a:noFill/>
                    </a:lnT>
                    <a:lnB>
                      <a:noFill/>
                    </a:lnB>
                    <a:noFill/>
                  </a:tcPr>
                </a:tc>
                <a:extLst>
                  <a:ext uri="{0D108BD9-81ED-4DB2-BD59-A6C34878D82A}">
                    <a16:rowId xmlns:a16="http://schemas.microsoft.com/office/drawing/2014/main" val="668141787"/>
                  </a:ext>
                </a:extLst>
              </a:tr>
              <a:tr h="887444">
                <a:tc>
                  <a:txBody>
                    <a:bodyPr/>
                    <a:lstStyle/>
                    <a:p>
                      <a:pPr>
                        <a:buNone/>
                      </a:pPr>
                      <a:r>
                        <a:rPr lang="en-GB" sz="2400" dirty="0">
                          <a:solidFill>
                            <a:schemeClr val="bg1"/>
                          </a:solidFill>
                          <a:latin typeface="Kollektif" panose="020B0604020202020204" charset="0"/>
                        </a:rPr>
                        <a:t>Fans resist new technology</a:t>
                      </a:r>
                    </a:p>
                  </a:txBody>
                  <a:tcPr marL="88744" marR="88744" marT="44372" marB="44372" anchor="ctr">
                    <a:lnL>
                      <a:noFill/>
                    </a:lnL>
                    <a:lnR>
                      <a:noFill/>
                    </a:lnR>
                    <a:lnT>
                      <a:noFill/>
                    </a:lnT>
                    <a:lnB>
                      <a:noFill/>
                    </a:lnB>
                    <a:noFill/>
                  </a:tcPr>
                </a:tc>
                <a:tc>
                  <a:txBody>
                    <a:bodyPr/>
                    <a:lstStyle/>
                    <a:p>
                      <a:pPr>
                        <a:buNone/>
                      </a:pPr>
                      <a:r>
                        <a:rPr lang="en-GB" sz="2400">
                          <a:solidFill>
                            <a:schemeClr val="bg1"/>
                          </a:solidFill>
                          <a:latin typeface="Kollektif" panose="020B0604020202020204" charset="0"/>
                        </a:rPr>
                        <a:t>Make system optional, intuitive, and user-friendly; provide clear guidance and onboarding.</a:t>
                      </a:r>
                    </a:p>
                  </a:txBody>
                  <a:tcPr marL="88744" marR="88744" marT="44372" marB="44372" anchor="ctr">
                    <a:lnL>
                      <a:noFill/>
                    </a:lnL>
                    <a:lnR>
                      <a:noFill/>
                    </a:lnR>
                    <a:lnT>
                      <a:noFill/>
                    </a:lnT>
                    <a:lnB>
                      <a:noFill/>
                    </a:lnB>
                    <a:noFill/>
                  </a:tcPr>
                </a:tc>
                <a:extLst>
                  <a:ext uri="{0D108BD9-81ED-4DB2-BD59-A6C34878D82A}">
                    <a16:rowId xmlns:a16="http://schemas.microsoft.com/office/drawing/2014/main" val="60548457"/>
                  </a:ext>
                </a:extLst>
              </a:tr>
              <a:tr h="621211">
                <a:tc>
                  <a:txBody>
                    <a:bodyPr/>
                    <a:lstStyle/>
                    <a:p>
                      <a:pPr>
                        <a:buNone/>
                      </a:pPr>
                      <a:r>
                        <a:rPr lang="en-GB" sz="2400" dirty="0">
                          <a:solidFill>
                            <a:schemeClr val="bg1"/>
                          </a:solidFill>
                          <a:latin typeface="Kollektif" panose="020B0604020202020204" charset="0"/>
                        </a:rPr>
                        <a:t>Costs too high for smaller clubs</a:t>
                      </a:r>
                    </a:p>
                  </a:txBody>
                  <a:tcPr marL="88744" marR="88744" marT="44372" marB="44372" anchor="ctr">
                    <a:lnL>
                      <a:noFill/>
                    </a:lnL>
                    <a:lnR>
                      <a:noFill/>
                    </a:lnR>
                    <a:lnT>
                      <a:noFill/>
                    </a:lnT>
                    <a:lnB>
                      <a:noFill/>
                    </a:lnB>
                    <a:noFill/>
                  </a:tcPr>
                </a:tc>
                <a:tc>
                  <a:txBody>
                    <a:bodyPr/>
                    <a:lstStyle/>
                    <a:p>
                      <a:pPr>
                        <a:buNone/>
                      </a:pPr>
                      <a:r>
                        <a:rPr lang="en-GB" sz="2400" dirty="0">
                          <a:solidFill>
                            <a:schemeClr val="bg1"/>
                          </a:solidFill>
                          <a:latin typeface="Kollektif" panose="020B0604020202020204" charset="0"/>
                        </a:rPr>
                        <a:t>Create scalable, tiered solutions suitable for clubs with varying budgets.</a:t>
                      </a:r>
                    </a:p>
                  </a:txBody>
                  <a:tcPr marL="88744" marR="88744" marT="44372" marB="44372" anchor="ctr">
                    <a:lnL>
                      <a:noFill/>
                    </a:lnL>
                    <a:lnR>
                      <a:noFill/>
                    </a:lnR>
                    <a:lnT>
                      <a:noFill/>
                    </a:lnT>
                    <a:lnB>
                      <a:noFill/>
                    </a:lnB>
                    <a:noFill/>
                  </a:tcPr>
                </a:tc>
                <a:extLst>
                  <a:ext uri="{0D108BD9-81ED-4DB2-BD59-A6C34878D82A}">
                    <a16:rowId xmlns:a16="http://schemas.microsoft.com/office/drawing/2014/main" val="1255426773"/>
                  </a:ext>
                </a:extLst>
              </a:tr>
              <a:tr h="621211">
                <a:tc>
                  <a:txBody>
                    <a:bodyPr/>
                    <a:lstStyle/>
                    <a:p>
                      <a:pPr>
                        <a:buNone/>
                      </a:pPr>
                      <a:r>
                        <a:rPr lang="en-GB" sz="2400" dirty="0">
                          <a:solidFill>
                            <a:schemeClr val="bg1"/>
                          </a:solidFill>
                          <a:latin typeface="Kollektif" panose="020B0604020202020204" charset="0"/>
                        </a:rPr>
                        <a:t>Lack of digital skills in club staff</a:t>
                      </a:r>
                    </a:p>
                  </a:txBody>
                  <a:tcPr marL="88744" marR="88744" marT="44372" marB="44372" anchor="ctr">
                    <a:lnL>
                      <a:noFill/>
                    </a:lnL>
                    <a:lnR>
                      <a:noFill/>
                    </a:lnR>
                    <a:lnT>
                      <a:noFill/>
                    </a:lnT>
                    <a:lnB>
                      <a:noFill/>
                    </a:lnB>
                    <a:noFill/>
                  </a:tcPr>
                </a:tc>
                <a:tc>
                  <a:txBody>
                    <a:bodyPr/>
                    <a:lstStyle/>
                    <a:p>
                      <a:pPr>
                        <a:buNone/>
                      </a:pPr>
                      <a:r>
                        <a:rPr lang="en-GB" sz="2400" dirty="0">
                          <a:solidFill>
                            <a:schemeClr val="bg1"/>
                          </a:solidFill>
                          <a:latin typeface="Kollektif" panose="020B0604020202020204" charset="0"/>
                        </a:rPr>
                        <a:t>Include training programmes or partner with external technology firms.</a:t>
                      </a:r>
                    </a:p>
                  </a:txBody>
                  <a:tcPr marL="88744" marR="88744" marT="44372" marB="44372" anchor="ctr">
                    <a:lnL>
                      <a:noFill/>
                    </a:lnL>
                    <a:lnR>
                      <a:noFill/>
                    </a:lnR>
                    <a:lnT>
                      <a:noFill/>
                    </a:lnT>
                    <a:lnB>
                      <a:noFill/>
                    </a:lnB>
                    <a:noFill/>
                  </a:tcPr>
                </a:tc>
                <a:extLst>
                  <a:ext uri="{0D108BD9-81ED-4DB2-BD59-A6C34878D82A}">
                    <a16:rowId xmlns:a16="http://schemas.microsoft.com/office/drawing/2014/main" val="3752130592"/>
                  </a:ext>
                </a:extLst>
              </a:tr>
              <a:tr h="887444">
                <a:tc>
                  <a:txBody>
                    <a:bodyPr/>
                    <a:lstStyle/>
                    <a:p>
                      <a:pPr>
                        <a:buNone/>
                      </a:pPr>
                      <a:r>
                        <a:rPr lang="en-GB" sz="2400">
                          <a:solidFill>
                            <a:schemeClr val="bg1"/>
                          </a:solidFill>
                          <a:latin typeface="Kollektif" panose="020B0604020202020204" charset="0"/>
                        </a:rPr>
                        <a:t>Data privacy issues</a:t>
                      </a:r>
                    </a:p>
                  </a:txBody>
                  <a:tcPr marL="88744" marR="88744" marT="44372" marB="44372" anchor="ctr">
                    <a:lnL>
                      <a:noFill/>
                    </a:lnL>
                    <a:lnR>
                      <a:noFill/>
                    </a:lnR>
                    <a:lnT>
                      <a:noFill/>
                    </a:lnT>
                    <a:lnB>
                      <a:noFill/>
                    </a:lnB>
                    <a:noFill/>
                  </a:tcPr>
                </a:tc>
                <a:tc>
                  <a:txBody>
                    <a:bodyPr/>
                    <a:lstStyle/>
                    <a:p>
                      <a:pPr>
                        <a:buNone/>
                      </a:pPr>
                      <a:r>
                        <a:rPr lang="en-GB" sz="2400" dirty="0">
                          <a:solidFill>
                            <a:schemeClr val="bg1"/>
                          </a:solidFill>
                          <a:latin typeface="Kollektif" panose="020B0604020202020204" charset="0"/>
                        </a:rPr>
                        <a:t>Implement robust GDPR compliance, transparent policies, and secure data management practices.</a:t>
                      </a:r>
                    </a:p>
                  </a:txBody>
                  <a:tcPr marL="88744" marR="88744" marT="44372" marB="44372" anchor="ctr">
                    <a:lnL>
                      <a:noFill/>
                    </a:lnL>
                    <a:lnR>
                      <a:noFill/>
                    </a:lnR>
                    <a:lnT>
                      <a:noFill/>
                    </a:lnT>
                    <a:lnB>
                      <a:noFill/>
                    </a:lnB>
                    <a:noFill/>
                  </a:tcPr>
                </a:tc>
                <a:extLst>
                  <a:ext uri="{0D108BD9-81ED-4DB2-BD59-A6C34878D82A}">
                    <a16:rowId xmlns:a16="http://schemas.microsoft.com/office/drawing/2014/main" val="3217448037"/>
                  </a:ext>
                </a:extLst>
              </a:tr>
              <a:tr h="1153677">
                <a:tc>
                  <a:txBody>
                    <a:bodyPr/>
                    <a:lstStyle/>
                    <a:p>
                      <a:pPr>
                        <a:buNone/>
                      </a:pPr>
                      <a:r>
                        <a:rPr lang="en-GB" sz="2400">
                          <a:solidFill>
                            <a:schemeClr val="bg1"/>
                          </a:solidFill>
                          <a:latin typeface="Kollektif" panose="020B0604020202020204" charset="0"/>
                        </a:rPr>
                        <a:t>Low adoption rates</a:t>
                      </a:r>
                    </a:p>
                  </a:txBody>
                  <a:tcPr marL="88744" marR="88744" marT="44372" marB="44372" anchor="ctr">
                    <a:lnL>
                      <a:noFill/>
                    </a:lnL>
                    <a:lnR>
                      <a:noFill/>
                    </a:lnR>
                    <a:lnT>
                      <a:noFill/>
                    </a:lnT>
                    <a:lnB>
                      <a:noFill/>
                    </a:lnB>
                    <a:noFill/>
                  </a:tcPr>
                </a:tc>
                <a:tc>
                  <a:txBody>
                    <a:bodyPr/>
                    <a:lstStyle/>
                    <a:p>
                      <a:pPr>
                        <a:buNone/>
                      </a:pPr>
                      <a:r>
                        <a:rPr lang="en-GB" sz="2400" dirty="0">
                          <a:solidFill>
                            <a:schemeClr val="bg1"/>
                          </a:solidFill>
                          <a:latin typeface="Kollektif" panose="020B0604020202020204" charset="0"/>
                        </a:rPr>
                        <a:t>Promote through existing channels, incentivise usage with rewards, and gather continuous feedback for improvement.</a:t>
                      </a:r>
                    </a:p>
                  </a:txBody>
                  <a:tcPr marL="88744" marR="88744" marT="44372" marB="44372" anchor="ctr">
                    <a:lnL>
                      <a:noFill/>
                    </a:lnL>
                    <a:lnR>
                      <a:noFill/>
                    </a:lnR>
                    <a:lnT>
                      <a:noFill/>
                    </a:lnT>
                    <a:lnB>
                      <a:noFill/>
                    </a:lnB>
                    <a:noFill/>
                  </a:tcPr>
                </a:tc>
                <a:extLst>
                  <a:ext uri="{0D108BD9-81ED-4DB2-BD59-A6C34878D82A}">
                    <a16:rowId xmlns:a16="http://schemas.microsoft.com/office/drawing/2014/main" val="2894585539"/>
                  </a:ext>
                </a:extLst>
              </a:tr>
            </a:tbl>
          </a:graphicData>
        </a:graphic>
      </p:graphicFrame>
    </p:spTree>
  </p:cSld>
  <p:clrMapOvr>
    <a:masterClrMapping/>
  </p:clrMapOvr>
  <p:transition spd="slow">
    <p:push/>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212</TotalTime>
  <Words>1970</Words>
  <Application>Microsoft Office PowerPoint</Application>
  <PresentationFormat>Custom</PresentationFormat>
  <Paragraphs>158</Paragraphs>
  <Slides>18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Kollektif Bold</vt:lpstr>
      <vt:lpstr>Calibri</vt:lpstr>
      <vt:lpstr>Arial</vt:lpstr>
      <vt:lpstr>Aptos</vt:lpstr>
      <vt:lpstr>Kollektif</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Copy of Gradient Minimalist Business Slides</dc:title>
  <dc:creator>Oliver James</dc:creator>
  <cp:lastModifiedBy>Oliver James</cp:lastModifiedBy>
  <cp:revision>3</cp:revision>
  <dcterms:created xsi:type="dcterms:W3CDTF">2006-08-16T00:00:00Z</dcterms:created>
  <dcterms:modified xsi:type="dcterms:W3CDTF">2025-11-14T20:19:27Z</dcterms:modified>
  <dc:identifier>DAG4sDEaf8Q</dc:identifier>
</cp:coreProperties>
</file>