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63" r:id="rId5"/>
    <p:sldMasterId id="2147483668" r:id="rId6"/>
    <p:sldMasterId id="2147483669" r:id="rId7"/>
    <p:sldMasterId id="2147483778" r:id="rId8"/>
  </p:sldMasterIdLst>
  <p:notesMasterIdLst>
    <p:notesMasterId r:id="rId44"/>
  </p:notesMasterIdLst>
  <p:sldIdLst>
    <p:sldId id="257" r:id="rId9"/>
    <p:sldId id="258" r:id="rId10"/>
    <p:sldId id="469" r:id="rId11"/>
    <p:sldId id="484" r:id="rId12"/>
    <p:sldId id="459" r:id="rId13"/>
    <p:sldId id="478" r:id="rId14"/>
    <p:sldId id="479" r:id="rId15"/>
    <p:sldId id="496" r:id="rId16"/>
    <p:sldId id="471" r:id="rId17"/>
    <p:sldId id="472" r:id="rId18"/>
    <p:sldId id="473" r:id="rId19"/>
    <p:sldId id="497" r:id="rId20"/>
    <p:sldId id="475" r:id="rId21"/>
    <p:sldId id="499" r:id="rId22"/>
    <p:sldId id="474" r:id="rId23"/>
    <p:sldId id="476" r:id="rId24"/>
    <p:sldId id="466" r:id="rId25"/>
    <p:sldId id="460" r:id="rId26"/>
    <p:sldId id="481" r:id="rId27"/>
    <p:sldId id="482" r:id="rId28"/>
    <p:sldId id="486" r:id="rId29"/>
    <p:sldId id="483" r:id="rId30"/>
    <p:sldId id="485" r:id="rId31"/>
    <p:sldId id="500" r:id="rId32"/>
    <p:sldId id="487" r:id="rId33"/>
    <p:sldId id="488" r:id="rId34"/>
    <p:sldId id="493" r:id="rId35"/>
    <p:sldId id="494" r:id="rId36"/>
    <p:sldId id="495" r:id="rId37"/>
    <p:sldId id="489" r:id="rId38"/>
    <p:sldId id="490" r:id="rId39"/>
    <p:sldId id="492" r:id="rId40"/>
    <p:sldId id="501" r:id="rId41"/>
    <p:sldId id="498" r:id="rId42"/>
    <p:sldId id="491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8" dt="2026-10-26T11:10:04.104"/>
    <p1510:client id="{6E469722-257F-42AF-9C39-47963DC9A40F}" v="1151" dt="2026-10-26T13:32:20.6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20"/>
    <p:restoredTop sz="63549" autoAdjust="0"/>
  </p:normalViewPr>
  <p:slideViewPr>
    <p:cSldViewPr snapToGrid="0" snapToObjects="1">
      <p:cViewPr varScale="1">
        <p:scale>
          <a:sx n="67" d="100"/>
          <a:sy n="67" d="100"/>
        </p:scale>
        <p:origin x="396" y="39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viewProps" Target="viewProps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Today's focus examines leadership responsibilities within safeguarding practice.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that safeguarding failures rarely occur because of legislation alone. Reviews repeatedly identify leadership issues,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organisational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culture, communication difficulties and failures in professional challenge as contributing factors.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Highlight that today's session will also support preparation for Patch 4 assessments through critical incident analysis and reflective practice.</a:t>
            </a:r>
          </a:p>
          <a:p>
            <a:endParaRPr lang="cy-GB" altLang="cy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39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qualities would you expect from an excellent safeguarding leader?"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Record responses.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Expected responses include: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Trustworthiness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Confidence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judgement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Integrity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Communication skills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that safeguarding leadership involves more than management. Leaders influence culture, support decision making and ensure children remain central to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organisational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priorities.</a:t>
            </a:r>
          </a:p>
          <a:p>
            <a:pPr fontAlgn="t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348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1E247-ED43-FA70-C48F-A3D5C8633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0AA529-9642-66D3-5C75-67575CA9ED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486EC1-AF4F-A879-F8CF-D7A0B44214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the increasing importance of safeguarding leadership within professional standards.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leadership as: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responsibility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Accountability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Ethical practice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Connect safeguarding to quality improvement and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organisational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culture.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2BB21B-4A88-ED07-4DC5-DA5D296F18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173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452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A41D5A-FE16-0892-7076-EC91B16D5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705A4A-1304-DACF-D49B-11864C06A5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02870D-A4E3-54CD-240A-F3A899C4C2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 through each outcome.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"Which learning outcome feels most relevant to your own professional development?"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links to: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Future leadership roles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practice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Patch 4 assessment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5AE87E-C406-E0D0-AF3B-5F10179456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133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Challenge assumptions.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happens when people assume safeguarding is somebody else's responsibility?"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 key message:</a:t>
            </a:r>
          </a:p>
          <a:p>
            <a:pPr fontAlgn="t"/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Safeguarding is everyone's responsibility, although accountability may sit with specific individuals.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10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14263B-0328-A72E-B554-FBD95EA33D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AEC8DC-227C-ED3E-4A72-9427CA18C5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D2CAC4-D348-B69F-90CD-BDF580087F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"Can a compliant setting still be unsafe?"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examples.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Compare: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Management activities: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Completing audits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Checking paperwork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Leadership activities: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Developing safeguarding culture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Encouraging challenge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Supporting whistleblowing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422A0E-3244-44E5-BDC0-F02187342F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1828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"How do leaders ensure children's voices are heard?"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Observing non-verbal communication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Consulting children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Advocacy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curiosity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Connect to children's rights frameworks studied earlier.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184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1B20A-15F2-7425-97E9-35035CDF3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80CA27-D0E3-9C9B-7E6C-D98E4040E4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9743F8-F510-CDAC-DA3E-8C0E09984E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Facilitate discussion.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"Despite changes in legislation, why do safeguarding failures continue?"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systemic rather than individual explanations.</a:t>
            </a: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899B93-8D11-4F47-A6FB-8DC36739F8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2393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62CB5-C0C9-B8A0-5327-42ED6326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913AD4-9275-A232-C7BE-4C4797DA84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6135A4-BCC0-5D56-B840-EE4728D433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Group discussion.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 to identify which theme presents greatest risk within early years settings.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justification using workplace examples.</a:t>
            </a:r>
          </a:p>
          <a:p>
            <a:pPr fontAlgn="t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0CE9C5-3D6B-6399-5D52-0ED3016543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7424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DA583-168C-49A1-2554-B9F167B1D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2E68EF-FDAD-F169-04BF-DD951EB75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975CA9-E84D-E90C-56E1-B5B7824C75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Provide a Child Practice Review summary.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Groups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analyse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happened?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leadership factors contributed?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could practice improve?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critical analysis rather than blame.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that the scenario is a teaching case derived from common findings in Welsh Child Practice Reviews rather than one specific review.</a:t>
            </a:r>
          </a:p>
          <a:p>
            <a:pPr fontAlgn="t"/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Emphasise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reviews rarely conclude that a single person caused safeguarding failure.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Instead, reviews commonly identify: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Weak safeguarding culture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Inadequate professional challenge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Poor information sharing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Lack of leadership oversight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Ambiguity regarding accountability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 to focus on: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leadership actions might have changed the outcome?"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groups to think beyond procedural compliance and consider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organisational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culture.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Prompt deeper thinking with questions such as: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Did staff feel psychologically safe enough to challenge?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Were supervision systems effective?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the child's voice central?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responsibility assumed rather than confirmed?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could leaders have maintained oversight?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After feedback, draw links to: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Act 2004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Social Services and Well-being (Wales) Act 2014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Working Together to Safeguard People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Wales Safeguarding Procedures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reinforce that safeguarding leadership is about creating conditions where concerns are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recognised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shared, challenged and acted upon.</a:t>
            </a:r>
          </a:p>
          <a:p>
            <a:pPr fontAlgn="t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F76537-BB65-4C91-E07B-A6BFFFFF7B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8106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1E9A2-90A6-B1F7-42E3-EFC2892BD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F16DA6-AC0D-2691-78BD-1D23BBE161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0F094C-AB57-6009-7611-21BA67195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that the scenario is a teaching case derived from common findings in Welsh Child Practice Reviews rather than one specific review.</a:t>
            </a:r>
          </a:p>
          <a:p>
            <a:pPr fontAlgn="t"/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Emphasise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that reviews rarely conclude that a single person caused safeguarding failure.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Instead, reviews commonly identify: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Weak safeguarding culture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Inadequate professional challenge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Poor information sharing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Lack of leadership oversight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Ambiguity regarding accountability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 to focus on: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leadership actions might have changed the outcome?"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groups to think beyond procedural compliance and consider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organisational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culture.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Prompt deeper thinking with questions such as: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Did staff feel psychologically safe enough to challenge?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Were supervision systems effective?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the child's voice central?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responsibility assumed rather than confirmed?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could leaders have maintained oversight?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After feedback, draw links to: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Act 2004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Social Services and Well-being (Wales) Act 2014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Working Together to Safeguard People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Wales Safeguarding Procedures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reinforce that safeguarding leadership is about creating conditions where concerns are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recognised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shared, challenged and acted upon.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56B302-6CA3-FEA9-08A1-1C1570570B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106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Patch 4 expectations.</a:t>
            </a:r>
          </a:p>
          <a:p>
            <a:pPr fontAlgn="t"/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Emphasise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Analysis rather than description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Reflection rather than storytelling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Evaluation of leadership decisions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Link directly to today's case study.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8977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0B320-4CE4-B06F-9760-05F082820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225C93-6812-C387-E403-20FD8442DD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CE7429-8188-02A9-CF4B-AB366D28DE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More details under each Patch link on Moodle.</a:t>
            </a:r>
          </a:p>
          <a:p>
            <a:pPr fontAlgn="t"/>
            <a:endParaRPr lang="en-GB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Cymraeg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Mae </a:t>
            </a:r>
            <a:r>
              <a:rPr lang="en-GB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Patch 4 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yn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canolbwyntio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ddigwyddiad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heriol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ac yn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gofyn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ddangos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ddysgu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am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arweinyddiaeth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ddeilliodd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sut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y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gallai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hynny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ddylanwadu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eich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ymarfer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proffesiynol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yn y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dyfodol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English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Patch 4 focuses on a challenging incident and requires you to demonstrate what leadership learning emerged and how it may influence your future professional practice.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5ACA2E-4D3E-63EA-351F-4BBCA4CFBF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9199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C5464-4281-49DF-F936-AFC92B5AB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1C7E7F-A6AD-F778-1ABF-31B3A7C273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66C681-D29F-090D-7482-472EC8FED8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transformational leaders as change agents.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Examples: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Improving safeguarding reporting procedures.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Creating a culture where concerns are raised confidently.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Encouraging continuous professional development.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Activity: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 to identify examples of transformational leadership they have observed.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8B93F4-FEFF-263F-1CAD-92D56642E4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793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B16D5-B5FE-4FFB-D021-6C4043015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1CD6CD-935C-4FB7-173F-19BFB2439D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25F42F-B6FD-B4E0-6017-DA7D110A91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Present scenario: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highly respected practitioner is subject to a safeguarding allegation.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Does popularity matter?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Should leaders delay action whilst gathering more evidence?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accountability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Children's welfare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Ethical dilemmas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711CAF-5F4B-AB86-C73A-BEB3483405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553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0BD98-2181-05BE-2A5F-304D37060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93573E-BDCF-B3C9-F612-7F1203841D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C196CE-6A64-6409-0CDA-837424FAB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happens if safeguarding knowledge sits with only one person?"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Explore risks: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Staff dependency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Poor communication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Delayed responses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benefits of shared leadership.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C3DAB4-231C-9094-902D-59C45ED537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4469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Reflective supervision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accountability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Staff wellbeing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happens when supervision becomes purely administrative?"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Explore how supervision strengthens safeguarding practice.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492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19F18C-9DE2-B644-A62B-FB9D37656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939499-3100-ECF6-C769-BA3D993F5B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6B0392-7FC1-4661-9185-BE08E154BD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relationships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Escalation procedures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Information sharing responsibilities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Explore barriers to effective multi-agency working.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FA2A45-F549-ED70-8825-5A7DED93E6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8014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Allow learners time to complete.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Strengths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Risks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Priorities for improvement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 safeguarding culture as a continuous improvement process.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5854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3FF24-5873-058E-3466-C157F6ECE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811C8B-0782-FB59-FBE2-BB7EB45F78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77E1B5-5F6B-8B53-9DBD-4248732321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Allow learners time to complete.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Strengths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Risks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Priorities for improvement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Introduce safeguarding culture as a continuous improvement process.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B888F-51E9-8CE5-7771-24DAF96F47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9413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 for examples from practice.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learning opportunities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Critical reflection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Leadership development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1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aim of the case study is not to determine whether abuse has occurred.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focus is on: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Safeguarding leadership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Decision making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 judgement</a:t>
            </a:r>
          </a:p>
          <a:p>
            <a:pPr lvl="0" fontAlgn="t"/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Organisational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culture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Accountability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learners to identify relevant legislation and guidance, including: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Act 1989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Act 2004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Social Services and Well-being (Wales) Act 2014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Wales Safeguarding Procedures</a:t>
            </a:r>
          </a:p>
          <a:p>
            <a:pPr lvl="0"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Working Together to Safeguard People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"If this concern is genuine, what are the risks of acting too slowly?"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Then ask: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"If the concern is unfounded, what are the risks of acting too quickly?"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often produces an excellent discussion about ethical leadership.</a:t>
            </a:r>
          </a:p>
          <a:p>
            <a:pPr fontAlgn="t"/>
            <a:b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t"/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Direct Patch 4 Link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After the discussion, tell students: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Imagine you are the nursery manager in this scenario. Reflect on the decisions you would make, the leadership challenges you face, and the learning that would emerge from the situation.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Then ask them to complete:</a:t>
            </a:r>
          </a:p>
          <a:p>
            <a:pPr fontAlgn="t"/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happened?</a:t>
            </a:r>
          </a:p>
          <a:p>
            <a:pPr fontAlgn="t"/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What?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 is this significant?</a:t>
            </a:r>
          </a:p>
          <a:p>
            <a:pPr fontAlgn="t"/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Now What?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action should be taken and why?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gives students a direct bridge into their Patch 4 critical professional incident reflection and generates rich material for analysis of safeguarding leadership, ethics, professional accountability and child-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centred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practice.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9579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12970-281B-F8D9-A23C-3A1077A86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BB32ED-A00D-7D44-2D2C-C503FC3AF6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DBFC83-72A7-B706-412B-0D146C28CB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Demonstrate weak versus strong reflection.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examples.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how reflection develops professional practice.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92F77-BED2-B61D-95C9-AC6A083495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8452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Work through safeguarding example using both models.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how they support Patch 4.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323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Allow individual reflection time.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Students start planning their Patch 4 submission.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7270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CB0F15-8B13-8148-63D5-D331CAC69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DD9B00-E934-6043-3DD3-D0C782DF0D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D3D5B8-1230-BAA1-B898-52E0ECFF23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professional identity.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type of safeguarding leader do you want to become?"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AC3C19-BEC1-74E0-DBE2-5E18393569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3490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F2C49-1672-4F01-23D3-FC200DABA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EBB25A-5168-1E27-0C21-A909078EFA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019DFF-C177-9C9B-A2EF-AF137EC5BB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Explain requirements for Patch 4.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GDPR and professional responsibilities.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901953-F2D2-1EF2-CDBA-B05C53D4D3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5700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F2BDD-CE09-38F3-7255-5CCBA9BD4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C9477E-A103-826E-9989-3EBBAB1FAF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114395-C437-1F41-604D-45A3234B08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how the session contributes to AWIF evidence collection.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Explore workplace examples.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401AAA-C2D4-0218-947B-7798CA9E3F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3599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2E6B1-AA49-FDD1-7CB6-A4EEEE047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48CBAD-A9BC-E1FF-5B29-2D9BF53597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1C9782-87AA-B79B-6EBF-07EFD967C5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characteristics of positive safeguarding cultures.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Ask: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"What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behaviours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demonstrate a healthy safeguarding culture?"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5DAEE-F694-0FBC-02D6-D5F080887A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496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BE981-1147-4E95-CD56-9C61292E7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84933D-F3A4-E424-6EEB-11B310435F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D07DBA-FB05-008A-380E-3FB09DF8BB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Connect quality improvement with leadership responsibilities.</a:t>
            </a:r>
          </a:p>
          <a:p>
            <a:pPr fontAlgn="t"/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learners to develop a realistic improvement objective.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63BCF8-1B26-3230-31D1-638B3BE1F4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4024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622E6-D06E-F773-6B1E-87D7028613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8F46E0-D51E-6074-7630-4E829A27B0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2E5300-31A6-85D3-E80F-2BD2CE3605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6C7676-E3E3-77CA-C02C-F9FF6812E9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218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2F623-1980-8003-B05F-5A80214DDF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0673D0-B052-FD66-7452-604E668DD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05678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6C8A6-EABD-C750-605E-4426F3B4F7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77B5DD-C011-8C9A-CC19-4C9717D066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70110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568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775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015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00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67056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0083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8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10/26/2026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0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2" r:id="rId3"/>
    <p:sldLayoutId id="2147483783" r:id="rId4"/>
    <p:sldLayoutId id="2147483786" r:id="rId5"/>
    <p:sldLayoutId id="21474837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socialcare.wales/" TargetMode="External"/><Relationship Id="rId7" Type="http://schemas.openxmlformats.org/officeDocument/2006/relationships/hyperlink" Target="https://reflection.ed.ac.uk/reflectors-toolkit/reflecting-on-experience/gibbs-reflective-cycle" TargetMode="External"/><Relationship Id="rId2" Type="http://schemas.openxmlformats.org/officeDocument/2006/relationships/hyperlink" Target="https://www.safeguarding.wales/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childcomwales.org.uk/" TargetMode="External"/><Relationship Id="rId5" Type="http://schemas.openxmlformats.org/officeDocument/2006/relationships/hyperlink" Target="https://www.nspcc.org.uk/" TargetMode="External"/><Relationship Id="rId4" Type="http://schemas.openxmlformats.org/officeDocument/2006/relationships/hyperlink" Target="https://www.careinspectorate.wales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wales/working-together-safeguard-people-code-safeguarding-practice" TargetMode="External"/><Relationship Id="rId2" Type="http://schemas.openxmlformats.org/officeDocument/2006/relationships/hyperlink" Target="https://socialcare.wales/qualifications-funding/induction-frameworks/induction-for-early-years-and-child-care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savethechildren.org.uk/what-we-do/childrens-rights/united-nations-convention-of-the-rights-of-the-child" TargetMode="External"/><Relationship Id="rId5" Type="http://schemas.openxmlformats.org/officeDocument/2006/relationships/hyperlink" Target="https://www.legislation.gov.uk/ukpga/2004/31/contents" TargetMode="External"/><Relationship Id="rId4" Type="http://schemas.openxmlformats.org/officeDocument/2006/relationships/hyperlink" Target="https://www.legislation.gov.uk/anaw/2014/4/contents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wales/working-together-safeguard-people-code-safeguarding-practice" TargetMode="External"/><Relationship Id="rId3" Type="http://schemas.openxmlformats.org/officeDocument/2006/relationships/hyperlink" Target="https://www.legislation.gov.uk/ukpga/2004/31/contents" TargetMode="External"/><Relationship Id="rId7" Type="http://schemas.openxmlformats.org/officeDocument/2006/relationships/hyperlink" Target="https://www.legislation.gov.uk/anaw/2014/4/contents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socialcare.wales/qualifications-funding/induction-frameworks/induction-for-early-years-and-child-care" TargetMode="External"/><Relationship Id="rId5" Type="http://schemas.openxmlformats.org/officeDocument/2006/relationships/hyperlink" Target="https://www.legislation.gov.uk/mwa/2011/2/contents" TargetMode="External"/><Relationship Id="rId4" Type="http://schemas.openxmlformats.org/officeDocument/2006/relationships/hyperlink" Target="https://assets.publishing.service.gov.uk/media/5a7c5edeed915d696ccfc51b/5730.pdf" TargetMode="External"/><Relationship Id="rId9" Type="http://schemas.openxmlformats.org/officeDocument/2006/relationships/hyperlink" Target="https://www.savethechildren.org.uk/what-we-do/childrens-rights/united-nations-convention-of-the-rights-of-the-chil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7E06FFB-A1DB-B9D6-C19A-B6F200C6B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t"/>
          <a:lstStyle/>
          <a:p>
            <a:r>
              <a:rPr lang="en-GB" sz="3600" b="1" dirty="0" err="1">
                <a:latin typeface="Arial"/>
                <a:cs typeface="Arial"/>
              </a:rPr>
              <a:t>Lefel</a:t>
            </a:r>
            <a:r>
              <a:rPr lang="en-GB" sz="3600" b="1" dirty="0">
                <a:latin typeface="Arial"/>
                <a:cs typeface="Arial"/>
              </a:rPr>
              <a:t> 4 </a:t>
            </a:r>
            <a:br>
              <a:rPr lang="en-GB" sz="3600" b="1" dirty="0"/>
            </a:br>
            <a:r>
              <a:rPr lang="en-GB" sz="3600" b="1" dirty="0" err="1">
                <a:latin typeface="Arial"/>
                <a:cs typeface="Arial"/>
              </a:rPr>
              <a:t>Paratoi</a:t>
            </a:r>
            <a:r>
              <a:rPr lang="en-GB" sz="3600" b="1" dirty="0">
                <a:latin typeface="Arial"/>
                <a:cs typeface="Arial"/>
              </a:rPr>
              <a:t> </a:t>
            </a:r>
            <a:r>
              <a:rPr lang="en-GB" sz="3600" b="1" dirty="0" err="1">
                <a:latin typeface="Arial"/>
                <a:cs typeface="Arial"/>
              </a:rPr>
              <a:t>ar</a:t>
            </a:r>
            <a:r>
              <a:rPr lang="en-GB" sz="3600" b="1" dirty="0">
                <a:latin typeface="Arial"/>
                <a:cs typeface="Arial"/>
              </a:rPr>
              <a:t> </a:t>
            </a:r>
            <a:r>
              <a:rPr lang="en-GB" sz="3600" b="1" dirty="0" err="1">
                <a:latin typeface="Arial"/>
                <a:cs typeface="Arial"/>
              </a:rPr>
              <a:t>gyfer</a:t>
            </a:r>
            <a:r>
              <a:rPr lang="en-GB" sz="3600" b="1" dirty="0">
                <a:latin typeface="Arial"/>
                <a:cs typeface="Arial"/>
              </a:rPr>
              <a:t> Arweinyddiaeth a </a:t>
            </a:r>
            <a:r>
              <a:rPr lang="en-GB" sz="3600" b="1" dirty="0" err="1">
                <a:latin typeface="Arial"/>
                <a:cs typeface="Arial"/>
              </a:rPr>
              <a:t>Rheolaeth</a:t>
            </a:r>
            <a:br>
              <a:rPr lang="en-GB" sz="3600" b="1" dirty="0"/>
            </a:br>
            <a:br>
              <a:rPr lang="en-GB" sz="3600" b="1" dirty="0"/>
            </a:br>
            <a:r>
              <a:rPr lang="en-GB" sz="3600" b="1" dirty="0" err="1"/>
              <a:t>Sessiwn</a:t>
            </a:r>
            <a:r>
              <a:rPr lang="en-GB" sz="3600" b="1" dirty="0"/>
              <a:t> 7 </a:t>
            </a:r>
            <a:r>
              <a:rPr lang="en-GB" sz="3600" dirty="0" err="1">
                <a:latin typeface="Arial"/>
                <a:cs typeface="Arial"/>
              </a:rPr>
              <a:t>Diogelu</a:t>
            </a: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br>
              <a:rPr lang="en-GB" sz="4400" dirty="0"/>
            </a:br>
            <a:br>
              <a:rPr lang="en-GB" sz="4400" dirty="0"/>
            </a:br>
            <a:br>
              <a:rPr lang="en-GB" sz="4400" dirty="0"/>
            </a:br>
            <a:endParaRPr lang="en-GB" sz="4400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DC0A30-BE25-DB7F-6367-EEDD0CD073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t"/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b="1" kern="0" dirty="0">
                <a:solidFill>
                  <a:schemeClr val="accent4">
                    <a:lumMod val="20000"/>
                    <a:lumOff val="80000"/>
                  </a:schemeClr>
                </a:solidFill>
                <a:ea typeface="ＭＳ Ｐゴシック" charset="-128"/>
              </a:rPr>
              <a:t>Level 4 Preparing for Leadership and Management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en-GB" sz="3600" b="1" kern="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ea typeface="ＭＳ Ｐゴシック" charset="-128"/>
            </a:endParaRPr>
          </a:p>
          <a:p>
            <a:pPr marL="0" lvl="0" indent="0">
              <a:spcAft>
                <a:spcPct val="0"/>
              </a:spcAft>
              <a:buNone/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ea typeface="ＭＳ Ｐゴシック"/>
                <a:cs typeface="Arial"/>
              </a:rPr>
              <a:t>Session 7</a:t>
            </a:r>
          </a:p>
          <a:p>
            <a:pPr marL="0" lvl="0" indent="0">
              <a:spcAft>
                <a:spcPct val="0"/>
              </a:spcAft>
              <a:buNone/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/>
                <a:ea typeface="ＭＳ Ｐゴシック"/>
                <a:cs typeface="Arial"/>
              </a:rPr>
              <a:t>Safeguarding</a:t>
            </a:r>
            <a:endParaRPr lang="cy-GB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592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C645EF5-D069-8894-ADC1-5AD0C0511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Sgiliau Cyflogadwyedd</a:t>
            </a:r>
            <a:br>
              <a:rPr lang="cy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Employability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Skills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A7315-B909-41F8-CDDC-A839B65EC7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192214"/>
            <a:ext cx="3867150" cy="3669323"/>
          </a:xfrm>
        </p:spPr>
        <p:txBody>
          <a:bodyPr>
            <a:normAutofit/>
          </a:bodyPr>
          <a:lstStyle/>
          <a:p>
            <a:pPr fontAlgn="t"/>
            <a:r>
              <a:rPr lang="en-US" b="1" dirty="0"/>
              <a:t>Arweinyddiaeth</a:t>
            </a:r>
          </a:p>
          <a:p>
            <a:r>
              <a:rPr lang="en-US" b="1" dirty="0" err="1"/>
              <a:t>Cyfathrebu</a:t>
            </a:r>
            <a:r>
              <a:rPr lang="en-US" b="1" dirty="0"/>
              <a:t> </a:t>
            </a:r>
            <a:r>
              <a:rPr lang="en-US" b="1" dirty="0" err="1"/>
              <a:t>Proffesiynol</a:t>
            </a:r>
            <a:endParaRPr lang="en-US" b="1" dirty="0"/>
          </a:p>
          <a:p>
            <a:r>
              <a:rPr lang="en-US" b="1" dirty="0" err="1"/>
              <a:t>Atebolrwydd</a:t>
            </a:r>
            <a:endParaRPr lang="en-US" b="1" dirty="0"/>
          </a:p>
          <a:p>
            <a:r>
              <a:rPr lang="en-US" b="1" dirty="0" err="1"/>
              <a:t>Datrys</a:t>
            </a:r>
            <a:r>
              <a:rPr lang="en-US" b="1" dirty="0"/>
              <a:t> </a:t>
            </a:r>
            <a:r>
              <a:rPr lang="en-US" b="1" dirty="0" err="1"/>
              <a:t>Problemau</a:t>
            </a:r>
            <a:endParaRPr lang="en-US" b="1" dirty="0"/>
          </a:p>
          <a:p>
            <a:r>
              <a:rPr lang="en-US" b="1" dirty="0" err="1"/>
              <a:t>Myfyrio</a:t>
            </a:r>
            <a:r>
              <a:rPr lang="en-US" b="1" dirty="0"/>
              <a:t> </a:t>
            </a:r>
            <a:r>
              <a:rPr lang="en-US" b="1" dirty="0" err="1"/>
              <a:t>Beirniadol</a:t>
            </a:r>
            <a:endParaRPr lang="en-US" b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20C1C3-D0CD-D855-4E9F-66DEEC1AC0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192215"/>
            <a:ext cx="3867150" cy="3669322"/>
          </a:xfrm>
        </p:spPr>
        <p:txBody>
          <a:bodyPr>
            <a:normAutofit/>
          </a:bodyPr>
          <a:lstStyle/>
          <a:p>
            <a:pPr fontAlgn="t"/>
            <a:r>
              <a:rPr lang="en-US" dirty="0">
                <a:solidFill>
                  <a:srgbClr val="0070C0"/>
                </a:solidFill>
              </a:rPr>
              <a:t>Leadership</a:t>
            </a:r>
          </a:p>
          <a:p>
            <a:pPr fontAlgn="t"/>
            <a:r>
              <a:rPr lang="en-US" dirty="0">
                <a:solidFill>
                  <a:srgbClr val="0070C0"/>
                </a:solidFill>
              </a:rPr>
              <a:t>Professional Communication</a:t>
            </a:r>
          </a:p>
          <a:p>
            <a:pPr fontAlgn="t"/>
            <a:r>
              <a:rPr lang="en-US" dirty="0">
                <a:solidFill>
                  <a:srgbClr val="0070C0"/>
                </a:solidFill>
              </a:rPr>
              <a:t>Accountability</a:t>
            </a:r>
          </a:p>
          <a:p>
            <a:pPr fontAlgn="t"/>
            <a:r>
              <a:rPr lang="en-US" dirty="0">
                <a:solidFill>
                  <a:srgbClr val="0070C0"/>
                </a:solidFill>
              </a:rPr>
              <a:t>Problem Solving</a:t>
            </a:r>
          </a:p>
          <a:p>
            <a:pPr fontAlgn="t"/>
            <a:r>
              <a:rPr lang="en-US" dirty="0">
                <a:solidFill>
                  <a:srgbClr val="0070C0"/>
                </a:solidFill>
              </a:rPr>
              <a:t>Critical Reflection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992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716E9-E75F-AB87-6330-B606CAEB50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FD27250-833D-1983-8C81-36C3ABC0C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t"/>
            <a:r>
              <a:rPr lang="en-US" b="1" dirty="0" err="1"/>
              <a:t>Safonau</a:t>
            </a:r>
            <a:r>
              <a:rPr lang="en-US" b="1" dirty="0"/>
              <a:t> </a:t>
            </a:r>
            <a:r>
              <a:rPr lang="en-US" b="1" dirty="0" err="1"/>
              <a:t>Galwedigaethol</a:t>
            </a:r>
            <a:r>
              <a:rPr lang="en-US" b="1" dirty="0"/>
              <a:t> </a:t>
            </a:r>
            <a:r>
              <a:rPr lang="en-US" b="1" dirty="0" err="1"/>
              <a:t>Cenedlaethol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National Occupational Standards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910F5-20AB-8CA2-3564-A95A443493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2047" y="1869141"/>
            <a:ext cx="4253753" cy="4182035"/>
          </a:xfrm>
        </p:spPr>
        <p:txBody>
          <a:bodyPr>
            <a:no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K34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Hyrwyddo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lles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plant
K40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Cyfrifoldebau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
K74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Arwain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arfer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diogel</a:t>
            </a:r>
            <a:endParaRPr lang="en-GB" sz="3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1A57B2-24E0-B8D3-19D7-A4CBF2B51A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69141"/>
            <a:ext cx="4253753" cy="3992396"/>
          </a:xfrm>
        </p:spPr>
        <p:txBody>
          <a:bodyPr>
            <a:normAutofit/>
          </a:bodyPr>
          <a:lstStyle/>
          <a:p>
            <a:r>
              <a:rPr lang="en-US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K34 Promoting children’s wellbeing</a:t>
            </a:r>
          </a:p>
          <a:p>
            <a:r>
              <a:rPr lang="en-US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K40 Safeguarding responsibilities</a:t>
            </a:r>
          </a:p>
          <a:p>
            <a:r>
              <a:rPr lang="en-US" sz="3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K74 Leading safe practice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646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54086-D913-FF42-E72A-2FDB90DEA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AWIF </a:t>
            </a:r>
            <a:b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2AF91-695F-5DB1-6E6A-AFA4972C322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AWIF </a:t>
            </a: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Cyfrifoldebau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Arweinyddiaeth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Atebolrwydd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Cofnodi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adrodd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pryderon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Ymarfer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myfyriol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Cefnogi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staff</a:t>
            </a:r>
            <a:endParaRPr lang="en-US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6B04F9-30F1-2358-F8BE-CF8E637A7C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AWIF 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Responsibilities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Accountability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Recording and reporting concerns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Reflective practice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staff</a:t>
            </a:r>
          </a:p>
        </p:txBody>
      </p:sp>
    </p:spTree>
    <p:extLst>
      <p:ext uri="{BB962C8B-B14F-4D97-AF65-F5344CB8AC3E}">
        <p14:creationId xmlns:p14="http://schemas.microsoft.com/office/powerpoint/2010/main" val="301690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E82CF-69ED-39CB-DAA9-7B7141177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E25AD3-E428-FB9A-EF21-7A36BE3C9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185" y="365126"/>
            <a:ext cx="8651629" cy="615376"/>
          </a:xfrm>
        </p:spPr>
        <p:txBody>
          <a:bodyPr>
            <a:normAutofit fontScale="90000"/>
          </a:bodyPr>
          <a:lstStyle/>
          <a:p>
            <a:pPr algn="ctr"/>
            <a: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  <a:t>Canlyniadau Dysgu</a:t>
            </a:r>
            <a:b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32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</a:t>
            </a:r>
            <a:r>
              <a:rPr lang="cy-GB" sz="3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32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Outcomes</a:t>
            </a:r>
            <a:endParaRPr lang="en-GB" sz="20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31A4B-D18C-EAC1-7B27-C8AABCBC30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119" y="1355075"/>
            <a:ext cx="4418682" cy="4737253"/>
          </a:xfrm>
        </p:spPr>
        <p:txBody>
          <a:bodyPr>
            <a:normAutofit fontScale="92500"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Dadansoddi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arweinyddiaeth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Gwerthuso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diwylliannau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Cymhwyso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damcaniaethau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arweinyddiaeth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Dadansoddi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digwyddiadau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diogelu'n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feirniadol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
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Myfyrio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ddatblygiad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arweinyddiaeth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broffesiynol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8DDF5C-B0D0-7BEB-7CD0-AF5CE5D12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355075"/>
            <a:ext cx="4418682" cy="4611971"/>
          </a:xfrm>
        </p:spPr>
        <p:txBody>
          <a:bodyPr>
            <a:normAutofit fontScale="92500"/>
          </a:bodyPr>
          <a:lstStyle/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Analyse safeguarding leadership.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Evaluate safeguarding cultures.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Apply leadership theories.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Critically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analyse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safeguarding incidents.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 on professional leadership development.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624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8FE92-E7FC-7B20-E72D-0CC6AACDA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nn-NO" sz="3200" b="1" dirty="0">
                <a:latin typeface="Arial" panose="020B0604020202020204" pitchFamily="34" charset="0"/>
                <a:cs typeface="Arial" panose="020B0604020202020204" pitchFamily="34" charset="0"/>
              </a:rPr>
              <a:t>Pwy sy'n Gyfrifol am Ddiogelu?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 is Responsible for Safeguarding?</a:t>
            </a:r>
            <a:endParaRPr lang="en-GB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C5C0F4-9238-A39C-92BB-CA04BCBDB9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2371" y="1825625"/>
            <a:ext cx="4253429" cy="4090432"/>
          </a:xfrm>
        </p:spPr>
        <p:txBody>
          <a:bodyPr>
            <a:normAutofit/>
          </a:bodyPr>
          <a:lstStyle/>
          <a:p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Designated Safeguarding Lead</a:t>
            </a:r>
          </a:p>
          <a:p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Manager</a:t>
            </a:r>
          </a:p>
          <a:p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Practitioners</a:t>
            </a:r>
          </a:p>
          <a:p>
            <a:r>
              <a:rPr lang="en-US" noProof="0" dirty="0">
                <a:latin typeface="Arial" panose="020B0604020202020204" pitchFamily="34" charset="0"/>
                <a:cs typeface="Arial" panose="020B0604020202020204" pitchFamily="34" charset="0"/>
              </a:rPr>
              <a:t>Parents</a:t>
            </a:r>
          </a:p>
          <a:p>
            <a:r>
              <a:rPr lang="en-US" b="1" u="sng" noProof="0" dirty="0">
                <a:latin typeface="Arial" panose="020B0604020202020204" pitchFamily="34" charset="0"/>
                <a:cs typeface="Arial" panose="020B0604020202020204" pitchFamily="34" charset="0"/>
              </a:rPr>
              <a:t>Everyone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CFC005-10ED-CDB8-1198-F62153337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4"/>
            <a:ext cx="4253429" cy="409043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Designated Safeguarding Lead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Manager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Practitioners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Parents</a:t>
            </a:r>
          </a:p>
          <a:p>
            <a:r>
              <a:rPr lang="en-GB" b="1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Everyone</a:t>
            </a:r>
          </a:p>
        </p:txBody>
      </p:sp>
    </p:spTree>
    <p:extLst>
      <p:ext uri="{BB962C8B-B14F-4D97-AF65-F5344CB8AC3E}">
        <p14:creationId xmlns:p14="http://schemas.microsoft.com/office/powerpoint/2010/main" val="1567724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C73B6-69C4-B0DE-CF19-9CF87DFA49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ACD30-A695-55B5-5FA6-473BB0F71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86569"/>
            <a:ext cx="7886700" cy="1120775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Beth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Arweinyddiaeth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dirty="0">
                <a:solidFill>
                  <a:srgbClr val="0070C0"/>
                </a:solidFill>
              </a:rPr>
              <a:t>What is Safeguarding Leadership?</a:t>
            </a:r>
            <a:br>
              <a:rPr lang="en-US" dirty="0"/>
            </a:br>
            <a:endParaRPr lang="en-GB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2166B-A79D-D5B3-D75D-F174109D02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2371" y="1825625"/>
            <a:ext cx="4253429" cy="4090432"/>
          </a:xfrm>
        </p:spPr>
        <p:txBody>
          <a:bodyPr>
            <a:normAutofit fontScale="77500" lnSpcReduction="20000"/>
          </a:bodyPr>
          <a:lstStyle/>
          <a:p>
            <a:pPr marL="0" indent="0" fontAlgn="t">
              <a:buNone/>
            </a:pPr>
            <a:r>
              <a:rPr lang="en-US" b="1" dirty="0" err="1"/>
              <a:t>Rheolaeth</a:t>
            </a:r>
            <a:endParaRPr lang="en-US" b="1" dirty="0"/>
          </a:p>
          <a:p>
            <a:pPr fontAlgn="t"/>
            <a:r>
              <a:rPr lang="en-US" dirty="0" err="1"/>
              <a:t>Cydymffurfio</a:t>
            </a:r>
            <a:r>
              <a:rPr lang="en-US" dirty="0"/>
              <a:t>
</a:t>
            </a:r>
            <a:r>
              <a:rPr lang="en-US" dirty="0" err="1"/>
              <a:t>Gweithdrefnau</a:t>
            </a:r>
            <a:r>
              <a:rPr lang="en-US" dirty="0"/>
              <a:t>
</a:t>
            </a:r>
            <a:r>
              <a:rPr lang="en-US" dirty="0" err="1"/>
              <a:t>Monitro</a:t>
            </a:r>
            <a:r>
              <a:rPr lang="en-US" dirty="0"/>
              <a:t>
</a:t>
            </a:r>
            <a:r>
              <a:rPr lang="en-US" dirty="0" err="1"/>
              <a:t>Dogfennaeth</a:t>
            </a:r>
            <a:endParaRPr lang="en-US" dirty="0"/>
          </a:p>
          <a:p>
            <a:pPr marL="0" indent="0" fontAlgn="t">
              <a:buNone/>
            </a:pPr>
            <a:r>
              <a:rPr lang="en-US" b="1" dirty="0"/>
              <a:t>Arweinyddiaeth</a:t>
            </a:r>
          </a:p>
          <a:p>
            <a:pPr fontAlgn="t"/>
            <a:r>
              <a:rPr lang="en-US" dirty="0" err="1"/>
              <a:t>Gweledigaeth</a:t>
            </a:r>
            <a:r>
              <a:rPr lang="en-US" dirty="0"/>
              <a:t>
</a:t>
            </a:r>
            <a:r>
              <a:rPr lang="en-US" dirty="0" err="1"/>
              <a:t>Diwylliant</a:t>
            </a:r>
            <a:r>
              <a:rPr lang="en-US" dirty="0"/>
              <a:t>
</a:t>
            </a:r>
            <a:r>
              <a:rPr lang="en-US" dirty="0" err="1"/>
              <a:t>Dylanwad</a:t>
            </a:r>
            <a:r>
              <a:rPr lang="en-US" dirty="0"/>
              <a:t>
</a:t>
            </a:r>
            <a:r>
              <a:rPr lang="en-US" dirty="0" err="1"/>
              <a:t>Grymuso</a:t>
            </a:r>
            <a:endParaRPr lang="en-US" dirty="0"/>
          </a:p>
          <a:p>
            <a:pPr marL="0" indent="0" fontAlgn="t">
              <a:buNone/>
            </a:pPr>
            <a:r>
              <a:rPr lang="en-US" dirty="0"/>
              <a:t>                              (Northouse, 2022)</a:t>
            </a:r>
          </a:p>
          <a:p>
            <a:pPr fontAlgn="t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A2C888-5D4B-759B-4BE0-5C837EE118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4"/>
            <a:ext cx="4253429" cy="4090433"/>
          </a:xfrm>
        </p:spPr>
        <p:txBody>
          <a:bodyPr>
            <a:normAutofit fontScale="77500" lnSpcReduction="2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Management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Compliance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Procedures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Monitoring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Documentation</a:t>
            </a:r>
          </a:p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Leadership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Vision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Culture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Influence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Empowerment</a:t>
            </a:r>
          </a:p>
          <a:p>
            <a:pPr marL="0" indent="0" fontAlgn="t">
              <a:buNone/>
            </a:pPr>
            <a:r>
              <a:rPr lang="en-US" dirty="0"/>
              <a:t>                               </a:t>
            </a:r>
            <a:r>
              <a:rPr lang="en-US" dirty="0">
                <a:solidFill>
                  <a:srgbClr val="0070C0"/>
                </a:solidFill>
              </a:rPr>
              <a:t>(Northouse, 2022)</a:t>
            </a:r>
          </a:p>
          <a:p>
            <a:pPr marL="0" lvl="0" indent="0" fontAlgn="t">
              <a:buNone/>
            </a:pP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728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C327-C878-5020-5F11-CDBAF98DD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914399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Arweinyddiaeth</a:t>
            </a: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sy'n</a:t>
            </a: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Canolbwyntio</a:t>
            </a: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b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Child-Centred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61725-69FF-D157-ACEE-BE91456856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013" y="1825625"/>
            <a:ext cx="4395787" cy="38098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Dylai plant aros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ganolog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bob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penderfyniad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diogelu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
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Egwyddorion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u="sng" dirty="0" err="1">
                <a:latin typeface="Arial" panose="020B0604020202020204" pitchFamily="34" charset="0"/>
                <a:cs typeface="Arial" panose="020B0604020202020204" pitchFamily="34" charset="0"/>
              </a:rPr>
              <a:t>Allweddol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dirty="0" err="1"/>
              <a:t>Llais</a:t>
            </a:r>
            <a:r>
              <a:rPr lang="en-US" dirty="0"/>
              <a:t> y </a:t>
            </a:r>
            <a:r>
              <a:rPr lang="en-US" dirty="0" err="1"/>
              <a:t>Plentyn</a:t>
            </a:r>
            <a:endParaRPr lang="en-US" dirty="0"/>
          </a:p>
          <a:p>
            <a:r>
              <a:rPr lang="en-US" dirty="0" err="1"/>
              <a:t>Hawliau</a:t>
            </a:r>
            <a:r>
              <a:rPr lang="en-US" dirty="0"/>
              <a:t> Plant</a:t>
            </a:r>
          </a:p>
          <a:p>
            <a:r>
              <a:rPr lang="en-US" dirty="0" err="1"/>
              <a:t>Llesiant</a:t>
            </a:r>
            <a:endParaRPr lang="en-US" dirty="0"/>
          </a:p>
          <a:p>
            <a:r>
              <a:rPr lang="en-US" dirty="0" err="1"/>
              <a:t>Cyfranogiad</a:t>
            </a:r>
            <a:endParaRPr lang="en-US" dirty="0"/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350E3D-5AD1-A860-673A-3353A18853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825625"/>
            <a:ext cx="4495799" cy="42179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should remain at the </a:t>
            </a:r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centre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all safeguarding decisions.</a:t>
            </a:r>
          </a:p>
          <a:p>
            <a:pPr marL="0" indent="0">
              <a:buNone/>
            </a:pPr>
            <a:r>
              <a:rPr lang="en-US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Principles:</a:t>
            </a:r>
          </a:p>
          <a:p>
            <a:pPr lvl="1" fontAlgn="t"/>
            <a:r>
              <a:rPr lang="en-US" sz="2800" dirty="0">
                <a:solidFill>
                  <a:srgbClr val="0070C0"/>
                </a:solidFill>
              </a:rPr>
              <a:t>Child Voice</a:t>
            </a:r>
          </a:p>
          <a:p>
            <a:pPr lvl="1" fontAlgn="t"/>
            <a:r>
              <a:rPr lang="en-US" sz="2800" dirty="0">
                <a:solidFill>
                  <a:srgbClr val="0070C0"/>
                </a:solidFill>
              </a:rPr>
              <a:t>Children's Rights</a:t>
            </a:r>
          </a:p>
          <a:p>
            <a:pPr lvl="1" fontAlgn="t"/>
            <a:r>
              <a:rPr lang="en-US" sz="2800" dirty="0">
                <a:solidFill>
                  <a:srgbClr val="0070C0"/>
                </a:solidFill>
              </a:rPr>
              <a:t>Wellbeing</a:t>
            </a:r>
          </a:p>
          <a:p>
            <a:pPr lvl="1" fontAlgn="t"/>
            <a:r>
              <a:rPr lang="en-US" sz="2800" dirty="0">
                <a:solidFill>
                  <a:srgbClr val="0070C0"/>
                </a:solidFill>
              </a:rPr>
              <a:t>Participation</a:t>
            </a:r>
          </a:p>
          <a:p>
            <a:pPr marL="457200" lvl="1" indent="0" fontAlgn="t">
              <a:buNone/>
            </a:pPr>
            <a:endParaRPr lang="en-US" sz="28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5E9C5E-33FB-C591-E1D3-1DED6E85355A}"/>
              </a:ext>
            </a:extLst>
          </p:cNvPr>
          <p:cNvSpPr txBox="1"/>
          <p:nvPr/>
        </p:nvSpPr>
        <p:spPr>
          <a:xfrm>
            <a:off x="1693070" y="5568891"/>
            <a:ext cx="84867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>
              <a:buNone/>
            </a:pPr>
            <a:r>
              <a:rPr lang="en-US" dirty="0"/>
              <a:t>(</a:t>
            </a:r>
            <a:r>
              <a:rPr lang="en-US" dirty="0" err="1"/>
              <a:t>Unicef</a:t>
            </a:r>
            <a:r>
              <a:rPr lang="en-US" dirty="0"/>
              <a:t>, 2025; </a:t>
            </a:r>
            <a:r>
              <a:rPr lang="en-US" i="1" dirty="0"/>
              <a:t>Rights of Children and Young Persons (Wales) Measure</a:t>
            </a:r>
            <a:r>
              <a:rPr lang="en-US" dirty="0"/>
              <a:t>, 2011)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349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D41E6-9EFB-8177-0339-73475AF8D4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1F581CB-816F-0298-136C-2A948938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nl-NL" sz="4000" dirty="0">
                <a:latin typeface="Arial" panose="020B0604020202020204" pitchFamily="34" charset="0"/>
                <a:cs typeface="Arial" panose="020B0604020202020204" pitchFamily="34" charset="0"/>
              </a:rPr>
              <a:t>Pam Mae Diogelu yn Methu?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Does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Fail</a:t>
            </a: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88C19-5B3B-CA37-BC30-24FA38CEAB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92500" lnSpcReduction="20000"/>
          </a:bodyPr>
          <a:lstStyle/>
          <a:p>
            <a:pPr marL="0" indent="0" fontAlgn="t">
              <a:buNone/>
            </a:pPr>
            <a:r>
              <a:rPr lang="en-US" dirty="0" err="1"/>
              <a:t>Ystyriwch</a:t>
            </a:r>
            <a:r>
              <a:rPr lang="en-US" dirty="0"/>
              <a:t>: </a:t>
            </a:r>
          </a:p>
          <a:p>
            <a:pPr lvl="1" fontAlgn="t"/>
            <a:r>
              <a:rPr lang="en-US" dirty="0"/>
              <a:t>Victoria Climbié
Babi P
</a:t>
            </a:r>
            <a:r>
              <a:rPr lang="en-US" dirty="0" err="1"/>
              <a:t>Adolygiadau</a:t>
            </a:r>
            <a:r>
              <a:rPr lang="en-US" dirty="0"/>
              <a:t> </a:t>
            </a:r>
            <a:r>
              <a:rPr lang="en-US" dirty="0" err="1"/>
              <a:t>Ymarfer</a:t>
            </a:r>
            <a:r>
              <a:rPr lang="en-US" dirty="0"/>
              <a:t> Plant</a:t>
            </a:r>
          </a:p>
          <a:p>
            <a:pPr marL="0" indent="0" fontAlgn="t">
              <a:buNone/>
            </a:pPr>
            <a:r>
              <a:rPr lang="en-US" dirty="0"/>
              <a:t>
</a:t>
            </a:r>
            <a:r>
              <a:rPr lang="en-US" dirty="0" err="1"/>
              <a:t>Themâu</a:t>
            </a:r>
            <a:r>
              <a:rPr lang="en-US" dirty="0"/>
              <a:t> </a:t>
            </a:r>
            <a:r>
              <a:rPr lang="en-US" dirty="0" err="1"/>
              <a:t>Cyffredin</a:t>
            </a:r>
            <a:r>
              <a:rPr lang="en-US" dirty="0"/>
              <a:t>: </a:t>
            </a:r>
          </a:p>
          <a:p>
            <a:pPr lvl="1" fontAlgn="t"/>
            <a:r>
              <a:rPr lang="en-US" dirty="0" err="1"/>
              <a:t>Methiannau</a:t>
            </a:r>
            <a:r>
              <a:rPr lang="en-US" dirty="0"/>
              <a:t> </a:t>
            </a:r>
            <a:r>
              <a:rPr lang="en-US" dirty="0" err="1"/>
              <a:t>cyfathrebu</a:t>
            </a:r>
            <a:r>
              <a:rPr lang="en-US" dirty="0"/>
              <a:t>
Arweinyddiaeth </a:t>
            </a:r>
            <a:r>
              <a:rPr lang="en-US" dirty="0" err="1"/>
              <a:t>wael</a:t>
            </a:r>
            <a:r>
              <a:rPr lang="en-US" dirty="0"/>
              <a:t>
</a:t>
            </a:r>
            <a:r>
              <a:rPr lang="en-US" dirty="0" err="1"/>
              <a:t>Goruchwyliaeth</a:t>
            </a:r>
            <a:r>
              <a:rPr lang="en-US" dirty="0"/>
              <a:t> wan
Methu </a:t>
            </a:r>
            <a:r>
              <a:rPr lang="en-US" dirty="0" err="1"/>
              <a:t>herio</a:t>
            </a:r>
            <a:r>
              <a:rPr lang="en-US" dirty="0"/>
              <a:t>  </a:t>
            </a:r>
          </a:p>
          <a:p>
            <a:pPr marL="0" indent="0" fontAlgn="t">
              <a:buNone/>
            </a:pPr>
            <a:r>
              <a:rPr lang="en-US" dirty="0"/>
              <a:t>                       (Laming, 2003)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97DAB9-C887-08DF-1823-F22B2713F2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93456" y="1757363"/>
            <a:ext cx="4092636" cy="4197960"/>
          </a:xfrm>
        </p:spPr>
        <p:txBody>
          <a:bodyPr>
            <a:normAutofit fontScale="92500" lnSpcReduction="20000"/>
          </a:bodyPr>
          <a:lstStyle/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Consider: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Victoria Climbié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Baby P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Child Practice Reviews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Common Themes: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Communication failures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Poor leadership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Weak supervision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Failure to challenge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                         (Laming, 2003)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18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9CD58-F393-D7B5-EF92-69D2966C4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1CEC34-AF21-95CC-AB35-DE6DF6D5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 fontAlgn="t"/>
            <a:r>
              <a:rPr lang="en-US" b="1" dirty="0" err="1"/>
              <a:t>Themâu</a:t>
            </a:r>
            <a:r>
              <a:rPr lang="en-US" b="1" dirty="0"/>
              <a:t> </a:t>
            </a:r>
            <a:r>
              <a:rPr lang="en-US" b="1" dirty="0" err="1"/>
              <a:t>sy'n</a:t>
            </a:r>
            <a:r>
              <a:rPr lang="en-US" b="1" dirty="0"/>
              <a:t> Dod </a:t>
            </a:r>
            <a:r>
              <a:rPr lang="en-US" b="1" dirty="0" err="1"/>
              <a:t>i'r</a:t>
            </a:r>
            <a:r>
              <a:rPr lang="en-US" b="1" dirty="0"/>
              <a:t> </a:t>
            </a:r>
            <a:r>
              <a:rPr lang="en-US" b="1" dirty="0" err="1"/>
              <a:t>Amlwg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Emerging Themes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79DF1-FBEA-B5A3-E0FA-F2E864AFC8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/>
          </a:bodyPr>
          <a:lstStyle/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Canfyddiadau cyffredin:</a:t>
            </a:r>
            <a:endParaRPr lang="cy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Cyfathrebu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Gwael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Rhannu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Gwybodaeth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Annigonol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Diffyg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Her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Broffesiynol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Diwylliant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Sefydliadol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Gwan</a:t>
            </a:r>
          </a:p>
          <a:p>
            <a:pPr>
              <a:buFontTx/>
              <a:buChar char="-"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C5A4D2-7B92-4ECA-3D1B-1E6C1C41FC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Common findings: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Communication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Information Sharing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 of Professional Challenge</a:t>
            </a: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Weak Organisational Culture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4932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0A69D-46E4-3303-AF79-58B2CBC86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03C77D-CA25-9428-ADB1-E1886B18D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 fontScale="90000"/>
          </a:bodyPr>
          <a:lstStyle/>
          <a:p>
            <a:pPr algn="ctr" fontAlgn="t"/>
            <a:r>
              <a:rPr lang="en-US" b="1" dirty="0"/>
              <a:t>Gweithgaredd </a:t>
            </a:r>
            <a:r>
              <a:rPr lang="en-US" b="1" dirty="0" err="1"/>
              <a:t>Adolygiad</a:t>
            </a:r>
            <a:r>
              <a:rPr lang="en-US" b="1" dirty="0"/>
              <a:t> </a:t>
            </a:r>
            <a:r>
              <a:rPr lang="en-US" b="1" dirty="0" err="1"/>
              <a:t>Ymarfer</a:t>
            </a:r>
            <a:r>
              <a:rPr lang="en-US" b="1" dirty="0"/>
              <a:t> Plant</a:t>
            </a:r>
            <a:br>
              <a:rPr lang="en-US" b="1" dirty="0"/>
            </a:br>
            <a:r>
              <a:rPr lang="en-US" b="1" dirty="0">
                <a:solidFill>
                  <a:schemeClr val="accent1"/>
                </a:solidFill>
              </a:rPr>
              <a:t>Child Practice Review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D3C73A-AF39-8F84-9BDD-6441FE39D7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/>
          </a:bodyPr>
          <a:lstStyle/>
          <a:p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Tasg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Grŵp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Identify: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Leadership strengths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Leadership failures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Missed opportunities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Improvement recommendations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C06D52-7BEA-558D-482D-AEC9DBAE65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Task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Identify:</a:t>
            </a:r>
          </a:p>
          <a:p>
            <a:pPr lvl="1"/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strengths</a:t>
            </a:r>
          </a:p>
          <a:p>
            <a:pPr lvl="1"/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failures</a:t>
            </a:r>
          </a:p>
          <a:p>
            <a:pPr lvl="1"/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Missed opportunities</a:t>
            </a:r>
          </a:p>
          <a:p>
            <a:pPr lvl="1"/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Improvement recommendations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7BEDC2-843B-9AF3-CC41-A96A690E5234}"/>
              </a:ext>
            </a:extLst>
          </p:cNvPr>
          <p:cNvSpPr txBox="1"/>
          <p:nvPr/>
        </p:nvSpPr>
        <p:spPr>
          <a:xfrm>
            <a:off x="257908" y="5422106"/>
            <a:ext cx="8750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b="1" dirty="0"/>
              <a:t>Welsh Government, 2022; All Wales Safeguarding Procedures, 2025</a:t>
            </a:r>
            <a:r>
              <a:rPr lang="en-US" dirty="0"/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664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1DA1B-4882-F467-B545-0E57C1C07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/>
              <a:t>Gweithgaredd </a:t>
            </a:r>
            <a:r>
              <a:rPr lang="en-US" b="1" dirty="0" err="1"/>
              <a:t>Adolygiad</a:t>
            </a:r>
            <a:r>
              <a:rPr lang="en-US" b="1" dirty="0"/>
              <a:t> </a:t>
            </a:r>
            <a:r>
              <a:rPr lang="en-US" b="1" dirty="0" err="1"/>
              <a:t>Ymarfer</a:t>
            </a:r>
            <a:r>
              <a:rPr lang="en-US" b="1" dirty="0"/>
              <a:t> Plant</a:t>
            </a:r>
            <a:br>
              <a:rPr lang="en-US" b="1" dirty="0"/>
            </a:br>
            <a:r>
              <a:rPr lang="en-US" b="1" dirty="0">
                <a:solidFill>
                  <a:schemeClr val="accent1"/>
                </a:solidFill>
              </a:rPr>
              <a:t>Child Practice Review Activity</a:t>
            </a:r>
            <a:endParaRPr lang="en-US" dirty="0"/>
          </a:p>
        </p:txBody>
      </p:sp>
      <p:pic>
        <p:nvPicPr>
          <p:cNvPr id="5" name="Content Placeholder 4" descr="QR Code">
            <a:extLst>
              <a:ext uri="{FF2B5EF4-FFF2-40B4-BE49-F238E27FC236}">
                <a16:creationId xmlns:a16="http://schemas.microsoft.com/office/drawing/2014/main" id="{88840B38-DA91-1A38-80A0-0E316EB267F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667000" y="1754187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988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3FC0A-2B4E-7DD9-AFB1-826522A30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1F963A-17A2-4A77-2775-F4D7CD20E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Trafodaeth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18DB1-8EE2-37AB-F24A-FD9721101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55000" lnSpcReduction="20000"/>
          </a:bodyPr>
          <a:lstStyle/>
          <a:p>
            <a:pPr fontAlgn="t">
              <a:buNone/>
            </a:pPr>
            <a:r>
              <a:rPr lang="en-US" b="1" dirty="0"/>
              <a:t>Arweinyddiaeth
</a:t>
            </a:r>
            <a:r>
              <a:rPr lang="en-US" dirty="0"/>
              <a:t>Beth </a:t>
            </a:r>
            <a:r>
              <a:rPr lang="en-US" dirty="0" err="1"/>
              <a:t>ddylai'r</a:t>
            </a:r>
            <a:r>
              <a:rPr lang="en-US" dirty="0"/>
              <a:t> </a:t>
            </a:r>
            <a:r>
              <a:rPr lang="en-US" dirty="0" err="1"/>
              <a:t>rheolwr</a:t>
            </a:r>
            <a:r>
              <a:rPr lang="en-US" dirty="0"/>
              <a:t> </a:t>
            </a:r>
            <a:r>
              <a:rPr lang="en-US" dirty="0" err="1"/>
              <a:t>fod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wneud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wahanol</a:t>
            </a:r>
            <a:r>
              <a:rPr lang="en-US" dirty="0"/>
              <a:t>? </a:t>
            </a:r>
            <a:r>
              <a:rPr lang="en-US" b="1" dirty="0"/>
              <a:t>
</a:t>
            </a:r>
            <a:r>
              <a:rPr lang="en-US" b="1" dirty="0" err="1"/>
              <a:t>Cyfathrebu</a:t>
            </a:r>
            <a:r>
              <a:rPr lang="en-US" b="1" dirty="0"/>
              <a:t>
</a:t>
            </a:r>
            <a:r>
              <a:rPr lang="en-US" dirty="0"/>
              <a:t>Sut y </a:t>
            </a:r>
            <a:r>
              <a:rPr lang="en-US" dirty="0" err="1"/>
              <a:t>gellid</a:t>
            </a:r>
            <a:r>
              <a:rPr lang="en-US" dirty="0"/>
              <a:t> </a:t>
            </a:r>
            <a:r>
              <a:rPr lang="en-US" dirty="0" err="1"/>
              <a:t>gwella</a:t>
            </a:r>
            <a:r>
              <a:rPr lang="en-US" dirty="0"/>
              <a:t> </a:t>
            </a:r>
            <a:r>
              <a:rPr lang="en-US" dirty="0" err="1"/>
              <a:t>rhannu</a:t>
            </a:r>
            <a:r>
              <a:rPr lang="en-US" dirty="0"/>
              <a:t> </a:t>
            </a:r>
            <a:r>
              <a:rPr lang="en-US" dirty="0" err="1"/>
              <a:t>gwybodaeth</a:t>
            </a:r>
            <a:r>
              <a:rPr lang="en-US" dirty="0"/>
              <a:t>? </a:t>
            </a:r>
            <a:r>
              <a:rPr lang="en-US" b="1" dirty="0"/>
              <a:t>
</a:t>
            </a:r>
            <a:r>
              <a:rPr lang="en-US" b="1" dirty="0" err="1"/>
              <a:t>Atebolrwydd</a:t>
            </a:r>
            <a:r>
              <a:rPr lang="en-US" b="1" dirty="0"/>
              <a:t>
</a:t>
            </a:r>
            <a:r>
              <a:rPr lang="en-US" dirty="0" err="1"/>
              <a:t>Pwy</a:t>
            </a:r>
            <a:r>
              <a:rPr lang="en-US" dirty="0"/>
              <a:t> </a:t>
            </a:r>
            <a:r>
              <a:rPr lang="en-US" dirty="0" err="1"/>
              <a:t>oedd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gyfrifol</a:t>
            </a:r>
            <a:r>
              <a:rPr lang="en-US" dirty="0"/>
              <a:t> am </a:t>
            </a:r>
            <a:r>
              <a:rPr lang="en-US" dirty="0" err="1"/>
              <a:t>sicrhau</a:t>
            </a:r>
            <a:r>
              <a:rPr lang="en-US" dirty="0"/>
              <a:t> bod </a:t>
            </a:r>
            <a:r>
              <a:rPr lang="en-US" dirty="0" err="1"/>
              <a:t>camau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cael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cymryd</a:t>
            </a:r>
            <a:r>
              <a:rPr lang="en-US" dirty="0"/>
              <a:t>? </a:t>
            </a:r>
            <a:r>
              <a:rPr lang="en-US" b="1" dirty="0"/>
              <a:t>
</a:t>
            </a:r>
            <a:r>
              <a:rPr lang="en-US" b="1" dirty="0" err="1"/>
              <a:t>Llais</a:t>
            </a:r>
            <a:r>
              <a:rPr lang="en-US" b="1" dirty="0"/>
              <a:t> y </a:t>
            </a:r>
            <a:r>
              <a:rPr lang="en-US" b="1" dirty="0" err="1"/>
              <a:t>Plentyn</a:t>
            </a:r>
            <a:r>
              <a:rPr lang="en-US" b="1" dirty="0"/>
              <a:t>
</a:t>
            </a:r>
            <a:r>
              <a:rPr lang="en-US" dirty="0"/>
              <a:t>Sut </a:t>
            </a:r>
            <a:r>
              <a:rPr lang="en-US" dirty="0" err="1"/>
              <a:t>allai</a:t>
            </a:r>
            <a:r>
              <a:rPr lang="en-US" dirty="0"/>
              <a:t> </a:t>
            </a:r>
            <a:r>
              <a:rPr lang="en-US" dirty="0" err="1"/>
              <a:t>profiadau</a:t>
            </a:r>
            <a:r>
              <a:rPr lang="en-US" dirty="0"/>
              <a:t> Megan </a:t>
            </a:r>
            <a:r>
              <a:rPr lang="en-US" dirty="0" err="1"/>
              <a:t>fod</a:t>
            </a:r>
            <a:r>
              <a:rPr lang="en-US" dirty="0"/>
              <a:t> </a:t>
            </a:r>
            <a:r>
              <a:rPr lang="en-US" dirty="0" err="1"/>
              <a:t>wedi</a:t>
            </a:r>
            <a:r>
              <a:rPr lang="en-US" dirty="0"/>
              <a:t> </a:t>
            </a:r>
            <a:r>
              <a:rPr lang="en-US" dirty="0" err="1"/>
              <a:t>cael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deall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well? </a:t>
            </a:r>
            <a:r>
              <a:rPr lang="en-US" b="1" dirty="0"/>
              <a:t>
</a:t>
            </a:r>
            <a:r>
              <a:rPr lang="en-US" b="1" dirty="0" err="1"/>
              <a:t>Cartref</a:t>
            </a:r>
            <a:r>
              <a:rPr lang="en-US" b="1" dirty="0"/>
              <a:t>
</a:t>
            </a:r>
            <a:r>
              <a:rPr lang="en-US" dirty="0"/>
              <a:t>Pa </a:t>
            </a:r>
            <a:r>
              <a:rPr lang="en-US" dirty="0" err="1"/>
              <a:t>newidiadau</a:t>
            </a:r>
            <a:r>
              <a:rPr lang="en-US" dirty="0"/>
              <a:t> </a:t>
            </a:r>
            <a:r>
              <a:rPr lang="en-US" dirty="0" err="1"/>
              <a:t>fyddech</a:t>
            </a:r>
            <a:r>
              <a:rPr lang="en-US" dirty="0"/>
              <a:t> </a:t>
            </a:r>
            <a:r>
              <a:rPr lang="en-US" dirty="0" err="1"/>
              <a:t>chi'n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gweithredu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 </a:t>
            </a:r>
            <a:r>
              <a:rPr lang="en-US" dirty="0" err="1"/>
              <a:t>arweinydd</a:t>
            </a:r>
            <a:r>
              <a:rPr lang="en-US" dirty="0"/>
              <a:t> </a:t>
            </a:r>
            <a:r>
              <a:rPr lang="en-US" dirty="0" err="1"/>
              <a:t>diogelu</a:t>
            </a:r>
            <a:r>
              <a:rPr lang="en-US" dirty="0"/>
              <a:t>?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BD9079-2B21-F676-850C-62BABADDC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55000" lnSpcReduction="20000"/>
          </a:bodyPr>
          <a:lstStyle/>
          <a:p>
            <a:pPr fontAlgn="t">
              <a:buNone/>
            </a:pPr>
            <a:r>
              <a:rPr lang="en-US" b="1" dirty="0"/>
              <a:t>Leadership</a:t>
            </a:r>
          </a:p>
          <a:p>
            <a:pPr fontAlgn="t">
              <a:buNone/>
            </a:pPr>
            <a:r>
              <a:rPr lang="en-US" dirty="0"/>
              <a:t>What should the manager have done differently?</a:t>
            </a:r>
          </a:p>
          <a:p>
            <a:pPr fontAlgn="t">
              <a:buNone/>
            </a:pPr>
            <a:r>
              <a:rPr lang="en-US" b="1" dirty="0"/>
              <a:t>Communication</a:t>
            </a:r>
          </a:p>
          <a:p>
            <a:pPr fontAlgn="t">
              <a:buNone/>
            </a:pPr>
            <a:r>
              <a:rPr lang="en-US" dirty="0"/>
              <a:t>How could information sharing have been improved?</a:t>
            </a:r>
          </a:p>
          <a:p>
            <a:pPr fontAlgn="t">
              <a:buNone/>
            </a:pPr>
            <a:r>
              <a:rPr lang="en-US" b="1" dirty="0"/>
              <a:t>Accountability</a:t>
            </a:r>
          </a:p>
          <a:p>
            <a:pPr fontAlgn="t">
              <a:buNone/>
            </a:pPr>
            <a:r>
              <a:rPr lang="en-US" dirty="0"/>
              <a:t>Who was responsible for ensuring action was taken?</a:t>
            </a:r>
          </a:p>
          <a:p>
            <a:pPr fontAlgn="t">
              <a:buNone/>
            </a:pPr>
            <a:r>
              <a:rPr lang="en-US" b="1" dirty="0"/>
              <a:t>Child Voice</a:t>
            </a:r>
          </a:p>
          <a:p>
            <a:pPr fontAlgn="t">
              <a:buNone/>
            </a:pPr>
            <a:r>
              <a:rPr lang="en-US" dirty="0"/>
              <a:t>How might Megan's experiences have been better understood?</a:t>
            </a:r>
          </a:p>
          <a:p>
            <a:pPr fontAlgn="t">
              <a:buNone/>
            </a:pPr>
            <a:r>
              <a:rPr lang="en-US" b="1" dirty="0"/>
              <a:t>Improvement</a:t>
            </a:r>
          </a:p>
          <a:p>
            <a:pPr fontAlgn="t">
              <a:buNone/>
            </a:pPr>
            <a:r>
              <a:rPr lang="en-US" dirty="0"/>
              <a:t>What changes would you implement as a safeguarding leader?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665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03B8-AA35-0EF5-F447-7DE54608B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t"/>
            <a:r>
              <a:rPr lang="en-US" b="1" dirty="0" err="1"/>
              <a:t>Cyswllt</a:t>
            </a:r>
            <a:r>
              <a:rPr lang="en-US" b="1" dirty="0"/>
              <a:t> ag </a:t>
            </a:r>
            <a:r>
              <a:rPr lang="en-US" b="1" dirty="0" err="1"/>
              <a:t>Asesiad</a:t>
            </a:r>
            <a:r>
              <a:rPr lang="en-US" b="1" dirty="0"/>
              <a:t> Patch 4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Patch 4 Assessment Link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D6F3B-0BDE-6646-11BF-92ED6FD9BB2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fontAlgn="t">
              <a:buNone/>
            </a:pPr>
            <a:r>
              <a:rPr lang="en-US" b="1" dirty="0" err="1"/>
              <a:t>Cefnogaeth</a:t>
            </a:r>
            <a:r>
              <a:rPr lang="en-US" b="1" dirty="0"/>
              <a:t> y </a:t>
            </a:r>
            <a:r>
              <a:rPr lang="en-US" b="1" dirty="0" err="1"/>
              <a:t>Sesiwn</a:t>
            </a:r>
            <a:r>
              <a:rPr lang="en-US" b="1" dirty="0"/>
              <a:t> Heddiw</a:t>
            </a:r>
          </a:p>
          <a:p>
            <a:pPr fontAlgn="t"/>
            <a:r>
              <a:rPr lang="en-US" dirty="0" err="1"/>
              <a:t>Myfyrio</a:t>
            </a:r>
            <a:r>
              <a:rPr lang="en-US" dirty="0"/>
              <a:t> </a:t>
            </a:r>
            <a:r>
              <a:rPr lang="en-US" dirty="0" err="1"/>
              <a:t>beirniadol</a:t>
            </a:r>
            <a:r>
              <a:rPr lang="en-US" dirty="0"/>
              <a:t>
</a:t>
            </a:r>
            <a:r>
              <a:rPr lang="en-US" dirty="0" err="1"/>
              <a:t>Dadansoddiad</a:t>
            </a:r>
            <a:r>
              <a:rPr lang="en-US" dirty="0"/>
              <a:t> </a:t>
            </a:r>
            <a:r>
              <a:rPr lang="en-US" dirty="0" err="1"/>
              <a:t>diogelu</a:t>
            </a:r>
            <a:r>
              <a:rPr lang="en-US" dirty="0"/>
              <a:t>
Barn </a:t>
            </a:r>
            <a:r>
              <a:rPr lang="en-US" dirty="0" err="1"/>
              <a:t>broffesiynol</a:t>
            </a:r>
            <a:r>
              <a:rPr lang="en-US" dirty="0"/>
              <a:t>
</a:t>
            </a:r>
            <a:r>
              <a:rPr lang="en-US" dirty="0" err="1"/>
              <a:t>Gwerthuso</a:t>
            </a:r>
            <a:r>
              <a:rPr lang="en-US" dirty="0"/>
              <a:t> </a:t>
            </a:r>
            <a:r>
              <a:rPr lang="en-US" dirty="0" err="1"/>
              <a:t>arweinyddiaeth</a:t>
            </a:r>
            <a:r>
              <a:rPr lang="en-US" dirty="0"/>
              <a:t>
</a:t>
            </a:r>
            <a:r>
              <a:rPr lang="en-US" dirty="0" err="1"/>
              <a:t>Cynllunio</a:t>
            </a:r>
            <a:r>
              <a:rPr lang="en-US" dirty="0"/>
              <a:t> </a:t>
            </a:r>
            <a:r>
              <a:rPr lang="en-US" dirty="0" err="1"/>
              <a:t>gweithredu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BB9144-FB0A-7EB6-5F46-FBDD6912919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Today's Session Supports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Critical reflection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Safeguarding analysis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Professional judgement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Leadership evaluation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Action planning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253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41C7A-D27F-140D-CC9E-EF9304D1E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D731581-A581-2B30-7D54-93E16110F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792163"/>
          </a:xfrm>
        </p:spPr>
        <p:txBody>
          <a:bodyPr>
            <a:normAutofit fontScale="90000"/>
          </a:bodyPr>
          <a:lstStyle/>
          <a:p>
            <a:pPr algn="ctr"/>
            <a:r>
              <a:rPr lang="cy-GB" sz="4000" i="1" dirty="0">
                <a:latin typeface="Arial" panose="020B0604020202020204" pitchFamily="34" charset="0"/>
                <a:cs typeface="Arial" panose="020B0604020202020204" pitchFamily="34" charset="0"/>
              </a:rPr>
              <a:t>Patch</a:t>
            </a:r>
            <a: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br>
              <a:rPr lang="cy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Patch 4</a:t>
            </a:r>
            <a:endParaRPr lang="en-GB" sz="27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C9B8D-BCE0-FB42-A2E6-6C39B10488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0019" y="1328738"/>
            <a:ext cx="4498181" cy="462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 err="1"/>
              <a:t>Ystyriwch</a:t>
            </a:r>
            <a:r>
              <a:rPr lang="en-US" sz="1800" dirty="0"/>
              <a:t> </a:t>
            </a:r>
            <a:r>
              <a:rPr lang="en-US" sz="1800" dirty="0" err="1"/>
              <a:t>sut</a:t>
            </a:r>
            <a:r>
              <a:rPr lang="en-US" sz="1800" dirty="0"/>
              <a:t> y </a:t>
            </a:r>
            <a:r>
              <a:rPr lang="en-US" sz="1800" dirty="0" err="1"/>
              <a:t>gellid</a:t>
            </a:r>
            <a:r>
              <a:rPr lang="en-US" sz="1800" dirty="0"/>
              <a:t> </a:t>
            </a:r>
            <a:r>
              <a:rPr lang="en-US" sz="1800" dirty="0" err="1"/>
              <a:t>dadansoddi'r</a:t>
            </a:r>
            <a:r>
              <a:rPr lang="en-US" sz="1800" dirty="0"/>
              <a:t> </a:t>
            </a:r>
            <a:r>
              <a:rPr lang="en-US" sz="1800" dirty="0" err="1"/>
              <a:t>digwyddiad</a:t>
            </a:r>
            <a:r>
              <a:rPr lang="en-US" sz="1800" dirty="0"/>
              <a:t> </a:t>
            </a:r>
            <a:r>
              <a:rPr lang="en-US" sz="1800" dirty="0" err="1"/>
              <a:t>hwn</a:t>
            </a:r>
            <a:r>
              <a:rPr lang="en-US" sz="1800" dirty="0"/>
              <a:t> </a:t>
            </a:r>
            <a:r>
              <a:rPr lang="en-US" sz="1800" dirty="0" err="1"/>
              <a:t>gan</a:t>
            </a:r>
            <a:r>
              <a:rPr lang="en-US" sz="1800" dirty="0"/>
              <a:t> </a:t>
            </a:r>
            <a:r>
              <a:rPr lang="en-US" sz="1800" dirty="0" err="1"/>
              <a:t>ddefnyddio</a:t>
            </a:r>
            <a:r>
              <a:rPr lang="en-US" sz="1800" dirty="0"/>
              <a:t> </a:t>
            </a:r>
            <a:r>
              <a:rPr lang="en-US" sz="1800" dirty="0" err="1"/>
              <a:t>Cylch</a:t>
            </a:r>
            <a:r>
              <a:rPr lang="en-US" sz="1800" dirty="0"/>
              <a:t> </a:t>
            </a:r>
            <a:r>
              <a:rPr lang="en-US" sz="1800" dirty="0" err="1"/>
              <a:t>Myfyriol</a:t>
            </a:r>
            <a:r>
              <a:rPr lang="en-US" sz="1800" dirty="0"/>
              <a:t> Gibbs a </a:t>
            </a:r>
            <a:r>
              <a:rPr lang="en-US" sz="1800" dirty="0" err="1"/>
              <a:t>sut</a:t>
            </a:r>
            <a:r>
              <a:rPr lang="en-US" sz="1800" dirty="0"/>
              <a:t> y </a:t>
            </a:r>
            <a:r>
              <a:rPr lang="en-US" sz="1800" dirty="0" err="1"/>
              <a:t>dylanwadodd</a:t>
            </a:r>
            <a:r>
              <a:rPr lang="en-US" sz="1800" dirty="0"/>
              <a:t> </a:t>
            </a:r>
            <a:r>
              <a:rPr lang="en-US" sz="1800" dirty="0" err="1"/>
              <a:t>penderfyniadau</a:t>
            </a:r>
            <a:r>
              <a:rPr lang="en-US" sz="1800" dirty="0"/>
              <a:t> </a:t>
            </a:r>
            <a:r>
              <a:rPr lang="en-US" sz="1800" dirty="0" err="1"/>
              <a:t>arweinyddiaeth</a:t>
            </a:r>
            <a:r>
              <a:rPr lang="en-US" sz="1800" dirty="0"/>
              <a:t> </a:t>
            </a:r>
            <a:r>
              <a:rPr lang="en-US" sz="1800" dirty="0" err="1"/>
              <a:t>ar</a:t>
            </a:r>
            <a:r>
              <a:rPr lang="en-US" sz="1800" dirty="0"/>
              <a:t> </a:t>
            </a:r>
            <a:r>
              <a:rPr lang="en-US" sz="1800" dirty="0" err="1"/>
              <a:t>ganlyniadau</a:t>
            </a:r>
            <a:r>
              <a:rPr lang="en-US" sz="1800" dirty="0"/>
              <a:t> </a:t>
            </a:r>
            <a:r>
              <a:rPr lang="en-US" sz="1800" dirty="0" err="1"/>
              <a:t>diogelu</a:t>
            </a:r>
            <a:r>
              <a:rPr lang="en-US" sz="1800" dirty="0"/>
              <a:t>. Gellir </a:t>
            </a:r>
            <a:r>
              <a:rPr lang="en-US" sz="1800" dirty="0" err="1"/>
              <a:t>cymhwyso'r</a:t>
            </a:r>
            <a:r>
              <a:rPr lang="en-US" sz="1800" dirty="0"/>
              <a:t> </a:t>
            </a:r>
            <a:r>
              <a:rPr lang="en-US" sz="1800" dirty="0" err="1"/>
              <a:t>strwythur</a:t>
            </a:r>
            <a:r>
              <a:rPr lang="en-US" sz="1800" dirty="0"/>
              <a:t> </a:t>
            </a:r>
            <a:r>
              <a:rPr lang="en-US" sz="1800" dirty="0" err="1"/>
              <a:t>hwn</a:t>
            </a:r>
            <a:r>
              <a:rPr lang="en-US" sz="1800" dirty="0"/>
              <a:t> </a:t>
            </a:r>
            <a:r>
              <a:rPr lang="en-US" sz="1800" dirty="0" err="1"/>
              <a:t>yn</a:t>
            </a:r>
            <a:r>
              <a:rPr lang="en-US" sz="1800" dirty="0"/>
              <a:t> </a:t>
            </a:r>
            <a:r>
              <a:rPr lang="en-US" sz="1800" dirty="0" err="1"/>
              <a:t>uniongyrchol</a:t>
            </a:r>
            <a:r>
              <a:rPr lang="en-US" sz="1800" dirty="0"/>
              <a:t> </a:t>
            </a:r>
            <a:r>
              <a:rPr lang="en-US" sz="1800" dirty="0" err="1"/>
              <a:t>i'ch</a:t>
            </a:r>
            <a:r>
              <a:rPr lang="en-US" sz="1800" dirty="0"/>
              <a:t> </a:t>
            </a:r>
            <a:r>
              <a:rPr lang="en-US" sz="1800" dirty="0" err="1"/>
              <a:t>Myfyrdod</a:t>
            </a:r>
            <a:r>
              <a:rPr lang="en-US" sz="1800" dirty="0"/>
              <a:t> </a:t>
            </a:r>
            <a:r>
              <a:rPr lang="en-US" sz="1800" dirty="0" err="1"/>
              <a:t>Digwyddiad</a:t>
            </a:r>
            <a:r>
              <a:rPr lang="en-US" sz="1800" dirty="0"/>
              <a:t> </a:t>
            </a:r>
            <a:r>
              <a:rPr lang="en-US" sz="1800" dirty="0" err="1"/>
              <a:t>Proffesiynol</a:t>
            </a:r>
            <a:r>
              <a:rPr lang="en-US" sz="1800" dirty="0"/>
              <a:t> </a:t>
            </a:r>
            <a:r>
              <a:rPr lang="en-US" sz="1800" dirty="0" err="1"/>
              <a:t>Critigol</a:t>
            </a:r>
            <a:r>
              <a:rPr lang="en-US" sz="1800" dirty="0"/>
              <a:t> Patch 4.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Digwyddiad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Arweinyddiaeth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Critigol</a:t>
            </a:r>
            <a:endParaRPr lang="cy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Themâu allweddol:</a:t>
            </a:r>
          </a:p>
          <a:p>
            <a:pPr>
              <a:buFontTx/>
              <a:buChar char="-"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Datblygiad plant;</a:t>
            </a:r>
          </a:p>
          <a:p>
            <a:pPr>
              <a:buFontTx/>
              <a:buChar char="-"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Diogelu;</a:t>
            </a:r>
          </a:p>
          <a:p>
            <a:pPr>
              <a:buFontTx/>
              <a:buChar char="-"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Atebolrwydd proffesiynol;</a:t>
            </a:r>
          </a:p>
          <a:p>
            <a:pPr>
              <a:buFontTx/>
              <a:buChar char="-"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Barn broffesiynol;</a:t>
            </a:r>
          </a:p>
          <a:p>
            <a:pPr>
              <a:buFontTx/>
              <a:buChar char="-"/>
            </a:pPr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Myfyrdod beirniadol.</a:t>
            </a:r>
            <a:endParaRPr lang="en-GB" sz="1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7CBE05-913A-9F2B-5790-79AA9E3CB3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328738"/>
            <a:ext cx="4237892" cy="462658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Consider how this incident could be </a:t>
            </a:r>
            <a:r>
              <a:rPr lang="en-US" dirty="0" err="1">
                <a:solidFill>
                  <a:srgbClr val="0070C0"/>
                </a:solidFill>
              </a:rPr>
              <a:t>analysed</a:t>
            </a:r>
            <a:r>
              <a:rPr lang="en-US" dirty="0">
                <a:solidFill>
                  <a:srgbClr val="0070C0"/>
                </a:solidFill>
              </a:rPr>
              <a:t> using Gibbs' Reflective Cycle and how leadership decisions influenced safeguarding outcomes. This structure can be applied directly to your Patch 4 Critical Professional Incident Reflection.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Leadership Incident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themes: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 development;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Safeguarding;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accountability;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 judgement;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reflection.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4971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BACA0-4F19-9F6C-5A11-B3BC4A9F3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B518AE5-5875-0FE9-0E3F-C14BDBA3F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fontAlgn="t"/>
            <a:r>
              <a:rPr lang="en-US" b="1" dirty="0"/>
              <a:t>Arweinyddiaeth </a:t>
            </a:r>
            <a:r>
              <a:rPr lang="en-US" b="1" dirty="0" err="1"/>
              <a:t>Drawsnewidiol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Transformational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1CFA9-7AC9-F7B8-6226-A73E45227B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77500" lnSpcReduction="20000"/>
          </a:bodyPr>
          <a:lstStyle/>
          <a:p>
            <a:pPr fontAlgn="t">
              <a:buNone/>
            </a:pPr>
            <a:r>
              <a:rPr lang="en-US" b="1" dirty="0" err="1"/>
              <a:t>Nodweddion</a:t>
            </a:r>
            <a:endParaRPr lang="en-US" b="1" dirty="0"/>
          </a:p>
          <a:p>
            <a:pPr fontAlgn="t"/>
            <a:r>
              <a:rPr lang="en-US" dirty="0" err="1"/>
              <a:t>Gweledigaeth</a:t>
            </a:r>
            <a:r>
              <a:rPr lang="en-US" dirty="0"/>
              <a:t> a </a:t>
            </a:r>
            <a:r>
              <a:rPr lang="en-US" dirty="0" err="1"/>
              <a:t>rennir</a:t>
            </a:r>
            <a:r>
              <a:rPr lang="en-US" dirty="0"/>
              <a:t>
</a:t>
            </a:r>
            <a:r>
              <a:rPr lang="en-US" dirty="0" err="1"/>
              <a:t>Ysbrydoliaeth</a:t>
            </a:r>
            <a:r>
              <a:rPr lang="en-US" dirty="0"/>
              <a:t>
</a:t>
            </a:r>
            <a:r>
              <a:rPr lang="en-US" dirty="0" err="1"/>
              <a:t>Cymhelliant</a:t>
            </a:r>
            <a:r>
              <a:rPr lang="en-US" dirty="0"/>
              <a:t>
</a:t>
            </a:r>
            <a:r>
              <a:rPr lang="en-US" dirty="0" err="1"/>
              <a:t>Newid</a:t>
            </a:r>
            <a:r>
              <a:rPr lang="en-US" dirty="0"/>
              <a:t> </a:t>
            </a:r>
            <a:r>
              <a:rPr lang="en-US" dirty="0" err="1"/>
              <a:t>diwylliannol</a:t>
            </a:r>
            <a:r>
              <a:rPr lang="en-US" dirty="0"/>
              <a:t>
</a:t>
            </a:r>
            <a:r>
              <a:rPr lang="en-US" dirty="0" err="1"/>
              <a:t>Gwelliant</a:t>
            </a:r>
            <a:r>
              <a:rPr lang="en-US" dirty="0"/>
              <a:t> </a:t>
            </a:r>
            <a:r>
              <a:rPr lang="en-US" dirty="0" err="1"/>
              <a:t>parhaus</a:t>
            </a:r>
            <a:endParaRPr lang="en-US" dirty="0"/>
          </a:p>
          <a:p>
            <a:pPr fontAlgn="t">
              <a:buNone/>
            </a:pPr>
            <a:r>
              <a:rPr lang="en-US" b="1" dirty="0"/>
              <a:t>
</a:t>
            </a:r>
            <a:r>
              <a:rPr lang="en-US" b="1" dirty="0" err="1"/>
              <a:t>Manteision</a:t>
            </a:r>
            <a:r>
              <a:rPr lang="en-US" b="1" dirty="0"/>
              <a:t> </a:t>
            </a:r>
            <a:r>
              <a:rPr lang="en-US" b="1" dirty="0" err="1"/>
              <a:t>ar</a:t>
            </a:r>
            <a:r>
              <a:rPr lang="en-US" b="1" dirty="0"/>
              <a:t> </a:t>
            </a:r>
            <a:r>
              <a:rPr lang="en-US" b="1" dirty="0" err="1"/>
              <a:t>gyfer</a:t>
            </a:r>
            <a:r>
              <a:rPr lang="en-US" b="1" dirty="0"/>
              <a:t> </a:t>
            </a:r>
            <a:r>
              <a:rPr lang="en-US" b="1" dirty="0" err="1"/>
              <a:t>Diogelu</a:t>
            </a:r>
            <a:endParaRPr lang="en-US" b="1" dirty="0"/>
          </a:p>
          <a:p>
            <a:pPr fontAlgn="t"/>
            <a:r>
              <a:rPr lang="en-US" dirty="0" err="1"/>
              <a:t>Hyrwyddo</a:t>
            </a:r>
            <a:r>
              <a:rPr lang="en-US" dirty="0"/>
              <a:t> </a:t>
            </a:r>
            <a:r>
              <a:rPr lang="en-US" dirty="0" err="1"/>
              <a:t>diwylliant</a:t>
            </a:r>
            <a:r>
              <a:rPr lang="en-US" dirty="0"/>
              <a:t> </a:t>
            </a:r>
            <a:r>
              <a:rPr lang="en-US" dirty="0" err="1"/>
              <a:t>diogelu</a:t>
            </a:r>
            <a:r>
              <a:rPr lang="en-US" dirty="0"/>
              <a:t>
</a:t>
            </a:r>
            <a:r>
              <a:rPr lang="en-US" dirty="0" err="1"/>
              <a:t>Datblygu</a:t>
            </a:r>
            <a:r>
              <a:rPr lang="en-US" dirty="0"/>
              <a:t> </a:t>
            </a:r>
            <a:r>
              <a:rPr lang="en-US" dirty="0" err="1"/>
              <a:t>hyder</a:t>
            </a:r>
            <a:r>
              <a:rPr lang="en-US" dirty="0"/>
              <a:t> staff
</a:t>
            </a:r>
            <a:r>
              <a:rPr lang="en-US" dirty="0" err="1"/>
              <a:t>Cefnogi</a:t>
            </a:r>
            <a:r>
              <a:rPr lang="en-US" dirty="0"/>
              <a:t> her </a:t>
            </a:r>
            <a:r>
              <a:rPr lang="en-US" dirty="0" err="1"/>
              <a:t>broffesiynol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24A25C-0C6A-7ECC-4B2E-731FDF873C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77500" lnSpcReduction="2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Characteristics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Shared vision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Inspiration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Motivation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Cultural change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Continuous improvement</a:t>
            </a:r>
          </a:p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Benefits for Safeguarding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Promotes safeguarding culture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Develops staff confidence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Supports professional challenge</a:t>
            </a:r>
          </a:p>
          <a:p>
            <a:pPr marL="0" indent="0" fontAlgn="t">
              <a:buNone/>
            </a:pPr>
            <a:r>
              <a:rPr lang="en-US" dirty="0">
                <a:solidFill>
                  <a:srgbClr val="0070C0"/>
                </a:solidFill>
              </a:rPr>
              <a:t>                                         (Bass, 1985)</a:t>
            </a:r>
          </a:p>
          <a:p>
            <a:pPr marL="342900" lvl="0" indent="-342900" fontAlgn="t"/>
            <a:endParaRPr lang="en-US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99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339E44-D7D4-5A68-8727-58C16915BD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BBBAA1-A709-0BA3-236B-F5E0FA745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215153"/>
            <a:ext cx="7886700" cy="1566753"/>
          </a:xfrm>
        </p:spPr>
        <p:txBody>
          <a:bodyPr>
            <a:normAutofit/>
          </a:bodyPr>
          <a:lstStyle/>
          <a:p>
            <a:pPr algn="ctr" fontAlgn="t"/>
            <a:r>
              <a:rPr lang="en-US" b="1" dirty="0"/>
              <a:t>Arweinyddiaeth </a:t>
            </a:r>
            <a:r>
              <a:rPr lang="en-US" b="1" dirty="0" err="1"/>
              <a:t>Foesegol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Ethical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D985A-24E4-5106-6D34-4DC6A21E92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781906"/>
            <a:ext cx="4237892" cy="4173416"/>
          </a:xfrm>
        </p:spPr>
        <p:txBody>
          <a:bodyPr>
            <a:normAutofit fontScale="62500" lnSpcReduction="20000"/>
          </a:bodyPr>
          <a:lstStyle/>
          <a:p>
            <a:pPr marL="0" indent="0" fontAlgn="t">
              <a:buNone/>
            </a:pPr>
            <a:r>
              <a:rPr lang="en-US" b="1" dirty="0" err="1"/>
              <a:t>Nodweddion</a:t>
            </a:r>
            <a:r>
              <a:rPr lang="en-US" b="1" dirty="0"/>
              <a:t> </a:t>
            </a:r>
            <a:r>
              <a:rPr lang="en-US" b="1" dirty="0" err="1"/>
              <a:t>Allweddol</a:t>
            </a:r>
            <a:endParaRPr lang="en-US" b="1" dirty="0"/>
          </a:p>
          <a:p>
            <a:pPr fontAlgn="t"/>
            <a:r>
              <a:rPr lang="en-US" dirty="0" err="1"/>
              <a:t>Uniondeb</a:t>
            </a:r>
            <a:r>
              <a:rPr lang="en-US" dirty="0"/>
              <a:t>
</a:t>
            </a:r>
            <a:r>
              <a:rPr lang="en-US" dirty="0" err="1"/>
              <a:t>Tegwch</a:t>
            </a:r>
            <a:r>
              <a:rPr lang="en-US" dirty="0"/>
              <a:t>
</a:t>
            </a:r>
            <a:r>
              <a:rPr lang="en-US" dirty="0" err="1"/>
              <a:t>Tryloywder</a:t>
            </a:r>
            <a:r>
              <a:rPr lang="en-US" dirty="0"/>
              <a:t>
</a:t>
            </a:r>
            <a:r>
              <a:rPr lang="en-US" dirty="0" err="1"/>
              <a:t>Gonestrwydd</a:t>
            </a:r>
            <a:r>
              <a:rPr lang="en-US" dirty="0"/>
              <a:t>
</a:t>
            </a:r>
            <a:r>
              <a:rPr lang="en-US" dirty="0" err="1"/>
              <a:t>Atebolrwydd</a:t>
            </a:r>
            <a:endParaRPr lang="en-US" dirty="0"/>
          </a:p>
          <a:p>
            <a:pPr fontAlgn="t">
              <a:buNone/>
            </a:pPr>
            <a:r>
              <a:rPr lang="en-US" b="1" dirty="0"/>
              <a:t>
</a:t>
            </a:r>
            <a:r>
              <a:rPr lang="en-US" b="1" dirty="0" err="1"/>
              <a:t>Diogelu</a:t>
            </a:r>
            <a:r>
              <a:rPr lang="en-US" b="1" dirty="0"/>
              <a:t> </a:t>
            </a:r>
            <a:r>
              <a:rPr lang="en-US" b="1" dirty="0" err="1"/>
              <a:t>Cais</a:t>
            </a:r>
            <a:endParaRPr lang="en-US" b="1" dirty="0"/>
          </a:p>
          <a:p>
            <a:pPr fontAlgn="t"/>
            <a:r>
              <a:rPr lang="en-US" dirty="0" err="1"/>
              <a:t>Amddiffyn</a:t>
            </a:r>
            <a:r>
              <a:rPr lang="en-US" dirty="0"/>
              <a:t> plant </a:t>
            </a:r>
            <a:r>
              <a:rPr lang="en-US" dirty="0" err="1"/>
              <a:t>hyd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oed</a:t>
            </a:r>
            <a:r>
              <a:rPr lang="en-US" dirty="0"/>
              <a:t> pan </a:t>
            </a:r>
            <a:r>
              <a:rPr lang="en-US" dirty="0" err="1"/>
              <a:t>fo</a:t>
            </a:r>
            <a:r>
              <a:rPr lang="en-US" dirty="0"/>
              <a:t> </a:t>
            </a:r>
            <a:r>
              <a:rPr lang="en-US" dirty="0" err="1"/>
              <a:t>angen</a:t>
            </a:r>
            <a:r>
              <a:rPr lang="en-US" dirty="0"/>
              <a:t> </a:t>
            </a:r>
            <a:r>
              <a:rPr lang="en-US" dirty="0" err="1"/>
              <a:t>penderfyniadau</a:t>
            </a:r>
            <a:r>
              <a:rPr lang="en-US" dirty="0"/>
              <a:t> </a:t>
            </a:r>
            <a:r>
              <a:rPr lang="en-US" dirty="0" err="1"/>
              <a:t>anodd</a:t>
            </a:r>
            <a:r>
              <a:rPr lang="en-US" dirty="0"/>
              <a:t>. 
</a:t>
            </a:r>
            <a:r>
              <a:rPr lang="en-US" dirty="0" err="1"/>
              <a:t>Rheoli</a:t>
            </a:r>
            <a:r>
              <a:rPr lang="en-US" dirty="0"/>
              <a:t> </a:t>
            </a:r>
            <a:r>
              <a:rPr lang="en-US" dirty="0" err="1"/>
              <a:t>honiadau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erbyn</a:t>
            </a:r>
            <a:r>
              <a:rPr lang="en-US" dirty="0"/>
              <a:t> staff. 
</a:t>
            </a:r>
            <a:r>
              <a:rPr lang="en-US" dirty="0" err="1"/>
              <a:t>Ymateb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wrthrychol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bryderon</a:t>
            </a:r>
            <a:r>
              <a:rPr lang="en-US" dirty="0"/>
              <a:t>. 
(Brown a Treviño, 2006)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661EB1-98A3-90A6-D0D6-92C9828A23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781908"/>
            <a:ext cx="4402015" cy="4173415"/>
          </a:xfrm>
        </p:spPr>
        <p:txBody>
          <a:bodyPr>
            <a:normAutofit fontScale="62500" lnSpcReduction="20000"/>
          </a:bodyPr>
          <a:lstStyle/>
          <a:p>
            <a:pPr fontAlgn="t">
              <a:buNone/>
            </a:pPr>
            <a:r>
              <a:rPr lang="en-US" b="1" dirty="0"/>
              <a:t>Key Features</a:t>
            </a:r>
          </a:p>
          <a:p>
            <a:pPr marL="342900" lvl="0" indent="-342900" fontAlgn="t"/>
            <a:r>
              <a:rPr lang="en-US" dirty="0"/>
              <a:t>Integrity</a:t>
            </a:r>
          </a:p>
          <a:p>
            <a:pPr marL="342900" lvl="0" indent="-342900" fontAlgn="t"/>
            <a:r>
              <a:rPr lang="en-US" dirty="0"/>
              <a:t>Fairness</a:t>
            </a:r>
          </a:p>
          <a:p>
            <a:pPr marL="342900" lvl="0" indent="-342900" fontAlgn="t"/>
            <a:r>
              <a:rPr lang="en-US" dirty="0"/>
              <a:t>Transparency</a:t>
            </a:r>
          </a:p>
          <a:p>
            <a:pPr marL="342900" lvl="0" indent="-342900" fontAlgn="t"/>
            <a:r>
              <a:rPr lang="en-US" dirty="0"/>
              <a:t>Honesty</a:t>
            </a:r>
          </a:p>
          <a:p>
            <a:pPr marL="342900" lvl="0" indent="-342900" fontAlgn="t"/>
            <a:r>
              <a:rPr lang="en-US" dirty="0"/>
              <a:t>Accountability</a:t>
            </a:r>
          </a:p>
          <a:p>
            <a:pPr marL="0" lvl="0" indent="0" fontAlgn="t">
              <a:buNone/>
            </a:pPr>
            <a:endParaRPr lang="en-US" dirty="0"/>
          </a:p>
          <a:p>
            <a:pPr fontAlgn="t">
              <a:buNone/>
            </a:pPr>
            <a:r>
              <a:rPr lang="en-US" b="1" dirty="0"/>
              <a:t>Safeguarding Application</a:t>
            </a:r>
          </a:p>
          <a:p>
            <a:pPr marL="342900" lvl="0" indent="-342900" fontAlgn="t"/>
            <a:r>
              <a:rPr lang="en-US" dirty="0"/>
              <a:t>Protecting children even when difficult decisions are required.</a:t>
            </a:r>
          </a:p>
          <a:p>
            <a:pPr marL="342900" lvl="0" indent="-342900" fontAlgn="t"/>
            <a:r>
              <a:rPr lang="en-US" dirty="0"/>
              <a:t>Managing allegations against staff.</a:t>
            </a:r>
          </a:p>
          <a:p>
            <a:pPr marL="342900" lvl="0" indent="-342900" fontAlgn="t"/>
            <a:r>
              <a:rPr lang="en-US" dirty="0"/>
              <a:t>Responding objectively to concerns.</a:t>
            </a:r>
          </a:p>
          <a:p>
            <a:pPr fontAlgn="t">
              <a:buNone/>
            </a:pPr>
            <a:r>
              <a:rPr lang="en-US" dirty="0"/>
              <a:t>(Brown and Treviño, 2006)</a:t>
            </a:r>
          </a:p>
        </p:txBody>
      </p:sp>
    </p:spTree>
    <p:extLst>
      <p:ext uri="{BB962C8B-B14F-4D97-AF65-F5344CB8AC3E}">
        <p14:creationId xmlns:p14="http://schemas.microsoft.com/office/powerpoint/2010/main" val="3909467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9055D-6F45-370B-0B97-B4E8EBAB1E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C449938-A050-60AF-9183-553D42D2E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325563"/>
          </a:xfrm>
        </p:spPr>
        <p:txBody>
          <a:bodyPr>
            <a:normAutofit/>
          </a:bodyPr>
          <a:lstStyle/>
          <a:p>
            <a:pPr algn="ctr" fontAlgn="t"/>
            <a:r>
              <a:rPr lang="en-US" b="1" dirty="0"/>
              <a:t>Arweinyddiaeth </a:t>
            </a:r>
            <a:r>
              <a:rPr lang="en-US" b="1" dirty="0" err="1"/>
              <a:t>Ddosbarthedig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Distributed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1B2FF-4007-7376-918F-F3829E96C9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863970"/>
            <a:ext cx="4237892" cy="4091352"/>
          </a:xfrm>
        </p:spPr>
        <p:txBody>
          <a:bodyPr>
            <a:normAutofit fontScale="92500" lnSpcReduction="10000"/>
          </a:bodyPr>
          <a:lstStyle/>
          <a:p>
            <a:pPr fontAlgn="t">
              <a:buNone/>
            </a:pPr>
            <a:r>
              <a:rPr lang="en-US" b="1" dirty="0"/>
              <a:t>Mae </a:t>
            </a:r>
            <a:r>
              <a:rPr lang="en-US" b="1" dirty="0" err="1"/>
              <a:t>gan</a:t>
            </a:r>
            <a:r>
              <a:rPr lang="en-US" b="1" dirty="0"/>
              <a:t> </a:t>
            </a:r>
            <a:r>
              <a:rPr lang="en-US" b="1" dirty="0" err="1"/>
              <a:t>bawb</a:t>
            </a:r>
            <a:r>
              <a:rPr lang="en-US" b="1" dirty="0"/>
              <a:t> </a:t>
            </a:r>
            <a:r>
              <a:rPr lang="en-US" b="1" dirty="0" err="1"/>
              <a:t>rôl</a:t>
            </a:r>
            <a:r>
              <a:rPr lang="en-US" b="1" dirty="0"/>
              <a:t>
</a:t>
            </a:r>
            <a:r>
              <a:rPr lang="en-US" dirty="0" err="1"/>
              <a:t>Nid</a:t>
            </a:r>
            <a:r>
              <a:rPr lang="en-US" dirty="0"/>
              <a:t> </a:t>
            </a:r>
            <a:r>
              <a:rPr lang="en-US" dirty="0" err="1"/>
              <a:t>yw</a:t>
            </a:r>
            <a:r>
              <a:rPr lang="en-US" dirty="0"/>
              <a:t> </a:t>
            </a:r>
            <a:r>
              <a:rPr lang="en-US" dirty="0" err="1"/>
              <a:t>diogelu</a:t>
            </a:r>
            <a:r>
              <a:rPr lang="en-US" dirty="0"/>
              <a:t> </a:t>
            </a:r>
            <a:r>
              <a:rPr lang="en-US" dirty="0" err="1"/>
              <a:t>arweinyddiaeth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gyfyngedig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reolwyr</a:t>
            </a:r>
            <a:r>
              <a:rPr lang="en-US" dirty="0"/>
              <a:t>. 
</a:t>
            </a:r>
            <a:r>
              <a:rPr lang="en-US" dirty="0" err="1"/>
              <a:t>Mae'r</a:t>
            </a:r>
            <a:r>
              <a:rPr lang="en-US" dirty="0"/>
              <a:t> </a:t>
            </a:r>
            <a:r>
              <a:rPr lang="en-US" dirty="0" err="1"/>
              <a:t>cyfrifoldebau'n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: </a:t>
            </a:r>
          </a:p>
          <a:p>
            <a:pPr fontAlgn="t"/>
            <a:r>
              <a:rPr lang="en-US" dirty="0" err="1"/>
              <a:t>Rhoi</a:t>
            </a:r>
            <a:r>
              <a:rPr lang="en-US" dirty="0"/>
              <a:t> </a:t>
            </a:r>
            <a:r>
              <a:rPr lang="en-US" dirty="0" err="1"/>
              <a:t>gwybod</a:t>
            </a:r>
            <a:r>
              <a:rPr lang="en-US" dirty="0"/>
              <a:t> am </a:t>
            </a:r>
            <a:r>
              <a:rPr lang="en-US" dirty="0" err="1"/>
              <a:t>bryderon</a:t>
            </a:r>
            <a:r>
              <a:rPr lang="en-US" dirty="0"/>
              <a:t>
Herio </a:t>
            </a:r>
            <a:r>
              <a:rPr lang="en-US" dirty="0" err="1"/>
              <a:t>arfer</a:t>
            </a:r>
            <a:r>
              <a:rPr lang="en-US" dirty="0"/>
              <a:t> </a:t>
            </a:r>
            <a:r>
              <a:rPr lang="en-US" dirty="0" err="1"/>
              <a:t>anniogel</a:t>
            </a:r>
            <a:r>
              <a:rPr lang="en-US" dirty="0"/>
              <a:t>
</a:t>
            </a:r>
            <a:r>
              <a:rPr lang="en-US" dirty="0" err="1"/>
              <a:t>Rhannu</a:t>
            </a:r>
            <a:r>
              <a:rPr lang="en-US" dirty="0"/>
              <a:t> </a:t>
            </a:r>
            <a:r>
              <a:rPr lang="en-US" dirty="0" err="1"/>
              <a:t>gwybodaeth</a:t>
            </a:r>
            <a:r>
              <a:rPr lang="en-US" dirty="0"/>
              <a:t>
</a:t>
            </a:r>
            <a:r>
              <a:rPr lang="en-US" dirty="0" err="1"/>
              <a:t>Cefnogi</a:t>
            </a:r>
            <a:r>
              <a:rPr lang="en-US" dirty="0"/>
              <a:t> </a:t>
            </a:r>
            <a:r>
              <a:rPr lang="en-US" dirty="0" err="1"/>
              <a:t>cydweithwyr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CFD853-9CEC-0F88-31C1-0FFBD30B3C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63969"/>
            <a:ext cx="4237892" cy="4091354"/>
          </a:xfrm>
        </p:spPr>
        <p:txBody>
          <a:bodyPr>
            <a:normAutofit fontScale="92500" lnSpcReduction="1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Everyone Has a Role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Safeguarding leadership is not limited to managers.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Responsibilities include: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Reporting concerns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Challenging unsafe practice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Sharing information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Supporting colleagues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(Harris, 2013)</a:t>
            </a:r>
          </a:p>
          <a:p>
            <a:pPr marL="0" indent="0">
              <a:buNone/>
            </a:pP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8989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B9B55F-77F5-B502-8D9D-F41217A36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00199-6739-01CE-3236-31947273A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t"/>
            <a:r>
              <a:rPr lang="en-US" b="1" dirty="0" err="1"/>
              <a:t>Goruchwyliaeth</a:t>
            </a:r>
            <a:r>
              <a:rPr lang="en-US" b="1" dirty="0"/>
              <a:t> </a:t>
            </a:r>
            <a:r>
              <a:rPr lang="en-US" b="1" dirty="0" err="1"/>
              <a:t>fel</a:t>
            </a:r>
            <a:r>
              <a:rPr lang="en-US" b="1" dirty="0"/>
              <a:t> </a:t>
            </a:r>
            <a:r>
              <a:rPr lang="en-US" b="1" dirty="0" err="1"/>
              <a:t>Offeryn</a:t>
            </a:r>
            <a:r>
              <a:rPr lang="en-US" b="1" dirty="0"/>
              <a:t> </a:t>
            </a:r>
            <a:r>
              <a:rPr lang="en-US" b="1" dirty="0" err="1"/>
              <a:t>Diogelu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Supervision as a Safeguarding Tool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63CF1D9-57D6-ED22-77F1-754CF8E219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fontAlgn="t">
              <a:buNone/>
            </a:pPr>
            <a:r>
              <a:rPr lang="en-US" b="1" dirty="0"/>
              <a:t>Mae </a:t>
            </a:r>
            <a:r>
              <a:rPr lang="en-US" b="1" dirty="0" err="1"/>
              <a:t>goruchwyliaeth</a:t>
            </a:r>
            <a:r>
              <a:rPr lang="en-US" b="1" dirty="0"/>
              <a:t> </a:t>
            </a:r>
            <a:r>
              <a:rPr lang="en-US" b="1" dirty="0" err="1"/>
              <a:t>effeithiol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cynnwys</a:t>
            </a:r>
            <a:endParaRPr lang="en-US" b="1" dirty="0"/>
          </a:p>
          <a:p>
            <a:pPr fontAlgn="t"/>
            <a:r>
              <a:rPr lang="en-US" dirty="0" err="1"/>
              <a:t>Adlewyrchiad</a:t>
            </a:r>
            <a:r>
              <a:rPr lang="en-US" dirty="0"/>
              <a:t>
Her </a:t>
            </a:r>
            <a:r>
              <a:rPr lang="en-US" dirty="0" err="1"/>
              <a:t>broffesiynol</a:t>
            </a:r>
            <a:r>
              <a:rPr lang="en-US" dirty="0"/>
              <a:t>
</a:t>
            </a:r>
            <a:r>
              <a:rPr lang="en-US" dirty="0" err="1"/>
              <a:t>Cymorth</a:t>
            </a:r>
            <a:r>
              <a:rPr lang="en-US" dirty="0"/>
              <a:t> </a:t>
            </a:r>
            <a:r>
              <a:rPr lang="en-US" dirty="0" err="1"/>
              <a:t>emosiynol</a:t>
            </a:r>
            <a:r>
              <a:rPr lang="en-US" dirty="0"/>
              <a:t>
</a:t>
            </a:r>
            <a:r>
              <a:rPr lang="en-US" dirty="0" err="1"/>
              <a:t>Trafodaeth</a:t>
            </a:r>
            <a:r>
              <a:rPr lang="en-US" dirty="0"/>
              <a:t> </a:t>
            </a:r>
            <a:r>
              <a:rPr lang="en-US" dirty="0" err="1"/>
              <a:t>achos</a:t>
            </a:r>
            <a:r>
              <a:rPr lang="en-US" dirty="0"/>
              <a:t>
</a:t>
            </a:r>
            <a:r>
              <a:rPr lang="en-US" dirty="0" err="1"/>
              <a:t>Cyfleoedd</a:t>
            </a:r>
            <a:r>
              <a:rPr lang="en-US" dirty="0"/>
              <a:t> </a:t>
            </a:r>
            <a:r>
              <a:rPr lang="en-US" dirty="0" err="1"/>
              <a:t>dysgu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AED3019-68E4-E433-4BFE-36F2B32FB97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Effective Supervision Includes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Reflection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Professional challenge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Emotional support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Case discussion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Learning opportunities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(Social Care Wales safeguarding guidance)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2388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582A0-AB35-8C1F-F7AA-518C8106C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2B49C-B7CA-9736-A60B-CB0CDC1C5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t"/>
            <a:r>
              <a:rPr lang="en-US" b="1" dirty="0"/>
              <a:t>Arweinyddiaeth </a:t>
            </a:r>
            <a:r>
              <a:rPr lang="en-US" b="1" dirty="0" err="1"/>
              <a:t>Amlasiantaethol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Multi-Agency Leadership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1DE9DDC-734A-E43E-A879-DDD6D05DBC7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fontAlgn="t">
              <a:buNone/>
            </a:pPr>
            <a:r>
              <a:rPr lang="en-US" b="1" dirty="0" err="1"/>
              <a:t>Mae'r</a:t>
            </a:r>
            <a:r>
              <a:rPr lang="en-US" b="1" dirty="0"/>
              <a:t> </a:t>
            </a:r>
            <a:r>
              <a:rPr lang="en-US" b="1" dirty="0" err="1"/>
              <a:t>partneriaid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cynnwys</a:t>
            </a:r>
            <a:endParaRPr lang="en-US" b="1" dirty="0"/>
          </a:p>
          <a:p>
            <a:pPr fontAlgn="t"/>
            <a:r>
              <a:rPr lang="en-US" dirty="0" err="1"/>
              <a:t>Gwasanaethau</a:t>
            </a:r>
            <a:r>
              <a:rPr lang="en-US" dirty="0"/>
              <a:t> </a:t>
            </a:r>
            <a:r>
              <a:rPr lang="en-US" dirty="0" err="1"/>
              <a:t>Cymdeithasol</a:t>
            </a:r>
            <a:r>
              <a:rPr lang="en-US" dirty="0"/>
              <a:t>
Iechyd
</a:t>
            </a:r>
            <a:r>
              <a:rPr lang="en-US" dirty="0" err="1"/>
              <a:t>Heddlu</a:t>
            </a:r>
            <a:r>
              <a:rPr lang="en-US" dirty="0"/>
              <a:t>
</a:t>
            </a:r>
            <a:r>
              <a:rPr lang="en-US" dirty="0" err="1"/>
              <a:t>Addysg</a:t>
            </a:r>
            <a:r>
              <a:rPr lang="en-US" dirty="0"/>
              <a:t>
CIW
</a:t>
            </a:r>
            <a:r>
              <a:rPr lang="en-US" dirty="0" err="1"/>
              <a:t>Byrddau</a:t>
            </a:r>
            <a:r>
              <a:rPr lang="en-US" dirty="0"/>
              <a:t> </a:t>
            </a:r>
            <a:r>
              <a:rPr lang="en-US" dirty="0" err="1"/>
              <a:t>Diogelu</a:t>
            </a:r>
            <a:r>
              <a:rPr lang="en-US" dirty="0"/>
              <a:t> </a:t>
            </a:r>
            <a:r>
              <a:rPr lang="en-US" dirty="0" err="1"/>
              <a:t>Rhanbarthol</a:t>
            </a:r>
            <a:endParaRPr lang="en-US" dirty="0"/>
          </a:p>
          <a:p>
            <a:pPr marL="0" indent="0" fontAlgn="t">
              <a:buNone/>
            </a:pPr>
            <a:r>
              <a:rPr lang="en-US" dirty="0"/>
              <a:t>Mae </a:t>
            </a:r>
            <a:r>
              <a:rPr lang="en-US" dirty="0" err="1"/>
              <a:t>rhannu</a:t>
            </a:r>
            <a:r>
              <a:rPr lang="en-US" dirty="0"/>
              <a:t> </a:t>
            </a:r>
            <a:r>
              <a:rPr lang="en-US" dirty="0" err="1"/>
              <a:t>gwybodaeth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hanfodol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err="1"/>
              <a:t>amddiffyn</a:t>
            </a:r>
            <a:r>
              <a:rPr lang="en-US" dirty="0"/>
              <a:t> plant.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8F6F94F-CB84-F508-AF5D-CBA2533143A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Partners Include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Social Services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Health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Police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Education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CIW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Regional Safeguarding Boards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Information sharing is essential for protecting children. </a:t>
            </a:r>
          </a:p>
          <a:p>
            <a:pPr fontAlgn="t">
              <a:buNone/>
            </a:pPr>
            <a:endParaRPr lang="en-US" i="1" dirty="0">
              <a:solidFill>
                <a:srgbClr val="0070C0"/>
              </a:solidFill>
            </a:endParaRPr>
          </a:p>
          <a:p>
            <a:pPr fontAlgn="t">
              <a:buNone/>
            </a:pPr>
            <a:r>
              <a:rPr lang="en-US" i="1" dirty="0">
                <a:solidFill>
                  <a:srgbClr val="0070C0"/>
                </a:solidFill>
              </a:rPr>
              <a:t>(Children Act 2004; Social Services and Well-being (Wales) Act 2014)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4865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ABB57-4BDD-59A6-CDCB-DEF93EDC9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365125"/>
            <a:ext cx="8215311" cy="1242219"/>
          </a:xfrm>
        </p:spPr>
        <p:txBody>
          <a:bodyPr>
            <a:noAutofit/>
          </a:bodyPr>
          <a:lstStyle/>
          <a:p>
            <a:pPr algn="ctr"/>
            <a:r>
              <a:rPr lang="en-US" b="1" dirty="0" err="1"/>
              <a:t>Archwiliad</a:t>
            </a:r>
            <a:r>
              <a:rPr lang="en-US" b="1" dirty="0"/>
              <a:t> Arweinyddiaeth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Leadership Audit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578F47D-A0A6-9A61-9E2D-F5A4B394F3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821402"/>
              </p:ext>
            </p:extLst>
          </p:nvPr>
        </p:nvGraphicFramePr>
        <p:xfrm>
          <a:off x="464343" y="1757363"/>
          <a:ext cx="8379618" cy="40505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89809">
                  <a:extLst>
                    <a:ext uri="{9D8B030D-6E8A-4147-A177-3AD203B41FA5}">
                      <a16:colId xmlns:a16="http://schemas.microsoft.com/office/drawing/2014/main" val="1358137337"/>
                    </a:ext>
                  </a:extLst>
                </a:gridCol>
                <a:gridCol w="4189809">
                  <a:extLst>
                    <a:ext uri="{9D8B030D-6E8A-4147-A177-3AD203B41FA5}">
                      <a16:colId xmlns:a16="http://schemas.microsoft.com/office/drawing/2014/main" val="1521050957"/>
                    </a:ext>
                  </a:extLst>
                </a:gridCol>
              </a:tblGrid>
              <a:tr h="5786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effectLst/>
                        </a:rPr>
                        <a:t>Ardal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 err="1">
                          <a:effectLst/>
                        </a:rPr>
                        <a:t>Sgôr</a:t>
                      </a:r>
                      <a:r>
                        <a:rPr lang="en-US" dirty="0">
                          <a:effectLst/>
                        </a:rPr>
                        <a:t> RAG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1970367"/>
                  </a:ext>
                </a:extLst>
              </a:tr>
              <a:tr h="5786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 err="1">
                          <a:effectLst/>
                        </a:rPr>
                        <a:t>Hyfforddi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95058"/>
                  </a:ext>
                </a:extLst>
              </a:tr>
              <a:tr h="5786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 err="1">
                          <a:effectLst/>
                        </a:rPr>
                        <a:t>Goruchwyliaeth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8025430"/>
                  </a:ext>
                </a:extLst>
              </a:tr>
              <a:tr h="5786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 err="1">
                          <a:effectLst/>
                        </a:rPr>
                        <a:t>Cadw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Cofnodion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7726145"/>
                  </a:ext>
                </a:extLst>
              </a:tr>
              <a:tr h="5786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 err="1">
                          <a:effectLst/>
                        </a:rPr>
                        <a:t>Llais</a:t>
                      </a:r>
                      <a:r>
                        <a:rPr lang="en-US" dirty="0">
                          <a:effectLst/>
                        </a:rPr>
                        <a:t> y </a:t>
                      </a:r>
                      <a:r>
                        <a:rPr lang="en-US" dirty="0" err="1">
                          <a:effectLst/>
                        </a:rPr>
                        <a:t>Plentyn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1122285"/>
                  </a:ext>
                </a:extLst>
              </a:tr>
              <a:tr h="5786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 err="1">
                          <a:effectLst/>
                        </a:rPr>
                        <a:t>Rhannu</a:t>
                      </a:r>
                      <a:r>
                        <a:rPr lang="en-US" dirty="0">
                          <a:effectLst/>
                        </a:rPr>
                        <a:t> </a:t>
                      </a:r>
                      <a:r>
                        <a:rPr lang="en-US" dirty="0" err="1">
                          <a:effectLst/>
                        </a:rPr>
                        <a:t>Gwybodaeth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225023"/>
                  </a:ext>
                </a:extLst>
              </a:tr>
              <a:tr h="57864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 err="1">
                          <a:effectLst/>
                        </a:rPr>
                        <a:t>Gweithio</a:t>
                      </a:r>
                      <a:r>
                        <a:rPr lang="en-US" dirty="0">
                          <a:effectLst/>
                        </a:rPr>
                        <a:t> Aml-</a:t>
                      </a:r>
                      <a:r>
                        <a:rPr lang="en-US" dirty="0" err="1">
                          <a:effectLst/>
                        </a:rPr>
                        <a:t>Asiantaeth</a:t>
                      </a: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2502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17138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C1495-74ED-EC1B-373A-14DCCBB3A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E62B7-170F-047E-2775-CF946B5C9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t"/>
            <a:r>
              <a:rPr lang="en-US" b="1" dirty="0" err="1"/>
              <a:t>Archwiliad</a:t>
            </a:r>
            <a:r>
              <a:rPr lang="en-US" b="1" dirty="0"/>
              <a:t> Arweinyddiaeth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Leadership Audit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0AF0B8-A2CE-38D3-6408-85A9E16C83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501059"/>
              </p:ext>
            </p:extLst>
          </p:nvPr>
        </p:nvGraphicFramePr>
        <p:xfrm>
          <a:off x="464344" y="1757363"/>
          <a:ext cx="8408194" cy="41005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04097">
                  <a:extLst>
                    <a:ext uri="{9D8B030D-6E8A-4147-A177-3AD203B41FA5}">
                      <a16:colId xmlns:a16="http://schemas.microsoft.com/office/drawing/2014/main" val="1358137337"/>
                    </a:ext>
                  </a:extLst>
                </a:gridCol>
                <a:gridCol w="4204097">
                  <a:extLst>
                    <a:ext uri="{9D8B030D-6E8A-4147-A177-3AD203B41FA5}">
                      <a16:colId xmlns:a16="http://schemas.microsoft.com/office/drawing/2014/main" val="1521050957"/>
                    </a:ext>
                  </a:extLst>
                </a:gridCol>
              </a:tblGrid>
              <a:tr h="5857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effectLst/>
                        </a:rPr>
                        <a:t>Area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effectLst/>
                        </a:rPr>
                        <a:t>RAG Rating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1970367"/>
                  </a:ext>
                </a:extLst>
              </a:tr>
              <a:tr h="5857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Training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95058"/>
                  </a:ext>
                </a:extLst>
              </a:tr>
              <a:tr h="5857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Supervision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8025430"/>
                  </a:ext>
                </a:extLst>
              </a:tr>
              <a:tr h="5857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Record Keeping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7726145"/>
                  </a:ext>
                </a:extLst>
              </a:tr>
              <a:tr h="5857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effectLst/>
                        </a:rPr>
                        <a:t>Child Voice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1122285"/>
                  </a:ext>
                </a:extLst>
              </a:tr>
              <a:tr h="5857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>
                          <a:effectLst/>
                        </a:rPr>
                        <a:t>Information Sharing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225023"/>
                  </a:ext>
                </a:extLst>
              </a:tr>
              <a:tr h="58578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>
                          <a:effectLst/>
                        </a:rPr>
                        <a:t>Multi-Agency Working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dirty="0"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2502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49866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8767E-528C-860E-AD49-B9DDCF2C7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06" y="122237"/>
            <a:ext cx="7886700" cy="1325563"/>
          </a:xfrm>
        </p:spPr>
        <p:txBody>
          <a:bodyPr>
            <a:normAutofit/>
          </a:bodyPr>
          <a:lstStyle/>
          <a:p>
            <a:pPr algn="ctr" fontAlgn="t"/>
            <a:r>
              <a:rPr lang="en-US" b="1" dirty="0"/>
              <a:t>Beth </a:t>
            </a:r>
            <a:r>
              <a:rPr lang="en-US" b="1" dirty="0" err="1"/>
              <a:t>yw</a:t>
            </a:r>
            <a:r>
              <a:rPr lang="en-US" b="1" dirty="0"/>
              <a:t> </a:t>
            </a:r>
            <a:r>
              <a:rPr lang="en-US" b="1" dirty="0" err="1"/>
              <a:t>Digwyddiad</a:t>
            </a:r>
            <a:r>
              <a:rPr lang="en-US" b="1" dirty="0"/>
              <a:t> </a:t>
            </a:r>
            <a:r>
              <a:rPr lang="en-US" b="1" dirty="0" err="1"/>
              <a:t>Beirniadol</a:t>
            </a:r>
            <a:r>
              <a:rPr lang="en-US" b="1" dirty="0"/>
              <a:t>?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What is a Critical Incident?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1357F-24CA-0605-6E74-A22B9EB047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0005" y="1825624"/>
            <a:ext cx="4305795" cy="4147663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dirty="0"/>
              <a:t>Gall </a:t>
            </a:r>
            <a:r>
              <a:rPr lang="en-US" dirty="0" err="1"/>
              <a:t>digwyddiad</a:t>
            </a:r>
            <a:r>
              <a:rPr lang="en-US" dirty="0"/>
              <a:t> </a:t>
            </a:r>
            <a:r>
              <a:rPr lang="en-US" dirty="0" err="1"/>
              <a:t>critigol</a:t>
            </a:r>
            <a:r>
              <a:rPr lang="en-US" dirty="0"/>
              <a:t> </a:t>
            </a:r>
            <a:r>
              <a:rPr lang="en-US" dirty="0" err="1"/>
              <a:t>gynnwys</a:t>
            </a:r>
            <a:r>
              <a:rPr lang="en-US" dirty="0"/>
              <a:t>: </a:t>
            </a:r>
          </a:p>
          <a:p>
            <a:pPr fontAlgn="t"/>
            <a:r>
              <a:rPr lang="en-US" dirty="0" err="1"/>
              <a:t>Pryderon</a:t>
            </a:r>
            <a:r>
              <a:rPr lang="en-US" dirty="0"/>
              <a:t> </a:t>
            </a:r>
            <a:r>
              <a:rPr lang="en-US" dirty="0" err="1"/>
              <a:t>diogelu</a:t>
            </a:r>
            <a:r>
              <a:rPr lang="en-US" dirty="0"/>
              <a:t>
</a:t>
            </a:r>
            <a:r>
              <a:rPr lang="en-US" dirty="0" err="1"/>
              <a:t>Dilemâu</a:t>
            </a:r>
            <a:r>
              <a:rPr lang="en-US" dirty="0"/>
              <a:t> </a:t>
            </a:r>
            <a:r>
              <a:rPr lang="en-US" dirty="0" err="1"/>
              <a:t>moesegol</a:t>
            </a:r>
            <a:r>
              <a:rPr lang="en-US" dirty="0"/>
              <a:t>
</a:t>
            </a:r>
            <a:r>
              <a:rPr lang="en-US" dirty="0" err="1"/>
              <a:t>Gwrthdaro</a:t>
            </a:r>
            <a:r>
              <a:rPr lang="en-US" dirty="0"/>
              <a:t> </a:t>
            </a:r>
            <a:r>
              <a:rPr lang="en-US" dirty="0" err="1"/>
              <a:t>proffesiynol</a:t>
            </a:r>
            <a:r>
              <a:rPr lang="en-US" dirty="0"/>
              <a:t>
</a:t>
            </a:r>
            <a:r>
              <a:rPr lang="en-US" dirty="0" err="1"/>
              <a:t>Gwneud</a:t>
            </a:r>
            <a:r>
              <a:rPr lang="en-US" dirty="0"/>
              <a:t> </a:t>
            </a:r>
            <a:r>
              <a:rPr lang="en-US" dirty="0" err="1"/>
              <a:t>penderfyniadau</a:t>
            </a:r>
            <a:r>
              <a:rPr lang="en-US" dirty="0"/>
              <a:t> </a:t>
            </a:r>
            <a:r>
              <a:rPr lang="en-US" dirty="0" err="1"/>
              <a:t>difrifol</a:t>
            </a:r>
            <a:r>
              <a:rPr lang="en-US" dirty="0"/>
              <a:t>
</a:t>
            </a:r>
            <a:r>
              <a:rPr lang="en-US" dirty="0" err="1"/>
              <a:t>Dysgu</a:t>
            </a:r>
            <a:r>
              <a:rPr lang="en-US" dirty="0"/>
              <a:t> </a:t>
            </a:r>
            <a:r>
              <a:rPr lang="en-US" dirty="0" err="1"/>
              <a:t>sylweddol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FE5AF8-EDE1-8BD4-2145-C3506D8AA9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4305794" cy="4147662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A critical incident may involve: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Safeguarding concerns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Ethical dilemmas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Professional conflict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Serious decision-making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Significant learning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(Tripp, 2012)</a:t>
            </a:r>
          </a:p>
        </p:txBody>
      </p:sp>
    </p:spTree>
    <p:extLst>
      <p:ext uri="{BB962C8B-B14F-4D97-AF65-F5344CB8AC3E}">
        <p14:creationId xmlns:p14="http://schemas.microsoft.com/office/powerpoint/2010/main" val="1611648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30584-AED4-9BFC-0C6C-6781410CF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81" y="543719"/>
            <a:ext cx="8965407" cy="1325563"/>
          </a:xfrm>
        </p:spPr>
        <p:txBody>
          <a:bodyPr>
            <a:normAutofit fontScale="90000"/>
          </a:bodyPr>
          <a:lstStyle/>
          <a:p>
            <a:pPr fontAlgn="base"/>
            <a:r>
              <a:rPr lang="en-GB" b="1" dirty="0" err="1"/>
              <a:t>Astudiaeth</a:t>
            </a:r>
            <a:r>
              <a:rPr lang="en-GB" b="1" dirty="0"/>
              <a:t> </a:t>
            </a:r>
            <a:r>
              <a:rPr lang="en-GB" b="1" dirty="0" err="1"/>
              <a:t>Achos</a:t>
            </a:r>
            <a:r>
              <a:rPr lang="en-GB" b="1" dirty="0"/>
              <a:t> Patch 4</a:t>
            </a:r>
            <a:r>
              <a:rPr lang="en-US" dirty="0"/>
              <a:t> - </a:t>
            </a:r>
            <a:r>
              <a:rPr lang="en-US" dirty="0" err="1"/>
              <a:t>Dilema</a:t>
            </a:r>
            <a:r>
              <a:rPr lang="en-US" dirty="0"/>
              <a:t> Y DSL</a:t>
            </a:r>
            <a:br>
              <a:rPr lang="en-US" dirty="0"/>
            </a:br>
            <a:r>
              <a:rPr lang="en-GB" b="1" dirty="0">
                <a:solidFill>
                  <a:srgbClr val="0070C0"/>
                </a:solidFill>
              </a:rPr>
              <a:t>Patch 4 Case Study</a:t>
            </a:r>
            <a:r>
              <a:rPr lang="en-US" dirty="0">
                <a:solidFill>
                  <a:srgbClr val="0070C0"/>
                </a:solidFill>
              </a:rPr>
              <a:t> - The DSL’s Dilemma</a:t>
            </a:r>
            <a:br>
              <a:rPr lang="en-US" dirty="0"/>
            </a:br>
            <a:endParaRPr lang="en-US" dirty="0"/>
          </a:p>
        </p:txBody>
      </p:sp>
      <p:pic>
        <p:nvPicPr>
          <p:cNvPr id="5" name="Content Placeholder 4" descr="QR Code">
            <a:extLst>
              <a:ext uri="{FF2B5EF4-FFF2-40B4-BE49-F238E27FC236}">
                <a16:creationId xmlns:a16="http://schemas.microsoft.com/office/drawing/2014/main" id="{005C4330-5C55-89E6-DD9A-F9AC1D59F1F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656284" y="1797050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722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C9464-7D01-8A2E-0518-70867AC44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4736A-384E-20C4-3465-72F84B947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93659"/>
          </a:xfrm>
        </p:spPr>
        <p:txBody>
          <a:bodyPr>
            <a:noAutofit/>
          </a:bodyPr>
          <a:lstStyle/>
          <a:p>
            <a:pPr fontAlgn="t"/>
            <a:r>
              <a:rPr lang="en-US" b="1" dirty="0" err="1"/>
              <a:t>Myfyrio</a:t>
            </a:r>
            <a:r>
              <a:rPr lang="en-US" b="1" dirty="0"/>
              <a:t> </a:t>
            </a:r>
            <a:r>
              <a:rPr lang="en-US" b="1" dirty="0" err="1"/>
              <a:t>Beirniadol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Critical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29F23-AB4E-CDA9-90BF-976B4CADCC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8130" y="1805978"/>
            <a:ext cx="4317670" cy="4476997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b="1" dirty="0" err="1"/>
              <a:t>Myfyrio</a:t>
            </a:r>
            <a:r>
              <a:rPr lang="en-US" b="1" dirty="0"/>
              <a:t> Angen</a:t>
            </a:r>
          </a:p>
          <a:p>
            <a:pPr marL="342900" indent="-342900" fontAlgn="t"/>
            <a:r>
              <a:rPr lang="en-US" dirty="0" err="1"/>
              <a:t>Disgrifiad</a:t>
            </a:r>
            <a:r>
              <a:rPr lang="en-US" dirty="0"/>
              <a:t>
</a:t>
            </a:r>
            <a:r>
              <a:rPr lang="en-US" dirty="0" err="1"/>
              <a:t>Dadansoddiad</a:t>
            </a:r>
            <a:r>
              <a:rPr lang="en-US" dirty="0"/>
              <a:t>
</a:t>
            </a:r>
            <a:r>
              <a:rPr lang="en-US" dirty="0" err="1"/>
              <a:t>Gwerthuso</a:t>
            </a:r>
            <a:r>
              <a:rPr lang="en-US" dirty="0"/>
              <a:t>
</a:t>
            </a:r>
            <a:r>
              <a:rPr lang="en-US" dirty="0" err="1"/>
              <a:t>Dysgu</a:t>
            </a:r>
            <a:r>
              <a:rPr lang="en-US" dirty="0"/>
              <a:t>
</a:t>
            </a:r>
            <a:r>
              <a:rPr lang="en-US" dirty="0" err="1"/>
              <a:t>Cynllunio</a:t>
            </a:r>
            <a:r>
              <a:rPr lang="en-US" dirty="0"/>
              <a:t> </a:t>
            </a:r>
            <a:r>
              <a:rPr lang="en-US" dirty="0" err="1"/>
              <a:t>Gweithredu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FDDFA2-AEBB-E661-33B0-F33E4C3E5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748828"/>
            <a:ext cx="4234543" cy="4476997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Reflection Requires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Description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Analysis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Evaluation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Learning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Action Planning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                               (Brookfield, 2017)</a:t>
            </a:r>
          </a:p>
        </p:txBody>
      </p:sp>
    </p:spTree>
    <p:extLst>
      <p:ext uri="{BB962C8B-B14F-4D97-AF65-F5344CB8AC3E}">
        <p14:creationId xmlns:p14="http://schemas.microsoft.com/office/powerpoint/2010/main" val="4170878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46CEF-47D0-4F55-A262-95EAA2600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t"/>
            <a:r>
              <a:rPr lang="en-US" b="1" dirty="0" err="1"/>
              <a:t>Fframweithiau</a:t>
            </a:r>
            <a:r>
              <a:rPr lang="en-US" b="1" dirty="0"/>
              <a:t> </a:t>
            </a:r>
            <a:r>
              <a:rPr lang="en-US" b="1" dirty="0" err="1"/>
              <a:t>Myfyrio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Reflection Frameworks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77CDF0A-3EA8-39D6-8F04-450002EBB87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fontAlgn="t">
              <a:buNone/>
            </a:pPr>
            <a:r>
              <a:rPr lang="en-US" b="1" dirty="0"/>
              <a:t>Gibbs (1988)</a:t>
            </a:r>
          </a:p>
          <a:p>
            <a:pPr marL="342900" lvl="0" indent="-342900" fontAlgn="t">
              <a:buFont typeface="+mj-lt"/>
              <a:buAutoNum type="arabicPeriod"/>
            </a:pPr>
            <a:r>
              <a:rPr lang="en-US" dirty="0" err="1"/>
              <a:t>Disgrifiad</a:t>
            </a:r>
            <a:r>
              <a:rPr lang="en-US" dirty="0"/>
              <a:t>
</a:t>
            </a:r>
            <a:r>
              <a:rPr lang="en-US" dirty="0" err="1"/>
              <a:t>Teimladau</a:t>
            </a:r>
            <a:r>
              <a:rPr lang="en-US" dirty="0"/>
              <a:t>
</a:t>
            </a:r>
            <a:r>
              <a:rPr lang="en-US" dirty="0" err="1"/>
              <a:t>Gwerthuso</a:t>
            </a:r>
            <a:r>
              <a:rPr lang="en-US" dirty="0"/>
              <a:t>
</a:t>
            </a:r>
            <a:r>
              <a:rPr lang="en-US" dirty="0" err="1"/>
              <a:t>Dadansoddiad</a:t>
            </a:r>
            <a:r>
              <a:rPr lang="en-US" dirty="0"/>
              <a:t>
</a:t>
            </a:r>
            <a:r>
              <a:rPr lang="en-US" dirty="0" err="1"/>
              <a:t>Casgliad</a:t>
            </a:r>
            <a:r>
              <a:rPr lang="en-US" dirty="0"/>
              <a:t>
</a:t>
            </a:r>
            <a:r>
              <a:rPr lang="en-US" dirty="0" err="1"/>
              <a:t>Cynllun</a:t>
            </a:r>
            <a:r>
              <a:rPr lang="en-US" dirty="0"/>
              <a:t> </a:t>
            </a:r>
            <a:r>
              <a:rPr lang="en-US" dirty="0" err="1"/>
              <a:t>Gweithredu</a:t>
            </a:r>
            <a:endParaRPr lang="en-US" dirty="0"/>
          </a:p>
          <a:p>
            <a:pPr marL="0" lvl="0" indent="0" fontAlgn="t">
              <a:buNone/>
            </a:pPr>
            <a:r>
              <a:rPr lang="en-US" b="1" dirty="0"/>
              <a:t>Rolfe et al. (2001)</a:t>
            </a:r>
          </a:p>
          <a:p>
            <a:pPr fontAlgn="t"/>
            <a:r>
              <a:rPr lang="en-US" dirty="0"/>
              <a:t>Beth? 
Felly </a:t>
            </a:r>
            <a:r>
              <a:rPr lang="en-US" dirty="0" err="1"/>
              <a:t>beth</a:t>
            </a:r>
            <a:r>
              <a:rPr lang="en-US" dirty="0"/>
              <a:t>? 
Nawr </a:t>
            </a:r>
            <a:r>
              <a:rPr lang="en-US" dirty="0" err="1"/>
              <a:t>beth</a:t>
            </a:r>
            <a:r>
              <a:rPr lang="en-US" dirty="0"/>
              <a:t>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074C8A2-7259-6A04-355C-D4BD4DB8092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Gibbs (1988)</a:t>
            </a:r>
          </a:p>
          <a:p>
            <a:pPr marL="342900" lvl="0" indent="-342900" fontAlgn="t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Description</a:t>
            </a:r>
          </a:p>
          <a:p>
            <a:pPr marL="342900" lvl="0" indent="-342900" fontAlgn="t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Feelings</a:t>
            </a:r>
          </a:p>
          <a:p>
            <a:pPr marL="342900" lvl="0" indent="-342900" fontAlgn="t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Evaluation</a:t>
            </a:r>
          </a:p>
          <a:p>
            <a:pPr marL="342900" lvl="0" indent="-342900" fontAlgn="t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Analysis</a:t>
            </a:r>
          </a:p>
          <a:p>
            <a:pPr marL="342900" lvl="0" indent="-342900" fontAlgn="t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Conclusion</a:t>
            </a:r>
          </a:p>
          <a:p>
            <a:pPr marL="342900" lvl="0" indent="-342900" fontAlgn="t">
              <a:buFont typeface="+mj-lt"/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Action Plan</a:t>
            </a:r>
          </a:p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Rolfe et al. (2001)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What?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So What?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Now What?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2464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1FD6A-49DF-5AB1-9E72-A74BC331D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t"/>
            <a:r>
              <a:rPr lang="en-US" b="1" dirty="0" err="1"/>
              <a:t>Cynllunio</a:t>
            </a:r>
            <a:r>
              <a:rPr lang="en-US" b="1" dirty="0"/>
              <a:t> Patch 4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Patch 4 Planning Template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A07C901-1134-AABB-06EE-5478A3374B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fontAlgn="t"/>
            <a:r>
              <a:rPr lang="en-US" dirty="0"/>
              <a:t>Beth </a:t>
            </a:r>
            <a:r>
              <a:rPr lang="en-US" dirty="0" err="1"/>
              <a:t>ddigwyddodd</a:t>
            </a:r>
            <a:r>
              <a:rPr lang="en-US" dirty="0"/>
              <a:t>? 
Pam </a:t>
            </a:r>
            <a:r>
              <a:rPr lang="en-US" dirty="0" err="1"/>
              <a:t>roedd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arwyddocaol</a:t>
            </a:r>
            <a:r>
              <a:rPr lang="en-US" dirty="0"/>
              <a:t>? 
Pa </a:t>
            </a:r>
            <a:r>
              <a:rPr lang="en-US" dirty="0" err="1"/>
              <a:t>faterion</a:t>
            </a:r>
            <a:r>
              <a:rPr lang="en-US" dirty="0"/>
              <a:t> </a:t>
            </a:r>
            <a:r>
              <a:rPr lang="en-US" dirty="0" err="1"/>
              <a:t>arweinyddiaeth</a:t>
            </a:r>
            <a:r>
              <a:rPr lang="en-US" dirty="0"/>
              <a:t> a </a:t>
            </a:r>
            <a:r>
              <a:rPr lang="en-US" dirty="0" err="1"/>
              <a:t>ddaeth</a:t>
            </a:r>
            <a:r>
              <a:rPr lang="en-US" dirty="0"/>
              <a:t> </a:t>
            </a:r>
            <a:r>
              <a:rPr lang="en-US" dirty="0" err="1"/>
              <a:t>i'r</a:t>
            </a:r>
            <a:r>
              <a:rPr lang="en-US" dirty="0"/>
              <a:t> </a:t>
            </a:r>
            <a:r>
              <a:rPr lang="en-US" dirty="0" err="1"/>
              <a:t>amlwg</a:t>
            </a:r>
            <a:r>
              <a:rPr lang="en-US" dirty="0"/>
              <a:t>? 
</a:t>
            </a:r>
            <a:r>
              <a:rPr lang="en-US" b="1" dirty="0"/>
              <a:t>Beth </a:t>
            </a:r>
            <a:r>
              <a:rPr lang="en-US" b="1" dirty="0" err="1"/>
              <a:t>wnes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ei</a:t>
            </a:r>
            <a:r>
              <a:rPr lang="en-US" b="1" dirty="0"/>
              <a:t> </a:t>
            </a:r>
            <a:r>
              <a:rPr lang="en-US" b="1" dirty="0" err="1"/>
              <a:t>ddysgu</a:t>
            </a:r>
            <a:r>
              <a:rPr lang="en-US" b="1" dirty="0"/>
              <a:t>? </a:t>
            </a:r>
            <a:r>
              <a:rPr lang="en-US" dirty="0"/>
              <a:t>
Beth </a:t>
            </a:r>
            <a:r>
              <a:rPr lang="en-US" dirty="0" err="1"/>
              <a:t>fydda</a:t>
            </a:r>
            <a:r>
              <a:rPr lang="en-US" dirty="0"/>
              <a:t> </a:t>
            </a:r>
            <a:r>
              <a:rPr lang="en-US" dirty="0" err="1"/>
              <a:t>i'n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wneud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wahanol</a:t>
            </a:r>
            <a:r>
              <a:rPr lang="en-US" dirty="0"/>
              <a:t>?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84AF760-FC74-49CB-3CFB-B2F99E82710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fontAlgn="t"/>
            <a:r>
              <a:rPr lang="en-US" dirty="0">
                <a:solidFill>
                  <a:srgbClr val="0070C0"/>
                </a:solidFill>
              </a:rPr>
              <a:t>What happened?</a:t>
            </a:r>
          </a:p>
          <a:p>
            <a:pPr fontAlgn="t"/>
            <a:r>
              <a:rPr lang="en-US" dirty="0">
                <a:solidFill>
                  <a:srgbClr val="0070C0"/>
                </a:solidFill>
              </a:rPr>
              <a:t>Why was it significant?</a:t>
            </a:r>
          </a:p>
          <a:p>
            <a:pPr fontAlgn="t"/>
            <a:r>
              <a:rPr lang="en-US" dirty="0">
                <a:solidFill>
                  <a:srgbClr val="0070C0"/>
                </a:solidFill>
              </a:rPr>
              <a:t>What leadership issues emerged?</a:t>
            </a:r>
          </a:p>
          <a:p>
            <a:pPr fontAlgn="t"/>
            <a:r>
              <a:rPr lang="en-US" b="1" dirty="0">
                <a:solidFill>
                  <a:srgbClr val="0070C0"/>
                </a:solidFill>
              </a:rPr>
              <a:t>What did I learn?</a:t>
            </a:r>
          </a:p>
          <a:p>
            <a:pPr fontAlgn="t"/>
            <a:r>
              <a:rPr lang="en-US" dirty="0">
                <a:solidFill>
                  <a:srgbClr val="0070C0"/>
                </a:solidFill>
              </a:rPr>
              <a:t>What will I do differently?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2048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74FC5-076A-767B-21E7-48EC0C225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B001-CF60-4279-8C4C-E71471A16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t"/>
            <a:r>
              <a:rPr lang="en-US" b="1" dirty="0" err="1"/>
              <a:t>Dysgu</a:t>
            </a:r>
            <a:r>
              <a:rPr lang="en-US" b="1" dirty="0"/>
              <a:t> Arweinyddiaeth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Leadership Learning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E1DC7BA-C8E0-10C3-AA4F-0268AF464E8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fontAlgn="t">
              <a:buNone/>
            </a:pPr>
            <a:r>
              <a:rPr lang="en-US" b="1" dirty="0"/>
              <a:t>Dod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Arweinydd</a:t>
            </a:r>
            <a:r>
              <a:rPr lang="en-US" b="1" dirty="0"/>
              <a:t> </a:t>
            </a:r>
            <a:r>
              <a:rPr lang="en-US" b="1" dirty="0" err="1"/>
              <a:t>Diogelu</a:t>
            </a:r>
            <a:endParaRPr lang="en-US" b="1" dirty="0"/>
          </a:p>
          <a:p>
            <a:pPr fontAlgn="t"/>
            <a:r>
              <a:rPr lang="en-US" dirty="0" err="1"/>
              <a:t>Dewrder</a:t>
            </a:r>
            <a:r>
              <a:rPr lang="en-US" dirty="0"/>
              <a:t>
</a:t>
            </a:r>
            <a:r>
              <a:rPr lang="en-US" dirty="0" err="1"/>
              <a:t>Atebolrwydd</a:t>
            </a:r>
            <a:r>
              <a:rPr lang="en-US" dirty="0"/>
              <a:t>
</a:t>
            </a:r>
            <a:r>
              <a:rPr lang="en-US" dirty="0" err="1"/>
              <a:t>Chwilfrydedd</a:t>
            </a:r>
            <a:r>
              <a:rPr lang="en-US" dirty="0"/>
              <a:t> </a:t>
            </a:r>
            <a:r>
              <a:rPr lang="en-US" dirty="0" err="1"/>
              <a:t>proffesiynol</a:t>
            </a:r>
            <a:r>
              <a:rPr lang="en-US" dirty="0"/>
              <a:t>
</a:t>
            </a:r>
            <a:r>
              <a:rPr lang="en-US" dirty="0" err="1"/>
              <a:t>Adlewyrchiad</a:t>
            </a:r>
            <a:r>
              <a:rPr lang="en-US" dirty="0"/>
              <a:t>
</a:t>
            </a:r>
            <a:r>
              <a:rPr lang="en-US" dirty="0" err="1"/>
              <a:t>Tosturi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8E15A4A-B44C-141F-30D3-141F166D382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Becoming a Safeguarding Leader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Courage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Accountability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Professional curiosity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Reflection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Compassion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                      (Rodd, 2021)</a:t>
            </a:r>
          </a:p>
        </p:txBody>
      </p:sp>
    </p:spTree>
    <p:extLst>
      <p:ext uri="{BB962C8B-B14F-4D97-AF65-F5344CB8AC3E}">
        <p14:creationId xmlns:p14="http://schemas.microsoft.com/office/powerpoint/2010/main" val="34491480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9AA4D1-2F92-E1D1-F363-8B9A5B90C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13A5B-A03D-0D59-DEEB-E51EA7AE4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t"/>
            <a:r>
              <a:rPr lang="en-US" b="1" dirty="0" err="1"/>
              <a:t>Cyfrinachedd</a:t>
            </a:r>
            <a:r>
              <a:rPr lang="en-US" b="1" dirty="0"/>
              <a:t> a </a:t>
            </a:r>
            <a:r>
              <a:rPr lang="en-US" b="1" dirty="0" err="1"/>
              <a:t>Moeseg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Confidentiality and Ethics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EBCA97E-FBDA-B8D5-9F07-02550B4DB57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fontAlgn="t">
              <a:buNone/>
            </a:pPr>
            <a:r>
              <a:rPr lang="en-US" b="1" dirty="0" err="1"/>
              <a:t>Cofio</a:t>
            </a:r>
            <a:endParaRPr lang="en-US" b="1" dirty="0"/>
          </a:p>
          <a:p>
            <a:pPr fontAlgn="t">
              <a:buNone/>
            </a:pPr>
            <a:r>
              <a:rPr lang="en-US" dirty="0"/>
              <a:t>✅ </a:t>
            </a:r>
            <a:r>
              <a:rPr lang="en-US" dirty="0" err="1"/>
              <a:t>Defnyddio</a:t>
            </a:r>
            <a:r>
              <a:rPr lang="en-US" dirty="0"/>
              <a:t> </a:t>
            </a:r>
            <a:r>
              <a:rPr lang="en-US" dirty="0" err="1"/>
              <a:t>ffugenwau</a:t>
            </a:r>
            <a:r>
              <a:rPr lang="en-US" dirty="0"/>
              <a:t>
✅ </a:t>
            </a:r>
            <a:r>
              <a:rPr lang="en-US" dirty="0" err="1"/>
              <a:t>Tynnu</a:t>
            </a:r>
            <a:r>
              <a:rPr lang="en-US" dirty="0"/>
              <a:t> </a:t>
            </a:r>
            <a:r>
              <a:rPr lang="en-US" dirty="0" err="1"/>
              <a:t>gwybodaeth</a:t>
            </a:r>
            <a:r>
              <a:rPr lang="en-US" dirty="0"/>
              <a:t> </a:t>
            </a:r>
            <a:r>
              <a:rPr lang="en-US" dirty="0" err="1"/>
              <a:t>adnabod</a:t>
            </a:r>
            <a:r>
              <a:rPr lang="en-US" dirty="0"/>
              <a:t>
✅ </a:t>
            </a:r>
            <a:r>
              <a:rPr lang="en-US" dirty="0" err="1"/>
              <a:t>Cadw</a:t>
            </a:r>
            <a:r>
              <a:rPr lang="en-US" dirty="0"/>
              <a:t> </a:t>
            </a:r>
            <a:r>
              <a:rPr lang="en-US" dirty="0" err="1"/>
              <a:t>cyfrinachedd</a:t>
            </a:r>
            <a:r>
              <a:rPr lang="en-US" dirty="0"/>
              <a:t>
❌ </a:t>
            </a:r>
            <a:r>
              <a:rPr lang="en-US" dirty="0" err="1"/>
              <a:t>Peidiwch</a:t>
            </a:r>
            <a:r>
              <a:rPr lang="en-US" dirty="0"/>
              <a:t> ag </a:t>
            </a:r>
            <a:r>
              <a:rPr lang="en-US" dirty="0" err="1"/>
              <a:t>adnabod</a:t>
            </a:r>
            <a:r>
              <a:rPr lang="en-US" dirty="0"/>
              <a:t> plant
❌ </a:t>
            </a:r>
            <a:r>
              <a:rPr lang="en-US" dirty="0" err="1"/>
              <a:t>Peidiwch</a:t>
            </a:r>
            <a:r>
              <a:rPr lang="en-US" dirty="0"/>
              <a:t> ag </a:t>
            </a:r>
            <a:r>
              <a:rPr lang="en-US" dirty="0" err="1"/>
              <a:t>adnabod</a:t>
            </a:r>
            <a:r>
              <a:rPr lang="en-US" dirty="0"/>
              <a:t> staff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8EAE842-C410-B09D-B0D0-9F5F762E413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fontAlgn="t">
              <a:buNone/>
            </a:pPr>
            <a:r>
              <a:rPr lang="en-US" b="1" dirty="0"/>
              <a:t>Remember</a:t>
            </a:r>
          </a:p>
          <a:p>
            <a:pPr fontAlgn="t">
              <a:buNone/>
            </a:pPr>
            <a:r>
              <a:rPr lang="en-US" dirty="0"/>
              <a:t>✅ Use pseudonyms</a:t>
            </a:r>
          </a:p>
          <a:p>
            <a:pPr fontAlgn="t">
              <a:buNone/>
            </a:pPr>
            <a:r>
              <a:rPr lang="en-US" dirty="0"/>
              <a:t>✅ Remove identifying information</a:t>
            </a:r>
          </a:p>
          <a:p>
            <a:pPr fontAlgn="t">
              <a:buNone/>
            </a:pPr>
            <a:r>
              <a:rPr lang="en-US" dirty="0"/>
              <a:t>✅ Maintain confidentiality</a:t>
            </a:r>
          </a:p>
          <a:p>
            <a:pPr fontAlgn="t">
              <a:buNone/>
            </a:pPr>
            <a:r>
              <a:rPr lang="en-US" dirty="0"/>
              <a:t>❌ Do not identify children</a:t>
            </a:r>
          </a:p>
          <a:p>
            <a:pPr fontAlgn="t">
              <a:buNone/>
            </a:pPr>
            <a:r>
              <a:rPr lang="en-US" dirty="0"/>
              <a:t>❌ Do not identify staff</a:t>
            </a:r>
          </a:p>
        </p:txBody>
      </p:sp>
    </p:spTree>
    <p:extLst>
      <p:ext uri="{BB962C8B-B14F-4D97-AF65-F5344CB8AC3E}">
        <p14:creationId xmlns:p14="http://schemas.microsoft.com/office/powerpoint/2010/main" val="10885426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95F10-C894-3BE5-4342-CCC06A1B9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1FAA38-7356-442C-5905-0265BE9A1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215153"/>
            <a:ext cx="8508206" cy="1035423"/>
          </a:xfrm>
        </p:spPr>
        <p:txBody>
          <a:bodyPr>
            <a:normAutofit fontScale="90000"/>
          </a:bodyPr>
          <a:lstStyle/>
          <a:p>
            <a:pPr fontAlgn="t"/>
            <a:r>
              <a:rPr lang="en-US" b="1" dirty="0" err="1"/>
              <a:t>Cysylltiadau</a:t>
            </a:r>
            <a:r>
              <a:rPr lang="en-US" b="1" dirty="0"/>
              <a:t> </a:t>
            </a:r>
            <a:r>
              <a:rPr lang="en-US" b="1" dirty="0" err="1"/>
              <a:t>â'r</a:t>
            </a:r>
            <a:r>
              <a:rPr lang="en-US" b="1" dirty="0"/>
              <a:t> AWIF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All Wales Induction Framework Mapping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0AEBB-A8CF-1B28-E9E1-49C494BAC9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479176"/>
            <a:ext cx="4237892" cy="4476146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dirty="0" err="1"/>
              <a:t>Mae'r</a:t>
            </a:r>
            <a:r>
              <a:rPr lang="en-US" dirty="0"/>
              <a:t> </a:t>
            </a:r>
            <a:r>
              <a:rPr lang="en-US" dirty="0" err="1"/>
              <a:t>sesiwn</a:t>
            </a:r>
            <a:r>
              <a:rPr lang="en-US" dirty="0"/>
              <a:t> hon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cefnogi</a:t>
            </a:r>
            <a:r>
              <a:rPr lang="en-US" dirty="0"/>
              <a:t>:</a:t>
            </a:r>
          </a:p>
          <a:p>
            <a:pPr fontAlgn="t"/>
            <a:r>
              <a:rPr lang="en-US" dirty="0" err="1"/>
              <a:t>Cyfrifoldebau</a:t>
            </a:r>
            <a:r>
              <a:rPr lang="en-US" dirty="0"/>
              <a:t> </a:t>
            </a:r>
            <a:r>
              <a:rPr lang="en-US" dirty="0" err="1"/>
              <a:t>diogelu</a:t>
            </a:r>
            <a:r>
              <a:rPr lang="en-US" dirty="0"/>
              <a:t>
</a:t>
            </a:r>
            <a:r>
              <a:rPr lang="en-US" dirty="0" err="1"/>
              <a:t>Cofnodi</a:t>
            </a:r>
            <a:r>
              <a:rPr lang="en-US" dirty="0"/>
              <a:t> </a:t>
            </a:r>
            <a:r>
              <a:rPr lang="en-US" dirty="0" err="1"/>
              <a:t>pryderon</a:t>
            </a:r>
            <a:r>
              <a:rPr lang="en-US" dirty="0"/>
              <a:t>
</a:t>
            </a:r>
            <a:r>
              <a:rPr lang="en-US" dirty="0" err="1"/>
              <a:t>Rhoi</a:t>
            </a:r>
            <a:r>
              <a:rPr lang="en-US" dirty="0"/>
              <a:t> </a:t>
            </a:r>
            <a:r>
              <a:rPr lang="en-US" dirty="0" err="1"/>
              <a:t>gwybod</a:t>
            </a:r>
            <a:r>
              <a:rPr lang="en-US" dirty="0"/>
              <a:t> am </a:t>
            </a:r>
            <a:r>
              <a:rPr lang="en-US" dirty="0" err="1"/>
              <a:t>bryderon</a:t>
            </a:r>
            <a:r>
              <a:rPr lang="en-US" dirty="0"/>
              <a:t>
</a:t>
            </a:r>
            <a:r>
              <a:rPr lang="en-US" dirty="0" err="1"/>
              <a:t>Atebolrwydd</a:t>
            </a:r>
            <a:r>
              <a:rPr lang="en-US" dirty="0"/>
              <a:t> </a:t>
            </a:r>
            <a:r>
              <a:rPr lang="en-US" dirty="0" err="1"/>
              <a:t>proffesiynol</a:t>
            </a:r>
            <a:r>
              <a:rPr lang="en-US" dirty="0"/>
              <a:t>
</a:t>
            </a:r>
            <a:r>
              <a:rPr lang="en-US" dirty="0" err="1"/>
              <a:t>Ymarfer</a:t>
            </a:r>
            <a:r>
              <a:rPr lang="en-US" dirty="0"/>
              <a:t> </a:t>
            </a:r>
            <a:r>
              <a:rPr lang="en-US" dirty="0" err="1"/>
              <a:t>myfyriol</a:t>
            </a:r>
            <a:endParaRPr lang="cy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83753F-4EBF-0784-FE2F-473583636F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479176"/>
            <a:ext cx="4402015" cy="4476147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This session supports: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Safeguarding responsibilities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Recording concerns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Reporting concerns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Professional accountability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Reflective practice</a:t>
            </a:r>
          </a:p>
        </p:txBody>
      </p:sp>
    </p:spTree>
    <p:extLst>
      <p:ext uri="{BB962C8B-B14F-4D97-AF65-F5344CB8AC3E}">
        <p14:creationId xmlns:p14="http://schemas.microsoft.com/office/powerpoint/2010/main" val="12310830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1C957-5328-B90F-FA4A-589B7F1A8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889093A-2BE2-C457-117C-53AB1AEB1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215153"/>
            <a:ext cx="7886700" cy="1035423"/>
          </a:xfrm>
        </p:spPr>
        <p:txBody>
          <a:bodyPr>
            <a:normAutofit fontScale="90000"/>
          </a:bodyPr>
          <a:lstStyle/>
          <a:p>
            <a:pPr fontAlgn="t"/>
            <a:r>
              <a:rPr lang="en-US" b="1" dirty="0"/>
              <a:t>Creu </a:t>
            </a:r>
            <a:r>
              <a:rPr lang="en-US" b="1" dirty="0" err="1"/>
              <a:t>Diwylliant</a:t>
            </a:r>
            <a:r>
              <a:rPr lang="en-US" b="1" dirty="0"/>
              <a:t> </a:t>
            </a:r>
            <a:r>
              <a:rPr lang="en-US" b="1" dirty="0" err="1"/>
              <a:t>Diogelu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Creating a Safeguarding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AD734-F25D-CC61-691F-42B180AF1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479176"/>
            <a:ext cx="4237892" cy="4476146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dirty="0"/>
              <a:t>Mae </a:t>
            </a:r>
            <a:r>
              <a:rPr lang="en-US" dirty="0" err="1"/>
              <a:t>diwylliannau</a:t>
            </a:r>
            <a:r>
              <a:rPr lang="en-US" dirty="0"/>
              <a:t> </a:t>
            </a:r>
            <a:r>
              <a:rPr lang="en-US" dirty="0" err="1"/>
              <a:t>effeithiol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cynnwys</a:t>
            </a:r>
            <a:r>
              <a:rPr lang="en-US" dirty="0"/>
              <a:t>:</a:t>
            </a:r>
          </a:p>
          <a:p>
            <a:pPr fontAlgn="t"/>
            <a:r>
              <a:rPr lang="en-US" dirty="0" err="1"/>
              <a:t>Agored</a:t>
            </a:r>
            <a:r>
              <a:rPr lang="en-US" dirty="0"/>
              <a:t>
</a:t>
            </a:r>
            <a:r>
              <a:rPr lang="en-US" dirty="0" err="1"/>
              <a:t>Ymddiriedaeth</a:t>
            </a:r>
            <a:r>
              <a:rPr lang="en-US" dirty="0"/>
              <a:t>
</a:t>
            </a:r>
            <a:r>
              <a:rPr lang="en-US" dirty="0" err="1"/>
              <a:t>Sialens</a:t>
            </a:r>
            <a:r>
              <a:rPr lang="en-US" dirty="0"/>
              <a:t>
</a:t>
            </a:r>
            <a:r>
              <a:rPr lang="en-US" dirty="0" err="1"/>
              <a:t>Adlewyrchiad</a:t>
            </a:r>
            <a:r>
              <a:rPr lang="en-US" dirty="0"/>
              <a:t>
</a:t>
            </a:r>
            <a:r>
              <a:rPr lang="en-US" dirty="0" err="1"/>
              <a:t>Dysgu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30E724-60E7-B4FA-FB75-534819E039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479176"/>
            <a:ext cx="4402015" cy="4476147"/>
          </a:xfrm>
        </p:spPr>
        <p:txBody>
          <a:bodyPr>
            <a:normAutofit/>
          </a:bodyPr>
          <a:lstStyle/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Effective cultures include: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Openness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Trust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Challenge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Reflection</a:t>
            </a:r>
          </a:p>
          <a:p>
            <a:pPr marL="342900" lvl="0" indent="-342900" fontAlgn="t"/>
            <a:r>
              <a:rPr lang="en-US" dirty="0">
                <a:solidFill>
                  <a:srgbClr val="0070C0"/>
                </a:solidFill>
              </a:rPr>
              <a:t>Learning</a:t>
            </a:r>
          </a:p>
          <a:p>
            <a:pPr fontAlgn="t">
              <a:buNone/>
            </a:pPr>
            <a:endParaRPr lang="en-US" dirty="0"/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(Siraj-Blatchford and Hallett 2013)</a:t>
            </a:r>
          </a:p>
        </p:txBody>
      </p:sp>
    </p:spTree>
    <p:extLst>
      <p:ext uri="{BB962C8B-B14F-4D97-AF65-F5344CB8AC3E}">
        <p14:creationId xmlns:p14="http://schemas.microsoft.com/office/powerpoint/2010/main" val="35106906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26A65-6AB4-4134-F38C-6435C277E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2CF0D5-7546-7156-015D-B47A7F4CE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794" y="365125"/>
            <a:ext cx="7886700" cy="1065089"/>
          </a:xfrm>
        </p:spPr>
        <p:txBody>
          <a:bodyPr>
            <a:normAutofit fontScale="90000"/>
          </a:bodyPr>
          <a:lstStyle/>
          <a:p>
            <a:pPr fontAlgn="t"/>
            <a:r>
              <a:rPr lang="en-US" b="1" dirty="0" err="1"/>
              <a:t>Cynllunio</a:t>
            </a:r>
            <a:r>
              <a:rPr lang="en-US" b="1" dirty="0"/>
              <a:t> </a:t>
            </a:r>
            <a:r>
              <a:rPr lang="en-US" b="1" dirty="0" err="1"/>
              <a:t>Gwelliant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Improvement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AC43CE-9DBE-002B-D471-EE63A9EB36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781906"/>
            <a:ext cx="4237892" cy="4173416"/>
          </a:xfrm>
        </p:spPr>
        <p:txBody>
          <a:bodyPr>
            <a:normAutofit fontScale="92500" lnSpcReduction="20000"/>
          </a:bodyPr>
          <a:lstStyle/>
          <a:p>
            <a:pPr fontAlgn="t">
              <a:buNone/>
            </a:pPr>
            <a:r>
              <a:rPr lang="en-US" b="1" dirty="0" err="1"/>
              <a:t>Cynllunio</a:t>
            </a:r>
            <a:r>
              <a:rPr lang="en-US" b="1" dirty="0"/>
              <a:t> </a:t>
            </a:r>
            <a:r>
              <a:rPr lang="en-US" b="1" dirty="0" err="1"/>
              <a:t>Gweithredu</a:t>
            </a:r>
            <a:endParaRPr lang="en-US" b="1" dirty="0"/>
          </a:p>
          <a:p>
            <a:pPr fontAlgn="t">
              <a:buNone/>
            </a:pPr>
            <a:r>
              <a:rPr lang="en-US" dirty="0" err="1"/>
              <a:t>Cryfder</a:t>
            </a:r>
            <a:r>
              <a:rPr lang="en-US" dirty="0"/>
              <a:t>: 
</a:t>
            </a:r>
            <a:br>
              <a:rPr lang="en-US" dirty="0"/>
            </a:br>
            <a:r>
              <a:rPr lang="en-US" dirty="0"/>
              <a:t>
</a:t>
            </a:r>
            <a:r>
              <a:rPr lang="en-US" dirty="0" err="1"/>
              <a:t>Blaenoriaeth</a:t>
            </a:r>
            <a:r>
              <a:rPr lang="en-US" dirty="0"/>
              <a:t>: 
</a:t>
            </a:r>
            <a:br>
              <a:rPr lang="en-US" dirty="0"/>
            </a:br>
            <a:r>
              <a:rPr lang="en-US" dirty="0"/>
              <a:t>
</a:t>
            </a:r>
            <a:r>
              <a:rPr lang="en-US" dirty="0" err="1"/>
              <a:t>Gweithred</a:t>
            </a:r>
            <a:r>
              <a:rPr lang="en-US" dirty="0"/>
              <a:t>: 
</a:t>
            </a:r>
            <a:br>
              <a:rPr lang="en-US" dirty="0"/>
            </a:br>
            <a:r>
              <a:rPr lang="en-US" dirty="0"/>
              <a:t>
</a:t>
            </a:r>
            <a:r>
              <a:rPr lang="en-US" dirty="0" err="1"/>
              <a:t>Mesur</a:t>
            </a:r>
            <a:r>
              <a:rPr lang="en-US" dirty="0"/>
              <a:t> </a:t>
            </a:r>
            <a:r>
              <a:rPr lang="en-US" dirty="0" err="1"/>
              <a:t>Llwyddiant</a:t>
            </a:r>
            <a:r>
              <a:rPr lang="en-US" dirty="0"/>
              <a:t>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EF807E-FDD8-469F-88F9-C6E2744370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199" y="1781908"/>
            <a:ext cx="4402015" cy="4173415"/>
          </a:xfrm>
        </p:spPr>
        <p:txBody>
          <a:bodyPr>
            <a:normAutofit fontScale="92500" lnSpcReduction="20000"/>
          </a:bodyPr>
          <a:lstStyle/>
          <a:p>
            <a:pPr fontAlgn="t">
              <a:buNone/>
            </a:pPr>
            <a:r>
              <a:rPr lang="en-US" b="1" dirty="0">
                <a:solidFill>
                  <a:srgbClr val="0070C0"/>
                </a:solidFill>
              </a:rPr>
              <a:t>Action Planning</a:t>
            </a: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Strength:</a:t>
            </a:r>
          </a:p>
          <a:p>
            <a:pPr fontAlgn="t">
              <a:buNone/>
            </a:pPr>
            <a:br>
              <a:rPr lang="en-US" dirty="0">
                <a:solidFill>
                  <a:srgbClr val="0070C0"/>
                </a:solidFill>
              </a:rPr>
            </a:br>
            <a:endParaRPr lang="en-US" dirty="0">
              <a:solidFill>
                <a:srgbClr val="0070C0"/>
              </a:solidFill>
            </a:endParaRP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Priority:</a:t>
            </a:r>
          </a:p>
          <a:p>
            <a:pPr fontAlgn="t">
              <a:buNone/>
            </a:pPr>
            <a:br>
              <a:rPr lang="en-US" dirty="0">
                <a:solidFill>
                  <a:srgbClr val="0070C0"/>
                </a:solidFill>
              </a:rPr>
            </a:br>
            <a:endParaRPr lang="en-US" dirty="0">
              <a:solidFill>
                <a:srgbClr val="0070C0"/>
              </a:solidFill>
            </a:endParaRP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Action:</a:t>
            </a:r>
          </a:p>
          <a:p>
            <a:pPr fontAlgn="t">
              <a:buNone/>
            </a:pPr>
            <a:br>
              <a:rPr lang="en-US" dirty="0">
                <a:solidFill>
                  <a:srgbClr val="0070C0"/>
                </a:solidFill>
              </a:rPr>
            </a:br>
            <a:endParaRPr lang="en-US" dirty="0">
              <a:solidFill>
                <a:srgbClr val="0070C0"/>
              </a:solidFill>
            </a:endParaRPr>
          </a:p>
          <a:p>
            <a:pPr fontAlgn="t">
              <a:buNone/>
            </a:pPr>
            <a:r>
              <a:rPr lang="en-US" dirty="0">
                <a:solidFill>
                  <a:srgbClr val="0070C0"/>
                </a:solidFill>
              </a:rPr>
              <a:t>Success Measure:</a:t>
            </a:r>
          </a:p>
        </p:txBody>
      </p:sp>
    </p:spTree>
    <p:extLst>
      <p:ext uri="{BB962C8B-B14F-4D97-AF65-F5344CB8AC3E}">
        <p14:creationId xmlns:p14="http://schemas.microsoft.com/office/powerpoint/2010/main" val="8618386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79643-CE28-5BA1-0BB1-53CCFABBA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t"/>
            <a:r>
              <a:rPr lang="en-US" b="1" dirty="0" err="1"/>
              <a:t>Adnoddau</a:t>
            </a:r>
            <a:r>
              <a:rPr lang="en-US" b="1" dirty="0"/>
              <a:t> </a:t>
            </a:r>
            <a:r>
              <a:rPr lang="en-US" b="1" dirty="0" err="1"/>
              <a:t>Defnyddiol</a:t>
            </a:r>
            <a:br>
              <a:rPr lang="en-US" b="1" dirty="0"/>
            </a:br>
            <a:r>
              <a:rPr lang="en-US" b="1" dirty="0">
                <a:solidFill>
                  <a:srgbClr val="0070C0"/>
                </a:solidFill>
              </a:rPr>
              <a:t>Useful Resources</a:t>
            </a:r>
            <a:br>
              <a:rPr lang="en-US" b="1" dirty="0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6DCF91-88CA-AE87-CF57-1EAEBBD2A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8619" y="1607344"/>
            <a:ext cx="8136731" cy="4028143"/>
          </a:xfrm>
        </p:spPr>
        <p:txBody>
          <a:bodyPr>
            <a:normAutofit fontScale="62500" lnSpcReduction="20000"/>
          </a:bodyPr>
          <a:lstStyle/>
          <a:p>
            <a:pPr fontAlgn="t">
              <a:buNone/>
            </a:pPr>
            <a:r>
              <a:rPr lang="en-US" b="1" dirty="0" err="1"/>
              <a:t>Gweithdrefnau</a:t>
            </a:r>
            <a:r>
              <a:rPr lang="en-US" b="1" dirty="0"/>
              <a:t> </a:t>
            </a:r>
            <a:r>
              <a:rPr lang="en-US" b="1" dirty="0" err="1"/>
              <a:t>Diogelu</a:t>
            </a:r>
            <a:r>
              <a:rPr lang="en-US" b="1" dirty="0"/>
              <a:t> Cymru / </a:t>
            </a:r>
            <a:r>
              <a:rPr lang="en-US" b="1" dirty="0">
                <a:solidFill>
                  <a:srgbClr val="0070C0"/>
                </a:solidFill>
              </a:rPr>
              <a:t>Wales Safeguarding Procedures</a:t>
            </a:r>
          </a:p>
          <a:p>
            <a:pPr fontAlgn="t">
              <a:buNone/>
            </a:pPr>
            <a:r>
              <a:rPr lang="en-US" dirty="0">
                <a:hlinkClick r:id="rId2"/>
              </a:rPr>
              <a:t>https://www.safeguarding.wales</a:t>
            </a:r>
            <a:r>
              <a:rPr lang="en-US" dirty="0"/>
              <a:t> </a:t>
            </a:r>
          </a:p>
          <a:p>
            <a:pPr fontAlgn="t">
              <a:buNone/>
            </a:pPr>
            <a:r>
              <a:rPr lang="en-US" b="1" dirty="0" err="1"/>
              <a:t>Gofal</a:t>
            </a:r>
            <a:r>
              <a:rPr lang="en-US" b="1" dirty="0"/>
              <a:t> </a:t>
            </a:r>
            <a:r>
              <a:rPr lang="en-US" b="1" dirty="0" err="1"/>
              <a:t>Cymdeithasol</a:t>
            </a:r>
            <a:r>
              <a:rPr lang="en-US" b="1" dirty="0"/>
              <a:t> Cymru / </a:t>
            </a:r>
            <a:r>
              <a:rPr lang="en-US" b="1" dirty="0">
                <a:solidFill>
                  <a:srgbClr val="0070C0"/>
                </a:solidFill>
              </a:rPr>
              <a:t>Social Care Wales</a:t>
            </a:r>
          </a:p>
          <a:p>
            <a:pPr fontAlgn="t">
              <a:buNone/>
            </a:pPr>
            <a:r>
              <a:rPr lang="en-US" dirty="0">
                <a:hlinkClick r:id="rId3"/>
              </a:rPr>
              <a:t>https://socialcare.wales</a:t>
            </a:r>
            <a:r>
              <a:rPr lang="en-US" dirty="0"/>
              <a:t> </a:t>
            </a:r>
          </a:p>
          <a:p>
            <a:pPr fontAlgn="t">
              <a:buNone/>
            </a:pPr>
            <a:r>
              <a:rPr lang="en-US" b="1" dirty="0" err="1"/>
              <a:t>Arolygiaeth</a:t>
            </a:r>
            <a:r>
              <a:rPr lang="en-US" b="1" dirty="0"/>
              <a:t> </a:t>
            </a:r>
            <a:r>
              <a:rPr lang="en-US" b="1" dirty="0" err="1"/>
              <a:t>Gofal</a:t>
            </a:r>
            <a:r>
              <a:rPr lang="en-US" b="1" dirty="0"/>
              <a:t> Cymru/ </a:t>
            </a:r>
            <a:r>
              <a:rPr lang="en-US" b="1" dirty="0">
                <a:solidFill>
                  <a:srgbClr val="0070C0"/>
                </a:solidFill>
              </a:rPr>
              <a:t>Care Inspectorate Wales</a:t>
            </a:r>
          </a:p>
          <a:p>
            <a:pPr fontAlgn="t">
              <a:buNone/>
            </a:pPr>
            <a:r>
              <a:rPr lang="en-US" dirty="0">
                <a:hlinkClick r:id="rId4"/>
              </a:rPr>
              <a:t>https://www.careinspectorate.wales</a:t>
            </a:r>
            <a:r>
              <a:rPr lang="en-US" dirty="0"/>
              <a:t> </a:t>
            </a:r>
          </a:p>
          <a:p>
            <a:pPr fontAlgn="t">
              <a:buNone/>
            </a:pPr>
            <a:r>
              <a:rPr lang="en-US" b="1" dirty="0"/>
              <a:t>NSPCC Cymru / </a:t>
            </a:r>
            <a:r>
              <a:rPr lang="en-US" b="1" dirty="0">
                <a:solidFill>
                  <a:srgbClr val="0070C0"/>
                </a:solidFill>
              </a:rPr>
              <a:t>NSPCC Wales</a:t>
            </a:r>
          </a:p>
          <a:p>
            <a:pPr fontAlgn="t">
              <a:buNone/>
            </a:pPr>
            <a:r>
              <a:rPr lang="en-US" dirty="0">
                <a:hlinkClick r:id="rId5"/>
              </a:rPr>
              <a:t>https://www.nspcc.org.uk</a:t>
            </a:r>
            <a:r>
              <a:rPr lang="en-US" dirty="0"/>
              <a:t> </a:t>
            </a:r>
          </a:p>
          <a:p>
            <a:pPr fontAlgn="t">
              <a:buNone/>
            </a:pPr>
            <a:r>
              <a:rPr lang="en-US" b="1" dirty="0" err="1"/>
              <a:t>Comisiynydd</a:t>
            </a:r>
            <a:r>
              <a:rPr lang="en-US" b="1" dirty="0"/>
              <a:t> Plant Cymru / </a:t>
            </a:r>
            <a:r>
              <a:rPr lang="en-US" b="1" dirty="0">
                <a:solidFill>
                  <a:srgbClr val="0070C0"/>
                </a:solidFill>
              </a:rPr>
              <a:t>Children's Commissioner for Wales</a:t>
            </a:r>
          </a:p>
          <a:p>
            <a:pPr fontAlgn="t">
              <a:buNone/>
            </a:pPr>
            <a:r>
              <a:rPr lang="en-US" dirty="0">
                <a:hlinkClick r:id="rId6"/>
              </a:rPr>
              <a:t>https://www.childcomwales.org.uk</a:t>
            </a:r>
            <a:r>
              <a:rPr lang="en-US" dirty="0"/>
              <a:t> </a:t>
            </a:r>
          </a:p>
          <a:p>
            <a:pPr fontAlgn="t">
              <a:buNone/>
            </a:pPr>
            <a:r>
              <a:rPr lang="en-US" b="1" dirty="0" err="1"/>
              <a:t>Cylch</a:t>
            </a:r>
            <a:r>
              <a:rPr lang="en-US" b="1" dirty="0"/>
              <a:t> </a:t>
            </a:r>
            <a:r>
              <a:rPr lang="en-US" b="1" dirty="0" err="1"/>
              <a:t>Myfyriol</a:t>
            </a:r>
            <a:r>
              <a:rPr lang="en-US" b="1" dirty="0"/>
              <a:t> Gibb / </a:t>
            </a:r>
            <a:r>
              <a:rPr lang="en-US" b="1" dirty="0">
                <a:solidFill>
                  <a:srgbClr val="0070C0"/>
                </a:solidFill>
              </a:rPr>
              <a:t>Gibb’s Reflective Cycle</a:t>
            </a:r>
          </a:p>
          <a:p>
            <a:pPr fontAlgn="t">
              <a:buNone/>
            </a:pPr>
            <a:r>
              <a:rPr lang="en-US" dirty="0">
                <a:hlinkClick r:id="rId7"/>
              </a:rPr>
              <a:t>Gibbs' Reflective Cycle | Reflection Toolkit | Reflection Toolkit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4764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57F72-5D90-2E7D-E402-398C6071E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/>
              <a:t>Darllen</a:t>
            </a:r>
            <a:r>
              <a:rPr lang="en-GB" b="1" dirty="0"/>
              <a:t> Pellach</a:t>
            </a:r>
            <a:br>
              <a:rPr lang="en-GB" b="1" dirty="0">
                <a:solidFill>
                  <a:srgbClr val="0070C0"/>
                </a:solidFill>
              </a:rPr>
            </a:br>
            <a:r>
              <a:rPr lang="en-GB" b="1" dirty="0">
                <a:solidFill>
                  <a:srgbClr val="0070C0"/>
                </a:solidFill>
              </a:rPr>
              <a:t>Further Reading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B68BC-478A-1949-1A62-A1C182A235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49" y="1825625"/>
            <a:ext cx="7965281" cy="3809862"/>
          </a:xfrm>
        </p:spPr>
        <p:txBody>
          <a:bodyPr>
            <a:normAutofit fontScale="77500" lnSpcReduction="20000"/>
          </a:bodyPr>
          <a:lstStyle/>
          <a:p>
            <a:pPr marL="342900" lvl="0" indent="-342900" fontAlgn="t"/>
            <a:r>
              <a:rPr lang="en-US" dirty="0"/>
              <a:t>Social Care Wales (No date), </a:t>
            </a:r>
            <a:r>
              <a:rPr lang="en-US" i="1" dirty="0"/>
              <a:t>Induction framework for early years and childcare workers. </a:t>
            </a:r>
            <a:r>
              <a:rPr lang="en-US" dirty="0"/>
              <a:t>Available at: </a:t>
            </a:r>
            <a:r>
              <a:rPr lang="en-US" dirty="0">
                <a:hlinkClick r:id="rId2"/>
              </a:rPr>
              <a:t>Induction framework for early years and child care | Social Care Wales</a:t>
            </a:r>
            <a:endParaRPr lang="en-US" dirty="0"/>
          </a:p>
          <a:p>
            <a:pPr marL="342900" lvl="0" indent="-342900" fontAlgn="t"/>
            <a:r>
              <a:rPr lang="en-US" dirty="0"/>
              <a:t>Welsh Government (2022), </a:t>
            </a:r>
            <a:r>
              <a:rPr lang="en-US" i="1" dirty="0"/>
              <a:t>Working together to safeguard people: code of safeguarding practice. </a:t>
            </a:r>
            <a:r>
              <a:rPr lang="en-US" dirty="0"/>
              <a:t>Available at:</a:t>
            </a:r>
            <a:r>
              <a:rPr lang="en-US" i="1" dirty="0"/>
              <a:t> </a:t>
            </a:r>
            <a:r>
              <a:rPr lang="en-US" dirty="0">
                <a:hlinkClick r:id="rId3"/>
              </a:rPr>
              <a:t>Working together to safeguard people: code of safeguarding practice | GOV.WALES</a:t>
            </a:r>
            <a:r>
              <a:rPr lang="en-US" i="1" dirty="0"/>
              <a:t> </a:t>
            </a:r>
            <a:endParaRPr lang="en-US" dirty="0"/>
          </a:p>
          <a:p>
            <a:pPr marL="342900" lvl="0" indent="-342900" fontAlgn="t"/>
            <a:r>
              <a:rPr lang="en-US" i="1" dirty="0"/>
              <a:t>Social Services and Well-being (Wales) Act 2014, </a:t>
            </a:r>
            <a:r>
              <a:rPr lang="en-US" i="1" dirty="0" err="1"/>
              <a:t>anaw</a:t>
            </a:r>
            <a:r>
              <a:rPr lang="en-US" i="1" dirty="0"/>
              <a:t> 4, </a:t>
            </a:r>
            <a:r>
              <a:rPr lang="en-US" dirty="0"/>
              <a:t>Available at: </a:t>
            </a:r>
            <a:r>
              <a:rPr lang="en-US" dirty="0">
                <a:hlinkClick r:id="rId4"/>
              </a:rPr>
              <a:t>Social Services and Well-being (Wales) Act 2014</a:t>
            </a:r>
            <a:r>
              <a:rPr lang="en-US" i="1" dirty="0"/>
              <a:t>.</a:t>
            </a:r>
          </a:p>
          <a:p>
            <a:pPr marL="342900" lvl="0" indent="-342900" fontAlgn="t"/>
            <a:r>
              <a:rPr lang="en-US" i="1" dirty="0"/>
              <a:t>Children Act 2004, c.31. </a:t>
            </a:r>
            <a:r>
              <a:rPr lang="en-US" dirty="0"/>
              <a:t>Available at: </a:t>
            </a:r>
            <a:r>
              <a:rPr lang="en-US" dirty="0">
                <a:hlinkClick r:id="rId5"/>
              </a:rPr>
              <a:t>Children Act 2004</a:t>
            </a:r>
            <a:endParaRPr lang="en-US" i="1" dirty="0"/>
          </a:p>
          <a:p>
            <a:pPr marL="342900" lvl="0" indent="-342900" fontAlgn="t"/>
            <a:r>
              <a:rPr lang="en-US" dirty="0" err="1"/>
              <a:t>Unicef</a:t>
            </a:r>
            <a:r>
              <a:rPr lang="en-US" dirty="0"/>
              <a:t> (2025) United Nations Convention on the Rights of the Child (UNCRC), available at: </a:t>
            </a:r>
            <a:r>
              <a:rPr lang="en-US" dirty="0">
                <a:hlinkClick r:id="rId6"/>
              </a:rPr>
              <a:t>UN Convention on the Rights of the Child (UNCRC)| Save the Children UK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1266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A97CC8-9B7A-B72C-D09D-9E4558B10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13E15E-D348-6789-BE03-E91322E51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344" y="0"/>
            <a:ext cx="7886700" cy="1065089"/>
          </a:xfrm>
        </p:spPr>
        <p:txBody>
          <a:bodyPr>
            <a:normAutofit/>
          </a:bodyPr>
          <a:lstStyle/>
          <a:p>
            <a:pPr algn="ctr"/>
            <a: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  <a:t>Cyfeiriadau</a:t>
            </a:r>
            <a:br>
              <a:rPr lang="cy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noProof="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01DE5-7610-77C6-AB00-C5F95EF933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7908" y="1065089"/>
            <a:ext cx="8707498" cy="4828505"/>
          </a:xfrm>
        </p:spPr>
        <p:txBody>
          <a:bodyPr>
            <a:normAutofit fontScale="32500" lnSpcReduction="20000"/>
          </a:bodyPr>
          <a:lstStyle/>
          <a:p>
            <a:pPr fontAlgn="t"/>
            <a:r>
              <a:rPr lang="en-US" dirty="0"/>
              <a:t>Bass, B. M. (1985). </a:t>
            </a:r>
            <a:r>
              <a:rPr lang="en-US" i="1" dirty="0"/>
              <a:t>Leadership and Performance Beyond Expectations. </a:t>
            </a:r>
            <a:r>
              <a:rPr lang="en-US" dirty="0"/>
              <a:t>New York: Free Press</a:t>
            </a:r>
          </a:p>
          <a:p>
            <a:pPr fontAlgn="t"/>
            <a:r>
              <a:rPr lang="en-US" dirty="0"/>
              <a:t>Brookfield, S. (2017) </a:t>
            </a:r>
            <a:r>
              <a:rPr lang="en-US" i="1" dirty="0"/>
              <a:t>Becoming a critically reflective teacher. </a:t>
            </a:r>
            <a:r>
              <a:rPr lang="en-US" dirty="0"/>
              <a:t>Second edition. San Francisco, [California: Jossey-Bass.</a:t>
            </a:r>
          </a:p>
          <a:p>
            <a:pPr fontAlgn="t"/>
            <a:r>
              <a:rPr lang="en-US" dirty="0"/>
              <a:t>Brown, M.E. and Treviño, L.K. (2006) “Ethical leadership: A review and future directions,” The Leadership quarterly, 17(6), pp. 595–616. Available at: https://doi.org/10.1016/j.leaqua.2006.10.004.Northouse, P. (2024) </a:t>
            </a:r>
            <a:r>
              <a:rPr lang="en-US" i="1" dirty="0"/>
              <a:t>Leadership: Theory and Practice</a:t>
            </a:r>
            <a:r>
              <a:rPr lang="en-US" dirty="0"/>
              <a:t>.</a:t>
            </a:r>
          </a:p>
          <a:p>
            <a:pPr fontAlgn="t"/>
            <a:r>
              <a:rPr lang="en-US" i="1" dirty="0"/>
              <a:t>Children Act 2004, c.31. </a:t>
            </a:r>
            <a:r>
              <a:rPr lang="en-US" dirty="0"/>
              <a:t>Available at: </a:t>
            </a:r>
            <a:r>
              <a:rPr lang="en-US" dirty="0">
                <a:hlinkClick r:id="rId3"/>
              </a:rPr>
              <a:t>Children Act 2004</a:t>
            </a:r>
            <a:endParaRPr lang="en-US" dirty="0"/>
          </a:p>
          <a:p>
            <a:pPr fontAlgn="t"/>
            <a:r>
              <a:rPr lang="en-US" dirty="0"/>
              <a:t>Gibbs G (1988). </a:t>
            </a:r>
            <a:r>
              <a:rPr lang="en-US" i="1" dirty="0"/>
              <a:t>Learning by Doing: A guide to teaching and learning methods</a:t>
            </a:r>
            <a:r>
              <a:rPr lang="en-US" dirty="0"/>
              <a:t>. Further Education Unit. Oxford Polytechnic: Oxford.</a:t>
            </a:r>
          </a:p>
          <a:p>
            <a:pPr fontAlgn="t"/>
            <a:r>
              <a:rPr lang="en-US" dirty="0"/>
              <a:t> Harris, A. (2013) “Distributed Leadership: Friend or Foe?,” Educational management, administration &amp; leadership, 41(5), pp. 545–554. Available at: https://doi.org/10.1177/1741143213497635.</a:t>
            </a:r>
          </a:p>
          <a:p>
            <a:pPr fontAlgn="t"/>
            <a:r>
              <a:rPr lang="en-US" dirty="0"/>
              <a:t>Laming (2003) The Voctoria Climbie Inquiry. Available at: </a:t>
            </a:r>
            <a:r>
              <a:rPr lang="en-US" dirty="0">
                <a:hlinkClick r:id="rId4"/>
              </a:rPr>
              <a:t>https://assets.publishing.service.gov.uk/media/5a7c5edeed915d696ccfc51b/5730.pdf</a:t>
            </a:r>
            <a:r>
              <a:rPr lang="en-US" dirty="0"/>
              <a:t> </a:t>
            </a:r>
          </a:p>
          <a:p>
            <a:pPr fontAlgn="t"/>
            <a:r>
              <a:rPr lang="en-US" dirty="0"/>
              <a:t>Longshore, J.M. and Bass, B.M. (1987) “Leadership and Performance beyond Expectations,” The Academy of Management review, 12(4), p. 756. Available at: https://doi.org/10.2307/258081.Brookfield, S. (2017) </a:t>
            </a:r>
            <a:r>
              <a:rPr lang="en-US" i="1" dirty="0"/>
              <a:t>Becoming a Critically Reflective Teacher</a:t>
            </a:r>
            <a:r>
              <a:rPr lang="en-US" dirty="0"/>
              <a:t>.</a:t>
            </a:r>
          </a:p>
          <a:p>
            <a:pPr fontAlgn="t"/>
            <a:r>
              <a:rPr lang="en-US" i="1" dirty="0"/>
              <a:t> </a:t>
            </a:r>
            <a:r>
              <a:rPr lang="en-US" dirty="0"/>
              <a:t>Northouse, P.G. (2022) </a:t>
            </a:r>
            <a:r>
              <a:rPr lang="en-US" i="1" dirty="0"/>
              <a:t>Leadership : theory and practice. 9th edition. </a:t>
            </a:r>
            <a:r>
              <a:rPr lang="en-US" dirty="0"/>
              <a:t>Thousand Oaks, California ; SAGE</a:t>
            </a:r>
            <a:r>
              <a:rPr lang="en-US" i="1" dirty="0"/>
              <a:t>.</a:t>
            </a:r>
          </a:p>
          <a:p>
            <a:pPr fontAlgn="t"/>
            <a:r>
              <a:rPr lang="en-US" i="1" dirty="0"/>
              <a:t>Rights of Children and Young Persons (Wales) Measure 2011, </a:t>
            </a:r>
            <a:r>
              <a:rPr lang="en-US" i="1" dirty="0" err="1"/>
              <a:t>nawm</a:t>
            </a:r>
            <a:r>
              <a:rPr lang="en-US" i="1" dirty="0"/>
              <a:t> 2. </a:t>
            </a:r>
            <a:r>
              <a:rPr lang="en-US" dirty="0"/>
              <a:t>Available at: </a:t>
            </a:r>
            <a:r>
              <a:rPr lang="en-US" dirty="0">
                <a:hlinkClick r:id="rId5"/>
              </a:rPr>
              <a:t>Rights of Children and Young Persons (Wales) Measure 2011</a:t>
            </a:r>
            <a:endParaRPr lang="en-US" i="1" dirty="0"/>
          </a:p>
          <a:p>
            <a:pPr fontAlgn="t"/>
            <a:r>
              <a:rPr lang="en-US" dirty="0"/>
              <a:t> Rodd, J. (2013) </a:t>
            </a:r>
            <a:r>
              <a:rPr lang="en-US" i="1" dirty="0"/>
              <a:t>Leadership in early childhood. </a:t>
            </a:r>
            <a:r>
              <a:rPr lang="en-US" dirty="0"/>
              <a:t>4th ed. Maidenhead: Open University Press.</a:t>
            </a:r>
          </a:p>
          <a:p>
            <a:pPr fontAlgn="t"/>
            <a:r>
              <a:rPr lang="en-US" dirty="0"/>
              <a:t>Rolfe, G., Freshwater, D. and Jasper, M. (2001) </a:t>
            </a:r>
            <a:r>
              <a:rPr lang="en-US" i="1" dirty="0"/>
              <a:t>Critical Reflection for Nursing and the Helping Professions</a:t>
            </a:r>
            <a:r>
              <a:rPr lang="en-US" dirty="0"/>
              <a:t>.</a:t>
            </a:r>
          </a:p>
          <a:p>
            <a:pPr fontAlgn="t"/>
            <a:r>
              <a:rPr lang="en-US" dirty="0"/>
              <a:t> Siraj, I. and Hallet, E. (2013) “Leadership in early childhood: the early years context,” Effective and Caring Leadership in the Early Years. United Kingdom: SAGE Publications, Limited, pp. 9–23. Available at: https://doi.org/10.4135/9781473957848.n2.Wales Safeguarding Procedures (2025) </a:t>
            </a:r>
            <a:r>
              <a:rPr lang="en-US" i="1" dirty="0"/>
              <a:t>Wales Safeguarding Procedures</a:t>
            </a:r>
            <a:r>
              <a:rPr lang="en-US" dirty="0"/>
              <a:t>. </a:t>
            </a:r>
          </a:p>
          <a:p>
            <a:pPr fontAlgn="t"/>
            <a:r>
              <a:rPr lang="en-US" dirty="0"/>
              <a:t>Social Care Wales (No date), </a:t>
            </a:r>
            <a:r>
              <a:rPr lang="en-US" i="1" dirty="0"/>
              <a:t>Induction framework for early years and childcare workers. </a:t>
            </a:r>
            <a:r>
              <a:rPr lang="en-US" dirty="0"/>
              <a:t>Available at: </a:t>
            </a:r>
            <a:r>
              <a:rPr lang="en-US" dirty="0">
                <a:hlinkClick r:id="rId6"/>
              </a:rPr>
              <a:t>Induction framework for early years and child care | Social Care Wales</a:t>
            </a:r>
            <a:endParaRPr lang="en-US" dirty="0"/>
          </a:p>
          <a:p>
            <a:pPr fontAlgn="t"/>
            <a:r>
              <a:rPr lang="en-US" i="1" dirty="0"/>
              <a:t>Social Services and Well-being (Wales) Act 2014, </a:t>
            </a:r>
            <a:r>
              <a:rPr lang="en-US" i="1" dirty="0" err="1"/>
              <a:t>anaw</a:t>
            </a:r>
            <a:r>
              <a:rPr lang="en-US" i="1" dirty="0"/>
              <a:t> 4, </a:t>
            </a:r>
            <a:r>
              <a:rPr lang="en-US" dirty="0"/>
              <a:t>Available at: </a:t>
            </a:r>
            <a:r>
              <a:rPr lang="en-US" dirty="0">
                <a:hlinkClick r:id="rId7"/>
              </a:rPr>
              <a:t>Social Services and Well-being (Wales) Act 2014</a:t>
            </a:r>
            <a:r>
              <a:rPr lang="en-US" i="1" dirty="0"/>
              <a:t>.</a:t>
            </a:r>
          </a:p>
          <a:p>
            <a:pPr fontAlgn="t"/>
            <a:r>
              <a:rPr lang="en-US" i="1" dirty="0"/>
              <a:t> </a:t>
            </a:r>
            <a:r>
              <a:rPr lang="en-US" dirty="0"/>
              <a:t>Tripp, D. (2012) </a:t>
            </a:r>
            <a:r>
              <a:rPr lang="en-US" i="1" dirty="0"/>
              <a:t>Critical incidents in teaching : developing professional judgement. </a:t>
            </a:r>
            <a:r>
              <a:rPr lang="en-US" dirty="0"/>
              <a:t>Classic ed. London: Routledge.</a:t>
            </a:r>
          </a:p>
          <a:p>
            <a:pPr fontAlgn="t"/>
            <a:r>
              <a:rPr lang="en-US" dirty="0"/>
              <a:t>Welsh Government (2022), </a:t>
            </a:r>
            <a:r>
              <a:rPr lang="en-US" i="1" dirty="0"/>
              <a:t>Working together to safeguard people: code of safeguarding practice. </a:t>
            </a:r>
            <a:r>
              <a:rPr lang="en-US" dirty="0"/>
              <a:t>Available at:</a:t>
            </a:r>
            <a:r>
              <a:rPr lang="en-US" i="1" dirty="0"/>
              <a:t> </a:t>
            </a:r>
            <a:r>
              <a:rPr lang="en-US" dirty="0">
                <a:hlinkClick r:id="rId8"/>
              </a:rPr>
              <a:t>Working together to safeguard people: code of safeguarding practice | GOV.WALES</a:t>
            </a:r>
            <a:r>
              <a:rPr lang="en-US" i="1" dirty="0"/>
              <a:t> </a:t>
            </a:r>
            <a:endParaRPr lang="en-US" dirty="0"/>
          </a:p>
          <a:p>
            <a:pPr fontAlgn="t"/>
            <a:r>
              <a:rPr lang="en-US" dirty="0" err="1"/>
              <a:t>Unicef</a:t>
            </a:r>
            <a:r>
              <a:rPr lang="en-US" dirty="0"/>
              <a:t> (2025) </a:t>
            </a:r>
            <a:r>
              <a:rPr lang="en-US" i="1" dirty="0"/>
              <a:t>United Nations Convention on the Rights of the Child (UNCRC</a:t>
            </a:r>
            <a:r>
              <a:rPr lang="en-US" dirty="0"/>
              <a:t>), available at: </a:t>
            </a:r>
            <a:r>
              <a:rPr lang="en-US" dirty="0">
                <a:hlinkClick r:id="rId9"/>
              </a:rPr>
              <a:t>UN Convention on the Rights of the Child (UNCRC)| Save the Children UK</a:t>
            </a:r>
            <a:r>
              <a:rPr lang="en-US" dirty="0"/>
              <a:t>.</a:t>
            </a:r>
          </a:p>
          <a:p>
            <a:pPr fontAlgn="t">
              <a:buNone/>
            </a:pPr>
            <a:endParaRPr lang="en-US" dirty="0"/>
          </a:p>
          <a:p>
            <a:pPr fontAlgn="t">
              <a:lnSpc>
                <a:spcPct val="119048"/>
              </a:lnSpc>
              <a:buNone/>
            </a:pPr>
            <a:endParaRPr lang="en-US" sz="1050" dirty="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627986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8FC7A7A2E65949BCB8A1B5684C08DA" ma:contentTypeVersion="10" ma:contentTypeDescription="Create a new document." ma:contentTypeScope="" ma:versionID="560413eae5661bfa1f222d7c6894a3d8">
  <xsd:schema xmlns:xsd="http://www.w3.org/2001/XMLSchema" xmlns:xs="http://www.w3.org/2001/XMLSchema" xmlns:p="http://schemas.microsoft.com/office/2006/metadata/properties" xmlns:ns2="82d2d2b0-9523-4f03-a938-d6c7b30635b7" xmlns:ns3="a67e3343-a4c6-453d-839d-5737b92e28d6" targetNamespace="http://schemas.microsoft.com/office/2006/metadata/properties" ma:root="true" ma:fieldsID="b85fb1bbd67b4f7121932a2c300a9f1b" ns2:_="" ns3:_="">
    <xsd:import namespace="82d2d2b0-9523-4f03-a938-d6c7b30635b7"/>
    <xsd:import namespace="a67e3343-a4c6-453d-839d-5737b92e28d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d2d2b0-9523-4f03-a938-d6c7b30635b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7e3343-a4c6-453d-839d-5737b92e28d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20d9763e-e350-4b5b-8689-cf6adb519c6d}" ma:internalName="TaxCatchAll" ma:showField="CatchAllData" ma:web="a67e3343-a4c6-453d-839d-5737b92e28d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2d2d2b0-9523-4f03-a938-d6c7b30635b7">
      <Terms xmlns="http://schemas.microsoft.com/office/infopath/2007/PartnerControls"/>
    </lcf76f155ced4ddcb4097134ff3c332f>
    <TaxCatchAll xmlns="a67e3343-a4c6-453d-839d-5737b92e28d6" xsi:nil="true"/>
  </documentManagement>
</p:properties>
</file>

<file path=customXml/itemProps1.xml><?xml version="1.0" encoding="utf-8"?>
<ds:datastoreItem xmlns:ds="http://schemas.openxmlformats.org/officeDocument/2006/customXml" ds:itemID="{EA8AFE32-867D-46B6-AC45-DCA4091DE3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AC2988-1E9A-40B4-92C7-FB4C6C60F8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d2d2b0-9523-4f03-a938-d6c7b30635b7"/>
    <ds:schemaRef ds:uri="a67e3343-a4c6-453d-839d-5737b92e28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85D5CDD-9E29-4C02-BEFE-E4A36BBE7846}">
  <ds:schemaRefs>
    <ds:schemaRef ds:uri="http://purl.org/dc/terms/"/>
    <ds:schemaRef ds:uri="a67e3343-a4c6-453d-839d-5737b92e28d6"/>
    <ds:schemaRef ds:uri="http://purl.org/dc/dcmitype/"/>
    <ds:schemaRef ds:uri="http://schemas.microsoft.com/office/2006/documentManagement/types"/>
    <ds:schemaRef ds:uri="http://schemas.microsoft.com/office/2006/metadata/properties"/>
    <ds:schemaRef ds:uri="82d2d2b0-9523-4f03-a938-d6c7b30635b7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3792</Words>
  <Application>Microsoft Office PowerPoint</Application>
  <PresentationFormat>On-screen Show (4:3)</PresentationFormat>
  <Paragraphs>634</Paragraphs>
  <Slides>35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ＭＳ Ｐゴシック</vt:lpstr>
      <vt:lpstr>Arial</vt:lpstr>
      <vt:lpstr>Calibri</vt:lpstr>
      <vt:lpstr>Calibri Light</vt:lpstr>
      <vt:lpstr>Segoe UI</vt:lpstr>
      <vt:lpstr>Title Slide 1</vt:lpstr>
      <vt:lpstr>Title Slide 2</vt:lpstr>
      <vt:lpstr>Title Slide 4</vt:lpstr>
      <vt:lpstr>Sub Title 1</vt:lpstr>
      <vt:lpstr>Accessible 2</vt:lpstr>
      <vt:lpstr>Lefel 4  Paratoi ar gyfer Arweinyddiaeth a Rheolaeth  Sessiwn 7 Diogelu       </vt:lpstr>
      <vt:lpstr>Sgiliau Cyflogadwyedd Employability Skills</vt:lpstr>
      <vt:lpstr>Safonau Galwedigaethol Cenedlaethol National Occupational Standards</vt:lpstr>
      <vt:lpstr>  AWIF   </vt:lpstr>
      <vt:lpstr>Canlyniadau Dysgu Learning Outcomes</vt:lpstr>
      <vt:lpstr>Pwy sy'n Gyfrifol am Ddiogelu? Who is Responsible for Safeguarding?</vt:lpstr>
      <vt:lpstr>Beth yw Arweinyddiaeth Diogelu? What is Safeguarding Leadership? </vt:lpstr>
      <vt:lpstr>Arweinyddiaeth sy'n Canolbwyntio ar y Plentyn Child-Centred Leadership</vt:lpstr>
      <vt:lpstr>Pam Mae Diogelu yn Methu? Why Does Safeguarding Fail?</vt:lpstr>
      <vt:lpstr>Themâu sy'n Dod i'r Amlwg Emerging Themes</vt:lpstr>
      <vt:lpstr>Gweithgaredd Adolygiad Ymarfer Plant Child Practice Review Activity</vt:lpstr>
      <vt:lpstr>Gweithgaredd Adolygiad Ymarfer Plant Child Practice Review Activity</vt:lpstr>
      <vt:lpstr>Trafodaeth Discussion</vt:lpstr>
      <vt:lpstr>Cyswllt ag Asesiad Patch 4 Patch 4 Assessment Link </vt:lpstr>
      <vt:lpstr>Patch 4 Patch 4</vt:lpstr>
      <vt:lpstr>Arweinyddiaeth Drawsnewidiol Transformational Leadership</vt:lpstr>
      <vt:lpstr>Arweinyddiaeth Foesegol Ethical Leadership</vt:lpstr>
      <vt:lpstr>Arweinyddiaeth Ddosbarthedig Distributed Leadership</vt:lpstr>
      <vt:lpstr>Goruchwyliaeth fel Offeryn Diogelu Supervision as a Safeguarding Tool</vt:lpstr>
      <vt:lpstr>Arweinyddiaeth Amlasiantaethol Multi-Agency Leadership</vt:lpstr>
      <vt:lpstr>Archwiliad Arweinyddiaeth Leadership Audit</vt:lpstr>
      <vt:lpstr>Archwiliad Arweinyddiaeth Leadership Audit</vt:lpstr>
      <vt:lpstr>Beth yw Digwyddiad Beirniadol? What is a Critical Incident?</vt:lpstr>
      <vt:lpstr>Astudiaeth Achos Patch 4 - Dilema Y DSL Patch 4 Case Study - The DSL’s Dilemma </vt:lpstr>
      <vt:lpstr>Myfyrio Beirniadol Critical Reflection</vt:lpstr>
      <vt:lpstr>Fframweithiau Myfyrio Reflection Frameworks</vt:lpstr>
      <vt:lpstr>Cynllunio Patch 4 Patch 4 Planning Template</vt:lpstr>
      <vt:lpstr>Dysgu Arweinyddiaeth Leadership Learning</vt:lpstr>
      <vt:lpstr>Cyfrinachedd a Moeseg Confidentiality and Ethics</vt:lpstr>
      <vt:lpstr>Cysylltiadau â'r AWIF All Wales Induction Framework Mapping</vt:lpstr>
      <vt:lpstr>Creu Diwylliant Diogelu Creating a Safeguarding Culture</vt:lpstr>
      <vt:lpstr>Cynllunio Gwelliant Improvement Planning</vt:lpstr>
      <vt:lpstr>Adnoddau Defnyddiol Useful Resources </vt:lpstr>
      <vt:lpstr>Darllen Pellach Further Reading</vt:lpstr>
      <vt:lpstr>Cyfeiriadau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Natalie MacDonald</cp:lastModifiedBy>
  <cp:revision>26</cp:revision>
  <dcterms:created xsi:type="dcterms:W3CDTF">2021-03-10T12:10:47Z</dcterms:created>
  <dcterms:modified xsi:type="dcterms:W3CDTF">2026-10-26T13:34:06Z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0x010100608FC7A7A2E65949BCB8A1B5684C08DA</vt:lpwstr>
  </property>
  <property fmtid="{D5CDD505-2E9C-101B-9397-08002B2CF9AE}" pid="3" name="MediaServiceImageTags">
    <vt:lpwstr/>
  </property>
</Properties>
</file>