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6"/>
  </p:notesMasterIdLst>
  <p:sldIdLst>
    <p:sldId id="276" r:id="rId2"/>
    <p:sldId id="260" r:id="rId3"/>
    <p:sldId id="285" r:id="rId4"/>
    <p:sldId id="296" r:id="rId5"/>
    <p:sldId id="265" r:id="rId6"/>
    <p:sldId id="280" r:id="rId7"/>
    <p:sldId id="279" r:id="rId8"/>
    <p:sldId id="266" r:id="rId9"/>
    <p:sldId id="300" r:id="rId10"/>
    <p:sldId id="283" r:id="rId11"/>
    <p:sldId id="281" r:id="rId12"/>
    <p:sldId id="287" r:id="rId13"/>
    <p:sldId id="269" r:id="rId14"/>
    <p:sldId id="267" r:id="rId15"/>
    <p:sldId id="272" r:id="rId16"/>
    <p:sldId id="301" r:id="rId17"/>
    <p:sldId id="302" r:id="rId18"/>
    <p:sldId id="268" r:id="rId19"/>
    <p:sldId id="289" r:id="rId20"/>
    <p:sldId id="288" r:id="rId21"/>
    <p:sldId id="304" r:id="rId22"/>
    <p:sldId id="305" r:id="rId23"/>
    <p:sldId id="306" r:id="rId24"/>
    <p:sldId id="290" r:id="rId25"/>
    <p:sldId id="294" r:id="rId26"/>
    <p:sldId id="308" r:id="rId27"/>
    <p:sldId id="310" r:id="rId28"/>
    <p:sldId id="309" r:id="rId29"/>
    <p:sldId id="307" r:id="rId30"/>
    <p:sldId id="291" r:id="rId31"/>
    <p:sldId id="292" r:id="rId32"/>
    <p:sldId id="293" r:id="rId33"/>
    <p:sldId id="295" r:id="rId34"/>
    <p:sldId id="27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703"/>
  </p:normalViewPr>
  <p:slideViewPr>
    <p:cSldViewPr>
      <p:cViewPr varScale="1">
        <p:scale>
          <a:sx n="83" d="100"/>
          <a:sy n="83" d="100"/>
        </p:scale>
        <p:origin x="48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FB244-242D-514F-A997-A9F48ECB5FA4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17DE08-2D4D-9E45-AC74-B447EB907C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417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fld id="{F426C003-98FB-4550-9F05-4A920027FA85}" type="datetimeFigureOut">
              <a:rPr lang="en-GB" smtClean="0"/>
              <a:pPr/>
              <a:t>24/10/2017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fld id="{F8945E67-6AC7-4E15-B85A-A35F34F34F0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6939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4048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0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696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orient="horz" pos="1512">
          <p15:clr>
            <a:srgbClr val="F26B43"/>
          </p15:clr>
        </p15:guide>
        <p15:guide id="8" pos="5184">
          <p15:clr>
            <a:srgbClr val="F26B43"/>
          </p15:clr>
        </p15:guide>
        <p15:guide id="9" pos="702">
          <p15:clr>
            <a:srgbClr val="F26B43"/>
          </p15:clr>
        </p15:guide>
        <p15:guide id="10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yrsiausabothol.cymru/profiadau-mynychwyr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orth.ac.uk/en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adnoddau.porth.ac.uk/webapps/blackboard/content/listContent.jsp?course_id=_281_1&amp;content_id=_11606_1&amp;mode=reset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adnoddau.porth.ac.uk/webapps/blackboard/content/listContent.jsp?course_id=_281_1&amp;content_id=_37700_1&amp;mode=reset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News-Newyddion.aspx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Cymraeg-Ail-Iaith/Welsh-Scheme-of-Work/General-Resources/Books.aspx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Cymraeg-Ail-Iaith/Welsh-Scheme-of-Work/Blwyddyn-6/Haf-Summer-1.aspx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cjes.org.uk/Documents/Welsh/Updates-L2/QR-Codes-for-Reading-Books.aspx" TargetMode="External"/><Relationship Id="rId2" Type="http://schemas.openxmlformats.org/officeDocument/2006/relationships/hyperlink" Target="http://www.cscjes.org.uk/Knowledge-Bank/Welsh/Cymraeg-Ail-Iaith/Welsh-Scheme-of-Work/General-Resources/Books.aspx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cscjes.org.uk/Knowledge-Bank/Welsh/News-Newyddion/Pecyn-Darllen-Cymraeg-Ail-Iaith/Year-3.aspx" TargetMode="External"/><Relationship Id="rId4" Type="http://schemas.openxmlformats.org/officeDocument/2006/relationships/hyperlink" Target="http://www.cscjes.org.uk/Knowledge-Bank/Welsh/Cymraeg-Ail-Iaith/Pecyn-Darllen-Cymraeg-Ail-Iaith/Foundation-Phase.aspx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Language-Patterns/Welsh-Continuum.aspx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News-Newyddion/Welsh-Scheme-of-Work/Helpwr-Heddiw.aspx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News-Newyddion/Welsh-Scheme-of-Work/General-Resources.aspx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News-Newyddion/Welsh-Scheme-of-Work.aspx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Cymraeg-Ail-Iaith/Welsh-Scheme-of-Work/General-Resources/Language-Mats.aspx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cjes.org.uk/Knowledge-Bank/Welsh/News-Newyddion/Welsh-Scheme-of-Work/Songs.aspx" TargetMode="External"/><Relationship Id="rId2" Type="http://schemas.openxmlformats.org/officeDocument/2006/relationships/hyperlink" Target="https://www.youtube.com/watch?v=l9-fAl002jA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Cymraeg-Ail-Iaith/Welsh-Scheme-of-Work/Language-Games-Booklet.aspx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News-Newyddion/Welsh-Portfolios.aspx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Cymraeg-Ail-Iaith/Welsh-Scheme-of-Work/General-Resources/Loop-Games.aspx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cjes.org.uk/Knowledge-Bank/Welsh/Cymraeg-Ail-Iaith/Welsh-Scheme-of-Work/General-Resources/Randomiser-Games.aspx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ymraegailiaith.com/athrawon/adnoddau-dysgu/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5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adnoddau.cbac.co.uk/Pages/ResourceSingle.aspx?rIid=496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-welsh.net/welshtopics" TargetMode="External"/><Relationship Id="rId2" Type="http://schemas.openxmlformats.org/officeDocument/2006/relationships/hyperlink" Target="https://www.cadarn.ac.uk/article/online-resources-learning-and-using-wels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Cymraeg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800" dirty="0" err="1" smtClean="0"/>
              <a:t>Datblygu’r</a:t>
            </a:r>
            <a:r>
              <a:rPr lang="en-GB" sz="2800" dirty="0" smtClean="0"/>
              <a:t> </a:t>
            </a:r>
            <a:r>
              <a:rPr lang="en-GB" sz="2800" dirty="0" err="1"/>
              <a:t>Cymraeg</a:t>
            </a:r>
            <a:r>
              <a:rPr lang="en-GB" sz="2800" dirty="0"/>
              <a:t> </a:t>
            </a:r>
            <a:r>
              <a:rPr lang="en-GB" sz="2800" dirty="0" err="1"/>
              <a:t>mewn</a:t>
            </a:r>
            <a:r>
              <a:rPr lang="en-GB" sz="2800" dirty="0"/>
              <a:t> </a:t>
            </a:r>
            <a:r>
              <a:rPr lang="en-GB" sz="2800" dirty="0" err="1"/>
              <a:t>ysgolion</a:t>
            </a:r>
            <a:r>
              <a:rPr lang="en-GB" sz="2800" dirty="0"/>
              <a:t> </a:t>
            </a:r>
            <a:r>
              <a:rPr lang="en-GB" sz="2800" dirty="0" err="1"/>
              <a:t>Saesneg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3476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err="1" smtClean="0"/>
              <a:t>Cofrestr</a:t>
            </a:r>
            <a:endParaRPr lang="en-GB" sz="5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7283152" cy="475942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Bore </a:t>
            </a:r>
            <a:r>
              <a:rPr lang="en-GB" dirty="0" err="1" smtClean="0"/>
              <a:t>da</a:t>
            </a:r>
            <a:r>
              <a:rPr lang="en-GB" dirty="0" smtClean="0"/>
              <a:t>, Daniel. </a:t>
            </a:r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wyt</a:t>
            </a:r>
            <a:r>
              <a:rPr lang="en-GB" dirty="0" smtClean="0"/>
              <a:t> </a:t>
            </a:r>
            <a:r>
              <a:rPr lang="en-GB" dirty="0" err="1" smtClean="0"/>
              <a:t>ti</a:t>
            </a:r>
            <a:r>
              <a:rPr lang="en-GB" dirty="0" smtClean="0"/>
              <a:t>?</a:t>
            </a:r>
          </a:p>
          <a:p>
            <a:endParaRPr lang="en-GB" dirty="0" smtClean="0"/>
          </a:p>
          <a:p>
            <a:r>
              <a:rPr lang="en-GB" dirty="0" err="1" smtClean="0"/>
              <a:t>Ble</a:t>
            </a:r>
            <a:r>
              <a:rPr lang="en-GB" dirty="0" smtClean="0"/>
              <a:t> </a:t>
            </a:r>
            <a:r>
              <a:rPr lang="en-GB" dirty="0" err="1" smtClean="0"/>
              <a:t>wyt</a:t>
            </a:r>
            <a:r>
              <a:rPr lang="en-GB" dirty="0" smtClean="0"/>
              <a:t> </a:t>
            </a:r>
            <a:r>
              <a:rPr lang="en-GB" dirty="0" err="1" smtClean="0"/>
              <a:t>ti’n</a:t>
            </a:r>
            <a:r>
              <a:rPr lang="en-GB" dirty="0" smtClean="0"/>
              <a:t> </a:t>
            </a:r>
            <a:r>
              <a:rPr lang="en-GB" dirty="0" err="1" smtClean="0"/>
              <a:t>byw</a:t>
            </a:r>
            <a:r>
              <a:rPr lang="en-GB" dirty="0" smtClean="0"/>
              <a:t>?</a:t>
            </a:r>
          </a:p>
          <a:p>
            <a:r>
              <a:rPr lang="en-GB" dirty="0" smtClean="0"/>
              <a:t>Beth </a:t>
            </a:r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dy</a:t>
            </a:r>
            <a:r>
              <a:rPr lang="en-GB" dirty="0" smtClean="0"/>
              <a:t> </a:t>
            </a:r>
            <a:r>
              <a:rPr lang="en-GB" dirty="0" err="1" smtClean="0"/>
              <a:t>oed</a:t>
            </a:r>
            <a:r>
              <a:rPr lang="en-GB" dirty="0" smtClean="0"/>
              <a:t> </a:t>
            </a:r>
            <a:r>
              <a:rPr lang="en-GB" dirty="0" err="1" smtClean="0"/>
              <a:t>di</a:t>
            </a:r>
            <a:r>
              <a:rPr lang="en-GB" dirty="0" smtClean="0"/>
              <a:t>?</a:t>
            </a:r>
          </a:p>
          <a:p>
            <a:r>
              <a:rPr lang="en-GB" dirty="0" smtClean="0"/>
              <a:t>Beth </a:t>
            </a:r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dy</a:t>
            </a:r>
            <a:r>
              <a:rPr lang="en-GB" dirty="0" smtClean="0"/>
              <a:t> </a:t>
            </a:r>
            <a:r>
              <a:rPr lang="en-GB" dirty="0" err="1" smtClean="0"/>
              <a:t>rhif</a:t>
            </a:r>
            <a:r>
              <a:rPr lang="en-GB" dirty="0" smtClean="0"/>
              <a:t> </a:t>
            </a:r>
            <a:r>
              <a:rPr lang="en-GB" dirty="0" err="1" smtClean="0"/>
              <a:t>ffon</a:t>
            </a:r>
            <a:r>
              <a:rPr lang="en-GB" dirty="0" smtClean="0"/>
              <a:t> </a:t>
            </a:r>
            <a:r>
              <a:rPr lang="en-GB" dirty="0" err="1" smtClean="0"/>
              <a:t>di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Oes</a:t>
            </a:r>
            <a:r>
              <a:rPr lang="en-GB" dirty="0" smtClean="0"/>
              <a:t> </a:t>
            </a:r>
            <a:r>
              <a:rPr lang="en-GB" dirty="0" err="1" smtClean="0"/>
              <a:t>cath</a:t>
            </a:r>
            <a:r>
              <a:rPr lang="en-GB" dirty="0" smtClean="0"/>
              <a:t> ‘</a:t>
            </a:r>
            <a:r>
              <a:rPr lang="en-GB" dirty="0" err="1" smtClean="0"/>
              <a:t>da</a:t>
            </a:r>
            <a:r>
              <a:rPr lang="en-GB" dirty="0" smtClean="0"/>
              <a:t> </a:t>
            </a:r>
            <a:r>
              <a:rPr lang="en-GB" dirty="0" err="1" smtClean="0"/>
              <a:t>ti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mae’r</a:t>
            </a:r>
            <a:r>
              <a:rPr lang="en-GB" dirty="0" smtClean="0"/>
              <a:t> </a:t>
            </a:r>
            <a:r>
              <a:rPr lang="en-GB" dirty="0" err="1" smtClean="0"/>
              <a:t>tywydd</a:t>
            </a:r>
            <a:r>
              <a:rPr lang="en-GB" dirty="0" smtClean="0"/>
              <a:t>, </a:t>
            </a:r>
            <a:r>
              <a:rPr lang="en-GB" dirty="0" err="1" smtClean="0"/>
              <a:t>heddiw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oedd</a:t>
            </a:r>
            <a:r>
              <a:rPr lang="en-GB" dirty="0" smtClean="0"/>
              <a:t> y </a:t>
            </a:r>
            <a:r>
              <a:rPr lang="en-GB" dirty="0" err="1" smtClean="0"/>
              <a:t>tywydd</a:t>
            </a:r>
            <a:r>
              <a:rPr lang="en-GB" dirty="0" smtClean="0"/>
              <a:t> </a:t>
            </a:r>
            <a:r>
              <a:rPr lang="en-GB" dirty="0" err="1" smtClean="0"/>
              <a:t>ddoe</a:t>
            </a:r>
            <a:r>
              <a:rPr lang="en-GB" dirty="0" smtClean="0"/>
              <a:t>?</a:t>
            </a:r>
          </a:p>
          <a:p>
            <a:r>
              <a:rPr lang="en-GB" dirty="0" smtClean="0"/>
              <a:t>Beth </a:t>
            </a:r>
            <a:r>
              <a:rPr lang="en-GB" dirty="0" err="1" smtClean="0"/>
              <a:t>wyt</a:t>
            </a:r>
            <a:r>
              <a:rPr lang="en-GB" dirty="0" smtClean="0"/>
              <a:t> </a:t>
            </a:r>
            <a:r>
              <a:rPr lang="en-GB" dirty="0" err="1" smtClean="0"/>
              <a:t>ti’n</a:t>
            </a:r>
            <a:r>
              <a:rPr lang="en-GB" dirty="0" smtClean="0"/>
              <a:t> </a:t>
            </a:r>
            <a:r>
              <a:rPr lang="en-GB" dirty="0" err="1" smtClean="0"/>
              <a:t>wisgo</a:t>
            </a:r>
            <a:r>
              <a:rPr lang="en-GB" dirty="0" smtClean="0"/>
              <a:t>, </a:t>
            </a:r>
            <a:r>
              <a:rPr lang="en-GB" dirty="0" err="1" smtClean="0"/>
              <a:t>heddiw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Wyt</a:t>
            </a:r>
            <a:r>
              <a:rPr lang="en-GB" dirty="0" smtClean="0"/>
              <a:t> </a:t>
            </a:r>
            <a:r>
              <a:rPr lang="en-GB" dirty="0" err="1" smtClean="0"/>
              <a:t>ti’n</a:t>
            </a:r>
            <a:r>
              <a:rPr lang="en-GB" dirty="0" smtClean="0"/>
              <a:t> </a:t>
            </a:r>
            <a:r>
              <a:rPr lang="en-GB" dirty="0" err="1" smtClean="0"/>
              <a:t>hoffi</a:t>
            </a:r>
            <a:r>
              <a:rPr lang="en-GB" dirty="0" smtClean="0"/>
              <a:t> </a:t>
            </a:r>
            <a:r>
              <a:rPr lang="en-GB" dirty="0" err="1" smtClean="0"/>
              <a:t>chwarae</a:t>
            </a:r>
            <a:r>
              <a:rPr lang="en-GB" dirty="0" smtClean="0"/>
              <a:t> </a:t>
            </a:r>
            <a:r>
              <a:rPr lang="en-GB" dirty="0" err="1" smtClean="0"/>
              <a:t>pêl</a:t>
            </a:r>
            <a:r>
              <a:rPr lang="en-GB" dirty="0" smtClean="0"/>
              <a:t> </a:t>
            </a:r>
            <a:r>
              <a:rPr lang="en-GB" dirty="0" err="1" smtClean="0"/>
              <a:t>droed</a:t>
            </a:r>
            <a:r>
              <a:rPr lang="en-GB" dirty="0" smtClean="0"/>
              <a:t>?</a:t>
            </a:r>
          </a:p>
          <a:p>
            <a:r>
              <a:rPr lang="en-GB" dirty="0" smtClean="0"/>
              <a:t>Beth </a:t>
            </a:r>
            <a:r>
              <a:rPr lang="en-GB" dirty="0" err="1" smtClean="0"/>
              <a:t>wyt</a:t>
            </a:r>
            <a:r>
              <a:rPr lang="en-GB" dirty="0" smtClean="0"/>
              <a:t> </a:t>
            </a:r>
            <a:r>
              <a:rPr lang="en-GB" dirty="0" err="1" smtClean="0"/>
              <a:t>ti’n</a:t>
            </a:r>
            <a:r>
              <a:rPr lang="en-GB" dirty="0" smtClean="0"/>
              <a:t> </a:t>
            </a:r>
            <a:r>
              <a:rPr lang="en-GB" dirty="0" err="1" smtClean="0"/>
              <a:t>mwynhau</a:t>
            </a:r>
            <a:r>
              <a:rPr lang="en-GB" dirty="0" smtClean="0"/>
              <a:t> </a:t>
            </a:r>
            <a:r>
              <a:rPr lang="en-GB" dirty="0" err="1" smtClean="0"/>
              <a:t>gwylio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teledu</a:t>
            </a:r>
            <a:r>
              <a:rPr lang="en-GB" dirty="0" smtClean="0"/>
              <a:t>?</a:t>
            </a:r>
          </a:p>
          <a:p>
            <a:r>
              <a:rPr lang="en-GB" dirty="0" smtClean="0"/>
              <a:t>Beth </a:t>
            </a:r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dy</a:t>
            </a:r>
            <a:r>
              <a:rPr lang="en-GB" dirty="0" smtClean="0"/>
              <a:t> </a:t>
            </a:r>
            <a:r>
              <a:rPr lang="en-GB" dirty="0" err="1" smtClean="0"/>
              <a:t>hoff</a:t>
            </a:r>
            <a:r>
              <a:rPr lang="en-GB" dirty="0" smtClean="0"/>
              <a:t> </a:t>
            </a:r>
            <a:r>
              <a:rPr lang="en-GB" dirty="0" err="1" smtClean="0"/>
              <a:t>fwyd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7" name="Content Placeholder 6" descr="speech bubbl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92080" y="1700808"/>
            <a:ext cx="2976842" cy="20882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1788454"/>
            <a:ext cx="6735668" cy="2098226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4400" dirty="0" err="1" smtClean="0"/>
              <a:t>www.saysomething.com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25 lessons which develops your speaking and listening skills in Welsh. This is a progressive </a:t>
            </a:r>
            <a:r>
              <a:rPr lang="en-US" dirty="0" err="1" smtClean="0"/>
              <a:t>programme</a:t>
            </a:r>
            <a:r>
              <a:rPr lang="en-US" dirty="0" smtClean="0"/>
              <a:t> of 30 minute daily lessons.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89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1788454"/>
            <a:ext cx="6807676" cy="2098226"/>
          </a:xfrm>
        </p:spPr>
        <p:txBody>
          <a:bodyPr/>
          <a:lstStyle/>
          <a:p>
            <a:r>
              <a:rPr lang="en-US" sz="4800" dirty="0" err="1" smtClean="0"/>
              <a:t>Cwrs</a:t>
            </a:r>
            <a:r>
              <a:rPr lang="en-US" sz="4800" dirty="0" smtClean="0"/>
              <a:t> </a:t>
            </a:r>
            <a:r>
              <a:rPr lang="en-US" sz="4800" dirty="0" err="1" smtClean="0"/>
              <a:t>Sabothol</a:t>
            </a:r>
            <a:r>
              <a:rPr lang="en-US" sz="4800" dirty="0" smtClean="0"/>
              <a:t> </a:t>
            </a:r>
            <a:r>
              <a:rPr lang="en-US" sz="4800" dirty="0" err="1" smtClean="0"/>
              <a:t>Cymru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2800" dirty="0" smtClean="0"/>
              <a:t>Films of Welsh being taught </a:t>
            </a:r>
            <a:br>
              <a:rPr lang="en-US" sz="2800" dirty="0" smtClean="0"/>
            </a:br>
            <a:r>
              <a:rPr lang="en-US" sz="2800" dirty="0" smtClean="0"/>
              <a:t>(Anna Edwards </a:t>
            </a:r>
            <a:r>
              <a:rPr lang="mr-IN" sz="2800" dirty="0" smtClean="0"/>
              <a:t>–</a:t>
            </a:r>
            <a:r>
              <a:rPr lang="en-US" sz="2800" dirty="0" smtClean="0"/>
              <a:t> </a:t>
            </a:r>
            <a:r>
              <a:rPr lang="en-US" sz="2800" dirty="0" err="1" smtClean="0"/>
              <a:t>Penllergaer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Ysgol</a:t>
            </a:r>
            <a:r>
              <a:rPr lang="en-US" sz="2800" dirty="0" smtClean="0"/>
              <a:t> </a:t>
            </a:r>
            <a:r>
              <a:rPr lang="en-US" sz="2800" dirty="0" err="1" smtClean="0"/>
              <a:t>Sant</a:t>
            </a:r>
            <a:r>
              <a:rPr lang="en-US" sz="2800" dirty="0" smtClean="0"/>
              <a:t> </a:t>
            </a:r>
            <a:r>
              <a:rPr lang="en-US" sz="2800" dirty="0" err="1" smtClean="0"/>
              <a:t>Ffrancis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www.cyrsiausabothol.cymru/profiadau-mynychwyr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1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Y PORTH</a:t>
            </a:r>
            <a:endParaRPr lang="en-GB" sz="54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704968"/>
          </a:xfrm>
        </p:spPr>
        <p:txBody>
          <a:bodyPr>
            <a:normAutofit fontScale="47500" lnSpcReduction="20000"/>
          </a:bodyPr>
          <a:lstStyle/>
          <a:p>
            <a:r>
              <a:rPr lang="en-GB" sz="3700" dirty="0" smtClean="0">
                <a:hlinkClick r:id="rId2"/>
              </a:rPr>
              <a:t>https://www.porth.ac.uk/en/</a:t>
            </a:r>
            <a:endParaRPr lang="en-GB" sz="3700" dirty="0" smtClean="0"/>
          </a:p>
          <a:p>
            <a:endParaRPr lang="en-GB" sz="3000" dirty="0"/>
          </a:p>
          <a:p>
            <a:r>
              <a:rPr lang="en-GB" sz="3000" dirty="0" smtClean="0"/>
              <a:t>This is the general way to enter the website</a:t>
            </a:r>
          </a:p>
          <a:p>
            <a:r>
              <a:rPr lang="en-GB" sz="3000" dirty="0" smtClean="0"/>
              <a:t>Browse &amp; log in</a:t>
            </a:r>
          </a:p>
          <a:p>
            <a:r>
              <a:rPr lang="en-GB" sz="3000" dirty="0" err="1" smtClean="0"/>
              <a:t>Adnoddau</a:t>
            </a:r>
            <a:r>
              <a:rPr lang="en-GB" sz="3000" dirty="0" smtClean="0"/>
              <a:t> </a:t>
            </a:r>
            <a:r>
              <a:rPr lang="en-GB" sz="3000" dirty="0" err="1" smtClean="0"/>
              <a:t>agored</a:t>
            </a:r>
            <a:endParaRPr lang="en-GB" sz="3000" dirty="0" smtClean="0"/>
          </a:p>
          <a:p>
            <a:r>
              <a:rPr lang="en-GB" sz="3000" dirty="0" smtClean="0"/>
              <a:t>ADD0902 </a:t>
            </a:r>
            <a:r>
              <a:rPr lang="en-GB" sz="3000" dirty="0" err="1" smtClean="0"/>
              <a:t>Cynllun</a:t>
            </a:r>
            <a:r>
              <a:rPr lang="en-GB" sz="3000" dirty="0" smtClean="0"/>
              <a:t> </a:t>
            </a:r>
            <a:r>
              <a:rPr lang="en-GB" sz="3000" dirty="0" err="1" smtClean="0"/>
              <a:t>Colegau</a:t>
            </a:r>
            <a:r>
              <a:rPr lang="en-GB" sz="3000" dirty="0" smtClean="0"/>
              <a:t> </a:t>
            </a:r>
            <a:r>
              <a:rPr lang="en-GB" sz="3000" dirty="0" err="1" smtClean="0"/>
              <a:t>Cymru</a:t>
            </a:r>
            <a:endParaRPr lang="en-GB" sz="3000" dirty="0" smtClean="0"/>
          </a:p>
          <a:p>
            <a:r>
              <a:rPr lang="en-GB" sz="3000" dirty="0" smtClean="0"/>
              <a:t>Language Manual / Resources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Y </a:t>
            </a:r>
            <a:r>
              <a:rPr lang="en-GB" sz="5400" dirty="0"/>
              <a:t>PORTH</a:t>
            </a:r>
            <a:br>
              <a:rPr lang="en-GB" sz="5400" dirty="0"/>
            </a:br>
            <a:r>
              <a:rPr lang="en-GB" sz="5400" dirty="0" smtClean="0"/>
              <a:t>**Resources**</a:t>
            </a:r>
            <a:endParaRPr lang="en-GB" sz="54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560952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>
                <a:hlinkClick r:id="rId2"/>
              </a:rPr>
              <a:t>https://adnoddau.porth.ac.uk/webapps/blackboard/content/listContent.jsp?course_id=_281_1&amp;content_id=_</a:t>
            </a:r>
            <a:r>
              <a:rPr lang="en-GB" dirty="0" smtClean="0">
                <a:hlinkClick r:id="rId2"/>
              </a:rPr>
              <a:t>11606_1&amp;mode=reset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7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Y </a:t>
            </a:r>
            <a:r>
              <a:rPr lang="en-US" dirty="0" err="1" smtClean="0"/>
              <a:t>Porth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</a:t>
            </a:r>
            <a:r>
              <a:rPr lang="en-US" sz="4800" dirty="0" smtClean="0"/>
              <a:t>Language manual*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29" y="4077072"/>
            <a:ext cx="5123755" cy="1296144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https://adnoddau.porth.ac.uk/webapps/blackboard/content/listContent.jsp?course_id=_281_1&amp;content_id=_</a:t>
            </a:r>
            <a:r>
              <a:rPr lang="en-US" dirty="0" smtClean="0">
                <a:hlinkClick r:id="rId2"/>
              </a:rPr>
              <a:t>37700_1&amp;mode=reset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18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000" dirty="0" smtClean="0"/>
              <a:t>Central South Consortium</a:t>
            </a:r>
            <a:br>
              <a:rPr lang="en-GB" sz="4000" dirty="0" smtClean="0"/>
            </a:br>
            <a:r>
              <a:rPr lang="en-GB" sz="4000" dirty="0" smtClean="0"/>
              <a:t>Schemes of Work</a:t>
            </a:r>
            <a:endParaRPr lang="en-GB" sz="4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http://www.cscjes.org.uk/Knowledge-Bank/Welsh/News-Newyddion.aspx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Papa pop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www.cscjes.org.uk/Knowledge-Bank/Welsh/Cymraeg-Ail-Iaith/Welsh-Scheme-of-Work/General-Resources/Books.aspx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69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South </a:t>
            </a:r>
            <a:r>
              <a:rPr lang="en-US" dirty="0" smtClean="0"/>
              <a:t>Cons</a:t>
            </a:r>
            <a:r>
              <a:rPr lang="en-US" dirty="0"/>
              <a:t>ortium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Nici</a:t>
            </a:r>
            <a:r>
              <a:rPr lang="en-US" dirty="0" smtClean="0"/>
              <a:t> a </a:t>
            </a:r>
            <a:r>
              <a:rPr lang="en-US" dirty="0" err="1" smtClean="0"/>
              <a:t>Cris</a:t>
            </a:r>
            <a:r>
              <a:rPr lang="en-US" dirty="0" smtClean="0"/>
              <a:t> - </a:t>
            </a:r>
            <a:r>
              <a:rPr lang="en-US" dirty="0" err="1" smtClean="0"/>
              <a:t>Gwyliau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Range of Year 6 activities on ‘</a:t>
            </a:r>
            <a:r>
              <a:rPr lang="en-US" dirty="0" err="1" smtClean="0"/>
              <a:t>Gwyliau</a:t>
            </a:r>
            <a:r>
              <a:rPr lang="en-US" dirty="0" smtClean="0"/>
              <a:t>’</a:t>
            </a:r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www.cscjes.org.uk/Knowledge-Bank/Welsh/Cymraeg-Ail-Iaith/Welsh-Scheme-of-Work/Blwyddyn-6/Haf-Summer-1.aspx</a:t>
            </a:r>
            <a:endParaRPr lang="en-US" dirty="0" smtClean="0"/>
          </a:p>
          <a:p>
            <a:r>
              <a:rPr lang="en-US" dirty="0" err="1" smtClean="0"/>
              <a:t>Nici</a:t>
            </a:r>
            <a:r>
              <a:rPr lang="en-US" dirty="0" smtClean="0"/>
              <a:t> &amp; </a:t>
            </a:r>
            <a:r>
              <a:rPr lang="en-US" dirty="0" err="1" smtClean="0"/>
              <a:t>Cris</a:t>
            </a:r>
            <a:r>
              <a:rPr lang="en-US" dirty="0" smtClean="0"/>
              <a:t> book in Cam 3 - </a:t>
            </a:r>
            <a:r>
              <a:rPr lang="en-US" dirty="0" err="1" smtClean="0"/>
              <a:t>Ppt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Activities</a:t>
            </a:r>
          </a:p>
          <a:p>
            <a:r>
              <a:rPr lang="en-US" dirty="0" smtClean="0"/>
              <a:t>http</a:t>
            </a:r>
            <a:r>
              <a:rPr lang="en-US" dirty="0"/>
              <a:t>://</a:t>
            </a:r>
            <a:r>
              <a:rPr lang="en-US" dirty="0" err="1"/>
              <a:t>www.cscjes.org.uk</a:t>
            </a:r>
            <a:r>
              <a:rPr lang="en-US" dirty="0"/>
              <a:t>/Knowledge-Bank/Welsh/News-</a:t>
            </a:r>
            <a:r>
              <a:rPr lang="en-US" dirty="0" err="1"/>
              <a:t>Newyddion</a:t>
            </a:r>
            <a:r>
              <a:rPr lang="en-US" dirty="0"/>
              <a:t>/</a:t>
            </a:r>
            <a:r>
              <a:rPr lang="en-US" dirty="0" err="1"/>
              <a:t>Pecyn</a:t>
            </a:r>
            <a:r>
              <a:rPr lang="en-US" dirty="0"/>
              <a:t>-</a:t>
            </a:r>
            <a:r>
              <a:rPr lang="en-US" dirty="0" err="1"/>
              <a:t>Darllen</a:t>
            </a:r>
            <a:r>
              <a:rPr lang="en-US" dirty="0"/>
              <a:t>-</a:t>
            </a:r>
            <a:r>
              <a:rPr lang="en-US" dirty="0" err="1"/>
              <a:t>Cymraeg</a:t>
            </a:r>
            <a:r>
              <a:rPr lang="en-US" dirty="0"/>
              <a:t>-Ail-</a:t>
            </a:r>
            <a:r>
              <a:rPr lang="en-US" dirty="0" err="1"/>
              <a:t>Iaith</a:t>
            </a:r>
            <a:r>
              <a:rPr lang="en-US" dirty="0"/>
              <a:t>/Year-3.aspx</a:t>
            </a:r>
          </a:p>
        </p:txBody>
      </p:sp>
    </p:spTree>
    <p:extLst>
      <p:ext uri="{BB962C8B-B14F-4D97-AF65-F5344CB8AC3E}">
        <p14:creationId xmlns:p14="http://schemas.microsoft.com/office/powerpoint/2010/main" val="91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548680"/>
            <a:ext cx="7200900" cy="108012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Central </a:t>
            </a:r>
            <a:r>
              <a:rPr lang="en-US" smtClean="0"/>
              <a:t>South Consortium</a:t>
            </a:r>
            <a:br>
              <a:rPr lang="en-US" smtClean="0"/>
            </a:br>
            <a:r>
              <a:rPr lang="en-US" smtClean="0"/>
              <a:t>Reading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1772816"/>
            <a:ext cx="3335840" cy="4094585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r>
              <a:rPr lang="en-US" dirty="0" smtClean="0"/>
              <a:t>Links to all Welsh books</a:t>
            </a:r>
          </a:p>
          <a:p>
            <a:endParaRPr lang="en-US" dirty="0"/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www.cscjes.org.uk/Knowledge-Bank/Welsh/Cymraeg-Ail-Iaith/Welsh-Scheme-of-Work/General-Resources/Books.aspx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QR Codes of reading books</a:t>
            </a:r>
          </a:p>
          <a:p>
            <a:endParaRPr lang="en-US" dirty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www.cscjes.org.uk/Documents/Welsh/Updates-L2/QR-Codes-for-Reading-Books.aspx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1772816"/>
            <a:ext cx="3335840" cy="4094585"/>
          </a:xfrm>
        </p:spPr>
        <p:txBody>
          <a:bodyPr>
            <a:normAutofit fontScale="85000" lnSpcReduction="20000"/>
          </a:bodyPr>
          <a:lstStyle/>
          <a:p>
            <a:endParaRPr lang="en-US" smtClean="0"/>
          </a:p>
          <a:p>
            <a:r>
              <a:rPr lang="en-US" smtClean="0"/>
              <a:t>Foundation </a:t>
            </a:r>
            <a:r>
              <a:rPr lang="en-US" dirty="0"/>
              <a:t>Phase Reading</a:t>
            </a:r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www.cscjes.org.uk/Knowledge-Bank/Welsh/Cymraeg-Ail-Iaith/Pecyn-Darllen-Cymraeg-Ail-Iaith/Foundation-Phase.aspx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Key Stage 2 Reading</a:t>
            </a:r>
          </a:p>
          <a:p>
            <a:endParaRPr lang="en-US" dirty="0"/>
          </a:p>
          <a:p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www.cscjes.org.uk/Knowledge-Bank/Welsh/News-Newyddion/Pecyn-Darllen-Cymraeg-Ail-Iaith/Year-3.aspx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145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dirty="0"/>
              <a:t>Central South </a:t>
            </a:r>
            <a:r>
              <a:rPr lang="en-GB" sz="4800" dirty="0" smtClean="0"/>
              <a:t>Consortium</a:t>
            </a:r>
            <a:br>
              <a:rPr lang="en-GB" sz="4800" dirty="0" smtClean="0"/>
            </a:br>
            <a:r>
              <a:rPr lang="en-GB" sz="4800" dirty="0" smtClean="0"/>
              <a:t>Language Continuum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http://www.cscjes.org.uk/Knowledge-Bank/Welsh/Language-Patterns/Welsh-Continuum.aspx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18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Central South Consortium</a:t>
            </a:r>
            <a:br>
              <a:rPr lang="en-GB" dirty="0" smtClean="0"/>
            </a:br>
            <a:r>
              <a:rPr lang="en-GB" dirty="0" err="1" smtClean="0"/>
              <a:t>Helpwr</a:t>
            </a:r>
            <a:r>
              <a:rPr lang="en-GB" dirty="0" smtClean="0"/>
              <a:t> </a:t>
            </a:r>
            <a:r>
              <a:rPr lang="en-GB" dirty="0" err="1" smtClean="0"/>
              <a:t>Heddiw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http://www.cscjes.org.uk/Knowledge-Bank/Welsh/News-Newyddion/Welsh-Scheme-of-Work/Helpwr-Heddiw.aspx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Central South Consortium</a:t>
            </a:r>
            <a:br>
              <a:rPr lang="en-GB" dirty="0" smtClean="0"/>
            </a:br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http://www.cscjes.org.uk/Knowledge-Bank/Welsh/News-Newyddion/Welsh-Scheme-of-Work/General-Resources.aspx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dirty="0" smtClean="0"/>
              <a:t>Central South Consortium</a:t>
            </a:r>
            <a:br>
              <a:rPr lang="en-GB" sz="5400" dirty="0" smtClean="0"/>
            </a:br>
            <a:r>
              <a:rPr lang="en-GB" sz="5400" dirty="0" smtClean="0"/>
              <a:t>Schemes of Work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</a:t>
            </a:r>
            <a:r>
              <a:rPr lang="en-GB" smtClean="0">
                <a:hlinkClick r:id="rId2"/>
              </a:rPr>
              <a:t>://www.cscjes.org.uk/Knowledge-Bank/Welsh/News-Newyddion/Welsh-Scheme-of-Work.aspx</a:t>
            </a:r>
            <a:endParaRPr lang="en-GB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CentRal</a:t>
            </a:r>
            <a:r>
              <a:rPr lang="en-US" dirty="0" smtClean="0"/>
              <a:t> South</a:t>
            </a:r>
            <a:br>
              <a:rPr lang="en-US" dirty="0" smtClean="0"/>
            </a:br>
            <a:r>
              <a:rPr lang="en-US" dirty="0" smtClean="0"/>
              <a:t>Language Mats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www.cscjes.org.uk/Knowledge-Bank/Welsh/Cymraeg-Ail-Iaith/Welsh-Scheme-of-Work/General-Resources/Language-Mats.aspx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66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Loi’oih’oih’ioh’p’po’popphpipih’phkujcoc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Dillad</a:t>
            </a:r>
            <a:endParaRPr lang="en-GB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843808" y="836712"/>
            <a:ext cx="1728192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bicini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binc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trowsus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glas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cot law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ymbarél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636912"/>
            <a:ext cx="914400" cy="115212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Mae Sam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siwmper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crys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-T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coch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653136"/>
            <a:ext cx="1152128" cy="129614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penwythnos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gwisgais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het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welis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491880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gwisg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ddiflas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Hoffwn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wisgo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dillad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normal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i’r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ddillad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jîns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Converse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nhw’n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ffasiynol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588224" y="5013176"/>
            <a:ext cx="1512168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crys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rygbi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e/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crys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pêl-droed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Hoffwn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well ‘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na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meddwl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gas ‘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Gwisgais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nhw’n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27784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u="sng" dirty="0" err="1" smtClean="0">
                <a:solidFill>
                  <a:schemeClr val="tx1"/>
                </a:solidFill>
                <a:latin typeface="Comic Sans MS" pitchFamily="66" charset="0"/>
              </a:rPr>
              <a:t>bicini</a:t>
            </a:r>
            <a:r>
              <a:rPr lang="en-GB" sz="13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u="sng" dirty="0" err="1" smtClean="0">
                <a:solidFill>
                  <a:schemeClr val="tx1"/>
                </a:solidFill>
                <a:latin typeface="Comic Sans MS" pitchFamily="66" charset="0"/>
              </a:rPr>
              <a:t>binc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cot law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300" dirty="0" smtClean="0">
                <a:solidFill>
                  <a:schemeClr val="tx1"/>
                </a:solidFill>
              </a:rPr>
              <a:t>?</a:t>
            </a:r>
            <a:endParaRPr lang="en-GB" sz="1300" dirty="0">
              <a:solidFill>
                <a:schemeClr val="tx1"/>
              </a:solidFill>
            </a:endParaRPr>
          </a:p>
        </p:txBody>
      </p:sp>
      <p:sp>
        <p:nvSpPr>
          <p:cNvPr id="50" name="Oval 49"/>
          <p:cNvSpPr/>
          <p:nvPr/>
        </p:nvSpPr>
        <p:spPr>
          <a:xfrm>
            <a:off x="6660232" y="3861048"/>
            <a:ext cx="1296144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u="sng" dirty="0" err="1" smtClean="0">
                <a:solidFill>
                  <a:schemeClr val="tx1"/>
                </a:solidFill>
                <a:latin typeface="Comic Sans MS" pitchFamily="66" charset="0"/>
              </a:rPr>
              <a:t>crys</a:t>
            </a:r>
            <a:r>
              <a:rPr lang="en-GB" sz="125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u="sng" dirty="0" err="1" smtClean="0">
                <a:solidFill>
                  <a:schemeClr val="tx1"/>
                </a:solidFill>
                <a:latin typeface="Comic Sans MS" pitchFamily="66" charset="0"/>
              </a:rPr>
              <a:t>rygbi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25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ddillad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feddwl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wisg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50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25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25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224136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wisgaist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penwythnos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563888" y="1628800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4860032" y="1700808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6804248" y="1700808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76256" y="3212976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763688" y="5229200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572000" y="4365104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596336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084168" y="4437112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50" name="Picture 26" descr="C:\Users\daviee5\AppData\Local\Microsoft\Windows\Temporary Internet Files\Content.IE5\CCSCU2M3\MP9004484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114255"/>
            <a:ext cx="1115616" cy="743745"/>
          </a:xfrm>
          <a:prstGeom prst="rect">
            <a:avLst/>
          </a:prstGeom>
          <a:noFill/>
        </p:spPr>
      </p:pic>
      <p:pic>
        <p:nvPicPr>
          <p:cNvPr id="1055" name="Picture 31" descr="C:\Users\daviee5\AppData\Local\Microsoft\Windows\Temporary Internet Files\Content.IE5\137MIUFX\MP9004316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4408" y="2708920"/>
            <a:ext cx="899592" cy="1196752"/>
          </a:xfrm>
          <a:prstGeom prst="rect">
            <a:avLst/>
          </a:prstGeom>
          <a:noFill/>
        </p:spPr>
      </p:pic>
      <p:pic>
        <p:nvPicPr>
          <p:cNvPr id="1057" name="Picture 33" descr="C:\Users\daviee5\AppData\Local\Microsoft\Windows\Temporary Internet Files\Content.IE5\CCSCU2M3\MP90043179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55576" cy="1268760"/>
          </a:xfrm>
          <a:prstGeom prst="rect">
            <a:avLst/>
          </a:prstGeom>
          <a:noFill/>
        </p:spPr>
      </p:pic>
      <p:pic>
        <p:nvPicPr>
          <p:cNvPr id="1058" name="Picture 34" descr="C:\Users\daviee5\AppData\Local\Microsoft\Windows\Temporary Internet Files\Content.IE5\Q3FF0LC0\MP90034174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44408" y="0"/>
            <a:ext cx="899592" cy="1261109"/>
          </a:xfrm>
          <a:prstGeom prst="rect">
            <a:avLst/>
          </a:prstGeom>
          <a:noFill/>
        </p:spPr>
      </p:pic>
      <p:pic>
        <p:nvPicPr>
          <p:cNvPr id="1060" name="Picture 36" descr="C:\Users\daviee5\AppData\Local\Microsoft\Windows\Temporary Internet Files\Content.IE5\Q3FF0LC0\MP90039043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6093296"/>
            <a:ext cx="1512168" cy="764704"/>
          </a:xfrm>
          <a:prstGeom prst="rect">
            <a:avLst/>
          </a:prstGeom>
          <a:noFill/>
        </p:spPr>
      </p:pic>
      <p:pic>
        <p:nvPicPr>
          <p:cNvPr id="1061" name="Picture 37" descr="C:\Users\daviee5\AppData\Local\Microsoft\Windows\Temporary Internet Files\Content.IE5\CCSCU2M3\MP90030962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" y="2636912"/>
            <a:ext cx="755576" cy="1137320"/>
          </a:xfrm>
          <a:prstGeom prst="rect">
            <a:avLst/>
          </a:prstGeom>
          <a:noFill/>
        </p:spPr>
      </p:pic>
      <p:pic>
        <p:nvPicPr>
          <p:cNvPr id="1062" name="Picture 38" descr="C:\Users\daviee5\AppData\Local\Microsoft\Windows\Temporary Internet Files\Content.IE5\137MIUFX\MP90040707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0"/>
            <a:ext cx="1584176" cy="671811"/>
          </a:xfrm>
          <a:prstGeom prst="rect">
            <a:avLst/>
          </a:prstGeom>
          <a:noFill/>
        </p:spPr>
      </p:pic>
      <p:pic>
        <p:nvPicPr>
          <p:cNvPr id="1066" name="Picture 42" descr="CSC-Logo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03840" y="6113184"/>
            <a:ext cx="1440160" cy="7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401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Central South Consortium </a:t>
            </a:r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 smtClean="0"/>
              <a:t>Caneuon</a:t>
            </a:r>
            <a:endParaRPr lang="en-GB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>
                <a:hlinkClick r:id="rId2"/>
              </a:rPr>
              <a:t>https://www.youtube.com/watch?v=l9-fAl002jA</a:t>
            </a:r>
            <a:endParaRPr lang="en-GB" dirty="0" smtClean="0"/>
          </a:p>
          <a:p>
            <a:endParaRPr lang="en-GB" dirty="0" smtClean="0"/>
          </a:p>
          <a:p>
            <a:r>
              <a:rPr lang="en-GB" smtClean="0">
                <a:hlinkClick r:id="rId3"/>
              </a:rPr>
              <a:t>http://www.cscjes.org.uk/Knowledge-Bank/Welsh/News-Newyddion/Welsh-Scheme-of-Work/Songs.aspx</a:t>
            </a:r>
            <a:endParaRPr lang="en-GB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Central South Consortium </a:t>
            </a:r>
            <a:r>
              <a:rPr lang="en-GB" sz="4800" dirty="0" smtClean="0"/>
              <a:t>Language Games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www.cscjes.org.uk/Knowledge-Bank/Welsh/Cymraeg-Ail-Iaith/Welsh-Scheme-of-Work/Language-Games-Booklet.aspx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86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Central South </a:t>
            </a:r>
            <a:r>
              <a:rPr lang="en-GB" dirty="0" smtClean="0"/>
              <a:t>Consortium</a:t>
            </a:r>
            <a:br>
              <a:rPr lang="en-GB" dirty="0" smtClean="0"/>
            </a:br>
            <a:r>
              <a:rPr lang="en-GB" sz="4800" dirty="0" smtClean="0"/>
              <a:t>Portfolio Templates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http://www.cscjes.org.uk/Knowledge-Bank/Welsh/News-Newyddion/Welsh-Portfolios.aspx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3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Loop games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www.cscjes.org.uk/Knowledge-Bank/Welsh/Cymraeg-Ail-Iaith/Welsh-Scheme-of-Work/General-Resources/Loop-Games.aspx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961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Randomisers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www.cscjes.org.uk/Knowledge-Bank/Welsh/Cymraeg-Ail-Iaith/Welsh-Scheme-of-Work/General-Resources/Randomiser-Games.aspx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291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Planning for Everyday Welsh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56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5400" b="1" dirty="0" err="1" smtClean="0"/>
              <a:t>Cymraeg</a:t>
            </a:r>
            <a:r>
              <a:rPr lang="en-US" sz="5400" b="1" dirty="0" smtClean="0"/>
              <a:t> Ail </a:t>
            </a:r>
            <a:r>
              <a:rPr lang="en-US" sz="5400" b="1" dirty="0" err="1" smtClean="0"/>
              <a:t>Iaith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4000" dirty="0" smtClean="0"/>
              <a:t>You’ll need to register and then log on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http://www.cymraegailiaith.com/athrawon/adnoddau-dysgu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93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870992"/>
          </a:xfrm>
        </p:spPr>
        <p:txBody>
          <a:bodyPr/>
          <a:lstStyle/>
          <a:p>
            <a:r>
              <a:rPr lang="en-US" dirty="0" smtClean="0"/>
              <a:t>How </a:t>
            </a:r>
            <a:r>
              <a:rPr lang="en-US" smtClean="0"/>
              <a:t>to register: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1268760"/>
            <a:ext cx="7200900" cy="4598640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cy-GB" dirty="0"/>
              <a:t>1.	</a:t>
            </a:r>
            <a:r>
              <a:rPr lang="cy-GB" dirty="0" smtClean="0"/>
              <a:t>Click on ‘Mewngofnodi’ on the right under </a:t>
            </a:r>
            <a:r>
              <a:rPr lang="cy-GB" dirty="0"/>
              <a:t>‘Maes Athrawon’.  </a:t>
            </a:r>
            <a:endParaRPr lang="en-GB" dirty="0"/>
          </a:p>
          <a:p>
            <a:r>
              <a:rPr lang="cy-GB" dirty="0"/>
              <a:t>2.	</a:t>
            </a:r>
            <a:r>
              <a:rPr lang="cy-GB" dirty="0" smtClean="0"/>
              <a:t>A box will appear; Click on </a:t>
            </a:r>
            <a:r>
              <a:rPr lang="cy-GB" b="1" dirty="0" smtClean="0"/>
              <a:t>‘</a:t>
            </a:r>
            <a:r>
              <a:rPr lang="cy-GB" dirty="0" smtClean="0"/>
              <a:t>Cofrestrwch</a:t>
            </a:r>
            <a:r>
              <a:rPr lang="cy-GB" b="1" dirty="0"/>
              <a:t>‘ </a:t>
            </a:r>
            <a:r>
              <a:rPr lang="cy-GB" dirty="0" smtClean="0"/>
              <a:t>- </a:t>
            </a:r>
            <a:r>
              <a:rPr lang="cy-GB" dirty="0" smtClean="0"/>
              <a:t>under </a:t>
            </a:r>
            <a:r>
              <a:rPr lang="cy-GB" dirty="0" smtClean="0"/>
              <a:t>the box</a:t>
            </a:r>
            <a:endParaRPr lang="en-GB" dirty="0"/>
          </a:p>
          <a:p>
            <a:r>
              <a:rPr lang="cy-GB" dirty="0"/>
              <a:t>3.	</a:t>
            </a:r>
            <a:r>
              <a:rPr lang="cy-GB" dirty="0" smtClean="0"/>
              <a:t>Complete your details by choosing an user name</a:t>
            </a:r>
            <a:endParaRPr lang="en-GB" dirty="0"/>
          </a:p>
          <a:p>
            <a:r>
              <a:rPr lang="cy-GB" dirty="0"/>
              <a:t>4.	</a:t>
            </a:r>
            <a:r>
              <a:rPr lang="cy-GB" dirty="0" smtClean="0"/>
              <a:t>An email will come to you with your password / cyfrinai</a:t>
            </a:r>
            <a:endParaRPr lang="en-GB" dirty="0"/>
          </a:p>
          <a:p>
            <a:r>
              <a:rPr lang="cy-GB" dirty="0"/>
              <a:t>5.	</a:t>
            </a:r>
            <a:r>
              <a:rPr lang="cy-GB" dirty="0" smtClean="0"/>
              <a:t>Close the website</a:t>
            </a:r>
            <a:endParaRPr lang="en-GB" dirty="0"/>
          </a:p>
          <a:p>
            <a:r>
              <a:rPr lang="cy-GB" dirty="0"/>
              <a:t>6.	</a:t>
            </a:r>
            <a:r>
              <a:rPr lang="cy-GB" dirty="0" smtClean="0"/>
              <a:t>Go into the website again and click on ‘Mewngofnodi’ again  </a:t>
            </a:r>
            <a:endParaRPr lang="en-GB" dirty="0"/>
          </a:p>
          <a:p>
            <a:r>
              <a:rPr lang="cy-GB" dirty="0"/>
              <a:t>7.	</a:t>
            </a:r>
            <a:r>
              <a:rPr lang="cy-GB" dirty="0" smtClean="0"/>
              <a:t>Another box will appear;  Complete with your user name (not your email) and password</a:t>
            </a:r>
            <a:endParaRPr lang="en-GB" dirty="0"/>
          </a:p>
          <a:p>
            <a:r>
              <a:rPr lang="cy-GB" dirty="0" smtClean="0"/>
              <a:t>8. Then everything should be open to you!</a:t>
            </a:r>
            <a:endParaRPr lang="en-GB" dirty="0"/>
          </a:p>
          <a:p>
            <a:r>
              <a:rPr lang="cy-GB" dirty="0" smtClean="0"/>
              <a:t>9. If you still have problems send an email to the person who runs the website</a:t>
            </a:r>
          </a:p>
          <a:p>
            <a:r>
              <a:rPr lang="cy-GB" dirty="0" smtClean="0"/>
              <a:t>10. the teachers’ section is all through the medium of Welsh!</a:t>
            </a:r>
            <a:r>
              <a:rPr lang="cy-GB" dirty="0"/>
              <a:t> 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15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Slot </a:t>
            </a:r>
            <a:r>
              <a:rPr lang="en-GB" dirty="0" err="1" smtClean="0"/>
              <a:t>Drilio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0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85800"/>
            <a:ext cx="3628112" cy="5695528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11680" y="2286000"/>
            <a:ext cx="3918212" cy="35814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8000" dirty="0" err="1" smtClean="0"/>
              <a:t>Helpwr</a:t>
            </a:r>
            <a:r>
              <a:rPr lang="en-GB" sz="8000" dirty="0" smtClean="0"/>
              <a:t> </a:t>
            </a:r>
            <a:r>
              <a:rPr lang="en-GB" sz="8000" dirty="0" err="1" smtClean="0"/>
              <a:t>Heddiw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78183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Winston Churchill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1700808"/>
            <a:ext cx="7200900" cy="4166592"/>
          </a:xfrm>
        </p:spPr>
        <p:txBody>
          <a:bodyPr/>
          <a:lstStyle/>
          <a:p>
            <a:r>
              <a:rPr lang="en-GB" dirty="0" smtClean="0"/>
              <a:t>Winston Churchill ‘</a:t>
            </a:r>
            <a:r>
              <a:rPr lang="en-GB" dirty="0" err="1" smtClean="0"/>
              <a:t>dw</a:t>
            </a:r>
            <a:r>
              <a:rPr lang="en-GB" dirty="0" smtClean="0"/>
              <a:t> i. </a:t>
            </a:r>
            <a:r>
              <a:rPr lang="en-GB" dirty="0" err="1" smtClean="0"/>
              <a:t>Dw</a:t>
            </a:r>
            <a:r>
              <a:rPr lang="en-GB" dirty="0" smtClean="0"/>
              <a:t> </a:t>
            </a:r>
            <a:r>
              <a:rPr lang="en-GB" dirty="0" err="1"/>
              <a:t>i</a:t>
            </a:r>
            <a:r>
              <a:rPr lang="en-GB" dirty="0" err="1" smtClean="0"/>
              <a:t>’n</a:t>
            </a:r>
            <a:r>
              <a:rPr lang="en-GB" dirty="0" smtClean="0"/>
              <a:t> </a:t>
            </a:r>
            <a:r>
              <a:rPr lang="en-GB" dirty="0" err="1" smtClean="0"/>
              <a:t>byw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Llundain</a:t>
            </a:r>
            <a:r>
              <a:rPr lang="en-GB" dirty="0" smtClean="0"/>
              <a:t> </a:t>
            </a:r>
            <a:r>
              <a:rPr lang="en-GB" dirty="0" err="1" smtClean="0"/>
              <a:t>mewn</a:t>
            </a:r>
            <a:r>
              <a:rPr lang="en-GB" dirty="0" smtClean="0"/>
              <a:t> t</a:t>
            </a:r>
            <a:r>
              <a:rPr lang="cy-GB" dirty="0" smtClean="0"/>
              <a:t>ŷ teras mawr gyda fy ngwraig Clementine a Coco. Dw i’n 59 oed. Mae fy mhenblwydd ar Tachwedd 30.</a:t>
            </a:r>
          </a:p>
          <a:p>
            <a:r>
              <a:rPr lang="cy-GB" dirty="0" smtClean="0"/>
              <a:t>Mae brawd gyda fi o’r enw Jack.</a:t>
            </a:r>
          </a:p>
          <a:p>
            <a:r>
              <a:rPr lang="cy-GB" dirty="0" smtClean="0"/>
              <a:t>Dw i’n hoffi chwarae golff yn fy amser hamdden. Dw i’n hoffi chwarae golff achos mae e’n hwyl. Mae’n well ‘da fi golff na pěl-droed. Dw i’n credu bod pěl-droed yn ddiflas.</a:t>
            </a:r>
          </a:p>
          <a:p>
            <a:r>
              <a:rPr lang="cy-GB" dirty="0" smtClean="0"/>
              <a:t>Dw i’n hoffi bwyd. Fy hoff fwyd ydy cig oen, tatws, bresych, pis a moron. </a:t>
            </a:r>
            <a:r>
              <a:rPr lang="cy-GB" smtClean="0"/>
              <a:t>Mae Clementine </a:t>
            </a:r>
            <a:r>
              <a:rPr lang="cy-GB" dirty="0" smtClean="0"/>
              <a:t>yn dwlu ar cig oen hefyd.</a:t>
            </a:r>
          </a:p>
          <a:p>
            <a:r>
              <a:rPr lang="cy-GB" dirty="0" smtClean="0"/>
              <a:t>Mae’n gas ‘da fi Adolf Hitler ond dw i’n hoffi Neville Chamberlaine.</a:t>
            </a:r>
          </a:p>
          <a:p>
            <a:endParaRPr lang="cy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12012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6F056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83"/>
          <a:stretch>
            <a:fillRect/>
          </a:stretch>
        </p:blipFill>
        <p:spPr bwMode="auto">
          <a:xfrm>
            <a:off x="304800" y="304800"/>
            <a:ext cx="8077200" cy="601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82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isa\AppData\Local\Microsoft\Windows\Temporary Internet Files\Content.IE5\22HNPOD3\MP9004425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963"/>
            <a:ext cx="9144000" cy="607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2171" y="2348880"/>
            <a:ext cx="83267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Beth </a:t>
            </a:r>
            <a:r>
              <a:rPr lang="en-GB" sz="54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gallwn</a:t>
            </a:r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GB" sz="54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ni</a:t>
            </a:r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GB" sz="54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wneud</a:t>
            </a:r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GB" sz="54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ar</a:t>
            </a:r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y </a:t>
            </a:r>
            <a:r>
              <a:rPr lang="en-GB" sz="54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traeth</a:t>
            </a:r>
            <a:r>
              <a:rPr lang="en-GB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  <a:endParaRPr lang="en-GB" sz="5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3" name="Picture 5" descr="C:\Users\Lisa\AppData\Local\Microsoft\Windows\Temporary Internet Files\Content.IE5\VB5PZGX7\MC9003893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943" y="448634"/>
            <a:ext cx="1872208" cy="184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68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204864"/>
            <a:ext cx="8229600" cy="11430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2" descr="C:\Users\Lisa\AppData\Local\Microsoft\Windows\Temporary Internet Files\Content.IE5\22HNPOD3\MP9004425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963"/>
            <a:ext cx="9144000" cy="607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Lisa\AppData\Local\Microsoft\Windows\Temporary Internet Files\Content.IE5\22HNPOD3\MC9001405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650" y="3598919"/>
            <a:ext cx="2880320" cy="196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isa\AppData\Local\Microsoft\Windows\Temporary Internet Files\Content.IE5\VB5PZGX7\MC9000009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53" y="3041205"/>
            <a:ext cx="4439069" cy="153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323528" y="1145836"/>
            <a:ext cx="2448272" cy="194421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Dyma</a:t>
            </a:r>
            <a:r>
              <a:rPr lang="en-GB" dirty="0" smtClean="0"/>
              <a:t> Daisy y </a:t>
            </a:r>
            <a:r>
              <a:rPr lang="en-GB" dirty="0" err="1" smtClean="0"/>
              <a:t>Dolffin</a:t>
            </a:r>
            <a:endParaRPr lang="en-GB" dirty="0"/>
          </a:p>
        </p:txBody>
      </p:sp>
      <p:sp>
        <p:nvSpPr>
          <p:cNvPr id="6" name="Oval Callout 5"/>
          <p:cNvSpPr/>
          <p:nvPr/>
        </p:nvSpPr>
        <p:spPr>
          <a:xfrm>
            <a:off x="5220072" y="1844822"/>
            <a:ext cx="2160240" cy="1584176"/>
          </a:xfrm>
          <a:prstGeom prst="wedgeEllipse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Dyma</a:t>
            </a:r>
            <a:r>
              <a:rPr lang="en-GB" dirty="0" smtClean="0"/>
              <a:t> Charlie y </a:t>
            </a:r>
            <a:r>
              <a:rPr lang="en-GB" dirty="0" err="1" smtClean="0"/>
              <a:t>Cranc</a:t>
            </a:r>
            <a:endParaRPr lang="en-GB" dirty="0"/>
          </a:p>
        </p:txBody>
      </p:sp>
      <p:pic>
        <p:nvPicPr>
          <p:cNvPr id="8" name="Picture 5" descr="C:\Users\Lisa\AppData\Local\Microsoft\Windows\Temporary Internet Files\Content.IE5\VB5PZGX7\MC9003893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433" y="389963"/>
            <a:ext cx="1872208" cy="184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64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204864"/>
            <a:ext cx="8229600" cy="11430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2" descr="C:\Users\Lisa\AppData\Local\Microsoft\Windows\Temporary Internet Files\Content.IE5\22HNPOD3\MP9004425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963"/>
            <a:ext cx="9144000" cy="607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Lisa\AppData\Local\Microsoft\Windows\Temporary Internet Files\Content.IE5\22HNPOD3\MC9001405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450" y="4144889"/>
            <a:ext cx="2880320" cy="196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isa\AppData\Local\Microsoft\Windows\Temporary Internet Files\Content.IE5\VB5PZGX7\MC9000009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31" y="4771034"/>
            <a:ext cx="4439069" cy="153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611560" y="3428997"/>
            <a:ext cx="2160240" cy="143178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Beth </a:t>
            </a:r>
            <a:r>
              <a:rPr lang="en-GB" dirty="0" err="1" smtClean="0"/>
              <a:t>gallwn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wneud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traeth</a:t>
            </a:r>
            <a:r>
              <a:rPr lang="en-GB" dirty="0" smtClean="0"/>
              <a:t> Charlie?</a:t>
            </a:r>
            <a:endParaRPr lang="en-GB" dirty="0"/>
          </a:p>
        </p:txBody>
      </p:sp>
      <p:sp>
        <p:nvSpPr>
          <p:cNvPr id="6" name="Oval Callout 5"/>
          <p:cNvSpPr/>
          <p:nvPr/>
        </p:nvSpPr>
        <p:spPr>
          <a:xfrm>
            <a:off x="4902450" y="2726668"/>
            <a:ext cx="1927718" cy="1404658"/>
          </a:xfrm>
          <a:prstGeom prst="wedgeEllipse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Gallwn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hedfan</a:t>
            </a:r>
            <a:r>
              <a:rPr lang="en-GB" dirty="0" smtClean="0"/>
              <a:t> </a:t>
            </a:r>
            <a:r>
              <a:rPr lang="en-GB" dirty="0" err="1" smtClean="0"/>
              <a:t>barcud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3074" name="Picture 2" descr="C:\Users\Lisa\AppData\Local\Microsoft\Windows\Temporary Internet Files\Content.IE5\VB5PZGX7\MM900284015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575" y="3274514"/>
            <a:ext cx="2758616" cy="242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isa\AppData\Local\Microsoft\Windows\Temporary Internet Files\Content.IE5\97TKIPDH\MM90004663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733" y="941690"/>
            <a:ext cx="3218300" cy="203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isa\AppData\Local\Microsoft\Windows\Temporary Internet Files\Content.IE5\22HNPOD3\MM900041153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86" y="508811"/>
            <a:ext cx="4265856" cy="405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http://</a:t>
            </a:r>
            <a:r>
              <a:rPr lang="en-US" dirty="0" err="1"/>
              <a:t>adnoddau.cbac.co.uk</a:t>
            </a:r>
            <a:r>
              <a:rPr lang="en-US" dirty="0"/>
              <a:t>/Pages/</a:t>
            </a:r>
            <a:r>
              <a:rPr lang="en-US" dirty="0" err="1"/>
              <a:t>ResourceSingle.aspx?rIid</a:t>
            </a:r>
            <a:r>
              <a:rPr lang="en-US" dirty="0"/>
              <a:t>=496</a:t>
            </a:r>
          </a:p>
        </p:txBody>
      </p:sp>
    </p:spTree>
    <p:extLst>
      <p:ext uri="{BB962C8B-B14F-4D97-AF65-F5344CB8AC3E}">
        <p14:creationId xmlns:p14="http://schemas.microsoft.com/office/powerpoint/2010/main" val="72180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WJEC /CBAC</a:t>
            </a:r>
            <a:br>
              <a:rPr lang="en-US" dirty="0" smtClean="0"/>
            </a:br>
            <a:r>
              <a:rPr lang="en-US" sz="3600" dirty="0" smtClean="0"/>
              <a:t>Welsh across the curriculum film clips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adnoddau.cbac.co.uk/Pages/ResourceSingle.aspx?rIid=496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325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www.cadarn.ac.uk/article/online-resources-learning-and-using-welsh</a:t>
            </a:r>
            <a:endParaRPr lang="en-GB" dirty="0" smtClean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www.learn-welsh.net/welshtopics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</a:majorFont>
      <a:minorFont>
        <a:latin typeface="Franklin Gothic Book" panose="020B0503020102020204"/>
        <a:ea typeface=""/>
        <a:cs typeface="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5954</TotalTime>
  <Words>727</Words>
  <Application>Microsoft Office PowerPoint</Application>
  <PresentationFormat>On-screen Show (4:3)</PresentationFormat>
  <Paragraphs>148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Calibri</vt:lpstr>
      <vt:lpstr>Comic Sans MS</vt:lpstr>
      <vt:lpstr>Franklin Gothic Book</vt:lpstr>
      <vt:lpstr>Crop</vt:lpstr>
      <vt:lpstr>Cymraeg</vt:lpstr>
      <vt:lpstr>Cofrestr</vt:lpstr>
      <vt:lpstr>  www.saysomething.com</vt:lpstr>
      <vt:lpstr>Cwrs Sabothol Cymru Films of Welsh being taught  (Anna Edwards – Penllergaer Ysgol Sant Ffrancis)</vt:lpstr>
      <vt:lpstr>Y PORTH</vt:lpstr>
      <vt:lpstr>Y PORTH **Resources**</vt:lpstr>
      <vt:lpstr>Y Porth *Language manual*</vt:lpstr>
      <vt:lpstr>Central South Consortium Schemes of Work</vt:lpstr>
      <vt:lpstr>Papa pop</vt:lpstr>
      <vt:lpstr>Central South Consortium Nici a Cris - Gwyliau</vt:lpstr>
      <vt:lpstr>Central South Consortium Reading Materials</vt:lpstr>
      <vt:lpstr>Central South Consortium Language Continuum</vt:lpstr>
      <vt:lpstr>Central South Consortium Helpwr Heddiw</vt:lpstr>
      <vt:lpstr>Central South Consortium Resources</vt:lpstr>
      <vt:lpstr>Central South Consortium Schemes of Work</vt:lpstr>
      <vt:lpstr>CentRal South Language Mats</vt:lpstr>
      <vt:lpstr>PowerPoint Presentation</vt:lpstr>
      <vt:lpstr>Central South Consortium Creu Caneuon</vt:lpstr>
      <vt:lpstr>Central South Consortium Language Games</vt:lpstr>
      <vt:lpstr>Central South Consortium Portfolio Templates</vt:lpstr>
      <vt:lpstr>Loop games</vt:lpstr>
      <vt:lpstr>Randomisers</vt:lpstr>
      <vt:lpstr>Planning for Everyday Welsh</vt:lpstr>
      <vt:lpstr> Cymraeg Ail Iaith You’ll need to register and then log on</vt:lpstr>
      <vt:lpstr>How to register:</vt:lpstr>
      <vt:lpstr>Slot Drilio</vt:lpstr>
      <vt:lpstr>PowerPoint Presentation</vt:lpstr>
      <vt:lpstr>Winston Churchill</vt:lpstr>
      <vt:lpstr>PowerPoint Presentation</vt:lpstr>
      <vt:lpstr>PowerPoint Presentation</vt:lpstr>
      <vt:lpstr>PowerPoint Presentation</vt:lpstr>
      <vt:lpstr>PowerPoint Presentation</vt:lpstr>
      <vt:lpstr>WJEC /CBAC Welsh across the curriculum film clips</vt:lpstr>
      <vt:lpstr>Useful Websites</vt:lpstr>
    </vt:vector>
  </TitlesOfParts>
  <Company>SIHE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Cymraeg!</dc:title>
  <dc:creator>Natalie</dc:creator>
  <cp:lastModifiedBy>Natalie Griffiths</cp:lastModifiedBy>
  <cp:revision>60</cp:revision>
  <dcterms:created xsi:type="dcterms:W3CDTF">2016-03-06T12:10:33Z</dcterms:created>
  <dcterms:modified xsi:type="dcterms:W3CDTF">2017-10-24T10:19:58Z</dcterms:modified>
</cp:coreProperties>
</file>