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20"/>
  </p:notesMasterIdLst>
  <p:sldIdLst>
    <p:sldId id="256" r:id="rId2"/>
    <p:sldId id="257" r:id="rId3"/>
    <p:sldId id="268" r:id="rId4"/>
    <p:sldId id="267" r:id="rId5"/>
    <p:sldId id="276" r:id="rId6"/>
    <p:sldId id="271" r:id="rId7"/>
    <p:sldId id="269" r:id="rId8"/>
    <p:sldId id="262" r:id="rId9"/>
    <p:sldId id="263" r:id="rId10"/>
    <p:sldId id="264" r:id="rId11"/>
    <p:sldId id="265" r:id="rId12"/>
    <p:sldId id="266" r:id="rId13"/>
    <p:sldId id="272" r:id="rId14"/>
    <p:sldId id="273" r:id="rId15"/>
    <p:sldId id="274" r:id="rId16"/>
    <p:sldId id="275" r:id="rId17"/>
    <p:sldId id="277" r:id="rId18"/>
    <p:sldId id="27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22BC5F-1ED7-4E56-8ADC-EE45270DD036}" v="60" dt="2026-02-28T11:47:18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75" d="100"/>
          <a:sy n="75" d="100"/>
        </p:scale>
        <p:origin x="902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104E1A-32B8-409D-B337-30E2FFD9F99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0EDA5F9-5827-4E76-B7FC-FAAAFC0BAA9D}">
      <dgm:prSet custT="1"/>
      <dgm:spPr/>
      <dgm:t>
        <a:bodyPr/>
        <a:lstStyle/>
        <a:p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Activity Theory → Engagement improves wellbeing (WHO, 2020b)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901288-E10A-4FE9-9BD1-51DEA6941A48}" type="parTrans" cxnId="{3F418707-2455-4C90-8292-ECC757F91754}">
      <dgm:prSet/>
      <dgm:spPr/>
      <dgm:t>
        <a:bodyPr/>
        <a:lstStyle/>
        <a:p>
          <a:endParaRPr lang="en-US"/>
        </a:p>
      </dgm:t>
    </dgm:pt>
    <dgm:pt modelId="{9F9A3F8B-6432-4B7E-A41F-2D798AEC1FCC}" type="sibTrans" cxnId="{3F418707-2455-4C90-8292-ECC757F91754}">
      <dgm:prSet/>
      <dgm:spPr/>
      <dgm:t>
        <a:bodyPr/>
        <a:lstStyle/>
        <a:p>
          <a:endParaRPr lang="en-US"/>
        </a:p>
      </dgm:t>
    </dgm:pt>
    <dgm:pt modelId="{3FC1B0BB-6D54-4405-AFED-CD631F8D92D1}">
      <dgm:prSet custT="1"/>
      <dgm:spPr/>
      <dgm:t>
        <a:bodyPr/>
        <a:lstStyle/>
        <a:p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Disengagement Theory → Gradual withdrawal from social roles (Age UK, 2022)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76F8F4-2196-42DC-A1C7-A132ACE477EE}" type="parTrans" cxnId="{BFF4B49B-1645-472D-B19D-28677B2DC341}">
      <dgm:prSet/>
      <dgm:spPr/>
      <dgm:t>
        <a:bodyPr/>
        <a:lstStyle/>
        <a:p>
          <a:endParaRPr lang="en-US"/>
        </a:p>
      </dgm:t>
    </dgm:pt>
    <dgm:pt modelId="{047ABB34-6405-41F8-BA08-C8F6F50825E1}" type="sibTrans" cxnId="{BFF4B49B-1645-472D-B19D-28677B2DC341}">
      <dgm:prSet/>
      <dgm:spPr/>
      <dgm:t>
        <a:bodyPr/>
        <a:lstStyle/>
        <a:p>
          <a:endParaRPr lang="en-US"/>
        </a:p>
      </dgm:t>
    </dgm:pt>
    <dgm:pt modelId="{66D22EEE-1685-4643-9E94-EAFC6341E7B2}">
      <dgm:prSet custT="1"/>
      <dgm:spPr/>
      <dgm:t>
        <a:bodyPr/>
        <a:lstStyle/>
        <a:p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Continuity Theory → Maintaining identity through familiar routines (Glendenning, 2018)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692409-B778-4E03-9E04-57EA2DEFD102}" type="parTrans" cxnId="{A289396B-7D3D-4634-86CC-DE6D89359773}">
      <dgm:prSet/>
      <dgm:spPr/>
      <dgm:t>
        <a:bodyPr/>
        <a:lstStyle/>
        <a:p>
          <a:endParaRPr lang="en-US"/>
        </a:p>
      </dgm:t>
    </dgm:pt>
    <dgm:pt modelId="{1EB93F85-6081-4299-B14A-700D025BED60}" type="sibTrans" cxnId="{A289396B-7D3D-4634-86CC-DE6D89359773}">
      <dgm:prSet/>
      <dgm:spPr/>
      <dgm:t>
        <a:bodyPr/>
        <a:lstStyle/>
        <a:p>
          <a:endParaRPr lang="en-US"/>
        </a:p>
      </dgm:t>
    </dgm:pt>
    <dgm:pt modelId="{50661B8A-78D1-48EF-9F46-9E79C30E7578}">
      <dgm:prSet custT="1"/>
      <dgm:spPr/>
      <dgm:t>
        <a:bodyPr/>
        <a:lstStyle/>
        <a:p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Life Course Theory → Cumulative influence of social, economic, and health experiences (Morgan and Kunkel, 2011)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9EE279-0C8F-4D82-A437-D9D36983E16A}" type="parTrans" cxnId="{E702CCE7-F55A-4D6D-AE6E-79856AAE5726}">
      <dgm:prSet/>
      <dgm:spPr/>
      <dgm:t>
        <a:bodyPr/>
        <a:lstStyle/>
        <a:p>
          <a:endParaRPr lang="en-US"/>
        </a:p>
      </dgm:t>
    </dgm:pt>
    <dgm:pt modelId="{91BB81C6-5A08-4AEB-A1BB-EDDEFB9BFCCD}" type="sibTrans" cxnId="{E702CCE7-F55A-4D6D-AE6E-79856AAE5726}">
      <dgm:prSet/>
      <dgm:spPr/>
      <dgm:t>
        <a:bodyPr/>
        <a:lstStyle/>
        <a:p>
          <a:endParaRPr lang="en-US"/>
        </a:p>
      </dgm:t>
    </dgm:pt>
    <dgm:pt modelId="{E61FE908-5B5F-4A32-ACF9-FFC1278FBB76}" type="pres">
      <dgm:prSet presAssocID="{D8104E1A-32B8-409D-B337-30E2FFD9F996}" presName="linear" presStyleCnt="0">
        <dgm:presLayoutVars>
          <dgm:animLvl val="lvl"/>
          <dgm:resizeHandles val="exact"/>
        </dgm:presLayoutVars>
      </dgm:prSet>
      <dgm:spPr/>
    </dgm:pt>
    <dgm:pt modelId="{55A5A020-EEF8-41D6-958B-32588C829121}" type="pres">
      <dgm:prSet presAssocID="{F0EDA5F9-5827-4E76-B7FC-FAAAFC0BAA9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10D7C05-4499-4393-AF0E-3B83CC2D9B0B}" type="pres">
      <dgm:prSet presAssocID="{9F9A3F8B-6432-4B7E-A41F-2D798AEC1FCC}" presName="spacer" presStyleCnt="0"/>
      <dgm:spPr/>
    </dgm:pt>
    <dgm:pt modelId="{225CF635-D237-4CAA-B116-D1441FAFA2CB}" type="pres">
      <dgm:prSet presAssocID="{3FC1B0BB-6D54-4405-AFED-CD631F8D92D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68990C-D973-4015-ACDA-9673C1BE2961}" type="pres">
      <dgm:prSet presAssocID="{047ABB34-6405-41F8-BA08-C8F6F50825E1}" presName="spacer" presStyleCnt="0"/>
      <dgm:spPr/>
    </dgm:pt>
    <dgm:pt modelId="{8B521C25-F681-47E6-8ACA-79A4191E9474}" type="pres">
      <dgm:prSet presAssocID="{66D22EEE-1685-4643-9E94-EAFC6341E7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11C4DAA-02B1-426E-9E0D-140DA8DF1716}" type="pres">
      <dgm:prSet presAssocID="{1EB93F85-6081-4299-B14A-700D025BED60}" presName="spacer" presStyleCnt="0"/>
      <dgm:spPr/>
    </dgm:pt>
    <dgm:pt modelId="{3AB4EABC-AD65-49A1-8DE0-72815DC50A1B}" type="pres">
      <dgm:prSet presAssocID="{50661B8A-78D1-48EF-9F46-9E79C30E75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F418707-2455-4C90-8292-ECC757F91754}" srcId="{D8104E1A-32B8-409D-B337-30E2FFD9F996}" destId="{F0EDA5F9-5827-4E76-B7FC-FAAAFC0BAA9D}" srcOrd="0" destOrd="0" parTransId="{18901288-E10A-4FE9-9BD1-51DEA6941A48}" sibTransId="{9F9A3F8B-6432-4B7E-A41F-2D798AEC1FCC}"/>
    <dgm:cxn modelId="{A289396B-7D3D-4634-86CC-DE6D89359773}" srcId="{D8104E1A-32B8-409D-B337-30E2FFD9F996}" destId="{66D22EEE-1685-4643-9E94-EAFC6341E7B2}" srcOrd="2" destOrd="0" parTransId="{44692409-B778-4E03-9E04-57EA2DEFD102}" sibTransId="{1EB93F85-6081-4299-B14A-700D025BED60}"/>
    <dgm:cxn modelId="{AB3E336D-08ED-475B-814C-2F383708CD6C}" type="presOf" srcId="{D8104E1A-32B8-409D-B337-30E2FFD9F996}" destId="{E61FE908-5B5F-4A32-ACF9-FFC1278FBB76}" srcOrd="0" destOrd="0" presId="urn:microsoft.com/office/officeart/2005/8/layout/vList2"/>
    <dgm:cxn modelId="{E579D88D-9EDB-471B-8372-0D19A900163B}" type="presOf" srcId="{50661B8A-78D1-48EF-9F46-9E79C30E7578}" destId="{3AB4EABC-AD65-49A1-8DE0-72815DC50A1B}" srcOrd="0" destOrd="0" presId="urn:microsoft.com/office/officeart/2005/8/layout/vList2"/>
    <dgm:cxn modelId="{BFF4B49B-1645-472D-B19D-28677B2DC341}" srcId="{D8104E1A-32B8-409D-B337-30E2FFD9F996}" destId="{3FC1B0BB-6D54-4405-AFED-CD631F8D92D1}" srcOrd="1" destOrd="0" parTransId="{7276F8F4-2196-42DC-A1C7-A132ACE477EE}" sibTransId="{047ABB34-6405-41F8-BA08-C8F6F50825E1}"/>
    <dgm:cxn modelId="{7C96B6B1-F7E2-49B5-B023-9248B823488D}" type="presOf" srcId="{66D22EEE-1685-4643-9E94-EAFC6341E7B2}" destId="{8B521C25-F681-47E6-8ACA-79A4191E9474}" srcOrd="0" destOrd="0" presId="urn:microsoft.com/office/officeart/2005/8/layout/vList2"/>
    <dgm:cxn modelId="{D9667DC7-CEA8-4DBA-86D2-1634AE38CA3B}" type="presOf" srcId="{3FC1B0BB-6D54-4405-AFED-CD631F8D92D1}" destId="{225CF635-D237-4CAA-B116-D1441FAFA2CB}" srcOrd="0" destOrd="0" presId="urn:microsoft.com/office/officeart/2005/8/layout/vList2"/>
    <dgm:cxn modelId="{40DFFED8-AE88-4F88-9BCB-733440F2E9D3}" type="presOf" srcId="{F0EDA5F9-5827-4E76-B7FC-FAAAFC0BAA9D}" destId="{55A5A020-EEF8-41D6-958B-32588C829121}" srcOrd="0" destOrd="0" presId="urn:microsoft.com/office/officeart/2005/8/layout/vList2"/>
    <dgm:cxn modelId="{E702CCE7-F55A-4D6D-AE6E-79856AAE5726}" srcId="{D8104E1A-32B8-409D-B337-30E2FFD9F996}" destId="{50661B8A-78D1-48EF-9F46-9E79C30E7578}" srcOrd="3" destOrd="0" parTransId="{819EE279-0C8F-4D82-A437-D9D36983E16A}" sibTransId="{91BB81C6-5A08-4AEB-A1BB-EDDEFB9BFCCD}"/>
    <dgm:cxn modelId="{32F12848-B57B-4873-B195-692741496F7B}" type="presParOf" srcId="{E61FE908-5B5F-4A32-ACF9-FFC1278FBB76}" destId="{55A5A020-EEF8-41D6-958B-32588C829121}" srcOrd="0" destOrd="0" presId="urn:microsoft.com/office/officeart/2005/8/layout/vList2"/>
    <dgm:cxn modelId="{CF008527-C52B-4D43-A1F4-C61CA4631F2D}" type="presParOf" srcId="{E61FE908-5B5F-4A32-ACF9-FFC1278FBB76}" destId="{410D7C05-4499-4393-AF0E-3B83CC2D9B0B}" srcOrd="1" destOrd="0" presId="urn:microsoft.com/office/officeart/2005/8/layout/vList2"/>
    <dgm:cxn modelId="{8EE31161-BC4E-48C3-A70E-9D2AC03351F2}" type="presParOf" srcId="{E61FE908-5B5F-4A32-ACF9-FFC1278FBB76}" destId="{225CF635-D237-4CAA-B116-D1441FAFA2CB}" srcOrd="2" destOrd="0" presId="urn:microsoft.com/office/officeart/2005/8/layout/vList2"/>
    <dgm:cxn modelId="{CCA497C9-CED6-4804-BD79-083868694CDC}" type="presParOf" srcId="{E61FE908-5B5F-4A32-ACF9-FFC1278FBB76}" destId="{5D68990C-D973-4015-ACDA-9673C1BE2961}" srcOrd="3" destOrd="0" presId="urn:microsoft.com/office/officeart/2005/8/layout/vList2"/>
    <dgm:cxn modelId="{D8409B73-2595-4655-B04F-83DCBE109E45}" type="presParOf" srcId="{E61FE908-5B5F-4A32-ACF9-FFC1278FBB76}" destId="{8B521C25-F681-47E6-8ACA-79A4191E9474}" srcOrd="4" destOrd="0" presId="urn:microsoft.com/office/officeart/2005/8/layout/vList2"/>
    <dgm:cxn modelId="{D70776E8-0B89-4DE4-952D-FA5046092D85}" type="presParOf" srcId="{E61FE908-5B5F-4A32-ACF9-FFC1278FBB76}" destId="{711C4DAA-02B1-426E-9E0D-140DA8DF1716}" srcOrd="5" destOrd="0" presId="urn:microsoft.com/office/officeart/2005/8/layout/vList2"/>
    <dgm:cxn modelId="{83961B65-FB31-4C27-B287-D1F7C3698D44}" type="presParOf" srcId="{E61FE908-5B5F-4A32-ACF9-FFC1278FBB76}" destId="{3AB4EABC-AD65-49A1-8DE0-72815DC50A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07A0E5-A71B-4322-94EA-3D0D737A3C3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5042B1-8737-492F-B14C-3EE3CBF8FD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Services: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primary care, community nursing, domiciliary care, residential and nursing homes, day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centres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, palliative 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care </a:t>
          </a:r>
          <a:r>
            <a:rPr lang="en-GB" sz="1200" b="0" dirty="0">
              <a:latin typeface="Arial" panose="020B0604020202020204" pitchFamily="34" charset="0"/>
              <a:cs typeface="Arial" panose="020B0604020202020204" pitchFamily="34" charset="0"/>
            </a:rPr>
            <a:t>(Age UK, 2022)</a:t>
          </a:r>
          <a:endParaRPr lang="en-US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9FC71E-9BB8-43A0-A792-89689390A2FE}" type="parTrans" cxnId="{40F81A08-3A3D-4C70-97AB-9F87988064D9}">
      <dgm:prSet/>
      <dgm:spPr/>
      <dgm:t>
        <a:bodyPr/>
        <a:lstStyle/>
        <a:p>
          <a:endParaRPr lang="en-US"/>
        </a:p>
      </dgm:t>
    </dgm:pt>
    <dgm:pt modelId="{EC99981D-48A1-44E3-B6A1-212A4B6F81C4}" type="sibTrans" cxnId="{40F81A08-3A3D-4C70-97AB-9F87988064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44735D-49CB-4DB9-AE4B-DD757B844A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Policy: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Care Act 2014 → Wellbeing and personalization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b="0" dirty="0">
              <a:latin typeface="Arial" panose="020B0604020202020204" pitchFamily="34" charset="0"/>
              <a:cs typeface="Arial" panose="020B0604020202020204" pitchFamily="34" charset="0"/>
            </a:rPr>
            <a:t>Care Act, 2014)</a:t>
          </a:r>
          <a:endParaRPr lang="en-US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372E3A-4538-477A-B2A5-50FBB0FC8752}" type="parTrans" cxnId="{EBE2D77F-DA80-440C-B09A-09A1E065D904}">
      <dgm:prSet/>
      <dgm:spPr/>
      <dgm:t>
        <a:bodyPr/>
        <a:lstStyle/>
        <a:p>
          <a:endParaRPr lang="en-US"/>
        </a:p>
      </dgm:t>
    </dgm:pt>
    <dgm:pt modelId="{C7CF5D7D-9040-438B-8206-77A8D1731CB9}" type="sibTrans" cxnId="{EBE2D77F-DA80-440C-B09A-09A1E065D9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F93AF17-2DC2-4C14-8DC9-4D45C6BFAD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NHS Long Term Plan → prevention and integrated care </a:t>
          </a:r>
          <a:r>
            <a:rPr lang="en-GB" sz="1200" b="0" dirty="0">
              <a:latin typeface="Arial" panose="020B0604020202020204" pitchFamily="34" charset="0"/>
              <a:cs typeface="Arial" panose="020B0604020202020204" pitchFamily="34" charset="0"/>
            </a:rPr>
            <a:t>(NHS, 2020b)</a:t>
          </a:r>
          <a:endParaRPr lang="en-US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B0C96F-5723-497F-B684-8F4B5A11F7CA}" type="parTrans" cxnId="{D0B27C79-4202-4489-B105-359B764B1B9E}">
      <dgm:prSet/>
      <dgm:spPr/>
      <dgm:t>
        <a:bodyPr/>
        <a:lstStyle/>
        <a:p>
          <a:endParaRPr lang="en-US"/>
        </a:p>
      </dgm:t>
    </dgm:pt>
    <dgm:pt modelId="{2D291DA2-65C6-4681-819B-F060FBE55E2A}" type="sibTrans" cxnId="{D0B27C79-4202-4489-B105-359B764B1B9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78B80D8-178D-4508-8610-F45C966F92D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Demographics: 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10M aged 65+, 80+ population growing rapidly → rising demand  (Office for National Statistics, 2024)</a:t>
          </a:r>
        </a:p>
      </dgm:t>
    </dgm:pt>
    <dgm:pt modelId="{B416A730-9636-4909-B2AA-74935F21FC6A}" type="parTrans" cxnId="{BD9A34D3-1D43-4804-AF40-B85D39879943}">
      <dgm:prSet/>
      <dgm:spPr/>
      <dgm:t>
        <a:bodyPr/>
        <a:lstStyle/>
        <a:p>
          <a:endParaRPr lang="en-US"/>
        </a:p>
      </dgm:t>
    </dgm:pt>
    <dgm:pt modelId="{084F9E33-0363-4B72-BA4F-8E21DC65242A}" type="sibTrans" cxnId="{BD9A34D3-1D43-4804-AF40-B85D398799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DCED77-961B-4025-B010-63AC811E5C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Challenges: 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funding constraints, workforce shortages, limited accessibility </a:t>
          </a:r>
          <a:r>
            <a:rPr lang="en-GB" sz="1200" b="0" dirty="0">
              <a:latin typeface="Arial" panose="020B0604020202020204" pitchFamily="34" charset="0"/>
              <a:cs typeface="Arial" panose="020B0604020202020204" pitchFamily="34" charset="0"/>
            </a:rPr>
            <a:t>(NHS, 2024)</a:t>
          </a:r>
          <a:endParaRPr lang="en-US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AE09F3-E631-45EC-A61F-1383FCBA4B18}" type="parTrans" cxnId="{597E3605-480E-4B02-A336-91B12373FE3C}">
      <dgm:prSet/>
      <dgm:spPr/>
      <dgm:t>
        <a:bodyPr/>
        <a:lstStyle/>
        <a:p>
          <a:endParaRPr lang="en-US"/>
        </a:p>
      </dgm:t>
    </dgm:pt>
    <dgm:pt modelId="{3F6DE8C9-3FF2-4A3F-B684-12220E80A52F}" type="sibTrans" cxnId="{597E3605-480E-4B02-A336-91B12373FE3C}">
      <dgm:prSet/>
      <dgm:spPr/>
      <dgm:t>
        <a:bodyPr/>
        <a:lstStyle/>
        <a:p>
          <a:endParaRPr lang="en-US"/>
        </a:p>
      </dgm:t>
    </dgm:pt>
    <dgm:pt modelId="{3861B1FF-5965-44DA-947B-552763668272}" type="pres">
      <dgm:prSet presAssocID="{5F07A0E5-A71B-4322-94EA-3D0D737A3C3E}" presName="root" presStyleCnt="0">
        <dgm:presLayoutVars>
          <dgm:dir/>
          <dgm:resizeHandles val="exact"/>
        </dgm:presLayoutVars>
      </dgm:prSet>
      <dgm:spPr/>
    </dgm:pt>
    <dgm:pt modelId="{66F93247-C97D-41DF-9ECC-04DA6C99E926}" type="pres">
      <dgm:prSet presAssocID="{5F07A0E5-A71B-4322-94EA-3D0D737A3C3E}" presName="container" presStyleCnt="0">
        <dgm:presLayoutVars>
          <dgm:dir/>
          <dgm:resizeHandles val="exact"/>
        </dgm:presLayoutVars>
      </dgm:prSet>
      <dgm:spPr/>
    </dgm:pt>
    <dgm:pt modelId="{AEDD1F89-D719-4066-9B78-C5C3EF6C2F89}" type="pres">
      <dgm:prSet presAssocID="{E25042B1-8737-492F-B14C-3EE3CBF8FDB2}" presName="compNode" presStyleCnt="0"/>
      <dgm:spPr/>
    </dgm:pt>
    <dgm:pt modelId="{9F38DF16-938D-4FFB-AB14-38DE2D524B39}" type="pres">
      <dgm:prSet presAssocID="{E25042B1-8737-492F-B14C-3EE3CBF8FDB2}" presName="iconBgRect" presStyleLbl="bgShp" presStyleIdx="0" presStyleCnt="5"/>
      <dgm:spPr/>
    </dgm:pt>
    <dgm:pt modelId="{CF37EC85-C7D8-40D8-9F31-65ED720F34B4}" type="pres">
      <dgm:prSet presAssocID="{E25042B1-8737-492F-B14C-3EE3CBF8FDB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0729C88-143D-451B-A3DF-0E305322C804}" type="pres">
      <dgm:prSet presAssocID="{E25042B1-8737-492F-B14C-3EE3CBF8FDB2}" presName="spaceRect" presStyleCnt="0"/>
      <dgm:spPr/>
    </dgm:pt>
    <dgm:pt modelId="{D43CE95E-3598-4487-B521-EE35FFE1CA43}" type="pres">
      <dgm:prSet presAssocID="{E25042B1-8737-492F-B14C-3EE3CBF8FDB2}" presName="textRect" presStyleLbl="revTx" presStyleIdx="0" presStyleCnt="5">
        <dgm:presLayoutVars>
          <dgm:chMax val="1"/>
          <dgm:chPref val="1"/>
        </dgm:presLayoutVars>
      </dgm:prSet>
      <dgm:spPr/>
    </dgm:pt>
    <dgm:pt modelId="{070B40F4-C618-455B-95C0-41F49071C910}" type="pres">
      <dgm:prSet presAssocID="{EC99981D-48A1-44E3-B6A1-212A4B6F81C4}" presName="sibTrans" presStyleLbl="sibTrans2D1" presStyleIdx="0" presStyleCnt="0"/>
      <dgm:spPr/>
    </dgm:pt>
    <dgm:pt modelId="{F3BD3C0F-83D1-4462-9272-FE919BBCE336}" type="pres">
      <dgm:prSet presAssocID="{1D44735D-49CB-4DB9-AE4B-DD757B844A01}" presName="compNode" presStyleCnt="0"/>
      <dgm:spPr/>
    </dgm:pt>
    <dgm:pt modelId="{E4FCB5D0-8027-44C0-8573-AE9152BF26A3}" type="pres">
      <dgm:prSet presAssocID="{1D44735D-49CB-4DB9-AE4B-DD757B844A01}" presName="iconBgRect" presStyleLbl="bgShp" presStyleIdx="1" presStyleCnt="5"/>
      <dgm:spPr/>
    </dgm:pt>
    <dgm:pt modelId="{3A8989EB-19FA-4035-ABB8-61D67C3F95DC}" type="pres">
      <dgm:prSet presAssocID="{1D44735D-49CB-4DB9-AE4B-DD757B844A0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9DB0EBD-A1FE-414C-A0AD-10D524BA714D}" type="pres">
      <dgm:prSet presAssocID="{1D44735D-49CB-4DB9-AE4B-DD757B844A01}" presName="spaceRect" presStyleCnt="0"/>
      <dgm:spPr/>
    </dgm:pt>
    <dgm:pt modelId="{92BD18E4-023E-4746-B48A-C1E5B2C68D92}" type="pres">
      <dgm:prSet presAssocID="{1D44735D-49CB-4DB9-AE4B-DD757B844A01}" presName="textRect" presStyleLbl="revTx" presStyleIdx="1" presStyleCnt="5">
        <dgm:presLayoutVars>
          <dgm:chMax val="1"/>
          <dgm:chPref val="1"/>
        </dgm:presLayoutVars>
      </dgm:prSet>
      <dgm:spPr/>
    </dgm:pt>
    <dgm:pt modelId="{94A6F28E-3BB1-4CB2-BD66-2EA8CA5543A2}" type="pres">
      <dgm:prSet presAssocID="{C7CF5D7D-9040-438B-8206-77A8D1731CB9}" presName="sibTrans" presStyleLbl="sibTrans2D1" presStyleIdx="0" presStyleCnt="0"/>
      <dgm:spPr/>
    </dgm:pt>
    <dgm:pt modelId="{21274EBC-09EA-41F4-AC7C-B6683E35374C}" type="pres">
      <dgm:prSet presAssocID="{DF93AF17-2DC2-4C14-8DC9-4D45C6BFAD1E}" presName="compNode" presStyleCnt="0"/>
      <dgm:spPr/>
    </dgm:pt>
    <dgm:pt modelId="{99C43CF6-670F-480E-9F2D-30D7E2B4DBCD}" type="pres">
      <dgm:prSet presAssocID="{DF93AF17-2DC2-4C14-8DC9-4D45C6BFAD1E}" presName="iconBgRect" presStyleLbl="bgShp" presStyleIdx="2" presStyleCnt="5"/>
      <dgm:spPr/>
    </dgm:pt>
    <dgm:pt modelId="{9D218DDE-7885-43A4-B29C-B19EF3E9ACB3}" type="pres">
      <dgm:prSet presAssocID="{DF93AF17-2DC2-4C14-8DC9-4D45C6BFAD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1E29F67-AC26-47FF-92CF-664C8CDE9ABA}" type="pres">
      <dgm:prSet presAssocID="{DF93AF17-2DC2-4C14-8DC9-4D45C6BFAD1E}" presName="spaceRect" presStyleCnt="0"/>
      <dgm:spPr/>
    </dgm:pt>
    <dgm:pt modelId="{B764B34E-D523-4355-9A94-551439C29D9A}" type="pres">
      <dgm:prSet presAssocID="{DF93AF17-2DC2-4C14-8DC9-4D45C6BFAD1E}" presName="textRect" presStyleLbl="revTx" presStyleIdx="2" presStyleCnt="5" custLinFactNeighborX="2344" custLinFactNeighborY="10996">
        <dgm:presLayoutVars>
          <dgm:chMax val="1"/>
          <dgm:chPref val="1"/>
        </dgm:presLayoutVars>
      </dgm:prSet>
      <dgm:spPr/>
    </dgm:pt>
    <dgm:pt modelId="{8C35D0C4-3E56-4669-98ED-0586DC9E59FE}" type="pres">
      <dgm:prSet presAssocID="{2D291DA2-65C6-4681-819B-F060FBE55E2A}" presName="sibTrans" presStyleLbl="sibTrans2D1" presStyleIdx="0" presStyleCnt="0"/>
      <dgm:spPr/>
    </dgm:pt>
    <dgm:pt modelId="{D47AF34D-DCD3-49CB-AB16-368B3BBE1BD3}" type="pres">
      <dgm:prSet presAssocID="{C78B80D8-178D-4508-8610-F45C966F92D0}" presName="compNode" presStyleCnt="0"/>
      <dgm:spPr/>
    </dgm:pt>
    <dgm:pt modelId="{A96C1367-E723-428B-8092-0F5762F8F531}" type="pres">
      <dgm:prSet presAssocID="{C78B80D8-178D-4508-8610-F45C966F92D0}" presName="iconBgRect" presStyleLbl="bgShp" presStyleIdx="3" presStyleCnt="5"/>
      <dgm:spPr/>
    </dgm:pt>
    <dgm:pt modelId="{71D0B7E6-0720-42BD-8C0D-64BA2A6A6156}" type="pres">
      <dgm:prSet presAssocID="{C78B80D8-178D-4508-8610-F45C966F92D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58EDB75B-E619-4DD8-A54F-361028A1A1FB}" type="pres">
      <dgm:prSet presAssocID="{C78B80D8-178D-4508-8610-F45C966F92D0}" presName="spaceRect" presStyleCnt="0"/>
      <dgm:spPr/>
    </dgm:pt>
    <dgm:pt modelId="{80615DC2-C0A6-42D3-AC2E-D6F35B4118B5}" type="pres">
      <dgm:prSet presAssocID="{C78B80D8-178D-4508-8610-F45C966F92D0}" presName="textRect" presStyleLbl="revTx" presStyleIdx="3" presStyleCnt="5">
        <dgm:presLayoutVars>
          <dgm:chMax val="1"/>
          <dgm:chPref val="1"/>
        </dgm:presLayoutVars>
      </dgm:prSet>
      <dgm:spPr/>
    </dgm:pt>
    <dgm:pt modelId="{3FCD406E-7519-4C61-B04C-2AE41928D01A}" type="pres">
      <dgm:prSet presAssocID="{084F9E33-0363-4B72-BA4F-8E21DC65242A}" presName="sibTrans" presStyleLbl="sibTrans2D1" presStyleIdx="0" presStyleCnt="0"/>
      <dgm:spPr/>
    </dgm:pt>
    <dgm:pt modelId="{693DBC6A-12C9-4EE6-B695-99E08574D547}" type="pres">
      <dgm:prSet presAssocID="{82DCED77-961B-4025-B010-63AC811E5CF6}" presName="compNode" presStyleCnt="0"/>
      <dgm:spPr/>
    </dgm:pt>
    <dgm:pt modelId="{001CE4DA-7627-44F6-8AE4-3512C9A94DCB}" type="pres">
      <dgm:prSet presAssocID="{82DCED77-961B-4025-B010-63AC811E5CF6}" presName="iconBgRect" presStyleLbl="bgShp" presStyleIdx="4" presStyleCnt="5"/>
      <dgm:spPr/>
    </dgm:pt>
    <dgm:pt modelId="{AF337161-2C9B-4A4E-99F2-9CD3395C139B}" type="pres">
      <dgm:prSet presAssocID="{82DCED77-961B-4025-B010-63AC811E5CF6}" presName="iconRect" presStyleLbl="node1" presStyleIdx="4" presStyleCnt="5" custLinFactNeighborX="18389" custLinFactNeighborY="-18633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2E17AAB-B5FA-462A-94F9-D250822704F2}" type="pres">
      <dgm:prSet presAssocID="{82DCED77-961B-4025-B010-63AC811E5CF6}" presName="spaceRect" presStyleCnt="0"/>
      <dgm:spPr/>
    </dgm:pt>
    <dgm:pt modelId="{D614E1DE-E09D-4328-A731-0E1D918A075D}" type="pres">
      <dgm:prSet presAssocID="{82DCED77-961B-4025-B010-63AC811E5CF6}" presName="textRect" presStyleLbl="revTx" presStyleIdx="4" presStyleCnt="5" custLinFactNeighborX="-2249" custLinFactNeighborY="-16972">
        <dgm:presLayoutVars>
          <dgm:chMax val="1"/>
          <dgm:chPref val="1"/>
        </dgm:presLayoutVars>
      </dgm:prSet>
      <dgm:spPr/>
    </dgm:pt>
  </dgm:ptLst>
  <dgm:cxnLst>
    <dgm:cxn modelId="{597E3605-480E-4B02-A336-91B12373FE3C}" srcId="{5F07A0E5-A71B-4322-94EA-3D0D737A3C3E}" destId="{82DCED77-961B-4025-B010-63AC811E5CF6}" srcOrd="4" destOrd="0" parTransId="{5DAE09F3-E631-45EC-A61F-1383FCBA4B18}" sibTransId="{3F6DE8C9-3FF2-4A3F-B684-12220E80A52F}"/>
    <dgm:cxn modelId="{40F81A08-3A3D-4C70-97AB-9F87988064D9}" srcId="{5F07A0E5-A71B-4322-94EA-3D0D737A3C3E}" destId="{E25042B1-8737-492F-B14C-3EE3CBF8FDB2}" srcOrd="0" destOrd="0" parTransId="{3A9FC71E-9BB8-43A0-A792-89689390A2FE}" sibTransId="{EC99981D-48A1-44E3-B6A1-212A4B6F81C4}"/>
    <dgm:cxn modelId="{A537721E-879B-4C0C-91B3-4BC2B0401C28}" type="presOf" srcId="{82DCED77-961B-4025-B010-63AC811E5CF6}" destId="{D614E1DE-E09D-4328-A731-0E1D918A075D}" srcOrd="0" destOrd="0" presId="urn:microsoft.com/office/officeart/2018/2/layout/IconCircleList"/>
    <dgm:cxn modelId="{6D77A442-7813-4374-82E6-A167A793908B}" type="presOf" srcId="{E25042B1-8737-492F-B14C-3EE3CBF8FDB2}" destId="{D43CE95E-3598-4487-B521-EE35FFE1CA43}" srcOrd="0" destOrd="0" presId="urn:microsoft.com/office/officeart/2018/2/layout/IconCircleList"/>
    <dgm:cxn modelId="{F31C0970-D9B0-4C7F-A167-58C8042BB805}" type="presOf" srcId="{084F9E33-0363-4B72-BA4F-8E21DC65242A}" destId="{3FCD406E-7519-4C61-B04C-2AE41928D01A}" srcOrd="0" destOrd="0" presId="urn:microsoft.com/office/officeart/2018/2/layout/IconCircleList"/>
    <dgm:cxn modelId="{D0B27C79-4202-4489-B105-359B764B1B9E}" srcId="{5F07A0E5-A71B-4322-94EA-3D0D737A3C3E}" destId="{DF93AF17-2DC2-4C14-8DC9-4D45C6BFAD1E}" srcOrd="2" destOrd="0" parTransId="{85B0C96F-5723-497F-B684-8F4B5A11F7CA}" sibTransId="{2D291DA2-65C6-4681-819B-F060FBE55E2A}"/>
    <dgm:cxn modelId="{7CB07D59-04DA-4B40-B40A-5D062CEA6119}" type="presOf" srcId="{DF93AF17-2DC2-4C14-8DC9-4D45C6BFAD1E}" destId="{B764B34E-D523-4355-9A94-551439C29D9A}" srcOrd="0" destOrd="0" presId="urn:microsoft.com/office/officeart/2018/2/layout/IconCircleList"/>
    <dgm:cxn modelId="{C404285A-296F-46B9-B917-465F04B623D6}" type="presOf" srcId="{1D44735D-49CB-4DB9-AE4B-DD757B844A01}" destId="{92BD18E4-023E-4746-B48A-C1E5B2C68D92}" srcOrd="0" destOrd="0" presId="urn:microsoft.com/office/officeart/2018/2/layout/IconCircleList"/>
    <dgm:cxn modelId="{EBE2D77F-DA80-440C-B09A-09A1E065D904}" srcId="{5F07A0E5-A71B-4322-94EA-3D0D737A3C3E}" destId="{1D44735D-49CB-4DB9-AE4B-DD757B844A01}" srcOrd="1" destOrd="0" parTransId="{CC372E3A-4538-477A-B2A5-50FBB0FC8752}" sibTransId="{C7CF5D7D-9040-438B-8206-77A8D1731CB9}"/>
    <dgm:cxn modelId="{74345193-5A47-4258-AE5B-C09D7C03B5E8}" type="presOf" srcId="{2D291DA2-65C6-4681-819B-F060FBE55E2A}" destId="{8C35D0C4-3E56-4669-98ED-0586DC9E59FE}" srcOrd="0" destOrd="0" presId="urn:microsoft.com/office/officeart/2018/2/layout/IconCircleList"/>
    <dgm:cxn modelId="{BAFEC695-DEC8-4560-842F-D4A42B8E3853}" type="presOf" srcId="{EC99981D-48A1-44E3-B6A1-212A4B6F81C4}" destId="{070B40F4-C618-455B-95C0-41F49071C910}" srcOrd="0" destOrd="0" presId="urn:microsoft.com/office/officeart/2018/2/layout/IconCircleList"/>
    <dgm:cxn modelId="{B39681A6-7FB6-44B7-ABB4-5BCCCAD31ACB}" type="presOf" srcId="{C7CF5D7D-9040-438B-8206-77A8D1731CB9}" destId="{94A6F28E-3BB1-4CB2-BD66-2EA8CA5543A2}" srcOrd="0" destOrd="0" presId="urn:microsoft.com/office/officeart/2018/2/layout/IconCircleList"/>
    <dgm:cxn modelId="{CFA30FC6-A801-493B-892C-A995D53F91B1}" type="presOf" srcId="{C78B80D8-178D-4508-8610-F45C966F92D0}" destId="{80615DC2-C0A6-42D3-AC2E-D6F35B4118B5}" srcOrd="0" destOrd="0" presId="urn:microsoft.com/office/officeart/2018/2/layout/IconCircleList"/>
    <dgm:cxn modelId="{BD9A34D3-1D43-4804-AF40-B85D39879943}" srcId="{5F07A0E5-A71B-4322-94EA-3D0D737A3C3E}" destId="{C78B80D8-178D-4508-8610-F45C966F92D0}" srcOrd="3" destOrd="0" parTransId="{B416A730-9636-4909-B2AA-74935F21FC6A}" sibTransId="{084F9E33-0363-4B72-BA4F-8E21DC65242A}"/>
    <dgm:cxn modelId="{6FAFD5E6-F257-49F4-8D48-889D52937E50}" type="presOf" srcId="{5F07A0E5-A71B-4322-94EA-3D0D737A3C3E}" destId="{3861B1FF-5965-44DA-947B-552763668272}" srcOrd="0" destOrd="0" presId="urn:microsoft.com/office/officeart/2018/2/layout/IconCircleList"/>
    <dgm:cxn modelId="{1857B54F-C587-48E9-8696-FC1E3E3E204E}" type="presParOf" srcId="{3861B1FF-5965-44DA-947B-552763668272}" destId="{66F93247-C97D-41DF-9ECC-04DA6C99E926}" srcOrd="0" destOrd="0" presId="urn:microsoft.com/office/officeart/2018/2/layout/IconCircleList"/>
    <dgm:cxn modelId="{D9C171C2-E6A3-4530-A972-D3B0D223C2B1}" type="presParOf" srcId="{66F93247-C97D-41DF-9ECC-04DA6C99E926}" destId="{AEDD1F89-D719-4066-9B78-C5C3EF6C2F89}" srcOrd="0" destOrd="0" presId="urn:microsoft.com/office/officeart/2018/2/layout/IconCircleList"/>
    <dgm:cxn modelId="{86E63435-89CE-4C62-8242-7F43A3141C1D}" type="presParOf" srcId="{AEDD1F89-D719-4066-9B78-C5C3EF6C2F89}" destId="{9F38DF16-938D-4FFB-AB14-38DE2D524B39}" srcOrd="0" destOrd="0" presId="urn:microsoft.com/office/officeart/2018/2/layout/IconCircleList"/>
    <dgm:cxn modelId="{AAB440C1-E810-43AF-996B-E8017F0ABFB5}" type="presParOf" srcId="{AEDD1F89-D719-4066-9B78-C5C3EF6C2F89}" destId="{CF37EC85-C7D8-40D8-9F31-65ED720F34B4}" srcOrd="1" destOrd="0" presId="urn:microsoft.com/office/officeart/2018/2/layout/IconCircleList"/>
    <dgm:cxn modelId="{E1998FED-565C-4C40-9CF6-BFA2372C54A0}" type="presParOf" srcId="{AEDD1F89-D719-4066-9B78-C5C3EF6C2F89}" destId="{F0729C88-143D-451B-A3DF-0E305322C804}" srcOrd="2" destOrd="0" presId="urn:microsoft.com/office/officeart/2018/2/layout/IconCircleList"/>
    <dgm:cxn modelId="{97F214CF-F7A8-4387-BD8A-6E28A20F79A5}" type="presParOf" srcId="{AEDD1F89-D719-4066-9B78-C5C3EF6C2F89}" destId="{D43CE95E-3598-4487-B521-EE35FFE1CA43}" srcOrd="3" destOrd="0" presId="urn:microsoft.com/office/officeart/2018/2/layout/IconCircleList"/>
    <dgm:cxn modelId="{D0479DC5-FFF1-41E5-84AA-7A3C8861722E}" type="presParOf" srcId="{66F93247-C97D-41DF-9ECC-04DA6C99E926}" destId="{070B40F4-C618-455B-95C0-41F49071C910}" srcOrd="1" destOrd="0" presId="urn:microsoft.com/office/officeart/2018/2/layout/IconCircleList"/>
    <dgm:cxn modelId="{7AAD8E8A-0DD9-48BD-B726-439FAE2539E9}" type="presParOf" srcId="{66F93247-C97D-41DF-9ECC-04DA6C99E926}" destId="{F3BD3C0F-83D1-4462-9272-FE919BBCE336}" srcOrd="2" destOrd="0" presId="urn:microsoft.com/office/officeart/2018/2/layout/IconCircleList"/>
    <dgm:cxn modelId="{B8740818-D39D-490D-84C0-530B7C583B52}" type="presParOf" srcId="{F3BD3C0F-83D1-4462-9272-FE919BBCE336}" destId="{E4FCB5D0-8027-44C0-8573-AE9152BF26A3}" srcOrd="0" destOrd="0" presId="urn:microsoft.com/office/officeart/2018/2/layout/IconCircleList"/>
    <dgm:cxn modelId="{D2664C56-776D-454F-B6C7-52ED1F2A238F}" type="presParOf" srcId="{F3BD3C0F-83D1-4462-9272-FE919BBCE336}" destId="{3A8989EB-19FA-4035-ABB8-61D67C3F95DC}" srcOrd="1" destOrd="0" presId="urn:microsoft.com/office/officeart/2018/2/layout/IconCircleList"/>
    <dgm:cxn modelId="{52887428-B693-4371-B198-7D1E461E62F3}" type="presParOf" srcId="{F3BD3C0F-83D1-4462-9272-FE919BBCE336}" destId="{B9DB0EBD-A1FE-414C-A0AD-10D524BA714D}" srcOrd="2" destOrd="0" presId="urn:microsoft.com/office/officeart/2018/2/layout/IconCircleList"/>
    <dgm:cxn modelId="{03C09105-A960-4557-AE1E-F9DB5BBA14FB}" type="presParOf" srcId="{F3BD3C0F-83D1-4462-9272-FE919BBCE336}" destId="{92BD18E4-023E-4746-B48A-C1E5B2C68D92}" srcOrd="3" destOrd="0" presId="urn:microsoft.com/office/officeart/2018/2/layout/IconCircleList"/>
    <dgm:cxn modelId="{55E1E0C6-C396-4C20-9D97-0D4613DF45E9}" type="presParOf" srcId="{66F93247-C97D-41DF-9ECC-04DA6C99E926}" destId="{94A6F28E-3BB1-4CB2-BD66-2EA8CA5543A2}" srcOrd="3" destOrd="0" presId="urn:microsoft.com/office/officeart/2018/2/layout/IconCircleList"/>
    <dgm:cxn modelId="{AC5FD32E-31A9-4F31-9BA6-4005B016A270}" type="presParOf" srcId="{66F93247-C97D-41DF-9ECC-04DA6C99E926}" destId="{21274EBC-09EA-41F4-AC7C-B6683E35374C}" srcOrd="4" destOrd="0" presId="urn:microsoft.com/office/officeart/2018/2/layout/IconCircleList"/>
    <dgm:cxn modelId="{95477789-7998-4661-8BB8-E18C6AC92078}" type="presParOf" srcId="{21274EBC-09EA-41F4-AC7C-B6683E35374C}" destId="{99C43CF6-670F-480E-9F2D-30D7E2B4DBCD}" srcOrd="0" destOrd="0" presId="urn:microsoft.com/office/officeart/2018/2/layout/IconCircleList"/>
    <dgm:cxn modelId="{5EEB1A3F-4D0A-4661-9A8A-BD7B8D188116}" type="presParOf" srcId="{21274EBC-09EA-41F4-AC7C-B6683E35374C}" destId="{9D218DDE-7885-43A4-B29C-B19EF3E9ACB3}" srcOrd="1" destOrd="0" presId="urn:microsoft.com/office/officeart/2018/2/layout/IconCircleList"/>
    <dgm:cxn modelId="{D3437D6B-462A-47E8-8A81-4D5814BF2633}" type="presParOf" srcId="{21274EBC-09EA-41F4-AC7C-B6683E35374C}" destId="{E1E29F67-AC26-47FF-92CF-664C8CDE9ABA}" srcOrd="2" destOrd="0" presId="urn:microsoft.com/office/officeart/2018/2/layout/IconCircleList"/>
    <dgm:cxn modelId="{E6303BB5-0235-408C-AB2A-D5796A13722A}" type="presParOf" srcId="{21274EBC-09EA-41F4-AC7C-B6683E35374C}" destId="{B764B34E-D523-4355-9A94-551439C29D9A}" srcOrd="3" destOrd="0" presId="urn:microsoft.com/office/officeart/2018/2/layout/IconCircleList"/>
    <dgm:cxn modelId="{DEAECCB2-2171-4C7D-A35D-D556D561349F}" type="presParOf" srcId="{66F93247-C97D-41DF-9ECC-04DA6C99E926}" destId="{8C35D0C4-3E56-4669-98ED-0586DC9E59FE}" srcOrd="5" destOrd="0" presId="urn:microsoft.com/office/officeart/2018/2/layout/IconCircleList"/>
    <dgm:cxn modelId="{152AABDB-3DD3-453C-9079-5896B6FFD7B6}" type="presParOf" srcId="{66F93247-C97D-41DF-9ECC-04DA6C99E926}" destId="{D47AF34D-DCD3-49CB-AB16-368B3BBE1BD3}" srcOrd="6" destOrd="0" presId="urn:microsoft.com/office/officeart/2018/2/layout/IconCircleList"/>
    <dgm:cxn modelId="{BCE07476-6DDD-40FF-860B-72199BD0E0C0}" type="presParOf" srcId="{D47AF34D-DCD3-49CB-AB16-368B3BBE1BD3}" destId="{A96C1367-E723-428B-8092-0F5762F8F531}" srcOrd="0" destOrd="0" presId="urn:microsoft.com/office/officeart/2018/2/layout/IconCircleList"/>
    <dgm:cxn modelId="{9193413F-CA4D-4EC3-A560-C5602046DCE5}" type="presParOf" srcId="{D47AF34D-DCD3-49CB-AB16-368B3BBE1BD3}" destId="{71D0B7E6-0720-42BD-8C0D-64BA2A6A6156}" srcOrd="1" destOrd="0" presId="urn:microsoft.com/office/officeart/2018/2/layout/IconCircleList"/>
    <dgm:cxn modelId="{1B99A9C3-B902-41D7-A1D7-98E16E1B7183}" type="presParOf" srcId="{D47AF34D-DCD3-49CB-AB16-368B3BBE1BD3}" destId="{58EDB75B-E619-4DD8-A54F-361028A1A1FB}" srcOrd="2" destOrd="0" presId="urn:microsoft.com/office/officeart/2018/2/layout/IconCircleList"/>
    <dgm:cxn modelId="{575CBAA8-FED1-46BB-A914-C916F9C70E26}" type="presParOf" srcId="{D47AF34D-DCD3-49CB-AB16-368B3BBE1BD3}" destId="{80615DC2-C0A6-42D3-AC2E-D6F35B4118B5}" srcOrd="3" destOrd="0" presId="urn:microsoft.com/office/officeart/2018/2/layout/IconCircleList"/>
    <dgm:cxn modelId="{EEA87BF7-9AFA-4646-89FD-3F1931514783}" type="presParOf" srcId="{66F93247-C97D-41DF-9ECC-04DA6C99E926}" destId="{3FCD406E-7519-4C61-B04C-2AE41928D01A}" srcOrd="7" destOrd="0" presId="urn:microsoft.com/office/officeart/2018/2/layout/IconCircleList"/>
    <dgm:cxn modelId="{A3BE6B5A-F5B0-4BAC-B2A6-8E930BA770CA}" type="presParOf" srcId="{66F93247-C97D-41DF-9ECC-04DA6C99E926}" destId="{693DBC6A-12C9-4EE6-B695-99E08574D547}" srcOrd="8" destOrd="0" presId="urn:microsoft.com/office/officeart/2018/2/layout/IconCircleList"/>
    <dgm:cxn modelId="{48C173C8-75E2-47D8-8FC2-D63B11839966}" type="presParOf" srcId="{693DBC6A-12C9-4EE6-B695-99E08574D547}" destId="{001CE4DA-7627-44F6-8AE4-3512C9A94DCB}" srcOrd="0" destOrd="0" presId="urn:microsoft.com/office/officeart/2018/2/layout/IconCircleList"/>
    <dgm:cxn modelId="{69E6B752-5542-467D-A48F-02D735401D25}" type="presParOf" srcId="{693DBC6A-12C9-4EE6-B695-99E08574D547}" destId="{AF337161-2C9B-4A4E-99F2-9CD3395C139B}" srcOrd="1" destOrd="0" presId="urn:microsoft.com/office/officeart/2018/2/layout/IconCircleList"/>
    <dgm:cxn modelId="{FC277489-BF2A-4BB8-8CE6-D256270E1983}" type="presParOf" srcId="{693DBC6A-12C9-4EE6-B695-99E08574D547}" destId="{F2E17AAB-B5FA-462A-94F9-D250822704F2}" srcOrd="2" destOrd="0" presId="urn:microsoft.com/office/officeart/2018/2/layout/IconCircleList"/>
    <dgm:cxn modelId="{27D8E2C5-B70D-43FC-AD5B-8F468F1D0EC7}" type="presParOf" srcId="{693DBC6A-12C9-4EE6-B695-99E08574D547}" destId="{D614E1DE-E09D-4328-A731-0E1D918A075D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0535C7-9CA8-4172-B28C-0992ABFFBAF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4AE927-5ABA-48AB-865D-1437725471BB}">
      <dgm:prSet/>
      <dgm:spPr/>
      <dgm:t>
        <a:bodyPr/>
        <a:lstStyle/>
        <a:p>
          <a:r>
            <a:rPr lang="en-US" b="0" i="0" baseline="0" dirty="0">
              <a:latin typeface="Arial "/>
            </a:rPr>
            <a:t>Ageing is multifaceted: biological, social, and psychological factors shape care needs (WHO, 2020a; Robertson, 2017)</a:t>
          </a:r>
          <a:endParaRPr lang="en-US" dirty="0">
            <a:latin typeface="Arial "/>
          </a:endParaRPr>
        </a:p>
      </dgm:t>
    </dgm:pt>
    <dgm:pt modelId="{7BFD7C16-F3AE-424D-B0F1-5AC8734930FE}" type="parTrans" cxnId="{FE34FF55-0315-45FD-BE04-83EBFB163834}">
      <dgm:prSet/>
      <dgm:spPr/>
      <dgm:t>
        <a:bodyPr/>
        <a:lstStyle/>
        <a:p>
          <a:endParaRPr lang="en-US"/>
        </a:p>
      </dgm:t>
    </dgm:pt>
    <dgm:pt modelId="{99FCCD12-5CD1-401D-8682-0DF73B47B7D1}" type="sibTrans" cxnId="{FE34FF55-0315-45FD-BE04-83EBFB163834}">
      <dgm:prSet/>
      <dgm:spPr/>
      <dgm:t>
        <a:bodyPr/>
        <a:lstStyle/>
        <a:p>
          <a:endParaRPr lang="en-US"/>
        </a:p>
      </dgm:t>
    </dgm:pt>
    <dgm:pt modelId="{69C95B65-F070-45EF-86C3-6FE7DABC3C42}">
      <dgm:prSet/>
      <dgm:spPr/>
      <dgm:t>
        <a:bodyPr/>
        <a:lstStyle/>
        <a:p>
          <a:r>
            <a:rPr lang="en-US" b="0" i="0" baseline="0" dirty="0">
              <a:latin typeface="Arial "/>
            </a:rPr>
            <a:t>Understanding chronological </a:t>
          </a:r>
          <a:r>
            <a:rPr lang="en-US" dirty="0">
              <a:latin typeface="Arial "/>
            </a:rPr>
            <a:t>and </a:t>
          </a:r>
          <a:r>
            <a:rPr lang="en-US" b="0" i="0" baseline="0" dirty="0">
              <a:latin typeface="Arial "/>
            </a:rPr>
            <a:t>biological age, psychosocial theories, and cultural perceptions supports effective, person-</a:t>
          </a:r>
          <a:r>
            <a:rPr lang="en-US" b="0" i="0" baseline="0" dirty="0" err="1">
              <a:latin typeface="Arial "/>
            </a:rPr>
            <a:t>centred</a:t>
          </a:r>
          <a:r>
            <a:rPr lang="en-US" b="0" i="0" baseline="0" dirty="0">
              <a:latin typeface="Arial "/>
            </a:rPr>
            <a:t> care</a:t>
          </a:r>
          <a:endParaRPr lang="en-US" dirty="0">
            <a:latin typeface="Arial "/>
          </a:endParaRPr>
        </a:p>
      </dgm:t>
    </dgm:pt>
    <dgm:pt modelId="{4D45B9EE-0DCC-43A9-A081-486FC75FD5CD}" type="parTrans" cxnId="{A3AC3729-EA82-45C8-996C-848471697F08}">
      <dgm:prSet/>
      <dgm:spPr/>
      <dgm:t>
        <a:bodyPr/>
        <a:lstStyle/>
        <a:p>
          <a:endParaRPr lang="en-US"/>
        </a:p>
      </dgm:t>
    </dgm:pt>
    <dgm:pt modelId="{1F280A43-2398-4300-8ECD-5FF085FA295D}" type="sibTrans" cxnId="{A3AC3729-EA82-45C8-996C-848471697F08}">
      <dgm:prSet/>
      <dgm:spPr/>
      <dgm:t>
        <a:bodyPr/>
        <a:lstStyle/>
        <a:p>
          <a:endParaRPr lang="en-US"/>
        </a:p>
      </dgm:t>
    </dgm:pt>
    <dgm:pt modelId="{75A677FA-D52E-48B3-89AD-2D8D603E863C}">
      <dgm:prSet/>
      <dgm:spPr/>
      <dgm:t>
        <a:bodyPr/>
        <a:lstStyle/>
        <a:p>
          <a:r>
            <a:rPr lang="en-US" b="0" i="0" baseline="0" dirty="0">
              <a:latin typeface="Arial "/>
            </a:rPr>
            <a:t>UK policies (Care Act 2014, Equality Act 2010, NHS Long Term Plan) provide frameworks for independence, wellbeing, and equality</a:t>
          </a:r>
          <a:endParaRPr lang="en-US" dirty="0">
            <a:latin typeface="Arial "/>
          </a:endParaRPr>
        </a:p>
      </dgm:t>
    </dgm:pt>
    <dgm:pt modelId="{29BD5EAE-AFA3-4EB2-B355-EFC1C39C36A5}" type="parTrans" cxnId="{4A76B43E-4A00-4560-AF0F-6C36375FB617}">
      <dgm:prSet/>
      <dgm:spPr/>
      <dgm:t>
        <a:bodyPr/>
        <a:lstStyle/>
        <a:p>
          <a:endParaRPr lang="en-US"/>
        </a:p>
      </dgm:t>
    </dgm:pt>
    <dgm:pt modelId="{E5139B9A-9EC9-4FA4-A552-9E05A7690B79}" type="sibTrans" cxnId="{4A76B43E-4A00-4560-AF0F-6C36375FB617}">
      <dgm:prSet/>
      <dgm:spPr/>
      <dgm:t>
        <a:bodyPr/>
        <a:lstStyle/>
        <a:p>
          <a:endParaRPr lang="en-US"/>
        </a:p>
      </dgm:t>
    </dgm:pt>
    <dgm:pt modelId="{F48A1FA0-7126-4FAF-9BE0-9040F1C4B1C7}">
      <dgm:prSet/>
      <dgm:spPr/>
      <dgm:t>
        <a:bodyPr/>
        <a:lstStyle/>
        <a:p>
          <a:r>
            <a:rPr lang="en-US" b="0" i="0" baseline="0" dirty="0">
              <a:latin typeface="Arial "/>
            </a:rPr>
            <a:t>Case studies (Dementia Village, Okinawa) demonstrate the application of theory and policy to improve outcomes</a:t>
          </a:r>
          <a:endParaRPr lang="en-US" dirty="0">
            <a:latin typeface="Arial "/>
          </a:endParaRPr>
        </a:p>
      </dgm:t>
    </dgm:pt>
    <dgm:pt modelId="{B0B98C84-ED30-44E8-85C1-59045E308303}" type="parTrans" cxnId="{014EFAD3-08E9-43F5-8C6E-D9D4076635D7}">
      <dgm:prSet/>
      <dgm:spPr/>
      <dgm:t>
        <a:bodyPr/>
        <a:lstStyle/>
        <a:p>
          <a:endParaRPr lang="en-US"/>
        </a:p>
      </dgm:t>
    </dgm:pt>
    <dgm:pt modelId="{11E9CD41-9B34-42AB-8AE4-1AAD0A3EA17C}" type="sibTrans" cxnId="{014EFAD3-08E9-43F5-8C6E-D9D4076635D7}">
      <dgm:prSet/>
      <dgm:spPr/>
      <dgm:t>
        <a:bodyPr/>
        <a:lstStyle/>
        <a:p>
          <a:endParaRPr lang="en-US"/>
        </a:p>
      </dgm:t>
    </dgm:pt>
    <dgm:pt modelId="{05B3B864-198B-4801-9532-F9062F4DE0D7}">
      <dgm:prSet/>
      <dgm:spPr/>
      <dgm:t>
        <a:bodyPr/>
        <a:lstStyle/>
        <a:p>
          <a:r>
            <a:rPr lang="en-US" b="0" i="0" baseline="0" dirty="0">
              <a:latin typeface="Arial "/>
            </a:rPr>
            <a:t>Recommendations: expand community services, enhance digital inclusion, and deliver </a:t>
          </a:r>
          <a:r>
            <a:rPr lang="en-US" b="0" i="0" baseline="0" dirty="0" err="1">
              <a:latin typeface="Arial "/>
            </a:rPr>
            <a:t>personalised</a:t>
          </a:r>
          <a:r>
            <a:rPr lang="en-US" b="0" i="0" baseline="0" dirty="0">
              <a:latin typeface="Arial "/>
            </a:rPr>
            <a:t> care planning</a:t>
          </a:r>
          <a:endParaRPr lang="en-US" dirty="0">
            <a:latin typeface="Arial "/>
          </a:endParaRPr>
        </a:p>
      </dgm:t>
    </dgm:pt>
    <dgm:pt modelId="{F160D141-7CCB-4ACF-A834-95A80ADC21AB}" type="parTrans" cxnId="{4B047BCD-AEFB-43F4-BF21-0B5E98429FE4}">
      <dgm:prSet/>
      <dgm:spPr/>
      <dgm:t>
        <a:bodyPr/>
        <a:lstStyle/>
        <a:p>
          <a:endParaRPr lang="en-US"/>
        </a:p>
      </dgm:t>
    </dgm:pt>
    <dgm:pt modelId="{E2EE7482-EADF-45F7-999B-531F0C5B5016}" type="sibTrans" cxnId="{4B047BCD-AEFB-43F4-BF21-0B5E98429FE4}">
      <dgm:prSet/>
      <dgm:spPr/>
      <dgm:t>
        <a:bodyPr/>
        <a:lstStyle/>
        <a:p>
          <a:endParaRPr lang="en-US"/>
        </a:p>
      </dgm:t>
    </dgm:pt>
    <dgm:pt modelId="{05C2B70F-2428-4320-8A87-A8CD4842AFAB}">
      <dgm:prSet/>
      <dgm:spPr/>
      <dgm:t>
        <a:bodyPr/>
        <a:lstStyle/>
        <a:p>
          <a:r>
            <a:rPr lang="en-US" b="0" i="0" baseline="0" dirty="0">
              <a:latin typeface="Arial "/>
            </a:rPr>
            <a:t>Integrating theory, policy, and technology empowers older adults and improves quality of life</a:t>
          </a:r>
          <a:endParaRPr lang="en-US" dirty="0">
            <a:latin typeface="Arial "/>
          </a:endParaRPr>
        </a:p>
      </dgm:t>
    </dgm:pt>
    <dgm:pt modelId="{C9A397E9-4BBC-4BBC-BE81-21F701A7C64B}" type="parTrans" cxnId="{AA25BF9E-6E43-4CA2-8E99-364318FE0688}">
      <dgm:prSet/>
      <dgm:spPr/>
      <dgm:t>
        <a:bodyPr/>
        <a:lstStyle/>
        <a:p>
          <a:endParaRPr lang="en-US"/>
        </a:p>
      </dgm:t>
    </dgm:pt>
    <dgm:pt modelId="{90C7E2DC-C54D-4101-AEC0-B5CEECBC573B}" type="sibTrans" cxnId="{AA25BF9E-6E43-4CA2-8E99-364318FE0688}">
      <dgm:prSet/>
      <dgm:spPr/>
      <dgm:t>
        <a:bodyPr/>
        <a:lstStyle/>
        <a:p>
          <a:endParaRPr lang="en-US"/>
        </a:p>
      </dgm:t>
    </dgm:pt>
    <dgm:pt modelId="{51FD63E6-E869-4A01-AFCE-9A917ACCFEEC}" type="pres">
      <dgm:prSet presAssocID="{DF0535C7-9CA8-4172-B28C-0992ABFFBAF6}" presName="linear" presStyleCnt="0">
        <dgm:presLayoutVars>
          <dgm:animLvl val="lvl"/>
          <dgm:resizeHandles val="exact"/>
        </dgm:presLayoutVars>
      </dgm:prSet>
      <dgm:spPr/>
    </dgm:pt>
    <dgm:pt modelId="{8837E570-4F51-4702-83FF-C154445B2A80}" type="pres">
      <dgm:prSet presAssocID="{514AE927-5ABA-48AB-865D-1437725471B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C1C8B25-88C3-4863-983D-A7D483A6ED51}" type="pres">
      <dgm:prSet presAssocID="{99FCCD12-5CD1-401D-8682-0DF73B47B7D1}" presName="spacer" presStyleCnt="0"/>
      <dgm:spPr/>
    </dgm:pt>
    <dgm:pt modelId="{8D20ACD9-F83B-4C4D-B122-89E0E687B80F}" type="pres">
      <dgm:prSet presAssocID="{69C95B65-F070-45EF-86C3-6FE7DABC3C4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E4089F6-5719-4DE8-A0D5-79274CDD1AE5}" type="pres">
      <dgm:prSet presAssocID="{1F280A43-2398-4300-8ECD-5FF085FA295D}" presName="spacer" presStyleCnt="0"/>
      <dgm:spPr/>
    </dgm:pt>
    <dgm:pt modelId="{997987C6-7A93-4921-B002-08FCCFC8CC85}" type="pres">
      <dgm:prSet presAssocID="{75A677FA-D52E-48B3-89AD-2D8D603E863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2D5FB12-7206-4CC6-956B-8E1CF8830BCB}" type="pres">
      <dgm:prSet presAssocID="{E5139B9A-9EC9-4FA4-A552-9E05A7690B79}" presName="spacer" presStyleCnt="0"/>
      <dgm:spPr/>
    </dgm:pt>
    <dgm:pt modelId="{1E83F57B-A28A-4328-9976-D8720D16842F}" type="pres">
      <dgm:prSet presAssocID="{F48A1FA0-7126-4FAF-9BE0-9040F1C4B1C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231E512-BC69-4D59-B83D-E7920FFBDF55}" type="pres">
      <dgm:prSet presAssocID="{11E9CD41-9B34-42AB-8AE4-1AAD0A3EA17C}" presName="spacer" presStyleCnt="0"/>
      <dgm:spPr/>
    </dgm:pt>
    <dgm:pt modelId="{ABE2E9B9-CB87-446A-A38A-5A98156FF59A}" type="pres">
      <dgm:prSet presAssocID="{05B3B864-198B-4801-9532-F9062F4DE0D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73B6596-CE7E-4BC3-AF57-EDCA887F45B9}" type="pres">
      <dgm:prSet presAssocID="{E2EE7482-EADF-45F7-999B-531F0C5B5016}" presName="spacer" presStyleCnt="0"/>
      <dgm:spPr/>
    </dgm:pt>
    <dgm:pt modelId="{FC7841D0-8C14-42A2-98DC-FCC4D1FC1DB4}" type="pres">
      <dgm:prSet presAssocID="{05C2B70F-2428-4320-8A87-A8CD4842AFA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161170F-812A-469F-AF52-D0CC0A655BB0}" type="presOf" srcId="{05B3B864-198B-4801-9532-F9062F4DE0D7}" destId="{ABE2E9B9-CB87-446A-A38A-5A98156FF59A}" srcOrd="0" destOrd="0" presId="urn:microsoft.com/office/officeart/2005/8/layout/vList2"/>
    <dgm:cxn modelId="{029FDC18-F69E-41C9-B761-BD49BE1B6626}" type="presOf" srcId="{F48A1FA0-7126-4FAF-9BE0-9040F1C4B1C7}" destId="{1E83F57B-A28A-4328-9976-D8720D16842F}" srcOrd="0" destOrd="0" presId="urn:microsoft.com/office/officeart/2005/8/layout/vList2"/>
    <dgm:cxn modelId="{A3AC3729-EA82-45C8-996C-848471697F08}" srcId="{DF0535C7-9CA8-4172-B28C-0992ABFFBAF6}" destId="{69C95B65-F070-45EF-86C3-6FE7DABC3C42}" srcOrd="1" destOrd="0" parTransId="{4D45B9EE-0DCC-43A9-A081-486FC75FD5CD}" sibTransId="{1F280A43-2398-4300-8ECD-5FF085FA295D}"/>
    <dgm:cxn modelId="{E33CB537-5213-4A2F-AC2F-D27DD671CF7D}" type="presOf" srcId="{69C95B65-F070-45EF-86C3-6FE7DABC3C42}" destId="{8D20ACD9-F83B-4C4D-B122-89E0E687B80F}" srcOrd="0" destOrd="0" presId="urn:microsoft.com/office/officeart/2005/8/layout/vList2"/>
    <dgm:cxn modelId="{4A76B43E-4A00-4560-AF0F-6C36375FB617}" srcId="{DF0535C7-9CA8-4172-B28C-0992ABFFBAF6}" destId="{75A677FA-D52E-48B3-89AD-2D8D603E863C}" srcOrd="2" destOrd="0" parTransId="{29BD5EAE-AFA3-4EB2-B355-EFC1C39C36A5}" sibTransId="{E5139B9A-9EC9-4FA4-A552-9E05A7690B79}"/>
    <dgm:cxn modelId="{49CE4063-42C0-4378-B8AE-45648BBDC342}" type="presOf" srcId="{514AE927-5ABA-48AB-865D-1437725471BB}" destId="{8837E570-4F51-4702-83FF-C154445B2A80}" srcOrd="0" destOrd="0" presId="urn:microsoft.com/office/officeart/2005/8/layout/vList2"/>
    <dgm:cxn modelId="{0B0FF174-2B55-4512-8008-2E9E14A9787B}" type="presOf" srcId="{05C2B70F-2428-4320-8A87-A8CD4842AFAB}" destId="{FC7841D0-8C14-42A2-98DC-FCC4D1FC1DB4}" srcOrd="0" destOrd="0" presId="urn:microsoft.com/office/officeart/2005/8/layout/vList2"/>
    <dgm:cxn modelId="{FE34FF55-0315-45FD-BE04-83EBFB163834}" srcId="{DF0535C7-9CA8-4172-B28C-0992ABFFBAF6}" destId="{514AE927-5ABA-48AB-865D-1437725471BB}" srcOrd="0" destOrd="0" parTransId="{7BFD7C16-F3AE-424D-B0F1-5AC8734930FE}" sibTransId="{99FCCD12-5CD1-401D-8682-0DF73B47B7D1}"/>
    <dgm:cxn modelId="{21711B7A-C47F-42CF-BC77-71FDD1637883}" type="presOf" srcId="{75A677FA-D52E-48B3-89AD-2D8D603E863C}" destId="{997987C6-7A93-4921-B002-08FCCFC8CC85}" srcOrd="0" destOrd="0" presId="urn:microsoft.com/office/officeart/2005/8/layout/vList2"/>
    <dgm:cxn modelId="{AA25BF9E-6E43-4CA2-8E99-364318FE0688}" srcId="{DF0535C7-9CA8-4172-B28C-0992ABFFBAF6}" destId="{05C2B70F-2428-4320-8A87-A8CD4842AFAB}" srcOrd="5" destOrd="0" parTransId="{C9A397E9-4BBC-4BBC-BE81-21F701A7C64B}" sibTransId="{90C7E2DC-C54D-4101-AEC0-B5CEECBC573B}"/>
    <dgm:cxn modelId="{4B047BCD-AEFB-43F4-BF21-0B5E98429FE4}" srcId="{DF0535C7-9CA8-4172-B28C-0992ABFFBAF6}" destId="{05B3B864-198B-4801-9532-F9062F4DE0D7}" srcOrd="4" destOrd="0" parTransId="{F160D141-7CCB-4ACF-A834-95A80ADC21AB}" sibTransId="{E2EE7482-EADF-45F7-999B-531F0C5B5016}"/>
    <dgm:cxn modelId="{014EFAD3-08E9-43F5-8C6E-D9D4076635D7}" srcId="{DF0535C7-9CA8-4172-B28C-0992ABFFBAF6}" destId="{F48A1FA0-7126-4FAF-9BE0-9040F1C4B1C7}" srcOrd="3" destOrd="0" parTransId="{B0B98C84-ED30-44E8-85C1-59045E308303}" sibTransId="{11E9CD41-9B34-42AB-8AE4-1AAD0A3EA17C}"/>
    <dgm:cxn modelId="{B5E7C2D5-BA12-4461-A031-7F508A60BA9C}" type="presOf" srcId="{DF0535C7-9CA8-4172-B28C-0992ABFFBAF6}" destId="{51FD63E6-E869-4A01-AFCE-9A917ACCFEEC}" srcOrd="0" destOrd="0" presId="urn:microsoft.com/office/officeart/2005/8/layout/vList2"/>
    <dgm:cxn modelId="{C2CD3BA1-0CD0-4CFB-A160-5F83453CC692}" type="presParOf" srcId="{51FD63E6-E869-4A01-AFCE-9A917ACCFEEC}" destId="{8837E570-4F51-4702-83FF-C154445B2A80}" srcOrd="0" destOrd="0" presId="urn:microsoft.com/office/officeart/2005/8/layout/vList2"/>
    <dgm:cxn modelId="{7C7B1E8E-61FE-4327-9531-6774CB25B593}" type="presParOf" srcId="{51FD63E6-E869-4A01-AFCE-9A917ACCFEEC}" destId="{FC1C8B25-88C3-4863-983D-A7D483A6ED51}" srcOrd="1" destOrd="0" presId="urn:microsoft.com/office/officeart/2005/8/layout/vList2"/>
    <dgm:cxn modelId="{22319084-063F-403D-A41E-D2CE466F1E21}" type="presParOf" srcId="{51FD63E6-E869-4A01-AFCE-9A917ACCFEEC}" destId="{8D20ACD9-F83B-4C4D-B122-89E0E687B80F}" srcOrd="2" destOrd="0" presId="urn:microsoft.com/office/officeart/2005/8/layout/vList2"/>
    <dgm:cxn modelId="{C227E3F7-D24B-4EB3-8AA7-38DFB1C326D2}" type="presParOf" srcId="{51FD63E6-E869-4A01-AFCE-9A917ACCFEEC}" destId="{EE4089F6-5719-4DE8-A0D5-79274CDD1AE5}" srcOrd="3" destOrd="0" presId="urn:microsoft.com/office/officeart/2005/8/layout/vList2"/>
    <dgm:cxn modelId="{7A2A66ED-3832-4779-A5E9-E6A4F635825C}" type="presParOf" srcId="{51FD63E6-E869-4A01-AFCE-9A917ACCFEEC}" destId="{997987C6-7A93-4921-B002-08FCCFC8CC85}" srcOrd="4" destOrd="0" presId="urn:microsoft.com/office/officeart/2005/8/layout/vList2"/>
    <dgm:cxn modelId="{A9A13406-85C7-48C4-975C-87CADA10F962}" type="presParOf" srcId="{51FD63E6-E869-4A01-AFCE-9A917ACCFEEC}" destId="{52D5FB12-7206-4CC6-956B-8E1CF8830BCB}" srcOrd="5" destOrd="0" presId="urn:microsoft.com/office/officeart/2005/8/layout/vList2"/>
    <dgm:cxn modelId="{0B1B5C11-9938-4FD3-B3F7-0B2AB7C21DC5}" type="presParOf" srcId="{51FD63E6-E869-4A01-AFCE-9A917ACCFEEC}" destId="{1E83F57B-A28A-4328-9976-D8720D16842F}" srcOrd="6" destOrd="0" presId="urn:microsoft.com/office/officeart/2005/8/layout/vList2"/>
    <dgm:cxn modelId="{92D6952D-DAB4-4ADF-8DEA-6214F58E437F}" type="presParOf" srcId="{51FD63E6-E869-4A01-AFCE-9A917ACCFEEC}" destId="{9231E512-BC69-4D59-B83D-E7920FFBDF55}" srcOrd="7" destOrd="0" presId="urn:microsoft.com/office/officeart/2005/8/layout/vList2"/>
    <dgm:cxn modelId="{F94E1E8E-0A14-4870-B24B-B41BCEA6EE43}" type="presParOf" srcId="{51FD63E6-E869-4A01-AFCE-9A917ACCFEEC}" destId="{ABE2E9B9-CB87-446A-A38A-5A98156FF59A}" srcOrd="8" destOrd="0" presId="urn:microsoft.com/office/officeart/2005/8/layout/vList2"/>
    <dgm:cxn modelId="{B9C50E9C-88CD-4AFD-BF69-D0FD37F1731A}" type="presParOf" srcId="{51FD63E6-E869-4A01-AFCE-9A917ACCFEEC}" destId="{173B6596-CE7E-4BC3-AF57-EDCA887F45B9}" srcOrd="9" destOrd="0" presId="urn:microsoft.com/office/officeart/2005/8/layout/vList2"/>
    <dgm:cxn modelId="{366FA058-7A11-495C-8CED-B46FCC7F896A}" type="presParOf" srcId="{51FD63E6-E869-4A01-AFCE-9A917ACCFEEC}" destId="{FC7841D0-8C14-42A2-98DC-FCC4D1FC1DB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5A020-EEF8-41D6-958B-32588C829121}">
      <dsp:nvSpPr>
        <dsp:cNvPr id="0" name=""/>
        <dsp:cNvSpPr/>
      </dsp:nvSpPr>
      <dsp:spPr>
        <a:xfrm>
          <a:off x="0" y="25950"/>
          <a:ext cx="6628804" cy="1104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Activity Theory → Engagement improves wellbeing (WHO, 2020b)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79866"/>
        <a:ext cx="6520972" cy="996648"/>
      </dsp:txXfrm>
    </dsp:sp>
    <dsp:sp modelId="{225CF635-D237-4CAA-B116-D1441FAFA2CB}">
      <dsp:nvSpPr>
        <dsp:cNvPr id="0" name=""/>
        <dsp:cNvSpPr/>
      </dsp:nvSpPr>
      <dsp:spPr>
        <a:xfrm>
          <a:off x="0" y="1300350"/>
          <a:ext cx="6628804" cy="1104480"/>
        </a:xfrm>
        <a:prstGeom prst="roundRect">
          <a:avLst/>
        </a:prstGeom>
        <a:gradFill rotWithShape="0">
          <a:gsLst>
            <a:gs pos="0">
              <a:schemeClr val="accent2">
                <a:hueOff val="-2185134"/>
                <a:satOff val="-2592"/>
                <a:lumOff val="-1372"/>
                <a:alphaOff val="0"/>
                <a:tint val="96000"/>
                <a:lumMod val="100000"/>
              </a:schemeClr>
            </a:gs>
            <a:gs pos="78000">
              <a:schemeClr val="accent2">
                <a:hueOff val="-2185134"/>
                <a:satOff val="-2592"/>
                <a:lumOff val="-137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Disengagement Theory → Gradual withdrawal from social roles (Age UK, 2022)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1354266"/>
        <a:ext cx="6520972" cy="996648"/>
      </dsp:txXfrm>
    </dsp:sp>
    <dsp:sp modelId="{8B521C25-F681-47E6-8ACA-79A4191E9474}">
      <dsp:nvSpPr>
        <dsp:cNvPr id="0" name=""/>
        <dsp:cNvSpPr/>
      </dsp:nvSpPr>
      <dsp:spPr>
        <a:xfrm>
          <a:off x="0" y="2574750"/>
          <a:ext cx="6628804" cy="1104480"/>
        </a:xfrm>
        <a:prstGeom prst="roundRect">
          <a:avLst/>
        </a:prstGeom>
        <a:gradFill rotWithShape="0">
          <a:gsLst>
            <a:gs pos="0">
              <a:schemeClr val="accent2">
                <a:hueOff val="-4370269"/>
                <a:satOff val="-5184"/>
                <a:lumOff val="-2745"/>
                <a:alphaOff val="0"/>
                <a:tint val="96000"/>
                <a:lumMod val="100000"/>
              </a:schemeClr>
            </a:gs>
            <a:gs pos="78000">
              <a:schemeClr val="accent2">
                <a:hueOff val="-4370269"/>
                <a:satOff val="-5184"/>
                <a:lumOff val="-274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Continuity Theory → Maintaining identity through familiar routines (Glendenning, 2018)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2628666"/>
        <a:ext cx="6520972" cy="996648"/>
      </dsp:txXfrm>
    </dsp:sp>
    <dsp:sp modelId="{3AB4EABC-AD65-49A1-8DE0-72815DC50A1B}">
      <dsp:nvSpPr>
        <dsp:cNvPr id="0" name=""/>
        <dsp:cNvSpPr/>
      </dsp:nvSpPr>
      <dsp:spPr>
        <a:xfrm>
          <a:off x="0" y="3849150"/>
          <a:ext cx="6628804" cy="1104480"/>
        </a:xfrm>
        <a:prstGeom prst="roundRect">
          <a:avLst/>
        </a:prstGeom>
        <a:gradFill rotWithShape="0">
          <a:gsLst>
            <a:gs pos="0">
              <a:schemeClr val="accent2">
                <a:hueOff val="-6555403"/>
                <a:satOff val="-7776"/>
                <a:lumOff val="-4117"/>
                <a:alphaOff val="0"/>
                <a:tint val="96000"/>
                <a:lumMod val="100000"/>
              </a:schemeClr>
            </a:gs>
            <a:gs pos="78000">
              <a:schemeClr val="accent2">
                <a:hueOff val="-6555403"/>
                <a:satOff val="-7776"/>
                <a:lumOff val="-411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Life Course Theory → Cumulative influence of social, economic, and health experiences (Morgan and Kunkel, 2011)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3903066"/>
        <a:ext cx="6520972" cy="996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8DF16-938D-4FFB-AB14-38DE2D524B39}">
      <dsp:nvSpPr>
        <dsp:cNvPr id="0" name=""/>
        <dsp:cNvSpPr/>
      </dsp:nvSpPr>
      <dsp:spPr>
        <a:xfrm>
          <a:off x="222363" y="1115"/>
          <a:ext cx="853026" cy="853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37EC85-C7D8-40D8-9F31-65ED720F34B4}">
      <dsp:nvSpPr>
        <dsp:cNvPr id="0" name=""/>
        <dsp:cNvSpPr/>
      </dsp:nvSpPr>
      <dsp:spPr>
        <a:xfrm>
          <a:off x="401499" y="180250"/>
          <a:ext cx="494755" cy="4947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CE95E-3598-4487-B521-EE35FFE1CA43}">
      <dsp:nvSpPr>
        <dsp:cNvPr id="0" name=""/>
        <dsp:cNvSpPr/>
      </dsp:nvSpPr>
      <dsp:spPr>
        <a:xfrm>
          <a:off x="1258181" y="1115"/>
          <a:ext cx="2010705" cy="853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Services: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primary care, community nursing, domiciliary care, residential and nursing homes, day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centres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, palliative 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care </a:t>
          </a: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(Age UK, 2022)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58181" y="1115"/>
        <a:ext cx="2010705" cy="853026"/>
      </dsp:txXfrm>
    </dsp:sp>
    <dsp:sp modelId="{E4FCB5D0-8027-44C0-8573-AE9152BF26A3}">
      <dsp:nvSpPr>
        <dsp:cNvPr id="0" name=""/>
        <dsp:cNvSpPr/>
      </dsp:nvSpPr>
      <dsp:spPr>
        <a:xfrm>
          <a:off x="3619237" y="1115"/>
          <a:ext cx="853026" cy="853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989EB-19FA-4035-ABB8-61D67C3F95DC}">
      <dsp:nvSpPr>
        <dsp:cNvPr id="0" name=""/>
        <dsp:cNvSpPr/>
      </dsp:nvSpPr>
      <dsp:spPr>
        <a:xfrm>
          <a:off x="3798373" y="180250"/>
          <a:ext cx="494755" cy="4947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D18E4-023E-4746-B48A-C1E5B2C68D92}">
      <dsp:nvSpPr>
        <dsp:cNvPr id="0" name=""/>
        <dsp:cNvSpPr/>
      </dsp:nvSpPr>
      <dsp:spPr>
        <a:xfrm>
          <a:off x="4655055" y="1115"/>
          <a:ext cx="2010705" cy="853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Policy: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Care Act 2014 → Wellbeing and personalization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Care Act, 2014)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55055" y="1115"/>
        <a:ext cx="2010705" cy="853026"/>
      </dsp:txXfrm>
    </dsp:sp>
    <dsp:sp modelId="{99C43CF6-670F-480E-9F2D-30D7E2B4DBCD}">
      <dsp:nvSpPr>
        <dsp:cNvPr id="0" name=""/>
        <dsp:cNvSpPr/>
      </dsp:nvSpPr>
      <dsp:spPr>
        <a:xfrm>
          <a:off x="222363" y="1513873"/>
          <a:ext cx="853026" cy="853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218DDE-7885-43A4-B29C-B19EF3E9ACB3}">
      <dsp:nvSpPr>
        <dsp:cNvPr id="0" name=""/>
        <dsp:cNvSpPr/>
      </dsp:nvSpPr>
      <dsp:spPr>
        <a:xfrm>
          <a:off x="401499" y="1693008"/>
          <a:ext cx="494755" cy="4947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4B34E-D523-4355-9A94-551439C29D9A}">
      <dsp:nvSpPr>
        <dsp:cNvPr id="0" name=""/>
        <dsp:cNvSpPr/>
      </dsp:nvSpPr>
      <dsp:spPr>
        <a:xfrm>
          <a:off x="1305312" y="1607672"/>
          <a:ext cx="2010705" cy="853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NHS Long Term Plan → prevention and integrated care </a:t>
          </a: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(NHS, 2020b)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5312" y="1607672"/>
        <a:ext cx="2010705" cy="853026"/>
      </dsp:txXfrm>
    </dsp:sp>
    <dsp:sp modelId="{A96C1367-E723-428B-8092-0F5762F8F531}">
      <dsp:nvSpPr>
        <dsp:cNvPr id="0" name=""/>
        <dsp:cNvSpPr/>
      </dsp:nvSpPr>
      <dsp:spPr>
        <a:xfrm>
          <a:off x="3619237" y="1513873"/>
          <a:ext cx="853026" cy="853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D0B7E6-0720-42BD-8C0D-64BA2A6A6156}">
      <dsp:nvSpPr>
        <dsp:cNvPr id="0" name=""/>
        <dsp:cNvSpPr/>
      </dsp:nvSpPr>
      <dsp:spPr>
        <a:xfrm>
          <a:off x="3798373" y="1693008"/>
          <a:ext cx="494755" cy="4947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15DC2-C0A6-42D3-AC2E-D6F35B4118B5}">
      <dsp:nvSpPr>
        <dsp:cNvPr id="0" name=""/>
        <dsp:cNvSpPr/>
      </dsp:nvSpPr>
      <dsp:spPr>
        <a:xfrm>
          <a:off x="4655055" y="1513873"/>
          <a:ext cx="2010705" cy="853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Demographics: 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10M aged 65+, 80+ population growing rapidly → rising demand  (Office for National Statistics, 2024)</a:t>
          </a:r>
        </a:p>
      </dsp:txBody>
      <dsp:txXfrm>
        <a:off x="4655055" y="1513873"/>
        <a:ext cx="2010705" cy="853026"/>
      </dsp:txXfrm>
    </dsp:sp>
    <dsp:sp modelId="{001CE4DA-7627-44F6-8AE4-3512C9A94DCB}">
      <dsp:nvSpPr>
        <dsp:cNvPr id="0" name=""/>
        <dsp:cNvSpPr/>
      </dsp:nvSpPr>
      <dsp:spPr>
        <a:xfrm>
          <a:off x="222363" y="3026631"/>
          <a:ext cx="853026" cy="853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337161-2C9B-4A4E-99F2-9CD3395C139B}">
      <dsp:nvSpPr>
        <dsp:cNvPr id="0" name=""/>
        <dsp:cNvSpPr/>
      </dsp:nvSpPr>
      <dsp:spPr>
        <a:xfrm>
          <a:off x="492480" y="3113578"/>
          <a:ext cx="494755" cy="4947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4E1DE-E09D-4328-A731-0E1D918A075D}">
      <dsp:nvSpPr>
        <dsp:cNvPr id="0" name=""/>
        <dsp:cNvSpPr/>
      </dsp:nvSpPr>
      <dsp:spPr>
        <a:xfrm>
          <a:off x="1212961" y="2881855"/>
          <a:ext cx="2010705" cy="853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Challenges: 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funding constraints, workforce shortages, limited accessibility </a:t>
          </a: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(NHS, 2024)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12961" y="2881855"/>
        <a:ext cx="2010705" cy="8530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7E570-4F51-4702-83FF-C154445B2A80}">
      <dsp:nvSpPr>
        <dsp:cNvPr id="0" name=""/>
        <dsp:cNvSpPr/>
      </dsp:nvSpPr>
      <dsp:spPr>
        <a:xfrm>
          <a:off x="0" y="94936"/>
          <a:ext cx="6424440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 "/>
            </a:rPr>
            <a:t>Ageing is multifaceted: biological, social, and psychological factors shape care needs (WHO, 2020a; Robertson, 2017)</a:t>
          </a:r>
          <a:endParaRPr lang="en-US" sz="1500" kern="1200" dirty="0">
            <a:latin typeface="Arial "/>
          </a:endParaRPr>
        </a:p>
      </dsp:txBody>
      <dsp:txXfrm>
        <a:off x="28272" y="123208"/>
        <a:ext cx="6367896" cy="522605"/>
      </dsp:txXfrm>
    </dsp:sp>
    <dsp:sp modelId="{8D20ACD9-F83B-4C4D-B122-89E0E687B80F}">
      <dsp:nvSpPr>
        <dsp:cNvPr id="0" name=""/>
        <dsp:cNvSpPr/>
      </dsp:nvSpPr>
      <dsp:spPr>
        <a:xfrm>
          <a:off x="0" y="717286"/>
          <a:ext cx="6424440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 "/>
            </a:rPr>
            <a:t>Understanding chronological </a:t>
          </a:r>
          <a:r>
            <a:rPr lang="en-US" sz="1500" kern="1200" dirty="0">
              <a:latin typeface="Arial "/>
            </a:rPr>
            <a:t>and </a:t>
          </a:r>
          <a:r>
            <a:rPr lang="en-US" sz="1500" b="0" i="0" kern="1200" baseline="0" dirty="0">
              <a:latin typeface="Arial "/>
            </a:rPr>
            <a:t>biological age, psychosocial theories, and cultural perceptions supports effective, person-</a:t>
          </a:r>
          <a:r>
            <a:rPr lang="en-US" sz="1500" b="0" i="0" kern="1200" baseline="0" dirty="0" err="1">
              <a:latin typeface="Arial "/>
            </a:rPr>
            <a:t>centred</a:t>
          </a:r>
          <a:r>
            <a:rPr lang="en-US" sz="1500" b="0" i="0" kern="1200" baseline="0" dirty="0">
              <a:latin typeface="Arial "/>
            </a:rPr>
            <a:t> care</a:t>
          </a:r>
          <a:endParaRPr lang="en-US" sz="1500" kern="1200" dirty="0">
            <a:latin typeface="Arial "/>
          </a:endParaRPr>
        </a:p>
      </dsp:txBody>
      <dsp:txXfrm>
        <a:off x="28272" y="745558"/>
        <a:ext cx="6367896" cy="522605"/>
      </dsp:txXfrm>
    </dsp:sp>
    <dsp:sp modelId="{997987C6-7A93-4921-B002-08FCCFC8CC85}">
      <dsp:nvSpPr>
        <dsp:cNvPr id="0" name=""/>
        <dsp:cNvSpPr/>
      </dsp:nvSpPr>
      <dsp:spPr>
        <a:xfrm>
          <a:off x="0" y="1339636"/>
          <a:ext cx="6424440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 "/>
            </a:rPr>
            <a:t>UK policies (Care Act 2014, Equality Act 2010, NHS Long Term Plan) provide frameworks for independence, wellbeing, and equality</a:t>
          </a:r>
          <a:endParaRPr lang="en-US" sz="1500" kern="1200" dirty="0">
            <a:latin typeface="Arial "/>
          </a:endParaRPr>
        </a:p>
      </dsp:txBody>
      <dsp:txXfrm>
        <a:off x="28272" y="1367908"/>
        <a:ext cx="6367896" cy="522605"/>
      </dsp:txXfrm>
    </dsp:sp>
    <dsp:sp modelId="{1E83F57B-A28A-4328-9976-D8720D16842F}">
      <dsp:nvSpPr>
        <dsp:cNvPr id="0" name=""/>
        <dsp:cNvSpPr/>
      </dsp:nvSpPr>
      <dsp:spPr>
        <a:xfrm>
          <a:off x="0" y="1961986"/>
          <a:ext cx="6424440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 "/>
            </a:rPr>
            <a:t>Case studies (Dementia Village, Okinawa) demonstrate the application of theory and policy to improve outcomes</a:t>
          </a:r>
          <a:endParaRPr lang="en-US" sz="1500" kern="1200" dirty="0">
            <a:latin typeface="Arial "/>
          </a:endParaRPr>
        </a:p>
      </dsp:txBody>
      <dsp:txXfrm>
        <a:off x="28272" y="1990258"/>
        <a:ext cx="6367896" cy="522605"/>
      </dsp:txXfrm>
    </dsp:sp>
    <dsp:sp modelId="{ABE2E9B9-CB87-446A-A38A-5A98156FF59A}">
      <dsp:nvSpPr>
        <dsp:cNvPr id="0" name=""/>
        <dsp:cNvSpPr/>
      </dsp:nvSpPr>
      <dsp:spPr>
        <a:xfrm>
          <a:off x="0" y="2584336"/>
          <a:ext cx="6424440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 "/>
            </a:rPr>
            <a:t>Recommendations: expand community services, enhance digital inclusion, and deliver </a:t>
          </a:r>
          <a:r>
            <a:rPr lang="en-US" sz="1500" b="0" i="0" kern="1200" baseline="0" dirty="0" err="1">
              <a:latin typeface="Arial "/>
            </a:rPr>
            <a:t>personalised</a:t>
          </a:r>
          <a:r>
            <a:rPr lang="en-US" sz="1500" b="0" i="0" kern="1200" baseline="0" dirty="0">
              <a:latin typeface="Arial "/>
            </a:rPr>
            <a:t> care planning</a:t>
          </a:r>
          <a:endParaRPr lang="en-US" sz="1500" kern="1200" dirty="0">
            <a:latin typeface="Arial "/>
          </a:endParaRPr>
        </a:p>
      </dsp:txBody>
      <dsp:txXfrm>
        <a:off x="28272" y="2612608"/>
        <a:ext cx="6367896" cy="522605"/>
      </dsp:txXfrm>
    </dsp:sp>
    <dsp:sp modelId="{FC7841D0-8C14-42A2-98DC-FCC4D1FC1DB4}">
      <dsp:nvSpPr>
        <dsp:cNvPr id="0" name=""/>
        <dsp:cNvSpPr/>
      </dsp:nvSpPr>
      <dsp:spPr>
        <a:xfrm>
          <a:off x="0" y="3206686"/>
          <a:ext cx="6424440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 "/>
            </a:rPr>
            <a:t>Integrating theory, policy, and technology empowers older adults and improves quality of life</a:t>
          </a:r>
          <a:endParaRPr lang="en-US" sz="1500" kern="1200" dirty="0">
            <a:latin typeface="Arial "/>
          </a:endParaRPr>
        </a:p>
      </dsp:txBody>
      <dsp:txXfrm>
        <a:off x="28272" y="3234958"/>
        <a:ext cx="6367896" cy="5226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039DB8-FCEA-4B0F-B947-43F50F8FD62D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B0B9DB-91D7-4FCE-8E77-73AF22FA6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012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B0B9DB-91D7-4FCE-8E77-73AF22FA634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51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659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817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034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289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960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663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886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326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377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81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67976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538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2155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248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21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56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0234E-D4DB-4D16-AA45-DBF0CAC6CFE5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B919622-3E34-4E06-A437-CA19F6004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00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openxmlformats.org/officeDocument/2006/relationships/image" Target="../media/image19.svg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12" Type="http://schemas.openxmlformats.org/officeDocument/2006/relationships/image" Target="../media/image10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9.svg"/><Relationship Id="rId5" Type="http://schemas.openxmlformats.org/officeDocument/2006/relationships/diagramLayout" Target="../diagrams/layout2.xml"/><Relationship Id="rId10" Type="http://schemas.openxmlformats.org/officeDocument/2006/relationships/image" Target="../media/image8.png"/><Relationship Id="rId4" Type="http://schemas.openxmlformats.org/officeDocument/2006/relationships/diagramData" Target="../diagrams/data2.xml"/><Relationship Id="rId9" Type="http://schemas.openxmlformats.org/officeDocument/2006/relationships/image" Target="../media/image18.jpeg"/><Relationship Id="rId1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25.jpeg"/><Relationship Id="rId9" Type="http://schemas.microsoft.com/office/2007/relationships/diagramDrawing" Target="../diagrams/drawing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information-advice/work-learning/discrimination-rights/ageism/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hyperlink" Target="https://www.ageuk.org.uk/globalassets/age-uk/documents/reports-and%20publications/later_life_uk_factshee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geing-better.org.uk/our-ageing-population-state-ageing-2023-4" TargetMode="External"/><Relationship Id="rId5" Type="http://schemas.openxmlformats.org/officeDocument/2006/relationships/hyperlink" Target="https://www.legislation.gov.uk/ukpga/2014/23/contents/enacted" TargetMode="External"/><Relationship Id="rId4" Type="http://schemas.openxmlformats.org/officeDocument/2006/relationships/hyperlink" Target="https://d.docs.live.net/ff72fa3e97d75a53/Documents/Age%20UK%20(2024)%20Different%20types%20of%20care%20homes%20Available%20at:%20The%20Different%20Types%20of%20Care%20Homes%20|%20Age%20UK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ervice-manual.nhs.uk/content/inclusive-content/age" TargetMode="External"/><Relationship Id="rId2" Type="http://schemas.openxmlformats.org/officeDocument/2006/relationships/hyperlink" Target="https://www.gov.uk/government/publications/harnessing-technology-for-the%20long-term-sustainability-of-the-uks-healthcare-system/harnessing-technology-for%20the-long-term-sustainability-of-the-uks-healthcare-system-repor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ecd.org/en/data/indicators/old-age-dependency%20ratio.html?oecdcontrol-38c744bfa4-var1=GBR&amp;oecdcontrol-00b22b2429-var3=2004" TargetMode="External"/><Relationship Id="rId5" Type="http://schemas.openxmlformats.org/officeDocument/2006/relationships/hyperlink" Target="https://www.england.nhs.uk/long-term-plan/workforce/" TargetMode="External"/><Relationship Id="rId4" Type="http://schemas.openxmlformats.org/officeDocument/2006/relationships/hyperlink" Target="https://www.england.nhs.uk/person-centred-care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xplore-local-statistics/indicators/percentage-of-the-population-aged-65-plus" TargetMode="External"/><Relationship Id="rId7" Type="http://schemas.openxmlformats.org/officeDocument/2006/relationships/hyperlink" Target="https://www.who.int/news-room/fact-sheets/detail/ageing-and-health" TargetMode="External"/><Relationship Id="rId2" Type="http://schemas.openxmlformats.org/officeDocument/2006/relationships/hyperlink" Target="https://www.ons.gov.uk/peoplepopulationandcommunity/populationandmigration/populationproject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pps.who.int/iris/handle/10665/338677" TargetMode="External"/><Relationship Id="rId5" Type="http://schemas.openxmlformats.org/officeDocument/2006/relationships/hyperlink" Target="https://d.docs.live.net/ff72fa3e97d75a53/Documents/Assistive%20Technology%20in%20Health%20and%20Social%20care%20|%20Types%20&amp;%20benefits%20(cpdonline.co.uk)" TargetMode="External"/><Relationship Id="rId4" Type="http://schemas.openxmlformats.org/officeDocument/2006/relationships/hyperlink" Target="https://www.who.int/news%20room/fact-sheets/detail/assistive-technol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2F94469-8823-9682-C0FF-77C02EE87153}"/>
              </a:ext>
            </a:extLst>
          </p:cNvPr>
          <p:cNvSpPr txBox="1"/>
          <p:nvPr/>
        </p:nvSpPr>
        <p:spPr>
          <a:xfrm>
            <a:off x="3446034" y="1870097"/>
            <a:ext cx="6096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 (BMHP6027_BIRM)</a:t>
            </a:r>
          </a:p>
          <a:p>
            <a:endParaRPr lang="en-GB" b="1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Programme: BSc (Hons) Health and Social Care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Assignment Title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Component 1: Individual  Presentation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Lecturer’s Name -  Tomy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Adattu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Chacko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Name  -  Mehwish Arshad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 - 2312904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 </a:t>
            </a:r>
            <a:br>
              <a:rPr lang="en-US" dirty="0"/>
            </a:br>
            <a:endParaRPr lang="en-US" dirty="0"/>
          </a:p>
          <a:p>
            <a:endParaRPr lang="en-GB" dirty="0"/>
          </a:p>
        </p:txBody>
      </p:sp>
      <p:pic>
        <p:nvPicPr>
          <p:cNvPr id="2" name="Picture 1" descr="University of Wales Trinity Saint David | LinkedIn">
            <a:extLst>
              <a:ext uri="{FF2B5EF4-FFF2-40B4-BE49-F238E27FC236}">
                <a16:creationId xmlns:a16="http://schemas.microsoft.com/office/drawing/2014/main" id="{A9871CC7-EAD9-0741-DB2D-F38AD4E07B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699" y="155913"/>
            <a:ext cx="1804532" cy="15543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190ABC89-FB67-A7BF-C033-8767CC4846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70846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1"/>
    </mc:Choice>
    <mc:Fallback xmlns="">
      <p:transition spd="slow" advTm="5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16A23089-FD30-01E1-8D2E-B589EC8C32D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6976" b="2115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71" name="Isosceles Triangle 270">
            <a:extLst>
              <a:ext uri="{FF2B5EF4-FFF2-40B4-BE49-F238E27FC236}">
                <a16:creationId xmlns:a16="http://schemas.microsoft.com/office/drawing/2014/main" id="{BBFBD429-C7AA-4D85-BEBF-26ECE2DBA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2" name="Parallelogram 271">
            <a:extLst>
              <a:ext uri="{FF2B5EF4-FFF2-40B4-BE49-F238E27FC236}">
                <a16:creationId xmlns:a16="http://schemas.microsoft.com/office/drawing/2014/main" id="{7A9CEEF0-7547-4FA2-93BD-0B8C799DD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89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3" name="Straight Connector 272">
            <a:extLst>
              <a:ext uri="{FF2B5EF4-FFF2-40B4-BE49-F238E27FC236}">
                <a16:creationId xmlns:a16="http://schemas.microsoft.com/office/drawing/2014/main" id="{AA02E860-D290-48CF-9C38-BC8EB8854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>
            <a:extLst>
              <a:ext uri="{FF2B5EF4-FFF2-40B4-BE49-F238E27FC236}">
                <a16:creationId xmlns:a16="http://schemas.microsoft.com/office/drawing/2014/main" id="{CBF60179-3A15-468E-86D0-1C2FFD504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5" name="Rectangle 23">
            <a:extLst>
              <a:ext uri="{FF2B5EF4-FFF2-40B4-BE49-F238E27FC236}">
                <a16:creationId xmlns:a16="http://schemas.microsoft.com/office/drawing/2014/main" id="{87ED294B-4D40-44B4-86E7-F23C0468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9725E1E-D764-75C1-11A2-5A1B67EF6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" name="Rectangle 25">
            <a:extLst>
              <a:ext uri="{FF2B5EF4-FFF2-40B4-BE49-F238E27FC236}">
                <a16:creationId xmlns:a16="http://schemas.microsoft.com/office/drawing/2014/main" id="{55D78701-1D8D-45A3-9B44-A94C33462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7" name="Isosceles Triangle 276">
            <a:extLst>
              <a:ext uri="{FF2B5EF4-FFF2-40B4-BE49-F238E27FC236}">
                <a16:creationId xmlns:a16="http://schemas.microsoft.com/office/drawing/2014/main" id="{B8C595DB-254F-4E8B-9C0D-648B3FF1B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17EC3-FA65-70A3-DD21-0D50A766B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1742739"/>
            <a:ext cx="7154019" cy="533579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Purpose and Overview of Presentation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Critically examines ageing and its implications for health and social care practice (Centre for Ageing Better, 2023)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Explores biological and psychosocial perspectives of ageing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Analyses key ageing theories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Evaluates UK policy and legislation influencing care provision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Considers domiciliary, residential, and nursing care settings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Examines demographic change and global perceptions of ageing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Reviews technological innovations in elderly care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Illustrates findings with case studies and real-world applications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Provides evidence-based recommendations for improving care</a:t>
            </a:r>
          </a:p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8" name="Rectangle 27">
            <a:extLst>
              <a:ext uri="{FF2B5EF4-FFF2-40B4-BE49-F238E27FC236}">
                <a16:creationId xmlns:a16="http://schemas.microsoft.com/office/drawing/2014/main" id="{2E000235-D5DF-4D2F-AECA-3814821B5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9" name="Rectangle 28">
            <a:extLst>
              <a:ext uri="{FF2B5EF4-FFF2-40B4-BE49-F238E27FC236}">
                <a16:creationId xmlns:a16="http://schemas.microsoft.com/office/drawing/2014/main" id="{D7CE0E87-2C2C-4907-BBE3-D24D86C42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0" name="Rectangle 29">
            <a:extLst>
              <a:ext uri="{FF2B5EF4-FFF2-40B4-BE49-F238E27FC236}">
                <a16:creationId xmlns:a16="http://schemas.microsoft.com/office/drawing/2014/main" id="{8FF0BC47-4F6D-4430-8C11-E1566CBF6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1" name="Isosceles Triangle 280">
            <a:extLst>
              <a:ext uri="{FF2B5EF4-FFF2-40B4-BE49-F238E27FC236}">
                <a16:creationId xmlns:a16="http://schemas.microsoft.com/office/drawing/2014/main" id="{5B73C5C4-3778-4E76-9467-8B46C9F91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2D866A00-02F2-01C0-4546-328C262CEC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3190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26"/>
    </mc:Choice>
    <mc:Fallback xmlns="">
      <p:transition spd="slow" advTm="58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707806F-BBD2-2CA5-C88D-0880B8B7DF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1" r="20151"/>
          <a:stretch>
            <a:fillRect/>
          </a:stretch>
        </p:blipFill>
        <p:spPr>
          <a:xfrm>
            <a:off x="6535882" y="-1"/>
            <a:ext cx="5656118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0C7F14-E64E-EF8E-3502-636FAAF3B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Defining Ageing and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F2442-0601-C01E-AFA0-1DC43A1BA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151966" cy="388077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Ageing is the accumulation of physical, psychological and social changes over time (Robertson, 2017)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Multidimensional: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biological, psychological, social (WHO, 2020b)</a:t>
            </a:r>
          </a:p>
          <a:p>
            <a:pPr lvl="0">
              <a:lnSpc>
                <a:spcPct val="9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Chronological age: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years lived, limited measure (Centre for Ageing Better, 2023)</a:t>
            </a:r>
          </a:p>
          <a:p>
            <a:pPr lvl="0">
              <a:lnSpc>
                <a:spcPct val="9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Biological age: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measures body function; varies among individuals (NHS, 2020a)</a:t>
            </a:r>
          </a:p>
          <a:p>
            <a:pPr lvl="0"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Ageism is stereotypes and discrimination based on age, affecting people in daily life and systems like healthcare and employment (Age UK, 2024).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Biological theories: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Wear-and-Tear → accumulated cellular damage (NHS, 2020a)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Genetic/Programmed → ageing influenced by DNA (Centre for Ageing Better, 2023)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Psychosocial theories: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Activity → engagement improves well-being and life satisfaction (WHO, 2020a)</a:t>
            </a:r>
          </a:p>
          <a:p>
            <a:pPr lvl="1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Disengagement → withdrawal from social roles (less supported; Age UK, 2022)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1A63957-0421-0EEF-C351-1D79F57805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63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509"/>
    </mc:Choice>
    <mc:Fallback xmlns="">
      <p:transition spd="slow" advTm="118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Codes on papers">
            <a:extLst>
              <a:ext uri="{FF2B5EF4-FFF2-40B4-BE49-F238E27FC236}">
                <a16:creationId xmlns:a16="http://schemas.microsoft.com/office/drawing/2014/main" id="{553255D1-C2F0-2705-3138-B6F67C26C9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20" r="10471" b="-2"/>
          <a:stretch>
            <a:fillRect/>
          </a:stretch>
        </p:blipFill>
        <p:spPr>
          <a:xfrm>
            <a:off x="9025981" y="-1"/>
            <a:ext cx="3166018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8CE265-0492-D876-6812-F79D41A1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The Ageing Population: Context and Needs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7FB2A-683C-D135-6435-621D0F867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052" y="1641211"/>
            <a:ext cx="9071959" cy="3897311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90000"/>
              </a:lnSpc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20000"/>
              </a:lnSpc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Demographic Significance</a:t>
            </a:r>
          </a:p>
          <a:p>
            <a:pPr lvl="0"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60+ population: 12% → 22% (2015-2050); 80% in low and middle-income countries by 2050 (Peace, 2022)</a:t>
            </a:r>
          </a:p>
          <a:p>
            <a:pPr lvl="0"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UK: over 10 million aged 65+ (18% of population); 80+ group fastest-growing → predicted to more than double in 40 years (Office for National Statistics, 2025a)</a:t>
            </a:r>
          </a:p>
          <a:p>
            <a:pPr>
              <a:lnSpc>
                <a:spcPct val="12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Old-age dependency ratio (65+ / working-age population) in the UK was 30.8% in 2024, highlighting growing pressure on social and health services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(Office for National Statistics, 2025a; OECD, 2024)</a:t>
            </a:r>
          </a:p>
          <a:p>
            <a:pPr lvl="0">
              <a:lnSpc>
                <a:spcPct val="12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Leads to increased frailty and complex long-term conditions (Peace, 2022)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Experiences of Ageing</a:t>
            </a:r>
          </a:p>
          <a:p>
            <a:pPr>
              <a:lnSpc>
                <a:spcPct val="12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Ageism affects access to treatment and services (Peace, 2022)</a:t>
            </a:r>
          </a:p>
          <a:p>
            <a:pPr>
              <a:lnSpc>
                <a:spcPct val="12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Protected under (Equality Act, 2010)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Main Care Needs</a:t>
            </a:r>
          </a:p>
          <a:p>
            <a:pPr>
              <a:lnSpc>
                <a:spcPct val="120000"/>
              </a:lnSpc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Physical: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multimorbidity, mobility and falls risk</a:t>
            </a:r>
            <a:b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Psychological: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dementia, depression, anxiety</a:t>
            </a:r>
            <a:b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Emotional: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bereavement, loss of independence</a:t>
            </a:r>
            <a:b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loneliness and reduced support networks</a:t>
            </a:r>
            <a:b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(Age UK, 2022)</a:t>
            </a:r>
          </a:p>
          <a:p>
            <a:pPr>
              <a:lnSpc>
                <a:spcPct val="90000"/>
              </a:lnSpc>
            </a:pPr>
            <a:endParaRPr lang="en-GB" sz="7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E37FCE1-67D3-B51D-50D6-AF724C3BF0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618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337"/>
    </mc:Choice>
    <mc:Fallback xmlns="">
      <p:transition spd="slow" advTm="93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341E7A8-9546-9FA4-2717-139948CDD0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600" y="768755"/>
            <a:ext cx="7644311" cy="59294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A95D32-AB75-B90E-14A1-EDC3FE9EF72C}"/>
              </a:ext>
            </a:extLst>
          </p:cNvPr>
          <p:cNvSpPr txBox="1"/>
          <p:nvPr/>
        </p:nvSpPr>
        <p:spPr>
          <a:xfrm>
            <a:off x="2420470" y="159757"/>
            <a:ext cx="58091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UK Demographic Trends: Population Aged 65+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65CF70-EC2D-22A3-0B8B-4ADE80BBB1E6}"/>
              </a:ext>
            </a:extLst>
          </p:cNvPr>
          <p:cNvSpPr txBox="1"/>
          <p:nvPr/>
        </p:nvSpPr>
        <p:spPr>
          <a:xfrm>
            <a:off x="9821732" y="6067313"/>
            <a:ext cx="1678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(ONS</a:t>
            </a:r>
            <a:r>
              <a:rPr lang="en-US"/>
              <a:t>, 2025b)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3C56157-D41B-DE8B-67AE-3CF2580577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2591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16"/>
    </mc:Choice>
    <mc:Fallback xmlns="">
      <p:transition spd="slow" advTm="64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AB6D5-3FC4-950D-EB66-00F5C255E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Ageing Theories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6" name="Rectangle 1">
            <a:extLst>
              <a:ext uri="{FF2B5EF4-FFF2-40B4-BE49-F238E27FC236}">
                <a16:creationId xmlns:a16="http://schemas.microsoft.com/office/drawing/2014/main" id="{794907A1-6D78-314F-1B60-612E6FCB08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034587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7A4B1B3-A55B-5D04-FCE6-F6ED693BF4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3029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50"/>
    </mc:Choice>
    <mc:Fallback xmlns="">
      <p:transition spd="slow" advTm="66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3B158-C24A-02A9-CBBC-9558A914E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Implications for Health and Social Care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77CAE1-F844-04A8-F715-30C07A7840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2" t="9091" r="22979" b="-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DC1D5-7B7A-7E76-FE43-246B082B4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Services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Increased demand on the workforce and planning (NHS, 2024) 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Greater hospital admission and long-term care needs (WHO, 2020a)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Policy Response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Promotes well-being and independence (Care Act, 2014) 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Preventative and community-based care (NHS, 2020)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Innovation and Empowerment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care improves quality of life (WHO, 2020a)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Early intervention reduces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hospitalisation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(NHS, 2020b)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11774FF9-B360-8001-D451-61D76F51F3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746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88"/>
    </mc:Choice>
    <mc:Fallback xmlns="">
      <p:transition spd="slow" advTm="54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EBB2E-6433-39D9-503A-503CCC75D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292" y="311407"/>
            <a:ext cx="8596668" cy="1320800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Evaluation of Current Care and Support for Older Adults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1867A6F-D6F2-2F35-E69A-30584E8233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59403"/>
              </p:ext>
            </p:extLst>
          </p:nvPr>
        </p:nvGraphicFramePr>
        <p:xfrm>
          <a:off x="4063159" y="2160589"/>
          <a:ext cx="6888125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FC7512DB-48EB-F195-5743-EA36AA1128B2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8998" r="16938" b="2"/>
          <a:stretch>
            <a:fillRect/>
          </a:stretch>
        </p:blipFill>
        <p:spPr>
          <a:xfrm>
            <a:off x="225513" y="1632207"/>
            <a:ext cx="3144597" cy="3882362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547425E1-2A98-453E-1931-B8EC7F0EB017}"/>
              </a:ext>
            </a:extLst>
          </p:cNvPr>
          <p:cNvSpPr/>
          <p:nvPr/>
        </p:nvSpPr>
        <p:spPr>
          <a:xfrm>
            <a:off x="4136429" y="5836588"/>
            <a:ext cx="1495312" cy="7100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95E52BE-FF41-D1A9-86F0-BBE4F8F5AB6C}"/>
              </a:ext>
            </a:extLst>
          </p:cNvPr>
          <p:cNvSpPr/>
          <p:nvPr/>
        </p:nvSpPr>
        <p:spPr>
          <a:xfrm>
            <a:off x="6280375" y="5768923"/>
            <a:ext cx="1495312" cy="71000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7F46982-7F0E-23BE-839E-9D41E98D32A9}"/>
              </a:ext>
            </a:extLst>
          </p:cNvPr>
          <p:cNvSpPr/>
          <p:nvPr/>
        </p:nvSpPr>
        <p:spPr>
          <a:xfrm>
            <a:off x="8307710" y="5731882"/>
            <a:ext cx="1495312" cy="710005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Outcomes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163836-1948-4DE5-ED03-14941422D58E}"/>
              </a:ext>
            </a:extLst>
          </p:cNvPr>
          <p:cNvSpPr txBox="1"/>
          <p:nvPr/>
        </p:nvSpPr>
        <p:spPr>
          <a:xfrm>
            <a:off x="4205969" y="5916145"/>
            <a:ext cx="1194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Services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510258-06C8-A0F4-6A0A-9BC7012FFF50}"/>
              </a:ext>
            </a:extLst>
          </p:cNvPr>
          <p:cNvSpPr txBox="1"/>
          <p:nvPr/>
        </p:nvSpPr>
        <p:spPr>
          <a:xfrm>
            <a:off x="6490148" y="5902219"/>
            <a:ext cx="1075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Policy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Rectangle 12" descr="Hospital">
            <a:extLst>
              <a:ext uri="{FF2B5EF4-FFF2-40B4-BE49-F238E27FC236}">
                <a16:creationId xmlns:a16="http://schemas.microsoft.com/office/drawing/2014/main" id="{B200D3BB-1C68-E54C-9D61-CD6C4E11E5F7}"/>
              </a:ext>
            </a:extLst>
          </p:cNvPr>
          <p:cNvSpPr/>
          <p:nvPr/>
        </p:nvSpPr>
        <p:spPr>
          <a:xfrm>
            <a:off x="3606590" y="5888290"/>
            <a:ext cx="397187" cy="397187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 descr="Brain in head">
            <a:extLst>
              <a:ext uri="{FF2B5EF4-FFF2-40B4-BE49-F238E27FC236}">
                <a16:creationId xmlns:a16="http://schemas.microsoft.com/office/drawing/2014/main" id="{ECE4973A-2AE2-B1EF-6115-F3873F8EBDD5}"/>
              </a:ext>
            </a:extLst>
          </p:cNvPr>
          <p:cNvSpPr/>
          <p:nvPr/>
        </p:nvSpPr>
        <p:spPr>
          <a:xfrm>
            <a:off x="5911626" y="5879068"/>
            <a:ext cx="397187" cy="397187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AE2E3260-00D0-8A04-B373-3CB456CAC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873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89"/>
    </mc:Choice>
    <mc:Fallback xmlns="">
      <p:transition spd="slow" advTm="56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4ACDB-C789-94F4-0E58-C9D7996D2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Settings and Evaluation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188D89-C50A-4166-B3FA-0D6692E592D3}"/>
              </a:ext>
            </a:extLst>
          </p:cNvPr>
          <p:cNvSpPr txBox="1"/>
          <p:nvPr/>
        </p:nvSpPr>
        <p:spPr>
          <a:xfrm>
            <a:off x="673754" y="2160590"/>
            <a:ext cx="3973943" cy="3440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Points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generally meet essential needs but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safety over psychosocial wellbeing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aims are not fully achieved in practice, highlighting the need for systemic improvements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of person-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preventative, and theory-informed approaches could improve outcomes (WHO, 2020a)</a:t>
            </a: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25C6486-BD45-9C36-F791-29E899B2BE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834487"/>
              </p:ext>
            </p:extLst>
          </p:nvPr>
        </p:nvGraphicFramePr>
        <p:xfrm>
          <a:off x="6099586" y="1381592"/>
          <a:ext cx="5139916" cy="42174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5503">
                  <a:extLst>
                    <a:ext uri="{9D8B030D-6E8A-4147-A177-3AD203B41FA5}">
                      <a16:colId xmlns:a16="http://schemas.microsoft.com/office/drawing/2014/main" val="370815939"/>
                    </a:ext>
                  </a:extLst>
                </a:gridCol>
                <a:gridCol w="2634413">
                  <a:extLst>
                    <a:ext uri="{9D8B030D-6E8A-4147-A177-3AD203B41FA5}">
                      <a16:colId xmlns:a16="http://schemas.microsoft.com/office/drawing/2014/main" val="1959519105"/>
                    </a:ext>
                  </a:extLst>
                </a:gridCol>
              </a:tblGrid>
              <a:tr h="273813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Domiciliary Care</a:t>
                      </a:r>
                      <a:endParaRPr lang="en-GB" sz="1200" dirty="0"/>
                    </a:p>
                  </a:txBody>
                  <a:tcPr marL="62230" marR="62230" marT="31115" marB="31115"/>
                </a:tc>
                <a:tc>
                  <a:txBody>
                    <a:bodyPr/>
                    <a:lstStyle/>
                    <a:p>
                      <a:r>
                        <a:rPr lang="en-GB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Residential Care</a:t>
                      </a:r>
                      <a:endParaRPr lang="en-GB" sz="1200"/>
                    </a:p>
                  </a:txBody>
                  <a:tcPr marL="62230" marR="62230" marT="31115" marB="31115"/>
                </a:tc>
                <a:extLst>
                  <a:ext uri="{0D108BD9-81ED-4DB2-BD59-A6C34878D82A}">
                    <a16:rowId xmlns:a16="http://schemas.microsoft.com/office/drawing/2014/main" val="3188542439"/>
                  </a:ext>
                </a:extLst>
              </a:tr>
              <a:tr h="1580648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Independence at home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Personalised routines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Supports wellbeing (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Continuity and Activity theories) (</a:t>
                      </a:r>
                      <a:r>
                        <a:rPr lang="nb-NO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Glendenning, 2018; Morgan and Kunkel, 2011)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200" dirty="0"/>
                    </a:p>
                  </a:txBody>
                  <a:tcPr marL="62230" marR="62230" marT="31115" marB="31115"/>
                </a:tc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24-hr supervision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Reduces risk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Mitigates isolation </a:t>
                      </a:r>
                      <a:r>
                        <a:rPr lang="en-GB" sz="1200" b="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2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Disengagement theory)     </a:t>
                      </a:r>
                      <a:endParaRPr lang="en-GB" sz="1200" b="0" i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(Zhang and Lin, 2022)</a:t>
                      </a:r>
                    </a:p>
                  </a:txBody>
                  <a:tcPr marL="62230" marR="62230" marT="31115" marB="31115"/>
                </a:tc>
                <a:extLst>
                  <a:ext uri="{0D108BD9-81ED-4DB2-BD59-A6C34878D82A}">
                    <a16:rowId xmlns:a16="http://schemas.microsoft.com/office/drawing/2014/main" val="3032490665"/>
                  </a:ext>
                </a:extLst>
              </a:tr>
              <a:tr h="120726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Limitations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Staff shortages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Short visits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Rural access issues 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(Life course perspective) (Morgan and Kunkel, 2011; Wang, 2012)</a:t>
                      </a:r>
                    </a:p>
                  </a:txBody>
                  <a:tcPr marL="62230" marR="62230" marT="31115" marB="31115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2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Limitations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Restricted autonomy 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 costs 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Quality varies 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(Conflicts with Activity and Continuity theories) (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Glendenning, 2018 ; Age UK, 2024)</a:t>
                      </a:r>
                    </a:p>
                  </a:txBody>
                  <a:tcPr marL="62230" marR="62230" marT="31115" marB="31115"/>
                </a:tc>
                <a:extLst>
                  <a:ext uri="{0D108BD9-81ED-4DB2-BD59-A6C34878D82A}">
                    <a16:rowId xmlns:a16="http://schemas.microsoft.com/office/drawing/2014/main" val="395747100"/>
                  </a:ext>
                </a:extLst>
              </a:tr>
              <a:tr h="102057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independence, but holistic care limited (Age UK, 2022)</a:t>
                      </a:r>
                    </a:p>
                    <a:p>
                      <a:endParaRPr lang="en-GB" sz="1200" dirty="0"/>
                    </a:p>
                  </a:txBody>
                  <a:tcPr marL="62230" marR="62230" marT="31115" marB="31115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</a:p>
                    <a:p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for safety, but may reduce independence (Age UK, 2022)</a:t>
                      </a:r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2230" marR="62230" marT="31115" marB="31115"/>
                </a:tc>
                <a:extLst>
                  <a:ext uri="{0D108BD9-81ED-4DB2-BD59-A6C34878D82A}">
                    <a16:rowId xmlns:a16="http://schemas.microsoft.com/office/drawing/2014/main" val="3273247985"/>
                  </a:ext>
                </a:extLst>
              </a:tr>
            </a:tbl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9F4A3BE-B0FA-B217-6999-02FF2583BF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55924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428"/>
    </mc:Choice>
    <mc:Fallback xmlns="">
      <p:transition spd="slow" advTm="100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58F901-C5A3-BE90-4BFE-8B81A5F15C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5" r="16101"/>
          <a:stretch>
            <a:fillRect/>
          </a:stretch>
        </p:blipFill>
        <p:spPr>
          <a:xfrm>
            <a:off x="6577444" y="-1"/>
            <a:ext cx="5614555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D9C42-D00F-96AD-9972-FA484DB66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 in Elderly Care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F8D26BA-0112-6CF7-FB3F-7BE30710F2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4" y="2160589"/>
            <a:ext cx="5515648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25000" lnSpcReduction="20000"/>
          </a:bodyPr>
          <a:lstStyle/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lang="en-US" altLang="en-US" sz="5600" dirty="0">
                <a:latin typeface="Arial" panose="020B0604020202020204" pitchFamily="34" charset="0"/>
              </a:rPr>
              <a:t>A growing ageing population increases the need for innovative care solutions</a:t>
            </a:r>
          </a:p>
          <a:p>
            <a:pPr marL="0" lvl="0" indent="0"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lang="en-US" altLang="en-US" sz="5600" dirty="0">
                <a:latin typeface="Arial" panose="020B0604020202020204" pitchFamily="34" charset="0"/>
              </a:rPr>
              <a:t>Technology reduces pressure on health services, early intervention and supports independent living (GOV.UK, 2021)</a:t>
            </a:r>
          </a:p>
          <a:p>
            <a:pPr marL="0" indent="0"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endParaRPr lang="en-US" altLang="en-US" sz="5600" dirty="0">
              <a:latin typeface="Arial" panose="020B0604020202020204" pitchFamily="34" charset="0"/>
            </a:endParaRPr>
          </a:p>
          <a:p>
            <a:pPr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5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Telehealth and remote monitoring (virtual GP consultations, health tracking apps) </a:t>
            </a:r>
            <a:r>
              <a:rPr lang="en-US" altLang="en-US" sz="5600" dirty="0">
                <a:latin typeface="Arial" panose="020B0604020202020204" pitchFamily="34" charset="0"/>
              </a:rPr>
              <a:t>(</a:t>
            </a:r>
            <a:r>
              <a:rPr lang="en-US" altLang="en-US" sz="5600" dirty="0" err="1">
                <a:latin typeface="Arial" panose="020B0604020202020204" pitchFamily="34" charset="0"/>
              </a:rPr>
              <a:t>Woffindin</a:t>
            </a:r>
            <a:r>
              <a:rPr lang="en-US" altLang="en-US" sz="5600" dirty="0">
                <a:latin typeface="Arial" panose="020B0604020202020204" pitchFamily="34" charset="0"/>
              </a:rPr>
              <a:t>, 2024)</a:t>
            </a:r>
          </a:p>
          <a:p>
            <a:pPr marR="0" lvl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5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Smart home technologies (fall detectors, motion sensors, voice assistants)</a:t>
            </a:r>
          </a:p>
          <a:p>
            <a:pPr marR="0" lvl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5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Dementia technology (GPS trackers, reminder systems)</a:t>
            </a:r>
          </a:p>
          <a:p>
            <a:pPr marR="0" lvl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5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care records and integrated care systems</a:t>
            </a:r>
          </a:p>
          <a:p>
            <a:pPr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5600" dirty="0">
                <a:latin typeface="Arial" panose="020B0604020202020204" pitchFamily="34" charset="0"/>
              </a:rPr>
              <a:t>Mobility aids (wheelchairs, stairlifts)</a:t>
            </a:r>
          </a:p>
          <a:p>
            <a:pPr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5600" dirty="0">
                <a:latin typeface="Arial" panose="020B0604020202020204" pitchFamily="34" charset="0"/>
              </a:rPr>
              <a:t>Wearables and health trackers (monitor heart rate)</a:t>
            </a:r>
          </a:p>
          <a:p>
            <a:pPr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5600" dirty="0">
                <a:latin typeface="Arial" panose="020B0604020202020204" pitchFamily="34" charset="0"/>
              </a:rPr>
              <a:t>Robotic aids in dementia care (e.g., Paro, Pepper, </a:t>
            </a:r>
            <a:r>
              <a:rPr lang="en-US" altLang="en-US" sz="5600" dirty="0" err="1">
                <a:latin typeface="Arial" panose="020B0604020202020204" pitchFamily="34" charset="0"/>
              </a:rPr>
              <a:t>Giraff</a:t>
            </a:r>
            <a:r>
              <a:rPr lang="en-US" altLang="en-US" sz="5600" dirty="0">
                <a:latin typeface="Arial" panose="020B0604020202020204" pitchFamily="34" charset="0"/>
              </a:rPr>
              <a:t>) (WHO, 2024)</a:t>
            </a:r>
          </a:p>
          <a:p>
            <a:pPr defTabSz="91440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endParaRPr lang="en-US" altLang="en-US" sz="56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  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91EA9DE-51CD-737F-6090-43AC509990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346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826"/>
    </mc:Choice>
    <mc:Fallback xmlns="">
      <p:transition spd="slow" advTm="74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7BCF3-6A82-B6AF-50F6-63F178B44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267" y="48309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Assessment of Technologies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17F69-B13E-F680-6188-1E28D6F68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endParaRPr lang="en-US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independence and ageing in place (Activity and Continuity theories) (WHO, 2024)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safety (fall detection, emergency alerts)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the sustainability of the UK healthcare system (GOV.UK, 2021)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hospital admissions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monitoring of chronic conditions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communication between services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endParaRPr lang="en-US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(low digital literacy among some older adults)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and unequal access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ethical concerns (data security, surveillance)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reducing human contact and emotional resistance (</a:t>
            </a:r>
            <a:r>
              <a:rPr lang="en-US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US" sz="1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39ED9AD-A75B-6F3D-FEC0-0878E018EA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6551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3932"/>
    </mc:Choice>
    <mc:Fallback xmlns="">
      <p:transition spd="slow" advTm="53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Houses in an area">
            <a:extLst>
              <a:ext uri="{FF2B5EF4-FFF2-40B4-BE49-F238E27FC236}">
                <a16:creationId xmlns:a16="http://schemas.microsoft.com/office/drawing/2014/main" id="{A3E9DFA0-925C-1707-9FD6-1333306FD2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091" t="12019" b="11372"/>
          <a:stretch>
            <a:fillRect/>
          </a:stretch>
        </p:blipFill>
        <p:spPr>
          <a:xfrm>
            <a:off x="-3175" y="-64288"/>
            <a:ext cx="12191999" cy="6857990"/>
          </a:xfrm>
          <a:prstGeom prst="rect">
            <a:avLst/>
          </a:prstGeom>
        </p:spPr>
      </p:pic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Parallelogram 34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51563-DE24-9083-46F2-CB2A78511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102" y="0"/>
            <a:ext cx="6017564" cy="650240"/>
          </a:xfrm>
        </p:spPr>
        <p:txBody>
          <a:bodyPr anchor="t">
            <a:normAutofit/>
          </a:bodyPr>
          <a:lstStyle/>
          <a:p>
            <a:r>
              <a:rPr lang="en-GB" sz="1800" b="1" dirty="0">
                <a:latin typeface="Arial "/>
              </a:rPr>
              <a:t>Case Study: Dementia Village (</a:t>
            </a:r>
            <a:r>
              <a:rPr lang="en-GB" sz="1800" b="1" dirty="0" err="1">
                <a:latin typeface="Arial "/>
              </a:rPr>
              <a:t>Hogeweyk</a:t>
            </a:r>
            <a:r>
              <a:rPr lang="en-GB" sz="1800" b="1" dirty="0">
                <a:latin typeface="Arial "/>
              </a:rPr>
              <a:t>, Netherlands)</a:t>
            </a:r>
            <a:endParaRPr lang="en-GB" sz="1800" dirty="0"/>
          </a:p>
        </p:txBody>
      </p:sp>
      <p:sp>
        <p:nvSpPr>
          <p:cNvPr id="43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Isosceles Triangle 44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0C645-10AC-22D3-0921-8EA6CA893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0147" y="325120"/>
            <a:ext cx="7277101" cy="5217459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 "/>
            </a:endParaRPr>
          </a:p>
          <a:p>
            <a:pPr>
              <a:lnSpc>
                <a:spcPct val="170000"/>
              </a:lnSpc>
            </a:pPr>
            <a:r>
              <a:rPr lang="en-GB" sz="1200" b="1" dirty="0">
                <a:latin typeface="Arial "/>
              </a:rPr>
              <a:t>Overview</a:t>
            </a:r>
            <a:br>
              <a:rPr lang="en-GB" sz="1200" dirty="0">
                <a:latin typeface="Arial "/>
              </a:rPr>
            </a:br>
            <a:r>
              <a:rPr lang="en-GB" sz="1200" dirty="0" err="1">
                <a:latin typeface="Arial "/>
              </a:rPr>
              <a:t>Hogeweyk</a:t>
            </a:r>
            <a:r>
              <a:rPr lang="en-GB" sz="1200" dirty="0">
                <a:latin typeface="Arial "/>
              </a:rPr>
              <a:t> is a dementia care village where residents live in houses, streets, shops, gardens, and communal areas. Staff support independence and daily life in a safe, community-like environment (TED, 2019; Pozo Menéndez and </a:t>
            </a:r>
            <a:r>
              <a:rPr lang="en-GB" sz="1200" dirty="0" err="1">
                <a:latin typeface="Arial "/>
              </a:rPr>
              <a:t>Higueras</a:t>
            </a:r>
            <a:r>
              <a:rPr lang="en-GB" sz="1200" dirty="0">
                <a:latin typeface="Arial "/>
              </a:rPr>
              <a:t> García, 2022).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latin typeface="Arial "/>
              </a:rPr>
              <a:t>Links to Theory</a:t>
            </a:r>
            <a:endParaRPr lang="en-GB" sz="1200" dirty="0">
              <a:latin typeface="Arial 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 "/>
              </a:rPr>
              <a:t>Multidimensional ageing:</a:t>
            </a:r>
            <a:r>
              <a:rPr lang="en-GB" sz="1200" dirty="0">
                <a:latin typeface="Arial "/>
              </a:rPr>
              <a:t> Biological, psychological, social (Robertson, 2017; WHO, 2020a)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 "/>
              </a:rPr>
              <a:t>Activity Theory:</a:t>
            </a:r>
            <a:r>
              <a:rPr lang="en-GB" sz="1200" dirty="0">
                <a:latin typeface="Arial "/>
              </a:rPr>
              <a:t> Engagement improves well-being (WHO, 2020a)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 "/>
              </a:rPr>
              <a:t>Challenges Disengagement Theory:</a:t>
            </a:r>
            <a:r>
              <a:rPr lang="en-GB" sz="1200" dirty="0">
                <a:latin typeface="Arial "/>
              </a:rPr>
              <a:t> Residents remain socially active (Age UK, 2022)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Supports person-centred care; reduces ageism (Age UK, 2024)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latin typeface="Arial "/>
              </a:rPr>
              <a:t>Links to Policy</a:t>
            </a:r>
            <a:endParaRPr lang="en-GB" sz="1200" dirty="0">
              <a:latin typeface="Arial 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 "/>
              </a:rPr>
              <a:t>Care Act (2014):</a:t>
            </a:r>
            <a:r>
              <a:rPr lang="en-GB" sz="1200" dirty="0">
                <a:latin typeface="Arial "/>
              </a:rPr>
              <a:t> Promotes independence and wellbeing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b="1" dirty="0">
                <a:latin typeface="Arial "/>
              </a:rPr>
              <a:t>NHS (2020):</a:t>
            </a:r>
            <a:r>
              <a:rPr lang="en-GB" sz="1200" dirty="0">
                <a:latin typeface="Arial "/>
              </a:rPr>
              <a:t> Preventative, community-based care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Reduces pressure on the workforce and hospitals (NHS, 2024; WHO, 2020b)</a:t>
            </a:r>
          </a:p>
          <a:p>
            <a:pPr lvl="0">
              <a:lnSpc>
                <a:spcPct val="90000"/>
              </a:lnSpc>
            </a:pPr>
            <a:r>
              <a:rPr lang="en-GB" sz="1200" b="1" dirty="0">
                <a:latin typeface="Arial "/>
              </a:rPr>
              <a:t>Outcomes Positive:</a:t>
            </a:r>
            <a:endParaRPr lang="en-GB" sz="1200" dirty="0">
              <a:latin typeface="Arial 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Improved quality of life; less institutional feel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Increased social interaction; reduced isolation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Lower reliance on medication and restraints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latin typeface="Arial "/>
              </a:rPr>
              <a:t>Challenges:</a:t>
            </a:r>
            <a:endParaRPr lang="en-GB" sz="1200" dirty="0">
              <a:latin typeface="Arial 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High costs and staffing requirements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200" dirty="0">
                <a:latin typeface="Arial "/>
              </a:rPr>
              <a:t>Cultural adaptation is needed for other countries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sp>
        <p:nvSpPr>
          <p:cNvPr id="47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9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E1CCFA4C-AD64-2403-D3EA-E5FFA907E9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995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88"/>
    </mc:Choice>
    <mc:Fallback xmlns="">
      <p:transition spd="slow" advTm="51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C253E7-0E55-117B-49AF-524C419C8943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62"/>
          <a:stretch>
            <a:fillRect/>
          </a:stretch>
        </p:blipFill>
        <p:spPr>
          <a:xfrm rot="10800000" flipV="1">
            <a:off x="-252826" y="73220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FB5D55-6831-0BD0-BBD0-F8CFB1ED6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534" y="625182"/>
            <a:ext cx="8314266" cy="113792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5"/>
                </a:solidFill>
                <a:latin typeface="Arial "/>
              </a:rPr>
              <a:t>Case Study: </a:t>
            </a:r>
            <a:r>
              <a:rPr lang="en-US" sz="2800" dirty="0">
                <a:solidFill>
                  <a:schemeClr val="accent5"/>
                </a:solidFill>
                <a:latin typeface="Arial "/>
              </a:rPr>
              <a:t>Okinawa</a:t>
            </a:r>
            <a:r>
              <a:rPr lang="en-US" dirty="0">
                <a:solidFill>
                  <a:schemeClr val="accent5"/>
                </a:solidFill>
                <a:latin typeface="Arial "/>
              </a:rPr>
              <a:t> Longevity Research (Japan)</a:t>
            </a:r>
            <a:endParaRPr lang="en-GB" dirty="0">
              <a:solidFill>
                <a:schemeClr val="accent5"/>
              </a:solidFill>
              <a:latin typeface="Arial 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67A51-B286-22D2-3386-237087DD6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893" y="1656080"/>
            <a:ext cx="11261821" cy="432284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b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Okinawa has one of the world’s highest concentrations of centenarians. The Okinawa Centenarian Study examines lifestyle, diet, social, and environmental factors contributing to longevity (Willcox, Willcox and Suzuki, 2017; </a:t>
            </a:r>
            <a:r>
              <a:rPr lang="en-GB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BRIGHT SIDE, 2018)</a:t>
            </a:r>
            <a:endParaRPr lang="en-US" sz="5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to Theory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theories:</a:t>
            </a: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Genetics and reduced wear-and-tear support long life (NHS, 2020; Centre for Ageing Better, 2023)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Psychosocial theories:</a:t>
            </a: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Activity Theory, social engagement and purposeful roles improve wellbeing (WHO, 2020b); challenges Disengagement Theory (Age UK, 2022)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is multidimensional:</a:t>
            </a: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Biological, psychological, and social factors interact (Robertson, 2017; WHO, 2020a)</a:t>
            </a:r>
          </a:p>
          <a:p>
            <a:pPr>
              <a:lnSpc>
                <a:spcPct val="90000"/>
              </a:lnSpc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to Policy</a:t>
            </a:r>
            <a:endParaRPr lang="en-US" sz="5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Preventative health strategies:</a:t>
            </a: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Diet, exercise, and community support reduce chronic disease and hospitalisation (NHS, 2020b)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independence:</a:t>
            </a: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Lessons can guide public health and ageing policy for longer, healthier lives (WHO, 2020a; NHS, 2024)</a:t>
            </a:r>
          </a:p>
          <a:p>
            <a:pPr>
              <a:lnSpc>
                <a:spcPct val="90000"/>
              </a:lnSpc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 for Older People</a:t>
            </a:r>
            <a:b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Positive:</a:t>
            </a:r>
            <a:endParaRPr lang="en-US" sz="5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rates of heart disease, stroke, and some cancers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social connections protect mental health and reduce isolation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independence maintained into very old age</a:t>
            </a:r>
          </a:p>
          <a:p>
            <a:pPr>
              <a:lnSpc>
                <a:spcPct val="90000"/>
              </a:lnSpc>
            </a:pPr>
            <a:r>
              <a:rPr lang="en-US" sz="5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endParaRPr lang="en-US" sz="5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Modernisation and changing lifestyles threaten protective habits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Genetic, environmental, and cultural factors may limit generalisability</a:t>
            </a:r>
          </a:p>
          <a:p>
            <a:pPr>
              <a:lnSpc>
                <a:spcPct val="90000"/>
              </a:lnSpc>
            </a:pPr>
            <a:endParaRPr lang="en-GB" sz="700" dirty="0">
              <a:solidFill>
                <a:srgbClr val="FFFFFF"/>
              </a:solidFill>
              <a:latin typeface="Arial "/>
            </a:endParaRP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E328BE39-656F-E868-041C-8FE2498D62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8410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649"/>
    </mc:Choice>
    <mc:Fallback xmlns="">
      <p:transition spd="slow" advTm="48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6D1F05B-7D24-F5D6-4923-9040687F1C2D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Recommendations for Improvement</a:t>
            </a:r>
            <a:endParaRPr lang="en-US" sz="3600" dirty="0">
              <a:solidFill>
                <a:schemeClr val="accent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8" name="Graphic 7" descr="Doctor">
            <a:extLst>
              <a:ext uri="{FF2B5EF4-FFF2-40B4-BE49-F238E27FC236}">
                <a16:creationId xmlns:a16="http://schemas.microsoft.com/office/drawing/2014/main" id="{106F161C-4105-40B3-6129-73D7589AB0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208954" y="1386813"/>
            <a:ext cx="2915973" cy="29159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4C7F24-134D-C7F0-FFE6-2E443CB75B6B}"/>
              </a:ext>
            </a:extLst>
          </p:cNvPr>
          <p:cNvSpPr txBox="1"/>
          <p:nvPr/>
        </p:nvSpPr>
        <p:spPr>
          <a:xfrm>
            <a:off x="3307777" y="1649480"/>
            <a:ext cx="800255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130675" algn="l"/>
              </a:tabLst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Staff Training: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Enhance skills in domiciliary, residential, and nursing care for person-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centred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, evidence-informed practice (WHO, 2020b; NHS, 2020b)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130675" algn="l"/>
              </a:tabLst>
            </a:pP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Barrier: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Staff shortages →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Solution: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Mentorship and continuous professional development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130675" algn="l"/>
              </a:tabLst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Policy and Service Expansion: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Increase preventative and community-based services to reduce hospital admissions (Care Act, 2014; NHS, 2020b)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130675" algn="l"/>
              </a:tabLst>
            </a:pP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Barrier: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Funding constraints →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Solution: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Phased rollout and pilot programs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130675" algn="l"/>
              </a:tabLst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Technology Integration: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Use telehealth, remote monitoring, digital care records, wearables to support independence (GOV.UK, 2021;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Woffindin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, 2024)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130675" algn="l"/>
              </a:tabLst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Social Engagement: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Promote intergenerational activities, volunteering, and community programs (Activity Theory)  (WHO, 2020a)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130675" algn="l"/>
              </a:tabLst>
            </a:pP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Barrier: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Mobility/transport →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Solution: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Accessible local hubs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130675" algn="l"/>
              </a:tabLst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Policy Development and Innovation: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Incorporate lessons from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Hogeweyk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and Okinawa; evaluate new care models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130675" algn="l"/>
              </a:tabLst>
            </a:pP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Barrier: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Cultural adaptation →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Solution: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"/>
              </a:rPr>
              <a:t> Tailored implementation and monitoring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9C3836C1-8B33-7E6C-92BB-32FC38CCC6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69785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33"/>
    </mc:Choice>
    <mc:Fallback xmlns="">
      <p:transition spd="slow" advTm="55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1E72-E362-0E88-8AB3-B314A1893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"/>
              </a:rPr>
              <a:t>Conclusion</a:t>
            </a:r>
            <a:br>
              <a:rPr lang="en-GB" dirty="0">
                <a:latin typeface="Arial "/>
              </a:rPr>
            </a:br>
            <a:endParaRPr lang="en-GB" dirty="0">
              <a:latin typeface="Arial "/>
            </a:endParaRPr>
          </a:p>
        </p:txBody>
      </p:sp>
      <p:pic>
        <p:nvPicPr>
          <p:cNvPr id="6" name="Picture 5" descr="Colorful carved figures of humans">
            <a:extLst>
              <a:ext uri="{FF2B5EF4-FFF2-40B4-BE49-F238E27FC236}">
                <a16:creationId xmlns:a16="http://schemas.microsoft.com/office/drawing/2014/main" id="{EAB02B19-77FE-3FD4-58A8-4DA8F47837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517" r="32119" b="-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2" name="Rectangle 1">
            <a:extLst>
              <a:ext uri="{FF2B5EF4-FFF2-40B4-BE49-F238E27FC236}">
                <a16:creationId xmlns:a16="http://schemas.microsoft.com/office/drawing/2014/main" id="{BB0D1623-7662-0A9B-CF52-70B45D3D08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28252"/>
              </p:ext>
            </p:extLst>
          </p:nvPr>
        </p:nvGraphicFramePr>
        <p:xfrm>
          <a:off x="2849562" y="2160589"/>
          <a:ext cx="6424440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31AE7798-F880-22FC-C31E-C6C7B12F49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506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22"/>
    </mc:Choice>
    <mc:Fallback xmlns="">
      <p:transition spd="slow" advTm="40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8A8D6-93D5-6074-1290-17ACA39DE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054" y="504509"/>
            <a:ext cx="9025466" cy="6129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(2022) Later Life in the United Kingdom 2022. London: Age UK.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https://www.ageuk.org.uk/globalassets/age-uk/documents/reports-and publications/later_life_uk_factsheet.pdf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(2024) Ageism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https://www.ageuk.org.uk/information-advice/work-learning/discrimination-rights/ageism/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(2024) Different types of care homes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The Different Types of Care Homes | Age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18 February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Act 2014, Chapter 23.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https://www.legislation.gov.uk/ukpga/2014/23/contents/enacted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State of Ageing 2023-24.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https://ageing-better.org.uk/our-ageing-population-state-ageing-2023-4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Equality Act 2010, Chapter 15.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https://www.legislation.gov.uk/ukpga/2010/15/contents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B0CE82-FE1A-E94B-10C5-3260F0107217}"/>
              </a:ext>
            </a:extLst>
          </p:cNvPr>
          <p:cNvSpPr txBox="1"/>
          <p:nvPr/>
        </p:nvSpPr>
        <p:spPr>
          <a:xfrm>
            <a:off x="342054" y="38854"/>
            <a:ext cx="206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5570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E7BCB-30DE-613B-75E8-65A51229C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76" y="546942"/>
            <a:ext cx="8596668" cy="616583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Glendenning, F. (ed)., (2018) Teaching and learning in later life: Theoretical implications. Oxon: Routledge.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GOV.UK. (2021) Harnessing technology for the long-term sustainability of the UK’s healthcare system: report Available at: </a:t>
            </a: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https://www.gov.uk/government/publications/harnessing-technology-for-the long-term-sustainability-of-the-</a:t>
            </a:r>
            <a:r>
              <a:rPr lang="en-GB" sz="19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uks</a:t>
            </a: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-healthcare-system/harnessing-technology-for the-long-term-sustainability-of-the-uks-healthcare-system-report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Morgan, L. and Kunkel, S. (2011) Aging, Society, and the Life Course, Fourth Edition. New York: Springer Publishing Company Inc.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 England (2020a)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Age.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https://service-manual.nhs.uk/content/inclusive-content/age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England (2020b)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care: Transforming the experience of care for all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https://www.england.nhs.uk/person-centred-care/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Workforce Plan 2024: Meeting demand across health and social care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https://www.england.nhs.uk/long-term-plan/workforce/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OECD (2024) Old-age Dependency Ratio Available at: </a:t>
            </a: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https://www.oecd.org/en/data/indicators/old-age-dependency ratio.html?oecdcontrol-38c744bfa4-var1=GBR&amp;oecdcontrol-00b22b2429-var3=2004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0271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63540-BF27-A9C2-29C1-9FBA78EE6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454" y="525427"/>
            <a:ext cx="8596668" cy="388077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(2025a)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National population projections: 2022-based.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https://www.ons.gov.uk/peoplepopulationandcommunity/populationandmigration/populationprojections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(2025b) Population aged 65 and over. Available at: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https://www.ons.gov.uk/explore-local-statistics/indicators/percentage-of-the-population-aged-65-plus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(Accessed: 24 February 2026).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Peace, S. (2022) The global context’,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The Environments of Ageing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Bristol: Bristol University Press, pp 49-72</a:t>
            </a:r>
          </a:p>
          <a:p>
            <a:pPr marL="0" lv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Robertson, G. (2017) ‘Ageing and ageism: the impact of stereotypical attitudes on personal health and well being outcomes and possible personal compensation strategies’,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Self &amp; Society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45(2), pp. 149-159.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Wang, M. (ed.) (2012) The Oxford Handbook of Retirement. Oxford: Oxford University Press.</a:t>
            </a:r>
          </a:p>
          <a:p>
            <a:pPr marL="0" lv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WHO, (2024) Assistive technology Available at: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https://www.who.int/news room/fact-sheets/detail/assistive-technology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(Accessed: 20 February 2026).</a:t>
            </a:r>
          </a:p>
          <a:p>
            <a:pPr marL="0" lvl="0" indent="0">
              <a:buNone/>
            </a:pP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L. (2024) Assistive Technology in Health and Social Care Available at: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Assistive Technology in Health and Social care | Types &amp; benefits (cpdonline.co.uk)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 marL="0" lv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(2020a)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Baseline report for the Decade of Healthy Ageing (2021-2030)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https://apps.who.int/iris/handle/10665/338677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 marL="0" lv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(2020b)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https://www.who.int/news-room/fact-sheets/detail/ageing-and-health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Zhang, X. and Lin, H. (2022) Disengagement theory. In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of gerontology and population aging (pp. 1471-1476). Cham: Springer International Publishing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68293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2646</Words>
  <Application>Microsoft Office PowerPoint</Application>
  <PresentationFormat>Widescreen</PresentationFormat>
  <Paragraphs>209</Paragraphs>
  <Slides>18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Arial</vt:lpstr>
      <vt:lpstr>Arial </vt:lpstr>
      <vt:lpstr>Trebuchet MS</vt:lpstr>
      <vt:lpstr>Wingdings 3</vt:lpstr>
      <vt:lpstr>Facet</vt:lpstr>
      <vt:lpstr>PowerPoint Presentation</vt:lpstr>
      <vt:lpstr>  Introduction</vt:lpstr>
      <vt:lpstr>Defining Ageing and Theories</vt:lpstr>
      <vt:lpstr>The Ageing Population: Context and Needs</vt:lpstr>
      <vt:lpstr>PowerPoint Presentation</vt:lpstr>
      <vt:lpstr>Ageing Theories</vt:lpstr>
      <vt:lpstr>Implications for Health and Social Care</vt:lpstr>
      <vt:lpstr>Evaluation of Current Care and Support for Older Adults </vt:lpstr>
      <vt:lpstr>Care Settings and Evaluation</vt:lpstr>
      <vt:lpstr>Technological Innovations in Elderly Care</vt:lpstr>
      <vt:lpstr>Critical Assessment of Technologies</vt:lpstr>
      <vt:lpstr>Case Study: Dementia Village (Hogeweyk, Netherlands)</vt:lpstr>
      <vt:lpstr>Case Study: Okinawa Longevity Research (Japan)</vt:lpstr>
      <vt:lpstr>PowerPoint Presentation</vt:lpstr>
      <vt:lpstr>Conclusion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Mehwish Arshad</dc:creator>
  <cp:lastModifiedBy>Mehwish Arshad</cp:lastModifiedBy>
  <cp:revision>10</cp:revision>
  <dcterms:created xsi:type="dcterms:W3CDTF">2026-02-06T13:42:14Z</dcterms:created>
  <dcterms:modified xsi:type="dcterms:W3CDTF">2026-02-28T12:06:49Z</dcterms:modified>
</cp:coreProperties>
</file>