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2806700" cy="2108200"/>
  <p:notesSz cx="2806700" cy="2108200"/>
  <p:embeddedFontLst>
    <p:embeddedFont>
      <p:font typeface="Calibri" panose="020F0502020204030204" pitchFamily="34" charset="0"/>
      <p:regular r:id="rId10"/>
      <p:bold r:id="rId11"/>
      <p:italic r:id="rId12"/>
      <p:boldItalic r:id="rId13"/>
    </p:embeddedFont>
    <p:embeddedFont>
      <p:font typeface="Calibri Light" panose="020F0302020204030204" pitchFamily="34" charset="0"/>
      <p:regular r:id="rId14"/>
      <p:italic r:id="rId15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09" d="100"/>
          <a:sy n="309" d="100"/>
        </p:scale>
        <p:origin x="1172" y="1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10" Type="http://schemas.openxmlformats.org/officeDocument/2006/relationships/font" Target="fonts/font1.fntdata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5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6420" y="88519"/>
            <a:ext cx="1680209" cy="335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421957" y="1180592"/>
            <a:ext cx="1969135" cy="527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40652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448720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810256" cy="210705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2810256" cy="210705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39572" y="89154"/>
            <a:ext cx="1533905" cy="335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56718" y="470077"/>
            <a:ext cx="2499613" cy="6978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56437" y="1960626"/>
            <a:ext cx="900176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40652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2025396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38022" y="742950"/>
            <a:ext cx="1334770" cy="6794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0"/>
              </a:spcBef>
            </a:pPr>
            <a:r>
              <a:rPr sz="1000" b="1" spc="-35" dirty="0">
                <a:latin typeface="Arial"/>
                <a:cs typeface="Arial"/>
              </a:rPr>
              <a:t>KNEE</a:t>
            </a:r>
            <a:r>
              <a:rPr sz="1000" b="1" spc="-70" dirty="0">
                <a:latin typeface="Arial"/>
                <a:cs typeface="Arial"/>
              </a:rPr>
              <a:t> </a:t>
            </a:r>
            <a:r>
              <a:rPr sz="1000" b="1" spc="-35" dirty="0">
                <a:latin typeface="Arial"/>
                <a:cs typeface="Arial"/>
              </a:rPr>
              <a:t>MOBILISATIONS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760"/>
              </a:spcBef>
            </a:pPr>
            <a:r>
              <a:rPr sz="700" b="1" spc="-10" dirty="0">
                <a:solidFill>
                  <a:srgbClr val="888888"/>
                </a:solidFill>
                <a:latin typeface="Arial"/>
                <a:cs typeface="Arial"/>
              </a:rPr>
              <a:t>SHSS5062</a:t>
            </a:r>
            <a:endParaRPr sz="7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215"/>
              </a:spcBef>
            </a:pPr>
            <a:r>
              <a:rPr sz="700" b="1" dirty="0">
                <a:solidFill>
                  <a:srgbClr val="888888"/>
                </a:solidFill>
                <a:latin typeface="Arial"/>
                <a:cs typeface="Arial"/>
              </a:rPr>
              <a:t>Semester</a:t>
            </a:r>
            <a:r>
              <a:rPr sz="700" b="1" spc="80" dirty="0">
                <a:solidFill>
                  <a:srgbClr val="888888"/>
                </a:solidFill>
                <a:latin typeface="Arial"/>
                <a:cs typeface="Arial"/>
              </a:rPr>
              <a:t> </a:t>
            </a:r>
            <a:r>
              <a:rPr sz="700" b="1" dirty="0">
                <a:solidFill>
                  <a:srgbClr val="888888"/>
                </a:solidFill>
                <a:latin typeface="Arial"/>
                <a:cs typeface="Arial"/>
              </a:rPr>
              <a:t>1</a:t>
            </a:r>
            <a:r>
              <a:rPr sz="700" b="1" spc="55" dirty="0">
                <a:solidFill>
                  <a:srgbClr val="888888"/>
                </a:solidFill>
                <a:latin typeface="Arial"/>
                <a:cs typeface="Arial"/>
              </a:rPr>
              <a:t> </a:t>
            </a:r>
            <a:r>
              <a:rPr sz="700" b="1" dirty="0">
                <a:solidFill>
                  <a:srgbClr val="888888"/>
                </a:solidFill>
                <a:latin typeface="Arial"/>
                <a:cs typeface="Arial"/>
              </a:rPr>
              <a:t>–</a:t>
            </a:r>
            <a:r>
              <a:rPr sz="700" b="1" spc="50" dirty="0">
                <a:solidFill>
                  <a:srgbClr val="888888"/>
                </a:solidFill>
                <a:latin typeface="Arial"/>
                <a:cs typeface="Arial"/>
              </a:rPr>
              <a:t> </a:t>
            </a:r>
            <a:r>
              <a:rPr sz="700" b="1" dirty="0">
                <a:solidFill>
                  <a:srgbClr val="888888"/>
                </a:solidFill>
                <a:latin typeface="Arial"/>
                <a:cs typeface="Arial"/>
              </a:rPr>
              <a:t>Week</a:t>
            </a:r>
            <a:r>
              <a:rPr sz="700" b="1" spc="65" dirty="0">
                <a:solidFill>
                  <a:srgbClr val="888888"/>
                </a:solidFill>
                <a:latin typeface="Arial"/>
                <a:cs typeface="Arial"/>
              </a:rPr>
              <a:t> </a:t>
            </a:r>
            <a:r>
              <a:rPr sz="700" b="1" spc="-50" dirty="0">
                <a:solidFill>
                  <a:srgbClr val="888888"/>
                </a:solidFill>
                <a:latin typeface="Arial"/>
                <a:cs typeface="Arial"/>
              </a:rPr>
              <a:t>7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5843" y="165862"/>
            <a:ext cx="12541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dirty="0"/>
              <a:t>Learning</a:t>
            </a:r>
            <a:r>
              <a:rPr spc="20" dirty="0"/>
              <a:t> </a:t>
            </a:r>
            <a:r>
              <a:rPr spc="-10" dirty="0"/>
              <a:t>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961"/>
            <a:ext cx="2371090" cy="492759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5"/>
              </a:spcBef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3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By</a:t>
            </a:r>
            <a:r>
              <a:rPr sz="700" spc="4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the</a:t>
            </a:r>
            <a:r>
              <a:rPr sz="700" spc="6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end</a:t>
            </a:r>
            <a:r>
              <a:rPr sz="700" spc="5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of</a:t>
            </a:r>
            <a:r>
              <a:rPr sz="700" spc="5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this</a:t>
            </a:r>
            <a:r>
              <a:rPr sz="700" spc="5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session,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you</a:t>
            </a:r>
            <a:r>
              <a:rPr sz="700" spc="7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should</a:t>
            </a:r>
            <a:r>
              <a:rPr sz="700" spc="4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be</a:t>
            </a:r>
            <a:r>
              <a:rPr sz="700" spc="4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able</a:t>
            </a:r>
            <a:r>
              <a:rPr sz="700" spc="45" dirty="0">
                <a:latin typeface="Arial"/>
                <a:cs typeface="Arial"/>
              </a:rPr>
              <a:t> </a:t>
            </a:r>
            <a:r>
              <a:rPr sz="700" spc="-25" dirty="0">
                <a:latin typeface="Arial"/>
                <a:cs typeface="Arial"/>
              </a:rPr>
              <a:t>to:</a:t>
            </a:r>
            <a:endParaRPr sz="70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155"/>
              </a:spcBef>
            </a:pPr>
            <a:r>
              <a:rPr sz="650" dirty="0">
                <a:latin typeface="Arial"/>
                <a:cs typeface="Arial"/>
              </a:rPr>
              <a:t>–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Assess</a:t>
            </a:r>
            <a:r>
              <a:rPr sz="650" spc="-15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movement</a:t>
            </a:r>
            <a:r>
              <a:rPr sz="650" spc="-15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dysfunction </a:t>
            </a:r>
            <a:r>
              <a:rPr sz="650" dirty="0">
                <a:latin typeface="Arial"/>
                <a:cs typeface="Arial"/>
              </a:rPr>
              <a:t>of</a:t>
            </a:r>
            <a:r>
              <a:rPr sz="650" spc="-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the</a:t>
            </a:r>
            <a:r>
              <a:rPr sz="650" spc="-5" dirty="0">
                <a:latin typeface="Arial"/>
                <a:cs typeface="Arial"/>
              </a:rPr>
              <a:t> </a:t>
            </a:r>
            <a:r>
              <a:rPr sz="650" spc="-20" dirty="0">
                <a:latin typeface="Arial"/>
                <a:cs typeface="Arial"/>
              </a:rPr>
              <a:t>knee</a:t>
            </a:r>
            <a:endParaRPr sz="650">
              <a:latin typeface="Arial"/>
              <a:cs typeface="Arial"/>
            </a:endParaRPr>
          </a:p>
          <a:p>
            <a:pPr marL="182880" marR="5080" indent="-66040">
              <a:lnSpc>
                <a:spcPts val="770"/>
              </a:lnSpc>
              <a:spcBef>
                <a:spcPts val="180"/>
              </a:spcBef>
            </a:pPr>
            <a:r>
              <a:rPr sz="650" dirty="0">
                <a:latin typeface="Arial"/>
                <a:cs typeface="Arial"/>
              </a:rPr>
              <a:t>–</a:t>
            </a:r>
            <a:r>
              <a:rPr sz="650" spc="-3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Apply</a:t>
            </a:r>
            <a:r>
              <a:rPr sz="650" spc="-3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the</a:t>
            </a:r>
            <a:r>
              <a:rPr sz="650" spc="-15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convex/concave</a:t>
            </a:r>
            <a:r>
              <a:rPr sz="650" spc="-1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rule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to</a:t>
            </a:r>
            <a:r>
              <a:rPr sz="650" spc="-1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the knee</a:t>
            </a:r>
            <a:r>
              <a:rPr sz="650" spc="-1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to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restore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normal</a:t>
            </a:r>
            <a:r>
              <a:rPr sz="650" spc="20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kinematics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172085">
              <a:lnSpc>
                <a:spcPct val="101000"/>
              </a:lnSpc>
              <a:spcBef>
                <a:spcPts val="105"/>
              </a:spcBef>
            </a:pPr>
            <a:r>
              <a:rPr dirty="0"/>
              <a:t>Tibiofemoral</a:t>
            </a:r>
            <a:r>
              <a:rPr spc="20" dirty="0"/>
              <a:t> </a:t>
            </a:r>
            <a:r>
              <a:rPr spc="-10" dirty="0"/>
              <a:t>Joint: </a:t>
            </a:r>
            <a:r>
              <a:rPr dirty="0"/>
              <a:t>Physiological</a:t>
            </a:r>
            <a:r>
              <a:rPr spc="35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0077"/>
            <a:ext cx="763905" cy="56388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17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Flexion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17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Extension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Medial</a:t>
            </a:r>
            <a:r>
              <a:rPr sz="700" spc="4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Rotation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29"/>
              </a:spcBef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Lateral</a:t>
            </a:r>
            <a:r>
              <a:rPr sz="700" spc="6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Rotation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01600" indent="83820">
              <a:lnSpc>
                <a:spcPct val="101000"/>
              </a:lnSpc>
              <a:spcBef>
                <a:spcPts val="105"/>
              </a:spcBef>
            </a:pPr>
            <a:r>
              <a:rPr dirty="0"/>
              <a:t>Tibiofemoral</a:t>
            </a:r>
            <a:r>
              <a:rPr spc="20" dirty="0"/>
              <a:t> </a:t>
            </a:r>
            <a:r>
              <a:rPr spc="-10" dirty="0"/>
              <a:t>Joint: </a:t>
            </a:r>
            <a:r>
              <a:rPr dirty="0"/>
              <a:t>Accessory</a:t>
            </a:r>
            <a:r>
              <a:rPr spc="40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2633"/>
            <a:ext cx="43688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2228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Tibia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6718" y="760856"/>
            <a:ext cx="43688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2228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Tibia</a:t>
            </a:r>
            <a:endParaRPr sz="7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6718" y="1030605"/>
            <a:ext cx="504190" cy="40703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2228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Femur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228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Femur</a:t>
            </a:r>
            <a:endParaRPr sz="7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04239" y="492633"/>
            <a:ext cx="3302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91539" y="760856"/>
            <a:ext cx="58419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56032" y="475500"/>
            <a:ext cx="1479550" cy="1047750"/>
            <a:chOff x="256032" y="475500"/>
            <a:chExt cx="1479550" cy="1047750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6032" y="475500"/>
              <a:ext cx="75437" cy="191249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76352" y="513588"/>
              <a:ext cx="36830" cy="154940"/>
            </a:xfrm>
            <a:custGeom>
              <a:avLst/>
              <a:gdLst/>
              <a:ahLst/>
              <a:cxnLst/>
              <a:rect l="l" t="t" r="r" b="b"/>
              <a:pathLst>
                <a:path w="36829" h="154940">
                  <a:moveTo>
                    <a:pt x="12167" y="36533"/>
                  </a:moveTo>
                  <a:lnTo>
                    <a:pt x="11684" y="154558"/>
                  </a:lnTo>
                  <a:lnTo>
                    <a:pt x="23875" y="154558"/>
                  </a:lnTo>
                  <a:lnTo>
                    <a:pt x="24358" y="36618"/>
                  </a:lnTo>
                  <a:lnTo>
                    <a:pt x="12167" y="36533"/>
                  </a:lnTo>
                  <a:close/>
                </a:path>
                <a:path w="36829" h="154940">
                  <a:moveTo>
                    <a:pt x="33496" y="30480"/>
                  </a:moveTo>
                  <a:lnTo>
                    <a:pt x="24384" y="30480"/>
                  </a:lnTo>
                  <a:lnTo>
                    <a:pt x="24358" y="36618"/>
                  </a:lnTo>
                  <a:lnTo>
                    <a:pt x="36575" y="36702"/>
                  </a:lnTo>
                  <a:lnTo>
                    <a:pt x="33496" y="30480"/>
                  </a:lnTo>
                  <a:close/>
                </a:path>
                <a:path w="36829" h="154940">
                  <a:moveTo>
                    <a:pt x="24384" y="30480"/>
                  </a:moveTo>
                  <a:lnTo>
                    <a:pt x="12191" y="30480"/>
                  </a:lnTo>
                  <a:lnTo>
                    <a:pt x="12167" y="36533"/>
                  </a:lnTo>
                  <a:lnTo>
                    <a:pt x="24358" y="36618"/>
                  </a:lnTo>
                  <a:lnTo>
                    <a:pt x="24384" y="30480"/>
                  </a:lnTo>
                  <a:close/>
                </a:path>
                <a:path w="36829" h="154940">
                  <a:moveTo>
                    <a:pt x="18414" y="0"/>
                  </a:moveTo>
                  <a:lnTo>
                    <a:pt x="0" y="36449"/>
                  </a:lnTo>
                  <a:lnTo>
                    <a:pt x="12167" y="36533"/>
                  </a:lnTo>
                  <a:lnTo>
                    <a:pt x="12191" y="30480"/>
                  </a:lnTo>
                  <a:lnTo>
                    <a:pt x="33496" y="30480"/>
                  </a:lnTo>
                  <a:lnTo>
                    <a:pt x="184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6032" y="1001280"/>
              <a:ext cx="75437" cy="19124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276352" y="1039368"/>
              <a:ext cx="36830" cy="154940"/>
            </a:xfrm>
            <a:custGeom>
              <a:avLst/>
              <a:gdLst/>
              <a:ahLst/>
              <a:cxnLst/>
              <a:rect l="l" t="t" r="r" b="b"/>
              <a:pathLst>
                <a:path w="36829" h="154940">
                  <a:moveTo>
                    <a:pt x="12167" y="36533"/>
                  </a:moveTo>
                  <a:lnTo>
                    <a:pt x="11684" y="154558"/>
                  </a:lnTo>
                  <a:lnTo>
                    <a:pt x="23875" y="154558"/>
                  </a:lnTo>
                  <a:lnTo>
                    <a:pt x="24358" y="36618"/>
                  </a:lnTo>
                  <a:lnTo>
                    <a:pt x="12167" y="36533"/>
                  </a:lnTo>
                  <a:close/>
                </a:path>
                <a:path w="36829" h="154940">
                  <a:moveTo>
                    <a:pt x="33496" y="30480"/>
                  </a:moveTo>
                  <a:lnTo>
                    <a:pt x="24384" y="30480"/>
                  </a:lnTo>
                  <a:lnTo>
                    <a:pt x="24358" y="36618"/>
                  </a:lnTo>
                  <a:lnTo>
                    <a:pt x="36575" y="36702"/>
                  </a:lnTo>
                  <a:lnTo>
                    <a:pt x="33496" y="30480"/>
                  </a:lnTo>
                  <a:close/>
                </a:path>
                <a:path w="36829" h="154940">
                  <a:moveTo>
                    <a:pt x="24384" y="30480"/>
                  </a:moveTo>
                  <a:lnTo>
                    <a:pt x="12191" y="30480"/>
                  </a:lnTo>
                  <a:lnTo>
                    <a:pt x="12167" y="36533"/>
                  </a:lnTo>
                  <a:lnTo>
                    <a:pt x="24358" y="36618"/>
                  </a:lnTo>
                  <a:lnTo>
                    <a:pt x="24384" y="30480"/>
                  </a:lnTo>
                  <a:close/>
                </a:path>
                <a:path w="36829" h="154940">
                  <a:moveTo>
                    <a:pt x="18414" y="0"/>
                  </a:moveTo>
                  <a:lnTo>
                    <a:pt x="0" y="36449"/>
                  </a:lnTo>
                  <a:lnTo>
                    <a:pt x="12167" y="36533"/>
                  </a:lnTo>
                  <a:lnTo>
                    <a:pt x="12191" y="30480"/>
                  </a:lnTo>
                  <a:lnTo>
                    <a:pt x="33496" y="30480"/>
                  </a:lnTo>
                  <a:lnTo>
                    <a:pt x="184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56032" y="790943"/>
              <a:ext cx="73958" cy="1927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275844" y="792480"/>
              <a:ext cx="36830" cy="155575"/>
            </a:xfrm>
            <a:custGeom>
              <a:avLst/>
              <a:gdLst/>
              <a:ahLst/>
              <a:cxnLst/>
              <a:rect l="l" t="t" r="r" b="b"/>
              <a:pathLst>
                <a:path w="36829" h="155575">
                  <a:moveTo>
                    <a:pt x="12192" y="118618"/>
                  </a:moveTo>
                  <a:lnTo>
                    <a:pt x="0" y="118618"/>
                  </a:lnTo>
                  <a:lnTo>
                    <a:pt x="18287" y="155194"/>
                  </a:lnTo>
                  <a:lnTo>
                    <a:pt x="33527" y="124713"/>
                  </a:lnTo>
                  <a:lnTo>
                    <a:pt x="12192" y="124713"/>
                  </a:lnTo>
                  <a:lnTo>
                    <a:pt x="12192" y="118618"/>
                  </a:lnTo>
                  <a:close/>
                </a:path>
                <a:path w="36829" h="155575">
                  <a:moveTo>
                    <a:pt x="24384" y="0"/>
                  </a:moveTo>
                  <a:lnTo>
                    <a:pt x="12192" y="0"/>
                  </a:lnTo>
                  <a:lnTo>
                    <a:pt x="12192" y="124713"/>
                  </a:lnTo>
                  <a:lnTo>
                    <a:pt x="24384" y="124713"/>
                  </a:lnTo>
                  <a:lnTo>
                    <a:pt x="24384" y="0"/>
                  </a:lnTo>
                  <a:close/>
                </a:path>
                <a:path w="36829" h="155575">
                  <a:moveTo>
                    <a:pt x="36575" y="118618"/>
                  </a:moveTo>
                  <a:lnTo>
                    <a:pt x="24384" y="118618"/>
                  </a:lnTo>
                  <a:lnTo>
                    <a:pt x="24384" y="124713"/>
                  </a:lnTo>
                  <a:lnTo>
                    <a:pt x="33527" y="124713"/>
                  </a:lnTo>
                  <a:lnTo>
                    <a:pt x="36575" y="11861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56032" y="1330439"/>
              <a:ext cx="73958" cy="192798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275844" y="1331976"/>
              <a:ext cx="36830" cy="155575"/>
            </a:xfrm>
            <a:custGeom>
              <a:avLst/>
              <a:gdLst/>
              <a:ahLst/>
              <a:cxnLst/>
              <a:rect l="l" t="t" r="r" b="b"/>
              <a:pathLst>
                <a:path w="36829" h="155575">
                  <a:moveTo>
                    <a:pt x="12192" y="118618"/>
                  </a:moveTo>
                  <a:lnTo>
                    <a:pt x="0" y="118618"/>
                  </a:lnTo>
                  <a:lnTo>
                    <a:pt x="18287" y="155194"/>
                  </a:lnTo>
                  <a:lnTo>
                    <a:pt x="33527" y="124713"/>
                  </a:lnTo>
                  <a:lnTo>
                    <a:pt x="12192" y="124713"/>
                  </a:lnTo>
                  <a:lnTo>
                    <a:pt x="12192" y="118618"/>
                  </a:lnTo>
                  <a:close/>
                </a:path>
                <a:path w="36829" h="155575">
                  <a:moveTo>
                    <a:pt x="24384" y="0"/>
                  </a:moveTo>
                  <a:lnTo>
                    <a:pt x="12192" y="0"/>
                  </a:lnTo>
                  <a:lnTo>
                    <a:pt x="12192" y="124713"/>
                  </a:lnTo>
                  <a:lnTo>
                    <a:pt x="24384" y="124713"/>
                  </a:lnTo>
                  <a:lnTo>
                    <a:pt x="24384" y="0"/>
                  </a:lnTo>
                  <a:close/>
                </a:path>
                <a:path w="36829" h="155575">
                  <a:moveTo>
                    <a:pt x="36575" y="118618"/>
                  </a:moveTo>
                  <a:lnTo>
                    <a:pt x="24384" y="118618"/>
                  </a:lnTo>
                  <a:lnTo>
                    <a:pt x="24384" y="124713"/>
                  </a:lnTo>
                  <a:lnTo>
                    <a:pt x="33527" y="124713"/>
                  </a:lnTo>
                  <a:lnTo>
                    <a:pt x="36575" y="11861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556004" y="513562"/>
              <a:ext cx="179082" cy="15166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557401" y="515493"/>
              <a:ext cx="152400" cy="149859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537716" y="765022"/>
              <a:ext cx="166877" cy="13794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571371" y="766953"/>
              <a:ext cx="134239" cy="13716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73990" marR="5080" indent="-161925">
              <a:lnSpc>
                <a:spcPct val="101000"/>
              </a:lnSpc>
              <a:spcBef>
                <a:spcPts val="105"/>
              </a:spcBef>
            </a:pPr>
            <a:r>
              <a:rPr dirty="0"/>
              <a:t>Superior</a:t>
            </a:r>
            <a:r>
              <a:rPr spc="30" dirty="0"/>
              <a:t> </a:t>
            </a:r>
            <a:r>
              <a:rPr dirty="0"/>
              <a:t>Tibiofibular</a:t>
            </a:r>
            <a:r>
              <a:rPr spc="30" dirty="0"/>
              <a:t> </a:t>
            </a:r>
            <a:r>
              <a:rPr spc="-10" dirty="0"/>
              <a:t>Joint: </a:t>
            </a:r>
            <a:r>
              <a:rPr dirty="0"/>
              <a:t>Accessory</a:t>
            </a:r>
            <a:r>
              <a:rPr spc="40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1997"/>
            <a:ext cx="58419" cy="67500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71272" y="1085088"/>
            <a:ext cx="221615" cy="36830"/>
          </a:xfrm>
          <a:custGeom>
            <a:avLst/>
            <a:gdLst/>
            <a:ahLst/>
            <a:cxnLst/>
            <a:rect l="l" t="t" r="r" b="b"/>
            <a:pathLst>
              <a:path w="221615" h="36830">
                <a:moveTo>
                  <a:pt x="36576" y="0"/>
                </a:moveTo>
                <a:lnTo>
                  <a:pt x="0" y="18288"/>
                </a:lnTo>
                <a:lnTo>
                  <a:pt x="36576" y="36576"/>
                </a:lnTo>
                <a:lnTo>
                  <a:pt x="36576" y="24384"/>
                </a:lnTo>
                <a:lnTo>
                  <a:pt x="30480" y="24384"/>
                </a:lnTo>
                <a:lnTo>
                  <a:pt x="30480" y="12192"/>
                </a:lnTo>
                <a:lnTo>
                  <a:pt x="36576" y="12192"/>
                </a:lnTo>
                <a:lnTo>
                  <a:pt x="36576" y="0"/>
                </a:lnTo>
                <a:close/>
              </a:path>
              <a:path w="221615" h="36830">
                <a:moveTo>
                  <a:pt x="184937" y="0"/>
                </a:moveTo>
                <a:lnTo>
                  <a:pt x="184937" y="36576"/>
                </a:lnTo>
                <a:lnTo>
                  <a:pt x="209321" y="24384"/>
                </a:lnTo>
                <a:lnTo>
                  <a:pt x="191033" y="24384"/>
                </a:lnTo>
                <a:lnTo>
                  <a:pt x="191033" y="12192"/>
                </a:lnTo>
                <a:lnTo>
                  <a:pt x="209321" y="12192"/>
                </a:lnTo>
                <a:lnTo>
                  <a:pt x="184937" y="0"/>
                </a:lnTo>
                <a:close/>
              </a:path>
              <a:path w="221615" h="36830">
                <a:moveTo>
                  <a:pt x="36576" y="12192"/>
                </a:moveTo>
                <a:lnTo>
                  <a:pt x="30480" y="12192"/>
                </a:lnTo>
                <a:lnTo>
                  <a:pt x="30480" y="24384"/>
                </a:lnTo>
                <a:lnTo>
                  <a:pt x="36576" y="24384"/>
                </a:lnTo>
                <a:lnTo>
                  <a:pt x="36576" y="12192"/>
                </a:lnTo>
                <a:close/>
              </a:path>
              <a:path w="221615" h="36830">
                <a:moveTo>
                  <a:pt x="184937" y="12192"/>
                </a:moveTo>
                <a:lnTo>
                  <a:pt x="36576" y="12192"/>
                </a:lnTo>
                <a:lnTo>
                  <a:pt x="36576" y="24384"/>
                </a:lnTo>
                <a:lnTo>
                  <a:pt x="184937" y="24384"/>
                </a:lnTo>
                <a:lnTo>
                  <a:pt x="184937" y="12192"/>
                </a:lnTo>
                <a:close/>
              </a:path>
              <a:path w="221615" h="36830">
                <a:moveTo>
                  <a:pt x="209321" y="12192"/>
                </a:moveTo>
                <a:lnTo>
                  <a:pt x="191033" y="12192"/>
                </a:lnTo>
                <a:lnTo>
                  <a:pt x="191033" y="24384"/>
                </a:lnTo>
                <a:lnTo>
                  <a:pt x="209321" y="24384"/>
                </a:lnTo>
                <a:lnTo>
                  <a:pt x="221513" y="18288"/>
                </a:lnTo>
                <a:lnTo>
                  <a:pt x="209321" y="1219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310388" y="1108963"/>
            <a:ext cx="137795" cy="730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00" spc="-20" dirty="0">
                <a:latin typeface="Arial"/>
                <a:cs typeface="Arial"/>
              </a:rPr>
              <a:t>CAUD</a:t>
            </a:r>
            <a:endParaRPr sz="3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56031" y="486168"/>
            <a:ext cx="75565" cy="497840"/>
            <a:chOff x="256031" y="486168"/>
            <a:chExt cx="75565" cy="497840"/>
          </a:xfrm>
        </p:grpSpPr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6031" y="790943"/>
              <a:ext cx="73958" cy="1927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275843" y="792480"/>
              <a:ext cx="36830" cy="155575"/>
            </a:xfrm>
            <a:custGeom>
              <a:avLst/>
              <a:gdLst/>
              <a:ahLst/>
              <a:cxnLst/>
              <a:rect l="l" t="t" r="r" b="b"/>
              <a:pathLst>
                <a:path w="36829" h="155575">
                  <a:moveTo>
                    <a:pt x="12191" y="118618"/>
                  </a:moveTo>
                  <a:lnTo>
                    <a:pt x="0" y="118618"/>
                  </a:lnTo>
                  <a:lnTo>
                    <a:pt x="18287" y="155194"/>
                  </a:lnTo>
                  <a:lnTo>
                    <a:pt x="33527" y="124714"/>
                  </a:lnTo>
                  <a:lnTo>
                    <a:pt x="12191" y="124714"/>
                  </a:lnTo>
                  <a:lnTo>
                    <a:pt x="12191" y="118618"/>
                  </a:lnTo>
                  <a:close/>
                </a:path>
                <a:path w="36829" h="155575">
                  <a:moveTo>
                    <a:pt x="24383" y="0"/>
                  </a:moveTo>
                  <a:lnTo>
                    <a:pt x="12191" y="0"/>
                  </a:lnTo>
                  <a:lnTo>
                    <a:pt x="12191" y="124714"/>
                  </a:lnTo>
                  <a:lnTo>
                    <a:pt x="24383" y="124714"/>
                  </a:lnTo>
                  <a:lnTo>
                    <a:pt x="24383" y="0"/>
                  </a:lnTo>
                  <a:close/>
                </a:path>
                <a:path w="36829" h="155575">
                  <a:moveTo>
                    <a:pt x="36575" y="118618"/>
                  </a:moveTo>
                  <a:lnTo>
                    <a:pt x="24383" y="118618"/>
                  </a:lnTo>
                  <a:lnTo>
                    <a:pt x="24383" y="124714"/>
                  </a:lnTo>
                  <a:lnTo>
                    <a:pt x="33527" y="124714"/>
                  </a:lnTo>
                  <a:lnTo>
                    <a:pt x="36575" y="11861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56031" y="486168"/>
              <a:ext cx="75437" cy="191249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76313" y="524256"/>
              <a:ext cx="36830" cy="154940"/>
            </a:xfrm>
            <a:custGeom>
              <a:avLst/>
              <a:gdLst/>
              <a:ahLst/>
              <a:cxnLst/>
              <a:rect l="l" t="t" r="r" b="b"/>
              <a:pathLst>
                <a:path w="36829" h="154940">
                  <a:moveTo>
                    <a:pt x="12181" y="36533"/>
                  </a:moveTo>
                  <a:lnTo>
                    <a:pt x="11722" y="154558"/>
                  </a:lnTo>
                  <a:lnTo>
                    <a:pt x="23914" y="154558"/>
                  </a:lnTo>
                  <a:lnTo>
                    <a:pt x="24372" y="36618"/>
                  </a:lnTo>
                  <a:lnTo>
                    <a:pt x="12181" y="36533"/>
                  </a:lnTo>
                  <a:close/>
                </a:path>
                <a:path w="36829" h="154940">
                  <a:moveTo>
                    <a:pt x="33498" y="30479"/>
                  </a:moveTo>
                  <a:lnTo>
                    <a:pt x="24396" y="30479"/>
                  </a:lnTo>
                  <a:lnTo>
                    <a:pt x="24372" y="36618"/>
                  </a:lnTo>
                  <a:lnTo>
                    <a:pt x="36575" y="36702"/>
                  </a:lnTo>
                  <a:lnTo>
                    <a:pt x="33498" y="30479"/>
                  </a:lnTo>
                  <a:close/>
                </a:path>
                <a:path w="36829" h="154940">
                  <a:moveTo>
                    <a:pt x="24396" y="30479"/>
                  </a:moveTo>
                  <a:lnTo>
                    <a:pt x="12204" y="30479"/>
                  </a:lnTo>
                  <a:lnTo>
                    <a:pt x="12181" y="36533"/>
                  </a:lnTo>
                  <a:lnTo>
                    <a:pt x="24372" y="36618"/>
                  </a:lnTo>
                  <a:lnTo>
                    <a:pt x="24396" y="30479"/>
                  </a:lnTo>
                  <a:close/>
                </a:path>
                <a:path w="36829" h="154940">
                  <a:moveTo>
                    <a:pt x="18427" y="0"/>
                  </a:moveTo>
                  <a:lnTo>
                    <a:pt x="0" y="36449"/>
                  </a:lnTo>
                  <a:lnTo>
                    <a:pt x="12181" y="36533"/>
                  </a:lnTo>
                  <a:lnTo>
                    <a:pt x="12204" y="30479"/>
                  </a:lnTo>
                  <a:lnTo>
                    <a:pt x="33498" y="30479"/>
                  </a:lnTo>
                  <a:lnTo>
                    <a:pt x="1842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01600" marR="5080" indent="25400">
              <a:lnSpc>
                <a:spcPct val="101000"/>
              </a:lnSpc>
              <a:spcBef>
                <a:spcPts val="105"/>
              </a:spcBef>
            </a:pPr>
            <a:r>
              <a:rPr dirty="0"/>
              <a:t>Patellofemoral</a:t>
            </a:r>
            <a:r>
              <a:rPr spc="45" dirty="0"/>
              <a:t> </a:t>
            </a:r>
            <a:r>
              <a:rPr spc="-10" dirty="0"/>
              <a:t>Joint: </a:t>
            </a:r>
            <a:r>
              <a:rPr dirty="0"/>
              <a:t>Accessory</a:t>
            </a:r>
            <a:r>
              <a:rPr spc="40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1997"/>
            <a:ext cx="58419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6718" y="760221"/>
            <a:ext cx="58419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6718" y="1029970"/>
            <a:ext cx="58419" cy="40703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91539" y="491997"/>
            <a:ext cx="58419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91539" y="760221"/>
            <a:ext cx="58419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10" dirty="0">
                <a:latin typeface="Arial"/>
                <a:cs typeface="Arial"/>
              </a:rPr>
              <a:t>•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36220" y="528783"/>
            <a:ext cx="295275" cy="74295"/>
            <a:chOff x="236220" y="528783"/>
            <a:chExt cx="295275" cy="74295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6220" y="528783"/>
              <a:ext cx="294894" cy="73958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74320" y="548640"/>
              <a:ext cx="221615" cy="36830"/>
            </a:xfrm>
            <a:custGeom>
              <a:avLst/>
              <a:gdLst/>
              <a:ahLst/>
              <a:cxnLst/>
              <a:rect l="l" t="t" r="r" b="b"/>
              <a:pathLst>
                <a:path w="221615" h="36829">
                  <a:moveTo>
                    <a:pt x="36575" y="0"/>
                  </a:moveTo>
                  <a:lnTo>
                    <a:pt x="0" y="18288"/>
                  </a:lnTo>
                  <a:lnTo>
                    <a:pt x="36575" y="36576"/>
                  </a:lnTo>
                  <a:lnTo>
                    <a:pt x="36575" y="24384"/>
                  </a:lnTo>
                  <a:lnTo>
                    <a:pt x="30480" y="24384"/>
                  </a:lnTo>
                  <a:lnTo>
                    <a:pt x="30480" y="12192"/>
                  </a:lnTo>
                  <a:lnTo>
                    <a:pt x="36575" y="12192"/>
                  </a:lnTo>
                  <a:lnTo>
                    <a:pt x="36575" y="0"/>
                  </a:lnTo>
                  <a:close/>
                </a:path>
                <a:path w="221615" h="36829">
                  <a:moveTo>
                    <a:pt x="184912" y="0"/>
                  </a:moveTo>
                  <a:lnTo>
                    <a:pt x="184912" y="36576"/>
                  </a:lnTo>
                  <a:lnTo>
                    <a:pt x="209296" y="24384"/>
                  </a:lnTo>
                  <a:lnTo>
                    <a:pt x="191008" y="24384"/>
                  </a:lnTo>
                  <a:lnTo>
                    <a:pt x="191008" y="12192"/>
                  </a:lnTo>
                  <a:lnTo>
                    <a:pt x="209296" y="12192"/>
                  </a:lnTo>
                  <a:lnTo>
                    <a:pt x="184912" y="0"/>
                  </a:lnTo>
                  <a:close/>
                </a:path>
                <a:path w="221615" h="36829">
                  <a:moveTo>
                    <a:pt x="36575" y="12192"/>
                  </a:moveTo>
                  <a:lnTo>
                    <a:pt x="30480" y="12192"/>
                  </a:lnTo>
                  <a:lnTo>
                    <a:pt x="30480" y="24384"/>
                  </a:lnTo>
                  <a:lnTo>
                    <a:pt x="36575" y="24384"/>
                  </a:lnTo>
                  <a:lnTo>
                    <a:pt x="36575" y="12192"/>
                  </a:lnTo>
                  <a:close/>
                </a:path>
                <a:path w="221615" h="36829">
                  <a:moveTo>
                    <a:pt x="184912" y="12192"/>
                  </a:moveTo>
                  <a:lnTo>
                    <a:pt x="36575" y="12192"/>
                  </a:lnTo>
                  <a:lnTo>
                    <a:pt x="36575" y="24384"/>
                  </a:lnTo>
                  <a:lnTo>
                    <a:pt x="184912" y="24384"/>
                  </a:lnTo>
                  <a:lnTo>
                    <a:pt x="184912" y="12192"/>
                  </a:lnTo>
                  <a:close/>
                </a:path>
                <a:path w="221615" h="36829">
                  <a:moveTo>
                    <a:pt x="209296" y="12192"/>
                  </a:moveTo>
                  <a:lnTo>
                    <a:pt x="191008" y="12192"/>
                  </a:lnTo>
                  <a:lnTo>
                    <a:pt x="191008" y="24384"/>
                  </a:lnTo>
                  <a:lnTo>
                    <a:pt x="209296" y="24384"/>
                  </a:lnTo>
                  <a:lnTo>
                    <a:pt x="221487" y="18288"/>
                  </a:lnTo>
                  <a:lnTo>
                    <a:pt x="209296" y="1219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315214" y="572516"/>
            <a:ext cx="137795" cy="730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00" spc="-20" dirty="0">
                <a:latin typeface="Arial"/>
                <a:cs typeface="Arial"/>
              </a:rPr>
              <a:t>CAUD</a:t>
            </a:r>
            <a:endParaRPr sz="3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36220" y="803103"/>
            <a:ext cx="295275" cy="74295"/>
            <a:chOff x="236220" y="803103"/>
            <a:chExt cx="295275" cy="74295"/>
          </a:xfrm>
        </p:grpSpPr>
        <p:pic>
          <p:nvPicPr>
            <p:cNvPr id="13" name="object 1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6220" y="803103"/>
              <a:ext cx="294894" cy="7395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274320" y="822960"/>
              <a:ext cx="221615" cy="36830"/>
            </a:xfrm>
            <a:custGeom>
              <a:avLst/>
              <a:gdLst/>
              <a:ahLst/>
              <a:cxnLst/>
              <a:rect l="l" t="t" r="r" b="b"/>
              <a:pathLst>
                <a:path w="221615" h="36830">
                  <a:moveTo>
                    <a:pt x="36575" y="0"/>
                  </a:moveTo>
                  <a:lnTo>
                    <a:pt x="0" y="18288"/>
                  </a:lnTo>
                  <a:lnTo>
                    <a:pt x="36575" y="36575"/>
                  </a:lnTo>
                  <a:lnTo>
                    <a:pt x="36575" y="24384"/>
                  </a:lnTo>
                  <a:lnTo>
                    <a:pt x="30480" y="24384"/>
                  </a:lnTo>
                  <a:lnTo>
                    <a:pt x="30480" y="12192"/>
                  </a:lnTo>
                  <a:lnTo>
                    <a:pt x="36575" y="12192"/>
                  </a:lnTo>
                  <a:lnTo>
                    <a:pt x="36575" y="0"/>
                  </a:lnTo>
                  <a:close/>
                </a:path>
                <a:path w="221615" h="36830">
                  <a:moveTo>
                    <a:pt x="184912" y="0"/>
                  </a:moveTo>
                  <a:lnTo>
                    <a:pt x="184912" y="36575"/>
                  </a:lnTo>
                  <a:lnTo>
                    <a:pt x="209295" y="24384"/>
                  </a:lnTo>
                  <a:lnTo>
                    <a:pt x="191008" y="24384"/>
                  </a:lnTo>
                  <a:lnTo>
                    <a:pt x="191008" y="12192"/>
                  </a:lnTo>
                  <a:lnTo>
                    <a:pt x="209296" y="12192"/>
                  </a:lnTo>
                  <a:lnTo>
                    <a:pt x="184912" y="0"/>
                  </a:lnTo>
                  <a:close/>
                </a:path>
                <a:path w="221615" h="36830">
                  <a:moveTo>
                    <a:pt x="36575" y="12192"/>
                  </a:moveTo>
                  <a:lnTo>
                    <a:pt x="30480" y="12192"/>
                  </a:lnTo>
                  <a:lnTo>
                    <a:pt x="30480" y="24384"/>
                  </a:lnTo>
                  <a:lnTo>
                    <a:pt x="36575" y="24384"/>
                  </a:lnTo>
                  <a:lnTo>
                    <a:pt x="36575" y="12192"/>
                  </a:lnTo>
                  <a:close/>
                </a:path>
                <a:path w="221615" h="36830">
                  <a:moveTo>
                    <a:pt x="184912" y="12192"/>
                  </a:moveTo>
                  <a:lnTo>
                    <a:pt x="36575" y="12192"/>
                  </a:lnTo>
                  <a:lnTo>
                    <a:pt x="36575" y="24384"/>
                  </a:lnTo>
                  <a:lnTo>
                    <a:pt x="184912" y="24384"/>
                  </a:lnTo>
                  <a:lnTo>
                    <a:pt x="184912" y="12192"/>
                  </a:lnTo>
                  <a:close/>
                </a:path>
                <a:path w="221615" h="36830">
                  <a:moveTo>
                    <a:pt x="209296" y="12192"/>
                  </a:moveTo>
                  <a:lnTo>
                    <a:pt x="191008" y="12192"/>
                  </a:lnTo>
                  <a:lnTo>
                    <a:pt x="191008" y="24384"/>
                  </a:lnTo>
                  <a:lnTo>
                    <a:pt x="209295" y="24384"/>
                  </a:lnTo>
                  <a:lnTo>
                    <a:pt x="221487" y="18288"/>
                  </a:lnTo>
                  <a:lnTo>
                    <a:pt x="209296" y="1219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315214" y="846200"/>
            <a:ext cx="135255" cy="730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00" spc="-20" dirty="0">
                <a:latin typeface="Arial"/>
                <a:cs typeface="Arial"/>
              </a:rPr>
              <a:t>CEPH</a:t>
            </a:r>
            <a:endParaRPr sz="3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80416" y="530307"/>
            <a:ext cx="1473200" cy="915035"/>
            <a:chOff x="280416" y="530307"/>
            <a:chExt cx="1473200" cy="915035"/>
          </a:xfrm>
        </p:grpSpPr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98704" y="1054633"/>
              <a:ext cx="180594" cy="15008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00228" y="1056005"/>
              <a:ext cx="152400" cy="14986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80416" y="1306042"/>
              <a:ext cx="166877" cy="13794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14198" y="1307592"/>
              <a:ext cx="134238" cy="13716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501140" y="530307"/>
              <a:ext cx="214109" cy="73958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1539240" y="549275"/>
              <a:ext cx="176530" cy="36830"/>
            </a:xfrm>
            <a:custGeom>
              <a:avLst/>
              <a:gdLst/>
              <a:ahLst/>
              <a:cxnLst/>
              <a:rect l="l" t="t" r="r" b="b"/>
              <a:pathLst>
                <a:path w="176530" h="36829">
                  <a:moveTo>
                    <a:pt x="36322" y="0"/>
                  </a:moveTo>
                  <a:lnTo>
                    <a:pt x="0" y="18923"/>
                  </a:lnTo>
                  <a:lnTo>
                    <a:pt x="36829" y="36575"/>
                  </a:lnTo>
                  <a:lnTo>
                    <a:pt x="36662" y="24510"/>
                  </a:lnTo>
                  <a:lnTo>
                    <a:pt x="30607" y="24510"/>
                  </a:lnTo>
                  <a:lnTo>
                    <a:pt x="30352" y="12319"/>
                  </a:lnTo>
                  <a:lnTo>
                    <a:pt x="36491" y="12222"/>
                  </a:lnTo>
                  <a:lnTo>
                    <a:pt x="36322" y="0"/>
                  </a:lnTo>
                  <a:close/>
                </a:path>
                <a:path w="176530" h="36829">
                  <a:moveTo>
                    <a:pt x="36491" y="12222"/>
                  </a:moveTo>
                  <a:lnTo>
                    <a:pt x="30352" y="12319"/>
                  </a:lnTo>
                  <a:lnTo>
                    <a:pt x="30607" y="24510"/>
                  </a:lnTo>
                  <a:lnTo>
                    <a:pt x="36661" y="24416"/>
                  </a:lnTo>
                  <a:lnTo>
                    <a:pt x="36491" y="12222"/>
                  </a:lnTo>
                  <a:close/>
                </a:path>
                <a:path w="176530" h="36829">
                  <a:moveTo>
                    <a:pt x="36661" y="24416"/>
                  </a:moveTo>
                  <a:lnTo>
                    <a:pt x="30607" y="24510"/>
                  </a:lnTo>
                  <a:lnTo>
                    <a:pt x="36662" y="24510"/>
                  </a:lnTo>
                  <a:close/>
                </a:path>
                <a:path w="176530" h="36829">
                  <a:moveTo>
                    <a:pt x="176275" y="10032"/>
                  </a:moveTo>
                  <a:lnTo>
                    <a:pt x="36491" y="12222"/>
                  </a:lnTo>
                  <a:lnTo>
                    <a:pt x="36661" y="24416"/>
                  </a:lnTo>
                  <a:lnTo>
                    <a:pt x="176529" y="22225"/>
                  </a:lnTo>
                  <a:lnTo>
                    <a:pt x="176275" y="1003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551432" y="803103"/>
              <a:ext cx="201942" cy="73958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1552956" y="823087"/>
              <a:ext cx="164465" cy="36830"/>
            </a:xfrm>
            <a:custGeom>
              <a:avLst/>
              <a:gdLst/>
              <a:ahLst/>
              <a:cxnLst/>
              <a:rect l="l" t="t" r="r" b="b"/>
              <a:pathLst>
                <a:path w="164464" h="36830">
                  <a:moveTo>
                    <a:pt x="151806" y="12065"/>
                  </a:moveTo>
                  <a:lnTo>
                    <a:pt x="133604" y="12065"/>
                  </a:lnTo>
                  <a:lnTo>
                    <a:pt x="133604" y="24257"/>
                  </a:lnTo>
                  <a:lnTo>
                    <a:pt x="127508" y="24268"/>
                  </a:lnTo>
                  <a:lnTo>
                    <a:pt x="127508" y="36575"/>
                  </a:lnTo>
                  <a:lnTo>
                    <a:pt x="164084" y="18161"/>
                  </a:lnTo>
                  <a:lnTo>
                    <a:pt x="151806" y="12065"/>
                  </a:lnTo>
                  <a:close/>
                </a:path>
                <a:path w="164464" h="36830">
                  <a:moveTo>
                    <a:pt x="127508" y="12076"/>
                  </a:moveTo>
                  <a:lnTo>
                    <a:pt x="0" y="12319"/>
                  </a:lnTo>
                  <a:lnTo>
                    <a:pt x="0" y="24511"/>
                  </a:lnTo>
                  <a:lnTo>
                    <a:pt x="127508" y="24268"/>
                  </a:lnTo>
                  <a:lnTo>
                    <a:pt x="127508" y="12076"/>
                  </a:lnTo>
                  <a:close/>
                </a:path>
                <a:path w="164464" h="36830">
                  <a:moveTo>
                    <a:pt x="133604" y="12065"/>
                  </a:moveTo>
                  <a:lnTo>
                    <a:pt x="127508" y="12076"/>
                  </a:lnTo>
                  <a:lnTo>
                    <a:pt x="127508" y="24268"/>
                  </a:lnTo>
                  <a:lnTo>
                    <a:pt x="133604" y="24257"/>
                  </a:lnTo>
                  <a:lnTo>
                    <a:pt x="133604" y="12065"/>
                  </a:lnTo>
                  <a:close/>
                </a:path>
                <a:path w="164464" h="36830">
                  <a:moveTo>
                    <a:pt x="127508" y="0"/>
                  </a:moveTo>
                  <a:lnTo>
                    <a:pt x="127508" y="12076"/>
                  </a:lnTo>
                  <a:lnTo>
                    <a:pt x="151806" y="12065"/>
                  </a:lnTo>
                  <a:lnTo>
                    <a:pt x="12750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1177290" y="1579626"/>
            <a:ext cx="157035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Arial"/>
                <a:cs typeface="Arial"/>
              </a:rPr>
              <a:t>*patella</a:t>
            </a:r>
            <a:r>
              <a:rPr sz="550" spc="-2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tilt and</a:t>
            </a:r>
            <a:r>
              <a:rPr sz="550" spc="-2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distraction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can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also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be</a:t>
            </a:r>
            <a:r>
              <a:rPr sz="550" spc="-10" dirty="0">
                <a:latin typeface="Arial"/>
                <a:cs typeface="Arial"/>
              </a:rPr>
              <a:t> performed*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6044" y="163449"/>
            <a:ext cx="15932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dirty="0"/>
              <a:t>Movement</a:t>
            </a:r>
            <a:r>
              <a:rPr spc="5" dirty="0"/>
              <a:t> </a:t>
            </a:r>
            <a:r>
              <a:rPr b="0" dirty="0">
                <a:latin typeface="Calibri Light"/>
                <a:cs typeface="Calibri Light"/>
              </a:rPr>
              <a:t>→</a:t>
            </a:r>
            <a:r>
              <a:rPr b="0" spc="-20" dirty="0">
                <a:latin typeface="Calibri Light"/>
                <a:cs typeface="Calibri Light"/>
              </a:rPr>
              <a:t> </a:t>
            </a:r>
            <a:r>
              <a:rPr spc="-10" dirty="0"/>
              <a:t>Mobilisation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1297"/>
            <a:ext cx="923290" cy="387985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91440" marR="5080" indent="-79375">
              <a:lnSpc>
                <a:spcPts val="650"/>
              </a:lnSpc>
              <a:spcBef>
                <a:spcPts val="250"/>
              </a:spcBef>
            </a:pPr>
            <a:r>
              <a:rPr sz="650" dirty="0">
                <a:latin typeface="Arial"/>
                <a:cs typeface="Arial"/>
              </a:rPr>
              <a:t>•</a:t>
            </a:r>
            <a:r>
              <a:rPr sz="650" spc="24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Passive</a:t>
            </a:r>
            <a:r>
              <a:rPr sz="650" spc="2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Physiological</a:t>
            </a:r>
            <a:r>
              <a:rPr sz="650" spc="20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Mobilisation</a:t>
            </a:r>
            <a:endParaRPr sz="6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40"/>
              </a:spcBef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5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Flex/Ext.</a:t>
            </a:r>
            <a:endParaRPr sz="5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35"/>
              </a:spcBef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10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Med/Lat</a:t>
            </a:r>
            <a:r>
              <a:rPr sz="550" spc="50" dirty="0">
                <a:latin typeface="Arial"/>
                <a:cs typeface="Arial"/>
              </a:rPr>
              <a:t> </a:t>
            </a:r>
            <a:r>
              <a:rPr sz="550" spc="-20" dirty="0">
                <a:latin typeface="Arial"/>
                <a:cs typeface="Arial"/>
              </a:rPr>
              <a:t>Rot.</a:t>
            </a:r>
            <a:endParaRPr sz="5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90904" y="471297"/>
            <a:ext cx="938530" cy="1188085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91440" marR="127000" indent="-79375">
              <a:lnSpc>
                <a:spcPts val="650"/>
              </a:lnSpc>
              <a:spcBef>
                <a:spcPts val="250"/>
              </a:spcBef>
            </a:pPr>
            <a:r>
              <a:rPr sz="650" dirty="0">
                <a:latin typeface="Arial"/>
                <a:cs typeface="Arial"/>
              </a:rPr>
              <a:t>•</a:t>
            </a:r>
            <a:r>
              <a:rPr sz="650" spc="25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Passive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Accessory</a:t>
            </a:r>
            <a:r>
              <a:rPr sz="650" spc="20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Mobilisation</a:t>
            </a:r>
            <a:endParaRPr sz="6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40"/>
              </a:spcBef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8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AP/PA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Femur</a:t>
            </a:r>
            <a:endParaRPr sz="5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35"/>
              </a:spcBef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8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AP/PA</a:t>
            </a:r>
            <a:r>
              <a:rPr sz="550" spc="-45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Tibia</a:t>
            </a:r>
            <a:endParaRPr sz="5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50"/>
              </a:spcBef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10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Med/Lat.</a:t>
            </a:r>
            <a:r>
              <a:rPr sz="550" spc="5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Rot.</a:t>
            </a:r>
            <a:r>
              <a:rPr sz="550" spc="5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Tibia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60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8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AP/PA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Sup.Fibula</a:t>
            </a:r>
            <a:endParaRPr sz="5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35"/>
              </a:spcBef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8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Caud.</a:t>
            </a:r>
            <a:r>
              <a:rPr sz="550" spc="5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Sup.</a:t>
            </a:r>
            <a:r>
              <a:rPr sz="550" spc="5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Fibula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60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114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Ceph/Caud.</a:t>
            </a:r>
            <a:r>
              <a:rPr sz="550" spc="75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Patella</a:t>
            </a:r>
            <a:endParaRPr sz="5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35"/>
              </a:spcBef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10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Trans</a:t>
            </a:r>
            <a:r>
              <a:rPr sz="550" spc="5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Med/Lat.</a:t>
            </a:r>
            <a:r>
              <a:rPr sz="550" spc="5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Patella</a:t>
            </a:r>
            <a:endParaRPr sz="5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50"/>
              </a:spcBef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10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Med/Lat.</a:t>
            </a:r>
            <a:r>
              <a:rPr sz="550" spc="5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Rot.</a:t>
            </a:r>
            <a:r>
              <a:rPr sz="550" spc="5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Patella</a:t>
            </a:r>
            <a:endParaRPr sz="5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35"/>
              </a:spcBef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5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Distraction</a:t>
            </a:r>
            <a:endParaRPr sz="5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0208" y="1019555"/>
            <a:ext cx="879475" cy="624840"/>
          </a:xfrm>
          <a:prstGeom prst="rect">
            <a:avLst/>
          </a:prstGeom>
          <a:solidFill>
            <a:srgbClr val="92E1FF"/>
          </a:solidFill>
          <a:ln w="9143">
            <a:solidFill>
              <a:srgbClr val="001F5F"/>
            </a:solidFill>
          </a:ln>
        </p:spPr>
        <p:txBody>
          <a:bodyPr vert="horz" wrap="square" lIns="0" tIns="13970" rIns="0" bIns="0" rtlCol="0">
            <a:spAutoFit/>
          </a:bodyPr>
          <a:lstStyle/>
          <a:p>
            <a:pPr marL="67945" marR="50165" indent="-13970">
              <a:lnSpc>
                <a:spcPct val="100000"/>
              </a:lnSpc>
              <a:spcBef>
                <a:spcPts val="110"/>
              </a:spcBef>
            </a:pPr>
            <a:r>
              <a:rPr sz="550" dirty="0">
                <a:latin typeface="Arial"/>
                <a:cs typeface="Arial"/>
              </a:rPr>
              <a:t>Assess</a:t>
            </a:r>
            <a:r>
              <a:rPr sz="550" spc="-1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the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movement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-25" dirty="0">
                <a:latin typeface="Arial"/>
                <a:cs typeface="Arial"/>
              </a:rPr>
              <a:t>to</a:t>
            </a:r>
            <a:r>
              <a:rPr sz="550" spc="20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grade</a:t>
            </a:r>
            <a:r>
              <a:rPr sz="550" spc="-3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the</a:t>
            </a:r>
            <a:r>
              <a:rPr sz="550" spc="-5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mobilisations: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550">
              <a:latin typeface="Arial"/>
              <a:cs typeface="Arial"/>
            </a:endParaRPr>
          </a:p>
          <a:p>
            <a:pPr marL="379095" marR="372110" indent="22860" algn="just">
              <a:lnSpc>
                <a:spcPct val="100600"/>
              </a:lnSpc>
            </a:pPr>
            <a:r>
              <a:rPr sz="550" b="1" spc="-25" dirty="0">
                <a:latin typeface="Arial"/>
                <a:cs typeface="Arial"/>
              </a:rPr>
              <a:t>GI</a:t>
            </a:r>
            <a:r>
              <a:rPr sz="550" b="1" spc="200" dirty="0">
                <a:latin typeface="Arial"/>
                <a:cs typeface="Arial"/>
              </a:rPr>
              <a:t> </a:t>
            </a:r>
            <a:r>
              <a:rPr sz="550" b="1" spc="-25" dirty="0">
                <a:latin typeface="Arial"/>
                <a:cs typeface="Arial"/>
              </a:rPr>
              <a:t>GII</a:t>
            </a:r>
            <a:r>
              <a:rPr sz="550" b="1" spc="200" dirty="0">
                <a:latin typeface="Arial"/>
                <a:cs typeface="Arial"/>
              </a:rPr>
              <a:t> </a:t>
            </a:r>
            <a:r>
              <a:rPr sz="550" b="1" spc="-20" dirty="0">
                <a:latin typeface="Arial"/>
                <a:cs typeface="Arial"/>
              </a:rPr>
              <a:t>GIII</a:t>
            </a:r>
            <a:r>
              <a:rPr sz="550" b="1" spc="200" dirty="0">
                <a:latin typeface="Arial"/>
                <a:cs typeface="Arial"/>
              </a:rPr>
              <a:t> </a:t>
            </a:r>
            <a:r>
              <a:rPr sz="550" b="1" spc="-25" dirty="0">
                <a:latin typeface="Arial"/>
                <a:cs typeface="Arial"/>
              </a:rPr>
              <a:t>GIV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94613" y="166496"/>
            <a:ext cx="61722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10" dirty="0"/>
              <a:t>Summary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077"/>
            <a:ext cx="1771650" cy="69786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4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Tibiofemoral</a:t>
            </a:r>
            <a:r>
              <a:rPr sz="700" spc="6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Joint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6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Patellofemoral</a:t>
            </a:r>
            <a:r>
              <a:rPr sz="700" spc="8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Joint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6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Superior</a:t>
            </a:r>
            <a:r>
              <a:rPr sz="700" spc="6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Tibiofibular</a:t>
            </a:r>
            <a:r>
              <a:rPr sz="700" spc="45" dirty="0">
                <a:latin typeface="Arial"/>
                <a:cs typeface="Arial"/>
              </a:rPr>
              <a:t> </a:t>
            </a:r>
            <a:r>
              <a:rPr sz="700" spc="-20" dirty="0">
                <a:latin typeface="Arial"/>
                <a:cs typeface="Arial"/>
              </a:rPr>
              <a:t>Joint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6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All</a:t>
            </a:r>
            <a:r>
              <a:rPr sz="700" spc="5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contribute</a:t>
            </a:r>
            <a:r>
              <a:rPr sz="700" spc="8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to</a:t>
            </a:r>
            <a:r>
              <a:rPr sz="700" spc="5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physiological</a:t>
            </a:r>
            <a:r>
              <a:rPr sz="700" spc="8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movement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217</Words>
  <Application>Microsoft Office PowerPoint</Application>
  <PresentationFormat>Custom</PresentationFormat>
  <Paragraphs>64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Calibri Light</vt:lpstr>
      <vt:lpstr>Arial</vt:lpstr>
      <vt:lpstr>Office Theme</vt:lpstr>
      <vt:lpstr>PowerPoint Presentation</vt:lpstr>
      <vt:lpstr>Learning Objectives</vt:lpstr>
      <vt:lpstr>Tibiofemoral Joint: Physiological Movement</vt:lpstr>
      <vt:lpstr>Tibiofemoral Joint: Accessory Movement</vt:lpstr>
      <vt:lpstr>Superior Tibiofibular Joint: Accessory Movement</vt:lpstr>
      <vt:lpstr>Patellofemoral Joint: Accessory Movement</vt:lpstr>
      <vt:lpstr>Movement → Mobilisation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template</dc:title>
  <dc:creator>Kate L Williams</dc:creator>
  <cp:lastModifiedBy>Kerry Nicholas</cp:lastModifiedBy>
  <cp:revision>1</cp:revision>
  <dcterms:created xsi:type="dcterms:W3CDTF">2022-10-11T14:29:53Z</dcterms:created>
  <dcterms:modified xsi:type="dcterms:W3CDTF">2022-10-11T14:30:33Z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2019-11-13T00:00:00Z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2022-10-11T00:00:00Z</vt:filetime>
  </property>
</Properties>
</file>