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2"/>
  </p:notesMasterIdLst>
  <p:sldIdLst>
    <p:sldId id="256" r:id="rId2"/>
    <p:sldId id="305" r:id="rId3"/>
    <p:sldId id="297" r:id="rId4"/>
    <p:sldId id="306" r:id="rId5"/>
    <p:sldId id="807" r:id="rId6"/>
    <p:sldId id="298" r:id="rId7"/>
    <p:sldId id="258" r:id="rId8"/>
    <p:sldId id="296" r:id="rId9"/>
    <p:sldId id="307" r:id="rId10"/>
    <p:sldId id="308" r:id="rId11"/>
    <p:sldId id="309" r:id="rId12"/>
    <p:sldId id="299" r:id="rId13"/>
    <p:sldId id="300" r:id="rId14"/>
    <p:sldId id="301" r:id="rId15"/>
    <p:sldId id="302" r:id="rId16"/>
    <p:sldId id="276" r:id="rId17"/>
    <p:sldId id="277" r:id="rId18"/>
    <p:sldId id="262" r:id="rId19"/>
    <p:sldId id="279" r:id="rId20"/>
    <p:sldId id="310" r:id="rId21"/>
    <p:sldId id="280" r:id="rId22"/>
    <p:sldId id="281" r:id="rId23"/>
    <p:sldId id="282" r:id="rId24"/>
    <p:sldId id="283" r:id="rId25"/>
    <p:sldId id="792" r:id="rId26"/>
    <p:sldId id="284" r:id="rId27"/>
    <p:sldId id="264" r:id="rId28"/>
    <p:sldId id="265" r:id="rId29"/>
    <p:sldId id="266" r:id="rId30"/>
    <p:sldId id="268" r:id="rId31"/>
    <p:sldId id="269" r:id="rId32"/>
    <p:sldId id="270" r:id="rId33"/>
    <p:sldId id="271" r:id="rId34"/>
    <p:sldId id="304" r:id="rId35"/>
    <p:sldId id="272" r:id="rId36"/>
    <p:sldId id="273" r:id="rId37"/>
    <p:sldId id="295" r:id="rId38"/>
    <p:sldId id="793" r:id="rId39"/>
    <p:sldId id="795" r:id="rId40"/>
    <p:sldId id="796" r:id="rId41"/>
    <p:sldId id="797" r:id="rId42"/>
    <p:sldId id="798" r:id="rId43"/>
    <p:sldId id="799" r:id="rId44"/>
    <p:sldId id="800" r:id="rId45"/>
    <p:sldId id="801" r:id="rId46"/>
    <p:sldId id="802" r:id="rId47"/>
    <p:sldId id="803" r:id="rId48"/>
    <p:sldId id="294" r:id="rId49"/>
    <p:sldId id="804" r:id="rId50"/>
    <p:sldId id="805"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62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A92E18-83F5-4C2C-9F88-9B8860A4FEC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0DDAD59-C159-4567-A995-9B3BACA57E2A}">
      <dgm:prSet/>
      <dgm:spPr/>
      <dgm:t>
        <a:bodyPr/>
        <a:lstStyle/>
        <a:p>
          <a:r>
            <a:rPr lang="en-US"/>
            <a:t>The word “epidemiology” comes from three Greek words:</a:t>
          </a:r>
        </a:p>
      </dgm:t>
    </dgm:pt>
    <dgm:pt modelId="{B99DC346-9CBB-46E5-95D6-FB466A78388C}" type="parTrans" cxnId="{E6C78176-CD98-4508-BDB8-DDBE0F116070}">
      <dgm:prSet/>
      <dgm:spPr/>
      <dgm:t>
        <a:bodyPr/>
        <a:lstStyle/>
        <a:p>
          <a:endParaRPr lang="en-US"/>
        </a:p>
      </dgm:t>
    </dgm:pt>
    <dgm:pt modelId="{2D07A53C-85CB-4822-B944-6E16F1DA83BE}" type="sibTrans" cxnId="{E6C78176-CD98-4508-BDB8-DDBE0F116070}">
      <dgm:prSet/>
      <dgm:spPr/>
      <dgm:t>
        <a:bodyPr/>
        <a:lstStyle/>
        <a:p>
          <a:endParaRPr lang="en-US"/>
        </a:p>
      </dgm:t>
    </dgm:pt>
    <dgm:pt modelId="{7F468893-7373-4A78-8D2F-C4B927D4681A}">
      <dgm:prSet/>
      <dgm:spPr/>
      <dgm:t>
        <a:bodyPr/>
        <a:lstStyle/>
        <a:p>
          <a:r>
            <a:rPr lang="en-US"/>
            <a:t>Epi = “on, upon, or befalls.”</a:t>
          </a:r>
        </a:p>
      </dgm:t>
    </dgm:pt>
    <dgm:pt modelId="{2BB31D6A-DC8F-4BE6-BE8D-BCE8117FBF62}" type="parTrans" cxnId="{26580077-03BC-4302-AD75-C87F4E67131B}">
      <dgm:prSet/>
      <dgm:spPr/>
      <dgm:t>
        <a:bodyPr/>
        <a:lstStyle/>
        <a:p>
          <a:endParaRPr lang="en-US"/>
        </a:p>
      </dgm:t>
    </dgm:pt>
    <dgm:pt modelId="{F59EE627-9CC4-4B1C-8073-86D477B36D59}" type="sibTrans" cxnId="{26580077-03BC-4302-AD75-C87F4E67131B}">
      <dgm:prSet/>
      <dgm:spPr/>
      <dgm:t>
        <a:bodyPr/>
        <a:lstStyle/>
        <a:p>
          <a:endParaRPr lang="en-US"/>
        </a:p>
      </dgm:t>
    </dgm:pt>
    <dgm:pt modelId="{9D62D282-3537-4BAD-A5BB-68A8465136AF}">
      <dgm:prSet/>
      <dgm:spPr/>
      <dgm:t>
        <a:bodyPr/>
        <a:lstStyle/>
        <a:p>
          <a:r>
            <a:rPr lang="en-US"/>
            <a:t>Demo = “people.”</a:t>
          </a:r>
        </a:p>
      </dgm:t>
    </dgm:pt>
    <dgm:pt modelId="{3A53C2D6-B544-4C1A-AB19-465B64295BE7}" type="parTrans" cxnId="{22FE634B-44F3-4A0D-971A-9FA68CAD603A}">
      <dgm:prSet/>
      <dgm:spPr/>
      <dgm:t>
        <a:bodyPr/>
        <a:lstStyle/>
        <a:p>
          <a:endParaRPr lang="en-US"/>
        </a:p>
      </dgm:t>
    </dgm:pt>
    <dgm:pt modelId="{A4594A03-67A7-45A7-B311-996AEA91D735}" type="sibTrans" cxnId="{22FE634B-44F3-4A0D-971A-9FA68CAD603A}">
      <dgm:prSet/>
      <dgm:spPr/>
      <dgm:t>
        <a:bodyPr/>
        <a:lstStyle/>
        <a:p>
          <a:endParaRPr lang="en-US"/>
        </a:p>
      </dgm:t>
    </dgm:pt>
    <dgm:pt modelId="{28FCCC78-C3ED-45B3-B4B6-75BF85F3E118}">
      <dgm:prSet/>
      <dgm:spPr/>
      <dgm:t>
        <a:bodyPr/>
        <a:lstStyle/>
        <a:p>
          <a:r>
            <a:rPr lang="en-US"/>
            <a:t>-ology = “the study of.”</a:t>
          </a:r>
        </a:p>
      </dgm:t>
    </dgm:pt>
    <dgm:pt modelId="{DB8AB119-4AAE-4AF2-B93A-0AAF3F46C7E0}" type="parTrans" cxnId="{03B0EEE0-DB3B-458E-839B-3ACB4FCC01BF}">
      <dgm:prSet/>
      <dgm:spPr/>
      <dgm:t>
        <a:bodyPr/>
        <a:lstStyle/>
        <a:p>
          <a:endParaRPr lang="en-US"/>
        </a:p>
      </dgm:t>
    </dgm:pt>
    <dgm:pt modelId="{4E16F379-19D0-437A-A17D-8675B7270D4F}" type="sibTrans" cxnId="{03B0EEE0-DB3B-458E-839B-3ACB4FCC01BF}">
      <dgm:prSet/>
      <dgm:spPr/>
      <dgm:t>
        <a:bodyPr/>
        <a:lstStyle/>
        <a:p>
          <a:endParaRPr lang="en-US"/>
        </a:p>
      </dgm:t>
    </dgm:pt>
    <dgm:pt modelId="{2A66172E-7711-466D-92D6-6129463062FB}">
      <dgm:prSet/>
      <dgm:spPr/>
      <dgm:t>
        <a:bodyPr/>
        <a:lstStyle/>
        <a:p>
          <a:r>
            <a:rPr lang="en-US" dirty="0"/>
            <a:t>So, epidemiology can be literally defined as “the study of that which befalls people.”(CDC, 2012).</a:t>
          </a:r>
        </a:p>
      </dgm:t>
    </dgm:pt>
    <dgm:pt modelId="{BF25C792-855F-4B46-9EE2-8C8E86FEB01C}" type="parTrans" cxnId="{D2A6E284-5BF4-41C1-83B3-E63B7C603E61}">
      <dgm:prSet/>
      <dgm:spPr/>
      <dgm:t>
        <a:bodyPr/>
        <a:lstStyle/>
        <a:p>
          <a:endParaRPr lang="en-US"/>
        </a:p>
      </dgm:t>
    </dgm:pt>
    <dgm:pt modelId="{80A9AC9F-718A-42BE-B075-918810FAE83D}" type="sibTrans" cxnId="{D2A6E284-5BF4-41C1-83B3-E63B7C603E61}">
      <dgm:prSet/>
      <dgm:spPr/>
      <dgm:t>
        <a:bodyPr/>
        <a:lstStyle/>
        <a:p>
          <a:endParaRPr lang="en-US"/>
        </a:p>
      </dgm:t>
    </dgm:pt>
    <dgm:pt modelId="{6508A6A7-9D0C-4A9D-914D-0AF93C50257E}" type="pres">
      <dgm:prSet presAssocID="{69A92E18-83F5-4C2C-9F88-9B8860A4FECD}" presName="linear" presStyleCnt="0">
        <dgm:presLayoutVars>
          <dgm:animLvl val="lvl"/>
          <dgm:resizeHandles val="exact"/>
        </dgm:presLayoutVars>
      </dgm:prSet>
      <dgm:spPr/>
    </dgm:pt>
    <dgm:pt modelId="{822F9E24-6048-4320-A283-EF821005A6EF}" type="pres">
      <dgm:prSet presAssocID="{10DDAD59-C159-4567-A995-9B3BACA57E2A}" presName="parentText" presStyleLbl="node1" presStyleIdx="0" presStyleCnt="2">
        <dgm:presLayoutVars>
          <dgm:chMax val="0"/>
          <dgm:bulletEnabled val="1"/>
        </dgm:presLayoutVars>
      </dgm:prSet>
      <dgm:spPr/>
    </dgm:pt>
    <dgm:pt modelId="{8C5381E1-49F8-4405-9F26-791250FD2A78}" type="pres">
      <dgm:prSet presAssocID="{10DDAD59-C159-4567-A995-9B3BACA57E2A}" presName="childText" presStyleLbl="revTx" presStyleIdx="0" presStyleCnt="1">
        <dgm:presLayoutVars>
          <dgm:bulletEnabled val="1"/>
        </dgm:presLayoutVars>
      </dgm:prSet>
      <dgm:spPr/>
    </dgm:pt>
    <dgm:pt modelId="{1414FFE6-EA48-44D4-866C-1D88A4302ABE}" type="pres">
      <dgm:prSet presAssocID="{2A66172E-7711-466D-92D6-6129463062FB}" presName="parentText" presStyleLbl="node1" presStyleIdx="1" presStyleCnt="2">
        <dgm:presLayoutVars>
          <dgm:chMax val="0"/>
          <dgm:bulletEnabled val="1"/>
        </dgm:presLayoutVars>
      </dgm:prSet>
      <dgm:spPr/>
    </dgm:pt>
  </dgm:ptLst>
  <dgm:cxnLst>
    <dgm:cxn modelId="{9F38060E-6E42-4687-A595-9B72FE895634}" type="presOf" srcId="{10DDAD59-C159-4567-A995-9B3BACA57E2A}" destId="{822F9E24-6048-4320-A283-EF821005A6EF}" srcOrd="0" destOrd="0" presId="urn:microsoft.com/office/officeart/2005/8/layout/vList2"/>
    <dgm:cxn modelId="{22FE634B-44F3-4A0D-971A-9FA68CAD603A}" srcId="{10DDAD59-C159-4567-A995-9B3BACA57E2A}" destId="{9D62D282-3537-4BAD-A5BB-68A8465136AF}" srcOrd="1" destOrd="0" parTransId="{3A53C2D6-B544-4C1A-AB19-465B64295BE7}" sibTransId="{A4594A03-67A7-45A7-B311-996AEA91D735}"/>
    <dgm:cxn modelId="{E6C78176-CD98-4508-BDB8-DDBE0F116070}" srcId="{69A92E18-83F5-4C2C-9F88-9B8860A4FECD}" destId="{10DDAD59-C159-4567-A995-9B3BACA57E2A}" srcOrd="0" destOrd="0" parTransId="{B99DC346-9CBB-46E5-95D6-FB466A78388C}" sibTransId="{2D07A53C-85CB-4822-B944-6E16F1DA83BE}"/>
    <dgm:cxn modelId="{26580077-03BC-4302-AD75-C87F4E67131B}" srcId="{10DDAD59-C159-4567-A995-9B3BACA57E2A}" destId="{7F468893-7373-4A78-8D2F-C4B927D4681A}" srcOrd="0" destOrd="0" parTransId="{2BB31D6A-DC8F-4BE6-BE8D-BCE8117FBF62}" sibTransId="{F59EE627-9CC4-4B1C-8073-86D477B36D59}"/>
    <dgm:cxn modelId="{D2A6E284-5BF4-41C1-83B3-E63B7C603E61}" srcId="{69A92E18-83F5-4C2C-9F88-9B8860A4FECD}" destId="{2A66172E-7711-466D-92D6-6129463062FB}" srcOrd="1" destOrd="0" parTransId="{BF25C792-855F-4B46-9EE2-8C8E86FEB01C}" sibTransId="{80A9AC9F-718A-42BE-B075-918810FAE83D}"/>
    <dgm:cxn modelId="{9C330987-98BC-4CFD-861C-5F0A42EF1EE4}" type="presOf" srcId="{2A66172E-7711-466D-92D6-6129463062FB}" destId="{1414FFE6-EA48-44D4-866C-1D88A4302ABE}" srcOrd="0" destOrd="0" presId="urn:microsoft.com/office/officeart/2005/8/layout/vList2"/>
    <dgm:cxn modelId="{320963BB-3268-4380-B756-7B3666D88525}" type="presOf" srcId="{69A92E18-83F5-4C2C-9F88-9B8860A4FECD}" destId="{6508A6A7-9D0C-4A9D-914D-0AF93C50257E}" srcOrd="0" destOrd="0" presId="urn:microsoft.com/office/officeart/2005/8/layout/vList2"/>
    <dgm:cxn modelId="{0A14E9D3-F5EA-4CF3-B53C-F469E3A95F49}" type="presOf" srcId="{9D62D282-3537-4BAD-A5BB-68A8465136AF}" destId="{8C5381E1-49F8-4405-9F26-791250FD2A78}" srcOrd="0" destOrd="1" presId="urn:microsoft.com/office/officeart/2005/8/layout/vList2"/>
    <dgm:cxn modelId="{03B0EEE0-DB3B-458E-839B-3ACB4FCC01BF}" srcId="{10DDAD59-C159-4567-A995-9B3BACA57E2A}" destId="{28FCCC78-C3ED-45B3-B4B6-75BF85F3E118}" srcOrd="2" destOrd="0" parTransId="{DB8AB119-4AAE-4AF2-B93A-0AAF3F46C7E0}" sibTransId="{4E16F379-19D0-437A-A17D-8675B7270D4F}"/>
    <dgm:cxn modelId="{75F8CAF3-44C2-48DE-BF9D-A975599713F7}" type="presOf" srcId="{28FCCC78-C3ED-45B3-B4B6-75BF85F3E118}" destId="{8C5381E1-49F8-4405-9F26-791250FD2A78}" srcOrd="0" destOrd="2" presId="urn:microsoft.com/office/officeart/2005/8/layout/vList2"/>
    <dgm:cxn modelId="{F22DC1F9-F403-4B4F-9480-64511243B1B1}" type="presOf" srcId="{7F468893-7373-4A78-8D2F-C4B927D4681A}" destId="{8C5381E1-49F8-4405-9F26-791250FD2A78}" srcOrd="0" destOrd="0" presId="urn:microsoft.com/office/officeart/2005/8/layout/vList2"/>
    <dgm:cxn modelId="{3B61A4E2-F6ED-460C-8AB9-30523EC35009}" type="presParOf" srcId="{6508A6A7-9D0C-4A9D-914D-0AF93C50257E}" destId="{822F9E24-6048-4320-A283-EF821005A6EF}" srcOrd="0" destOrd="0" presId="urn:microsoft.com/office/officeart/2005/8/layout/vList2"/>
    <dgm:cxn modelId="{DB7361E2-E22D-482E-A97E-3CE9321B2E1A}" type="presParOf" srcId="{6508A6A7-9D0C-4A9D-914D-0AF93C50257E}" destId="{8C5381E1-49F8-4405-9F26-791250FD2A78}" srcOrd="1" destOrd="0" presId="urn:microsoft.com/office/officeart/2005/8/layout/vList2"/>
    <dgm:cxn modelId="{69E8555D-3529-425D-9024-8B4C0D37F80E}" type="presParOf" srcId="{6508A6A7-9D0C-4A9D-914D-0AF93C50257E}" destId="{1414FFE6-EA48-44D4-866C-1D88A4302AB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89B729-C025-486D-9E89-6CF619ADFEF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B15933E-0B57-43BE-A79D-FF2FB5675544}">
      <dgm:prSet/>
      <dgm:spPr/>
      <dgm:t>
        <a:bodyPr/>
        <a:lstStyle/>
        <a:p>
          <a:r>
            <a:rPr lang="en-GB"/>
            <a:t>The term epidemiology now applies to the description and causation of not only infectious diseases, but of disease in general, including related conditions.</a:t>
          </a:r>
          <a:endParaRPr lang="en-US"/>
        </a:p>
      </dgm:t>
    </dgm:pt>
    <dgm:pt modelId="{94D27C58-13D6-4D9F-9227-7FB1BF8E9E88}" type="parTrans" cxnId="{46B99AED-0B30-4A6E-9BA2-7B49A056731E}">
      <dgm:prSet/>
      <dgm:spPr/>
      <dgm:t>
        <a:bodyPr/>
        <a:lstStyle/>
        <a:p>
          <a:endParaRPr lang="en-US"/>
        </a:p>
      </dgm:t>
    </dgm:pt>
    <dgm:pt modelId="{5F216501-BF7B-42FB-8197-464F27B26856}" type="sibTrans" cxnId="{46B99AED-0B30-4A6E-9BA2-7B49A056731E}">
      <dgm:prSet/>
      <dgm:spPr/>
      <dgm:t>
        <a:bodyPr/>
        <a:lstStyle/>
        <a:p>
          <a:endParaRPr lang="en-US"/>
        </a:p>
      </dgm:t>
    </dgm:pt>
    <dgm:pt modelId="{0A7F7E3A-99FC-40B1-A796-EC09238C63ED}">
      <dgm:prSet/>
      <dgm:spPr/>
      <dgm:t>
        <a:bodyPr/>
        <a:lstStyle/>
        <a:p>
          <a:r>
            <a:rPr lang="en-GB"/>
            <a:t>Some examples of topics examined through epidemiology include diabetes mellitus, mental illness and obesity.</a:t>
          </a:r>
          <a:endParaRPr lang="en-US"/>
        </a:p>
      </dgm:t>
    </dgm:pt>
    <dgm:pt modelId="{105A7CC1-262D-4F52-8642-DBAD8491676A}" type="parTrans" cxnId="{BA26F6AB-DAEE-4AA7-9D94-D76593F9613D}">
      <dgm:prSet/>
      <dgm:spPr/>
      <dgm:t>
        <a:bodyPr/>
        <a:lstStyle/>
        <a:p>
          <a:endParaRPr lang="en-US"/>
        </a:p>
      </dgm:t>
    </dgm:pt>
    <dgm:pt modelId="{F5D9E716-7A4D-4B3D-84D8-21817F6E3333}" type="sibTrans" cxnId="{BA26F6AB-DAEE-4AA7-9D94-D76593F9613D}">
      <dgm:prSet/>
      <dgm:spPr/>
      <dgm:t>
        <a:bodyPr/>
        <a:lstStyle/>
        <a:p>
          <a:endParaRPr lang="en-US"/>
        </a:p>
      </dgm:t>
    </dgm:pt>
    <dgm:pt modelId="{5F437450-8424-4471-A952-63B996F3849C}" type="pres">
      <dgm:prSet presAssocID="{AC89B729-C025-486D-9E89-6CF619ADFEF1}" presName="hierChild1" presStyleCnt="0">
        <dgm:presLayoutVars>
          <dgm:chPref val="1"/>
          <dgm:dir/>
          <dgm:animOne val="branch"/>
          <dgm:animLvl val="lvl"/>
          <dgm:resizeHandles/>
        </dgm:presLayoutVars>
      </dgm:prSet>
      <dgm:spPr/>
    </dgm:pt>
    <dgm:pt modelId="{5AF9B356-0B81-41AB-993B-BC5ABEB3BD06}" type="pres">
      <dgm:prSet presAssocID="{4B15933E-0B57-43BE-A79D-FF2FB5675544}" presName="hierRoot1" presStyleCnt="0"/>
      <dgm:spPr/>
    </dgm:pt>
    <dgm:pt modelId="{146A5230-2E7C-4FE3-AB80-2EAA1B317C74}" type="pres">
      <dgm:prSet presAssocID="{4B15933E-0B57-43BE-A79D-FF2FB5675544}" presName="composite" presStyleCnt="0"/>
      <dgm:spPr/>
    </dgm:pt>
    <dgm:pt modelId="{8FBA3A4A-1CAE-41BB-9099-A0774A6EB723}" type="pres">
      <dgm:prSet presAssocID="{4B15933E-0B57-43BE-A79D-FF2FB5675544}" presName="background" presStyleLbl="node0" presStyleIdx="0" presStyleCnt="2"/>
      <dgm:spPr/>
    </dgm:pt>
    <dgm:pt modelId="{0262FF21-DA2C-44A5-97C1-FCE6AF0B064C}" type="pres">
      <dgm:prSet presAssocID="{4B15933E-0B57-43BE-A79D-FF2FB5675544}" presName="text" presStyleLbl="fgAcc0" presStyleIdx="0" presStyleCnt="2">
        <dgm:presLayoutVars>
          <dgm:chPref val="3"/>
        </dgm:presLayoutVars>
      </dgm:prSet>
      <dgm:spPr/>
    </dgm:pt>
    <dgm:pt modelId="{F24D666A-1C10-4059-869D-87C658373E12}" type="pres">
      <dgm:prSet presAssocID="{4B15933E-0B57-43BE-A79D-FF2FB5675544}" presName="hierChild2" presStyleCnt="0"/>
      <dgm:spPr/>
    </dgm:pt>
    <dgm:pt modelId="{45EDDEFC-749D-4F6E-AC13-006680758690}" type="pres">
      <dgm:prSet presAssocID="{0A7F7E3A-99FC-40B1-A796-EC09238C63ED}" presName="hierRoot1" presStyleCnt="0"/>
      <dgm:spPr/>
    </dgm:pt>
    <dgm:pt modelId="{CAB6D0E6-6D43-4499-8304-6255D218D590}" type="pres">
      <dgm:prSet presAssocID="{0A7F7E3A-99FC-40B1-A796-EC09238C63ED}" presName="composite" presStyleCnt="0"/>
      <dgm:spPr/>
    </dgm:pt>
    <dgm:pt modelId="{28C52E9B-1F98-4FF0-A8CC-2531DCD08372}" type="pres">
      <dgm:prSet presAssocID="{0A7F7E3A-99FC-40B1-A796-EC09238C63ED}" presName="background" presStyleLbl="node0" presStyleIdx="1" presStyleCnt="2"/>
      <dgm:spPr/>
    </dgm:pt>
    <dgm:pt modelId="{1E59F7BD-DD0B-43E2-B257-CDC9BC93EB83}" type="pres">
      <dgm:prSet presAssocID="{0A7F7E3A-99FC-40B1-A796-EC09238C63ED}" presName="text" presStyleLbl="fgAcc0" presStyleIdx="1" presStyleCnt="2">
        <dgm:presLayoutVars>
          <dgm:chPref val="3"/>
        </dgm:presLayoutVars>
      </dgm:prSet>
      <dgm:spPr/>
    </dgm:pt>
    <dgm:pt modelId="{CE30797B-75F7-4365-B3EB-DFEB617C6ED9}" type="pres">
      <dgm:prSet presAssocID="{0A7F7E3A-99FC-40B1-A796-EC09238C63ED}" presName="hierChild2" presStyleCnt="0"/>
      <dgm:spPr/>
    </dgm:pt>
  </dgm:ptLst>
  <dgm:cxnLst>
    <dgm:cxn modelId="{6DE1A126-52D1-4F26-A025-F0BED230182C}" type="presOf" srcId="{AC89B729-C025-486D-9E89-6CF619ADFEF1}" destId="{5F437450-8424-4471-A952-63B996F3849C}" srcOrd="0" destOrd="0" presId="urn:microsoft.com/office/officeart/2005/8/layout/hierarchy1"/>
    <dgm:cxn modelId="{E33AA760-25DC-4B9F-A3E8-A2609B028DA4}" type="presOf" srcId="{0A7F7E3A-99FC-40B1-A796-EC09238C63ED}" destId="{1E59F7BD-DD0B-43E2-B257-CDC9BC93EB83}" srcOrd="0" destOrd="0" presId="urn:microsoft.com/office/officeart/2005/8/layout/hierarchy1"/>
    <dgm:cxn modelId="{BA26F6AB-DAEE-4AA7-9D94-D76593F9613D}" srcId="{AC89B729-C025-486D-9E89-6CF619ADFEF1}" destId="{0A7F7E3A-99FC-40B1-A796-EC09238C63ED}" srcOrd="1" destOrd="0" parTransId="{105A7CC1-262D-4F52-8642-DBAD8491676A}" sibTransId="{F5D9E716-7A4D-4B3D-84D8-21817F6E3333}"/>
    <dgm:cxn modelId="{8BE444BD-7A9F-40EC-8EC6-531B628CB260}" type="presOf" srcId="{4B15933E-0B57-43BE-A79D-FF2FB5675544}" destId="{0262FF21-DA2C-44A5-97C1-FCE6AF0B064C}" srcOrd="0" destOrd="0" presId="urn:microsoft.com/office/officeart/2005/8/layout/hierarchy1"/>
    <dgm:cxn modelId="{46B99AED-0B30-4A6E-9BA2-7B49A056731E}" srcId="{AC89B729-C025-486D-9E89-6CF619ADFEF1}" destId="{4B15933E-0B57-43BE-A79D-FF2FB5675544}" srcOrd="0" destOrd="0" parTransId="{94D27C58-13D6-4D9F-9227-7FB1BF8E9E88}" sibTransId="{5F216501-BF7B-42FB-8197-464F27B26856}"/>
    <dgm:cxn modelId="{739E4976-C2E9-4191-8106-28C41FD06F4E}" type="presParOf" srcId="{5F437450-8424-4471-A952-63B996F3849C}" destId="{5AF9B356-0B81-41AB-993B-BC5ABEB3BD06}" srcOrd="0" destOrd="0" presId="urn:microsoft.com/office/officeart/2005/8/layout/hierarchy1"/>
    <dgm:cxn modelId="{AB6695E0-E396-4AF4-BFB0-03E50797E29B}" type="presParOf" srcId="{5AF9B356-0B81-41AB-993B-BC5ABEB3BD06}" destId="{146A5230-2E7C-4FE3-AB80-2EAA1B317C74}" srcOrd="0" destOrd="0" presId="urn:microsoft.com/office/officeart/2005/8/layout/hierarchy1"/>
    <dgm:cxn modelId="{CAC938F6-75D4-4146-A82F-0268D3C6D972}" type="presParOf" srcId="{146A5230-2E7C-4FE3-AB80-2EAA1B317C74}" destId="{8FBA3A4A-1CAE-41BB-9099-A0774A6EB723}" srcOrd="0" destOrd="0" presId="urn:microsoft.com/office/officeart/2005/8/layout/hierarchy1"/>
    <dgm:cxn modelId="{3912A477-F2AC-4D32-BDFE-5A075F421CCE}" type="presParOf" srcId="{146A5230-2E7C-4FE3-AB80-2EAA1B317C74}" destId="{0262FF21-DA2C-44A5-97C1-FCE6AF0B064C}" srcOrd="1" destOrd="0" presId="urn:microsoft.com/office/officeart/2005/8/layout/hierarchy1"/>
    <dgm:cxn modelId="{20397484-1C13-40A1-9608-A58828F74E12}" type="presParOf" srcId="{5AF9B356-0B81-41AB-993B-BC5ABEB3BD06}" destId="{F24D666A-1C10-4059-869D-87C658373E12}" srcOrd="1" destOrd="0" presId="urn:microsoft.com/office/officeart/2005/8/layout/hierarchy1"/>
    <dgm:cxn modelId="{C7BFEC94-BB38-4FA9-AD3E-62EE357B4E15}" type="presParOf" srcId="{5F437450-8424-4471-A952-63B996F3849C}" destId="{45EDDEFC-749D-4F6E-AC13-006680758690}" srcOrd="1" destOrd="0" presId="urn:microsoft.com/office/officeart/2005/8/layout/hierarchy1"/>
    <dgm:cxn modelId="{0A5F6470-D7CC-417E-9440-A434E51F2604}" type="presParOf" srcId="{45EDDEFC-749D-4F6E-AC13-006680758690}" destId="{CAB6D0E6-6D43-4499-8304-6255D218D590}" srcOrd="0" destOrd="0" presId="urn:microsoft.com/office/officeart/2005/8/layout/hierarchy1"/>
    <dgm:cxn modelId="{18A34F5B-F951-420C-BACC-408D5A2EAD32}" type="presParOf" srcId="{CAB6D0E6-6D43-4499-8304-6255D218D590}" destId="{28C52E9B-1F98-4FF0-A8CC-2531DCD08372}" srcOrd="0" destOrd="0" presId="urn:microsoft.com/office/officeart/2005/8/layout/hierarchy1"/>
    <dgm:cxn modelId="{1DF234C6-9184-4B02-BA90-0024342D1838}" type="presParOf" srcId="{CAB6D0E6-6D43-4499-8304-6255D218D590}" destId="{1E59F7BD-DD0B-43E2-B257-CDC9BC93EB83}" srcOrd="1" destOrd="0" presId="urn:microsoft.com/office/officeart/2005/8/layout/hierarchy1"/>
    <dgm:cxn modelId="{1A664DE4-F315-4B35-B025-4BC36BAB9EA7}" type="presParOf" srcId="{45EDDEFC-749D-4F6E-AC13-006680758690}" destId="{CE30797B-75F7-4365-B3EB-DFEB617C6ED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E6EEDF-B802-4E40-AAC4-B0893E58E32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05A7F66-59CF-45AF-9CB9-C2C3387B194A}">
      <dgm:prSet/>
      <dgm:spPr/>
      <dgm:t>
        <a:bodyPr/>
        <a:lstStyle/>
        <a:p>
          <a:r>
            <a:rPr lang="en-US" dirty="0"/>
            <a:t>“The study of the distribution and determinants of health-related states in specified populations, and the application of this study to control health problems.”</a:t>
          </a:r>
          <a:r>
            <a:rPr lang="en-GB" dirty="0"/>
            <a:t>(Last, 1988; CDC, 2012)</a:t>
          </a:r>
          <a:endParaRPr lang="en-US" dirty="0"/>
        </a:p>
      </dgm:t>
    </dgm:pt>
    <dgm:pt modelId="{0FEF3DCC-81BD-4091-84BF-B6E6C15AD6B7}" type="parTrans" cxnId="{3FF2EF4B-0BE0-4864-8309-BEE7DBC7BE6A}">
      <dgm:prSet/>
      <dgm:spPr/>
      <dgm:t>
        <a:bodyPr/>
        <a:lstStyle/>
        <a:p>
          <a:endParaRPr lang="en-US"/>
        </a:p>
      </dgm:t>
    </dgm:pt>
    <dgm:pt modelId="{A9E7FF1A-5656-43D1-A0FD-316E6F5565C9}" type="sibTrans" cxnId="{3FF2EF4B-0BE0-4864-8309-BEE7DBC7BE6A}">
      <dgm:prSet/>
      <dgm:spPr/>
      <dgm:t>
        <a:bodyPr/>
        <a:lstStyle/>
        <a:p>
          <a:endParaRPr lang="en-US"/>
        </a:p>
      </dgm:t>
    </dgm:pt>
    <dgm:pt modelId="{13FAB4A4-F538-4674-8DEE-8B15AE675565}">
      <dgm:prSet/>
      <dgm:spPr/>
      <dgm:t>
        <a:bodyPr/>
        <a:lstStyle/>
        <a:p>
          <a:r>
            <a:rPr lang="en-US"/>
            <a:t>It is the basic science of public health.</a:t>
          </a:r>
        </a:p>
      </dgm:t>
    </dgm:pt>
    <dgm:pt modelId="{340561EF-B241-4F6B-93FF-936FDAD20577}" type="parTrans" cxnId="{C377A997-8A71-48B5-9FBF-5A02C72CF22E}">
      <dgm:prSet/>
      <dgm:spPr/>
      <dgm:t>
        <a:bodyPr/>
        <a:lstStyle/>
        <a:p>
          <a:endParaRPr lang="en-US"/>
        </a:p>
      </dgm:t>
    </dgm:pt>
    <dgm:pt modelId="{4E2232BD-2634-494E-9611-AD952F7B0DA4}" type="sibTrans" cxnId="{C377A997-8A71-48B5-9FBF-5A02C72CF22E}">
      <dgm:prSet/>
      <dgm:spPr/>
      <dgm:t>
        <a:bodyPr/>
        <a:lstStyle/>
        <a:p>
          <a:endParaRPr lang="en-US"/>
        </a:p>
      </dgm:t>
    </dgm:pt>
    <dgm:pt modelId="{08A5052E-BDE6-4F94-A935-2506F64D24E6}" type="pres">
      <dgm:prSet presAssocID="{59E6EEDF-B802-4E40-AAC4-B0893E58E320}" presName="linear" presStyleCnt="0">
        <dgm:presLayoutVars>
          <dgm:animLvl val="lvl"/>
          <dgm:resizeHandles val="exact"/>
        </dgm:presLayoutVars>
      </dgm:prSet>
      <dgm:spPr/>
    </dgm:pt>
    <dgm:pt modelId="{3774DDEE-87F6-4D23-953F-05088E09591E}" type="pres">
      <dgm:prSet presAssocID="{505A7F66-59CF-45AF-9CB9-C2C3387B194A}" presName="parentText" presStyleLbl="node1" presStyleIdx="0" presStyleCnt="2">
        <dgm:presLayoutVars>
          <dgm:chMax val="0"/>
          <dgm:bulletEnabled val="1"/>
        </dgm:presLayoutVars>
      </dgm:prSet>
      <dgm:spPr/>
    </dgm:pt>
    <dgm:pt modelId="{BDB4F45F-48B6-43E7-9A6A-B69CE349ADAC}" type="pres">
      <dgm:prSet presAssocID="{A9E7FF1A-5656-43D1-A0FD-316E6F5565C9}" presName="spacer" presStyleCnt="0"/>
      <dgm:spPr/>
    </dgm:pt>
    <dgm:pt modelId="{2D301E02-05A9-42A4-8FA8-E50075AE6620}" type="pres">
      <dgm:prSet presAssocID="{13FAB4A4-F538-4674-8DEE-8B15AE675565}" presName="parentText" presStyleLbl="node1" presStyleIdx="1" presStyleCnt="2">
        <dgm:presLayoutVars>
          <dgm:chMax val="0"/>
          <dgm:bulletEnabled val="1"/>
        </dgm:presLayoutVars>
      </dgm:prSet>
      <dgm:spPr/>
    </dgm:pt>
  </dgm:ptLst>
  <dgm:cxnLst>
    <dgm:cxn modelId="{3FF2EF4B-0BE0-4864-8309-BEE7DBC7BE6A}" srcId="{59E6EEDF-B802-4E40-AAC4-B0893E58E320}" destId="{505A7F66-59CF-45AF-9CB9-C2C3387B194A}" srcOrd="0" destOrd="0" parTransId="{0FEF3DCC-81BD-4091-84BF-B6E6C15AD6B7}" sibTransId="{A9E7FF1A-5656-43D1-A0FD-316E6F5565C9}"/>
    <dgm:cxn modelId="{C377A997-8A71-48B5-9FBF-5A02C72CF22E}" srcId="{59E6EEDF-B802-4E40-AAC4-B0893E58E320}" destId="{13FAB4A4-F538-4674-8DEE-8B15AE675565}" srcOrd="1" destOrd="0" parTransId="{340561EF-B241-4F6B-93FF-936FDAD20577}" sibTransId="{4E2232BD-2634-494E-9611-AD952F7B0DA4}"/>
    <dgm:cxn modelId="{928A51C2-DDE0-4EB4-8765-3C53DE198EDA}" type="presOf" srcId="{13FAB4A4-F538-4674-8DEE-8B15AE675565}" destId="{2D301E02-05A9-42A4-8FA8-E50075AE6620}" srcOrd="0" destOrd="0" presId="urn:microsoft.com/office/officeart/2005/8/layout/vList2"/>
    <dgm:cxn modelId="{1932B0E3-B2D4-45E2-BCBC-1E6CF8BD32B3}" type="presOf" srcId="{505A7F66-59CF-45AF-9CB9-C2C3387B194A}" destId="{3774DDEE-87F6-4D23-953F-05088E09591E}" srcOrd="0" destOrd="0" presId="urn:microsoft.com/office/officeart/2005/8/layout/vList2"/>
    <dgm:cxn modelId="{F779A4EB-C75E-48CB-B2D1-51FAE658F20C}" type="presOf" srcId="{59E6EEDF-B802-4E40-AAC4-B0893E58E320}" destId="{08A5052E-BDE6-4F94-A935-2506F64D24E6}" srcOrd="0" destOrd="0" presId="urn:microsoft.com/office/officeart/2005/8/layout/vList2"/>
    <dgm:cxn modelId="{794A590D-C64C-4053-9FAF-FDE76647C00F}" type="presParOf" srcId="{08A5052E-BDE6-4F94-A935-2506F64D24E6}" destId="{3774DDEE-87F6-4D23-953F-05088E09591E}" srcOrd="0" destOrd="0" presId="urn:microsoft.com/office/officeart/2005/8/layout/vList2"/>
    <dgm:cxn modelId="{A9F9D353-ACF9-4775-9F89-5AE313433D16}" type="presParOf" srcId="{08A5052E-BDE6-4F94-A935-2506F64D24E6}" destId="{BDB4F45F-48B6-43E7-9A6A-B69CE349ADAC}" srcOrd="1" destOrd="0" presId="urn:microsoft.com/office/officeart/2005/8/layout/vList2"/>
    <dgm:cxn modelId="{2F81963B-4EBC-40D4-B86C-FDD8AC118BDB}" type="presParOf" srcId="{08A5052E-BDE6-4F94-A935-2506F64D24E6}" destId="{2D301E02-05A9-42A4-8FA8-E50075AE662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BBABBD-7486-4F83-9E66-D89097F7DD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A6C7F0D-D795-401A-A73A-F4F801B83276}">
      <dgm:prSet/>
      <dgm:spPr/>
      <dgm:t>
        <a:bodyPr/>
        <a:lstStyle/>
        <a:p>
          <a:r>
            <a:rPr lang="en-GB"/>
            <a:t>case definition (what)</a:t>
          </a:r>
          <a:endParaRPr lang="en-US"/>
        </a:p>
      </dgm:t>
    </dgm:pt>
    <dgm:pt modelId="{84990045-3E57-4A68-9EF2-B204487456E5}" type="parTrans" cxnId="{27EA811D-96A0-449D-8E82-FE549EEE8D44}">
      <dgm:prSet/>
      <dgm:spPr/>
      <dgm:t>
        <a:bodyPr/>
        <a:lstStyle/>
        <a:p>
          <a:endParaRPr lang="en-US"/>
        </a:p>
      </dgm:t>
    </dgm:pt>
    <dgm:pt modelId="{2A955C6C-CC90-46F7-9776-C57D1DBE906D}" type="sibTrans" cxnId="{27EA811D-96A0-449D-8E82-FE549EEE8D44}">
      <dgm:prSet/>
      <dgm:spPr/>
      <dgm:t>
        <a:bodyPr/>
        <a:lstStyle/>
        <a:p>
          <a:endParaRPr lang="en-US"/>
        </a:p>
      </dgm:t>
    </dgm:pt>
    <dgm:pt modelId="{DF6A4991-30E7-4751-8DB9-9783E55020B2}">
      <dgm:prSet/>
      <dgm:spPr/>
      <dgm:t>
        <a:bodyPr/>
        <a:lstStyle/>
        <a:p>
          <a:r>
            <a:rPr lang="en-GB"/>
            <a:t>person (who)</a:t>
          </a:r>
          <a:endParaRPr lang="en-US"/>
        </a:p>
      </dgm:t>
    </dgm:pt>
    <dgm:pt modelId="{FDA1501D-C3EC-4680-9329-D573D80E5205}" type="parTrans" cxnId="{1B3E9AE0-96DA-485D-8336-2F30BB0D4FDD}">
      <dgm:prSet/>
      <dgm:spPr/>
      <dgm:t>
        <a:bodyPr/>
        <a:lstStyle/>
        <a:p>
          <a:endParaRPr lang="en-US"/>
        </a:p>
      </dgm:t>
    </dgm:pt>
    <dgm:pt modelId="{3D005206-2F6E-4870-8DB0-598B576D0430}" type="sibTrans" cxnId="{1B3E9AE0-96DA-485D-8336-2F30BB0D4FDD}">
      <dgm:prSet/>
      <dgm:spPr/>
      <dgm:t>
        <a:bodyPr/>
        <a:lstStyle/>
        <a:p>
          <a:endParaRPr lang="en-US"/>
        </a:p>
      </dgm:t>
    </dgm:pt>
    <dgm:pt modelId="{180F382A-F059-4F64-9238-C48D79576EAD}">
      <dgm:prSet/>
      <dgm:spPr/>
      <dgm:t>
        <a:bodyPr/>
        <a:lstStyle/>
        <a:p>
          <a:r>
            <a:rPr lang="en-GB"/>
            <a:t>place (where)</a:t>
          </a:r>
          <a:endParaRPr lang="en-US"/>
        </a:p>
      </dgm:t>
    </dgm:pt>
    <dgm:pt modelId="{A42681CB-ED77-436C-BFF2-484A54518DEA}" type="parTrans" cxnId="{9224672D-B63F-49ED-B923-9AF04CC1A5F0}">
      <dgm:prSet/>
      <dgm:spPr/>
      <dgm:t>
        <a:bodyPr/>
        <a:lstStyle/>
        <a:p>
          <a:endParaRPr lang="en-US"/>
        </a:p>
      </dgm:t>
    </dgm:pt>
    <dgm:pt modelId="{EBB407B3-BCA3-463A-832E-995D742EB37F}" type="sibTrans" cxnId="{9224672D-B63F-49ED-B923-9AF04CC1A5F0}">
      <dgm:prSet/>
      <dgm:spPr/>
      <dgm:t>
        <a:bodyPr/>
        <a:lstStyle/>
        <a:p>
          <a:endParaRPr lang="en-US"/>
        </a:p>
      </dgm:t>
    </dgm:pt>
    <dgm:pt modelId="{DEB55DEF-2CEC-49AD-B111-F09E8ED71D2F}">
      <dgm:prSet/>
      <dgm:spPr/>
      <dgm:t>
        <a:bodyPr/>
        <a:lstStyle/>
        <a:p>
          <a:r>
            <a:rPr lang="en-GB"/>
            <a:t>time (when)</a:t>
          </a:r>
          <a:endParaRPr lang="en-US"/>
        </a:p>
      </dgm:t>
    </dgm:pt>
    <dgm:pt modelId="{88C23E00-4E5E-4DAD-8714-0BA60D671CFE}" type="parTrans" cxnId="{B290C14A-E80C-4162-B460-065CB231C135}">
      <dgm:prSet/>
      <dgm:spPr/>
      <dgm:t>
        <a:bodyPr/>
        <a:lstStyle/>
        <a:p>
          <a:endParaRPr lang="en-US"/>
        </a:p>
      </dgm:t>
    </dgm:pt>
    <dgm:pt modelId="{9BD1366E-3F29-430D-BE69-C75B7EFD3A37}" type="sibTrans" cxnId="{B290C14A-E80C-4162-B460-065CB231C135}">
      <dgm:prSet/>
      <dgm:spPr/>
      <dgm:t>
        <a:bodyPr/>
        <a:lstStyle/>
        <a:p>
          <a:endParaRPr lang="en-US"/>
        </a:p>
      </dgm:t>
    </dgm:pt>
    <dgm:pt modelId="{68C27214-3594-462C-8090-48918B78FBD2}">
      <dgm:prSet/>
      <dgm:spPr/>
      <dgm:t>
        <a:bodyPr/>
        <a:lstStyle/>
        <a:p>
          <a:r>
            <a:rPr lang="en-GB"/>
            <a:t>risk factors (how and why)</a:t>
          </a:r>
          <a:endParaRPr lang="en-US"/>
        </a:p>
      </dgm:t>
    </dgm:pt>
    <dgm:pt modelId="{94DF7180-5C85-498D-AD44-8FDA91CF9BA9}" type="parTrans" cxnId="{AB9CB78A-26E0-4E96-99BB-327FA917C0BF}">
      <dgm:prSet/>
      <dgm:spPr/>
      <dgm:t>
        <a:bodyPr/>
        <a:lstStyle/>
        <a:p>
          <a:endParaRPr lang="en-US"/>
        </a:p>
      </dgm:t>
    </dgm:pt>
    <dgm:pt modelId="{0A4CE123-42F6-4B18-9430-25AE01CB8C74}" type="sibTrans" cxnId="{AB9CB78A-26E0-4E96-99BB-327FA917C0BF}">
      <dgm:prSet/>
      <dgm:spPr/>
      <dgm:t>
        <a:bodyPr/>
        <a:lstStyle/>
        <a:p>
          <a:endParaRPr lang="en-US"/>
        </a:p>
      </dgm:t>
    </dgm:pt>
    <dgm:pt modelId="{E390ABC5-F979-482B-AD30-730BD5681CD1}" type="pres">
      <dgm:prSet presAssocID="{A2BBABBD-7486-4F83-9E66-D89097F7DD21}" presName="linear" presStyleCnt="0">
        <dgm:presLayoutVars>
          <dgm:animLvl val="lvl"/>
          <dgm:resizeHandles val="exact"/>
        </dgm:presLayoutVars>
      </dgm:prSet>
      <dgm:spPr/>
    </dgm:pt>
    <dgm:pt modelId="{C4BCC124-E08C-46E8-8EA9-A2C189EE83CC}" type="pres">
      <dgm:prSet presAssocID="{4A6C7F0D-D795-401A-A73A-F4F801B83276}" presName="parentText" presStyleLbl="node1" presStyleIdx="0" presStyleCnt="5">
        <dgm:presLayoutVars>
          <dgm:chMax val="0"/>
          <dgm:bulletEnabled val="1"/>
        </dgm:presLayoutVars>
      </dgm:prSet>
      <dgm:spPr/>
    </dgm:pt>
    <dgm:pt modelId="{33D1405E-0C46-423A-9B41-A2A2ED7A033A}" type="pres">
      <dgm:prSet presAssocID="{2A955C6C-CC90-46F7-9776-C57D1DBE906D}" presName="spacer" presStyleCnt="0"/>
      <dgm:spPr/>
    </dgm:pt>
    <dgm:pt modelId="{DC47D058-C14A-4F6E-B42C-A4F000872B21}" type="pres">
      <dgm:prSet presAssocID="{DF6A4991-30E7-4751-8DB9-9783E55020B2}" presName="parentText" presStyleLbl="node1" presStyleIdx="1" presStyleCnt="5">
        <dgm:presLayoutVars>
          <dgm:chMax val="0"/>
          <dgm:bulletEnabled val="1"/>
        </dgm:presLayoutVars>
      </dgm:prSet>
      <dgm:spPr/>
    </dgm:pt>
    <dgm:pt modelId="{3C3410D2-BB5D-4783-A791-16F6E25B4C53}" type="pres">
      <dgm:prSet presAssocID="{3D005206-2F6E-4870-8DB0-598B576D0430}" presName="spacer" presStyleCnt="0"/>
      <dgm:spPr/>
    </dgm:pt>
    <dgm:pt modelId="{FCC35AE0-1DC6-4C2E-BF78-22CE1C331BA5}" type="pres">
      <dgm:prSet presAssocID="{180F382A-F059-4F64-9238-C48D79576EAD}" presName="parentText" presStyleLbl="node1" presStyleIdx="2" presStyleCnt="5">
        <dgm:presLayoutVars>
          <dgm:chMax val="0"/>
          <dgm:bulletEnabled val="1"/>
        </dgm:presLayoutVars>
      </dgm:prSet>
      <dgm:spPr/>
    </dgm:pt>
    <dgm:pt modelId="{3F209865-F8BD-40A7-BEAE-12E35C860DC2}" type="pres">
      <dgm:prSet presAssocID="{EBB407B3-BCA3-463A-832E-995D742EB37F}" presName="spacer" presStyleCnt="0"/>
      <dgm:spPr/>
    </dgm:pt>
    <dgm:pt modelId="{808112B7-7CCA-4B64-8BDF-33D88AA60E17}" type="pres">
      <dgm:prSet presAssocID="{DEB55DEF-2CEC-49AD-B111-F09E8ED71D2F}" presName="parentText" presStyleLbl="node1" presStyleIdx="3" presStyleCnt="5">
        <dgm:presLayoutVars>
          <dgm:chMax val="0"/>
          <dgm:bulletEnabled val="1"/>
        </dgm:presLayoutVars>
      </dgm:prSet>
      <dgm:spPr/>
    </dgm:pt>
    <dgm:pt modelId="{C68C03E2-21FD-41D7-BCB9-30F5BC4F19F5}" type="pres">
      <dgm:prSet presAssocID="{9BD1366E-3F29-430D-BE69-C75B7EFD3A37}" presName="spacer" presStyleCnt="0"/>
      <dgm:spPr/>
    </dgm:pt>
    <dgm:pt modelId="{540EC14F-FBA1-4143-82F3-2F744FEB9002}" type="pres">
      <dgm:prSet presAssocID="{68C27214-3594-462C-8090-48918B78FBD2}" presName="parentText" presStyleLbl="node1" presStyleIdx="4" presStyleCnt="5">
        <dgm:presLayoutVars>
          <dgm:chMax val="0"/>
          <dgm:bulletEnabled val="1"/>
        </dgm:presLayoutVars>
      </dgm:prSet>
      <dgm:spPr/>
    </dgm:pt>
  </dgm:ptLst>
  <dgm:cxnLst>
    <dgm:cxn modelId="{27EA811D-96A0-449D-8E82-FE549EEE8D44}" srcId="{A2BBABBD-7486-4F83-9E66-D89097F7DD21}" destId="{4A6C7F0D-D795-401A-A73A-F4F801B83276}" srcOrd="0" destOrd="0" parTransId="{84990045-3E57-4A68-9EF2-B204487456E5}" sibTransId="{2A955C6C-CC90-46F7-9776-C57D1DBE906D}"/>
    <dgm:cxn modelId="{894CE024-E7E3-45D8-A3AA-64FE645F4197}" type="presOf" srcId="{A2BBABBD-7486-4F83-9E66-D89097F7DD21}" destId="{E390ABC5-F979-482B-AD30-730BD5681CD1}" srcOrd="0" destOrd="0" presId="urn:microsoft.com/office/officeart/2005/8/layout/vList2"/>
    <dgm:cxn modelId="{9224672D-B63F-49ED-B923-9AF04CC1A5F0}" srcId="{A2BBABBD-7486-4F83-9E66-D89097F7DD21}" destId="{180F382A-F059-4F64-9238-C48D79576EAD}" srcOrd="2" destOrd="0" parTransId="{A42681CB-ED77-436C-BFF2-484A54518DEA}" sibTransId="{EBB407B3-BCA3-463A-832E-995D742EB37F}"/>
    <dgm:cxn modelId="{DA4A8B41-F9E9-4223-81C8-9CAA042CCCB0}" type="presOf" srcId="{180F382A-F059-4F64-9238-C48D79576EAD}" destId="{FCC35AE0-1DC6-4C2E-BF78-22CE1C331BA5}" srcOrd="0" destOrd="0" presId="urn:microsoft.com/office/officeart/2005/8/layout/vList2"/>
    <dgm:cxn modelId="{B290C14A-E80C-4162-B460-065CB231C135}" srcId="{A2BBABBD-7486-4F83-9E66-D89097F7DD21}" destId="{DEB55DEF-2CEC-49AD-B111-F09E8ED71D2F}" srcOrd="3" destOrd="0" parTransId="{88C23E00-4E5E-4DAD-8714-0BA60D671CFE}" sibTransId="{9BD1366E-3F29-430D-BE69-C75B7EFD3A37}"/>
    <dgm:cxn modelId="{FEDA2E81-3B4B-4C6C-84DC-67BF6B461E43}" type="presOf" srcId="{DEB55DEF-2CEC-49AD-B111-F09E8ED71D2F}" destId="{808112B7-7CCA-4B64-8BDF-33D88AA60E17}" srcOrd="0" destOrd="0" presId="urn:microsoft.com/office/officeart/2005/8/layout/vList2"/>
    <dgm:cxn modelId="{AB9CB78A-26E0-4E96-99BB-327FA917C0BF}" srcId="{A2BBABBD-7486-4F83-9E66-D89097F7DD21}" destId="{68C27214-3594-462C-8090-48918B78FBD2}" srcOrd="4" destOrd="0" parTransId="{94DF7180-5C85-498D-AD44-8FDA91CF9BA9}" sibTransId="{0A4CE123-42F6-4B18-9430-25AE01CB8C74}"/>
    <dgm:cxn modelId="{3AFA5099-DA56-42AE-A6C7-E5361D92D84E}" type="presOf" srcId="{4A6C7F0D-D795-401A-A73A-F4F801B83276}" destId="{C4BCC124-E08C-46E8-8EA9-A2C189EE83CC}" srcOrd="0" destOrd="0" presId="urn:microsoft.com/office/officeart/2005/8/layout/vList2"/>
    <dgm:cxn modelId="{537926C1-CF4C-4405-85C8-50A135EF0892}" type="presOf" srcId="{68C27214-3594-462C-8090-48918B78FBD2}" destId="{540EC14F-FBA1-4143-82F3-2F744FEB9002}" srcOrd="0" destOrd="0" presId="urn:microsoft.com/office/officeart/2005/8/layout/vList2"/>
    <dgm:cxn modelId="{8A5188C3-65C4-4BE4-B440-5E2C1131F50C}" type="presOf" srcId="{DF6A4991-30E7-4751-8DB9-9783E55020B2}" destId="{DC47D058-C14A-4F6E-B42C-A4F000872B21}" srcOrd="0" destOrd="0" presId="urn:microsoft.com/office/officeart/2005/8/layout/vList2"/>
    <dgm:cxn modelId="{1B3E9AE0-96DA-485D-8336-2F30BB0D4FDD}" srcId="{A2BBABBD-7486-4F83-9E66-D89097F7DD21}" destId="{DF6A4991-30E7-4751-8DB9-9783E55020B2}" srcOrd="1" destOrd="0" parTransId="{FDA1501D-C3EC-4680-9329-D573D80E5205}" sibTransId="{3D005206-2F6E-4870-8DB0-598B576D0430}"/>
    <dgm:cxn modelId="{95947759-6A63-4B44-95FF-54BE55A134AF}" type="presParOf" srcId="{E390ABC5-F979-482B-AD30-730BD5681CD1}" destId="{C4BCC124-E08C-46E8-8EA9-A2C189EE83CC}" srcOrd="0" destOrd="0" presId="urn:microsoft.com/office/officeart/2005/8/layout/vList2"/>
    <dgm:cxn modelId="{DA3054FC-5DA8-4F54-8155-86977A3A6A53}" type="presParOf" srcId="{E390ABC5-F979-482B-AD30-730BD5681CD1}" destId="{33D1405E-0C46-423A-9B41-A2A2ED7A033A}" srcOrd="1" destOrd="0" presId="urn:microsoft.com/office/officeart/2005/8/layout/vList2"/>
    <dgm:cxn modelId="{90C78B2F-C883-409A-A14E-F28D75CD4D24}" type="presParOf" srcId="{E390ABC5-F979-482B-AD30-730BD5681CD1}" destId="{DC47D058-C14A-4F6E-B42C-A4F000872B21}" srcOrd="2" destOrd="0" presId="urn:microsoft.com/office/officeart/2005/8/layout/vList2"/>
    <dgm:cxn modelId="{999728A2-DC45-4770-9526-6A9859D791E4}" type="presParOf" srcId="{E390ABC5-F979-482B-AD30-730BD5681CD1}" destId="{3C3410D2-BB5D-4783-A791-16F6E25B4C53}" srcOrd="3" destOrd="0" presId="urn:microsoft.com/office/officeart/2005/8/layout/vList2"/>
    <dgm:cxn modelId="{9CCC07A4-4C07-47D2-969B-7978EEE5E628}" type="presParOf" srcId="{E390ABC5-F979-482B-AD30-730BD5681CD1}" destId="{FCC35AE0-1DC6-4C2E-BF78-22CE1C331BA5}" srcOrd="4" destOrd="0" presId="urn:microsoft.com/office/officeart/2005/8/layout/vList2"/>
    <dgm:cxn modelId="{F98141C4-48E0-4194-BDBF-F3FFDEE36CC5}" type="presParOf" srcId="{E390ABC5-F979-482B-AD30-730BD5681CD1}" destId="{3F209865-F8BD-40A7-BEAE-12E35C860DC2}" srcOrd="5" destOrd="0" presId="urn:microsoft.com/office/officeart/2005/8/layout/vList2"/>
    <dgm:cxn modelId="{3FF7190D-8D29-4BDF-AC78-FC464D234321}" type="presParOf" srcId="{E390ABC5-F979-482B-AD30-730BD5681CD1}" destId="{808112B7-7CCA-4B64-8BDF-33D88AA60E17}" srcOrd="6" destOrd="0" presId="urn:microsoft.com/office/officeart/2005/8/layout/vList2"/>
    <dgm:cxn modelId="{62BB932A-87A5-41E5-B9CC-8DEA3C0FF161}" type="presParOf" srcId="{E390ABC5-F979-482B-AD30-730BD5681CD1}" destId="{C68C03E2-21FD-41D7-BCB9-30F5BC4F19F5}" srcOrd="7" destOrd="0" presId="urn:microsoft.com/office/officeart/2005/8/layout/vList2"/>
    <dgm:cxn modelId="{7F7D4E63-59A1-4700-8128-7A38E185DE29}" type="presParOf" srcId="{E390ABC5-F979-482B-AD30-730BD5681CD1}" destId="{540EC14F-FBA1-4143-82F3-2F744FEB900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243A39-2E4C-4637-AA3A-B230B98CAF8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6F55438-6077-458E-8419-1DF88244832A}">
      <dgm:prSet/>
      <dgm:spPr/>
      <dgm:t>
        <a:bodyPr/>
        <a:lstStyle/>
        <a:p>
          <a:r>
            <a:rPr lang="en-GB"/>
            <a:t>Epidemiology is ”</a:t>
          </a:r>
          <a:r>
            <a:rPr lang="en-GB" i="1"/>
            <a:t>the science dealing with the spread and control of diseases and other factors relating to the health of the populations and other groups”</a:t>
          </a:r>
          <a:r>
            <a:rPr lang="en-GB"/>
            <a:t>.</a:t>
          </a:r>
          <a:endParaRPr lang="en-US"/>
        </a:p>
      </dgm:t>
    </dgm:pt>
    <dgm:pt modelId="{EA830096-B3A2-4BF5-A3D4-9D3DEB37C0EE}" type="parTrans" cxnId="{C43EE7E0-F5DE-4CEB-A2B0-37DB26871744}">
      <dgm:prSet/>
      <dgm:spPr/>
      <dgm:t>
        <a:bodyPr/>
        <a:lstStyle/>
        <a:p>
          <a:endParaRPr lang="en-US"/>
        </a:p>
      </dgm:t>
    </dgm:pt>
    <dgm:pt modelId="{B4001F07-7BA7-447B-BE62-E7D5D0DBE8BE}" type="sibTrans" cxnId="{C43EE7E0-F5DE-4CEB-A2B0-37DB26871744}">
      <dgm:prSet/>
      <dgm:spPr/>
      <dgm:t>
        <a:bodyPr/>
        <a:lstStyle/>
        <a:p>
          <a:endParaRPr lang="en-US"/>
        </a:p>
      </dgm:t>
    </dgm:pt>
    <dgm:pt modelId="{19FED834-F73E-4E7A-B3B1-213A7772F79F}">
      <dgm:prSet/>
      <dgm:spPr/>
      <dgm:t>
        <a:bodyPr/>
        <a:lstStyle/>
        <a:p>
          <a:r>
            <a:rPr lang="en-GB"/>
            <a:t>Epidemiological information is used to identify and evaluate the risks of epidemic outbreaks of disease and to help prevent their spread or return</a:t>
          </a:r>
          <a:endParaRPr lang="en-US"/>
        </a:p>
      </dgm:t>
    </dgm:pt>
    <dgm:pt modelId="{78348EBF-781F-4FF8-B632-B8AC929C189D}" type="parTrans" cxnId="{0796E587-D6A9-4FC0-A9F6-6D45E5AB28F8}">
      <dgm:prSet/>
      <dgm:spPr/>
      <dgm:t>
        <a:bodyPr/>
        <a:lstStyle/>
        <a:p>
          <a:endParaRPr lang="en-US"/>
        </a:p>
      </dgm:t>
    </dgm:pt>
    <dgm:pt modelId="{D6977FC5-C659-488D-A988-F9A97536CAFD}" type="sibTrans" cxnId="{0796E587-D6A9-4FC0-A9F6-6D45E5AB28F8}">
      <dgm:prSet/>
      <dgm:spPr/>
      <dgm:t>
        <a:bodyPr/>
        <a:lstStyle/>
        <a:p>
          <a:endParaRPr lang="en-US"/>
        </a:p>
      </dgm:t>
    </dgm:pt>
    <dgm:pt modelId="{D78C486C-D28D-4A07-9916-209EF7D694C2}" type="pres">
      <dgm:prSet presAssocID="{E9243A39-2E4C-4637-AA3A-B230B98CAF8D}" presName="hierChild1" presStyleCnt="0">
        <dgm:presLayoutVars>
          <dgm:chPref val="1"/>
          <dgm:dir/>
          <dgm:animOne val="branch"/>
          <dgm:animLvl val="lvl"/>
          <dgm:resizeHandles/>
        </dgm:presLayoutVars>
      </dgm:prSet>
      <dgm:spPr/>
    </dgm:pt>
    <dgm:pt modelId="{D44A6734-073E-4451-AF9B-9F3356D8865B}" type="pres">
      <dgm:prSet presAssocID="{76F55438-6077-458E-8419-1DF88244832A}" presName="hierRoot1" presStyleCnt="0"/>
      <dgm:spPr/>
    </dgm:pt>
    <dgm:pt modelId="{6ABA209A-6791-4422-8ECA-8F90FFD58FE1}" type="pres">
      <dgm:prSet presAssocID="{76F55438-6077-458E-8419-1DF88244832A}" presName="composite" presStyleCnt="0"/>
      <dgm:spPr/>
    </dgm:pt>
    <dgm:pt modelId="{1A67A224-07A0-43D2-A714-E12CEF481543}" type="pres">
      <dgm:prSet presAssocID="{76F55438-6077-458E-8419-1DF88244832A}" presName="background" presStyleLbl="node0" presStyleIdx="0" presStyleCnt="2"/>
      <dgm:spPr/>
    </dgm:pt>
    <dgm:pt modelId="{0453D28D-94F4-413C-A2B6-2E6E25FDF63B}" type="pres">
      <dgm:prSet presAssocID="{76F55438-6077-458E-8419-1DF88244832A}" presName="text" presStyleLbl="fgAcc0" presStyleIdx="0" presStyleCnt="2">
        <dgm:presLayoutVars>
          <dgm:chPref val="3"/>
        </dgm:presLayoutVars>
      </dgm:prSet>
      <dgm:spPr/>
    </dgm:pt>
    <dgm:pt modelId="{5082CE8D-1F83-45A6-A884-70CF23AE2983}" type="pres">
      <dgm:prSet presAssocID="{76F55438-6077-458E-8419-1DF88244832A}" presName="hierChild2" presStyleCnt="0"/>
      <dgm:spPr/>
    </dgm:pt>
    <dgm:pt modelId="{19D728DB-41E6-4B53-A4A1-CC14C40BE5EF}" type="pres">
      <dgm:prSet presAssocID="{19FED834-F73E-4E7A-B3B1-213A7772F79F}" presName="hierRoot1" presStyleCnt="0"/>
      <dgm:spPr/>
    </dgm:pt>
    <dgm:pt modelId="{CC9BBEBE-372B-429A-8A6D-A9788116EF40}" type="pres">
      <dgm:prSet presAssocID="{19FED834-F73E-4E7A-B3B1-213A7772F79F}" presName="composite" presStyleCnt="0"/>
      <dgm:spPr/>
    </dgm:pt>
    <dgm:pt modelId="{3BCD90F5-3F1D-4745-81D2-1C2975373C0F}" type="pres">
      <dgm:prSet presAssocID="{19FED834-F73E-4E7A-B3B1-213A7772F79F}" presName="background" presStyleLbl="node0" presStyleIdx="1" presStyleCnt="2"/>
      <dgm:spPr/>
    </dgm:pt>
    <dgm:pt modelId="{67268379-7992-48F0-94CC-7BF3F917A48B}" type="pres">
      <dgm:prSet presAssocID="{19FED834-F73E-4E7A-B3B1-213A7772F79F}" presName="text" presStyleLbl="fgAcc0" presStyleIdx="1" presStyleCnt="2">
        <dgm:presLayoutVars>
          <dgm:chPref val="3"/>
        </dgm:presLayoutVars>
      </dgm:prSet>
      <dgm:spPr/>
    </dgm:pt>
    <dgm:pt modelId="{F13B1F06-E3F5-43AB-B88A-609D2BAE86E3}" type="pres">
      <dgm:prSet presAssocID="{19FED834-F73E-4E7A-B3B1-213A7772F79F}" presName="hierChild2" presStyleCnt="0"/>
      <dgm:spPr/>
    </dgm:pt>
  </dgm:ptLst>
  <dgm:cxnLst>
    <dgm:cxn modelId="{8BBB0D43-00ED-4769-B45D-945B9DB65CD7}" type="presOf" srcId="{76F55438-6077-458E-8419-1DF88244832A}" destId="{0453D28D-94F4-413C-A2B6-2E6E25FDF63B}" srcOrd="0" destOrd="0" presId="urn:microsoft.com/office/officeart/2005/8/layout/hierarchy1"/>
    <dgm:cxn modelId="{0796E587-D6A9-4FC0-A9F6-6D45E5AB28F8}" srcId="{E9243A39-2E4C-4637-AA3A-B230B98CAF8D}" destId="{19FED834-F73E-4E7A-B3B1-213A7772F79F}" srcOrd="1" destOrd="0" parTransId="{78348EBF-781F-4FF8-B632-B8AC929C189D}" sibTransId="{D6977FC5-C659-488D-A988-F9A97536CAFD}"/>
    <dgm:cxn modelId="{0E5B6099-D40C-4373-BC98-6B8E9A9995A4}" type="presOf" srcId="{19FED834-F73E-4E7A-B3B1-213A7772F79F}" destId="{67268379-7992-48F0-94CC-7BF3F917A48B}" srcOrd="0" destOrd="0" presId="urn:microsoft.com/office/officeart/2005/8/layout/hierarchy1"/>
    <dgm:cxn modelId="{5B2AADB3-7E65-4450-A420-A2FE108D053C}" type="presOf" srcId="{E9243A39-2E4C-4637-AA3A-B230B98CAF8D}" destId="{D78C486C-D28D-4A07-9916-209EF7D694C2}" srcOrd="0" destOrd="0" presId="urn:microsoft.com/office/officeart/2005/8/layout/hierarchy1"/>
    <dgm:cxn modelId="{C43EE7E0-F5DE-4CEB-A2B0-37DB26871744}" srcId="{E9243A39-2E4C-4637-AA3A-B230B98CAF8D}" destId="{76F55438-6077-458E-8419-1DF88244832A}" srcOrd="0" destOrd="0" parTransId="{EA830096-B3A2-4BF5-A3D4-9D3DEB37C0EE}" sibTransId="{B4001F07-7BA7-447B-BE62-E7D5D0DBE8BE}"/>
    <dgm:cxn modelId="{BD623885-0227-4BB8-BC21-1F143F201901}" type="presParOf" srcId="{D78C486C-D28D-4A07-9916-209EF7D694C2}" destId="{D44A6734-073E-4451-AF9B-9F3356D8865B}" srcOrd="0" destOrd="0" presId="urn:microsoft.com/office/officeart/2005/8/layout/hierarchy1"/>
    <dgm:cxn modelId="{8F0471DB-D7B0-4BD9-99CB-78B91B0F0FF3}" type="presParOf" srcId="{D44A6734-073E-4451-AF9B-9F3356D8865B}" destId="{6ABA209A-6791-4422-8ECA-8F90FFD58FE1}" srcOrd="0" destOrd="0" presId="urn:microsoft.com/office/officeart/2005/8/layout/hierarchy1"/>
    <dgm:cxn modelId="{1DF9AB71-E56F-49D0-9123-43D2A5794AD7}" type="presParOf" srcId="{6ABA209A-6791-4422-8ECA-8F90FFD58FE1}" destId="{1A67A224-07A0-43D2-A714-E12CEF481543}" srcOrd="0" destOrd="0" presId="urn:microsoft.com/office/officeart/2005/8/layout/hierarchy1"/>
    <dgm:cxn modelId="{8D186AD1-343A-47D4-8BE4-95639F0A8CE4}" type="presParOf" srcId="{6ABA209A-6791-4422-8ECA-8F90FFD58FE1}" destId="{0453D28D-94F4-413C-A2B6-2E6E25FDF63B}" srcOrd="1" destOrd="0" presId="urn:microsoft.com/office/officeart/2005/8/layout/hierarchy1"/>
    <dgm:cxn modelId="{E4CA66BB-122B-4AF6-B63D-E5B8A24449C9}" type="presParOf" srcId="{D44A6734-073E-4451-AF9B-9F3356D8865B}" destId="{5082CE8D-1F83-45A6-A884-70CF23AE2983}" srcOrd="1" destOrd="0" presId="urn:microsoft.com/office/officeart/2005/8/layout/hierarchy1"/>
    <dgm:cxn modelId="{D432BEF1-E038-4C62-A6EB-E4C1E4FBEC95}" type="presParOf" srcId="{D78C486C-D28D-4A07-9916-209EF7D694C2}" destId="{19D728DB-41E6-4B53-A4A1-CC14C40BE5EF}" srcOrd="1" destOrd="0" presId="urn:microsoft.com/office/officeart/2005/8/layout/hierarchy1"/>
    <dgm:cxn modelId="{BAAA8CD9-F058-4F42-AEE0-95B6583DB49F}" type="presParOf" srcId="{19D728DB-41E6-4B53-A4A1-CC14C40BE5EF}" destId="{CC9BBEBE-372B-429A-8A6D-A9788116EF40}" srcOrd="0" destOrd="0" presId="urn:microsoft.com/office/officeart/2005/8/layout/hierarchy1"/>
    <dgm:cxn modelId="{021689D1-EF2E-466F-8D73-2E80C7B402A4}" type="presParOf" srcId="{CC9BBEBE-372B-429A-8A6D-A9788116EF40}" destId="{3BCD90F5-3F1D-4745-81D2-1C2975373C0F}" srcOrd="0" destOrd="0" presId="urn:microsoft.com/office/officeart/2005/8/layout/hierarchy1"/>
    <dgm:cxn modelId="{E6D2EAE1-53EC-41FD-9553-C9A4E473616E}" type="presParOf" srcId="{CC9BBEBE-372B-429A-8A6D-A9788116EF40}" destId="{67268379-7992-48F0-94CC-7BF3F917A48B}" srcOrd="1" destOrd="0" presId="urn:microsoft.com/office/officeart/2005/8/layout/hierarchy1"/>
    <dgm:cxn modelId="{4EE50453-74A2-4303-8AD7-C06B05A6D85F}" type="presParOf" srcId="{19D728DB-41E6-4B53-A4A1-CC14C40BE5EF}" destId="{F13B1F06-E3F5-43AB-B88A-609D2BAE86E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2C66AF4-03E1-4E5E-8132-0B01AA76AEB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6AEF6D6-7B88-4286-9353-FFDB1EE2C5D9}">
      <dgm:prSet/>
      <dgm:spPr/>
      <dgm:t>
        <a:bodyPr/>
        <a:lstStyle/>
        <a:p>
          <a:r>
            <a:rPr lang="en-US"/>
            <a:t>A model that helps epidemiologists (and other scientists) study various health problems.</a:t>
          </a:r>
        </a:p>
      </dgm:t>
    </dgm:pt>
    <dgm:pt modelId="{C3C23326-75D6-4659-BA29-A65E637CBDF8}" type="parTrans" cxnId="{991C7A70-0284-42D3-BFBD-82437473F223}">
      <dgm:prSet/>
      <dgm:spPr/>
      <dgm:t>
        <a:bodyPr/>
        <a:lstStyle/>
        <a:p>
          <a:endParaRPr lang="en-US"/>
        </a:p>
      </dgm:t>
    </dgm:pt>
    <dgm:pt modelId="{96450FD5-CF3E-47DB-B225-D6050B9A3B7E}" type="sibTrans" cxnId="{991C7A70-0284-42D3-BFBD-82437473F223}">
      <dgm:prSet/>
      <dgm:spPr/>
      <dgm:t>
        <a:bodyPr/>
        <a:lstStyle/>
        <a:p>
          <a:endParaRPr lang="en-US"/>
        </a:p>
      </dgm:t>
    </dgm:pt>
    <dgm:pt modelId="{53B753AF-74E0-4618-8A52-7727E27E183E}">
      <dgm:prSet/>
      <dgm:spPr/>
      <dgm:t>
        <a:bodyPr/>
        <a:lstStyle/>
        <a:p>
          <a:r>
            <a:rPr lang="en-US"/>
            <a:t>Specific to epidemiology, this model depicts the interaction and interdependence of the agent, host, and environment on the spread of diseases.</a:t>
          </a:r>
        </a:p>
      </dgm:t>
    </dgm:pt>
    <dgm:pt modelId="{80DF34D8-9134-4A8F-B9D6-45A9441E81A8}" type="parTrans" cxnId="{31E581A9-CF3A-45A7-B7E7-A52BA29D0273}">
      <dgm:prSet/>
      <dgm:spPr/>
      <dgm:t>
        <a:bodyPr/>
        <a:lstStyle/>
        <a:p>
          <a:endParaRPr lang="en-US"/>
        </a:p>
      </dgm:t>
    </dgm:pt>
    <dgm:pt modelId="{C72930D1-A582-4D28-869A-28441382A799}" type="sibTrans" cxnId="{31E581A9-CF3A-45A7-B7E7-A52BA29D0273}">
      <dgm:prSet/>
      <dgm:spPr/>
      <dgm:t>
        <a:bodyPr/>
        <a:lstStyle/>
        <a:p>
          <a:endParaRPr lang="en-US"/>
        </a:p>
      </dgm:t>
    </dgm:pt>
    <dgm:pt modelId="{8337F24B-F319-40CE-B468-F1C03F29E7F6}">
      <dgm:prSet/>
      <dgm:spPr/>
      <dgm:t>
        <a:bodyPr/>
        <a:lstStyle/>
        <a:p>
          <a:r>
            <a:rPr lang="en-US"/>
            <a:t>Very useful when studying infectious diseases.</a:t>
          </a:r>
        </a:p>
      </dgm:t>
    </dgm:pt>
    <dgm:pt modelId="{AF223D26-7D37-4622-B90D-AD07E9AD5E79}" type="parTrans" cxnId="{E4060489-20CC-4942-AD41-C9AC1B4032BD}">
      <dgm:prSet/>
      <dgm:spPr/>
      <dgm:t>
        <a:bodyPr/>
        <a:lstStyle/>
        <a:p>
          <a:endParaRPr lang="en-US"/>
        </a:p>
      </dgm:t>
    </dgm:pt>
    <dgm:pt modelId="{7C659AEA-6E2E-410A-8763-765C884D82BC}" type="sibTrans" cxnId="{E4060489-20CC-4942-AD41-C9AC1B4032BD}">
      <dgm:prSet/>
      <dgm:spPr/>
      <dgm:t>
        <a:bodyPr/>
        <a:lstStyle/>
        <a:p>
          <a:endParaRPr lang="en-US"/>
        </a:p>
      </dgm:t>
    </dgm:pt>
    <dgm:pt modelId="{3509EF1A-8B25-47A6-AD89-97E77ADB38D1}" type="pres">
      <dgm:prSet presAssocID="{32C66AF4-03E1-4E5E-8132-0B01AA76AEB3}" presName="linear" presStyleCnt="0">
        <dgm:presLayoutVars>
          <dgm:animLvl val="lvl"/>
          <dgm:resizeHandles val="exact"/>
        </dgm:presLayoutVars>
      </dgm:prSet>
      <dgm:spPr/>
    </dgm:pt>
    <dgm:pt modelId="{0868DF03-3D1B-4A28-B082-7A30B4EAACCF}" type="pres">
      <dgm:prSet presAssocID="{C6AEF6D6-7B88-4286-9353-FFDB1EE2C5D9}" presName="parentText" presStyleLbl="node1" presStyleIdx="0" presStyleCnt="2">
        <dgm:presLayoutVars>
          <dgm:chMax val="0"/>
          <dgm:bulletEnabled val="1"/>
        </dgm:presLayoutVars>
      </dgm:prSet>
      <dgm:spPr/>
    </dgm:pt>
    <dgm:pt modelId="{3D0FDF13-BD7D-4E91-A019-941199F37F53}" type="pres">
      <dgm:prSet presAssocID="{96450FD5-CF3E-47DB-B225-D6050B9A3B7E}" presName="spacer" presStyleCnt="0"/>
      <dgm:spPr/>
    </dgm:pt>
    <dgm:pt modelId="{DFC37BFE-30DB-4F11-B835-FAD24ADABE36}" type="pres">
      <dgm:prSet presAssocID="{53B753AF-74E0-4618-8A52-7727E27E183E}" presName="parentText" presStyleLbl="node1" presStyleIdx="1" presStyleCnt="2">
        <dgm:presLayoutVars>
          <dgm:chMax val="0"/>
          <dgm:bulletEnabled val="1"/>
        </dgm:presLayoutVars>
      </dgm:prSet>
      <dgm:spPr/>
    </dgm:pt>
    <dgm:pt modelId="{D956F9D9-D881-4C9C-A0AE-71C4B24EE354}" type="pres">
      <dgm:prSet presAssocID="{53B753AF-74E0-4618-8A52-7727E27E183E}" presName="childText" presStyleLbl="revTx" presStyleIdx="0" presStyleCnt="1">
        <dgm:presLayoutVars>
          <dgm:bulletEnabled val="1"/>
        </dgm:presLayoutVars>
      </dgm:prSet>
      <dgm:spPr/>
    </dgm:pt>
  </dgm:ptLst>
  <dgm:cxnLst>
    <dgm:cxn modelId="{62E2F827-9A7D-46C7-8E62-CEF76263E1D3}" type="presOf" srcId="{32C66AF4-03E1-4E5E-8132-0B01AA76AEB3}" destId="{3509EF1A-8B25-47A6-AD89-97E77ADB38D1}" srcOrd="0" destOrd="0" presId="urn:microsoft.com/office/officeart/2005/8/layout/vList2"/>
    <dgm:cxn modelId="{B3EEC35B-156B-49BB-8445-209D391EE5BF}" type="presOf" srcId="{C6AEF6D6-7B88-4286-9353-FFDB1EE2C5D9}" destId="{0868DF03-3D1B-4A28-B082-7A30B4EAACCF}" srcOrd="0" destOrd="0" presId="urn:microsoft.com/office/officeart/2005/8/layout/vList2"/>
    <dgm:cxn modelId="{991C7A70-0284-42D3-BFBD-82437473F223}" srcId="{32C66AF4-03E1-4E5E-8132-0B01AA76AEB3}" destId="{C6AEF6D6-7B88-4286-9353-FFDB1EE2C5D9}" srcOrd="0" destOrd="0" parTransId="{C3C23326-75D6-4659-BA29-A65E637CBDF8}" sibTransId="{96450FD5-CF3E-47DB-B225-D6050B9A3B7E}"/>
    <dgm:cxn modelId="{610CAB73-0AFC-44C6-B427-3C392CBBA30A}" type="presOf" srcId="{53B753AF-74E0-4618-8A52-7727E27E183E}" destId="{DFC37BFE-30DB-4F11-B835-FAD24ADABE36}" srcOrd="0" destOrd="0" presId="urn:microsoft.com/office/officeart/2005/8/layout/vList2"/>
    <dgm:cxn modelId="{39B4387B-3D54-4CE3-84E6-64F7E134CC30}" type="presOf" srcId="{8337F24B-F319-40CE-B468-F1C03F29E7F6}" destId="{D956F9D9-D881-4C9C-A0AE-71C4B24EE354}" srcOrd="0" destOrd="0" presId="urn:microsoft.com/office/officeart/2005/8/layout/vList2"/>
    <dgm:cxn modelId="{E4060489-20CC-4942-AD41-C9AC1B4032BD}" srcId="{53B753AF-74E0-4618-8A52-7727E27E183E}" destId="{8337F24B-F319-40CE-B468-F1C03F29E7F6}" srcOrd="0" destOrd="0" parTransId="{AF223D26-7D37-4622-B90D-AD07E9AD5E79}" sibTransId="{7C659AEA-6E2E-410A-8763-765C884D82BC}"/>
    <dgm:cxn modelId="{31E581A9-CF3A-45A7-B7E7-A52BA29D0273}" srcId="{32C66AF4-03E1-4E5E-8132-0B01AA76AEB3}" destId="{53B753AF-74E0-4618-8A52-7727E27E183E}" srcOrd="1" destOrd="0" parTransId="{80DF34D8-9134-4A8F-B9D6-45A9441E81A8}" sibTransId="{C72930D1-A582-4D28-869A-28441382A799}"/>
    <dgm:cxn modelId="{75E4EBFC-23A0-4114-ABB1-50B17545FDA5}" type="presParOf" srcId="{3509EF1A-8B25-47A6-AD89-97E77ADB38D1}" destId="{0868DF03-3D1B-4A28-B082-7A30B4EAACCF}" srcOrd="0" destOrd="0" presId="urn:microsoft.com/office/officeart/2005/8/layout/vList2"/>
    <dgm:cxn modelId="{23E4E726-4D04-4001-855A-33232B778D2B}" type="presParOf" srcId="{3509EF1A-8B25-47A6-AD89-97E77ADB38D1}" destId="{3D0FDF13-BD7D-4E91-A019-941199F37F53}" srcOrd="1" destOrd="0" presId="urn:microsoft.com/office/officeart/2005/8/layout/vList2"/>
    <dgm:cxn modelId="{9E876CEC-1EE0-4904-80A1-ED6AEC941934}" type="presParOf" srcId="{3509EF1A-8B25-47A6-AD89-97E77ADB38D1}" destId="{DFC37BFE-30DB-4F11-B835-FAD24ADABE36}" srcOrd="2" destOrd="0" presId="urn:microsoft.com/office/officeart/2005/8/layout/vList2"/>
    <dgm:cxn modelId="{5C61ED75-30D6-4C1C-A9A9-B472406744A7}" type="presParOf" srcId="{3509EF1A-8B25-47A6-AD89-97E77ADB38D1}" destId="{D956F9D9-D881-4C9C-A0AE-71C4B24EE35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7827E3-6EB6-43AB-822F-112E280CBF4F}"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D30CC9CB-0F8C-434E-BC29-FE0A0EF2A8F2}">
      <dgm:prSet/>
      <dgm:spPr/>
      <dgm:t>
        <a:bodyPr/>
        <a:lstStyle/>
        <a:p>
          <a:r>
            <a:rPr lang="en-US"/>
            <a:t>Agent</a:t>
          </a:r>
        </a:p>
      </dgm:t>
    </dgm:pt>
    <dgm:pt modelId="{47F1DDAE-8102-4899-9CFE-DEAAEED27217}" type="parTrans" cxnId="{BC729AF9-CD7B-43D2-A75B-E7F72BE7D6C1}">
      <dgm:prSet/>
      <dgm:spPr/>
      <dgm:t>
        <a:bodyPr/>
        <a:lstStyle/>
        <a:p>
          <a:endParaRPr lang="en-US"/>
        </a:p>
      </dgm:t>
    </dgm:pt>
    <dgm:pt modelId="{984F0C20-85F7-4567-AE8F-2BE43926A322}" type="sibTrans" cxnId="{BC729AF9-CD7B-43D2-A75B-E7F72BE7D6C1}">
      <dgm:prSet/>
      <dgm:spPr/>
      <dgm:t>
        <a:bodyPr/>
        <a:lstStyle/>
        <a:p>
          <a:endParaRPr lang="en-US"/>
        </a:p>
      </dgm:t>
    </dgm:pt>
    <dgm:pt modelId="{1646D299-5457-4A72-94EF-D820D7EE92DD}">
      <dgm:prSet/>
      <dgm:spPr/>
      <dgm:t>
        <a:bodyPr/>
        <a:lstStyle/>
        <a:p>
          <a:r>
            <a:rPr lang="en-US"/>
            <a:t>The “what” – what caused the disease.</a:t>
          </a:r>
        </a:p>
      </dgm:t>
    </dgm:pt>
    <dgm:pt modelId="{D295A1C9-7359-457F-8044-93BBE7B43713}" type="parTrans" cxnId="{B3312C4B-2EE7-4D12-9830-C8CB42C52CE6}">
      <dgm:prSet/>
      <dgm:spPr/>
      <dgm:t>
        <a:bodyPr/>
        <a:lstStyle/>
        <a:p>
          <a:endParaRPr lang="en-US"/>
        </a:p>
      </dgm:t>
    </dgm:pt>
    <dgm:pt modelId="{ADB02EF9-2707-4F6A-A586-3D0B11CE6BDE}" type="sibTrans" cxnId="{B3312C4B-2EE7-4D12-9830-C8CB42C52CE6}">
      <dgm:prSet/>
      <dgm:spPr/>
      <dgm:t>
        <a:bodyPr/>
        <a:lstStyle/>
        <a:p>
          <a:endParaRPr lang="en-US"/>
        </a:p>
      </dgm:t>
    </dgm:pt>
    <dgm:pt modelId="{8C23B48D-0207-4453-A0B5-6106E167D136}">
      <dgm:prSet/>
      <dgm:spPr/>
      <dgm:t>
        <a:bodyPr/>
        <a:lstStyle/>
        <a:p>
          <a:r>
            <a:rPr lang="en-US"/>
            <a:t>Host</a:t>
          </a:r>
        </a:p>
      </dgm:t>
    </dgm:pt>
    <dgm:pt modelId="{B287BE1C-C32F-442E-84AD-92233D08FB05}" type="parTrans" cxnId="{BFD61C11-C0CE-4C0A-A7BF-B8B7E9EB3119}">
      <dgm:prSet/>
      <dgm:spPr/>
      <dgm:t>
        <a:bodyPr/>
        <a:lstStyle/>
        <a:p>
          <a:endParaRPr lang="en-US"/>
        </a:p>
      </dgm:t>
    </dgm:pt>
    <dgm:pt modelId="{2649677E-86F5-4D7E-806F-CC9013DD357C}" type="sibTrans" cxnId="{BFD61C11-C0CE-4C0A-A7BF-B8B7E9EB3119}">
      <dgm:prSet/>
      <dgm:spPr/>
      <dgm:t>
        <a:bodyPr/>
        <a:lstStyle/>
        <a:p>
          <a:endParaRPr lang="en-US"/>
        </a:p>
      </dgm:t>
    </dgm:pt>
    <dgm:pt modelId="{37872FED-52D8-4325-8993-EC45C2416A7A}">
      <dgm:prSet/>
      <dgm:spPr/>
      <dgm:t>
        <a:bodyPr/>
        <a:lstStyle/>
        <a:p>
          <a:r>
            <a:rPr lang="en-US"/>
            <a:t>The “who” – who harbors the disease; usually includes a list of symptoms among those affected.</a:t>
          </a:r>
        </a:p>
      </dgm:t>
    </dgm:pt>
    <dgm:pt modelId="{53C0711F-1720-44BB-B28E-00E754FD8171}" type="parTrans" cxnId="{EDDB00C5-F014-4611-BA5A-6E2A06EA444B}">
      <dgm:prSet/>
      <dgm:spPr/>
      <dgm:t>
        <a:bodyPr/>
        <a:lstStyle/>
        <a:p>
          <a:endParaRPr lang="en-US"/>
        </a:p>
      </dgm:t>
    </dgm:pt>
    <dgm:pt modelId="{2C753878-ED39-4A02-927E-079073F8E43B}" type="sibTrans" cxnId="{EDDB00C5-F014-4611-BA5A-6E2A06EA444B}">
      <dgm:prSet/>
      <dgm:spPr/>
      <dgm:t>
        <a:bodyPr/>
        <a:lstStyle/>
        <a:p>
          <a:endParaRPr lang="en-US"/>
        </a:p>
      </dgm:t>
    </dgm:pt>
    <dgm:pt modelId="{933AD28F-1D34-4D53-AF46-CA32E3DB8F57}">
      <dgm:prSet/>
      <dgm:spPr/>
      <dgm:t>
        <a:bodyPr/>
        <a:lstStyle/>
        <a:p>
          <a:r>
            <a:rPr lang="en-US"/>
            <a:t>Environment</a:t>
          </a:r>
        </a:p>
      </dgm:t>
    </dgm:pt>
    <dgm:pt modelId="{AAD73754-863B-463A-AD77-56C5DB58B576}" type="parTrans" cxnId="{397397F1-AC4D-4C7B-B31D-58345C3C339A}">
      <dgm:prSet/>
      <dgm:spPr/>
      <dgm:t>
        <a:bodyPr/>
        <a:lstStyle/>
        <a:p>
          <a:endParaRPr lang="en-US"/>
        </a:p>
      </dgm:t>
    </dgm:pt>
    <dgm:pt modelId="{044610FD-2023-4DE3-89CA-F853D8AAF9F9}" type="sibTrans" cxnId="{397397F1-AC4D-4C7B-B31D-58345C3C339A}">
      <dgm:prSet/>
      <dgm:spPr/>
      <dgm:t>
        <a:bodyPr/>
        <a:lstStyle/>
        <a:p>
          <a:endParaRPr lang="en-US"/>
        </a:p>
      </dgm:t>
    </dgm:pt>
    <dgm:pt modelId="{847F8822-0669-4A49-8D33-4CE3512761D5}">
      <dgm:prSet/>
      <dgm:spPr/>
      <dgm:t>
        <a:bodyPr/>
        <a:lstStyle/>
        <a:p>
          <a:r>
            <a:rPr lang="en-US"/>
            <a:t>The “where” – favourable conditions external to the host that allow for transmission.</a:t>
          </a:r>
        </a:p>
      </dgm:t>
    </dgm:pt>
    <dgm:pt modelId="{9E15DB5B-2E56-43CE-9322-BC8CD4508A77}" type="parTrans" cxnId="{EFC567BA-5F17-4B1F-BE70-64373DB9A658}">
      <dgm:prSet/>
      <dgm:spPr/>
      <dgm:t>
        <a:bodyPr/>
        <a:lstStyle/>
        <a:p>
          <a:endParaRPr lang="en-US"/>
        </a:p>
      </dgm:t>
    </dgm:pt>
    <dgm:pt modelId="{285E0937-ED9A-4359-945F-1095AFC8E15B}" type="sibTrans" cxnId="{EFC567BA-5F17-4B1F-BE70-64373DB9A658}">
      <dgm:prSet/>
      <dgm:spPr/>
      <dgm:t>
        <a:bodyPr/>
        <a:lstStyle/>
        <a:p>
          <a:endParaRPr lang="en-US"/>
        </a:p>
      </dgm:t>
    </dgm:pt>
    <dgm:pt modelId="{702E361C-5D13-4A88-9C50-D1606F03F372}" type="pres">
      <dgm:prSet presAssocID="{2C7827E3-6EB6-43AB-822F-112E280CBF4F}" presName="linear" presStyleCnt="0">
        <dgm:presLayoutVars>
          <dgm:dir/>
          <dgm:animLvl val="lvl"/>
          <dgm:resizeHandles val="exact"/>
        </dgm:presLayoutVars>
      </dgm:prSet>
      <dgm:spPr/>
    </dgm:pt>
    <dgm:pt modelId="{A488771F-DEA7-4564-B42F-B191A04F41DC}" type="pres">
      <dgm:prSet presAssocID="{D30CC9CB-0F8C-434E-BC29-FE0A0EF2A8F2}" presName="parentLin" presStyleCnt="0"/>
      <dgm:spPr/>
    </dgm:pt>
    <dgm:pt modelId="{193C482D-C726-452C-B4D7-E9E9245CAB37}" type="pres">
      <dgm:prSet presAssocID="{D30CC9CB-0F8C-434E-BC29-FE0A0EF2A8F2}" presName="parentLeftMargin" presStyleLbl="node1" presStyleIdx="0" presStyleCnt="3"/>
      <dgm:spPr/>
    </dgm:pt>
    <dgm:pt modelId="{E6DF20E6-CD3F-4000-889E-CA3D15305D19}" type="pres">
      <dgm:prSet presAssocID="{D30CC9CB-0F8C-434E-BC29-FE0A0EF2A8F2}" presName="parentText" presStyleLbl="node1" presStyleIdx="0" presStyleCnt="3">
        <dgm:presLayoutVars>
          <dgm:chMax val="0"/>
          <dgm:bulletEnabled val="1"/>
        </dgm:presLayoutVars>
      </dgm:prSet>
      <dgm:spPr/>
    </dgm:pt>
    <dgm:pt modelId="{937CAD94-8E8B-4C92-9C90-F86190AAAF85}" type="pres">
      <dgm:prSet presAssocID="{D30CC9CB-0F8C-434E-BC29-FE0A0EF2A8F2}" presName="negativeSpace" presStyleCnt="0"/>
      <dgm:spPr/>
    </dgm:pt>
    <dgm:pt modelId="{E079C999-2C29-4996-833A-99CBA140C802}" type="pres">
      <dgm:prSet presAssocID="{D30CC9CB-0F8C-434E-BC29-FE0A0EF2A8F2}" presName="childText" presStyleLbl="conFgAcc1" presStyleIdx="0" presStyleCnt="3">
        <dgm:presLayoutVars>
          <dgm:bulletEnabled val="1"/>
        </dgm:presLayoutVars>
      </dgm:prSet>
      <dgm:spPr/>
    </dgm:pt>
    <dgm:pt modelId="{E9D959A4-552D-4462-BA11-1760D5C815A8}" type="pres">
      <dgm:prSet presAssocID="{984F0C20-85F7-4567-AE8F-2BE43926A322}" presName="spaceBetweenRectangles" presStyleCnt="0"/>
      <dgm:spPr/>
    </dgm:pt>
    <dgm:pt modelId="{26DEF31E-8AFE-4F33-BB29-57C46C44D081}" type="pres">
      <dgm:prSet presAssocID="{8C23B48D-0207-4453-A0B5-6106E167D136}" presName="parentLin" presStyleCnt="0"/>
      <dgm:spPr/>
    </dgm:pt>
    <dgm:pt modelId="{CEB7EFB1-11A6-4AF9-9B67-979C388A1166}" type="pres">
      <dgm:prSet presAssocID="{8C23B48D-0207-4453-A0B5-6106E167D136}" presName="parentLeftMargin" presStyleLbl="node1" presStyleIdx="0" presStyleCnt="3"/>
      <dgm:spPr/>
    </dgm:pt>
    <dgm:pt modelId="{19B045BA-0B5E-4711-B7B7-74AC595E5FAD}" type="pres">
      <dgm:prSet presAssocID="{8C23B48D-0207-4453-A0B5-6106E167D136}" presName="parentText" presStyleLbl="node1" presStyleIdx="1" presStyleCnt="3">
        <dgm:presLayoutVars>
          <dgm:chMax val="0"/>
          <dgm:bulletEnabled val="1"/>
        </dgm:presLayoutVars>
      </dgm:prSet>
      <dgm:spPr/>
    </dgm:pt>
    <dgm:pt modelId="{0F55ED7E-A508-4C3C-B30E-ED0CA8B90337}" type="pres">
      <dgm:prSet presAssocID="{8C23B48D-0207-4453-A0B5-6106E167D136}" presName="negativeSpace" presStyleCnt="0"/>
      <dgm:spPr/>
    </dgm:pt>
    <dgm:pt modelId="{56A5CB84-AE00-4890-BD40-10C6D2AB667D}" type="pres">
      <dgm:prSet presAssocID="{8C23B48D-0207-4453-A0B5-6106E167D136}" presName="childText" presStyleLbl="conFgAcc1" presStyleIdx="1" presStyleCnt="3">
        <dgm:presLayoutVars>
          <dgm:bulletEnabled val="1"/>
        </dgm:presLayoutVars>
      </dgm:prSet>
      <dgm:spPr/>
    </dgm:pt>
    <dgm:pt modelId="{02DF0DD7-5B9B-435A-9BF8-D77BB76A3562}" type="pres">
      <dgm:prSet presAssocID="{2649677E-86F5-4D7E-806F-CC9013DD357C}" presName="spaceBetweenRectangles" presStyleCnt="0"/>
      <dgm:spPr/>
    </dgm:pt>
    <dgm:pt modelId="{36E0BCC3-A4CF-4724-9720-F1A028ADEF45}" type="pres">
      <dgm:prSet presAssocID="{933AD28F-1D34-4D53-AF46-CA32E3DB8F57}" presName="parentLin" presStyleCnt="0"/>
      <dgm:spPr/>
    </dgm:pt>
    <dgm:pt modelId="{37FC065E-A166-4EED-8065-B118BBA1CE6D}" type="pres">
      <dgm:prSet presAssocID="{933AD28F-1D34-4D53-AF46-CA32E3DB8F57}" presName="parentLeftMargin" presStyleLbl="node1" presStyleIdx="1" presStyleCnt="3"/>
      <dgm:spPr/>
    </dgm:pt>
    <dgm:pt modelId="{D986F731-6A8D-465E-918D-DC8E4A03CDA6}" type="pres">
      <dgm:prSet presAssocID="{933AD28F-1D34-4D53-AF46-CA32E3DB8F57}" presName="parentText" presStyleLbl="node1" presStyleIdx="2" presStyleCnt="3">
        <dgm:presLayoutVars>
          <dgm:chMax val="0"/>
          <dgm:bulletEnabled val="1"/>
        </dgm:presLayoutVars>
      </dgm:prSet>
      <dgm:spPr/>
    </dgm:pt>
    <dgm:pt modelId="{103E38E6-259F-4C2C-A2D5-009E9DBE09C5}" type="pres">
      <dgm:prSet presAssocID="{933AD28F-1D34-4D53-AF46-CA32E3DB8F57}" presName="negativeSpace" presStyleCnt="0"/>
      <dgm:spPr/>
    </dgm:pt>
    <dgm:pt modelId="{A87AB877-2A65-40D1-8030-D5F9898456D7}" type="pres">
      <dgm:prSet presAssocID="{933AD28F-1D34-4D53-AF46-CA32E3DB8F57}" presName="childText" presStyleLbl="conFgAcc1" presStyleIdx="2" presStyleCnt="3">
        <dgm:presLayoutVars>
          <dgm:bulletEnabled val="1"/>
        </dgm:presLayoutVars>
      </dgm:prSet>
      <dgm:spPr/>
    </dgm:pt>
  </dgm:ptLst>
  <dgm:cxnLst>
    <dgm:cxn modelId="{BFD61C11-C0CE-4C0A-A7BF-B8B7E9EB3119}" srcId="{2C7827E3-6EB6-43AB-822F-112E280CBF4F}" destId="{8C23B48D-0207-4453-A0B5-6106E167D136}" srcOrd="1" destOrd="0" parTransId="{B287BE1C-C32F-442E-84AD-92233D08FB05}" sibTransId="{2649677E-86F5-4D7E-806F-CC9013DD357C}"/>
    <dgm:cxn modelId="{F440FA1B-5BA7-4677-947A-35E9DF89E3BC}" type="presOf" srcId="{933AD28F-1D34-4D53-AF46-CA32E3DB8F57}" destId="{37FC065E-A166-4EED-8065-B118BBA1CE6D}" srcOrd="0" destOrd="0" presId="urn:microsoft.com/office/officeart/2005/8/layout/list1"/>
    <dgm:cxn modelId="{7446DF35-F76E-4EBE-A664-9C2C9B1DE7F3}" type="presOf" srcId="{1646D299-5457-4A72-94EF-D820D7EE92DD}" destId="{E079C999-2C29-4996-833A-99CBA140C802}" srcOrd="0" destOrd="0" presId="urn:microsoft.com/office/officeart/2005/8/layout/list1"/>
    <dgm:cxn modelId="{9C535B3F-9EFF-4FD0-BEA7-01DDC0097ADE}" type="presOf" srcId="{8C23B48D-0207-4453-A0B5-6106E167D136}" destId="{CEB7EFB1-11A6-4AF9-9B67-979C388A1166}" srcOrd="0" destOrd="0" presId="urn:microsoft.com/office/officeart/2005/8/layout/list1"/>
    <dgm:cxn modelId="{DE2CF75B-A8EB-45BA-8B9D-15E82F7BF899}" type="presOf" srcId="{D30CC9CB-0F8C-434E-BC29-FE0A0EF2A8F2}" destId="{193C482D-C726-452C-B4D7-E9E9245CAB37}" srcOrd="0" destOrd="0" presId="urn:microsoft.com/office/officeart/2005/8/layout/list1"/>
    <dgm:cxn modelId="{A18B2E66-6AD9-4951-A5B1-0A46E8421612}" type="presOf" srcId="{2C7827E3-6EB6-43AB-822F-112E280CBF4F}" destId="{702E361C-5D13-4A88-9C50-D1606F03F372}" srcOrd="0" destOrd="0" presId="urn:microsoft.com/office/officeart/2005/8/layout/list1"/>
    <dgm:cxn modelId="{B3312C4B-2EE7-4D12-9830-C8CB42C52CE6}" srcId="{D30CC9CB-0F8C-434E-BC29-FE0A0EF2A8F2}" destId="{1646D299-5457-4A72-94EF-D820D7EE92DD}" srcOrd="0" destOrd="0" parTransId="{D295A1C9-7359-457F-8044-93BBE7B43713}" sibTransId="{ADB02EF9-2707-4F6A-A586-3D0B11CE6BDE}"/>
    <dgm:cxn modelId="{074B7DAA-1B1A-44FF-BDA2-B80A00E0C128}" type="presOf" srcId="{933AD28F-1D34-4D53-AF46-CA32E3DB8F57}" destId="{D986F731-6A8D-465E-918D-DC8E4A03CDA6}" srcOrd="1" destOrd="0" presId="urn:microsoft.com/office/officeart/2005/8/layout/list1"/>
    <dgm:cxn modelId="{EFC567BA-5F17-4B1F-BE70-64373DB9A658}" srcId="{933AD28F-1D34-4D53-AF46-CA32E3DB8F57}" destId="{847F8822-0669-4A49-8D33-4CE3512761D5}" srcOrd="0" destOrd="0" parTransId="{9E15DB5B-2E56-43CE-9322-BC8CD4508A77}" sibTransId="{285E0937-ED9A-4359-945F-1095AFC8E15B}"/>
    <dgm:cxn modelId="{EDDB00C5-F014-4611-BA5A-6E2A06EA444B}" srcId="{8C23B48D-0207-4453-A0B5-6106E167D136}" destId="{37872FED-52D8-4325-8993-EC45C2416A7A}" srcOrd="0" destOrd="0" parTransId="{53C0711F-1720-44BB-B28E-00E754FD8171}" sibTransId="{2C753878-ED39-4A02-927E-079073F8E43B}"/>
    <dgm:cxn modelId="{E6DC1AD0-10DE-42E2-BD33-A2BE498B63B1}" type="presOf" srcId="{37872FED-52D8-4325-8993-EC45C2416A7A}" destId="{56A5CB84-AE00-4890-BD40-10C6D2AB667D}" srcOrd="0" destOrd="0" presId="urn:microsoft.com/office/officeart/2005/8/layout/list1"/>
    <dgm:cxn modelId="{878A31DC-5371-4221-A8AD-16EEDBFD3687}" type="presOf" srcId="{8C23B48D-0207-4453-A0B5-6106E167D136}" destId="{19B045BA-0B5E-4711-B7B7-74AC595E5FAD}" srcOrd="1" destOrd="0" presId="urn:microsoft.com/office/officeart/2005/8/layout/list1"/>
    <dgm:cxn modelId="{397397F1-AC4D-4C7B-B31D-58345C3C339A}" srcId="{2C7827E3-6EB6-43AB-822F-112E280CBF4F}" destId="{933AD28F-1D34-4D53-AF46-CA32E3DB8F57}" srcOrd="2" destOrd="0" parTransId="{AAD73754-863B-463A-AD77-56C5DB58B576}" sibTransId="{044610FD-2023-4DE3-89CA-F853D8AAF9F9}"/>
    <dgm:cxn modelId="{BC729AF9-CD7B-43D2-A75B-E7F72BE7D6C1}" srcId="{2C7827E3-6EB6-43AB-822F-112E280CBF4F}" destId="{D30CC9CB-0F8C-434E-BC29-FE0A0EF2A8F2}" srcOrd="0" destOrd="0" parTransId="{47F1DDAE-8102-4899-9CFE-DEAAEED27217}" sibTransId="{984F0C20-85F7-4567-AE8F-2BE43926A322}"/>
    <dgm:cxn modelId="{D65C33FE-AB50-4424-ADEA-A25E2645C06A}" type="presOf" srcId="{D30CC9CB-0F8C-434E-BC29-FE0A0EF2A8F2}" destId="{E6DF20E6-CD3F-4000-889E-CA3D15305D19}" srcOrd="1" destOrd="0" presId="urn:microsoft.com/office/officeart/2005/8/layout/list1"/>
    <dgm:cxn modelId="{A2068FFE-87C4-4B44-843C-0AAF52789129}" type="presOf" srcId="{847F8822-0669-4A49-8D33-4CE3512761D5}" destId="{A87AB877-2A65-40D1-8030-D5F9898456D7}" srcOrd="0" destOrd="0" presId="urn:microsoft.com/office/officeart/2005/8/layout/list1"/>
    <dgm:cxn modelId="{F70F57C5-5936-4387-973D-119C79D26AB9}" type="presParOf" srcId="{702E361C-5D13-4A88-9C50-D1606F03F372}" destId="{A488771F-DEA7-4564-B42F-B191A04F41DC}" srcOrd="0" destOrd="0" presId="urn:microsoft.com/office/officeart/2005/8/layout/list1"/>
    <dgm:cxn modelId="{A2FFF150-DD5B-4149-8152-A429A57F6055}" type="presParOf" srcId="{A488771F-DEA7-4564-B42F-B191A04F41DC}" destId="{193C482D-C726-452C-B4D7-E9E9245CAB37}" srcOrd="0" destOrd="0" presId="urn:microsoft.com/office/officeart/2005/8/layout/list1"/>
    <dgm:cxn modelId="{D4C9803A-DCE9-4531-9EBA-29CCD26CC8E1}" type="presParOf" srcId="{A488771F-DEA7-4564-B42F-B191A04F41DC}" destId="{E6DF20E6-CD3F-4000-889E-CA3D15305D19}" srcOrd="1" destOrd="0" presId="urn:microsoft.com/office/officeart/2005/8/layout/list1"/>
    <dgm:cxn modelId="{0CDC698C-A9BF-4C1D-9B41-3DBD4E9E5B0C}" type="presParOf" srcId="{702E361C-5D13-4A88-9C50-D1606F03F372}" destId="{937CAD94-8E8B-4C92-9C90-F86190AAAF85}" srcOrd="1" destOrd="0" presId="urn:microsoft.com/office/officeart/2005/8/layout/list1"/>
    <dgm:cxn modelId="{BF784A1B-5AC3-4784-8140-D4C3782D928C}" type="presParOf" srcId="{702E361C-5D13-4A88-9C50-D1606F03F372}" destId="{E079C999-2C29-4996-833A-99CBA140C802}" srcOrd="2" destOrd="0" presId="urn:microsoft.com/office/officeart/2005/8/layout/list1"/>
    <dgm:cxn modelId="{9C1562EA-599F-48C0-A02E-5E55F8EBB107}" type="presParOf" srcId="{702E361C-5D13-4A88-9C50-D1606F03F372}" destId="{E9D959A4-552D-4462-BA11-1760D5C815A8}" srcOrd="3" destOrd="0" presId="urn:microsoft.com/office/officeart/2005/8/layout/list1"/>
    <dgm:cxn modelId="{7A0733F2-AB03-41D8-B7C5-AD31D8216A34}" type="presParOf" srcId="{702E361C-5D13-4A88-9C50-D1606F03F372}" destId="{26DEF31E-8AFE-4F33-BB29-57C46C44D081}" srcOrd="4" destOrd="0" presId="urn:microsoft.com/office/officeart/2005/8/layout/list1"/>
    <dgm:cxn modelId="{23133BB2-8EE5-4167-B9FD-8361EC5A4F12}" type="presParOf" srcId="{26DEF31E-8AFE-4F33-BB29-57C46C44D081}" destId="{CEB7EFB1-11A6-4AF9-9B67-979C388A1166}" srcOrd="0" destOrd="0" presId="urn:microsoft.com/office/officeart/2005/8/layout/list1"/>
    <dgm:cxn modelId="{F0FD933E-086A-4316-8043-24A20D31815B}" type="presParOf" srcId="{26DEF31E-8AFE-4F33-BB29-57C46C44D081}" destId="{19B045BA-0B5E-4711-B7B7-74AC595E5FAD}" srcOrd="1" destOrd="0" presId="urn:microsoft.com/office/officeart/2005/8/layout/list1"/>
    <dgm:cxn modelId="{175F9EEC-3AB3-40B9-971F-4DA3B5EA1EC9}" type="presParOf" srcId="{702E361C-5D13-4A88-9C50-D1606F03F372}" destId="{0F55ED7E-A508-4C3C-B30E-ED0CA8B90337}" srcOrd="5" destOrd="0" presId="urn:microsoft.com/office/officeart/2005/8/layout/list1"/>
    <dgm:cxn modelId="{385BC421-E726-4370-B35D-934F602C5E9F}" type="presParOf" srcId="{702E361C-5D13-4A88-9C50-D1606F03F372}" destId="{56A5CB84-AE00-4890-BD40-10C6D2AB667D}" srcOrd="6" destOrd="0" presId="urn:microsoft.com/office/officeart/2005/8/layout/list1"/>
    <dgm:cxn modelId="{9F1ABDF4-A460-483B-81CA-6BBD69764C63}" type="presParOf" srcId="{702E361C-5D13-4A88-9C50-D1606F03F372}" destId="{02DF0DD7-5B9B-435A-9BF8-D77BB76A3562}" srcOrd="7" destOrd="0" presId="urn:microsoft.com/office/officeart/2005/8/layout/list1"/>
    <dgm:cxn modelId="{C12CCBEE-2E95-4DAA-BA3E-19F320FE6C90}" type="presParOf" srcId="{702E361C-5D13-4A88-9C50-D1606F03F372}" destId="{36E0BCC3-A4CF-4724-9720-F1A028ADEF45}" srcOrd="8" destOrd="0" presId="urn:microsoft.com/office/officeart/2005/8/layout/list1"/>
    <dgm:cxn modelId="{7F85F9A6-A590-4B94-B4B5-0804850301D1}" type="presParOf" srcId="{36E0BCC3-A4CF-4724-9720-F1A028ADEF45}" destId="{37FC065E-A166-4EED-8065-B118BBA1CE6D}" srcOrd="0" destOrd="0" presId="urn:microsoft.com/office/officeart/2005/8/layout/list1"/>
    <dgm:cxn modelId="{A98198C7-CBD1-4AB2-9667-6E39C3E3A2EB}" type="presParOf" srcId="{36E0BCC3-A4CF-4724-9720-F1A028ADEF45}" destId="{D986F731-6A8D-465E-918D-DC8E4A03CDA6}" srcOrd="1" destOrd="0" presId="urn:microsoft.com/office/officeart/2005/8/layout/list1"/>
    <dgm:cxn modelId="{2BEA821B-E91A-4BB9-9B16-832BB12F8B71}" type="presParOf" srcId="{702E361C-5D13-4A88-9C50-D1606F03F372}" destId="{103E38E6-259F-4C2C-A2D5-009E9DBE09C5}" srcOrd="9" destOrd="0" presId="urn:microsoft.com/office/officeart/2005/8/layout/list1"/>
    <dgm:cxn modelId="{B347B28B-C0A5-4D41-BF09-4AE643D24C55}" type="presParOf" srcId="{702E361C-5D13-4A88-9C50-D1606F03F372}" destId="{A87AB877-2A65-40D1-8030-D5F9898456D7}"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B7FCF4-8BE7-41BF-B883-32B86A8B206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DD15F5C-C403-4E98-8491-083E9FDA60BD}">
      <dgm:prSet/>
      <dgm:spPr/>
      <dgm:t>
        <a:bodyPr/>
        <a:lstStyle/>
        <a:p>
          <a:r>
            <a:rPr lang="en-GB"/>
            <a:t>Occurrence</a:t>
          </a:r>
          <a:endParaRPr lang="en-US"/>
        </a:p>
      </dgm:t>
    </dgm:pt>
    <dgm:pt modelId="{2CAA28E3-2101-4283-8238-AE5D308481B2}" type="parTrans" cxnId="{1547E157-C504-4045-B0D6-28E6CDFFB6B2}">
      <dgm:prSet/>
      <dgm:spPr/>
      <dgm:t>
        <a:bodyPr/>
        <a:lstStyle/>
        <a:p>
          <a:endParaRPr lang="en-US"/>
        </a:p>
      </dgm:t>
    </dgm:pt>
    <dgm:pt modelId="{3B3EC805-1FDA-4B4B-8EF5-85545EF59318}" type="sibTrans" cxnId="{1547E157-C504-4045-B0D6-28E6CDFFB6B2}">
      <dgm:prSet/>
      <dgm:spPr/>
      <dgm:t>
        <a:bodyPr/>
        <a:lstStyle/>
        <a:p>
          <a:endParaRPr lang="en-US"/>
        </a:p>
      </dgm:t>
    </dgm:pt>
    <dgm:pt modelId="{C2FBE946-60B5-491B-9326-5C395616CDC3}">
      <dgm:prSet/>
      <dgm:spPr/>
      <dgm:t>
        <a:bodyPr/>
        <a:lstStyle/>
        <a:p>
          <a:r>
            <a:rPr lang="en-GB"/>
            <a:t>Reservoir</a:t>
          </a:r>
          <a:endParaRPr lang="en-US"/>
        </a:p>
      </dgm:t>
    </dgm:pt>
    <dgm:pt modelId="{99953705-F4A3-4405-B12F-7E1CE58BE727}" type="parTrans" cxnId="{1A93C9D4-4E00-49C6-81A5-729457A73A65}">
      <dgm:prSet/>
      <dgm:spPr/>
      <dgm:t>
        <a:bodyPr/>
        <a:lstStyle/>
        <a:p>
          <a:endParaRPr lang="en-US"/>
        </a:p>
      </dgm:t>
    </dgm:pt>
    <dgm:pt modelId="{7209CCBD-82CF-4D41-85A5-44D2ACCD3C4D}" type="sibTrans" cxnId="{1A93C9D4-4E00-49C6-81A5-729457A73A65}">
      <dgm:prSet/>
      <dgm:spPr/>
      <dgm:t>
        <a:bodyPr/>
        <a:lstStyle/>
        <a:p>
          <a:endParaRPr lang="en-US"/>
        </a:p>
      </dgm:t>
    </dgm:pt>
    <dgm:pt modelId="{E0C6CDA4-9F9D-426E-AB4E-B0297DC2839F}">
      <dgm:prSet/>
      <dgm:spPr/>
      <dgm:t>
        <a:bodyPr/>
        <a:lstStyle/>
        <a:p>
          <a:r>
            <a:rPr lang="en-GB"/>
            <a:t>Mode of transmission</a:t>
          </a:r>
          <a:endParaRPr lang="en-US"/>
        </a:p>
      </dgm:t>
    </dgm:pt>
    <dgm:pt modelId="{E7BF7C03-87B3-4CFE-938D-2203E423715D}" type="parTrans" cxnId="{23CA94B6-79CC-40A6-BBF6-34EAA1F96193}">
      <dgm:prSet/>
      <dgm:spPr/>
      <dgm:t>
        <a:bodyPr/>
        <a:lstStyle/>
        <a:p>
          <a:endParaRPr lang="en-US"/>
        </a:p>
      </dgm:t>
    </dgm:pt>
    <dgm:pt modelId="{DA3E82F4-A08C-4DC6-98F7-798620D746A5}" type="sibTrans" cxnId="{23CA94B6-79CC-40A6-BBF6-34EAA1F96193}">
      <dgm:prSet/>
      <dgm:spPr/>
      <dgm:t>
        <a:bodyPr/>
        <a:lstStyle/>
        <a:p>
          <a:endParaRPr lang="en-US"/>
        </a:p>
      </dgm:t>
    </dgm:pt>
    <dgm:pt modelId="{B7844744-655C-429A-8F5C-DD888B402023}">
      <dgm:prSet/>
      <dgm:spPr/>
      <dgm:t>
        <a:bodyPr/>
        <a:lstStyle/>
        <a:p>
          <a:r>
            <a:rPr lang="en-GB"/>
            <a:t>Incubation period</a:t>
          </a:r>
          <a:endParaRPr lang="en-US"/>
        </a:p>
      </dgm:t>
    </dgm:pt>
    <dgm:pt modelId="{81B070BB-5A1D-4A6B-8A8C-F4B5577076B3}" type="parTrans" cxnId="{7903D1B1-5E62-42E3-8F55-7C2348164484}">
      <dgm:prSet/>
      <dgm:spPr/>
      <dgm:t>
        <a:bodyPr/>
        <a:lstStyle/>
        <a:p>
          <a:endParaRPr lang="en-US"/>
        </a:p>
      </dgm:t>
    </dgm:pt>
    <dgm:pt modelId="{464D6D66-E9D9-4208-9493-1EACB15F28A6}" type="sibTrans" cxnId="{7903D1B1-5E62-42E3-8F55-7C2348164484}">
      <dgm:prSet/>
      <dgm:spPr/>
      <dgm:t>
        <a:bodyPr/>
        <a:lstStyle/>
        <a:p>
          <a:endParaRPr lang="en-US"/>
        </a:p>
      </dgm:t>
    </dgm:pt>
    <dgm:pt modelId="{6A0B905B-EDDA-4991-92D5-58F2C6FC5A8E}">
      <dgm:prSet/>
      <dgm:spPr/>
      <dgm:t>
        <a:bodyPr/>
        <a:lstStyle/>
        <a:p>
          <a:r>
            <a:rPr lang="en-GB"/>
            <a:t>Communicable period</a:t>
          </a:r>
          <a:endParaRPr lang="en-US"/>
        </a:p>
      </dgm:t>
    </dgm:pt>
    <dgm:pt modelId="{BA8FFEA8-91F7-4FCE-A729-9EFFC520B1FC}" type="parTrans" cxnId="{971DBB0E-038A-4792-97E6-C78190FD261D}">
      <dgm:prSet/>
      <dgm:spPr/>
      <dgm:t>
        <a:bodyPr/>
        <a:lstStyle/>
        <a:p>
          <a:endParaRPr lang="en-US"/>
        </a:p>
      </dgm:t>
    </dgm:pt>
    <dgm:pt modelId="{394BEC3D-7587-4B60-B947-678C9D402F52}" type="sibTrans" cxnId="{971DBB0E-038A-4792-97E6-C78190FD261D}">
      <dgm:prSet/>
      <dgm:spPr/>
      <dgm:t>
        <a:bodyPr/>
        <a:lstStyle/>
        <a:p>
          <a:endParaRPr lang="en-US"/>
        </a:p>
      </dgm:t>
    </dgm:pt>
    <dgm:pt modelId="{B694F5AB-EECC-47BB-8987-4265B922742F}">
      <dgm:prSet/>
      <dgm:spPr/>
      <dgm:t>
        <a:bodyPr/>
        <a:lstStyle/>
        <a:p>
          <a:r>
            <a:rPr lang="en-GB"/>
            <a:t>Susceptibility and resistance</a:t>
          </a:r>
          <a:endParaRPr lang="en-US"/>
        </a:p>
      </dgm:t>
    </dgm:pt>
    <dgm:pt modelId="{D11FFA24-B96F-4786-9AE5-C02E1E90971B}" type="parTrans" cxnId="{562705F8-FE12-4446-BB41-6D0DC3EC7BC6}">
      <dgm:prSet/>
      <dgm:spPr/>
      <dgm:t>
        <a:bodyPr/>
        <a:lstStyle/>
        <a:p>
          <a:endParaRPr lang="en-US"/>
        </a:p>
      </dgm:t>
    </dgm:pt>
    <dgm:pt modelId="{B809931D-B863-4953-8885-3CD8192C08EA}" type="sibTrans" cxnId="{562705F8-FE12-4446-BB41-6D0DC3EC7BC6}">
      <dgm:prSet/>
      <dgm:spPr/>
      <dgm:t>
        <a:bodyPr/>
        <a:lstStyle/>
        <a:p>
          <a:endParaRPr lang="en-US"/>
        </a:p>
      </dgm:t>
    </dgm:pt>
    <dgm:pt modelId="{F6CD137D-1D81-4B76-9D82-043F14C81CAC}">
      <dgm:prSet/>
      <dgm:spPr/>
      <dgm:t>
        <a:bodyPr/>
        <a:lstStyle/>
        <a:p>
          <a:r>
            <a:rPr lang="en-GB"/>
            <a:t>Control</a:t>
          </a:r>
          <a:endParaRPr lang="en-US"/>
        </a:p>
      </dgm:t>
    </dgm:pt>
    <dgm:pt modelId="{16C783E4-CBD3-4BAA-91F6-5D2F87ED7845}" type="parTrans" cxnId="{27584B9A-0F8F-4411-B8C1-F908BF04FCF4}">
      <dgm:prSet/>
      <dgm:spPr/>
      <dgm:t>
        <a:bodyPr/>
        <a:lstStyle/>
        <a:p>
          <a:endParaRPr lang="en-US"/>
        </a:p>
      </dgm:t>
    </dgm:pt>
    <dgm:pt modelId="{57928644-06DA-4813-BF77-CDDBDD64BBB3}" type="sibTrans" cxnId="{27584B9A-0F8F-4411-B8C1-F908BF04FCF4}">
      <dgm:prSet/>
      <dgm:spPr/>
      <dgm:t>
        <a:bodyPr/>
        <a:lstStyle/>
        <a:p>
          <a:endParaRPr lang="en-US"/>
        </a:p>
      </dgm:t>
    </dgm:pt>
    <dgm:pt modelId="{375669B5-E8F3-404D-8953-05E877B35223}" type="pres">
      <dgm:prSet presAssocID="{C4B7FCF4-8BE7-41BF-B883-32B86A8B2067}" presName="diagram" presStyleCnt="0">
        <dgm:presLayoutVars>
          <dgm:dir/>
          <dgm:resizeHandles val="exact"/>
        </dgm:presLayoutVars>
      </dgm:prSet>
      <dgm:spPr/>
    </dgm:pt>
    <dgm:pt modelId="{D77BBB0F-0DC5-4E05-B0A5-646B27C6E6CE}" type="pres">
      <dgm:prSet presAssocID="{EDD15F5C-C403-4E98-8491-083E9FDA60BD}" presName="node" presStyleLbl="node1" presStyleIdx="0" presStyleCnt="7">
        <dgm:presLayoutVars>
          <dgm:bulletEnabled val="1"/>
        </dgm:presLayoutVars>
      </dgm:prSet>
      <dgm:spPr/>
    </dgm:pt>
    <dgm:pt modelId="{974BBCE5-5567-4FBD-A02C-ED4D166953F0}" type="pres">
      <dgm:prSet presAssocID="{3B3EC805-1FDA-4B4B-8EF5-85545EF59318}" presName="sibTrans" presStyleCnt="0"/>
      <dgm:spPr/>
    </dgm:pt>
    <dgm:pt modelId="{B1C5964E-D5C8-4376-825B-B470A5ACA18B}" type="pres">
      <dgm:prSet presAssocID="{C2FBE946-60B5-491B-9326-5C395616CDC3}" presName="node" presStyleLbl="node1" presStyleIdx="1" presStyleCnt="7">
        <dgm:presLayoutVars>
          <dgm:bulletEnabled val="1"/>
        </dgm:presLayoutVars>
      </dgm:prSet>
      <dgm:spPr/>
    </dgm:pt>
    <dgm:pt modelId="{CB53556A-67AD-4483-8249-7CD3B4E12F96}" type="pres">
      <dgm:prSet presAssocID="{7209CCBD-82CF-4D41-85A5-44D2ACCD3C4D}" presName="sibTrans" presStyleCnt="0"/>
      <dgm:spPr/>
    </dgm:pt>
    <dgm:pt modelId="{64472F39-BE0D-4D2A-88BA-DC26B6FFCA54}" type="pres">
      <dgm:prSet presAssocID="{E0C6CDA4-9F9D-426E-AB4E-B0297DC2839F}" presName="node" presStyleLbl="node1" presStyleIdx="2" presStyleCnt="7">
        <dgm:presLayoutVars>
          <dgm:bulletEnabled val="1"/>
        </dgm:presLayoutVars>
      </dgm:prSet>
      <dgm:spPr/>
    </dgm:pt>
    <dgm:pt modelId="{32825660-B0D3-408A-B937-49E467A2C42F}" type="pres">
      <dgm:prSet presAssocID="{DA3E82F4-A08C-4DC6-98F7-798620D746A5}" presName="sibTrans" presStyleCnt="0"/>
      <dgm:spPr/>
    </dgm:pt>
    <dgm:pt modelId="{EA762540-16F2-427E-A9A7-BFED0AEBB377}" type="pres">
      <dgm:prSet presAssocID="{B7844744-655C-429A-8F5C-DD888B402023}" presName="node" presStyleLbl="node1" presStyleIdx="3" presStyleCnt="7">
        <dgm:presLayoutVars>
          <dgm:bulletEnabled val="1"/>
        </dgm:presLayoutVars>
      </dgm:prSet>
      <dgm:spPr/>
    </dgm:pt>
    <dgm:pt modelId="{8C7F1D2A-ABA5-41EA-A1BB-67C9C165CDEB}" type="pres">
      <dgm:prSet presAssocID="{464D6D66-E9D9-4208-9493-1EACB15F28A6}" presName="sibTrans" presStyleCnt="0"/>
      <dgm:spPr/>
    </dgm:pt>
    <dgm:pt modelId="{D7084EDA-9141-4A96-8BFA-84F361DA1D54}" type="pres">
      <dgm:prSet presAssocID="{6A0B905B-EDDA-4991-92D5-58F2C6FC5A8E}" presName="node" presStyleLbl="node1" presStyleIdx="4" presStyleCnt="7">
        <dgm:presLayoutVars>
          <dgm:bulletEnabled val="1"/>
        </dgm:presLayoutVars>
      </dgm:prSet>
      <dgm:spPr/>
    </dgm:pt>
    <dgm:pt modelId="{76DDE5BB-7C86-4D5B-B9F9-65E3EB9025B8}" type="pres">
      <dgm:prSet presAssocID="{394BEC3D-7587-4B60-B947-678C9D402F52}" presName="sibTrans" presStyleCnt="0"/>
      <dgm:spPr/>
    </dgm:pt>
    <dgm:pt modelId="{672628A9-5FE1-432E-B736-160A9D8DB261}" type="pres">
      <dgm:prSet presAssocID="{B694F5AB-EECC-47BB-8987-4265B922742F}" presName="node" presStyleLbl="node1" presStyleIdx="5" presStyleCnt="7">
        <dgm:presLayoutVars>
          <dgm:bulletEnabled val="1"/>
        </dgm:presLayoutVars>
      </dgm:prSet>
      <dgm:spPr/>
    </dgm:pt>
    <dgm:pt modelId="{696787BC-C795-46DF-B30D-6E8FDF9C819A}" type="pres">
      <dgm:prSet presAssocID="{B809931D-B863-4953-8885-3CD8192C08EA}" presName="sibTrans" presStyleCnt="0"/>
      <dgm:spPr/>
    </dgm:pt>
    <dgm:pt modelId="{9EBE063E-3B5C-401A-BDB3-1EB6764C1CB1}" type="pres">
      <dgm:prSet presAssocID="{F6CD137D-1D81-4B76-9D82-043F14C81CAC}" presName="node" presStyleLbl="node1" presStyleIdx="6" presStyleCnt="7">
        <dgm:presLayoutVars>
          <dgm:bulletEnabled val="1"/>
        </dgm:presLayoutVars>
      </dgm:prSet>
      <dgm:spPr/>
    </dgm:pt>
  </dgm:ptLst>
  <dgm:cxnLst>
    <dgm:cxn modelId="{971DBB0E-038A-4792-97E6-C78190FD261D}" srcId="{C4B7FCF4-8BE7-41BF-B883-32B86A8B2067}" destId="{6A0B905B-EDDA-4991-92D5-58F2C6FC5A8E}" srcOrd="4" destOrd="0" parTransId="{BA8FFEA8-91F7-4FCE-A729-9EFFC520B1FC}" sibTransId="{394BEC3D-7587-4B60-B947-678C9D402F52}"/>
    <dgm:cxn modelId="{A7976F11-0C6F-4E34-9585-154610FD6B4F}" type="presOf" srcId="{6A0B905B-EDDA-4991-92D5-58F2C6FC5A8E}" destId="{D7084EDA-9141-4A96-8BFA-84F361DA1D54}" srcOrd="0" destOrd="0" presId="urn:microsoft.com/office/officeart/2005/8/layout/default"/>
    <dgm:cxn modelId="{3377C152-AB4F-4384-AD9D-26B355333B15}" type="presOf" srcId="{C2FBE946-60B5-491B-9326-5C395616CDC3}" destId="{B1C5964E-D5C8-4376-825B-B470A5ACA18B}" srcOrd="0" destOrd="0" presId="urn:microsoft.com/office/officeart/2005/8/layout/default"/>
    <dgm:cxn modelId="{1547E157-C504-4045-B0D6-28E6CDFFB6B2}" srcId="{C4B7FCF4-8BE7-41BF-B883-32B86A8B2067}" destId="{EDD15F5C-C403-4E98-8491-083E9FDA60BD}" srcOrd="0" destOrd="0" parTransId="{2CAA28E3-2101-4283-8238-AE5D308481B2}" sibTransId="{3B3EC805-1FDA-4B4B-8EF5-85545EF59318}"/>
    <dgm:cxn modelId="{A1C38483-7B56-4EB8-8238-7CF9333C70FB}" type="presOf" srcId="{F6CD137D-1D81-4B76-9D82-043F14C81CAC}" destId="{9EBE063E-3B5C-401A-BDB3-1EB6764C1CB1}" srcOrd="0" destOrd="0" presId="urn:microsoft.com/office/officeart/2005/8/layout/default"/>
    <dgm:cxn modelId="{FEE2A493-9B1C-43EF-BED6-B684A4E8B916}" type="presOf" srcId="{E0C6CDA4-9F9D-426E-AB4E-B0297DC2839F}" destId="{64472F39-BE0D-4D2A-88BA-DC26B6FFCA54}" srcOrd="0" destOrd="0" presId="urn:microsoft.com/office/officeart/2005/8/layout/default"/>
    <dgm:cxn modelId="{37CF9398-9229-4214-92AF-8310A4D4FBA8}" type="presOf" srcId="{C4B7FCF4-8BE7-41BF-B883-32B86A8B2067}" destId="{375669B5-E8F3-404D-8953-05E877B35223}" srcOrd="0" destOrd="0" presId="urn:microsoft.com/office/officeart/2005/8/layout/default"/>
    <dgm:cxn modelId="{27584B9A-0F8F-4411-B8C1-F908BF04FCF4}" srcId="{C4B7FCF4-8BE7-41BF-B883-32B86A8B2067}" destId="{F6CD137D-1D81-4B76-9D82-043F14C81CAC}" srcOrd="6" destOrd="0" parTransId="{16C783E4-CBD3-4BAA-91F6-5D2F87ED7845}" sibTransId="{57928644-06DA-4813-BF77-CDDBDD64BBB3}"/>
    <dgm:cxn modelId="{7903D1B1-5E62-42E3-8F55-7C2348164484}" srcId="{C4B7FCF4-8BE7-41BF-B883-32B86A8B2067}" destId="{B7844744-655C-429A-8F5C-DD888B402023}" srcOrd="3" destOrd="0" parTransId="{81B070BB-5A1D-4A6B-8A8C-F4B5577076B3}" sibTransId="{464D6D66-E9D9-4208-9493-1EACB15F28A6}"/>
    <dgm:cxn modelId="{23CA94B6-79CC-40A6-BBF6-34EAA1F96193}" srcId="{C4B7FCF4-8BE7-41BF-B883-32B86A8B2067}" destId="{E0C6CDA4-9F9D-426E-AB4E-B0297DC2839F}" srcOrd="2" destOrd="0" parTransId="{E7BF7C03-87B3-4CFE-938D-2203E423715D}" sibTransId="{DA3E82F4-A08C-4DC6-98F7-798620D746A5}"/>
    <dgm:cxn modelId="{C1D7F7B8-F878-482F-A9F0-05B8F1E913F2}" type="presOf" srcId="{B694F5AB-EECC-47BB-8987-4265B922742F}" destId="{672628A9-5FE1-432E-B736-160A9D8DB261}" srcOrd="0" destOrd="0" presId="urn:microsoft.com/office/officeart/2005/8/layout/default"/>
    <dgm:cxn modelId="{1A93C9D4-4E00-49C6-81A5-729457A73A65}" srcId="{C4B7FCF4-8BE7-41BF-B883-32B86A8B2067}" destId="{C2FBE946-60B5-491B-9326-5C395616CDC3}" srcOrd="1" destOrd="0" parTransId="{99953705-F4A3-4405-B12F-7E1CE58BE727}" sibTransId="{7209CCBD-82CF-4D41-85A5-44D2ACCD3C4D}"/>
    <dgm:cxn modelId="{8F22BCD7-07F0-46CD-8760-DAFF2578876D}" type="presOf" srcId="{B7844744-655C-429A-8F5C-DD888B402023}" destId="{EA762540-16F2-427E-A9A7-BFED0AEBB377}" srcOrd="0" destOrd="0" presId="urn:microsoft.com/office/officeart/2005/8/layout/default"/>
    <dgm:cxn modelId="{562705F8-FE12-4446-BB41-6D0DC3EC7BC6}" srcId="{C4B7FCF4-8BE7-41BF-B883-32B86A8B2067}" destId="{B694F5AB-EECC-47BB-8987-4265B922742F}" srcOrd="5" destOrd="0" parTransId="{D11FFA24-B96F-4786-9AE5-C02E1E90971B}" sibTransId="{B809931D-B863-4953-8885-3CD8192C08EA}"/>
    <dgm:cxn modelId="{3FD9D0F8-CD72-42F6-8547-9332C044E458}" type="presOf" srcId="{EDD15F5C-C403-4E98-8491-083E9FDA60BD}" destId="{D77BBB0F-0DC5-4E05-B0A5-646B27C6E6CE}" srcOrd="0" destOrd="0" presId="urn:microsoft.com/office/officeart/2005/8/layout/default"/>
    <dgm:cxn modelId="{E1382618-34E5-40BA-A9C2-D0BAA960D17C}" type="presParOf" srcId="{375669B5-E8F3-404D-8953-05E877B35223}" destId="{D77BBB0F-0DC5-4E05-B0A5-646B27C6E6CE}" srcOrd="0" destOrd="0" presId="urn:microsoft.com/office/officeart/2005/8/layout/default"/>
    <dgm:cxn modelId="{FEFC57E9-19DE-4972-87C7-A5C2C2DD8586}" type="presParOf" srcId="{375669B5-E8F3-404D-8953-05E877B35223}" destId="{974BBCE5-5567-4FBD-A02C-ED4D166953F0}" srcOrd="1" destOrd="0" presId="urn:microsoft.com/office/officeart/2005/8/layout/default"/>
    <dgm:cxn modelId="{DA553418-2F8C-425F-ADC6-A11328786F6E}" type="presParOf" srcId="{375669B5-E8F3-404D-8953-05E877B35223}" destId="{B1C5964E-D5C8-4376-825B-B470A5ACA18B}" srcOrd="2" destOrd="0" presId="urn:microsoft.com/office/officeart/2005/8/layout/default"/>
    <dgm:cxn modelId="{FC1CEF1E-6EF1-4E33-8C0A-4E03F229B3B4}" type="presParOf" srcId="{375669B5-E8F3-404D-8953-05E877B35223}" destId="{CB53556A-67AD-4483-8249-7CD3B4E12F96}" srcOrd="3" destOrd="0" presId="urn:microsoft.com/office/officeart/2005/8/layout/default"/>
    <dgm:cxn modelId="{B152CF9C-4F2D-48C4-B0D4-36A58924CD96}" type="presParOf" srcId="{375669B5-E8F3-404D-8953-05E877B35223}" destId="{64472F39-BE0D-4D2A-88BA-DC26B6FFCA54}" srcOrd="4" destOrd="0" presId="urn:microsoft.com/office/officeart/2005/8/layout/default"/>
    <dgm:cxn modelId="{F0B7DB9D-8A8B-4B8E-A8E1-3E20075D88FB}" type="presParOf" srcId="{375669B5-E8F3-404D-8953-05E877B35223}" destId="{32825660-B0D3-408A-B937-49E467A2C42F}" srcOrd="5" destOrd="0" presId="urn:microsoft.com/office/officeart/2005/8/layout/default"/>
    <dgm:cxn modelId="{E4076663-CE4D-42DE-8CF0-2E0443C77A0F}" type="presParOf" srcId="{375669B5-E8F3-404D-8953-05E877B35223}" destId="{EA762540-16F2-427E-A9A7-BFED0AEBB377}" srcOrd="6" destOrd="0" presId="urn:microsoft.com/office/officeart/2005/8/layout/default"/>
    <dgm:cxn modelId="{73C8FB36-6C0A-407A-82A7-470419D8CFD5}" type="presParOf" srcId="{375669B5-E8F3-404D-8953-05E877B35223}" destId="{8C7F1D2A-ABA5-41EA-A1BB-67C9C165CDEB}" srcOrd="7" destOrd="0" presId="urn:microsoft.com/office/officeart/2005/8/layout/default"/>
    <dgm:cxn modelId="{AC584D8C-D025-41A5-8D4D-FE22FFA2E799}" type="presParOf" srcId="{375669B5-E8F3-404D-8953-05E877B35223}" destId="{D7084EDA-9141-4A96-8BFA-84F361DA1D54}" srcOrd="8" destOrd="0" presId="urn:microsoft.com/office/officeart/2005/8/layout/default"/>
    <dgm:cxn modelId="{FB6C4792-3D85-4B0D-8C75-6CDEEB10CD1F}" type="presParOf" srcId="{375669B5-E8F3-404D-8953-05E877B35223}" destId="{76DDE5BB-7C86-4D5B-B9F9-65E3EB9025B8}" srcOrd="9" destOrd="0" presId="urn:microsoft.com/office/officeart/2005/8/layout/default"/>
    <dgm:cxn modelId="{BF62E924-D937-4D3F-86F2-08D56E4D7CF5}" type="presParOf" srcId="{375669B5-E8F3-404D-8953-05E877B35223}" destId="{672628A9-5FE1-432E-B736-160A9D8DB261}" srcOrd="10" destOrd="0" presId="urn:microsoft.com/office/officeart/2005/8/layout/default"/>
    <dgm:cxn modelId="{AF6C7264-223F-4EFB-ACED-C50669520FAA}" type="presParOf" srcId="{375669B5-E8F3-404D-8953-05E877B35223}" destId="{696787BC-C795-46DF-B30D-6E8FDF9C819A}" srcOrd="11" destOrd="0" presId="urn:microsoft.com/office/officeart/2005/8/layout/default"/>
    <dgm:cxn modelId="{F4C8E6F2-ACDB-4972-8613-27E5270C8B8C}" type="presParOf" srcId="{375669B5-E8F3-404D-8953-05E877B35223}" destId="{9EBE063E-3B5C-401A-BDB3-1EB6764C1CB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65307E-998E-4732-B780-DE34E0DD4A8F}" type="doc">
      <dgm:prSet loTypeId="urn:microsoft.com/office/officeart/2005/8/layout/chevron1" loCatId="process" qsTypeId="urn:microsoft.com/office/officeart/2005/8/quickstyle/simple1" qsCatId="simple" csTypeId="urn:microsoft.com/office/officeart/2005/8/colors/colorful5" csCatId="colorful"/>
      <dgm:spPr/>
      <dgm:t>
        <a:bodyPr/>
        <a:lstStyle/>
        <a:p>
          <a:endParaRPr lang="en-US"/>
        </a:p>
      </dgm:t>
    </dgm:pt>
    <dgm:pt modelId="{E9B6F7AC-5050-4BFB-BC24-6398F3118E40}">
      <dgm:prSet/>
      <dgm:spPr/>
      <dgm:t>
        <a:bodyPr/>
        <a:lstStyle/>
        <a:p>
          <a:r>
            <a:rPr lang="en-GB"/>
            <a:t>Working in a groups, research the meaning of the term </a:t>
          </a:r>
          <a:r>
            <a:rPr lang="en-GB" b="1"/>
            <a:t>epidemic, pandemic and endemic</a:t>
          </a:r>
          <a:endParaRPr lang="en-US"/>
        </a:p>
      </dgm:t>
    </dgm:pt>
    <dgm:pt modelId="{2B8A5C27-BCBD-4E42-9C53-E9CDB8C5AAE6}" type="parTrans" cxnId="{9FA34505-C871-498D-9B90-5B7B63219125}">
      <dgm:prSet/>
      <dgm:spPr/>
      <dgm:t>
        <a:bodyPr/>
        <a:lstStyle/>
        <a:p>
          <a:endParaRPr lang="en-US"/>
        </a:p>
      </dgm:t>
    </dgm:pt>
    <dgm:pt modelId="{27B65C18-E700-408C-8FD6-FE1D3476E4AF}" type="sibTrans" cxnId="{9FA34505-C871-498D-9B90-5B7B63219125}">
      <dgm:prSet/>
      <dgm:spPr/>
      <dgm:t>
        <a:bodyPr/>
        <a:lstStyle/>
        <a:p>
          <a:endParaRPr lang="en-US"/>
        </a:p>
      </dgm:t>
    </dgm:pt>
    <dgm:pt modelId="{B3F73A14-027F-4993-85C7-D794F23BAA53}">
      <dgm:prSet/>
      <dgm:spPr/>
      <dgm:t>
        <a:bodyPr/>
        <a:lstStyle/>
        <a:p>
          <a:r>
            <a:rPr lang="en-GB" b="1"/>
            <a:t>Feedback your findings to the whole class</a:t>
          </a:r>
          <a:endParaRPr lang="en-US"/>
        </a:p>
      </dgm:t>
    </dgm:pt>
    <dgm:pt modelId="{C82EB944-0567-4864-9F32-9CE4507DD1AE}" type="parTrans" cxnId="{BB66A64F-3D4A-44DB-A119-C3C880EAA105}">
      <dgm:prSet/>
      <dgm:spPr/>
      <dgm:t>
        <a:bodyPr/>
        <a:lstStyle/>
        <a:p>
          <a:endParaRPr lang="en-US"/>
        </a:p>
      </dgm:t>
    </dgm:pt>
    <dgm:pt modelId="{ABCBD5E8-BADD-4C83-88F0-8930559545D7}" type="sibTrans" cxnId="{BB66A64F-3D4A-44DB-A119-C3C880EAA105}">
      <dgm:prSet/>
      <dgm:spPr/>
      <dgm:t>
        <a:bodyPr/>
        <a:lstStyle/>
        <a:p>
          <a:endParaRPr lang="en-US"/>
        </a:p>
      </dgm:t>
    </dgm:pt>
    <dgm:pt modelId="{D00EAC67-0B8E-4F1D-8833-2031C31E249D}" type="pres">
      <dgm:prSet presAssocID="{A565307E-998E-4732-B780-DE34E0DD4A8F}" presName="Name0" presStyleCnt="0">
        <dgm:presLayoutVars>
          <dgm:dir/>
          <dgm:animLvl val="lvl"/>
          <dgm:resizeHandles val="exact"/>
        </dgm:presLayoutVars>
      </dgm:prSet>
      <dgm:spPr/>
    </dgm:pt>
    <dgm:pt modelId="{071652CF-1EF5-4CA7-B109-86831A616D21}" type="pres">
      <dgm:prSet presAssocID="{E9B6F7AC-5050-4BFB-BC24-6398F3118E40}" presName="parTxOnly" presStyleLbl="node1" presStyleIdx="0" presStyleCnt="2">
        <dgm:presLayoutVars>
          <dgm:chMax val="0"/>
          <dgm:chPref val="0"/>
          <dgm:bulletEnabled val="1"/>
        </dgm:presLayoutVars>
      </dgm:prSet>
      <dgm:spPr/>
    </dgm:pt>
    <dgm:pt modelId="{CA50F7FD-AC7A-4750-8733-70EF84E35E37}" type="pres">
      <dgm:prSet presAssocID="{27B65C18-E700-408C-8FD6-FE1D3476E4AF}" presName="parTxOnlySpace" presStyleCnt="0"/>
      <dgm:spPr/>
    </dgm:pt>
    <dgm:pt modelId="{8D2603D4-A1DE-4F61-B5B2-841102D0ECD5}" type="pres">
      <dgm:prSet presAssocID="{B3F73A14-027F-4993-85C7-D794F23BAA53}" presName="parTxOnly" presStyleLbl="node1" presStyleIdx="1" presStyleCnt="2">
        <dgm:presLayoutVars>
          <dgm:chMax val="0"/>
          <dgm:chPref val="0"/>
          <dgm:bulletEnabled val="1"/>
        </dgm:presLayoutVars>
      </dgm:prSet>
      <dgm:spPr/>
    </dgm:pt>
  </dgm:ptLst>
  <dgm:cxnLst>
    <dgm:cxn modelId="{9FA34505-C871-498D-9B90-5B7B63219125}" srcId="{A565307E-998E-4732-B780-DE34E0DD4A8F}" destId="{E9B6F7AC-5050-4BFB-BC24-6398F3118E40}" srcOrd="0" destOrd="0" parTransId="{2B8A5C27-BCBD-4E42-9C53-E9CDB8C5AAE6}" sibTransId="{27B65C18-E700-408C-8FD6-FE1D3476E4AF}"/>
    <dgm:cxn modelId="{F1F13C10-F281-4B50-9155-61194AAC76C7}" type="presOf" srcId="{E9B6F7AC-5050-4BFB-BC24-6398F3118E40}" destId="{071652CF-1EF5-4CA7-B109-86831A616D21}" srcOrd="0" destOrd="0" presId="urn:microsoft.com/office/officeart/2005/8/layout/chevron1"/>
    <dgm:cxn modelId="{BB66A64F-3D4A-44DB-A119-C3C880EAA105}" srcId="{A565307E-998E-4732-B780-DE34E0DD4A8F}" destId="{B3F73A14-027F-4993-85C7-D794F23BAA53}" srcOrd="1" destOrd="0" parTransId="{C82EB944-0567-4864-9F32-9CE4507DD1AE}" sibTransId="{ABCBD5E8-BADD-4C83-88F0-8930559545D7}"/>
    <dgm:cxn modelId="{0E21D2AF-C183-4809-942B-86BF9BB74155}" type="presOf" srcId="{B3F73A14-027F-4993-85C7-D794F23BAA53}" destId="{8D2603D4-A1DE-4F61-B5B2-841102D0ECD5}" srcOrd="0" destOrd="0" presId="urn:microsoft.com/office/officeart/2005/8/layout/chevron1"/>
    <dgm:cxn modelId="{6BC3B3F2-DBC2-45E6-99C4-19EE7AE1314F}" type="presOf" srcId="{A565307E-998E-4732-B780-DE34E0DD4A8F}" destId="{D00EAC67-0B8E-4F1D-8833-2031C31E249D}" srcOrd="0" destOrd="0" presId="urn:microsoft.com/office/officeart/2005/8/layout/chevron1"/>
    <dgm:cxn modelId="{C71E93C8-3120-4BBF-AB03-5812C1A66A2F}" type="presParOf" srcId="{D00EAC67-0B8E-4F1D-8833-2031C31E249D}" destId="{071652CF-1EF5-4CA7-B109-86831A616D21}" srcOrd="0" destOrd="0" presId="urn:microsoft.com/office/officeart/2005/8/layout/chevron1"/>
    <dgm:cxn modelId="{E73139F2-6D07-4452-9F13-F1D88AA47174}" type="presParOf" srcId="{D00EAC67-0B8E-4F1D-8833-2031C31E249D}" destId="{CA50F7FD-AC7A-4750-8733-70EF84E35E37}" srcOrd="1" destOrd="0" presId="urn:microsoft.com/office/officeart/2005/8/layout/chevron1"/>
    <dgm:cxn modelId="{A44BF111-313F-459D-BFE8-0449641BD94F}" type="presParOf" srcId="{D00EAC67-0B8E-4F1D-8833-2031C31E249D}" destId="{8D2603D4-A1DE-4F61-B5B2-841102D0ECD5}"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44A8DFC-35B1-473E-9150-B75A43C1B594}" type="doc">
      <dgm:prSet loTypeId="urn:microsoft.com/office/officeart/2005/8/layout/process2" loCatId="process" qsTypeId="urn:microsoft.com/office/officeart/2005/8/quickstyle/simple1" qsCatId="simple" csTypeId="urn:microsoft.com/office/officeart/2005/8/colors/colorful1" csCatId="colorful"/>
      <dgm:spPr/>
      <dgm:t>
        <a:bodyPr/>
        <a:lstStyle/>
        <a:p>
          <a:endParaRPr lang="en-US"/>
        </a:p>
      </dgm:t>
    </dgm:pt>
    <dgm:pt modelId="{4CEBF223-1E3C-499D-9540-B723953AD1CF}">
      <dgm:prSet/>
      <dgm:spPr/>
      <dgm:t>
        <a:bodyPr/>
        <a:lstStyle/>
        <a:p>
          <a:r>
            <a:rPr lang="en-GB"/>
            <a:t>Regularly found among particular people or in a certain area</a:t>
          </a:r>
          <a:endParaRPr lang="en-US"/>
        </a:p>
      </dgm:t>
    </dgm:pt>
    <dgm:pt modelId="{30956607-AB90-4850-8912-2EB82020D54C}" type="parTrans" cxnId="{7E42BA08-6648-4E2E-9A8C-55823F8F64D9}">
      <dgm:prSet/>
      <dgm:spPr/>
      <dgm:t>
        <a:bodyPr/>
        <a:lstStyle/>
        <a:p>
          <a:endParaRPr lang="en-US"/>
        </a:p>
      </dgm:t>
    </dgm:pt>
    <dgm:pt modelId="{A9F16FC6-791D-463A-A6AB-A2786399C28E}" type="sibTrans" cxnId="{7E42BA08-6648-4E2E-9A8C-55823F8F64D9}">
      <dgm:prSet/>
      <dgm:spPr/>
      <dgm:t>
        <a:bodyPr/>
        <a:lstStyle/>
        <a:p>
          <a:endParaRPr lang="en-US"/>
        </a:p>
      </dgm:t>
    </dgm:pt>
    <dgm:pt modelId="{18484820-7A98-4AE9-A752-919FAB271ABA}">
      <dgm:prSet/>
      <dgm:spPr/>
      <dgm:t>
        <a:bodyPr/>
        <a:lstStyle/>
        <a:p>
          <a:r>
            <a:rPr lang="en-GB"/>
            <a:t>For example, chickenpox is endemic (steady state) in the UK, but malaria is not</a:t>
          </a:r>
          <a:endParaRPr lang="en-US"/>
        </a:p>
      </dgm:t>
    </dgm:pt>
    <dgm:pt modelId="{2464341A-5325-4D9E-AA6B-A3E9BBFCD5EA}" type="parTrans" cxnId="{3B25D0E9-A045-436A-BDC6-D729EFFDE4B9}">
      <dgm:prSet/>
      <dgm:spPr/>
      <dgm:t>
        <a:bodyPr/>
        <a:lstStyle/>
        <a:p>
          <a:endParaRPr lang="en-US"/>
        </a:p>
      </dgm:t>
    </dgm:pt>
    <dgm:pt modelId="{4B2EBB70-E7F0-4C51-AE6B-512DC0805FA5}" type="sibTrans" cxnId="{3B25D0E9-A045-436A-BDC6-D729EFFDE4B9}">
      <dgm:prSet/>
      <dgm:spPr/>
      <dgm:t>
        <a:bodyPr/>
        <a:lstStyle/>
        <a:p>
          <a:endParaRPr lang="en-US"/>
        </a:p>
      </dgm:t>
    </dgm:pt>
    <dgm:pt modelId="{04486A7D-89E4-41A6-A0FD-BD1C65C1D577}" type="pres">
      <dgm:prSet presAssocID="{144A8DFC-35B1-473E-9150-B75A43C1B594}" presName="linearFlow" presStyleCnt="0">
        <dgm:presLayoutVars>
          <dgm:resizeHandles val="exact"/>
        </dgm:presLayoutVars>
      </dgm:prSet>
      <dgm:spPr/>
    </dgm:pt>
    <dgm:pt modelId="{D716C312-C1EF-4922-9EAC-5E078A5D1E55}" type="pres">
      <dgm:prSet presAssocID="{4CEBF223-1E3C-499D-9540-B723953AD1CF}" presName="node" presStyleLbl="node1" presStyleIdx="0" presStyleCnt="2">
        <dgm:presLayoutVars>
          <dgm:bulletEnabled val="1"/>
        </dgm:presLayoutVars>
      </dgm:prSet>
      <dgm:spPr/>
    </dgm:pt>
    <dgm:pt modelId="{2B87EB91-E84C-431B-8FFC-DA29FE4C36CF}" type="pres">
      <dgm:prSet presAssocID="{A9F16FC6-791D-463A-A6AB-A2786399C28E}" presName="sibTrans" presStyleLbl="sibTrans2D1" presStyleIdx="0" presStyleCnt="1"/>
      <dgm:spPr/>
    </dgm:pt>
    <dgm:pt modelId="{8EA393DA-5539-4C97-9119-6BE728732A24}" type="pres">
      <dgm:prSet presAssocID="{A9F16FC6-791D-463A-A6AB-A2786399C28E}" presName="connectorText" presStyleLbl="sibTrans2D1" presStyleIdx="0" presStyleCnt="1"/>
      <dgm:spPr/>
    </dgm:pt>
    <dgm:pt modelId="{27FFFC5F-8223-417F-B274-9D3154B15C10}" type="pres">
      <dgm:prSet presAssocID="{18484820-7A98-4AE9-A752-919FAB271ABA}" presName="node" presStyleLbl="node1" presStyleIdx="1" presStyleCnt="2">
        <dgm:presLayoutVars>
          <dgm:bulletEnabled val="1"/>
        </dgm:presLayoutVars>
      </dgm:prSet>
      <dgm:spPr/>
    </dgm:pt>
  </dgm:ptLst>
  <dgm:cxnLst>
    <dgm:cxn modelId="{7E42BA08-6648-4E2E-9A8C-55823F8F64D9}" srcId="{144A8DFC-35B1-473E-9150-B75A43C1B594}" destId="{4CEBF223-1E3C-499D-9540-B723953AD1CF}" srcOrd="0" destOrd="0" parTransId="{30956607-AB90-4850-8912-2EB82020D54C}" sibTransId="{A9F16FC6-791D-463A-A6AB-A2786399C28E}"/>
    <dgm:cxn modelId="{B60D0F18-1BF1-4FCE-B164-112B31735538}" type="presOf" srcId="{144A8DFC-35B1-473E-9150-B75A43C1B594}" destId="{04486A7D-89E4-41A6-A0FD-BD1C65C1D577}" srcOrd="0" destOrd="0" presId="urn:microsoft.com/office/officeart/2005/8/layout/process2"/>
    <dgm:cxn modelId="{6B4DD81E-0F30-4929-B571-8C26D675B47C}" type="presOf" srcId="{18484820-7A98-4AE9-A752-919FAB271ABA}" destId="{27FFFC5F-8223-417F-B274-9D3154B15C10}" srcOrd="0" destOrd="0" presId="urn:microsoft.com/office/officeart/2005/8/layout/process2"/>
    <dgm:cxn modelId="{A04CFA4A-459C-426D-8109-CE2B80268F8D}" type="presOf" srcId="{A9F16FC6-791D-463A-A6AB-A2786399C28E}" destId="{2B87EB91-E84C-431B-8FFC-DA29FE4C36CF}" srcOrd="0" destOrd="0" presId="urn:microsoft.com/office/officeart/2005/8/layout/process2"/>
    <dgm:cxn modelId="{C3066E95-AAD4-4A95-975B-A6F4FE01E0C7}" type="presOf" srcId="{A9F16FC6-791D-463A-A6AB-A2786399C28E}" destId="{8EA393DA-5539-4C97-9119-6BE728732A24}" srcOrd="1" destOrd="0" presId="urn:microsoft.com/office/officeart/2005/8/layout/process2"/>
    <dgm:cxn modelId="{C999E3BD-2C61-42E3-B1A1-1B2563917D2E}" type="presOf" srcId="{4CEBF223-1E3C-499D-9540-B723953AD1CF}" destId="{D716C312-C1EF-4922-9EAC-5E078A5D1E55}" srcOrd="0" destOrd="0" presId="urn:microsoft.com/office/officeart/2005/8/layout/process2"/>
    <dgm:cxn modelId="{3B25D0E9-A045-436A-BDC6-D729EFFDE4B9}" srcId="{144A8DFC-35B1-473E-9150-B75A43C1B594}" destId="{18484820-7A98-4AE9-A752-919FAB271ABA}" srcOrd="1" destOrd="0" parTransId="{2464341A-5325-4D9E-AA6B-A3E9BBFCD5EA}" sibTransId="{4B2EBB70-E7F0-4C51-AE6B-512DC0805FA5}"/>
    <dgm:cxn modelId="{51AD6A22-9E9C-444C-86D3-61FB69F76410}" type="presParOf" srcId="{04486A7D-89E4-41A6-A0FD-BD1C65C1D577}" destId="{D716C312-C1EF-4922-9EAC-5E078A5D1E55}" srcOrd="0" destOrd="0" presId="urn:microsoft.com/office/officeart/2005/8/layout/process2"/>
    <dgm:cxn modelId="{BC9A4E40-F636-43E4-BFA1-FE3B085F5C12}" type="presParOf" srcId="{04486A7D-89E4-41A6-A0FD-BD1C65C1D577}" destId="{2B87EB91-E84C-431B-8FFC-DA29FE4C36CF}" srcOrd="1" destOrd="0" presId="urn:microsoft.com/office/officeart/2005/8/layout/process2"/>
    <dgm:cxn modelId="{5FB141EB-0F9D-4A1D-826A-F45E466CAC09}" type="presParOf" srcId="{2B87EB91-E84C-431B-8FFC-DA29FE4C36CF}" destId="{8EA393DA-5539-4C97-9119-6BE728732A24}" srcOrd="0" destOrd="0" presId="urn:microsoft.com/office/officeart/2005/8/layout/process2"/>
    <dgm:cxn modelId="{53722F3F-02F1-4362-B01A-100A69D5E084}" type="presParOf" srcId="{04486A7D-89E4-41A6-A0FD-BD1C65C1D577}" destId="{27FFFC5F-8223-417F-B274-9D3154B15C10}" srcOrd="2"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1AAA5A3-59C7-4CDD-BC43-CF4B6D2C6C2C}"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9CA89B81-D752-468E-8E47-E6CB77871438}">
      <dgm:prSet/>
      <dgm:spPr/>
      <dgm:t>
        <a:bodyPr/>
        <a:lstStyle/>
        <a:p>
          <a:r>
            <a:rPr lang="en-US"/>
            <a:t>A pandemic usually affecting a large proportion of the population, occurring over a wide geographic area such as a section of a nation, the entire nation, a continent or the world, e.g. Influenza pandemics.</a:t>
          </a:r>
        </a:p>
      </dgm:t>
    </dgm:pt>
    <dgm:pt modelId="{4A63E727-1561-46D5-B4EE-1F3F709F744C}" type="parTrans" cxnId="{03DDDF11-7A3C-43DA-A4FC-2EEC42FE80A9}">
      <dgm:prSet/>
      <dgm:spPr/>
      <dgm:t>
        <a:bodyPr/>
        <a:lstStyle/>
        <a:p>
          <a:endParaRPr lang="en-US"/>
        </a:p>
      </dgm:t>
    </dgm:pt>
    <dgm:pt modelId="{5F414301-8187-47D3-841F-B2C28A6531BD}" type="sibTrans" cxnId="{03DDDF11-7A3C-43DA-A4FC-2EEC42FE80A9}">
      <dgm:prSet/>
      <dgm:spPr/>
      <dgm:t>
        <a:bodyPr/>
        <a:lstStyle/>
        <a:p>
          <a:endParaRPr lang="en-US"/>
        </a:p>
      </dgm:t>
    </dgm:pt>
    <dgm:pt modelId="{2D34974F-EB0E-4A83-A7B4-862C178A90F2}">
      <dgm:prSet/>
      <dgm:spPr/>
      <dgm:t>
        <a:bodyPr/>
        <a:lstStyle/>
        <a:p>
          <a:r>
            <a:rPr lang="en-US"/>
            <a:t>Exotic diseases are those which are imported into a country in which they do not otherwise occur, as for example, rabies in the UK.</a:t>
          </a:r>
        </a:p>
      </dgm:t>
    </dgm:pt>
    <dgm:pt modelId="{D7D39C74-6F1C-4E87-BC13-D427765B91D1}" type="parTrans" cxnId="{7FDB9E05-16A6-4667-B462-F315BF83FF9D}">
      <dgm:prSet/>
      <dgm:spPr/>
      <dgm:t>
        <a:bodyPr/>
        <a:lstStyle/>
        <a:p>
          <a:endParaRPr lang="en-US"/>
        </a:p>
      </dgm:t>
    </dgm:pt>
    <dgm:pt modelId="{D0399D43-6552-4AFC-A567-4B616CBDCF1A}" type="sibTrans" cxnId="{7FDB9E05-16A6-4667-B462-F315BF83FF9D}">
      <dgm:prSet/>
      <dgm:spPr/>
      <dgm:t>
        <a:bodyPr/>
        <a:lstStyle/>
        <a:p>
          <a:endParaRPr lang="en-US"/>
        </a:p>
      </dgm:t>
    </dgm:pt>
    <dgm:pt modelId="{AAF7B930-71EE-49A1-8320-BE524DAACD6C}" type="pres">
      <dgm:prSet presAssocID="{41AAA5A3-59C7-4CDD-BC43-CF4B6D2C6C2C}" presName="Name0" presStyleCnt="0">
        <dgm:presLayoutVars>
          <dgm:dir/>
          <dgm:animLvl val="lvl"/>
          <dgm:resizeHandles val="exact"/>
        </dgm:presLayoutVars>
      </dgm:prSet>
      <dgm:spPr/>
    </dgm:pt>
    <dgm:pt modelId="{E0E43AED-972A-42FE-BFEA-C48DBEF6C592}" type="pres">
      <dgm:prSet presAssocID="{2D34974F-EB0E-4A83-A7B4-862C178A90F2}" presName="boxAndChildren" presStyleCnt="0"/>
      <dgm:spPr/>
    </dgm:pt>
    <dgm:pt modelId="{682B8BCC-D5FF-4EB3-920F-E8DC921CD647}" type="pres">
      <dgm:prSet presAssocID="{2D34974F-EB0E-4A83-A7B4-862C178A90F2}" presName="parentTextBox" presStyleLbl="node1" presStyleIdx="0" presStyleCnt="2"/>
      <dgm:spPr/>
    </dgm:pt>
    <dgm:pt modelId="{1B9362F7-E66F-4F76-A48D-3F420415427D}" type="pres">
      <dgm:prSet presAssocID="{5F414301-8187-47D3-841F-B2C28A6531BD}" presName="sp" presStyleCnt="0"/>
      <dgm:spPr/>
    </dgm:pt>
    <dgm:pt modelId="{BE990CF9-94DC-4DE8-A0AC-F17E14A279D3}" type="pres">
      <dgm:prSet presAssocID="{9CA89B81-D752-468E-8E47-E6CB77871438}" presName="arrowAndChildren" presStyleCnt="0"/>
      <dgm:spPr/>
    </dgm:pt>
    <dgm:pt modelId="{51A582A0-6CF9-4F67-A8F3-C157B045A5C2}" type="pres">
      <dgm:prSet presAssocID="{9CA89B81-D752-468E-8E47-E6CB77871438}" presName="parentTextArrow" presStyleLbl="node1" presStyleIdx="1" presStyleCnt="2"/>
      <dgm:spPr/>
    </dgm:pt>
  </dgm:ptLst>
  <dgm:cxnLst>
    <dgm:cxn modelId="{7FDB9E05-16A6-4667-B462-F315BF83FF9D}" srcId="{41AAA5A3-59C7-4CDD-BC43-CF4B6D2C6C2C}" destId="{2D34974F-EB0E-4A83-A7B4-862C178A90F2}" srcOrd="1" destOrd="0" parTransId="{D7D39C74-6F1C-4E87-BC13-D427765B91D1}" sibTransId="{D0399D43-6552-4AFC-A567-4B616CBDCF1A}"/>
    <dgm:cxn modelId="{03DDDF11-7A3C-43DA-A4FC-2EEC42FE80A9}" srcId="{41AAA5A3-59C7-4CDD-BC43-CF4B6D2C6C2C}" destId="{9CA89B81-D752-468E-8E47-E6CB77871438}" srcOrd="0" destOrd="0" parTransId="{4A63E727-1561-46D5-B4EE-1F3F709F744C}" sibTransId="{5F414301-8187-47D3-841F-B2C28A6531BD}"/>
    <dgm:cxn modelId="{98664C50-36FF-4821-A6A6-E6B8F66D66CE}" type="presOf" srcId="{41AAA5A3-59C7-4CDD-BC43-CF4B6D2C6C2C}" destId="{AAF7B930-71EE-49A1-8320-BE524DAACD6C}" srcOrd="0" destOrd="0" presId="urn:microsoft.com/office/officeart/2005/8/layout/process4"/>
    <dgm:cxn modelId="{96B8069D-E44D-4F82-A637-6C9845F76BD9}" type="presOf" srcId="{2D34974F-EB0E-4A83-A7B4-862C178A90F2}" destId="{682B8BCC-D5FF-4EB3-920F-E8DC921CD647}" srcOrd="0" destOrd="0" presId="urn:microsoft.com/office/officeart/2005/8/layout/process4"/>
    <dgm:cxn modelId="{1AA756DB-6FB8-4B3C-A6C4-E66CC0C5166B}" type="presOf" srcId="{9CA89B81-D752-468E-8E47-E6CB77871438}" destId="{51A582A0-6CF9-4F67-A8F3-C157B045A5C2}" srcOrd="0" destOrd="0" presId="urn:microsoft.com/office/officeart/2005/8/layout/process4"/>
    <dgm:cxn modelId="{02084A13-65E1-400E-A85F-4BB642ED4594}" type="presParOf" srcId="{AAF7B930-71EE-49A1-8320-BE524DAACD6C}" destId="{E0E43AED-972A-42FE-BFEA-C48DBEF6C592}" srcOrd="0" destOrd="0" presId="urn:microsoft.com/office/officeart/2005/8/layout/process4"/>
    <dgm:cxn modelId="{A3409521-EAB7-4E6F-B7D5-256B6EE80FE0}" type="presParOf" srcId="{E0E43AED-972A-42FE-BFEA-C48DBEF6C592}" destId="{682B8BCC-D5FF-4EB3-920F-E8DC921CD647}" srcOrd="0" destOrd="0" presId="urn:microsoft.com/office/officeart/2005/8/layout/process4"/>
    <dgm:cxn modelId="{6EB980DD-729F-49B4-9EB2-86BB0679DD9E}" type="presParOf" srcId="{AAF7B930-71EE-49A1-8320-BE524DAACD6C}" destId="{1B9362F7-E66F-4F76-A48D-3F420415427D}" srcOrd="1" destOrd="0" presId="urn:microsoft.com/office/officeart/2005/8/layout/process4"/>
    <dgm:cxn modelId="{BAF984D5-14AC-4A53-8E81-ABD2A8F270A0}" type="presParOf" srcId="{AAF7B930-71EE-49A1-8320-BE524DAACD6C}" destId="{BE990CF9-94DC-4DE8-A0AC-F17E14A279D3}" srcOrd="2" destOrd="0" presId="urn:microsoft.com/office/officeart/2005/8/layout/process4"/>
    <dgm:cxn modelId="{0932FFF6-4A79-43DC-A8F7-B20654CBD276}" type="presParOf" srcId="{BE990CF9-94DC-4DE8-A0AC-F17E14A279D3}" destId="{51A582A0-6CF9-4F67-A8F3-C157B045A5C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AA85F28-9DDC-4024-9504-D5BC867E1A7D}"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AA83A2C5-0087-4B1A-AA9A-673F33823DB8}">
      <dgm:prSet/>
      <dgm:spPr/>
      <dgm:t>
        <a:bodyPr/>
        <a:lstStyle/>
        <a:p>
          <a:r>
            <a:rPr lang="en-US"/>
            <a:t>The word sporadic means  scattered about. </a:t>
          </a:r>
        </a:p>
      </dgm:t>
    </dgm:pt>
    <dgm:pt modelId="{722E67DF-7C6D-41B7-87A4-63184AF45CD6}" type="parTrans" cxnId="{C90DB708-201B-4ED6-8F48-459E715225E4}">
      <dgm:prSet/>
      <dgm:spPr/>
      <dgm:t>
        <a:bodyPr/>
        <a:lstStyle/>
        <a:p>
          <a:endParaRPr lang="en-US"/>
        </a:p>
      </dgm:t>
    </dgm:pt>
    <dgm:pt modelId="{E9A9D357-8E1A-4119-A7A8-B72A9A7512DD}" type="sibTrans" cxnId="{C90DB708-201B-4ED6-8F48-459E715225E4}">
      <dgm:prSet/>
      <dgm:spPr/>
      <dgm:t>
        <a:bodyPr/>
        <a:lstStyle/>
        <a:p>
          <a:endParaRPr lang="en-US"/>
        </a:p>
      </dgm:t>
    </dgm:pt>
    <dgm:pt modelId="{118F8689-95AF-4B40-B151-F6BAC1BA2A05}">
      <dgm:prSet/>
      <dgm:spPr/>
      <dgm:t>
        <a:bodyPr/>
        <a:lstStyle/>
        <a:p>
          <a:r>
            <a:rPr lang="en-US"/>
            <a:t>The cases occur irregularly from time to time, and generally infrequently. </a:t>
          </a:r>
        </a:p>
      </dgm:t>
    </dgm:pt>
    <dgm:pt modelId="{07D949C3-C4F1-4AA1-A2DA-117990E2E99A}" type="parTrans" cxnId="{F352B135-E87A-419D-B277-33FE926F5D59}">
      <dgm:prSet/>
      <dgm:spPr/>
      <dgm:t>
        <a:bodyPr/>
        <a:lstStyle/>
        <a:p>
          <a:endParaRPr lang="en-US"/>
        </a:p>
      </dgm:t>
    </dgm:pt>
    <dgm:pt modelId="{F260F3E4-BB38-4821-ABE1-C6C0D134D90A}" type="sibTrans" cxnId="{F352B135-E87A-419D-B277-33FE926F5D59}">
      <dgm:prSet/>
      <dgm:spPr/>
      <dgm:t>
        <a:bodyPr/>
        <a:lstStyle/>
        <a:p>
          <a:endParaRPr lang="en-US"/>
        </a:p>
      </dgm:t>
    </dgm:pt>
    <dgm:pt modelId="{15D96EC6-A220-4478-B767-45158A007B3F}">
      <dgm:prSet/>
      <dgm:spPr/>
      <dgm:t>
        <a:bodyPr/>
        <a:lstStyle/>
        <a:p>
          <a:r>
            <a:rPr lang="en-US"/>
            <a:t>The cases are few and separated widely in time and place that they show no or little connection with each other, nor a recognizable common source of infection e.g. polio, meningococcal meningitis, tetanus</a:t>
          </a:r>
        </a:p>
      </dgm:t>
    </dgm:pt>
    <dgm:pt modelId="{86885466-6B7E-4045-809E-C634EABEEF4F}" type="parTrans" cxnId="{6D79FA9E-DE41-4742-88E9-B243543EB335}">
      <dgm:prSet/>
      <dgm:spPr/>
      <dgm:t>
        <a:bodyPr/>
        <a:lstStyle/>
        <a:p>
          <a:endParaRPr lang="en-US"/>
        </a:p>
      </dgm:t>
    </dgm:pt>
    <dgm:pt modelId="{03078639-05D3-4384-80BD-DA7794F78483}" type="sibTrans" cxnId="{6D79FA9E-DE41-4742-88E9-B243543EB335}">
      <dgm:prSet/>
      <dgm:spPr/>
      <dgm:t>
        <a:bodyPr/>
        <a:lstStyle/>
        <a:p>
          <a:endParaRPr lang="en-US"/>
        </a:p>
      </dgm:t>
    </dgm:pt>
    <dgm:pt modelId="{04867C5C-017B-4D55-A39A-74F5913302A5}">
      <dgm:prSet/>
      <dgm:spPr/>
      <dgm:t>
        <a:bodyPr/>
        <a:lstStyle/>
        <a:p>
          <a:r>
            <a:rPr lang="en-US"/>
            <a:t>However, a sporadic disease could be the starting point of an epidemic when the conditions are favorable for its spread.</a:t>
          </a:r>
        </a:p>
      </dgm:t>
    </dgm:pt>
    <dgm:pt modelId="{A0C0CF84-B88E-4DAE-9424-900DD88DA577}" type="parTrans" cxnId="{DE2B4486-8455-431A-85DE-DC193F4A67DF}">
      <dgm:prSet/>
      <dgm:spPr/>
      <dgm:t>
        <a:bodyPr/>
        <a:lstStyle/>
        <a:p>
          <a:endParaRPr lang="en-US"/>
        </a:p>
      </dgm:t>
    </dgm:pt>
    <dgm:pt modelId="{31C28ECE-6F71-4339-A013-60C91EE6DC6F}" type="sibTrans" cxnId="{DE2B4486-8455-431A-85DE-DC193F4A67DF}">
      <dgm:prSet/>
      <dgm:spPr/>
      <dgm:t>
        <a:bodyPr/>
        <a:lstStyle/>
        <a:p>
          <a:endParaRPr lang="en-US"/>
        </a:p>
      </dgm:t>
    </dgm:pt>
    <dgm:pt modelId="{603F2165-12CF-43A3-AFAF-804B32418451}" type="pres">
      <dgm:prSet presAssocID="{6AA85F28-9DDC-4024-9504-D5BC867E1A7D}" presName="vert0" presStyleCnt="0">
        <dgm:presLayoutVars>
          <dgm:dir/>
          <dgm:animOne val="branch"/>
          <dgm:animLvl val="lvl"/>
        </dgm:presLayoutVars>
      </dgm:prSet>
      <dgm:spPr/>
    </dgm:pt>
    <dgm:pt modelId="{4A4425AC-D8CD-4DC1-A64C-7FD17852F6B1}" type="pres">
      <dgm:prSet presAssocID="{AA83A2C5-0087-4B1A-AA9A-673F33823DB8}" presName="thickLine" presStyleLbl="alignNode1" presStyleIdx="0" presStyleCnt="4"/>
      <dgm:spPr/>
    </dgm:pt>
    <dgm:pt modelId="{D3560BBD-236E-4CED-9485-B64B63B367DE}" type="pres">
      <dgm:prSet presAssocID="{AA83A2C5-0087-4B1A-AA9A-673F33823DB8}" presName="horz1" presStyleCnt="0"/>
      <dgm:spPr/>
    </dgm:pt>
    <dgm:pt modelId="{BF9F3D15-350B-4EC1-92EF-FBA09C710BB8}" type="pres">
      <dgm:prSet presAssocID="{AA83A2C5-0087-4B1A-AA9A-673F33823DB8}" presName="tx1" presStyleLbl="revTx" presStyleIdx="0" presStyleCnt="4"/>
      <dgm:spPr/>
    </dgm:pt>
    <dgm:pt modelId="{6E9DC5F6-E387-4033-9696-D7BF03BC302C}" type="pres">
      <dgm:prSet presAssocID="{AA83A2C5-0087-4B1A-AA9A-673F33823DB8}" presName="vert1" presStyleCnt="0"/>
      <dgm:spPr/>
    </dgm:pt>
    <dgm:pt modelId="{8EFF50BF-60DF-4D99-9210-24E1E4C5B92D}" type="pres">
      <dgm:prSet presAssocID="{118F8689-95AF-4B40-B151-F6BAC1BA2A05}" presName="thickLine" presStyleLbl="alignNode1" presStyleIdx="1" presStyleCnt="4"/>
      <dgm:spPr/>
    </dgm:pt>
    <dgm:pt modelId="{F4E0AA18-F9DC-46E1-AD9A-CEAEFE4DEB5A}" type="pres">
      <dgm:prSet presAssocID="{118F8689-95AF-4B40-B151-F6BAC1BA2A05}" presName="horz1" presStyleCnt="0"/>
      <dgm:spPr/>
    </dgm:pt>
    <dgm:pt modelId="{C14718D4-E4BC-4C9C-B7E1-D224783485A5}" type="pres">
      <dgm:prSet presAssocID="{118F8689-95AF-4B40-B151-F6BAC1BA2A05}" presName="tx1" presStyleLbl="revTx" presStyleIdx="1" presStyleCnt="4"/>
      <dgm:spPr/>
    </dgm:pt>
    <dgm:pt modelId="{9328B3D4-8383-4D40-A186-A5B014192E46}" type="pres">
      <dgm:prSet presAssocID="{118F8689-95AF-4B40-B151-F6BAC1BA2A05}" presName="vert1" presStyleCnt="0"/>
      <dgm:spPr/>
    </dgm:pt>
    <dgm:pt modelId="{86456326-29B6-4EF7-8090-56F2963D200A}" type="pres">
      <dgm:prSet presAssocID="{15D96EC6-A220-4478-B767-45158A007B3F}" presName="thickLine" presStyleLbl="alignNode1" presStyleIdx="2" presStyleCnt="4"/>
      <dgm:spPr/>
    </dgm:pt>
    <dgm:pt modelId="{C32A4589-DC70-484A-8FF5-DF7B0E6A3973}" type="pres">
      <dgm:prSet presAssocID="{15D96EC6-A220-4478-B767-45158A007B3F}" presName="horz1" presStyleCnt="0"/>
      <dgm:spPr/>
    </dgm:pt>
    <dgm:pt modelId="{3217986A-FCFF-4858-B27D-17E1D963D818}" type="pres">
      <dgm:prSet presAssocID="{15D96EC6-A220-4478-B767-45158A007B3F}" presName="tx1" presStyleLbl="revTx" presStyleIdx="2" presStyleCnt="4"/>
      <dgm:spPr/>
    </dgm:pt>
    <dgm:pt modelId="{832E2F73-EED2-44EE-B901-210A5DF70170}" type="pres">
      <dgm:prSet presAssocID="{15D96EC6-A220-4478-B767-45158A007B3F}" presName="vert1" presStyleCnt="0"/>
      <dgm:spPr/>
    </dgm:pt>
    <dgm:pt modelId="{37F7150E-20CF-4749-AF8D-C14E94E9571A}" type="pres">
      <dgm:prSet presAssocID="{04867C5C-017B-4D55-A39A-74F5913302A5}" presName="thickLine" presStyleLbl="alignNode1" presStyleIdx="3" presStyleCnt="4"/>
      <dgm:spPr/>
    </dgm:pt>
    <dgm:pt modelId="{E254697E-44B0-4CEB-A220-55DAA13B6D9D}" type="pres">
      <dgm:prSet presAssocID="{04867C5C-017B-4D55-A39A-74F5913302A5}" presName="horz1" presStyleCnt="0"/>
      <dgm:spPr/>
    </dgm:pt>
    <dgm:pt modelId="{E8313C3B-A820-4896-AB4C-973F0B0785A0}" type="pres">
      <dgm:prSet presAssocID="{04867C5C-017B-4D55-A39A-74F5913302A5}" presName="tx1" presStyleLbl="revTx" presStyleIdx="3" presStyleCnt="4"/>
      <dgm:spPr/>
    </dgm:pt>
    <dgm:pt modelId="{7ABD30DC-220C-4C12-A751-6B0EDAE33756}" type="pres">
      <dgm:prSet presAssocID="{04867C5C-017B-4D55-A39A-74F5913302A5}" presName="vert1" presStyleCnt="0"/>
      <dgm:spPr/>
    </dgm:pt>
  </dgm:ptLst>
  <dgm:cxnLst>
    <dgm:cxn modelId="{DA035903-762D-4DBA-9A02-169E0A0F970E}" type="presOf" srcId="{AA83A2C5-0087-4B1A-AA9A-673F33823DB8}" destId="{BF9F3D15-350B-4EC1-92EF-FBA09C710BB8}" srcOrd="0" destOrd="0" presId="urn:microsoft.com/office/officeart/2008/layout/LinedList"/>
    <dgm:cxn modelId="{F8EE5606-CE4A-439A-888D-896423C301FF}" type="presOf" srcId="{118F8689-95AF-4B40-B151-F6BAC1BA2A05}" destId="{C14718D4-E4BC-4C9C-B7E1-D224783485A5}" srcOrd="0" destOrd="0" presId="urn:microsoft.com/office/officeart/2008/layout/LinedList"/>
    <dgm:cxn modelId="{C90DB708-201B-4ED6-8F48-459E715225E4}" srcId="{6AA85F28-9DDC-4024-9504-D5BC867E1A7D}" destId="{AA83A2C5-0087-4B1A-AA9A-673F33823DB8}" srcOrd="0" destOrd="0" parTransId="{722E67DF-7C6D-41B7-87A4-63184AF45CD6}" sibTransId="{E9A9D357-8E1A-4119-A7A8-B72A9A7512DD}"/>
    <dgm:cxn modelId="{F352B135-E87A-419D-B277-33FE926F5D59}" srcId="{6AA85F28-9DDC-4024-9504-D5BC867E1A7D}" destId="{118F8689-95AF-4B40-B151-F6BAC1BA2A05}" srcOrd="1" destOrd="0" parTransId="{07D949C3-C4F1-4AA1-A2DA-117990E2E99A}" sibTransId="{F260F3E4-BB38-4821-ABE1-C6C0D134D90A}"/>
    <dgm:cxn modelId="{19D67A3F-F441-465F-B93D-124B3C573D00}" type="presOf" srcId="{15D96EC6-A220-4478-B767-45158A007B3F}" destId="{3217986A-FCFF-4858-B27D-17E1D963D818}" srcOrd="0" destOrd="0" presId="urn:microsoft.com/office/officeart/2008/layout/LinedList"/>
    <dgm:cxn modelId="{03F03179-844B-4170-83DF-E96FE00F6A57}" type="presOf" srcId="{6AA85F28-9DDC-4024-9504-D5BC867E1A7D}" destId="{603F2165-12CF-43A3-AFAF-804B32418451}" srcOrd="0" destOrd="0" presId="urn:microsoft.com/office/officeart/2008/layout/LinedList"/>
    <dgm:cxn modelId="{DE2B4486-8455-431A-85DE-DC193F4A67DF}" srcId="{6AA85F28-9DDC-4024-9504-D5BC867E1A7D}" destId="{04867C5C-017B-4D55-A39A-74F5913302A5}" srcOrd="3" destOrd="0" parTransId="{A0C0CF84-B88E-4DAE-9424-900DD88DA577}" sibTransId="{31C28ECE-6F71-4339-A013-60C91EE6DC6F}"/>
    <dgm:cxn modelId="{6D79FA9E-DE41-4742-88E9-B243543EB335}" srcId="{6AA85F28-9DDC-4024-9504-D5BC867E1A7D}" destId="{15D96EC6-A220-4478-B767-45158A007B3F}" srcOrd="2" destOrd="0" parTransId="{86885466-6B7E-4045-809E-C634EABEEF4F}" sibTransId="{03078639-05D3-4384-80BD-DA7794F78483}"/>
    <dgm:cxn modelId="{036E33A3-A4EB-4B4F-BA7B-71D1A6A1FAFE}" type="presOf" srcId="{04867C5C-017B-4D55-A39A-74F5913302A5}" destId="{E8313C3B-A820-4896-AB4C-973F0B0785A0}" srcOrd="0" destOrd="0" presId="urn:microsoft.com/office/officeart/2008/layout/LinedList"/>
    <dgm:cxn modelId="{8F8927B2-D8E0-4B18-A35E-AC0DDD7D4E6C}" type="presParOf" srcId="{603F2165-12CF-43A3-AFAF-804B32418451}" destId="{4A4425AC-D8CD-4DC1-A64C-7FD17852F6B1}" srcOrd="0" destOrd="0" presId="urn:microsoft.com/office/officeart/2008/layout/LinedList"/>
    <dgm:cxn modelId="{09AC4744-3C00-4E15-9614-51EF1234CEA0}" type="presParOf" srcId="{603F2165-12CF-43A3-AFAF-804B32418451}" destId="{D3560BBD-236E-4CED-9485-B64B63B367DE}" srcOrd="1" destOrd="0" presId="urn:microsoft.com/office/officeart/2008/layout/LinedList"/>
    <dgm:cxn modelId="{BCD9EA47-3F84-4CAE-B1E7-C0CCF43AE6EC}" type="presParOf" srcId="{D3560BBD-236E-4CED-9485-B64B63B367DE}" destId="{BF9F3D15-350B-4EC1-92EF-FBA09C710BB8}" srcOrd="0" destOrd="0" presId="urn:microsoft.com/office/officeart/2008/layout/LinedList"/>
    <dgm:cxn modelId="{E63533B1-9056-4B40-9BDE-462C76210D88}" type="presParOf" srcId="{D3560BBD-236E-4CED-9485-B64B63B367DE}" destId="{6E9DC5F6-E387-4033-9696-D7BF03BC302C}" srcOrd="1" destOrd="0" presId="urn:microsoft.com/office/officeart/2008/layout/LinedList"/>
    <dgm:cxn modelId="{756081DB-B719-47D8-AFE6-F6AFF008DD32}" type="presParOf" srcId="{603F2165-12CF-43A3-AFAF-804B32418451}" destId="{8EFF50BF-60DF-4D99-9210-24E1E4C5B92D}" srcOrd="2" destOrd="0" presId="urn:microsoft.com/office/officeart/2008/layout/LinedList"/>
    <dgm:cxn modelId="{8B90385D-9026-4AFD-A751-8955CF05DB31}" type="presParOf" srcId="{603F2165-12CF-43A3-AFAF-804B32418451}" destId="{F4E0AA18-F9DC-46E1-AD9A-CEAEFE4DEB5A}" srcOrd="3" destOrd="0" presId="urn:microsoft.com/office/officeart/2008/layout/LinedList"/>
    <dgm:cxn modelId="{F88EC6D9-636F-4286-B3AC-1423FD6A31FD}" type="presParOf" srcId="{F4E0AA18-F9DC-46E1-AD9A-CEAEFE4DEB5A}" destId="{C14718D4-E4BC-4C9C-B7E1-D224783485A5}" srcOrd="0" destOrd="0" presId="urn:microsoft.com/office/officeart/2008/layout/LinedList"/>
    <dgm:cxn modelId="{B26F3A9D-0BBD-429C-8D45-730440393149}" type="presParOf" srcId="{F4E0AA18-F9DC-46E1-AD9A-CEAEFE4DEB5A}" destId="{9328B3D4-8383-4D40-A186-A5B014192E46}" srcOrd="1" destOrd="0" presId="urn:microsoft.com/office/officeart/2008/layout/LinedList"/>
    <dgm:cxn modelId="{648088F2-34C5-43EF-835C-0596BD7E7FBD}" type="presParOf" srcId="{603F2165-12CF-43A3-AFAF-804B32418451}" destId="{86456326-29B6-4EF7-8090-56F2963D200A}" srcOrd="4" destOrd="0" presId="urn:microsoft.com/office/officeart/2008/layout/LinedList"/>
    <dgm:cxn modelId="{1B794F8F-182F-4883-8E10-89F87D2B3B66}" type="presParOf" srcId="{603F2165-12CF-43A3-AFAF-804B32418451}" destId="{C32A4589-DC70-484A-8FF5-DF7B0E6A3973}" srcOrd="5" destOrd="0" presId="urn:microsoft.com/office/officeart/2008/layout/LinedList"/>
    <dgm:cxn modelId="{7A243C1C-DD07-4090-8570-C6C85DA413EA}" type="presParOf" srcId="{C32A4589-DC70-484A-8FF5-DF7B0E6A3973}" destId="{3217986A-FCFF-4858-B27D-17E1D963D818}" srcOrd="0" destOrd="0" presId="urn:microsoft.com/office/officeart/2008/layout/LinedList"/>
    <dgm:cxn modelId="{64F0E171-1E26-47F0-A122-D21139249136}" type="presParOf" srcId="{C32A4589-DC70-484A-8FF5-DF7B0E6A3973}" destId="{832E2F73-EED2-44EE-B901-210A5DF70170}" srcOrd="1" destOrd="0" presId="urn:microsoft.com/office/officeart/2008/layout/LinedList"/>
    <dgm:cxn modelId="{7D6F2249-E825-45F6-863E-AE7D1F6E6600}" type="presParOf" srcId="{603F2165-12CF-43A3-AFAF-804B32418451}" destId="{37F7150E-20CF-4749-AF8D-C14E94E9571A}" srcOrd="6" destOrd="0" presId="urn:microsoft.com/office/officeart/2008/layout/LinedList"/>
    <dgm:cxn modelId="{5596D02E-14E6-4295-99A6-3D44DFCC743C}" type="presParOf" srcId="{603F2165-12CF-43A3-AFAF-804B32418451}" destId="{E254697E-44B0-4CEB-A220-55DAA13B6D9D}" srcOrd="7" destOrd="0" presId="urn:microsoft.com/office/officeart/2008/layout/LinedList"/>
    <dgm:cxn modelId="{3E466EC4-F709-477E-B137-05CFDEEE6091}" type="presParOf" srcId="{E254697E-44B0-4CEB-A220-55DAA13B6D9D}" destId="{E8313C3B-A820-4896-AB4C-973F0B0785A0}" srcOrd="0" destOrd="0" presId="urn:microsoft.com/office/officeart/2008/layout/LinedList"/>
    <dgm:cxn modelId="{3B5B5AE8-825F-43E6-8034-39272949CA1F}" type="presParOf" srcId="{E254697E-44B0-4CEB-A220-55DAA13B6D9D}" destId="{7ABD30DC-220C-4C12-A751-6B0EDAE337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EFF8F80-EE9F-438F-A76A-64BB410FB4B5}" type="doc">
      <dgm:prSet loTypeId="urn:microsoft.com/office/officeart/2005/8/layout/process2" loCatId="process" qsTypeId="urn:microsoft.com/office/officeart/2005/8/quickstyle/simple1" qsCatId="simple" csTypeId="urn:microsoft.com/office/officeart/2005/8/colors/colorful1" csCatId="colorful"/>
      <dgm:spPr/>
      <dgm:t>
        <a:bodyPr/>
        <a:lstStyle/>
        <a:p>
          <a:endParaRPr lang="en-US"/>
        </a:p>
      </dgm:t>
    </dgm:pt>
    <dgm:pt modelId="{EF731305-551C-4DEC-9AF4-D933C63E4FD6}">
      <dgm:prSet/>
      <dgm:spPr/>
      <dgm:t>
        <a:bodyPr/>
        <a:lstStyle/>
        <a:p>
          <a:r>
            <a:rPr lang="en-GB"/>
            <a:t>In groups discuss why epidemics occur </a:t>
          </a:r>
          <a:endParaRPr lang="en-US"/>
        </a:p>
      </dgm:t>
    </dgm:pt>
    <dgm:pt modelId="{49E7E1DC-71CA-420B-A20E-5D3D0FCC28EE}" type="parTrans" cxnId="{91691A8F-AA0D-4D47-8905-5BEF8A60F682}">
      <dgm:prSet/>
      <dgm:spPr/>
      <dgm:t>
        <a:bodyPr/>
        <a:lstStyle/>
        <a:p>
          <a:endParaRPr lang="en-US"/>
        </a:p>
      </dgm:t>
    </dgm:pt>
    <dgm:pt modelId="{A7833C30-C051-4BB3-847E-AD4CA89C2975}" type="sibTrans" cxnId="{91691A8F-AA0D-4D47-8905-5BEF8A60F682}">
      <dgm:prSet/>
      <dgm:spPr/>
      <dgm:t>
        <a:bodyPr/>
        <a:lstStyle/>
        <a:p>
          <a:endParaRPr lang="en-US"/>
        </a:p>
      </dgm:t>
    </dgm:pt>
    <dgm:pt modelId="{06A8BD7C-F369-4E86-A894-A8BFAFE11636}">
      <dgm:prSet/>
      <dgm:spPr/>
      <dgm:t>
        <a:bodyPr/>
        <a:lstStyle/>
        <a:p>
          <a:r>
            <a:rPr lang="en-GB"/>
            <a:t>Choose one communicable disease and provide an example of why the disease could turn out to be an epidemic</a:t>
          </a:r>
          <a:endParaRPr lang="en-US"/>
        </a:p>
      </dgm:t>
    </dgm:pt>
    <dgm:pt modelId="{0238F57E-6418-4D16-9118-E9DB94B86CCE}" type="parTrans" cxnId="{0271C365-7126-488E-8BD9-35752DBFA612}">
      <dgm:prSet/>
      <dgm:spPr/>
      <dgm:t>
        <a:bodyPr/>
        <a:lstStyle/>
        <a:p>
          <a:endParaRPr lang="en-US"/>
        </a:p>
      </dgm:t>
    </dgm:pt>
    <dgm:pt modelId="{48819B3C-E98C-4BA5-977B-CA5C5AC9A09F}" type="sibTrans" cxnId="{0271C365-7126-488E-8BD9-35752DBFA612}">
      <dgm:prSet/>
      <dgm:spPr/>
      <dgm:t>
        <a:bodyPr/>
        <a:lstStyle/>
        <a:p>
          <a:endParaRPr lang="en-US"/>
        </a:p>
      </dgm:t>
    </dgm:pt>
    <dgm:pt modelId="{C6C2941C-CB30-49BE-B385-C0C0A7CFAD55}" type="pres">
      <dgm:prSet presAssocID="{0EFF8F80-EE9F-438F-A76A-64BB410FB4B5}" presName="linearFlow" presStyleCnt="0">
        <dgm:presLayoutVars>
          <dgm:resizeHandles val="exact"/>
        </dgm:presLayoutVars>
      </dgm:prSet>
      <dgm:spPr/>
    </dgm:pt>
    <dgm:pt modelId="{3BA9326F-349A-4829-954C-14E9EC7D9EF4}" type="pres">
      <dgm:prSet presAssocID="{EF731305-551C-4DEC-9AF4-D933C63E4FD6}" presName="node" presStyleLbl="node1" presStyleIdx="0" presStyleCnt="2">
        <dgm:presLayoutVars>
          <dgm:bulletEnabled val="1"/>
        </dgm:presLayoutVars>
      </dgm:prSet>
      <dgm:spPr/>
    </dgm:pt>
    <dgm:pt modelId="{FD6D992A-EF14-4EB5-8565-44230249A5F6}" type="pres">
      <dgm:prSet presAssocID="{A7833C30-C051-4BB3-847E-AD4CA89C2975}" presName="sibTrans" presStyleLbl="sibTrans2D1" presStyleIdx="0" presStyleCnt="1"/>
      <dgm:spPr/>
    </dgm:pt>
    <dgm:pt modelId="{EA1DBE58-E4AA-4D53-8FFE-3E7D3FDC54B6}" type="pres">
      <dgm:prSet presAssocID="{A7833C30-C051-4BB3-847E-AD4CA89C2975}" presName="connectorText" presStyleLbl="sibTrans2D1" presStyleIdx="0" presStyleCnt="1"/>
      <dgm:spPr/>
    </dgm:pt>
    <dgm:pt modelId="{79FD0D24-DC48-420D-B001-F8EB949C460E}" type="pres">
      <dgm:prSet presAssocID="{06A8BD7C-F369-4E86-A894-A8BFAFE11636}" presName="node" presStyleLbl="node1" presStyleIdx="1" presStyleCnt="2">
        <dgm:presLayoutVars>
          <dgm:bulletEnabled val="1"/>
        </dgm:presLayoutVars>
      </dgm:prSet>
      <dgm:spPr/>
    </dgm:pt>
  </dgm:ptLst>
  <dgm:cxnLst>
    <dgm:cxn modelId="{0A366012-0DAF-4C2D-94AA-5DF88591F536}" type="presOf" srcId="{06A8BD7C-F369-4E86-A894-A8BFAFE11636}" destId="{79FD0D24-DC48-420D-B001-F8EB949C460E}" srcOrd="0" destOrd="0" presId="urn:microsoft.com/office/officeart/2005/8/layout/process2"/>
    <dgm:cxn modelId="{9229963E-8F9D-4906-BEB7-A647398BADB2}" type="presOf" srcId="{A7833C30-C051-4BB3-847E-AD4CA89C2975}" destId="{FD6D992A-EF14-4EB5-8565-44230249A5F6}" srcOrd="0" destOrd="0" presId="urn:microsoft.com/office/officeart/2005/8/layout/process2"/>
    <dgm:cxn modelId="{EEC1313F-E28C-4986-A49A-31140962A498}" type="presOf" srcId="{A7833C30-C051-4BB3-847E-AD4CA89C2975}" destId="{EA1DBE58-E4AA-4D53-8FFE-3E7D3FDC54B6}" srcOrd="1" destOrd="0" presId="urn:microsoft.com/office/officeart/2005/8/layout/process2"/>
    <dgm:cxn modelId="{0271C365-7126-488E-8BD9-35752DBFA612}" srcId="{0EFF8F80-EE9F-438F-A76A-64BB410FB4B5}" destId="{06A8BD7C-F369-4E86-A894-A8BFAFE11636}" srcOrd="1" destOrd="0" parTransId="{0238F57E-6418-4D16-9118-E9DB94B86CCE}" sibTransId="{48819B3C-E98C-4BA5-977B-CA5C5AC9A09F}"/>
    <dgm:cxn modelId="{457C2E77-E247-4752-82DE-D2C3E87E2A63}" type="presOf" srcId="{0EFF8F80-EE9F-438F-A76A-64BB410FB4B5}" destId="{C6C2941C-CB30-49BE-B385-C0C0A7CFAD55}" srcOrd="0" destOrd="0" presId="urn:microsoft.com/office/officeart/2005/8/layout/process2"/>
    <dgm:cxn modelId="{91691A8F-AA0D-4D47-8905-5BEF8A60F682}" srcId="{0EFF8F80-EE9F-438F-A76A-64BB410FB4B5}" destId="{EF731305-551C-4DEC-9AF4-D933C63E4FD6}" srcOrd="0" destOrd="0" parTransId="{49E7E1DC-71CA-420B-A20E-5D3D0FCC28EE}" sibTransId="{A7833C30-C051-4BB3-847E-AD4CA89C2975}"/>
    <dgm:cxn modelId="{F124FDDB-992D-4EAD-BB68-10B5D2AD538B}" type="presOf" srcId="{EF731305-551C-4DEC-9AF4-D933C63E4FD6}" destId="{3BA9326F-349A-4829-954C-14E9EC7D9EF4}" srcOrd="0" destOrd="0" presId="urn:microsoft.com/office/officeart/2005/8/layout/process2"/>
    <dgm:cxn modelId="{3776E47E-BEDA-401F-9BF0-B4CF691B66B0}" type="presParOf" srcId="{C6C2941C-CB30-49BE-B385-C0C0A7CFAD55}" destId="{3BA9326F-349A-4829-954C-14E9EC7D9EF4}" srcOrd="0" destOrd="0" presId="urn:microsoft.com/office/officeart/2005/8/layout/process2"/>
    <dgm:cxn modelId="{61426A25-EF11-47F9-9AE2-8F5FFF12321F}" type="presParOf" srcId="{C6C2941C-CB30-49BE-B385-C0C0A7CFAD55}" destId="{FD6D992A-EF14-4EB5-8565-44230249A5F6}" srcOrd="1" destOrd="0" presId="urn:microsoft.com/office/officeart/2005/8/layout/process2"/>
    <dgm:cxn modelId="{84729620-8D7B-4449-A5A6-A1C8682246CD}" type="presParOf" srcId="{FD6D992A-EF14-4EB5-8565-44230249A5F6}" destId="{EA1DBE58-E4AA-4D53-8FFE-3E7D3FDC54B6}" srcOrd="0" destOrd="0" presId="urn:microsoft.com/office/officeart/2005/8/layout/process2"/>
    <dgm:cxn modelId="{D6790C5D-D03C-44D0-9CC0-AC44F589A09B}" type="presParOf" srcId="{C6C2941C-CB30-49BE-B385-C0C0A7CFAD55}" destId="{79FD0D24-DC48-420D-B001-F8EB949C460E}" srcOrd="2"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BD912C3-3054-4D77-8946-569597907663}" type="doc">
      <dgm:prSet loTypeId="urn:microsoft.com/office/officeart/2005/8/layout/vList5" loCatId="list" qsTypeId="urn:microsoft.com/office/officeart/2005/8/quickstyle/simple4" qsCatId="simple" csTypeId="urn:microsoft.com/office/officeart/2005/8/colors/colorful5" csCatId="colorful"/>
      <dgm:spPr/>
      <dgm:t>
        <a:bodyPr/>
        <a:lstStyle/>
        <a:p>
          <a:endParaRPr lang="en-US"/>
        </a:p>
      </dgm:t>
    </dgm:pt>
    <dgm:pt modelId="{6560E42F-E15F-4708-B63A-068B92F6216C}">
      <dgm:prSet/>
      <dgm:spPr/>
      <dgm:t>
        <a:bodyPr/>
        <a:lstStyle/>
        <a:p>
          <a:r>
            <a:rPr lang="en-GB"/>
            <a:t>Public health professionals use two important indicators to measure population health: </a:t>
          </a:r>
          <a:endParaRPr lang="en-US"/>
        </a:p>
      </dgm:t>
    </dgm:pt>
    <dgm:pt modelId="{37C32699-D247-42E9-A2E8-EFCA7A9D2C0A}" type="parTrans" cxnId="{A00995CB-1584-409E-9ADA-402F5DAB8C4B}">
      <dgm:prSet/>
      <dgm:spPr/>
      <dgm:t>
        <a:bodyPr/>
        <a:lstStyle/>
        <a:p>
          <a:endParaRPr lang="en-US"/>
        </a:p>
      </dgm:t>
    </dgm:pt>
    <dgm:pt modelId="{003E108D-CDE6-4671-B01A-F2F7BEBD2AB2}" type="sibTrans" cxnId="{A00995CB-1584-409E-9ADA-402F5DAB8C4B}">
      <dgm:prSet/>
      <dgm:spPr/>
      <dgm:t>
        <a:bodyPr/>
        <a:lstStyle/>
        <a:p>
          <a:endParaRPr lang="en-US"/>
        </a:p>
      </dgm:t>
    </dgm:pt>
    <dgm:pt modelId="{F17BABED-165A-453F-929C-AC0ED1BE2FE7}">
      <dgm:prSet/>
      <dgm:spPr/>
      <dgm:t>
        <a:bodyPr/>
        <a:lstStyle/>
        <a:p>
          <a:r>
            <a:rPr lang="en-GB"/>
            <a:t>disease prevalence and </a:t>
          </a:r>
          <a:endParaRPr lang="en-US"/>
        </a:p>
      </dgm:t>
    </dgm:pt>
    <dgm:pt modelId="{0C76D2C5-89E0-4537-8451-F3ED5522873D}" type="parTrans" cxnId="{9070EBBD-31CC-41C3-BAA5-B68021D2D92E}">
      <dgm:prSet/>
      <dgm:spPr/>
      <dgm:t>
        <a:bodyPr/>
        <a:lstStyle/>
        <a:p>
          <a:endParaRPr lang="en-US"/>
        </a:p>
      </dgm:t>
    </dgm:pt>
    <dgm:pt modelId="{9BA0E6B2-FE5F-4558-8490-B4E75B94CAF7}" type="sibTrans" cxnId="{9070EBBD-31CC-41C3-BAA5-B68021D2D92E}">
      <dgm:prSet/>
      <dgm:spPr/>
      <dgm:t>
        <a:bodyPr/>
        <a:lstStyle/>
        <a:p>
          <a:endParaRPr lang="en-US"/>
        </a:p>
      </dgm:t>
    </dgm:pt>
    <dgm:pt modelId="{B910A317-AFD3-4BB8-AC29-349571637B81}">
      <dgm:prSet/>
      <dgm:spPr/>
      <dgm:t>
        <a:bodyPr/>
        <a:lstStyle/>
        <a:p>
          <a:r>
            <a:rPr lang="en-GB"/>
            <a:t>disease incidence.</a:t>
          </a:r>
          <a:endParaRPr lang="en-US"/>
        </a:p>
      </dgm:t>
    </dgm:pt>
    <dgm:pt modelId="{B68C0A0F-5DF8-4656-A9CD-C0CB8757BFC9}" type="parTrans" cxnId="{5BA2AA4C-3591-4F2E-9EC1-ADAD0A2D50CE}">
      <dgm:prSet/>
      <dgm:spPr/>
      <dgm:t>
        <a:bodyPr/>
        <a:lstStyle/>
        <a:p>
          <a:endParaRPr lang="en-US"/>
        </a:p>
      </dgm:t>
    </dgm:pt>
    <dgm:pt modelId="{F0902436-7D57-4F77-8515-824D7ECC9E6D}" type="sibTrans" cxnId="{5BA2AA4C-3591-4F2E-9EC1-ADAD0A2D50CE}">
      <dgm:prSet/>
      <dgm:spPr/>
      <dgm:t>
        <a:bodyPr/>
        <a:lstStyle/>
        <a:p>
          <a:endParaRPr lang="en-US"/>
        </a:p>
      </dgm:t>
    </dgm:pt>
    <dgm:pt modelId="{08EC1C0C-78E8-4766-AC2C-B88535F87B52}" type="pres">
      <dgm:prSet presAssocID="{FBD912C3-3054-4D77-8946-569597907663}" presName="Name0" presStyleCnt="0">
        <dgm:presLayoutVars>
          <dgm:dir/>
          <dgm:animLvl val="lvl"/>
          <dgm:resizeHandles val="exact"/>
        </dgm:presLayoutVars>
      </dgm:prSet>
      <dgm:spPr/>
    </dgm:pt>
    <dgm:pt modelId="{9C07910C-BC6C-44E9-826D-3FF47DB7F90C}" type="pres">
      <dgm:prSet presAssocID="{6560E42F-E15F-4708-B63A-068B92F6216C}" presName="linNode" presStyleCnt="0"/>
      <dgm:spPr/>
    </dgm:pt>
    <dgm:pt modelId="{FB9669FA-6836-41BA-A866-6F9DCE358C84}" type="pres">
      <dgm:prSet presAssocID="{6560E42F-E15F-4708-B63A-068B92F6216C}" presName="parentText" presStyleLbl="node1" presStyleIdx="0" presStyleCnt="3">
        <dgm:presLayoutVars>
          <dgm:chMax val="1"/>
          <dgm:bulletEnabled val="1"/>
        </dgm:presLayoutVars>
      </dgm:prSet>
      <dgm:spPr/>
    </dgm:pt>
    <dgm:pt modelId="{DF11C826-CD32-42A2-99DE-46E5A7303DD3}" type="pres">
      <dgm:prSet presAssocID="{003E108D-CDE6-4671-B01A-F2F7BEBD2AB2}" presName="sp" presStyleCnt="0"/>
      <dgm:spPr/>
    </dgm:pt>
    <dgm:pt modelId="{38043E99-B8F7-47CB-98FF-649CAF1AA162}" type="pres">
      <dgm:prSet presAssocID="{F17BABED-165A-453F-929C-AC0ED1BE2FE7}" presName="linNode" presStyleCnt="0"/>
      <dgm:spPr/>
    </dgm:pt>
    <dgm:pt modelId="{AF1545ED-4C73-4970-9958-6045FB7E6B97}" type="pres">
      <dgm:prSet presAssocID="{F17BABED-165A-453F-929C-AC0ED1BE2FE7}" presName="parentText" presStyleLbl="node1" presStyleIdx="1" presStyleCnt="3">
        <dgm:presLayoutVars>
          <dgm:chMax val="1"/>
          <dgm:bulletEnabled val="1"/>
        </dgm:presLayoutVars>
      </dgm:prSet>
      <dgm:spPr/>
    </dgm:pt>
    <dgm:pt modelId="{0123EFE5-6535-4448-BBD9-877CEDA8636B}" type="pres">
      <dgm:prSet presAssocID="{9BA0E6B2-FE5F-4558-8490-B4E75B94CAF7}" presName="sp" presStyleCnt="0"/>
      <dgm:spPr/>
    </dgm:pt>
    <dgm:pt modelId="{660D1BFE-8D82-415F-A28A-09A2A5B1B8EC}" type="pres">
      <dgm:prSet presAssocID="{B910A317-AFD3-4BB8-AC29-349571637B81}" presName="linNode" presStyleCnt="0"/>
      <dgm:spPr/>
    </dgm:pt>
    <dgm:pt modelId="{E2B69EE6-A1FE-4AF6-B6F9-F5F2571B6864}" type="pres">
      <dgm:prSet presAssocID="{B910A317-AFD3-4BB8-AC29-349571637B81}" presName="parentText" presStyleLbl="node1" presStyleIdx="2" presStyleCnt="3">
        <dgm:presLayoutVars>
          <dgm:chMax val="1"/>
          <dgm:bulletEnabled val="1"/>
        </dgm:presLayoutVars>
      </dgm:prSet>
      <dgm:spPr/>
    </dgm:pt>
  </dgm:ptLst>
  <dgm:cxnLst>
    <dgm:cxn modelId="{FE964E4B-D86B-41C9-9E23-6A396492F198}" type="presOf" srcId="{F17BABED-165A-453F-929C-AC0ED1BE2FE7}" destId="{AF1545ED-4C73-4970-9958-6045FB7E6B97}" srcOrd="0" destOrd="0" presId="urn:microsoft.com/office/officeart/2005/8/layout/vList5"/>
    <dgm:cxn modelId="{5BA2AA4C-3591-4F2E-9EC1-ADAD0A2D50CE}" srcId="{FBD912C3-3054-4D77-8946-569597907663}" destId="{B910A317-AFD3-4BB8-AC29-349571637B81}" srcOrd="2" destOrd="0" parTransId="{B68C0A0F-5DF8-4656-A9CD-C0CB8757BFC9}" sibTransId="{F0902436-7D57-4F77-8515-824D7ECC9E6D}"/>
    <dgm:cxn modelId="{99625A8F-ED65-4350-9DA6-7A6FC1506C40}" type="presOf" srcId="{6560E42F-E15F-4708-B63A-068B92F6216C}" destId="{FB9669FA-6836-41BA-A866-6F9DCE358C84}" srcOrd="0" destOrd="0" presId="urn:microsoft.com/office/officeart/2005/8/layout/vList5"/>
    <dgm:cxn modelId="{3823DC99-50B7-4512-B3EB-7DB05BABE92E}" type="presOf" srcId="{FBD912C3-3054-4D77-8946-569597907663}" destId="{08EC1C0C-78E8-4766-AC2C-B88535F87B52}" srcOrd="0" destOrd="0" presId="urn:microsoft.com/office/officeart/2005/8/layout/vList5"/>
    <dgm:cxn modelId="{9070EBBD-31CC-41C3-BAA5-B68021D2D92E}" srcId="{FBD912C3-3054-4D77-8946-569597907663}" destId="{F17BABED-165A-453F-929C-AC0ED1BE2FE7}" srcOrd="1" destOrd="0" parTransId="{0C76D2C5-89E0-4537-8451-F3ED5522873D}" sibTransId="{9BA0E6B2-FE5F-4558-8490-B4E75B94CAF7}"/>
    <dgm:cxn modelId="{A00995CB-1584-409E-9ADA-402F5DAB8C4B}" srcId="{FBD912C3-3054-4D77-8946-569597907663}" destId="{6560E42F-E15F-4708-B63A-068B92F6216C}" srcOrd="0" destOrd="0" parTransId="{37C32699-D247-42E9-A2E8-EFCA7A9D2C0A}" sibTransId="{003E108D-CDE6-4671-B01A-F2F7BEBD2AB2}"/>
    <dgm:cxn modelId="{D6837BD2-4FC5-4D5E-B36B-30ADF272F146}" type="presOf" srcId="{B910A317-AFD3-4BB8-AC29-349571637B81}" destId="{E2B69EE6-A1FE-4AF6-B6F9-F5F2571B6864}" srcOrd="0" destOrd="0" presId="urn:microsoft.com/office/officeart/2005/8/layout/vList5"/>
    <dgm:cxn modelId="{516940D3-679F-4633-B26E-F08A3A14FE9D}" type="presParOf" srcId="{08EC1C0C-78E8-4766-AC2C-B88535F87B52}" destId="{9C07910C-BC6C-44E9-826D-3FF47DB7F90C}" srcOrd="0" destOrd="0" presId="urn:microsoft.com/office/officeart/2005/8/layout/vList5"/>
    <dgm:cxn modelId="{04ABD07E-16CD-4808-9DCA-1F38D00D5A23}" type="presParOf" srcId="{9C07910C-BC6C-44E9-826D-3FF47DB7F90C}" destId="{FB9669FA-6836-41BA-A866-6F9DCE358C84}" srcOrd="0" destOrd="0" presId="urn:microsoft.com/office/officeart/2005/8/layout/vList5"/>
    <dgm:cxn modelId="{579EE811-904E-462E-A142-6BE86562B5EA}" type="presParOf" srcId="{08EC1C0C-78E8-4766-AC2C-B88535F87B52}" destId="{DF11C826-CD32-42A2-99DE-46E5A7303DD3}" srcOrd="1" destOrd="0" presId="urn:microsoft.com/office/officeart/2005/8/layout/vList5"/>
    <dgm:cxn modelId="{723A0907-37E2-42F6-9246-A11F297724F0}" type="presParOf" srcId="{08EC1C0C-78E8-4766-AC2C-B88535F87B52}" destId="{38043E99-B8F7-47CB-98FF-649CAF1AA162}" srcOrd="2" destOrd="0" presId="urn:microsoft.com/office/officeart/2005/8/layout/vList5"/>
    <dgm:cxn modelId="{3516EF56-FF1C-4049-AF2D-FE5A7A270A54}" type="presParOf" srcId="{38043E99-B8F7-47CB-98FF-649CAF1AA162}" destId="{AF1545ED-4C73-4970-9958-6045FB7E6B97}" srcOrd="0" destOrd="0" presId="urn:microsoft.com/office/officeart/2005/8/layout/vList5"/>
    <dgm:cxn modelId="{14C36FCA-E067-45AE-8269-2B4C621129BA}" type="presParOf" srcId="{08EC1C0C-78E8-4766-AC2C-B88535F87B52}" destId="{0123EFE5-6535-4448-BBD9-877CEDA8636B}" srcOrd="3" destOrd="0" presId="urn:microsoft.com/office/officeart/2005/8/layout/vList5"/>
    <dgm:cxn modelId="{F2713449-1429-4772-A648-E780D7D803CF}" type="presParOf" srcId="{08EC1C0C-78E8-4766-AC2C-B88535F87B52}" destId="{660D1BFE-8D82-415F-A28A-09A2A5B1B8EC}" srcOrd="4" destOrd="0" presId="urn:microsoft.com/office/officeart/2005/8/layout/vList5"/>
    <dgm:cxn modelId="{96423786-6D97-488F-9F48-FCC8ECE7AA49}" type="presParOf" srcId="{660D1BFE-8D82-415F-A28A-09A2A5B1B8EC}" destId="{E2B69EE6-A1FE-4AF6-B6F9-F5F2571B686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2F9E24-6048-4320-A283-EF821005A6EF}">
      <dsp:nvSpPr>
        <dsp:cNvPr id="0" name=""/>
        <dsp:cNvSpPr/>
      </dsp:nvSpPr>
      <dsp:spPr>
        <a:xfrm>
          <a:off x="0" y="13233"/>
          <a:ext cx="5098904" cy="134257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word “epidemiology” comes from three Greek words:</a:t>
          </a:r>
        </a:p>
      </dsp:txBody>
      <dsp:txXfrm>
        <a:off x="65539" y="78772"/>
        <a:ext cx="4967826" cy="1211496"/>
      </dsp:txXfrm>
    </dsp:sp>
    <dsp:sp modelId="{8C5381E1-49F8-4405-9F26-791250FD2A78}">
      <dsp:nvSpPr>
        <dsp:cNvPr id="0" name=""/>
        <dsp:cNvSpPr/>
      </dsp:nvSpPr>
      <dsp:spPr>
        <a:xfrm>
          <a:off x="0" y="1355808"/>
          <a:ext cx="5098904" cy="99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90"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Epi = “on, upon, or befalls.”</a:t>
          </a:r>
        </a:p>
        <a:p>
          <a:pPr marL="171450" lvl="1" indent="-171450" algn="l" defTabSz="844550">
            <a:lnSpc>
              <a:spcPct val="90000"/>
            </a:lnSpc>
            <a:spcBef>
              <a:spcPct val="0"/>
            </a:spcBef>
            <a:spcAft>
              <a:spcPct val="20000"/>
            </a:spcAft>
            <a:buChar char="•"/>
          </a:pPr>
          <a:r>
            <a:rPr lang="en-US" sz="1900" kern="1200"/>
            <a:t>Demo = “people.”</a:t>
          </a:r>
        </a:p>
        <a:p>
          <a:pPr marL="171450" lvl="1" indent="-171450" algn="l" defTabSz="844550">
            <a:lnSpc>
              <a:spcPct val="90000"/>
            </a:lnSpc>
            <a:spcBef>
              <a:spcPct val="0"/>
            </a:spcBef>
            <a:spcAft>
              <a:spcPct val="20000"/>
            </a:spcAft>
            <a:buChar char="•"/>
          </a:pPr>
          <a:r>
            <a:rPr lang="en-US" sz="1900" kern="1200"/>
            <a:t>-ology = “the study of.”</a:t>
          </a:r>
        </a:p>
      </dsp:txBody>
      <dsp:txXfrm>
        <a:off x="0" y="1355808"/>
        <a:ext cx="5098904" cy="993600"/>
      </dsp:txXfrm>
    </dsp:sp>
    <dsp:sp modelId="{1414FFE6-EA48-44D4-866C-1D88A4302ABE}">
      <dsp:nvSpPr>
        <dsp:cNvPr id="0" name=""/>
        <dsp:cNvSpPr/>
      </dsp:nvSpPr>
      <dsp:spPr>
        <a:xfrm>
          <a:off x="0" y="2349408"/>
          <a:ext cx="5098904" cy="1342574"/>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So, epidemiology can be literally defined as “the study of that which befalls people.”(CDC, 2012).</a:t>
          </a:r>
        </a:p>
      </dsp:txBody>
      <dsp:txXfrm>
        <a:off x="65539" y="2414947"/>
        <a:ext cx="4967826" cy="1211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BA3A4A-1CAE-41BB-9099-A0774A6EB723}">
      <dsp:nvSpPr>
        <dsp:cNvPr id="0" name=""/>
        <dsp:cNvSpPr/>
      </dsp:nvSpPr>
      <dsp:spPr>
        <a:xfrm>
          <a:off x="950" y="370032"/>
          <a:ext cx="3335112" cy="21177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62FF21-DA2C-44A5-97C1-FCE6AF0B064C}">
      <dsp:nvSpPr>
        <dsp:cNvPr id="0" name=""/>
        <dsp:cNvSpPr/>
      </dsp:nvSpPr>
      <dsp:spPr>
        <a:xfrm>
          <a:off x="371518" y="722072"/>
          <a:ext cx="3335112" cy="211779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term epidemiology now applies to the description and causation of not only infectious diseases, but of disease in general, including related conditions.</a:t>
          </a:r>
          <a:endParaRPr lang="en-US" sz="1900" kern="1200"/>
        </a:p>
      </dsp:txBody>
      <dsp:txXfrm>
        <a:off x="433546" y="784100"/>
        <a:ext cx="3211056" cy="1993740"/>
      </dsp:txXfrm>
    </dsp:sp>
    <dsp:sp modelId="{28C52E9B-1F98-4FF0-A8CC-2531DCD08372}">
      <dsp:nvSpPr>
        <dsp:cNvPr id="0" name=""/>
        <dsp:cNvSpPr/>
      </dsp:nvSpPr>
      <dsp:spPr>
        <a:xfrm>
          <a:off x="4077199" y="370032"/>
          <a:ext cx="3335112" cy="21177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59F7BD-DD0B-43E2-B257-CDC9BC93EB83}">
      <dsp:nvSpPr>
        <dsp:cNvPr id="0" name=""/>
        <dsp:cNvSpPr/>
      </dsp:nvSpPr>
      <dsp:spPr>
        <a:xfrm>
          <a:off x="4447767" y="722072"/>
          <a:ext cx="3335112" cy="211779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Some examples of topics examined through epidemiology include diabetes mellitus, mental illness and obesity.</a:t>
          </a:r>
          <a:endParaRPr lang="en-US" sz="1900" kern="1200"/>
        </a:p>
      </dsp:txBody>
      <dsp:txXfrm>
        <a:off x="4509795" y="784100"/>
        <a:ext cx="3211056" cy="19937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4DDEE-87F6-4D23-953F-05088E09591E}">
      <dsp:nvSpPr>
        <dsp:cNvPr id="0" name=""/>
        <dsp:cNvSpPr/>
      </dsp:nvSpPr>
      <dsp:spPr>
        <a:xfrm>
          <a:off x="0" y="4188"/>
          <a:ext cx="5098904" cy="18181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 study of the distribution and determinants of health-related states in specified populations, and the application of this study to control health problems.”</a:t>
          </a:r>
          <a:r>
            <a:rPr lang="en-GB" sz="2100" kern="1200" dirty="0"/>
            <a:t>(Last, 1988; CDC, 2012)</a:t>
          </a:r>
          <a:endParaRPr lang="en-US" sz="2100" kern="1200" dirty="0"/>
        </a:p>
      </dsp:txBody>
      <dsp:txXfrm>
        <a:off x="88756" y="92944"/>
        <a:ext cx="4921392" cy="1640667"/>
      </dsp:txXfrm>
    </dsp:sp>
    <dsp:sp modelId="{2D301E02-05A9-42A4-8FA8-E50075AE6620}">
      <dsp:nvSpPr>
        <dsp:cNvPr id="0" name=""/>
        <dsp:cNvSpPr/>
      </dsp:nvSpPr>
      <dsp:spPr>
        <a:xfrm>
          <a:off x="0" y="1882848"/>
          <a:ext cx="5098904" cy="18181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 is the basic science of public health.</a:t>
          </a:r>
        </a:p>
      </dsp:txBody>
      <dsp:txXfrm>
        <a:off x="88756" y="1971604"/>
        <a:ext cx="4921392" cy="16406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CC124-E08C-46E8-8EA9-A2C189EE83CC}">
      <dsp:nvSpPr>
        <dsp:cNvPr id="0" name=""/>
        <dsp:cNvSpPr/>
      </dsp:nvSpPr>
      <dsp:spPr>
        <a:xfrm>
          <a:off x="0" y="38613"/>
          <a:ext cx="5098904" cy="66338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case definition (what)</a:t>
          </a:r>
          <a:endParaRPr lang="en-US" sz="2700" kern="1200"/>
        </a:p>
      </dsp:txBody>
      <dsp:txXfrm>
        <a:off x="32384" y="70997"/>
        <a:ext cx="5034136" cy="598621"/>
      </dsp:txXfrm>
    </dsp:sp>
    <dsp:sp modelId="{DC47D058-C14A-4F6E-B42C-A4F000872B21}">
      <dsp:nvSpPr>
        <dsp:cNvPr id="0" name=""/>
        <dsp:cNvSpPr/>
      </dsp:nvSpPr>
      <dsp:spPr>
        <a:xfrm>
          <a:off x="0" y="779763"/>
          <a:ext cx="5098904" cy="66338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person (who)</a:t>
          </a:r>
          <a:endParaRPr lang="en-US" sz="2700" kern="1200"/>
        </a:p>
      </dsp:txBody>
      <dsp:txXfrm>
        <a:off x="32384" y="812147"/>
        <a:ext cx="5034136" cy="598621"/>
      </dsp:txXfrm>
    </dsp:sp>
    <dsp:sp modelId="{FCC35AE0-1DC6-4C2E-BF78-22CE1C331BA5}">
      <dsp:nvSpPr>
        <dsp:cNvPr id="0" name=""/>
        <dsp:cNvSpPr/>
      </dsp:nvSpPr>
      <dsp:spPr>
        <a:xfrm>
          <a:off x="0" y="1520913"/>
          <a:ext cx="5098904" cy="66338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place (where)</a:t>
          </a:r>
          <a:endParaRPr lang="en-US" sz="2700" kern="1200"/>
        </a:p>
      </dsp:txBody>
      <dsp:txXfrm>
        <a:off x="32384" y="1553297"/>
        <a:ext cx="5034136" cy="598621"/>
      </dsp:txXfrm>
    </dsp:sp>
    <dsp:sp modelId="{808112B7-7CCA-4B64-8BDF-33D88AA60E17}">
      <dsp:nvSpPr>
        <dsp:cNvPr id="0" name=""/>
        <dsp:cNvSpPr/>
      </dsp:nvSpPr>
      <dsp:spPr>
        <a:xfrm>
          <a:off x="0" y="2262063"/>
          <a:ext cx="5098904" cy="66338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time (when)</a:t>
          </a:r>
          <a:endParaRPr lang="en-US" sz="2700" kern="1200"/>
        </a:p>
      </dsp:txBody>
      <dsp:txXfrm>
        <a:off x="32384" y="2294447"/>
        <a:ext cx="5034136" cy="598621"/>
      </dsp:txXfrm>
    </dsp:sp>
    <dsp:sp modelId="{540EC14F-FBA1-4143-82F3-2F744FEB9002}">
      <dsp:nvSpPr>
        <dsp:cNvPr id="0" name=""/>
        <dsp:cNvSpPr/>
      </dsp:nvSpPr>
      <dsp:spPr>
        <a:xfrm>
          <a:off x="0" y="3003213"/>
          <a:ext cx="5098904" cy="66338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risk factors (how and why)</a:t>
          </a:r>
          <a:endParaRPr lang="en-US" sz="2700" kern="1200"/>
        </a:p>
      </dsp:txBody>
      <dsp:txXfrm>
        <a:off x="32384" y="3035597"/>
        <a:ext cx="5034136" cy="5986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7A224-07A0-43D2-A714-E12CEF481543}">
      <dsp:nvSpPr>
        <dsp:cNvPr id="0" name=""/>
        <dsp:cNvSpPr/>
      </dsp:nvSpPr>
      <dsp:spPr>
        <a:xfrm>
          <a:off x="950" y="370032"/>
          <a:ext cx="3335112" cy="21177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53D28D-94F4-413C-A2B6-2E6E25FDF63B}">
      <dsp:nvSpPr>
        <dsp:cNvPr id="0" name=""/>
        <dsp:cNvSpPr/>
      </dsp:nvSpPr>
      <dsp:spPr>
        <a:xfrm>
          <a:off x="371518" y="722072"/>
          <a:ext cx="3335112" cy="211779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Epidemiology is ”</a:t>
          </a:r>
          <a:r>
            <a:rPr lang="en-GB" sz="1900" i="1" kern="1200"/>
            <a:t>the science dealing with the spread and control of diseases and other factors relating to the health of the populations and other groups”</a:t>
          </a:r>
          <a:r>
            <a:rPr lang="en-GB" sz="1900" kern="1200"/>
            <a:t>.</a:t>
          </a:r>
          <a:endParaRPr lang="en-US" sz="1900" kern="1200"/>
        </a:p>
      </dsp:txBody>
      <dsp:txXfrm>
        <a:off x="433546" y="784100"/>
        <a:ext cx="3211056" cy="1993740"/>
      </dsp:txXfrm>
    </dsp:sp>
    <dsp:sp modelId="{3BCD90F5-3F1D-4745-81D2-1C2975373C0F}">
      <dsp:nvSpPr>
        <dsp:cNvPr id="0" name=""/>
        <dsp:cNvSpPr/>
      </dsp:nvSpPr>
      <dsp:spPr>
        <a:xfrm>
          <a:off x="4077199" y="370032"/>
          <a:ext cx="3335112" cy="21177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268379-7992-48F0-94CC-7BF3F917A48B}">
      <dsp:nvSpPr>
        <dsp:cNvPr id="0" name=""/>
        <dsp:cNvSpPr/>
      </dsp:nvSpPr>
      <dsp:spPr>
        <a:xfrm>
          <a:off x="4447767" y="722072"/>
          <a:ext cx="3335112" cy="211779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Epidemiological information is used to identify and evaluate the risks of epidemic outbreaks of disease and to help prevent their spread or return</a:t>
          </a:r>
          <a:endParaRPr lang="en-US" sz="1900" kern="1200"/>
        </a:p>
      </dsp:txBody>
      <dsp:txXfrm>
        <a:off x="4509795" y="784100"/>
        <a:ext cx="3211056" cy="19937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8DF03-3D1B-4A28-B082-7A30B4EAACCF}">
      <dsp:nvSpPr>
        <dsp:cNvPr id="0" name=""/>
        <dsp:cNvSpPr/>
      </dsp:nvSpPr>
      <dsp:spPr>
        <a:xfrm>
          <a:off x="0" y="11207"/>
          <a:ext cx="5000124" cy="234851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 model that helps epidemiologists (and other scientists) study various health problems.</a:t>
          </a:r>
        </a:p>
      </dsp:txBody>
      <dsp:txXfrm>
        <a:off x="114645" y="125852"/>
        <a:ext cx="4770834" cy="2119229"/>
      </dsp:txXfrm>
    </dsp:sp>
    <dsp:sp modelId="{DFC37BFE-30DB-4F11-B835-FAD24ADABE36}">
      <dsp:nvSpPr>
        <dsp:cNvPr id="0" name=""/>
        <dsp:cNvSpPr/>
      </dsp:nvSpPr>
      <dsp:spPr>
        <a:xfrm>
          <a:off x="0" y="2437486"/>
          <a:ext cx="5000124" cy="234851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Specific to epidemiology, this model depicts the interaction and interdependence of the agent, host, and environment on the spread of diseases.</a:t>
          </a:r>
        </a:p>
      </dsp:txBody>
      <dsp:txXfrm>
        <a:off x="114645" y="2552131"/>
        <a:ext cx="4770834" cy="2119229"/>
      </dsp:txXfrm>
    </dsp:sp>
    <dsp:sp modelId="{D956F9D9-D881-4C9C-A0AE-71C4B24EE354}">
      <dsp:nvSpPr>
        <dsp:cNvPr id="0" name=""/>
        <dsp:cNvSpPr/>
      </dsp:nvSpPr>
      <dsp:spPr>
        <a:xfrm>
          <a:off x="0" y="4786005"/>
          <a:ext cx="5000124"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Very useful when studying infectious diseases.</a:t>
          </a:r>
        </a:p>
      </dsp:txBody>
      <dsp:txXfrm>
        <a:off x="0" y="4786005"/>
        <a:ext cx="5000124" cy="6567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9C999-2C29-4996-833A-99CBA140C802}">
      <dsp:nvSpPr>
        <dsp:cNvPr id="0" name=""/>
        <dsp:cNvSpPr/>
      </dsp:nvSpPr>
      <dsp:spPr>
        <a:xfrm>
          <a:off x="0" y="374855"/>
          <a:ext cx="5000124" cy="11907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8065" tIns="437388" rIns="388065"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The “what” – what caused the disease.</a:t>
          </a:r>
        </a:p>
      </dsp:txBody>
      <dsp:txXfrm>
        <a:off x="0" y="374855"/>
        <a:ext cx="5000124" cy="1190700"/>
      </dsp:txXfrm>
    </dsp:sp>
    <dsp:sp modelId="{E6DF20E6-CD3F-4000-889E-CA3D15305D19}">
      <dsp:nvSpPr>
        <dsp:cNvPr id="0" name=""/>
        <dsp:cNvSpPr/>
      </dsp:nvSpPr>
      <dsp:spPr>
        <a:xfrm>
          <a:off x="250006" y="64895"/>
          <a:ext cx="3500086" cy="6199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933450">
            <a:lnSpc>
              <a:spcPct val="90000"/>
            </a:lnSpc>
            <a:spcBef>
              <a:spcPct val="0"/>
            </a:spcBef>
            <a:spcAft>
              <a:spcPct val="35000"/>
            </a:spcAft>
            <a:buNone/>
          </a:pPr>
          <a:r>
            <a:rPr lang="en-US" sz="2100" kern="1200"/>
            <a:t>Agent</a:t>
          </a:r>
        </a:p>
      </dsp:txBody>
      <dsp:txXfrm>
        <a:off x="280268" y="95157"/>
        <a:ext cx="3439562" cy="559396"/>
      </dsp:txXfrm>
    </dsp:sp>
    <dsp:sp modelId="{56A5CB84-AE00-4890-BD40-10C6D2AB667D}">
      <dsp:nvSpPr>
        <dsp:cNvPr id="0" name=""/>
        <dsp:cNvSpPr/>
      </dsp:nvSpPr>
      <dsp:spPr>
        <a:xfrm>
          <a:off x="0" y="1988915"/>
          <a:ext cx="5000124" cy="1488374"/>
        </a:xfrm>
        <a:prstGeom prst="rect">
          <a:avLst/>
        </a:prstGeom>
        <a:solidFill>
          <a:schemeClr val="lt1">
            <a:alpha val="90000"/>
            <a:hueOff val="0"/>
            <a:satOff val="0"/>
            <a:lumOff val="0"/>
            <a:alphaOff val="0"/>
          </a:schemeClr>
        </a:solidFill>
        <a:ln w="12700" cap="flat" cmpd="sng" algn="ctr">
          <a:solidFill>
            <a:schemeClr val="accent5">
              <a:hueOff val="-6076075"/>
              <a:satOff val="-413"/>
              <a:lumOff val="98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8065" tIns="437388" rIns="388065"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The “who” – who harbors the disease; usually includes a list of symptoms among those affected.</a:t>
          </a:r>
        </a:p>
      </dsp:txBody>
      <dsp:txXfrm>
        <a:off x="0" y="1988915"/>
        <a:ext cx="5000124" cy="1488374"/>
      </dsp:txXfrm>
    </dsp:sp>
    <dsp:sp modelId="{19B045BA-0B5E-4711-B7B7-74AC595E5FAD}">
      <dsp:nvSpPr>
        <dsp:cNvPr id="0" name=""/>
        <dsp:cNvSpPr/>
      </dsp:nvSpPr>
      <dsp:spPr>
        <a:xfrm>
          <a:off x="250006" y="1678955"/>
          <a:ext cx="3500086" cy="6199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933450">
            <a:lnSpc>
              <a:spcPct val="90000"/>
            </a:lnSpc>
            <a:spcBef>
              <a:spcPct val="0"/>
            </a:spcBef>
            <a:spcAft>
              <a:spcPct val="35000"/>
            </a:spcAft>
            <a:buNone/>
          </a:pPr>
          <a:r>
            <a:rPr lang="en-US" sz="2100" kern="1200"/>
            <a:t>Host</a:t>
          </a:r>
        </a:p>
      </dsp:txBody>
      <dsp:txXfrm>
        <a:off x="280268" y="1709217"/>
        <a:ext cx="3439562" cy="559396"/>
      </dsp:txXfrm>
    </dsp:sp>
    <dsp:sp modelId="{A87AB877-2A65-40D1-8030-D5F9898456D7}">
      <dsp:nvSpPr>
        <dsp:cNvPr id="0" name=""/>
        <dsp:cNvSpPr/>
      </dsp:nvSpPr>
      <dsp:spPr>
        <a:xfrm>
          <a:off x="0" y="3900650"/>
          <a:ext cx="5000124" cy="1488374"/>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8065" tIns="437388" rIns="388065"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The “where” – favourable conditions external to the host that allow for transmission.</a:t>
          </a:r>
        </a:p>
      </dsp:txBody>
      <dsp:txXfrm>
        <a:off x="0" y="3900650"/>
        <a:ext cx="5000124" cy="1488374"/>
      </dsp:txXfrm>
    </dsp:sp>
    <dsp:sp modelId="{D986F731-6A8D-465E-918D-DC8E4A03CDA6}">
      <dsp:nvSpPr>
        <dsp:cNvPr id="0" name=""/>
        <dsp:cNvSpPr/>
      </dsp:nvSpPr>
      <dsp:spPr>
        <a:xfrm>
          <a:off x="250006" y="3590690"/>
          <a:ext cx="3500086" cy="6199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933450">
            <a:lnSpc>
              <a:spcPct val="90000"/>
            </a:lnSpc>
            <a:spcBef>
              <a:spcPct val="0"/>
            </a:spcBef>
            <a:spcAft>
              <a:spcPct val="35000"/>
            </a:spcAft>
            <a:buNone/>
          </a:pPr>
          <a:r>
            <a:rPr lang="en-US" sz="2100" kern="1200"/>
            <a:t>Environment</a:t>
          </a:r>
        </a:p>
      </dsp:txBody>
      <dsp:txXfrm>
        <a:off x="280268" y="3620952"/>
        <a:ext cx="3439562" cy="5593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BBB0F-0DC5-4E05-B0A5-646B27C6E6CE}">
      <dsp:nvSpPr>
        <dsp:cNvPr id="0" name=""/>
        <dsp:cNvSpPr/>
      </dsp:nvSpPr>
      <dsp:spPr>
        <a:xfrm>
          <a:off x="619620" y="1062"/>
          <a:ext cx="1995892" cy="119753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Occurrence</a:t>
          </a:r>
          <a:endParaRPr lang="en-US" sz="2100" kern="1200"/>
        </a:p>
      </dsp:txBody>
      <dsp:txXfrm>
        <a:off x="619620" y="1062"/>
        <a:ext cx="1995892" cy="1197535"/>
      </dsp:txXfrm>
    </dsp:sp>
    <dsp:sp modelId="{B1C5964E-D5C8-4376-825B-B470A5ACA18B}">
      <dsp:nvSpPr>
        <dsp:cNvPr id="0" name=""/>
        <dsp:cNvSpPr/>
      </dsp:nvSpPr>
      <dsp:spPr>
        <a:xfrm>
          <a:off x="2815101" y="1062"/>
          <a:ext cx="1995892" cy="119753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Reservoir</a:t>
          </a:r>
          <a:endParaRPr lang="en-US" sz="2100" kern="1200"/>
        </a:p>
      </dsp:txBody>
      <dsp:txXfrm>
        <a:off x="2815101" y="1062"/>
        <a:ext cx="1995892" cy="1197535"/>
      </dsp:txXfrm>
    </dsp:sp>
    <dsp:sp modelId="{64472F39-BE0D-4D2A-88BA-DC26B6FFCA54}">
      <dsp:nvSpPr>
        <dsp:cNvPr id="0" name=""/>
        <dsp:cNvSpPr/>
      </dsp:nvSpPr>
      <dsp:spPr>
        <a:xfrm>
          <a:off x="5010583" y="1062"/>
          <a:ext cx="1995892" cy="119753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Mode of transmission</a:t>
          </a:r>
          <a:endParaRPr lang="en-US" sz="2100" kern="1200"/>
        </a:p>
      </dsp:txBody>
      <dsp:txXfrm>
        <a:off x="5010583" y="1062"/>
        <a:ext cx="1995892" cy="1197535"/>
      </dsp:txXfrm>
    </dsp:sp>
    <dsp:sp modelId="{EA762540-16F2-427E-A9A7-BFED0AEBB377}">
      <dsp:nvSpPr>
        <dsp:cNvPr id="0" name=""/>
        <dsp:cNvSpPr/>
      </dsp:nvSpPr>
      <dsp:spPr>
        <a:xfrm>
          <a:off x="619620" y="1398187"/>
          <a:ext cx="1995892" cy="119753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Incubation period</a:t>
          </a:r>
          <a:endParaRPr lang="en-US" sz="2100" kern="1200"/>
        </a:p>
      </dsp:txBody>
      <dsp:txXfrm>
        <a:off x="619620" y="1398187"/>
        <a:ext cx="1995892" cy="1197535"/>
      </dsp:txXfrm>
    </dsp:sp>
    <dsp:sp modelId="{D7084EDA-9141-4A96-8BFA-84F361DA1D54}">
      <dsp:nvSpPr>
        <dsp:cNvPr id="0" name=""/>
        <dsp:cNvSpPr/>
      </dsp:nvSpPr>
      <dsp:spPr>
        <a:xfrm>
          <a:off x="2815101" y="1398187"/>
          <a:ext cx="1995892" cy="119753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Communicable period</a:t>
          </a:r>
          <a:endParaRPr lang="en-US" sz="2100" kern="1200"/>
        </a:p>
      </dsp:txBody>
      <dsp:txXfrm>
        <a:off x="2815101" y="1398187"/>
        <a:ext cx="1995892" cy="1197535"/>
      </dsp:txXfrm>
    </dsp:sp>
    <dsp:sp modelId="{672628A9-5FE1-432E-B736-160A9D8DB261}">
      <dsp:nvSpPr>
        <dsp:cNvPr id="0" name=""/>
        <dsp:cNvSpPr/>
      </dsp:nvSpPr>
      <dsp:spPr>
        <a:xfrm>
          <a:off x="5010583" y="1398187"/>
          <a:ext cx="1995892" cy="119753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Susceptibility and resistance</a:t>
          </a:r>
          <a:endParaRPr lang="en-US" sz="2100" kern="1200"/>
        </a:p>
      </dsp:txBody>
      <dsp:txXfrm>
        <a:off x="5010583" y="1398187"/>
        <a:ext cx="1995892" cy="1197535"/>
      </dsp:txXfrm>
    </dsp:sp>
    <dsp:sp modelId="{9EBE063E-3B5C-401A-BDB3-1EB6764C1CB1}">
      <dsp:nvSpPr>
        <dsp:cNvPr id="0" name=""/>
        <dsp:cNvSpPr/>
      </dsp:nvSpPr>
      <dsp:spPr>
        <a:xfrm>
          <a:off x="2815101" y="2795311"/>
          <a:ext cx="1995892" cy="119753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Control</a:t>
          </a:r>
          <a:endParaRPr lang="en-US" sz="2100" kern="1200"/>
        </a:p>
      </dsp:txBody>
      <dsp:txXfrm>
        <a:off x="2815101" y="2795311"/>
        <a:ext cx="1995892" cy="11975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652CF-1EF5-4CA7-B109-86831A616D21}">
      <dsp:nvSpPr>
        <dsp:cNvPr id="0" name=""/>
        <dsp:cNvSpPr/>
      </dsp:nvSpPr>
      <dsp:spPr>
        <a:xfrm>
          <a:off x="6925" y="1439712"/>
          <a:ext cx="4139995" cy="1655998"/>
        </a:xfrm>
        <a:prstGeom prst="chevron">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a:t>Working in a groups, research the meaning of the term </a:t>
          </a:r>
          <a:r>
            <a:rPr lang="en-GB" sz="2000" b="1" kern="1200"/>
            <a:t>epidemic, pandemic and endemic</a:t>
          </a:r>
          <a:endParaRPr lang="en-US" sz="2000" kern="1200"/>
        </a:p>
      </dsp:txBody>
      <dsp:txXfrm>
        <a:off x="834924" y="1439712"/>
        <a:ext cx="2483997" cy="1655998"/>
      </dsp:txXfrm>
    </dsp:sp>
    <dsp:sp modelId="{8D2603D4-A1DE-4F61-B5B2-841102D0ECD5}">
      <dsp:nvSpPr>
        <dsp:cNvPr id="0" name=""/>
        <dsp:cNvSpPr/>
      </dsp:nvSpPr>
      <dsp:spPr>
        <a:xfrm>
          <a:off x="3732921" y="1439712"/>
          <a:ext cx="4139995" cy="1655998"/>
        </a:xfrm>
        <a:prstGeom prst="chevron">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Feedback your findings to the whole class</a:t>
          </a:r>
          <a:endParaRPr lang="en-US" sz="2000" kern="1200"/>
        </a:p>
      </dsp:txBody>
      <dsp:txXfrm>
        <a:off x="4560920" y="1439712"/>
        <a:ext cx="2483997" cy="165599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6C312-C1EF-4922-9EAC-5E078A5D1E55}">
      <dsp:nvSpPr>
        <dsp:cNvPr id="0" name=""/>
        <dsp:cNvSpPr/>
      </dsp:nvSpPr>
      <dsp:spPr>
        <a:xfrm>
          <a:off x="402089" y="673"/>
          <a:ext cx="3968989" cy="22049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Regularly found among particular people or in a certain area</a:t>
          </a:r>
          <a:endParaRPr lang="en-US" sz="2800" kern="1200"/>
        </a:p>
      </dsp:txBody>
      <dsp:txXfrm>
        <a:off x="466671" y="65255"/>
        <a:ext cx="3839825" cy="2075830"/>
      </dsp:txXfrm>
    </dsp:sp>
    <dsp:sp modelId="{2B87EB91-E84C-431B-8FFC-DA29FE4C36CF}">
      <dsp:nvSpPr>
        <dsp:cNvPr id="0" name=""/>
        <dsp:cNvSpPr/>
      </dsp:nvSpPr>
      <dsp:spPr>
        <a:xfrm rot="5400000">
          <a:off x="1973147" y="2260792"/>
          <a:ext cx="826872" cy="99224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2088909" y="2343479"/>
        <a:ext cx="595349" cy="578810"/>
      </dsp:txXfrm>
    </dsp:sp>
    <dsp:sp modelId="{27FFFC5F-8223-417F-B274-9D3154B15C10}">
      <dsp:nvSpPr>
        <dsp:cNvPr id="0" name=""/>
        <dsp:cNvSpPr/>
      </dsp:nvSpPr>
      <dsp:spPr>
        <a:xfrm>
          <a:off x="402089" y="3308164"/>
          <a:ext cx="3968989" cy="22049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For example, chickenpox is endemic (steady state) in the UK, but malaria is not</a:t>
          </a:r>
          <a:endParaRPr lang="en-US" sz="2800" kern="1200"/>
        </a:p>
      </dsp:txBody>
      <dsp:txXfrm>
        <a:off x="466671" y="3372746"/>
        <a:ext cx="3839825" cy="20758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B8BCC-D5FF-4EB3-920F-E8DC921CD647}">
      <dsp:nvSpPr>
        <dsp:cNvPr id="0" name=""/>
        <dsp:cNvSpPr/>
      </dsp:nvSpPr>
      <dsp:spPr>
        <a:xfrm>
          <a:off x="0" y="3295221"/>
          <a:ext cx="5589270" cy="21620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Exotic diseases are those which are imported into a country in which they do not otherwise occur, as for example, rabies in the UK.</a:t>
          </a:r>
        </a:p>
      </dsp:txBody>
      <dsp:txXfrm>
        <a:off x="0" y="3295221"/>
        <a:ext cx="5589270" cy="2162022"/>
      </dsp:txXfrm>
    </dsp:sp>
    <dsp:sp modelId="{51A582A0-6CF9-4F67-A8F3-C157B045A5C2}">
      <dsp:nvSpPr>
        <dsp:cNvPr id="0" name=""/>
        <dsp:cNvSpPr/>
      </dsp:nvSpPr>
      <dsp:spPr>
        <a:xfrm rot="10800000">
          <a:off x="0" y="2461"/>
          <a:ext cx="5589270" cy="3325190"/>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A pandemic usually affecting a large proportion of the population, occurring over a wide geographic area such as a section of a nation, the entire nation, a continent or the world, e.g. Influenza pandemics.</a:t>
          </a:r>
        </a:p>
      </dsp:txBody>
      <dsp:txXfrm rot="10800000">
        <a:off x="0" y="2461"/>
        <a:ext cx="5589270" cy="21606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425AC-D8CD-4DC1-A64C-7FD17852F6B1}">
      <dsp:nvSpPr>
        <dsp:cNvPr id="0" name=""/>
        <dsp:cNvSpPr/>
      </dsp:nvSpPr>
      <dsp:spPr>
        <a:xfrm>
          <a:off x="0" y="0"/>
          <a:ext cx="558927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9F3D15-350B-4EC1-92EF-FBA09C710BB8}">
      <dsp:nvSpPr>
        <dsp:cNvPr id="0" name=""/>
        <dsp:cNvSpPr/>
      </dsp:nvSpPr>
      <dsp:spPr>
        <a:xfrm>
          <a:off x="0" y="0"/>
          <a:ext cx="558927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word sporadic means  scattered about. </a:t>
          </a:r>
        </a:p>
      </dsp:txBody>
      <dsp:txXfrm>
        <a:off x="0" y="0"/>
        <a:ext cx="5589270" cy="1364926"/>
      </dsp:txXfrm>
    </dsp:sp>
    <dsp:sp modelId="{8EFF50BF-60DF-4D99-9210-24E1E4C5B92D}">
      <dsp:nvSpPr>
        <dsp:cNvPr id="0" name=""/>
        <dsp:cNvSpPr/>
      </dsp:nvSpPr>
      <dsp:spPr>
        <a:xfrm>
          <a:off x="0" y="1364926"/>
          <a:ext cx="5589270"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718D4-E4BC-4C9C-B7E1-D224783485A5}">
      <dsp:nvSpPr>
        <dsp:cNvPr id="0" name=""/>
        <dsp:cNvSpPr/>
      </dsp:nvSpPr>
      <dsp:spPr>
        <a:xfrm>
          <a:off x="0" y="1364926"/>
          <a:ext cx="558927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cases occur irregularly from time to time, and generally infrequently. </a:t>
          </a:r>
        </a:p>
      </dsp:txBody>
      <dsp:txXfrm>
        <a:off x="0" y="1364926"/>
        <a:ext cx="5589270" cy="1364926"/>
      </dsp:txXfrm>
    </dsp:sp>
    <dsp:sp modelId="{86456326-29B6-4EF7-8090-56F2963D200A}">
      <dsp:nvSpPr>
        <dsp:cNvPr id="0" name=""/>
        <dsp:cNvSpPr/>
      </dsp:nvSpPr>
      <dsp:spPr>
        <a:xfrm>
          <a:off x="0" y="2729853"/>
          <a:ext cx="5589270"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7986A-FCFF-4858-B27D-17E1D963D818}">
      <dsp:nvSpPr>
        <dsp:cNvPr id="0" name=""/>
        <dsp:cNvSpPr/>
      </dsp:nvSpPr>
      <dsp:spPr>
        <a:xfrm>
          <a:off x="0" y="2729853"/>
          <a:ext cx="558927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cases are few and separated widely in time and place that they show no or little connection with each other, nor a recognizable common source of infection e.g. polio, meningococcal meningitis, tetanus</a:t>
          </a:r>
        </a:p>
      </dsp:txBody>
      <dsp:txXfrm>
        <a:off x="0" y="2729853"/>
        <a:ext cx="5589270" cy="1364926"/>
      </dsp:txXfrm>
    </dsp:sp>
    <dsp:sp modelId="{37F7150E-20CF-4749-AF8D-C14E94E9571A}">
      <dsp:nvSpPr>
        <dsp:cNvPr id="0" name=""/>
        <dsp:cNvSpPr/>
      </dsp:nvSpPr>
      <dsp:spPr>
        <a:xfrm>
          <a:off x="0" y="4094779"/>
          <a:ext cx="5589270"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313C3B-A820-4896-AB4C-973F0B0785A0}">
      <dsp:nvSpPr>
        <dsp:cNvPr id="0" name=""/>
        <dsp:cNvSpPr/>
      </dsp:nvSpPr>
      <dsp:spPr>
        <a:xfrm>
          <a:off x="0" y="4094779"/>
          <a:ext cx="558927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However, a sporadic disease could be the starting point of an epidemic when the conditions are favorable for its spread.</a:t>
          </a:r>
        </a:p>
      </dsp:txBody>
      <dsp:txXfrm>
        <a:off x="0" y="4094779"/>
        <a:ext cx="5589270" cy="13649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9326F-349A-4829-954C-14E9EC7D9EF4}">
      <dsp:nvSpPr>
        <dsp:cNvPr id="0" name=""/>
        <dsp:cNvSpPr/>
      </dsp:nvSpPr>
      <dsp:spPr>
        <a:xfrm>
          <a:off x="402089" y="673"/>
          <a:ext cx="3968989" cy="22049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 groups discuss why epidemics occur </a:t>
          </a:r>
          <a:endParaRPr lang="en-US" sz="2500" kern="1200"/>
        </a:p>
      </dsp:txBody>
      <dsp:txXfrm>
        <a:off x="466671" y="65255"/>
        <a:ext cx="3839825" cy="2075830"/>
      </dsp:txXfrm>
    </dsp:sp>
    <dsp:sp modelId="{FD6D992A-EF14-4EB5-8565-44230249A5F6}">
      <dsp:nvSpPr>
        <dsp:cNvPr id="0" name=""/>
        <dsp:cNvSpPr/>
      </dsp:nvSpPr>
      <dsp:spPr>
        <a:xfrm rot="5400000">
          <a:off x="1973147" y="2260792"/>
          <a:ext cx="826872" cy="99224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088909" y="2343479"/>
        <a:ext cx="595349" cy="578810"/>
      </dsp:txXfrm>
    </dsp:sp>
    <dsp:sp modelId="{79FD0D24-DC48-420D-B001-F8EB949C460E}">
      <dsp:nvSpPr>
        <dsp:cNvPr id="0" name=""/>
        <dsp:cNvSpPr/>
      </dsp:nvSpPr>
      <dsp:spPr>
        <a:xfrm>
          <a:off x="402089" y="3308164"/>
          <a:ext cx="3968989" cy="22049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Choose one communicable disease and provide an example of why the disease could turn out to be an epidemic</a:t>
          </a:r>
          <a:endParaRPr lang="en-US" sz="2500" kern="1200"/>
        </a:p>
      </dsp:txBody>
      <dsp:txXfrm>
        <a:off x="466671" y="3372746"/>
        <a:ext cx="3839825" cy="20758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669FA-6836-41BA-A866-6F9DCE358C84}">
      <dsp:nvSpPr>
        <dsp:cNvPr id="0" name=""/>
        <dsp:cNvSpPr/>
      </dsp:nvSpPr>
      <dsp:spPr>
        <a:xfrm>
          <a:off x="2523743" y="2124"/>
          <a:ext cx="2839212" cy="140228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Public health professionals use two important indicators to measure population health: </a:t>
          </a:r>
          <a:endParaRPr lang="en-US" sz="1700" kern="1200"/>
        </a:p>
      </dsp:txBody>
      <dsp:txXfrm>
        <a:off x="2592197" y="70578"/>
        <a:ext cx="2702304" cy="1265378"/>
      </dsp:txXfrm>
    </dsp:sp>
    <dsp:sp modelId="{AF1545ED-4C73-4970-9958-6045FB7E6B97}">
      <dsp:nvSpPr>
        <dsp:cNvPr id="0" name=""/>
        <dsp:cNvSpPr/>
      </dsp:nvSpPr>
      <dsp:spPr>
        <a:xfrm>
          <a:off x="2523743" y="1474525"/>
          <a:ext cx="2839212" cy="1402286"/>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disease prevalence and </a:t>
          </a:r>
          <a:endParaRPr lang="en-US" sz="1700" kern="1200"/>
        </a:p>
      </dsp:txBody>
      <dsp:txXfrm>
        <a:off x="2592197" y="1542979"/>
        <a:ext cx="2702304" cy="1265378"/>
      </dsp:txXfrm>
    </dsp:sp>
    <dsp:sp modelId="{E2B69EE6-A1FE-4AF6-B6F9-F5F2571B6864}">
      <dsp:nvSpPr>
        <dsp:cNvPr id="0" name=""/>
        <dsp:cNvSpPr/>
      </dsp:nvSpPr>
      <dsp:spPr>
        <a:xfrm>
          <a:off x="2523743" y="2946926"/>
          <a:ext cx="2839212" cy="140228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disease incidence.</a:t>
          </a:r>
          <a:endParaRPr lang="en-US" sz="1700" kern="1200"/>
        </a:p>
      </dsp:txBody>
      <dsp:txXfrm>
        <a:off x="2592197" y="3015380"/>
        <a:ext cx="2702304" cy="12653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76141E-E75D-493A-9359-6EF094B069D5}" type="datetimeFigureOut">
              <a:rPr lang="en-GB" smtClean="0"/>
              <a:pPr/>
              <a:t>20/02/2026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65ECE2-2F7A-4F1D-8F40-4DF48E9103EF}" type="slidenum">
              <a:rPr lang="en-GB" smtClean="0"/>
              <a:pPr/>
              <a:t>‹#›</a:t>
            </a:fld>
            <a:endParaRPr lang="en-GB"/>
          </a:p>
        </p:txBody>
      </p:sp>
    </p:spTree>
    <p:extLst>
      <p:ext uri="{BB962C8B-B14F-4D97-AF65-F5344CB8AC3E}">
        <p14:creationId xmlns:p14="http://schemas.microsoft.com/office/powerpoint/2010/main" val="30739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q-17icRTMyY"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1jzZe3ORdd8" TargetMode="External"/><Relationship Id="rId2" Type="http://schemas.openxmlformats.org/officeDocument/2006/relationships/slide" Target="../slides/slide47.xml"/><Relationship Id="rId1" Type="http://schemas.openxmlformats.org/officeDocument/2006/relationships/notesMaster" Target="../notesMasters/notesMaster1.xml"/><Relationship Id="rId4" Type="http://schemas.openxmlformats.org/officeDocument/2006/relationships/hyperlink" Target="https://www.youtube.com/watch?v=2VCVdtUTwh4"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openwho.org/courses/pandemic-epidemic-diseases" TargetMode="External"/><Relationship Id="rId2" Type="http://schemas.openxmlformats.org/officeDocument/2006/relationships/slide" Target="../slides/slide50.xml"/><Relationship Id="rId1" Type="http://schemas.openxmlformats.org/officeDocument/2006/relationships/notesMaster" Target="../notesMasters/notesMaster1.xml"/><Relationship Id="rId5" Type="http://schemas.openxmlformats.org/officeDocument/2006/relationships/hyperlink" Target="https://www.publichealth.columbia.edu/public-health-now/news/epidemic-endemic-pandemic-what-are-differences" TargetMode="External"/><Relationship Id="rId4" Type="http://schemas.openxmlformats.org/officeDocument/2006/relationships/hyperlink" Target="https://www.mphonline.org/worst-pandemics-in-histor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224BB-E081-28B6-B91F-E20F4CB5BD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FF6E82-1DDF-3257-25DF-904245F335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1F0F2C-2A18-902B-0CA2-037A869CB65B}"/>
              </a:ext>
            </a:extLst>
          </p:cNvPr>
          <p:cNvSpPr>
            <a:spLocks noGrp="1"/>
          </p:cNvSpPr>
          <p:nvPr>
            <p:ph type="body" idx="1"/>
          </p:nvPr>
        </p:nvSpPr>
        <p:spPr/>
        <p:txBody>
          <a:bodyPr/>
          <a:lstStyle/>
          <a:p>
            <a:r>
              <a:rPr lang="en-GB" dirty="0">
                <a:hlinkClick r:id="rId3"/>
              </a:rPr>
              <a:t>What is Epidemiology? - YouTube</a:t>
            </a:r>
            <a:endParaRPr lang="en-GB" dirty="0"/>
          </a:p>
        </p:txBody>
      </p:sp>
      <p:sp>
        <p:nvSpPr>
          <p:cNvPr id="4" name="Slide Number Placeholder 3">
            <a:extLst>
              <a:ext uri="{FF2B5EF4-FFF2-40B4-BE49-F238E27FC236}">
                <a16:creationId xmlns:a16="http://schemas.microsoft.com/office/drawing/2014/main" id="{EB8A96A2-95AF-6DDD-FC7B-19D6FA22FFB9}"/>
              </a:ext>
            </a:extLst>
          </p:cNvPr>
          <p:cNvSpPr>
            <a:spLocks noGrp="1"/>
          </p:cNvSpPr>
          <p:nvPr>
            <p:ph type="sldNum" sz="quarter" idx="5"/>
          </p:nvPr>
        </p:nvSpPr>
        <p:spPr/>
        <p:txBody>
          <a:bodyPr/>
          <a:lstStyle/>
          <a:p>
            <a:fld id="{4DDCFA93-3A2F-4F87-AC09-EAA5311D156C}" type="slidenum">
              <a:rPr lang="en-GB" smtClean="0"/>
              <a:t>5</a:t>
            </a:fld>
            <a:endParaRPr lang="en-GB"/>
          </a:p>
        </p:txBody>
      </p:sp>
    </p:spTree>
    <p:extLst>
      <p:ext uri="{BB962C8B-B14F-4D97-AF65-F5344CB8AC3E}">
        <p14:creationId xmlns:p14="http://schemas.microsoft.com/office/powerpoint/2010/main" val="479537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74D455-22AA-42BB-92BE-2C33AE99FA48}" type="slidenum">
              <a:rPr lang="ar-SA"/>
              <a:pPr/>
              <a:t>16</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34004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2B8FC4-C6E7-49E6-A099-E4416BA92D0A}" type="slidenum">
              <a:rPr lang="ar-SA"/>
              <a:pPr/>
              <a:t>37</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604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Pandemic- SARS-Covid19, MERS, Cholera, Bubonic plague, HIV/AIDS</a:t>
            </a:r>
          </a:p>
          <a:p>
            <a:r>
              <a:rPr lang="en-GB" dirty="0"/>
              <a:t>Epidemic-yellow fever, small pox, measles, polio, Ebola virus</a:t>
            </a:r>
          </a:p>
          <a:p>
            <a:r>
              <a:rPr lang="en-GB" dirty="0"/>
              <a:t>Endemic-flu, malaria</a:t>
            </a:r>
          </a:p>
        </p:txBody>
      </p:sp>
      <p:sp>
        <p:nvSpPr>
          <p:cNvPr id="4" name="Slide Number Placeholder 3"/>
          <p:cNvSpPr>
            <a:spLocks noGrp="1"/>
          </p:cNvSpPr>
          <p:nvPr>
            <p:ph type="sldNum" sz="quarter" idx="5"/>
          </p:nvPr>
        </p:nvSpPr>
        <p:spPr/>
        <p:txBody>
          <a:bodyPr/>
          <a:lstStyle/>
          <a:p>
            <a:fld id="{4DDCFA93-3A2F-4F87-AC09-EAA5311D156C}" type="slidenum">
              <a:rPr lang="en-GB" smtClean="0"/>
              <a:t>38</a:t>
            </a:fld>
            <a:endParaRPr lang="en-GB"/>
          </a:p>
        </p:txBody>
      </p:sp>
    </p:spTree>
    <p:extLst>
      <p:ext uri="{BB962C8B-B14F-4D97-AF65-F5344CB8AC3E}">
        <p14:creationId xmlns:p14="http://schemas.microsoft.com/office/powerpoint/2010/main" val="1001267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Relationship Between Incidence and Prevalence – YouTube</a:t>
            </a:r>
            <a:endParaRPr lang="en-GB" dirty="0"/>
          </a:p>
          <a:p>
            <a:r>
              <a:rPr lang="en-GB" dirty="0">
                <a:hlinkClick r:id="rId4"/>
              </a:rPr>
              <a:t>Measuring disease frequency - Incidence and prevalence - YouTube</a:t>
            </a:r>
            <a:endParaRPr lang="en-GB" dirty="0"/>
          </a:p>
        </p:txBody>
      </p:sp>
      <p:sp>
        <p:nvSpPr>
          <p:cNvPr id="4" name="Slide Number Placeholder 3"/>
          <p:cNvSpPr>
            <a:spLocks noGrp="1"/>
          </p:cNvSpPr>
          <p:nvPr>
            <p:ph type="sldNum" sz="quarter" idx="5"/>
          </p:nvPr>
        </p:nvSpPr>
        <p:spPr/>
        <p:txBody>
          <a:bodyPr/>
          <a:lstStyle/>
          <a:p>
            <a:fld id="{4DDCFA93-3A2F-4F87-AC09-EAA5311D156C}" type="slidenum">
              <a:rPr lang="en-GB" smtClean="0"/>
              <a:t>47</a:t>
            </a:fld>
            <a:endParaRPr lang="en-GB"/>
          </a:p>
        </p:txBody>
      </p:sp>
    </p:spTree>
    <p:extLst>
      <p:ext uri="{BB962C8B-B14F-4D97-AF65-F5344CB8AC3E}">
        <p14:creationId xmlns:p14="http://schemas.microsoft.com/office/powerpoint/2010/main" val="1229372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48</a:t>
            </a:fld>
            <a:endParaRPr lang="en-GB"/>
          </a:p>
        </p:txBody>
      </p:sp>
    </p:spTree>
    <p:extLst>
      <p:ext uri="{BB962C8B-B14F-4D97-AF65-F5344CB8AC3E}">
        <p14:creationId xmlns:p14="http://schemas.microsoft.com/office/powerpoint/2010/main" val="4023495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Disease then, is the pathological process, deviation from a biological norm. </a:t>
            </a:r>
          </a:p>
          <a:p>
            <a:r>
              <a:rPr lang="en-GB" dirty="0"/>
              <a:t>Illness is the patient’s experience of ill health, sometimes when no disease can be found.</a:t>
            </a:r>
          </a:p>
          <a:p>
            <a:r>
              <a:rPr lang="en-GB" dirty="0"/>
              <a:t>Sickness is the role negotiated with society</a:t>
            </a:r>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2886248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hlinkClick r:id="rId3"/>
              </a:rPr>
              <a:t>https://openwho.org/courses/pandemic-epidemic-diseases</a:t>
            </a:r>
            <a:endParaRPr lang="en-GB" sz="1200" dirty="0"/>
          </a:p>
          <a:p>
            <a:pPr>
              <a:buFont typeface="Wingdings" panose="05000000000000000000" pitchFamily="2" charset="2"/>
              <a:buChar char="§"/>
            </a:pPr>
            <a:endParaRPr lang="en-GB" sz="1200" dirty="0"/>
          </a:p>
          <a:p>
            <a:pPr>
              <a:buFont typeface="Wingdings" panose="05000000000000000000" pitchFamily="2" charset="2"/>
              <a:buChar char="§"/>
            </a:pPr>
            <a:r>
              <a:rPr lang="en-GB" sz="1200" dirty="0">
                <a:hlinkClick r:id="rId4"/>
              </a:rPr>
              <a:t>https://www.mphonline.org/worst-pandemics-in-history/</a:t>
            </a:r>
            <a:endParaRPr lang="en-GB" sz="1200" dirty="0"/>
          </a:p>
          <a:p>
            <a:pPr>
              <a:buFont typeface="Wingdings" panose="05000000000000000000" pitchFamily="2" charset="2"/>
              <a:buChar char="§"/>
            </a:pPr>
            <a:endParaRPr lang="en-GB" sz="1200" dirty="0"/>
          </a:p>
          <a:p>
            <a:r>
              <a:rPr lang="en-GB" sz="1200" dirty="0">
                <a:hlinkClick r:id="rId5"/>
              </a:rPr>
              <a:t>https://www.publichealth.columbia.edu/public-health-now/news/epidemic-endemic-pandemic-what-are-differences</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3333250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7DFA4-CEC2-9447-3C9C-2A119E9ADF4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DCE7805A-0C6F-6E9F-FB38-61F3164DAA8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7F104C-A3C2-1077-E822-A768EA5FDCA0}"/>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5" name="Footer Placeholder 4">
            <a:extLst>
              <a:ext uri="{FF2B5EF4-FFF2-40B4-BE49-F238E27FC236}">
                <a16:creationId xmlns:a16="http://schemas.microsoft.com/office/drawing/2014/main" id="{2BFE6696-45D5-96F4-9CAE-9496329078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D42054-4700-1BE8-4163-38F0DF12885C}"/>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1443565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5E815-9BBA-0FA9-64B4-E215F97556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6625CA-B5FC-AFCD-572C-3419FD1972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75E18-8A12-50F0-0B39-F92CED4D4492}"/>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5" name="Footer Placeholder 4">
            <a:extLst>
              <a:ext uri="{FF2B5EF4-FFF2-40B4-BE49-F238E27FC236}">
                <a16:creationId xmlns:a16="http://schemas.microsoft.com/office/drawing/2014/main" id="{CC446545-BC28-25FE-D4A4-9667B1C7E8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50429-778D-B833-5D51-318F17FA8B6E}"/>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702748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11ABA-DDA9-6A7A-EAB1-7FC97E6B4819}"/>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D577E2-8C6C-1313-54DD-E6255A3A1513}"/>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2A5A0D-F70F-CA35-2823-F033CE60E0EA}"/>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5" name="Footer Placeholder 4">
            <a:extLst>
              <a:ext uri="{FF2B5EF4-FFF2-40B4-BE49-F238E27FC236}">
                <a16:creationId xmlns:a16="http://schemas.microsoft.com/office/drawing/2014/main" id="{372279BD-4122-FD68-E906-227930638C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96CBB-F042-E019-94C6-B015894F5ECD}"/>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1596456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6C4C8-279B-2D62-B331-A7CD268492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6AB15E-1188-F5D5-2D95-A04D9F80D92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EDDF8E-8337-56C3-5229-9BFCD16A856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D1A1E6-9A0E-0FE8-2547-04A98EBDAF7F}"/>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6" name="Footer Placeholder 5">
            <a:extLst>
              <a:ext uri="{FF2B5EF4-FFF2-40B4-BE49-F238E27FC236}">
                <a16:creationId xmlns:a16="http://schemas.microsoft.com/office/drawing/2014/main" id="{87792965-5984-59CD-D9E4-60EC60DDF2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55651D-D823-E754-CCCA-4AF7975301D7}"/>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707963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1CE88-8762-73A7-64F4-36029ED559D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F582FD-FF9E-F453-F06F-19063E05FBA4}"/>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2622A77B-D123-F7ED-8193-E658F0B9F293}"/>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9FD89C-8B34-4BF5-839D-52C646FCC6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3EC2CD1-3506-3806-0481-D4792248F63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5F46E2-13A5-8583-28DE-EDEC6615F95A}"/>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8" name="Footer Placeholder 7">
            <a:extLst>
              <a:ext uri="{FF2B5EF4-FFF2-40B4-BE49-F238E27FC236}">
                <a16:creationId xmlns:a16="http://schemas.microsoft.com/office/drawing/2014/main" id="{321BC936-FFF5-1924-BE2B-66547EF3FE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458D18-2B4D-162A-582C-89EC9AB1C15A}"/>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2261221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7E813-6D57-9ABF-E75B-EF485DBE63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7FF976-730C-212B-8B09-D25794BA6F80}"/>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4" name="Footer Placeholder 3">
            <a:extLst>
              <a:ext uri="{FF2B5EF4-FFF2-40B4-BE49-F238E27FC236}">
                <a16:creationId xmlns:a16="http://schemas.microsoft.com/office/drawing/2014/main" id="{4A8FC1AC-BF32-5C44-0FE7-B10DA97523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F6FF85-E2C4-5736-A3CB-291071566BF7}"/>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2468795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7649C3-6A33-11B3-82E8-41D8C2C7C4CC}"/>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3" name="Footer Placeholder 2">
            <a:extLst>
              <a:ext uri="{FF2B5EF4-FFF2-40B4-BE49-F238E27FC236}">
                <a16:creationId xmlns:a16="http://schemas.microsoft.com/office/drawing/2014/main" id="{898CF1EB-79DD-331E-DC68-23531C5022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62287F-3789-CF05-08BA-86EC14453617}"/>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2006677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AD1A0-159E-83A4-6F17-A75AFFA832D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4BBDC7-F8F7-672B-6B94-2D6C60B57E4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2C9848-8519-5516-CE5B-389ABEFD797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0DFAC7A-DD84-3BBD-4594-EE56632D2023}"/>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6" name="Footer Placeholder 5">
            <a:extLst>
              <a:ext uri="{FF2B5EF4-FFF2-40B4-BE49-F238E27FC236}">
                <a16:creationId xmlns:a16="http://schemas.microsoft.com/office/drawing/2014/main" id="{7D2D2B12-1D61-F9FF-9F80-0AECA2A94B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1A779-9E03-551E-661D-B73873B289FF}"/>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901212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701F5-7229-6B2E-8B85-0FB068FAF21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40A22E-E906-8A8E-1BD4-DC86860CFD4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7075B10-6DD6-07E9-DC36-B940D81D130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9DE3B5B-418B-A26D-8ABD-EB6EF11A3FB9}"/>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6" name="Footer Placeholder 5">
            <a:extLst>
              <a:ext uri="{FF2B5EF4-FFF2-40B4-BE49-F238E27FC236}">
                <a16:creationId xmlns:a16="http://schemas.microsoft.com/office/drawing/2014/main" id="{29200261-836C-0FEE-FA6C-D84B70EA51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623B9A-C15C-108E-EC3E-471D9DE7DB86}"/>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523527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0CC25-B681-7623-FB05-DFEA77D3FB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7B2EB7-2B53-BCC3-6088-356F98B9E0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0AD9EE-1C48-7ED4-7852-5FA72137E30D}"/>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5" name="Footer Placeholder 4">
            <a:extLst>
              <a:ext uri="{FF2B5EF4-FFF2-40B4-BE49-F238E27FC236}">
                <a16:creationId xmlns:a16="http://schemas.microsoft.com/office/drawing/2014/main" id="{E9F584BD-7784-9ACA-70E1-D06F5CE589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7CD9B-DAFB-C0F0-94A2-495EB4AAA543}"/>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3776376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115F9C-C41C-9E8E-C778-E2A56950070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B8F7ED-4D66-8CE9-C9CD-D0C607679AB0}"/>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A9D736-3C40-0B7C-3F90-CDB5E08AD46C}"/>
              </a:ext>
            </a:extLst>
          </p:cNvPr>
          <p:cNvSpPr>
            <a:spLocks noGrp="1"/>
          </p:cNvSpPr>
          <p:nvPr>
            <p:ph type="dt" sz="half" idx="10"/>
          </p:nvPr>
        </p:nvSpPr>
        <p:spPr/>
        <p:txBody>
          <a:bodyPr/>
          <a:lstStyle/>
          <a:p>
            <a:fld id="{030C169B-DEFA-4E17-AA1C-FE6061AA7C76}" type="datetimeFigureOut">
              <a:rPr lang="en-GB" smtClean="0"/>
              <a:pPr/>
              <a:t>20/02/2026</a:t>
            </a:fld>
            <a:endParaRPr lang="en-GB"/>
          </a:p>
        </p:txBody>
      </p:sp>
      <p:sp>
        <p:nvSpPr>
          <p:cNvPr id="5" name="Footer Placeholder 4">
            <a:extLst>
              <a:ext uri="{FF2B5EF4-FFF2-40B4-BE49-F238E27FC236}">
                <a16:creationId xmlns:a16="http://schemas.microsoft.com/office/drawing/2014/main" id="{DDACCBD1-2CBE-B6B2-EF20-DD79D7CB82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D6D0E-BCF6-DB9C-1C55-41B986296C4A}"/>
              </a:ext>
            </a:extLst>
          </p:cNvPr>
          <p:cNvSpPr>
            <a:spLocks noGrp="1"/>
          </p:cNvSpPr>
          <p:nvPr>
            <p:ph type="sldNum" sz="quarter" idx="12"/>
          </p:nvPr>
        </p:nvSpPr>
        <p:spPr/>
        <p:txBody>
          <a:bodyPr/>
          <a:lstStyle/>
          <a:p>
            <a:fld id="{9C91BBDE-24A3-49A0-A525-6A86E6967451}" type="slidenum">
              <a:rPr lang="en-GB" smtClean="0"/>
              <a:pPr/>
              <a:t>‹#›</a:t>
            </a:fld>
            <a:endParaRPr lang="en-GB"/>
          </a:p>
        </p:txBody>
      </p:sp>
    </p:spTree>
    <p:extLst>
      <p:ext uri="{BB962C8B-B14F-4D97-AF65-F5344CB8AC3E}">
        <p14:creationId xmlns:p14="http://schemas.microsoft.com/office/powerpoint/2010/main" val="3305986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71BC06-F467-C92E-2F15-F899B29F6A9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57EC51-7A25-3812-5196-65C693D777D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C63ECA-FC05-7F21-B6CA-989281A623C3}"/>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030C169B-DEFA-4E17-AA1C-FE6061AA7C76}" type="datetimeFigureOut">
              <a:rPr lang="en-GB" smtClean="0"/>
              <a:pPr/>
              <a:t>20/02/2026</a:t>
            </a:fld>
            <a:endParaRPr lang="en-GB"/>
          </a:p>
        </p:txBody>
      </p:sp>
      <p:sp>
        <p:nvSpPr>
          <p:cNvPr id="5" name="Footer Placeholder 4">
            <a:extLst>
              <a:ext uri="{FF2B5EF4-FFF2-40B4-BE49-F238E27FC236}">
                <a16:creationId xmlns:a16="http://schemas.microsoft.com/office/drawing/2014/main" id="{C7EED093-9D93-C365-CEE8-0DB2144F9D0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F4ADDE5-533A-60BB-A092-ABF0C074111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9C91BBDE-24A3-49A0-A525-6A86E6967451}" type="slidenum">
              <a:rPr lang="en-GB" smtClean="0"/>
              <a:pPr/>
              <a:t>‹#›</a:t>
            </a:fld>
            <a:endParaRPr lang="en-GB"/>
          </a:p>
        </p:txBody>
      </p:sp>
    </p:spTree>
    <p:extLst>
      <p:ext uri="{BB962C8B-B14F-4D97-AF65-F5344CB8AC3E}">
        <p14:creationId xmlns:p14="http://schemas.microsoft.com/office/powerpoint/2010/main" val="38831597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uU6MN603aP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moviegoods.com/movie_item.asp?path=/Assets/product_images/1020/&amp;file=104290.1020.A.jp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uU6MN603aP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www.youtube.com/watch?v=2VCVdtUTwh4" TargetMode="External"/><Relationship Id="rId4" Type="http://schemas.openxmlformats.org/officeDocument/2006/relationships/hyperlink" Target="https://www.youtube.com/watch?v=1jzZe3ORdd8"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cdc.gov/csels/dsepd/ss1978/lesson1/section11.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youtube.com/watch?v=uU6MN603aP0" TargetMode="External"/><Relationship Id="rId4" Type="http://schemas.openxmlformats.org/officeDocument/2006/relationships/hyperlink" Target="https://www.bmj.com/about-bmj/resources-readers/publications/epidemiology-uninitiated/1-what-epidemi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42996" y="4267832"/>
            <a:ext cx="3604497" cy="1297115"/>
          </a:xfrm>
        </p:spPr>
        <p:txBody>
          <a:bodyPr anchor="t">
            <a:normAutofit/>
          </a:bodyPr>
          <a:lstStyle/>
          <a:p>
            <a:pPr algn="l"/>
            <a:r>
              <a:rPr lang="en-GB" sz="3500">
                <a:solidFill>
                  <a:schemeClr val="tx2"/>
                </a:solidFill>
              </a:rPr>
              <a:t>Public Health </a:t>
            </a:r>
          </a:p>
        </p:txBody>
      </p:sp>
      <p:sp>
        <p:nvSpPr>
          <p:cNvPr id="3" name="Subtitle 2"/>
          <p:cNvSpPr>
            <a:spLocks noGrp="1"/>
          </p:cNvSpPr>
          <p:nvPr>
            <p:ph type="subTitle" idx="1"/>
          </p:nvPr>
        </p:nvSpPr>
        <p:spPr>
          <a:xfrm>
            <a:off x="4943224" y="3428999"/>
            <a:ext cx="3604268" cy="838831"/>
          </a:xfrm>
        </p:spPr>
        <p:txBody>
          <a:bodyPr anchor="b">
            <a:normAutofit/>
          </a:bodyPr>
          <a:lstStyle/>
          <a:p>
            <a:pPr algn="l"/>
            <a:r>
              <a:rPr lang="en-GB" sz="1700">
                <a:solidFill>
                  <a:schemeClr val="tx2"/>
                </a:solidFill>
              </a:rPr>
              <a:t>Epidemiology of communicable diseases </a:t>
            </a:r>
          </a:p>
        </p:txBody>
      </p:sp>
      <p:pic>
        <p:nvPicPr>
          <p:cNvPr id="7" name="Graphic 6" descr="Stethoscope">
            <a:extLst>
              <a:ext uri="{FF2B5EF4-FFF2-40B4-BE49-F238E27FC236}">
                <a16:creationId xmlns:a16="http://schemas.microsoft.com/office/drawing/2014/main" id="{37BE987E-732F-10E4-D33C-D394C0B135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E39FA-3A1C-9354-3B77-0D9C5C043A6E}"/>
              </a:ext>
            </a:extLst>
          </p:cNvPr>
          <p:cNvSpPr>
            <a:spLocks noGrp="1"/>
          </p:cNvSpPr>
          <p:nvPr>
            <p:ph type="title"/>
          </p:nvPr>
        </p:nvSpPr>
        <p:spPr>
          <a:xfrm>
            <a:off x="3973321" y="329184"/>
            <a:ext cx="4688333" cy="1783080"/>
          </a:xfrm>
        </p:spPr>
        <p:txBody>
          <a:bodyPr vert="horz" lIns="91440" tIns="45720" rIns="91440" bIns="45720" rtlCol="0" anchor="b">
            <a:normAutofit/>
          </a:bodyPr>
          <a:lstStyle/>
          <a:p>
            <a:pPr defTabSz="914400"/>
            <a:r>
              <a:rPr lang="en-US" sz="4700" b="1"/>
              <a:t>Lesson objectives</a:t>
            </a:r>
            <a:endParaRPr lang="en-US" sz="4700"/>
          </a:p>
        </p:txBody>
      </p:sp>
      <p:pic>
        <p:nvPicPr>
          <p:cNvPr id="6" name="Picture 5" descr="Person using microscope">
            <a:extLst>
              <a:ext uri="{FF2B5EF4-FFF2-40B4-BE49-F238E27FC236}">
                <a16:creationId xmlns:a16="http://schemas.microsoft.com/office/drawing/2014/main" id="{CC2015F6-3726-B532-4680-33AF55A5445A}"/>
              </a:ext>
            </a:extLst>
          </p:cNvPr>
          <p:cNvPicPr>
            <a:picLocks noChangeAspect="1"/>
          </p:cNvPicPr>
          <p:nvPr/>
        </p:nvPicPr>
        <p:blipFill>
          <a:blip r:embed="rId2"/>
          <a:srcRect l="28995" r="46048" b="1"/>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sX0" fmla="*/ 0 w 3182692"/>
              <a:gd name="csY0" fmla="*/ 0 h 18288"/>
              <a:gd name="csX1" fmla="*/ 636538 w 3182692"/>
              <a:gd name="csY1" fmla="*/ 0 h 18288"/>
              <a:gd name="csX2" fmla="*/ 1273077 w 3182692"/>
              <a:gd name="csY2" fmla="*/ 0 h 18288"/>
              <a:gd name="csX3" fmla="*/ 1909615 w 3182692"/>
              <a:gd name="csY3" fmla="*/ 0 h 18288"/>
              <a:gd name="csX4" fmla="*/ 2482500 w 3182692"/>
              <a:gd name="csY4" fmla="*/ 0 h 18288"/>
              <a:gd name="csX5" fmla="*/ 3182692 w 3182692"/>
              <a:gd name="csY5" fmla="*/ 0 h 18288"/>
              <a:gd name="csX6" fmla="*/ 3182692 w 3182692"/>
              <a:gd name="csY6" fmla="*/ 18288 h 18288"/>
              <a:gd name="csX7" fmla="*/ 2609807 w 3182692"/>
              <a:gd name="csY7" fmla="*/ 18288 h 18288"/>
              <a:gd name="csX8" fmla="*/ 2068750 w 3182692"/>
              <a:gd name="csY8" fmla="*/ 18288 h 18288"/>
              <a:gd name="csX9" fmla="*/ 1432211 w 3182692"/>
              <a:gd name="csY9" fmla="*/ 18288 h 18288"/>
              <a:gd name="csX10" fmla="*/ 859327 w 3182692"/>
              <a:gd name="csY10" fmla="*/ 18288 h 18288"/>
              <a:gd name="csX11" fmla="*/ 0 w 3182692"/>
              <a:gd name="csY11" fmla="*/ 18288 h 18288"/>
              <a:gd name="csX12" fmla="*/ 0 w 3182692"/>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7307589-22B0-57B7-DAF8-542D29734D9C}"/>
              </a:ext>
            </a:extLst>
          </p:cNvPr>
          <p:cNvSpPr txBox="1"/>
          <p:nvPr/>
        </p:nvSpPr>
        <p:spPr>
          <a:xfrm>
            <a:off x="3973321" y="2706624"/>
            <a:ext cx="4688333"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a:t>The meaning of Epidemiology</a:t>
            </a:r>
          </a:p>
          <a:p>
            <a:pPr indent="-228600">
              <a:lnSpc>
                <a:spcPct val="90000"/>
              </a:lnSpc>
              <a:spcAft>
                <a:spcPts val="600"/>
              </a:spcAft>
              <a:buFont typeface="Arial" panose="020B0604020202020204" pitchFamily="34" charset="0"/>
              <a:buChar char="•"/>
            </a:pPr>
            <a:r>
              <a:rPr lang="en-US" sz="1900"/>
              <a:t>Role of epidemiology in public health</a:t>
            </a:r>
          </a:p>
          <a:p>
            <a:pPr indent="-228600">
              <a:lnSpc>
                <a:spcPct val="90000"/>
              </a:lnSpc>
              <a:spcAft>
                <a:spcPts val="600"/>
              </a:spcAft>
              <a:buFont typeface="Arial" panose="020B0604020202020204" pitchFamily="34" charset="0"/>
              <a:buChar char="•"/>
            </a:pPr>
            <a:r>
              <a:rPr lang="en-US" sz="1900"/>
              <a:t>Broad aims of epidemiology</a:t>
            </a:r>
          </a:p>
          <a:p>
            <a:pPr indent="-228600">
              <a:lnSpc>
                <a:spcPct val="90000"/>
              </a:lnSpc>
              <a:spcAft>
                <a:spcPts val="600"/>
              </a:spcAft>
              <a:buFont typeface="Arial" panose="020B0604020202020204" pitchFamily="34" charset="0"/>
              <a:buChar char="•"/>
            </a:pPr>
            <a:r>
              <a:rPr lang="en-US" sz="1900"/>
              <a:t>Some Epidemiology Terminologies</a:t>
            </a:r>
          </a:p>
          <a:p>
            <a:pPr indent="-228600">
              <a:lnSpc>
                <a:spcPct val="90000"/>
              </a:lnSpc>
              <a:spcAft>
                <a:spcPts val="600"/>
              </a:spcAft>
              <a:buFont typeface="Arial" panose="020B0604020202020204" pitchFamily="34" charset="0"/>
              <a:buChar char="•"/>
            </a:pPr>
            <a:r>
              <a:rPr lang="en-US" sz="1900"/>
              <a:t>Who is an epidemiologist?</a:t>
            </a:r>
          </a:p>
          <a:p>
            <a:pPr indent="-228600">
              <a:lnSpc>
                <a:spcPct val="90000"/>
              </a:lnSpc>
              <a:spcAft>
                <a:spcPts val="600"/>
              </a:spcAft>
              <a:buFont typeface="Arial" panose="020B0604020202020204" pitchFamily="34" charset="0"/>
              <a:buChar char="•"/>
            </a:pPr>
            <a:r>
              <a:rPr lang="en-US" sz="1900"/>
              <a:t>The term disease, illness and sickness</a:t>
            </a:r>
          </a:p>
          <a:p>
            <a:pPr indent="-228600">
              <a:lnSpc>
                <a:spcPct val="90000"/>
              </a:lnSpc>
              <a:spcAft>
                <a:spcPts val="600"/>
              </a:spcAft>
              <a:buFont typeface="Arial" panose="020B0604020202020204" pitchFamily="34" charset="0"/>
              <a:buChar char="•"/>
            </a:pPr>
            <a:r>
              <a:rPr lang="en-US" sz="1900"/>
              <a:t>The term prevalence and incidence</a:t>
            </a:r>
          </a:p>
        </p:txBody>
      </p:sp>
    </p:spTree>
    <p:extLst>
      <p:ext uri="{BB962C8B-B14F-4D97-AF65-F5344CB8AC3E}">
        <p14:creationId xmlns:p14="http://schemas.microsoft.com/office/powerpoint/2010/main" val="4276792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r>
              <a:rPr lang="en-US" sz="3500"/>
              <a:t>What is Epidemiology?</a:t>
            </a:r>
          </a:p>
        </p:txBody>
      </p:sp>
      <p:pic>
        <p:nvPicPr>
          <p:cNvPr id="6" name="Picture 5">
            <a:extLst>
              <a:ext uri="{FF2B5EF4-FFF2-40B4-BE49-F238E27FC236}">
                <a16:creationId xmlns:a16="http://schemas.microsoft.com/office/drawing/2014/main" id="{FB2E218B-F5B0-9A4F-5487-ED8058E31D5F}"/>
              </a:ext>
            </a:extLst>
          </p:cNvPr>
          <p:cNvPicPr>
            <a:picLocks noChangeAspect="1"/>
          </p:cNvPicPr>
          <p:nvPr/>
        </p:nvPicPr>
        <p:blipFill>
          <a:blip r:embed="rId2"/>
          <a:srcRect l="44263" r="25103" b="-1"/>
          <a:stretch>
            <a:fillRect/>
          </a:stretch>
        </p:blipFill>
        <p:spPr>
          <a:xfrm>
            <a:off x="20" y="10"/>
            <a:ext cx="3147352" cy="6857990"/>
          </a:xfrm>
          <a:prstGeom prst="rect">
            <a:avLst/>
          </a:prstGeom>
          <a:effectLst/>
        </p:spPr>
      </p:pic>
      <p:graphicFrame>
        <p:nvGraphicFramePr>
          <p:cNvPr id="5" name="Content Placeholder 2">
            <a:extLst>
              <a:ext uri="{FF2B5EF4-FFF2-40B4-BE49-F238E27FC236}">
                <a16:creationId xmlns:a16="http://schemas.microsoft.com/office/drawing/2014/main" id="{2725C6A2-8DBA-FBBC-087B-FA1EAB1DD2AD}"/>
              </a:ext>
            </a:extLst>
          </p:cNvPr>
          <p:cNvGraphicFramePr>
            <a:graphicFrameLocks noGrp="1"/>
          </p:cNvGraphicFramePr>
          <p:nvPr>
            <p:ph idx="1"/>
            <p:extLst>
              <p:ext uri="{D42A27DB-BD31-4B8C-83A1-F6EECF244321}">
                <p14:modId xmlns:p14="http://schemas.microsoft.com/office/powerpoint/2010/main" val="2958761234"/>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8893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8CAEB-26CF-B01C-8FF6-403F22678FC0}"/>
              </a:ext>
            </a:extLst>
          </p:cNvPr>
          <p:cNvSpPr>
            <a:spLocks noGrp="1"/>
          </p:cNvSpPr>
          <p:nvPr>
            <p:ph type="title"/>
          </p:nvPr>
        </p:nvSpPr>
        <p:spPr>
          <a:xfrm>
            <a:off x="782723" y="809898"/>
            <a:ext cx="7629757" cy="1554480"/>
          </a:xfrm>
        </p:spPr>
        <p:txBody>
          <a:bodyPr anchor="ctr">
            <a:normAutofit/>
          </a:bodyPr>
          <a:lstStyle/>
          <a:p>
            <a:r>
              <a:rPr lang="en-GB" sz="4200" b="1"/>
              <a:t>Epidemiology</a:t>
            </a:r>
            <a:endParaRPr lang="en-GB" sz="42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13F31F2-3B26-3382-C897-4C5DE8B19935}"/>
              </a:ext>
            </a:extLst>
          </p:cNvPr>
          <p:cNvGraphicFramePr>
            <a:graphicFrameLocks noGrp="1"/>
          </p:cNvGraphicFramePr>
          <p:nvPr>
            <p:ph idx="1"/>
            <p:extLst>
              <p:ext uri="{D42A27DB-BD31-4B8C-83A1-F6EECF244321}">
                <p14:modId xmlns:p14="http://schemas.microsoft.com/office/powerpoint/2010/main" val="3134748381"/>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0967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2BBE8-F44F-A5C8-086B-8DB86F98F5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28EBC7-CB03-D656-FDB2-BD34A5B9E209}"/>
              </a:ext>
            </a:extLst>
          </p:cNvPr>
          <p:cNvSpPr>
            <a:spLocks noGrp="1"/>
          </p:cNvSpPr>
          <p:nvPr>
            <p:ph type="title"/>
          </p:nvPr>
        </p:nvSpPr>
        <p:spPr>
          <a:xfrm>
            <a:off x="901916" y="692696"/>
            <a:ext cx="7202456" cy="577379"/>
          </a:xfrm>
        </p:spPr>
        <p:txBody>
          <a:bodyPr>
            <a:normAutofit/>
          </a:bodyPr>
          <a:lstStyle/>
          <a:p>
            <a:pPr algn="ctr"/>
            <a:r>
              <a:rPr lang="en-GB" b="1" dirty="0"/>
              <a:t>Activity</a:t>
            </a:r>
          </a:p>
        </p:txBody>
      </p:sp>
      <p:sp>
        <p:nvSpPr>
          <p:cNvPr id="3" name="Content Placeholder 2">
            <a:extLst>
              <a:ext uri="{FF2B5EF4-FFF2-40B4-BE49-F238E27FC236}">
                <a16:creationId xmlns:a16="http://schemas.microsoft.com/office/drawing/2014/main" id="{DDE0663F-6438-6F45-2C63-CA7919AB1CE5}"/>
              </a:ext>
            </a:extLst>
          </p:cNvPr>
          <p:cNvSpPr>
            <a:spLocks noGrp="1"/>
          </p:cNvSpPr>
          <p:nvPr>
            <p:ph idx="1"/>
          </p:nvPr>
        </p:nvSpPr>
        <p:spPr>
          <a:xfrm>
            <a:off x="415886" y="1772816"/>
            <a:ext cx="8312227" cy="2999341"/>
          </a:xfrm>
        </p:spPr>
        <p:txBody>
          <a:bodyPr>
            <a:noAutofit/>
          </a:bodyPr>
          <a:lstStyle/>
          <a:p>
            <a:pPr marL="0" indent="0">
              <a:buNone/>
            </a:pPr>
            <a:r>
              <a:rPr lang="en-GB" sz="1800" dirty="0"/>
              <a:t> </a:t>
            </a:r>
            <a:r>
              <a:rPr lang="en-GB" sz="2100" dirty="0"/>
              <a:t>Watch the video below then discuss and</a:t>
            </a:r>
          </a:p>
          <a:p>
            <a:pPr marL="0" indent="0" algn="ctr">
              <a:buNone/>
            </a:pPr>
            <a:endParaRPr lang="en-GB" sz="2100" dirty="0">
              <a:solidFill>
                <a:srgbClr val="BC658E"/>
              </a:solidFill>
              <a:hlinkClick r:id="" action="ppaction://noaction">
                <a:extLst>
                  <a:ext uri="{A12FA001-AC4F-418D-AE19-62706E023703}">
                    <ahyp:hlinkClr xmlns:ahyp="http://schemas.microsoft.com/office/drawing/2018/hyperlinkcolor" val="tx"/>
                  </a:ext>
                </a:extLst>
              </a:hlinkClick>
            </a:endParaRPr>
          </a:p>
          <a:p>
            <a:pPr marL="0" indent="0" algn="ctr">
              <a:buNone/>
            </a:pPr>
            <a:r>
              <a:rPr lang="en-GB" sz="2100" dirty="0">
                <a:solidFill>
                  <a:srgbClr val="BC658E"/>
                </a:solidFill>
                <a:hlinkClick r:id="" action="ppaction://noaction">
                  <a:extLst>
                    <a:ext uri="{A12FA001-AC4F-418D-AE19-62706E023703}">
                      <ahyp:hlinkClr xmlns:ahyp="http://schemas.microsoft.com/office/drawing/2018/hyperlinkcolor" val="tx"/>
                    </a:ext>
                  </a:extLst>
                </a:hlinkClick>
              </a:rPr>
              <a:t>https://www.youtube.com/watch?v=q-17icRTMyY</a:t>
            </a:r>
          </a:p>
          <a:p>
            <a:pPr marL="0" indent="0" algn="ctr">
              <a:buNone/>
            </a:pPr>
            <a:endParaRPr lang="en-GB" sz="2100" dirty="0">
              <a:solidFill>
                <a:srgbClr val="BC658E"/>
              </a:solidFill>
              <a:hlinkClick r:id="" action="ppaction://noaction">
                <a:extLst>
                  <a:ext uri="{A12FA001-AC4F-418D-AE19-62706E023703}">
                    <ahyp:hlinkClr xmlns:ahyp="http://schemas.microsoft.com/office/drawing/2018/hyperlinkcolor" val="tx"/>
                  </a:ext>
                </a:extLst>
              </a:hlinkClick>
            </a:endParaRPr>
          </a:p>
          <a:p>
            <a:pPr marL="0" indent="0" algn="ctr">
              <a:buNone/>
            </a:pPr>
            <a:r>
              <a:rPr lang="en-GB" sz="2100" dirty="0">
                <a:solidFill>
                  <a:srgbClr val="BC658E"/>
                </a:solidFill>
                <a:hlinkClick r:id="" action="ppaction://noaction">
                  <a:extLst>
                    <a:ext uri="{A12FA001-AC4F-418D-AE19-62706E023703}">
                      <ahyp:hlinkClr xmlns:ahyp="http://schemas.microsoft.com/office/drawing/2018/hyperlinkcolor" val="tx"/>
                    </a:ext>
                  </a:extLst>
                </a:hlinkClick>
              </a:rPr>
              <a:t>https</a:t>
            </a:r>
            <a:r>
              <a:rPr lang="en-GB" sz="2100" dirty="0">
                <a:hlinkClick r:id="rId3">
                  <a:extLst>
                    <a:ext uri="{A12FA001-AC4F-418D-AE19-62706E023703}">
                      <ahyp:hlinkClr xmlns:ahyp="http://schemas.microsoft.com/office/drawing/2018/hyperlinkcolor" val="tx"/>
                    </a:ext>
                  </a:extLst>
                </a:hlinkClick>
              </a:rPr>
              <a:t>://www.youtube.com/watch?v=uU6MN603aP0</a:t>
            </a:r>
            <a:endParaRPr lang="en-GB" sz="2100" dirty="0"/>
          </a:p>
          <a:p>
            <a:pPr algn="ctr"/>
            <a:endParaRPr lang="en-GB" sz="2100" dirty="0"/>
          </a:p>
          <a:p>
            <a:pPr algn="ctr"/>
            <a:endParaRPr lang="en-GB" sz="2100" dirty="0"/>
          </a:p>
          <a:p>
            <a:pPr marL="0" indent="0">
              <a:buNone/>
            </a:pPr>
            <a:r>
              <a:rPr lang="en-GB" sz="2100" dirty="0"/>
              <a:t>                       </a:t>
            </a:r>
            <a:r>
              <a:rPr lang="en-GB" sz="2100" b="1" dirty="0"/>
              <a:t>Feedback your findings to the whole class</a:t>
            </a:r>
          </a:p>
        </p:txBody>
      </p:sp>
    </p:spTree>
    <p:extLst>
      <p:ext uri="{BB962C8B-B14F-4D97-AF65-F5344CB8AC3E}">
        <p14:creationId xmlns:p14="http://schemas.microsoft.com/office/powerpoint/2010/main" val="2390556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r>
              <a:rPr lang="en-US" sz="3500"/>
              <a:t>What is Epidemiology in terms of Public Health?</a:t>
            </a:r>
          </a:p>
        </p:txBody>
      </p:sp>
      <p:pic>
        <p:nvPicPr>
          <p:cNvPr id="6" name="Picture 5">
            <a:extLst>
              <a:ext uri="{FF2B5EF4-FFF2-40B4-BE49-F238E27FC236}">
                <a16:creationId xmlns:a16="http://schemas.microsoft.com/office/drawing/2014/main" id="{945F71D9-9738-051B-2F18-80542BC7680C}"/>
              </a:ext>
            </a:extLst>
          </p:cNvPr>
          <p:cNvPicPr>
            <a:picLocks noChangeAspect="1"/>
          </p:cNvPicPr>
          <p:nvPr/>
        </p:nvPicPr>
        <p:blipFill>
          <a:blip r:embed="rId2"/>
          <a:srcRect l="36060" r="33306" b="-1"/>
          <a:stretch>
            <a:fillRect/>
          </a:stretch>
        </p:blipFill>
        <p:spPr>
          <a:xfrm>
            <a:off x="20" y="10"/>
            <a:ext cx="3147352" cy="6857990"/>
          </a:xfrm>
          <a:prstGeom prst="rect">
            <a:avLst/>
          </a:prstGeom>
          <a:effectLst/>
        </p:spPr>
      </p:pic>
      <p:graphicFrame>
        <p:nvGraphicFramePr>
          <p:cNvPr id="5" name="Content Placeholder 2">
            <a:extLst>
              <a:ext uri="{FF2B5EF4-FFF2-40B4-BE49-F238E27FC236}">
                <a16:creationId xmlns:a16="http://schemas.microsoft.com/office/drawing/2014/main" id="{BF17CEE2-F48E-70B4-EBD0-24F4DB1758DC}"/>
              </a:ext>
            </a:extLst>
          </p:cNvPr>
          <p:cNvGraphicFramePr>
            <a:graphicFrameLocks noGrp="1"/>
          </p:cNvGraphicFramePr>
          <p:nvPr>
            <p:ph idx="1"/>
            <p:extLst>
              <p:ext uri="{D42A27DB-BD31-4B8C-83A1-F6EECF244321}">
                <p14:modId xmlns:p14="http://schemas.microsoft.com/office/powerpoint/2010/main" val="3968699606"/>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5404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3973321" y="329184"/>
            <a:ext cx="4688333" cy="1783080"/>
          </a:xfrm>
        </p:spPr>
        <p:txBody>
          <a:bodyPr anchor="b">
            <a:normAutofit/>
          </a:bodyPr>
          <a:lstStyle/>
          <a:p>
            <a:pPr eaLnBrk="1" hangingPunct="1"/>
            <a:r>
              <a:rPr lang="en-GB" sz="4700"/>
              <a:t>Task </a:t>
            </a:r>
            <a:endParaRPr lang="en-US" sz="4700"/>
          </a:p>
        </p:txBody>
      </p:sp>
      <p:pic>
        <p:nvPicPr>
          <p:cNvPr id="19461" name="Picture 19460" descr="Magnifying glass and question mark">
            <a:extLst>
              <a:ext uri="{FF2B5EF4-FFF2-40B4-BE49-F238E27FC236}">
                <a16:creationId xmlns:a16="http://schemas.microsoft.com/office/drawing/2014/main" id="{E2C003C8-988D-F37B-EF89-04477EE37893}"/>
              </a:ext>
            </a:extLst>
          </p:cNvPr>
          <p:cNvPicPr>
            <a:picLocks noChangeAspect="1"/>
          </p:cNvPicPr>
          <p:nvPr/>
        </p:nvPicPr>
        <p:blipFill>
          <a:blip r:embed="rId2"/>
          <a:srcRect l="37499" r="33851"/>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46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sX0" fmla="*/ 0 w 3182692"/>
              <a:gd name="csY0" fmla="*/ 0 h 18288"/>
              <a:gd name="csX1" fmla="*/ 636538 w 3182692"/>
              <a:gd name="csY1" fmla="*/ 0 h 18288"/>
              <a:gd name="csX2" fmla="*/ 1273077 w 3182692"/>
              <a:gd name="csY2" fmla="*/ 0 h 18288"/>
              <a:gd name="csX3" fmla="*/ 1909615 w 3182692"/>
              <a:gd name="csY3" fmla="*/ 0 h 18288"/>
              <a:gd name="csX4" fmla="*/ 2482500 w 3182692"/>
              <a:gd name="csY4" fmla="*/ 0 h 18288"/>
              <a:gd name="csX5" fmla="*/ 3182692 w 3182692"/>
              <a:gd name="csY5" fmla="*/ 0 h 18288"/>
              <a:gd name="csX6" fmla="*/ 3182692 w 3182692"/>
              <a:gd name="csY6" fmla="*/ 18288 h 18288"/>
              <a:gd name="csX7" fmla="*/ 2609807 w 3182692"/>
              <a:gd name="csY7" fmla="*/ 18288 h 18288"/>
              <a:gd name="csX8" fmla="*/ 2068750 w 3182692"/>
              <a:gd name="csY8" fmla="*/ 18288 h 18288"/>
              <a:gd name="csX9" fmla="*/ 1432211 w 3182692"/>
              <a:gd name="csY9" fmla="*/ 18288 h 18288"/>
              <a:gd name="csX10" fmla="*/ 859327 w 3182692"/>
              <a:gd name="csY10" fmla="*/ 18288 h 18288"/>
              <a:gd name="csX11" fmla="*/ 0 w 3182692"/>
              <a:gd name="csY11" fmla="*/ 18288 h 18288"/>
              <a:gd name="csX12" fmla="*/ 0 w 3182692"/>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Rectangle 3"/>
          <p:cNvSpPr>
            <a:spLocks noGrp="1" noChangeArrowheads="1"/>
          </p:cNvSpPr>
          <p:nvPr>
            <p:ph idx="1"/>
          </p:nvPr>
        </p:nvSpPr>
        <p:spPr>
          <a:xfrm>
            <a:off x="3973321" y="2706624"/>
            <a:ext cx="4688333" cy="3483864"/>
          </a:xfrm>
        </p:spPr>
        <p:txBody>
          <a:bodyPr>
            <a:normAutofit/>
          </a:bodyPr>
          <a:lstStyle/>
          <a:p>
            <a:r>
              <a:rPr lang="en-GB" sz="1900"/>
              <a:t>You are an epidemiologist what would you be looking to find out </a:t>
            </a:r>
          </a:p>
          <a:p>
            <a:endParaRPr lang="en-GB" sz="1900"/>
          </a:p>
          <a:p>
            <a:r>
              <a:rPr lang="en-GB" sz="1900"/>
              <a:t>State why</a:t>
            </a:r>
          </a:p>
          <a:p>
            <a:pPr eaLnBrk="1" hangingPunct="1">
              <a:buFont typeface="Wingdings" pitchFamily="2" charset="2"/>
              <a:buNone/>
            </a:pPr>
            <a:endParaRPr lang="en-US" sz="1900"/>
          </a:p>
          <a:p>
            <a:pPr eaLnBrk="1" hangingPunct="1"/>
            <a:endParaRPr lang="en-US" sz="1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20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fade">
                                      <p:cBhvr>
                                        <p:cTn id="12" dur="20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r>
              <a:rPr lang="en-GB" sz="3500"/>
              <a:t>You would need the following information</a:t>
            </a:r>
          </a:p>
        </p:txBody>
      </p:sp>
      <p:pic>
        <p:nvPicPr>
          <p:cNvPr id="6" name="Picture 5">
            <a:extLst>
              <a:ext uri="{FF2B5EF4-FFF2-40B4-BE49-F238E27FC236}">
                <a16:creationId xmlns:a16="http://schemas.microsoft.com/office/drawing/2014/main" id="{77B3B88B-471D-8807-A58D-C7350A0D966C}"/>
              </a:ext>
            </a:extLst>
          </p:cNvPr>
          <p:cNvPicPr>
            <a:picLocks noChangeAspect="1"/>
          </p:cNvPicPr>
          <p:nvPr/>
        </p:nvPicPr>
        <p:blipFill>
          <a:blip r:embed="rId2"/>
          <a:srcRect l="29659" r="24448"/>
          <a:stretch>
            <a:fillRect/>
          </a:stretch>
        </p:blipFill>
        <p:spPr>
          <a:xfrm>
            <a:off x="20" y="10"/>
            <a:ext cx="3147352" cy="6857990"/>
          </a:xfrm>
          <a:prstGeom prst="rect">
            <a:avLst/>
          </a:prstGeom>
          <a:effectLst/>
        </p:spPr>
      </p:pic>
      <p:graphicFrame>
        <p:nvGraphicFramePr>
          <p:cNvPr id="5" name="Content Placeholder 2">
            <a:extLst>
              <a:ext uri="{FF2B5EF4-FFF2-40B4-BE49-F238E27FC236}">
                <a16:creationId xmlns:a16="http://schemas.microsoft.com/office/drawing/2014/main" id="{7BBB17E3-FA94-20A1-D1D0-AFE22C2A9DD8}"/>
              </a:ext>
            </a:extLst>
          </p:cNvPr>
          <p:cNvGraphicFramePr>
            <a:graphicFrameLocks noGrp="1"/>
          </p:cNvGraphicFramePr>
          <p:nvPr>
            <p:ph idx="1"/>
            <p:extLst>
              <p:ext uri="{D42A27DB-BD31-4B8C-83A1-F6EECF244321}">
                <p14:modId xmlns:p14="http://schemas.microsoft.com/office/powerpoint/2010/main" val="3037779241"/>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DACFC-3C41-21EF-3C64-6E250908BA00}"/>
              </a:ext>
            </a:extLst>
          </p:cNvPr>
          <p:cNvSpPr>
            <a:spLocks noGrp="1"/>
          </p:cNvSpPr>
          <p:nvPr>
            <p:ph type="title"/>
          </p:nvPr>
        </p:nvSpPr>
        <p:spPr>
          <a:xfrm>
            <a:off x="782723" y="809898"/>
            <a:ext cx="7629757" cy="1554480"/>
          </a:xfrm>
        </p:spPr>
        <p:txBody>
          <a:bodyPr anchor="ctr">
            <a:normAutofit/>
          </a:bodyPr>
          <a:lstStyle/>
          <a:p>
            <a:r>
              <a:rPr lang="en-GB" sz="4200" b="1"/>
              <a:t>Role of Epidemiology in PH</a:t>
            </a:r>
            <a:endParaRPr lang="en-GB" sz="42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B77259A-AD68-BBE8-0C99-7B5301DF8720}"/>
              </a:ext>
            </a:extLst>
          </p:cNvPr>
          <p:cNvGraphicFramePr>
            <a:graphicFrameLocks noGrp="1"/>
          </p:cNvGraphicFramePr>
          <p:nvPr>
            <p:ph idx="1"/>
            <p:extLst>
              <p:ext uri="{D42A27DB-BD31-4B8C-83A1-F6EECF244321}">
                <p14:modId xmlns:p14="http://schemas.microsoft.com/office/powerpoint/2010/main" val="2974610741"/>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6040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C976366E-4BEC-D0B3-20FA-8DBEE976138A}"/>
              </a:ext>
            </a:extLst>
          </p:cNvPr>
          <p:cNvSpPr txBox="1"/>
          <p:nvPr/>
        </p:nvSpPr>
        <p:spPr>
          <a:xfrm>
            <a:off x="986118" y="735106"/>
            <a:ext cx="7540322" cy="292847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i="1" kern="1200">
                <a:solidFill>
                  <a:srgbClr val="FFFFFF"/>
                </a:solidFill>
                <a:latin typeface="+mj-lt"/>
                <a:ea typeface="+mj-ea"/>
                <a:cs typeface="+mj-cs"/>
              </a:rPr>
              <a:t>What are the broad aims of epidemiology?</a:t>
            </a:r>
            <a:endParaRPr lang="en-US" sz="4200" kern="1200">
              <a:solidFill>
                <a:srgbClr val="FFFFFF"/>
              </a:solidFill>
              <a:latin typeface="+mj-lt"/>
              <a:ea typeface="+mj-ea"/>
              <a:cs typeface="+mj-cs"/>
            </a:endParaRPr>
          </a:p>
        </p:txBody>
      </p:sp>
    </p:spTree>
    <p:extLst>
      <p:ext uri="{BB962C8B-B14F-4D97-AF65-F5344CB8AC3E}">
        <p14:creationId xmlns:p14="http://schemas.microsoft.com/office/powerpoint/2010/main" val="179629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C4BB5-D32F-D06F-7C56-9DBA7D0FFA9A}"/>
              </a:ext>
            </a:extLst>
          </p:cNvPr>
          <p:cNvSpPr>
            <a:spLocks noGrp="1"/>
          </p:cNvSpPr>
          <p:nvPr>
            <p:ph type="title"/>
          </p:nvPr>
        </p:nvSpPr>
        <p:spPr/>
        <p:txBody>
          <a:bodyPr/>
          <a:lstStyle/>
          <a:p>
            <a:r>
              <a:rPr lang="en-GB" sz="3600" b="1">
                <a:solidFill>
                  <a:prstClr val="black"/>
                </a:solidFill>
                <a:latin typeface="Myriad Pro"/>
              </a:rPr>
              <a:t>Broad Aims of Epidemiology</a:t>
            </a:r>
            <a:endParaRPr lang="en-GB" dirty="0"/>
          </a:p>
        </p:txBody>
      </p:sp>
      <p:graphicFrame>
        <p:nvGraphicFramePr>
          <p:cNvPr id="4" name="Content Placeholder 3">
            <a:extLst>
              <a:ext uri="{FF2B5EF4-FFF2-40B4-BE49-F238E27FC236}">
                <a16:creationId xmlns:a16="http://schemas.microsoft.com/office/drawing/2014/main" id="{BBB093DC-EF85-9D88-6571-9417A80486E2}"/>
              </a:ext>
            </a:extLst>
          </p:cNvPr>
          <p:cNvGraphicFramePr>
            <a:graphicFrameLocks noGrp="1"/>
          </p:cNvGraphicFramePr>
          <p:nvPr>
            <p:ph idx="1"/>
            <p:extLst>
              <p:ext uri="{D42A27DB-BD31-4B8C-83A1-F6EECF244321}">
                <p14:modId xmlns:p14="http://schemas.microsoft.com/office/powerpoint/2010/main" val="1718433589"/>
              </p:ext>
            </p:extLst>
          </p:nvPr>
        </p:nvGraphicFramePr>
        <p:xfrm>
          <a:off x="323528" y="1556792"/>
          <a:ext cx="8424936" cy="4980089"/>
        </p:xfrm>
        <a:graphic>
          <a:graphicData uri="http://schemas.openxmlformats.org/drawingml/2006/table">
            <a:tbl>
              <a:tblPr/>
              <a:tblGrid>
                <a:gridCol w="8424936">
                  <a:extLst>
                    <a:ext uri="{9D8B030D-6E8A-4147-A177-3AD203B41FA5}">
                      <a16:colId xmlns:a16="http://schemas.microsoft.com/office/drawing/2014/main" val="1121723489"/>
                    </a:ext>
                  </a:extLst>
                </a:gridCol>
              </a:tblGrid>
              <a:tr h="4033165">
                <a:tc>
                  <a:txBody>
                    <a:bodyPr/>
                    <a:lstStyle/>
                    <a:p>
                      <a:pPr fontAlgn="t">
                        <a:lnSpc>
                          <a:spcPts val="1500"/>
                        </a:lnSpc>
                        <a:buNone/>
                      </a:pPr>
                      <a:r>
                        <a:rPr lang="en-US" b="1" i="0" dirty="0">
                          <a:effectLst/>
                          <a:latin typeface="Segoe UI" panose="020B0502040204020203" pitchFamily="34" charset="0"/>
                        </a:rPr>
                        <a:t>Some broad aims and goals of epidemiology</a:t>
                      </a:r>
                    </a:p>
                    <a:p>
                      <a:pPr fontAlgn="t">
                        <a:lnSpc>
                          <a:spcPts val="1500"/>
                        </a:lnSpc>
                        <a:buNone/>
                      </a:pPr>
                      <a:endParaRPr lang="en-US" b="1" i="0" dirty="0">
                        <a:effectLst/>
                        <a:latin typeface="Segoe UI" panose="020B0502040204020203" pitchFamily="34" charset="0"/>
                      </a:endParaRPr>
                    </a:p>
                    <a:p>
                      <a:pPr fontAlgn="t">
                        <a:lnSpc>
                          <a:spcPts val="1500"/>
                        </a:lnSpc>
                        <a:buNone/>
                      </a:pPr>
                      <a:r>
                        <a:rPr lang="en-US" b="0" i="0" dirty="0">
                          <a:effectLst/>
                          <a:latin typeface="Segoe UI" panose="020B0502040204020203" pitchFamily="34" charset="0"/>
                        </a:rPr>
                        <a:t>Determine the primary agent or ascertain causative factors;</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fontAlgn="t">
                        <a:lnSpc>
                          <a:spcPts val="1500"/>
                        </a:lnSpc>
                        <a:buFont typeface="Arial" panose="020B0604020202020204" pitchFamily="34" charset="0"/>
                        <a:buChar char="•"/>
                      </a:pPr>
                      <a:r>
                        <a:rPr lang="en-US" b="0" i="0" dirty="0">
                          <a:effectLst/>
                          <a:latin typeface="Segoe UI" panose="020B0502040204020203" pitchFamily="34" charset="0"/>
                        </a:rPr>
                        <a:t>Understand the causation of disease, disorders, or conditions;</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fontAlgn="t">
                        <a:lnSpc>
                          <a:spcPts val="1500"/>
                        </a:lnSpc>
                        <a:buFont typeface="Arial" panose="020B0604020202020204" pitchFamily="34" charset="0"/>
                        <a:buChar char="•"/>
                      </a:pPr>
                      <a:r>
                        <a:rPr lang="en-US" b="0" i="0" dirty="0">
                          <a:effectLst/>
                          <a:latin typeface="Segoe UI" panose="020B0502040204020203" pitchFamily="34" charset="0"/>
                        </a:rPr>
                        <a:t>Determine the characteristics of the agent or causative factors;</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fontAlgn="t">
                        <a:lnSpc>
                          <a:spcPts val="1500"/>
                        </a:lnSpc>
                        <a:buFont typeface="Arial" panose="020B0604020202020204" pitchFamily="34" charset="0"/>
                        <a:buChar char="•"/>
                      </a:pPr>
                      <a:r>
                        <a:rPr lang="en-US" b="0" i="0" dirty="0">
                          <a:effectLst/>
                          <a:latin typeface="Segoe UI" panose="020B0502040204020203" pitchFamily="34" charset="0"/>
                        </a:rPr>
                        <a:t>Define the mode of transmission;</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fontAlgn="t">
                        <a:lnSpc>
                          <a:spcPts val="1500"/>
                        </a:lnSpc>
                        <a:buFont typeface="Arial" panose="020B0604020202020204" pitchFamily="34" charset="0"/>
                        <a:buNone/>
                      </a:pPr>
                      <a:r>
                        <a:rPr lang="en-US" b="0" i="0" dirty="0">
                          <a:effectLst/>
                          <a:latin typeface="Segoe UI" panose="020B0502040204020203" pitchFamily="34" charset="0"/>
                        </a:rPr>
                        <a:t>Define and determine contributing factors;</a:t>
                      </a:r>
                    </a:p>
                    <a:p>
                      <a:pPr fontAlgn="t">
                        <a:lnSpc>
                          <a:spcPts val="1500"/>
                        </a:lnSpc>
                        <a:buFont typeface="Arial" panose="020B0604020202020204" pitchFamily="34" charset="0"/>
                        <a:buNone/>
                      </a:pPr>
                      <a:endParaRPr lang="en-US" b="0" i="0" dirty="0">
                        <a:effectLst/>
                        <a:latin typeface="Segoe UI" panose="020B0502040204020203" pitchFamily="34" charset="0"/>
                      </a:endParaRPr>
                    </a:p>
                    <a:p>
                      <a:pPr fontAlgn="t">
                        <a:lnSpc>
                          <a:spcPts val="1500"/>
                        </a:lnSpc>
                        <a:buFont typeface="Arial" panose="020B0604020202020204" pitchFamily="34" charset="0"/>
                        <a:buNone/>
                      </a:pPr>
                      <a:r>
                        <a:rPr lang="en-US" b="0" i="0" dirty="0">
                          <a:effectLst/>
                          <a:latin typeface="Segoe UI" panose="020B0502040204020203" pitchFamily="34" charset="0"/>
                        </a:rPr>
                        <a:t>Identify and explain geographic disease patterns;</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fontAlgn="t">
                        <a:lnSpc>
                          <a:spcPts val="1500"/>
                        </a:lnSpc>
                        <a:buFont typeface="Arial" panose="020B0604020202020204" pitchFamily="34" charset="0"/>
                        <a:buChar char="•"/>
                      </a:pPr>
                      <a:r>
                        <a:rPr lang="en-US" b="0" i="0" dirty="0">
                          <a:effectLst/>
                          <a:latin typeface="Segoe UI" panose="020B0502040204020203" pitchFamily="34" charset="0"/>
                        </a:rPr>
                        <a:t>Determine, describe, and report the natural course of disease, disability, injury, and death;</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fontAlgn="t">
                        <a:lnSpc>
                          <a:spcPts val="1500"/>
                        </a:lnSpc>
                        <a:buFont typeface="Arial" panose="020B0604020202020204" pitchFamily="34" charset="0"/>
                        <a:buChar char="•"/>
                      </a:pPr>
                      <a:r>
                        <a:rPr lang="en-US" b="0" i="0" dirty="0">
                          <a:effectLst/>
                          <a:latin typeface="Segoe UI" panose="020B0502040204020203" pitchFamily="34" charset="0"/>
                        </a:rPr>
                        <a:t>Determine control methods;</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fontAlgn="t">
                        <a:lnSpc>
                          <a:spcPts val="1500"/>
                        </a:lnSpc>
                        <a:buFont typeface="Arial" panose="020B0604020202020204" pitchFamily="34" charset="0"/>
                        <a:buChar char="•"/>
                      </a:pPr>
                      <a:r>
                        <a:rPr lang="en-US" b="0" i="0" dirty="0">
                          <a:effectLst/>
                          <a:latin typeface="Segoe UI" panose="020B0502040204020203" pitchFamily="34" charset="0"/>
                        </a:rPr>
                        <a:t>Determine preventive measures;</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fontAlgn="t">
                        <a:lnSpc>
                          <a:spcPts val="1500"/>
                        </a:lnSpc>
                        <a:buFont typeface="Arial" panose="020B0604020202020204" pitchFamily="34" charset="0"/>
                        <a:buChar char="•"/>
                      </a:pPr>
                      <a:r>
                        <a:rPr lang="en-US" b="0" i="0" dirty="0">
                          <a:effectLst/>
                          <a:latin typeface="Segoe UI" panose="020B0502040204020203" pitchFamily="34" charset="0"/>
                        </a:rPr>
                        <a:t>Aid in the planning and development of health services</a:t>
                      </a:r>
                    </a:p>
                    <a:p>
                      <a:pPr fontAlgn="t">
                        <a:lnSpc>
                          <a:spcPts val="1500"/>
                        </a:lnSpc>
                        <a:buFont typeface="Arial" panose="020B0604020202020204" pitchFamily="34" charset="0"/>
                        <a:buChar char="•"/>
                      </a:pPr>
                      <a:endParaRPr lang="en-US" b="0" i="0" dirty="0">
                        <a:effectLst/>
                        <a:latin typeface="Segoe UI" panose="020B0502040204020203" pitchFamily="34" charset="0"/>
                      </a:endParaRPr>
                    </a:p>
                    <a:p>
                      <a:pPr marL="0" indent="0" fontAlgn="t">
                        <a:lnSpc>
                          <a:spcPts val="1500"/>
                        </a:lnSpc>
                        <a:buFont typeface="Arial" panose="020B0604020202020204" pitchFamily="34" charset="0"/>
                        <a:buNone/>
                      </a:pPr>
                      <a:r>
                        <a:rPr lang="en-US" b="0" i="0" dirty="0">
                          <a:effectLst/>
                          <a:latin typeface="Segoe UI" panose="020B0502040204020203" pitchFamily="34" charset="0"/>
                        </a:rPr>
                        <a:t>Provide administrative and planning data.</a:t>
                      </a:r>
                    </a:p>
                  </a:txBody>
                  <a:tcP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52391635"/>
                  </a:ext>
                </a:extLst>
              </a:tr>
              <a:tr h="503339">
                <a:tc>
                  <a:txBody>
                    <a:bodyPr/>
                    <a:lstStyle/>
                    <a:p>
                      <a:endParaRPr lang="en-GB" dirty="0"/>
                    </a:p>
                  </a:txBody>
                  <a:tcPr>
                    <a:lnT w="762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668500176"/>
                  </a:ext>
                </a:extLst>
              </a:tr>
            </a:tbl>
          </a:graphicData>
        </a:graphic>
      </p:graphicFrame>
    </p:spTree>
    <p:extLst>
      <p:ext uri="{BB962C8B-B14F-4D97-AF65-F5344CB8AC3E}">
        <p14:creationId xmlns:p14="http://schemas.microsoft.com/office/powerpoint/2010/main" val="82159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US" sz="2700">
                <a:solidFill>
                  <a:srgbClr val="FFFFFF"/>
                </a:solidFill>
              </a:rPr>
              <a:t>Epidemiology vs. Medicine</a:t>
            </a:r>
          </a:p>
        </p:txBody>
      </p:sp>
      <p:sp>
        <p:nvSpPr>
          <p:cNvPr id="4" name="Content Placeholder 3"/>
          <p:cNvSpPr>
            <a:spLocks noGrp="1"/>
          </p:cNvSpPr>
          <p:nvPr>
            <p:ph sz="half" idx="1"/>
          </p:nvPr>
        </p:nvSpPr>
        <p:spPr>
          <a:xfrm>
            <a:off x="3285641" y="1412489"/>
            <a:ext cx="2570462" cy="4363844"/>
          </a:xfrm>
        </p:spPr>
        <p:txBody>
          <a:bodyPr>
            <a:normAutofit/>
          </a:bodyPr>
          <a:lstStyle/>
          <a:p>
            <a:pPr>
              <a:buNone/>
            </a:pPr>
            <a:r>
              <a:rPr lang="en-US" sz="1700" u="sng"/>
              <a:t>Epidemiology:</a:t>
            </a:r>
          </a:p>
          <a:p>
            <a:r>
              <a:rPr lang="en-US" sz="1700"/>
              <a:t>Concerned with the population as a whole.</a:t>
            </a:r>
          </a:p>
          <a:p>
            <a:r>
              <a:rPr lang="en-US" sz="1700"/>
              <a:t>Uses information to generate hypotheses between exposure and disease.</a:t>
            </a:r>
          </a:p>
          <a:p>
            <a:r>
              <a:rPr lang="en-US" sz="1700"/>
              <a:t>Tests hypotheses using analytical studies.</a:t>
            </a:r>
          </a:p>
          <a:p>
            <a:r>
              <a:rPr lang="en-US" sz="1700"/>
              <a:t>Recommends community intervention to end health problem.</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sz="half" idx="2"/>
          </p:nvPr>
        </p:nvSpPr>
        <p:spPr>
          <a:xfrm>
            <a:off x="6338703" y="1412489"/>
            <a:ext cx="2398275" cy="4363844"/>
          </a:xfrm>
        </p:spPr>
        <p:txBody>
          <a:bodyPr>
            <a:normAutofit/>
          </a:bodyPr>
          <a:lstStyle/>
          <a:p>
            <a:pPr>
              <a:buNone/>
            </a:pPr>
            <a:r>
              <a:rPr lang="en-US" sz="1700" u="sng"/>
              <a:t>Medicine:</a:t>
            </a:r>
          </a:p>
          <a:p>
            <a:r>
              <a:rPr lang="en-US" sz="1700"/>
              <a:t>Concerned with the individual person (or patient).</a:t>
            </a:r>
          </a:p>
          <a:p>
            <a:r>
              <a:rPr lang="en-US" sz="1700"/>
              <a:t>Uses information to make a diagnosis.</a:t>
            </a:r>
          </a:p>
          <a:p>
            <a:r>
              <a:rPr lang="en-US" sz="1700"/>
              <a:t>Tests diagnosis by conducting additional diagnostic tests.</a:t>
            </a:r>
          </a:p>
          <a:p>
            <a:r>
              <a:rPr lang="en-US" sz="1700"/>
              <a:t>Recommends a prescribed medical treatment to end health problem.</a:t>
            </a:r>
          </a:p>
        </p:txBody>
      </p:sp>
    </p:spTree>
    <p:extLst>
      <p:ext uri="{BB962C8B-B14F-4D97-AF65-F5344CB8AC3E}">
        <p14:creationId xmlns:p14="http://schemas.microsoft.com/office/powerpoint/2010/main" val="3049051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US" sz="2500">
                <a:solidFill>
                  <a:srgbClr val="FFFFFF"/>
                </a:solidFill>
              </a:rPr>
              <a:t>Epidemiological Triangle</a:t>
            </a:r>
          </a:p>
        </p:txBody>
      </p:sp>
      <p:graphicFrame>
        <p:nvGraphicFramePr>
          <p:cNvPr id="5" name="Content Placeholder 2">
            <a:extLst>
              <a:ext uri="{FF2B5EF4-FFF2-40B4-BE49-F238E27FC236}">
                <a16:creationId xmlns:a16="http://schemas.microsoft.com/office/drawing/2014/main" id="{40B09A36-E4EE-551B-43B2-E7B1A4E3ED5E}"/>
              </a:ext>
            </a:extLst>
          </p:cNvPr>
          <p:cNvGraphicFramePr>
            <a:graphicFrameLocks noGrp="1"/>
          </p:cNvGraphicFramePr>
          <p:nvPr>
            <p:ph idx="1"/>
            <p:extLst>
              <p:ext uri="{D42A27DB-BD31-4B8C-83A1-F6EECF244321}">
                <p14:modId xmlns:p14="http://schemas.microsoft.com/office/powerpoint/2010/main" val="3972906417"/>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5587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US" sz="2500">
                <a:solidFill>
                  <a:srgbClr val="FFFFFF"/>
                </a:solidFill>
              </a:rPr>
              <a:t>Epidemiological Triangle</a:t>
            </a:r>
          </a:p>
        </p:txBody>
      </p:sp>
      <p:graphicFrame>
        <p:nvGraphicFramePr>
          <p:cNvPr id="5" name="Content Placeholder 2">
            <a:extLst>
              <a:ext uri="{FF2B5EF4-FFF2-40B4-BE49-F238E27FC236}">
                <a16:creationId xmlns:a16="http://schemas.microsoft.com/office/drawing/2014/main" id="{71DCA6FE-8058-199B-3EEE-A007B4E3E919}"/>
              </a:ext>
            </a:extLst>
          </p:cNvPr>
          <p:cNvGraphicFramePr>
            <a:graphicFrameLocks noGrp="1"/>
          </p:cNvGraphicFramePr>
          <p:nvPr>
            <p:ph idx="1"/>
            <p:extLst>
              <p:ext uri="{D42A27DB-BD31-4B8C-83A1-F6EECF244321}">
                <p14:modId xmlns:p14="http://schemas.microsoft.com/office/powerpoint/2010/main" val="14558240"/>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7308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704088"/>
            <a:ext cx="7859216" cy="564672"/>
          </a:xfrm>
        </p:spPr>
        <p:txBody>
          <a:bodyPr>
            <a:normAutofit/>
          </a:bodyPr>
          <a:lstStyle/>
          <a:p>
            <a:r>
              <a:rPr lang="en-US" dirty="0"/>
              <a:t>Epidemiological Triangle</a:t>
            </a:r>
          </a:p>
        </p:txBody>
      </p:sp>
      <p:pic>
        <p:nvPicPr>
          <p:cNvPr id="4" name="Content Placeholder 3"/>
          <p:cNvPicPr>
            <a:picLocks noGrp="1"/>
          </p:cNvPicPr>
          <p:nvPr>
            <p:ph idx="1"/>
          </p:nvPr>
        </p:nvPicPr>
        <p:blipFill>
          <a:blip r:embed="rId2"/>
          <a:srcRect/>
          <a:stretch>
            <a:fillRect/>
          </a:stretch>
        </p:blipFill>
        <p:spPr bwMode="auto">
          <a:xfrm>
            <a:off x="1619672" y="1628800"/>
            <a:ext cx="6192688" cy="4114800"/>
          </a:xfrm>
          <a:prstGeom prst="rect">
            <a:avLst/>
          </a:prstGeom>
          <a:noFill/>
          <a:ln w="9525">
            <a:solidFill>
              <a:schemeClr val="tx1"/>
            </a:solidFill>
            <a:miter lim="800000"/>
            <a:headEnd/>
            <a:tailEnd/>
          </a:ln>
        </p:spPr>
      </p:pic>
      <p:sp>
        <p:nvSpPr>
          <p:cNvPr id="5" name="TextBox 4"/>
          <p:cNvSpPr txBox="1"/>
          <p:nvPr/>
        </p:nvSpPr>
        <p:spPr>
          <a:xfrm>
            <a:off x="1295400" y="5943600"/>
            <a:ext cx="7467600" cy="646331"/>
          </a:xfrm>
          <a:prstGeom prst="rect">
            <a:avLst/>
          </a:prstGeom>
          <a:noFill/>
        </p:spPr>
        <p:txBody>
          <a:bodyPr wrap="square" rtlCol="0">
            <a:spAutoFit/>
          </a:bodyPr>
          <a:lstStyle/>
          <a:p>
            <a:r>
              <a:rPr lang="en-US" b="1" u="sng" dirty="0"/>
              <a:t>EPIDEMIOLOGY’S GOAL</a:t>
            </a:r>
            <a:r>
              <a:rPr lang="en-US" dirty="0"/>
              <a:t> = to “break” the chain of at least one side of the triangle to disrupt or stop the continuation of the disease.</a:t>
            </a:r>
          </a:p>
        </p:txBody>
      </p:sp>
    </p:spTree>
    <p:extLst>
      <p:ext uri="{BB962C8B-B14F-4D97-AF65-F5344CB8AC3E}">
        <p14:creationId xmlns:p14="http://schemas.microsoft.com/office/powerpoint/2010/main" val="4167630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t>Infectious Disease Model</a:t>
            </a:r>
          </a:p>
        </p:txBody>
      </p:sp>
      <p:sp>
        <p:nvSpPr>
          <p:cNvPr id="11267" name="Rectangle 3"/>
          <p:cNvSpPr>
            <a:spLocks noGrp="1" noChangeArrowheads="1"/>
          </p:cNvSpPr>
          <p:nvPr>
            <p:ph idx="1"/>
          </p:nvPr>
        </p:nvSpPr>
        <p:spPr>
          <a:xfrm>
            <a:off x="609600" y="2057400"/>
            <a:ext cx="8229600" cy="4530725"/>
          </a:xfrm>
          <a:noFill/>
        </p:spPr>
        <p:txBody>
          <a:bodyPr/>
          <a:lstStyle/>
          <a:p>
            <a:pPr algn="l" rtl="0"/>
            <a:endParaRPr lang="en-US" sz="4400" dirty="0"/>
          </a:p>
        </p:txBody>
      </p:sp>
      <p:grpSp>
        <p:nvGrpSpPr>
          <p:cNvPr id="2" name="Group 18"/>
          <p:cNvGrpSpPr>
            <a:grpSpLocks/>
          </p:cNvGrpSpPr>
          <p:nvPr/>
        </p:nvGrpSpPr>
        <p:grpSpPr bwMode="auto">
          <a:xfrm>
            <a:off x="250825" y="1844676"/>
            <a:ext cx="7993063" cy="4595814"/>
            <a:chOff x="158" y="1162"/>
            <a:chExt cx="5035" cy="2895"/>
          </a:xfrm>
          <a:solidFill>
            <a:schemeClr val="accent3">
              <a:lumMod val="40000"/>
              <a:lumOff val="60000"/>
            </a:schemeClr>
          </a:solidFill>
        </p:grpSpPr>
        <p:grpSp>
          <p:nvGrpSpPr>
            <p:cNvPr id="3" name="Group 13"/>
            <p:cNvGrpSpPr>
              <a:grpSpLocks/>
            </p:cNvGrpSpPr>
            <p:nvPr/>
          </p:nvGrpSpPr>
          <p:grpSpPr bwMode="auto">
            <a:xfrm>
              <a:off x="158" y="1162"/>
              <a:ext cx="5035" cy="2895"/>
              <a:chOff x="158" y="1162"/>
              <a:chExt cx="5035" cy="2895"/>
            </a:xfrm>
            <a:grpFill/>
          </p:grpSpPr>
          <p:sp>
            <p:nvSpPr>
              <p:cNvPr id="11274" name="Oval 10"/>
              <p:cNvSpPr>
                <a:spLocks noChangeArrowheads="1"/>
              </p:cNvSpPr>
              <p:nvPr/>
            </p:nvSpPr>
            <p:spPr bwMode="auto">
              <a:xfrm>
                <a:off x="1020" y="2341"/>
                <a:ext cx="3447" cy="1716"/>
              </a:xfrm>
              <a:prstGeom prst="ellipse">
                <a:avLst/>
              </a:prstGeom>
              <a:grpFill/>
              <a:ln w="9525">
                <a:solidFill>
                  <a:schemeClr val="tx1"/>
                </a:solidFill>
                <a:round/>
                <a:headEnd/>
                <a:tailEnd/>
              </a:ln>
              <a:effectLst/>
            </p:spPr>
            <p:txBody>
              <a:bodyPr wrap="none" anchor="ctr"/>
              <a:lstStyle/>
              <a:p>
                <a:endParaRPr lang="en-GB"/>
              </a:p>
            </p:txBody>
          </p:sp>
          <p:grpSp>
            <p:nvGrpSpPr>
              <p:cNvPr id="4" name="Group 12"/>
              <p:cNvGrpSpPr>
                <a:grpSpLocks/>
              </p:cNvGrpSpPr>
              <p:nvPr/>
            </p:nvGrpSpPr>
            <p:grpSpPr bwMode="auto">
              <a:xfrm>
                <a:off x="158" y="1162"/>
                <a:ext cx="5035" cy="1622"/>
                <a:chOff x="158" y="1162"/>
                <a:chExt cx="5035" cy="1622"/>
              </a:xfrm>
              <a:grpFill/>
            </p:grpSpPr>
            <p:sp>
              <p:nvSpPr>
                <p:cNvPr id="11270" name="Oval 6"/>
                <p:cNvSpPr>
                  <a:spLocks noChangeArrowheads="1"/>
                </p:cNvSpPr>
                <p:nvPr/>
              </p:nvSpPr>
              <p:spPr bwMode="auto">
                <a:xfrm>
                  <a:off x="158" y="1253"/>
                  <a:ext cx="2818" cy="1531"/>
                </a:xfrm>
                <a:prstGeom prst="ellipse">
                  <a:avLst/>
                </a:prstGeom>
                <a:grpFill/>
                <a:ln w="9525">
                  <a:solidFill>
                    <a:schemeClr val="tx1"/>
                  </a:solidFill>
                  <a:round/>
                  <a:headEnd/>
                  <a:tailEnd/>
                </a:ln>
                <a:effectLst/>
              </p:spPr>
              <p:txBody>
                <a:bodyPr wrap="none" anchor="ctr"/>
                <a:lstStyle/>
                <a:p>
                  <a:endParaRPr lang="en-GB"/>
                </a:p>
              </p:txBody>
            </p:sp>
            <p:sp>
              <p:nvSpPr>
                <p:cNvPr id="11275" name="Oval 11"/>
                <p:cNvSpPr>
                  <a:spLocks noChangeArrowheads="1"/>
                </p:cNvSpPr>
                <p:nvPr/>
              </p:nvSpPr>
              <p:spPr bwMode="auto">
                <a:xfrm>
                  <a:off x="2592" y="1162"/>
                  <a:ext cx="2601" cy="1574"/>
                </a:xfrm>
                <a:prstGeom prst="ellipse">
                  <a:avLst/>
                </a:prstGeom>
                <a:grpFill/>
                <a:ln w="9525">
                  <a:solidFill>
                    <a:schemeClr val="tx1"/>
                  </a:solidFill>
                  <a:round/>
                  <a:headEnd/>
                  <a:tailEnd/>
                </a:ln>
                <a:effectLst/>
              </p:spPr>
              <p:txBody>
                <a:bodyPr wrap="none" anchor="ctr"/>
                <a:lstStyle/>
                <a:p>
                  <a:endParaRPr lang="en-GB"/>
                </a:p>
              </p:txBody>
            </p:sp>
          </p:grpSp>
        </p:grpSp>
        <p:sp>
          <p:nvSpPr>
            <p:cNvPr id="11278" name="Text Box 14"/>
            <p:cNvSpPr txBox="1">
              <a:spLocks noChangeArrowheads="1"/>
            </p:cNvSpPr>
            <p:nvPr/>
          </p:nvSpPr>
          <p:spPr bwMode="auto">
            <a:xfrm>
              <a:off x="1338" y="1842"/>
              <a:ext cx="719" cy="446"/>
            </a:xfrm>
            <a:prstGeom prst="rect">
              <a:avLst/>
            </a:prstGeom>
            <a:grpFill/>
            <a:ln w="9525">
              <a:noFill/>
              <a:miter lim="800000"/>
              <a:headEnd/>
              <a:tailEnd/>
            </a:ln>
            <a:effectLst/>
          </p:spPr>
          <p:txBody>
            <a:bodyPr wrap="none">
              <a:spAutoFit/>
            </a:bodyPr>
            <a:lstStyle/>
            <a:p>
              <a:r>
                <a:rPr lang="en-US" sz="4000" dirty="0"/>
                <a:t>Host</a:t>
              </a:r>
            </a:p>
          </p:txBody>
        </p:sp>
        <p:sp>
          <p:nvSpPr>
            <p:cNvPr id="11279" name="Text Box 15"/>
            <p:cNvSpPr txBox="1">
              <a:spLocks noChangeArrowheads="1"/>
            </p:cNvSpPr>
            <p:nvPr/>
          </p:nvSpPr>
          <p:spPr bwMode="auto">
            <a:xfrm>
              <a:off x="3288" y="1797"/>
              <a:ext cx="1356" cy="446"/>
            </a:xfrm>
            <a:prstGeom prst="rect">
              <a:avLst/>
            </a:prstGeom>
            <a:grpFill/>
            <a:ln w="9525">
              <a:noFill/>
              <a:miter lim="800000"/>
              <a:headEnd/>
              <a:tailEnd/>
            </a:ln>
            <a:effectLst/>
          </p:spPr>
          <p:txBody>
            <a:bodyPr wrap="none">
              <a:spAutoFit/>
            </a:bodyPr>
            <a:lstStyle/>
            <a:p>
              <a:r>
                <a:rPr lang="en-US" sz="4000" dirty="0"/>
                <a:t>Pathogen</a:t>
              </a:r>
            </a:p>
          </p:txBody>
        </p:sp>
        <p:sp>
          <p:nvSpPr>
            <p:cNvPr id="11280" name="Text Box 16"/>
            <p:cNvSpPr txBox="1">
              <a:spLocks noChangeArrowheads="1"/>
            </p:cNvSpPr>
            <p:nvPr/>
          </p:nvSpPr>
          <p:spPr bwMode="auto">
            <a:xfrm>
              <a:off x="1746" y="3203"/>
              <a:ext cx="1997" cy="446"/>
            </a:xfrm>
            <a:prstGeom prst="rect">
              <a:avLst/>
            </a:prstGeom>
            <a:grpFill/>
            <a:ln w="9525">
              <a:noFill/>
              <a:miter lim="800000"/>
              <a:headEnd/>
              <a:tailEnd/>
            </a:ln>
            <a:effectLst/>
          </p:spPr>
          <p:txBody>
            <a:bodyPr wrap="square">
              <a:spAutoFit/>
            </a:bodyPr>
            <a:lstStyle/>
            <a:p>
              <a:r>
                <a:rPr lang="en-US" sz="4000" dirty="0"/>
                <a:t>Environment</a:t>
              </a:r>
            </a:p>
          </p:txBody>
        </p:sp>
        <p:sp>
          <p:nvSpPr>
            <p:cNvPr id="11281" name="Text Box 17"/>
            <p:cNvSpPr txBox="1">
              <a:spLocks noChangeArrowheads="1"/>
            </p:cNvSpPr>
            <p:nvPr/>
          </p:nvSpPr>
          <p:spPr bwMode="auto">
            <a:xfrm>
              <a:off x="2290" y="2296"/>
              <a:ext cx="1117" cy="446"/>
            </a:xfrm>
            <a:prstGeom prst="rect">
              <a:avLst/>
            </a:prstGeom>
            <a:grpFill/>
            <a:ln w="9525">
              <a:noFill/>
              <a:miter lim="800000"/>
              <a:headEnd/>
              <a:tailEnd/>
            </a:ln>
            <a:effectLst/>
          </p:spPr>
          <p:txBody>
            <a:bodyPr wrap="none">
              <a:spAutoFit/>
            </a:bodyPr>
            <a:lstStyle/>
            <a:p>
              <a:r>
                <a:rPr lang="en-US" sz="4000" dirty="0"/>
                <a:t>Disease</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strVal val="#ppt_w*0.70"/>
                                          </p:val>
                                        </p:tav>
                                        <p:tav tm="100000">
                                          <p:val>
                                            <p:strVal val="#ppt_w"/>
                                          </p:val>
                                        </p:tav>
                                      </p:tavLst>
                                    </p:anim>
                                    <p:anim calcmode="lin" valueType="num">
                                      <p:cBhvr>
                                        <p:cTn id="13" dur="1000" fill="hold"/>
                                        <p:tgtEl>
                                          <p:spTgt spid="2"/>
                                        </p:tgtEl>
                                        <p:attrNameLst>
                                          <p:attrName>ppt_h</p:attrName>
                                        </p:attrNameLst>
                                      </p:cBhvr>
                                      <p:tavLst>
                                        <p:tav tm="0">
                                          <p:val>
                                            <p:strVal val="#ppt_h"/>
                                          </p:val>
                                        </p:tav>
                                        <p:tav tm="100000">
                                          <p:val>
                                            <p:strVal val="#ppt_h"/>
                                          </p:val>
                                        </p:tav>
                                      </p:tavLst>
                                    </p:anim>
                                    <p:animEffect transition="in" filter="fade">
                                      <p:cBhvr>
                                        <p:cTn id="1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515" name="Rectangle 21514">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7126"/>
            <a:ext cx="8375586"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517" name="Rectangle 21516">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6" name="Rectangle 2"/>
          <p:cNvSpPr>
            <a:spLocks noGrp="1" noChangeArrowheads="1"/>
          </p:cNvSpPr>
          <p:nvPr>
            <p:ph type="title"/>
          </p:nvPr>
        </p:nvSpPr>
        <p:spPr>
          <a:xfrm>
            <a:off x="836676" y="548640"/>
            <a:ext cx="7626096" cy="1179576"/>
          </a:xfrm>
        </p:spPr>
        <p:txBody>
          <a:bodyPr>
            <a:normAutofit/>
          </a:bodyPr>
          <a:lstStyle/>
          <a:p>
            <a:pPr eaLnBrk="1" hangingPunct="1"/>
            <a:r>
              <a:rPr lang="en-GB" sz="3500" b="0"/>
              <a:t>The epidemiological framework</a:t>
            </a:r>
            <a:endParaRPr lang="en-US" sz="3500" b="0"/>
          </a:p>
        </p:txBody>
      </p:sp>
      <p:sp>
        <p:nvSpPr>
          <p:cNvPr id="21519" name="Rectangle 21518">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58952"/>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1509" name="Rectangle 3">
            <a:extLst>
              <a:ext uri="{FF2B5EF4-FFF2-40B4-BE49-F238E27FC236}">
                <a16:creationId xmlns:a16="http://schemas.microsoft.com/office/drawing/2014/main" id="{E8D27216-00B6-9FBC-50CA-0FE7E0D78D75}"/>
              </a:ext>
            </a:extLst>
          </p:cNvPr>
          <p:cNvGraphicFramePr>
            <a:graphicFrameLocks noGrp="1"/>
          </p:cNvGraphicFramePr>
          <p:nvPr>
            <p:ph idx="1"/>
            <p:extLst>
              <p:ext uri="{D42A27DB-BD31-4B8C-83A1-F6EECF244321}">
                <p14:modId xmlns:p14="http://schemas.microsoft.com/office/powerpoint/2010/main" val="2028210734"/>
              </p:ext>
            </p:extLst>
          </p:nvPr>
        </p:nvGraphicFramePr>
        <p:xfrm>
          <a:off x="836676" y="2269730"/>
          <a:ext cx="7626096" cy="3993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Rectangle 2"/>
          <p:cNvSpPr>
            <a:spLocks noGrp="1" noChangeArrowheads="1"/>
          </p:cNvSpPr>
          <p:nvPr>
            <p:ph type="title"/>
          </p:nvPr>
        </p:nvSpPr>
        <p:spPr>
          <a:xfrm>
            <a:off x="628650" y="1336390"/>
            <a:ext cx="4616991" cy="1182927"/>
          </a:xfrm>
        </p:spPr>
        <p:txBody>
          <a:bodyPr anchor="b">
            <a:normAutofit/>
          </a:bodyPr>
          <a:lstStyle/>
          <a:p>
            <a:pPr eaLnBrk="1" hangingPunct="1"/>
            <a:r>
              <a:rPr lang="en-GB" sz="4900"/>
              <a:t>Occurrence</a:t>
            </a:r>
            <a:endParaRPr lang="en-US" sz="4900"/>
          </a:p>
        </p:txBody>
      </p:sp>
      <p:cxnSp>
        <p:nvCxnSpPr>
          <p:cNvPr id="23563" name="Straight Connector 2356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23555" name="Rectangle 3"/>
          <p:cNvSpPr>
            <a:spLocks noGrp="1" noChangeArrowheads="1"/>
          </p:cNvSpPr>
          <p:nvPr>
            <p:ph idx="1"/>
          </p:nvPr>
        </p:nvSpPr>
        <p:spPr>
          <a:xfrm>
            <a:off x="602832" y="2829330"/>
            <a:ext cx="4642809" cy="3344459"/>
          </a:xfrm>
        </p:spPr>
        <p:txBody>
          <a:bodyPr anchor="t">
            <a:normAutofit/>
          </a:bodyPr>
          <a:lstStyle/>
          <a:p>
            <a:pPr eaLnBrk="1" hangingPunct="1"/>
            <a:r>
              <a:rPr lang="en-GB" sz="1700">
                <a:solidFill>
                  <a:schemeClr val="tx1">
                    <a:alpha val="80000"/>
                  </a:schemeClr>
                </a:solidFill>
              </a:rPr>
              <a:t>the amount of disease that is present in the community</a:t>
            </a:r>
          </a:p>
          <a:p>
            <a:pPr lvl="1" eaLnBrk="1" hangingPunct="1"/>
            <a:r>
              <a:rPr lang="en-GB" sz="1700" b="1">
                <a:solidFill>
                  <a:schemeClr val="tx1">
                    <a:alpha val="80000"/>
                  </a:schemeClr>
                </a:solidFill>
              </a:rPr>
              <a:t>Sporadic</a:t>
            </a:r>
          </a:p>
          <a:p>
            <a:pPr lvl="2" eaLnBrk="1" hangingPunct="1"/>
            <a:r>
              <a:rPr lang="en-GB" sz="1700">
                <a:solidFill>
                  <a:schemeClr val="tx1">
                    <a:alpha val="80000"/>
                  </a:schemeClr>
                </a:solidFill>
              </a:rPr>
              <a:t> legionnaire's disease, </a:t>
            </a:r>
          </a:p>
          <a:p>
            <a:pPr lvl="1" eaLnBrk="1" hangingPunct="1"/>
            <a:r>
              <a:rPr lang="en-GB" sz="1700" b="1">
                <a:solidFill>
                  <a:schemeClr val="tx1">
                    <a:alpha val="80000"/>
                  </a:schemeClr>
                </a:solidFill>
              </a:rPr>
              <a:t>endemic/hyper endemic:</a:t>
            </a:r>
            <a:r>
              <a:rPr lang="en-GB" sz="1700">
                <a:solidFill>
                  <a:schemeClr val="tx1">
                    <a:alpha val="80000"/>
                  </a:schemeClr>
                </a:solidFill>
              </a:rPr>
              <a:t> </a:t>
            </a:r>
          </a:p>
          <a:p>
            <a:pPr lvl="2" eaLnBrk="1" hangingPunct="1"/>
            <a:r>
              <a:rPr lang="en-GB" sz="1700">
                <a:solidFill>
                  <a:schemeClr val="tx1">
                    <a:alpha val="80000"/>
                  </a:schemeClr>
                </a:solidFill>
              </a:rPr>
              <a:t>malaria, tuberculosis, </a:t>
            </a:r>
          </a:p>
          <a:p>
            <a:pPr lvl="2" eaLnBrk="1" hangingPunct="1"/>
            <a:r>
              <a:rPr lang="en-GB" sz="1700" b="1">
                <a:solidFill>
                  <a:schemeClr val="tx1">
                    <a:alpha val="80000"/>
                  </a:schemeClr>
                </a:solidFill>
              </a:rPr>
              <a:t>epidemic/outbreak/cluster: </a:t>
            </a:r>
          </a:p>
          <a:p>
            <a:pPr lvl="2" eaLnBrk="1" hangingPunct="1"/>
            <a:r>
              <a:rPr lang="en-GB" sz="1700">
                <a:solidFill>
                  <a:schemeClr val="tx1">
                    <a:alpha val="80000"/>
                  </a:schemeClr>
                </a:solidFill>
              </a:rPr>
              <a:t>E, Coli outbreaks, Meningitis outbreaks, food poisoning outbreaks</a:t>
            </a:r>
          </a:p>
          <a:p>
            <a:pPr lvl="1" eaLnBrk="1" hangingPunct="1"/>
            <a:r>
              <a:rPr lang="en-GB" sz="1700" b="1">
                <a:solidFill>
                  <a:schemeClr val="tx1">
                    <a:alpha val="80000"/>
                  </a:schemeClr>
                </a:solidFill>
              </a:rPr>
              <a:t>Pandemic:</a:t>
            </a:r>
            <a:r>
              <a:rPr lang="en-GB" sz="1700">
                <a:solidFill>
                  <a:schemeClr val="tx1">
                    <a:alpha val="80000"/>
                  </a:schemeClr>
                </a:solidFill>
              </a:rPr>
              <a:t> </a:t>
            </a:r>
          </a:p>
          <a:p>
            <a:pPr lvl="2" eaLnBrk="1" hangingPunct="1"/>
            <a:r>
              <a:rPr lang="en-GB" sz="1700">
                <a:solidFill>
                  <a:schemeClr val="tx1">
                    <a:alpha val="80000"/>
                  </a:schemeClr>
                </a:solidFill>
              </a:rPr>
              <a:t>Influenza pandemic 1918, SARS epidemic/ pandemic  </a:t>
            </a:r>
          </a:p>
          <a:p>
            <a:pPr eaLnBrk="1" hangingPunct="1"/>
            <a:endParaRPr lang="en-US" sz="1700">
              <a:solidFill>
                <a:schemeClr val="tx1">
                  <a:alpha val="80000"/>
                </a:schemeClr>
              </a:solidFill>
            </a:endParaRPr>
          </a:p>
        </p:txBody>
      </p:sp>
      <p:pic>
        <p:nvPicPr>
          <p:cNvPr id="23556" name="Picture 5" descr="Click Image to Enlarge">
            <a:hlinkClick r:id="rId2"/>
          </p:cNvPr>
          <p:cNvPicPr>
            <a:picLocks noChangeAspect="1" noChangeArrowheads="1"/>
          </p:cNvPicPr>
          <p:nvPr/>
        </p:nvPicPr>
        <p:blipFill>
          <a:blip r:embed="rId3" cstate="print"/>
          <a:stretch>
            <a:fillRect/>
          </a:stretch>
        </p:blipFill>
        <p:spPr bwMode="auto">
          <a:xfrm>
            <a:off x="5679489" y="1805683"/>
            <a:ext cx="2661303" cy="3898808"/>
          </a:xfrm>
          <a:prstGeom prst="rect">
            <a:avLst/>
          </a:prstGeom>
          <a:noFill/>
        </p:spPr>
      </p:pic>
      <p:sp>
        <p:nvSpPr>
          <p:cNvPr id="2356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414" y="1899284"/>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356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646" y="2189928"/>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376" name="Rectangle 5837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8" name="Oval 5837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0" name="Rectangle 2"/>
          <p:cNvSpPr>
            <a:spLocks noGrp="1" noChangeArrowheads="1"/>
          </p:cNvSpPr>
          <p:nvPr>
            <p:ph type="title"/>
          </p:nvPr>
        </p:nvSpPr>
        <p:spPr>
          <a:xfrm>
            <a:off x="878305" y="1396686"/>
            <a:ext cx="2430380" cy="4064628"/>
          </a:xfrm>
        </p:spPr>
        <p:txBody>
          <a:bodyPr>
            <a:normAutofit/>
          </a:bodyPr>
          <a:lstStyle/>
          <a:p>
            <a:r>
              <a:rPr lang="en-US">
                <a:solidFill>
                  <a:srgbClr val="FFFFFF"/>
                </a:solidFill>
              </a:rPr>
              <a:t>Epidemic</a:t>
            </a:r>
          </a:p>
        </p:txBody>
      </p:sp>
      <p:sp>
        <p:nvSpPr>
          <p:cNvPr id="58380" name="Arc 5837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8382" name="Oval 5838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8371" name="Rectangle 3"/>
          <p:cNvSpPr>
            <a:spLocks noGrp="1" noChangeArrowheads="1"/>
          </p:cNvSpPr>
          <p:nvPr>
            <p:ph idx="1"/>
          </p:nvPr>
        </p:nvSpPr>
        <p:spPr>
          <a:xfrm>
            <a:off x="4027614" y="1526033"/>
            <a:ext cx="4152298" cy="3935281"/>
          </a:xfrm>
        </p:spPr>
        <p:txBody>
          <a:bodyPr>
            <a:normAutofit/>
          </a:bodyPr>
          <a:lstStyle/>
          <a:p>
            <a:r>
              <a:rPr lang="en-GB" sz="1900"/>
              <a:t>A widespread occurrence of an infectious disease in a community at a particular time:</a:t>
            </a:r>
          </a:p>
          <a:p>
            <a:endParaRPr lang="en-GB" sz="1900"/>
          </a:p>
          <a:p>
            <a:r>
              <a:rPr lang="en-GB" sz="1900"/>
              <a:t>Is the rapid spread of an infectious disease to a large number of people in a given population within a short period of time, usually two weeks or less. </a:t>
            </a:r>
          </a:p>
          <a:p>
            <a:endParaRPr lang="en-GB" sz="1900"/>
          </a:p>
          <a:p>
            <a:r>
              <a:rPr lang="en-GB" sz="1900"/>
              <a:t>For example, in meningococcal infections</a:t>
            </a:r>
            <a:endParaRPr lang="en-US" sz="19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D605A-559A-5D1A-4E03-BE81301BD30A}"/>
              </a:ext>
            </a:extLst>
          </p:cNvPr>
          <p:cNvSpPr>
            <a:spLocks noGrp="1"/>
          </p:cNvSpPr>
          <p:nvPr>
            <p:ph type="title"/>
          </p:nvPr>
        </p:nvSpPr>
        <p:spPr>
          <a:xfrm>
            <a:off x="630936" y="334644"/>
            <a:ext cx="7882128" cy="1076914"/>
          </a:xfrm>
        </p:spPr>
        <p:txBody>
          <a:bodyPr anchor="ctr">
            <a:normAutofit/>
          </a:bodyPr>
          <a:lstStyle/>
          <a:p>
            <a:r>
              <a:rPr lang="en-GB" sz="3500" b="1"/>
              <a:t>Activity</a:t>
            </a:r>
            <a:endParaRPr lang="en-GB" sz="350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079" y="0"/>
            <a:ext cx="7879842"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1512994"/>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AB90987-1B89-91FB-34F1-96F45408C78D}"/>
              </a:ext>
            </a:extLst>
          </p:cNvPr>
          <p:cNvGraphicFramePr>
            <a:graphicFrameLocks noGrp="1"/>
          </p:cNvGraphicFramePr>
          <p:nvPr>
            <p:ph idx="1"/>
            <p:extLst>
              <p:ext uri="{D42A27DB-BD31-4B8C-83A1-F6EECF244321}">
                <p14:modId xmlns:p14="http://schemas.microsoft.com/office/powerpoint/2010/main" val="2310288552"/>
              </p:ext>
            </p:extLst>
          </p:nvPr>
        </p:nvGraphicFramePr>
        <p:xfrm>
          <a:off x="628650" y="1737360"/>
          <a:ext cx="7879842"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12454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401" name="Rectangle 5940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9403" name="Freeform: Shape 5940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9405" name="Freeform: Shape 5940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394" name="Rectangle 2"/>
          <p:cNvSpPr>
            <a:spLocks noGrp="1" noChangeArrowheads="1"/>
          </p:cNvSpPr>
          <p:nvPr>
            <p:ph type="title"/>
          </p:nvPr>
        </p:nvSpPr>
        <p:spPr>
          <a:xfrm>
            <a:off x="466344" y="1161288"/>
            <a:ext cx="2702052" cy="4526280"/>
          </a:xfrm>
        </p:spPr>
        <p:txBody>
          <a:bodyPr>
            <a:normAutofit/>
          </a:bodyPr>
          <a:lstStyle/>
          <a:p>
            <a:r>
              <a:rPr lang="en-US" sz="3500"/>
              <a:t>Endemic</a:t>
            </a:r>
          </a:p>
        </p:txBody>
      </p:sp>
      <p:sp>
        <p:nvSpPr>
          <p:cNvPr id="59407" name="Rectangle 5940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9397" name="Rectangle 3">
            <a:extLst>
              <a:ext uri="{FF2B5EF4-FFF2-40B4-BE49-F238E27FC236}">
                <a16:creationId xmlns:a16="http://schemas.microsoft.com/office/drawing/2014/main" id="{5132B240-8916-BA60-8F3B-B1C520EC2D7F}"/>
              </a:ext>
            </a:extLst>
          </p:cNvPr>
          <p:cNvGraphicFramePr>
            <a:graphicFrameLocks noGrp="1"/>
          </p:cNvGraphicFramePr>
          <p:nvPr>
            <p:ph idx="1"/>
            <p:extLst>
              <p:ext uri="{D42A27DB-BD31-4B8C-83A1-F6EECF244321}">
                <p14:modId xmlns:p14="http://schemas.microsoft.com/office/powerpoint/2010/main" val="1169709982"/>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424" name="Rectangle 6042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6" name="Oval 6042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554152"/>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8" name="Rectangle 2"/>
          <p:cNvSpPr>
            <a:spLocks noGrp="1" noChangeArrowheads="1"/>
          </p:cNvSpPr>
          <p:nvPr>
            <p:ph type="title"/>
          </p:nvPr>
        </p:nvSpPr>
        <p:spPr>
          <a:xfrm>
            <a:off x="933804" y="1289765"/>
            <a:ext cx="2738325" cy="4270963"/>
          </a:xfrm>
        </p:spPr>
        <p:txBody>
          <a:bodyPr anchor="ctr">
            <a:normAutofit/>
          </a:bodyPr>
          <a:lstStyle/>
          <a:p>
            <a:pPr algn="ctr"/>
            <a:r>
              <a:rPr lang="en-US" sz="3100">
                <a:solidFill>
                  <a:srgbClr val="FFFFFF"/>
                </a:solidFill>
              </a:rPr>
              <a:t>Hyperendemic</a:t>
            </a:r>
          </a:p>
        </p:txBody>
      </p:sp>
      <p:sp>
        <p:nvSpPr>
          <p:cNvPr id="604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374394"/>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604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1084507"/>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60419" name="Rectangle 3"/>
          <p:cNvSpPr>
            <a:spLocks noGrp="1" noChangeArrowheads="1"/>
          </p:cNvSpPr>
          <p:nvPr>
            <p:ph idx="1"/>
          </p:nvPr>
        </p:nvSpPr>
        <p:spPr>
          <a:xfrm>
            <a:off x="4722924" y="518400"/>
            <a:ext cx="3578706" cy="5837949"/>
          </a:xfrm>
        </p:spPr>
        <p:txBody>
          <a:bodyPr anchor="ctr">
            <a:normAutofit/>
          </a:bodyPr>
          <a:lstStyle/>
          <a:p>
            <a:pPr rtl="0"/>
            <a:r>
              <a:rPr lang="en-US" sz="1700">
                <a:solidFill>
                  <a:schemeClr val="tx1">
                    <a:alpha val="80000"/>
                  </a:schemeClr>
                </a:solidFill>
              </a:rPr>
              <a:t>The term hyperendemic</a:t>
            </a:r>
            <a:r>
              <a:rPr lang="en-US" sz="1700">
                <a:solidFill>
                  <a:schemeClr val="tx1">
                    <a:alpha val="80000"/>
                  </a:schemeClr>
                </a:solidFill>
                <a:latin typeface="Arial"/>
              </a:rPr>
              <a:t> </a:t>
            </a:r>
            <a:r>
              <a:rPr lang="en-US" sz="1700">
                <a:solidFill>
                  <a:schemeClr val="tx1">
                    <a:alpha val="80000"/>
                  </a:schemeClr>
                </a:solidFill>
              </a:rPr>
              <a:t>means that the disease is constantly present at high incidence and/or prevalence rate and affects all age groups equally such as malaria</a:t>
            </a:r>
          </a:p>
          <a:p>
            <a:pPr rtl="0"/>
            <a:endParaRPr lang="en-US" sz="1700">
              <a:solidFill>
                <a:schemeClr val="tx1">
                  <a:alpha val="80000"/>
                </a:schemeClr>
              </a:solidFill>
            </a:endParaRPr>
          </a:p>
        </p:txBody>
      </p:sp>
      <p:sp>
        <p:nvSpPr>
          <p:cNvPr id="6043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60434" name="Straight Connector 6043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449" name="Rectangle 6144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42" name="Rectangle 2"/>
          <p:cNvSpPr>
            <a:spLocks noGrp="1" noChangeArrowheads="1"/>
          </p:cNvSpPr>
          <p:nvPr>
            <p:ph type="title"/>
          </p:nvPr>
        </p:nvSpPr>
        <p:spPr>
          <a:xfrm>
            <a:off x="491490" y="429030"/>
            <a:ext cx="2125980" cy="5457589"/>
          </a:xfrm>
        </p:spPr>
        <p:txBody>
          <a:bodyPr anchor="ctr">
            <a:normAutofit/>
          </a:bodyPr>
          <a:lstStyle/>
          <a:p>
            <a:pPr rtl="0"/>
            <a:r>
              <a:rPr lang="en-US" sz="3500"/>
              <a:t>Pandemic and Exotic</a:t>
            </a:r>
          </a:p>
        </p:txBody>
      </p:sp>
      <p:sp>
        <p:nvSpPr>
          <p:cNvPr id="61451" name="Rectangle 61450">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1490" y="6112341"/>
            <a:ext cx="81267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453" name="Rectangle 61452">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7048" y="5040414"/>
            <a:ext cx="54864" cy="21259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1445" name="Rectangle 3">
            <a:extLst>
              <a:ext uri="{FF2B5EF4-FFF2-40B4-BE49-F238E27FC236}">
                <a16:creationId xmlns:a16="http://schemas.microsoft.com/office/drawing/2014/main" id="{BCCAA70E-92AB-CCAC-D587-780A36251077}"/>
              </a:ext>
            </a:extLst>
          </p:cNvPr>
          <p:cNvGraphicFramePr>
            <a:graphicFrameLocks noGrp="1"/>
          </p:cNvGraphicFramePr>
          <p:nvPr>
            <p:ph idx="1"/>
            <p:extLst>
              <p:ext uri="{D42A27DB-BD31-4B8C-83A1-F6EECF244321}">
                <p14:modId xmlns:p14="http://schemas.microsoft.com/office/powerpoint/2010/main" val="317013462"/>
              </p:ext>
            </p:extLst>
          </p:nvPr>
        </p:nvGraphicFramePr>
        <p:xfrm>
          <a:off x="3031236" y="429030"/>
          <a:ext cx="558927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478" name="Rectangle 62477">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66" name="Rectangle 2"/>
          <p:cNvSpPr>
            <a:spLocks noGrp="1" noChangeArrowheads="1"/>
          </p:cNvSpPr>
          <p:nvPr>
            <p:ph type="title"/>
          </p:nvPr>
        </p:nvSpPr>
        <p:spPr>
          <a:xfrm>
            <a:off x="491490" y="429030"/>
            <a:ext cx="2125980" cy="5457589"/>
          </a:xfrm>
        </p:spPr>
        <p:txBody>
          <a:bodyPr anchor="ctr">
            <a:normAutofit/>
          </a:bodyPr>
          <a:lstStyle/>
          <a:p>
            <a:r>
              <a:rPr lang="en-US" sz="3500"/>
              <a:t>Sporadic</a:t>
            </a:r>
          </a:p>
        </p:txBody>
      </p:sp>
      <p:sp>
        <p:nvSpPr>
          <p:cNvPr id="62479" name="Rectangle 62478">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1490" y="6112341"/>
            <a:ext cx="81267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2477" name="Rectangle 62476">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7048" y="5040414"/>
            <a:ext cx="54864" cy="21259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2480" name="Rectangle 3">
            <a:extLst>
              <a:ext uri="{FF2B5EF4-FFF2-40B4-BE49-F238E27FC236}">
                <a16:creationId xmlns:a16="http://schemas.microsoft.com/office/drawing/2014/main" id="{CF25302D-1308-6DE4-6904-4874B47D348D}"/>
              </a:ext>
            </a:extLst>
          </p:cNvPr>
          <p:cNvGraphicFramePr>
            <a:graphicFrameLocks noGrp="1"/>
          </p:cNvGraphicFramePr>
          <p:nvPr>
            <p:ph idx="1"/>
            <p:extLst>
              <p:ext uri="{D42A27DB-BD31-4B8C-83A1-F6EECF244321}">
                <p14:modId xmlns:p14="http://schemas.microsoft.com/office/powerpoint/2010/main" val="265699286"/>
              </p:ext>
            </p:extLst>
          </p:nvPr>
        </p:nvGraphicFramePr>
        <p:xfrm>
          <a:off x="3031236" y="429030"/>
          <a:ext cx="558927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difference between endemic, pandemic and epidemic | Baptist Health">
            <a:extLst>
              <a:ext uri="{FF2B5EF4-FFF2-40B4-BE49-F238E27FC236}">
                <a16:creationId xmlns:a16="http://schemas.microsoft.com/office/drawing/2014/main" id="{3B258BCC-98E9-0917-F77B-063284B59B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881"/>
            <a:ext cx="9144000" cy="5716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430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500"/>
              <a:t>Task</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64093A1-CA4C-5B24-A524-EC2675DDDE6A}"/>
              </a:ext>
            </a:extLst>
          </p:cNvPr>
          <p:cNvGraphicFramePr>
            <a:graphicFrameLocks noGrp="1"/>
          </p:cNvGraphicFramePr>
          <p:nvPr>
            <p:ph idx="1"/>
            <p:extLst>
              <p:ext uri="{D42A27DB-BD31-4B8C-83A1-F6EECF244321}">
                <p14:modId xmlns:p14="http://schemas.microsoft.com/office/powerpoint/2010/main" val="833882646"/>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4"/>
          <p:cNvSpPr>
            <a:spLocks noChangeArrowheads="1"/>
          </p:cNvSpPr>
          <p:nvPr/>
        </p:nvSpPr>
        <p:spPr bwMode="auto">
          <a:xfrm>
            <a:off x="483798" y="1463040"/>
            <a:ext cx="2847230" cy="2690949"/>
          </a:xfrm>
          <a:prstGeom prst="rect">
            <a:avLst/>
          </a:prstGeom>
        </p:spPr>
        <p:txBody>
          <a:bodyPr vert="horz" lIns="91440" tIns="45720" rIns="91440" bIns="45720" rtlCol="0" anchor="t">
            <a:normAutofit/>
          </a:bodyPr>
          <a:lstStyle/>
          <a:p>
            <a:pPr>
              <a:lnSpc>
                <a:spcPct val="90000"/>
              </a:lnSpc>
              <a:spcBef>
                <a:spcPct val="0"/>
              </a:spcBef>
              <a:spcAft>
                <a:spcPts val="600"/>
              </a:spcAft>
            </a:pPr>
            <a:br>
              <a:rPr lang="en-US" sz="4200" b="1" kern="1200">
                <a:solidFill>
                  <a:schemeClr val="tx1"/>
                </a:solidFill>
                <a:latin typeface="+mj-lt"/>
                <a:ea typeface="+mj-ea"/>
                <a:cs typeface="+mj-cs"/>
              </a:rPr>
            </a:br>
            <a:r>
              <a:rPr lang="en-US" sz="4200" b="1" kern="1200">
                <a:solidFill>
                  <a:schemeClr val="tx1"/>
                </a:solidFill>
                <a:latin typeface="+mj-lt"/>
                <a:ea typeface="+mj-ea"/>
                <a:cs typeface="+mj-cs"/>
              </a:rPr>
              <a:t>Why epidemics occur</a:t>
            </a:r>
          </a:p>
        </p:txBody>
      </p:sp>
      <p:grpSp>
        <p:nvGrpSpPr>
          <p:cNvPr id="25610" name="Group 2560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25611" name="Rectangle 256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612" name="Straight Connector 256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5614" name="Rectangle 256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5"/>
          <p:cNvSpPr>
            <a:spLocks noChangeArrowheads="1"/>
          </p:cNvSpPr>
          <p:nvPr/>
        </p:nvSpPr>
        <p:spPr bwMode="auto">
          <a:xfrm>
            <a:off x="4242163" y="1463039"/>
            <a:ext cx="4156790" cy="4300447"/>
          </a:xfrm>
          <a:prstGeom prst="rect">
            <a:avLst/>
          </a:prstGeom>
        </p:spPr>
        <p:txBody>
          <a:bodyPr vert="horz" lIns="91440" tIns="45720" rIns="91440" bIns="45720" rtlCol="0" anchor="t">
            <a:normAutofit/>
          </a:bodyPr>
          <a:lstStyle/>
          <a:p>
            <a:pPr marL="342900" indent="-228600">
              <a:lnSpc>
                <a:spcPct val="90000"/>
              </a:lnSpc>
              <a:spcBef>
                <a:spcPct val="20000"/>
              </a:spcBef>
              <a:buClr>
                <a:schemeClr val="tx2"/>
              </a:buClr>
              <a:buSzPct val="70000"/>
              <a:buFont typeface="Arial" panose="020B0604020202020204" pitchFamily="34" charset="0"/>
              <a:buChar char="•"/>
            </a:pPr>
            <a:r>
              <a:rPr lang="en-US" sz="1900"/>
              <a:t>Increase in amount or virulence of agent</a:t>
            </a:r>
          </a:p>
          <a:p>
            <a:pPr marL="342900" indent="-228600">
              <a:lnSpc>
                <a:spcPct val="90000"/>
              </a:lnSpc>
              <a:spcBef>
                <a:spcPct val="20000"/>
              </a:spcBef>
              <a:buClr>
                <a:schemeClr val="tx2"/>
              </a:buClr>
              <a:buSzPct val="70000"/>
              <a:buFont typeface="Arial" panose="020B0604020202020204" pitchFamily="34" charset="0"/>
              <a:buChar char="•"/>
            </a:pPr>
            <a:r>
              <a:rPr lang="en-US" sz="1900"/>
              <a:t>introduction of agent into new setting</a:t>
            </a:r>
          </a:p>
          <a:p>
            <a:pPr marL="342900" indent="-228600">
              <a:lnSpc>
                <a:spcPct val="90000"/>
              </a:lnSpc>
              <a:spcBef>
                <a:spcPct val="20000"/>
              </a:spcBef>
              <a:buClr>
                <a:schemeClr val="tx2"/>
              </a:buClr>
              <a:buSzPct val="70000"/>
              <a:buFont typeface="Arial" panose="020B0604020202020204" pitchFamily="34" charset="0"/>
              <a:buChar char="•"/>
            </a:pPr>
            <a:r>
              <a:rPr lang="en-US" sz="1900"/>
              <a:t>enhanced mode of transmission</a:t>
            </a:r>
          </a:p>
          <a:p>
            <a:pPr marL="342900" indent="-228600">
              <a:lnSpc>
                <a:spcPct val="90000"/>
              </a:lnSpc>
              <a:spcBef>
                <a:spcPct val="20000"/>
              </a:spcBef>
              <a:buClr>
                <a:schemeClr val="tx2"/>
              </a:buClr>
              <a:buSzPct val="70000"/>
              <a:buFont typeface="Arial" panose="020B0604020202020204" pitchFamily="34" charset="0"/>
              <a:buChar char="•"/>
            </a:pPr>
            <a:r>
              <a:rPr lang="en-US" sz="1900"/>
              <a:t>increase in host susceptibility</a:t>
            </a:r>
          </a:p>
          <a:p>
            <a:pPr marL="342900" indent="-228600">
              <a:lnSpc>
                <a:spcPct val="90000"/>
              </a:lnSpc>
              <a:spcBef>
                <a:spcPct val="20000"/>
              </a:spcBef>
              <a:buClr>
                <a:schemeClr val="tx2"/>
              </a:buClr>
              <a:buSzPct val="70000"/>
              <a:buFont typeface="Arial" panose="020B0604020202020204" pitchFamily="34" charset="0"/>
              <a:buChar char="•"/>
            </a:pPr>
            <a:r>
              <a:rPr lang="en-US" sz="1900"/>
              <a:t>increase in host exposure</a:t>
            </a:r>
          </a:p>
          <a:p>
            <a:pPr marL="342900" indent="-228600">
              <a:lnSpc>
                <a:spcPct val="90000"/>
              </a:lnSpc>
              <a:spcBef>
                <a:spcPct val="20000"/>
              </a:spcBef>
              <a:buClr>
                <a:schemeClr val="tx2"/>
              </a:buClr>
              <a:buSzPct val="70000"/>
              <a:buFont typeface="Arial" panose="020B0604020202020204" pitchFamily="34" charset="0"/>
              <a:buChar char="•"/>
            </a:pPr>
            <a:r>
              <a:rPr lang="en-US" sz="1900"/>
              <a:t>new portals of entry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ChangeArrowheads="1"/>
          </p:cNvSpPr>
          <p:nvPr/>
        </p:nvSpPr>
        <p:spPr bwMode="auto">
          <a:xfrm>
            <a:off x="755650" y="333375"/>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Chain of infection</a:t>
            </a:r>
          </a:p>
        </p:txBody>
      </p:sp>
      <p:sp>
        <p:nvSpPr>
          <p:cNvPr id="26627" name="Rectangle 5"/>
          <p:cNvSpPr>
            <a:spLocks noChangeArrowheads="1"/>
          </p:cNvSpPr>
          <p:nvPr/>
        </p:nvSpPr>
        <p:spPr bwMode="auto">
          <a:xfrm>
            <a:off x="755650" y="1412875"/>
            <a:ext cx="7772400" cy="4495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Reservoir</a:t>
            </a:r>
          </a:p>
          <a:p>
            <a:pPr marL="692150" lvl="1" indent="-347663">
              <a:spcBef>
                <a:spcPct val="20000"/>
              </a:spcBef>
              <a:buClr>
                <a:schemeClr val="accent2"/>
              </a:buClr>
              <a:buSzPct val="70000"/>
              <a:buFont typeface="Wingdings" pitchFamily="2" charset="2"/>
              <a:buChar char="l"/>
            </a:pPr>
            <a:r>
              <a:rPr lang="en-GB" sz="2600"/>
              <a:t>where the agent lives grows and multiplies, human, animal, environment</a:t>
            </a:r>
          </a:p>
          <a:p>
            <a:pPr marL="342900" indent="-342900">
              <a:spcBef>
                <a:spcPct val="20000"/>
              </a:spcBef>
              <a:buClr>
                <a:schemeClr val="tx2"/>
              </a:buClr>
              <a:buSzPct val="70000"/>
              <a:buFont typeface="Wingdings" pitchFamily="2" charset="2"/>
              <a:buChar char="l"/>
            </a:pPr>
            <a:r>
              <a:rPr lang="en-GB" sz="3000"/>
              <a:t>Portal of exit</a:t>
            </a:r>
          </a:p>
          <a:p>
            <a:pPr marL="692150" lvl="1" indent="-347663">
              <a:spcBef>
                <a:spcPct val="20000"/>
              </a:spcBef>
              <a:buClr>
                <a:schemeClr val="accent2"/>
              </a:buClr>
              <a:buSzPct val="70000"/>
              <a:buFont typeface="Wingdings" pitchFamily="2" charset="2"/>
              <a:buChar char="l"/>
            </a:pPr>
            <a:r>
              <a:rPr lang="en-GB" sz="2600"/>
              <a:t>respiratory, </a:t>
            </a:r>
          </a:p>
          <a:p>
            <a:pPr marL="692150" lvl="1" indent="-347663">
              <a:spcBef>
                <a:spcPct val="20000"/>
              </a:spcBef>
              <a:buClr>
                <a:schemeClr val="accent2"/>
              </a:buClr>
              <a:buSzPct val="70000"/>
              <a:buFont typeface="Wingdings" pitchFamily="2" charset="2"/>
              <a:buChar char="l"/>
            </a:pPr>
            <a:r>
              <a:rPr lang="en-GB" sz="2600"/>
              <a:t>intestinal tract</a:t>
            </a:r>
          </a:p>
          <a:p>
            <a:pPr marL="342900" indent="-342900">
              <a:spcBef>
                <a:spcPct val="20000"/>
              </a:spcBef>
              <a:buClr>
                <a:schemeClr val="tx2"/>
              </a:buClr>
              <a:buSzPct val="70000"/>
              <a:buFont typeface="Wingdings" pitchFamily="2" charset="2"/>
              <a:buChar char="l"/>
            </a:pPr>
            <a:r>
              <a:rPr lang="en-GB" sz="3000"/>
              <a:t>Mode of transmission</a:t>
            </a:r>
          </a:p>
          <a:p>
            <a:pPr marL="342900" indent="-342900">
              <a:spcBef>
                <a:spcPct val="20000"/>
              </a:spcBef>
              <a:buClr>
                <a:schemeClr val="tx2"/>
              </a:buClr>
              <a:buSzPct val="70000"/>
              <a:buFont typeface="Wingdings" pitchFamily="2" charset="2"/>
              <a:buChar char="l"/>
            </a:pPr>
            <a:r>
              <a:rPr lang="en-GB" sz="3000"/>
              <a:t>Portal of entry</a:t>
            </a:r>
          </a:p>
          <a:p>
            <a:pPr marL="342900" indent="-342900">
              <a:spcBef>
                <a:spcPct val="20000"/>
              </a:spcBef>
              <a:buClr>
                <a:schemeClr val="tx2"/>
              </a:buClr>
              <a:buSzPct val="70000"/>
              <a:buFont typeface="Wingdings" pitchFamily="2" charset="2"/>
              <a:buChar char="l"/>
            </a:pPr>
            <a:r>
              <a:rPr lang="en-GB" sz="3000"/>
              <a:t>Susceptible host</a:t>
            </a:r>
          </a:p>
          <a:p>
            <a:pPr marL="692150" lvl="1" indent="-347663">
              <a:spcBef>
                <a:spcPct val="20000"/>
              </a:spcBef>
              <a:buClr>
                <a:schemeClr val="accent2"/>
              </a:buClr>
              <a:buSzPct val="70000"/>
              <a:buFont typeface="Wingdings" pitchFamily="2" charset="2"/>
              <a:buChar char="l"/>
            </a:pPr>
            <a:r>
              <a:rPr lang="en-GB" sz="2600"/>
              <a:t>nutritional status, immunity</a:t>
            </a:r>
          </a:p>
        </p:txBody>
      </p:sp>
      <p:pic>
        <p:nvPicPr>
          <p:cNvPr id="26628" name="Picture 9" descr="slide10"/>
          <p:cNvPicPr>
            <a:picLocks noChangeAspect="1" noChangeArrowheads="1"/>
          </p:cNvPicPr>
          <p:nvPr/>
        </p:nvPicPr>
        <p:blipFill>
          <a:blip r:embed="rId2" cstate="print"/>
          <a:srcRect/>
          <a:stretch>
            <a:fillRect/>
          </a:stretch>
        </p:blipFill>
        <p:spPr bwMode="auto">
          <a:xfrm>
            <a:off x="4571999" y="2745854"/>
            <a:ext cx="3311525" cy="2772295"/>
          </a:xfrm>
          <a:prstGeom prst="rect">
            <a:avLst/>
          </a:prstGeom>
          <a:noFill/>
          <a:ln w="9525">
            <a:noFill/>
            <a:miter lim="800000"/>
            <a:headEnd/>
            <a:tailEnd/>
          </a:ln>
        </p:spPr>
      </p:pic>
      <p:pic>
        <p:nvPicPr>
          <p:cNvPr id="26629" name="Picture 11" descr="pathogenic microorganism"/>
          <p:cNvPicPr>
            <a:picLocks noChangeAspect="1" noChangeArrowheads="1"/>
          </p:cNvPicPr>
          <p:nvPr/>
        </p:nvPicPr>
        <p:blipFill>
          <a:blip r:embed="rId3" cstate="print"/>
          <a:srcRect/>
          <a:stretch>
            <a:fillRect/>
          </a:stretch>
        </p:blipFill>
        <p:spPr bwMode="auto">
          <a:xfrm>
            <a:off x="6732240" y="2348880"/>
            <a:ext cx="1258887" cy="850900"/>
          </a:xfrm>
          <a:prstGeom prst="rect">
            <a:avLst/>
          </a:prstGeom>
          <a:noFill/>
          <a:ln w="9525">
            <a:noFill/>
            <a:miter lim="800000"/>
            <a:headEnd/>
            <a:tailEnd/>
          </a:ln>
        </p:spPr>
      </p:pic>
      <p:pic>
        <p:nvPicPr>
          <p:cNvPr id="26630" name="Picture 13" descr="reservoir"/>
          <p:cNvPicPr>
            <a:picLocks noChangeAspect="1" noChangeArrowheads="1"/>
          </p:cNvPicPr>
          <p:nvPr/>
        </p:nvPicPr>
        <p:blipFill>
          <a:blip r:embed="rId4" cstate="print"/>
          <a:srcRect/>
          <a:stretch>
            <a:fillRect/>
          </a:stretch>
        </p:blipFill>
        <p:spPr bwMode="auto">
          <a:xfrm>
            <a:off x="7596188" y="3357563"/>
            <a:ext cx="1331912" cy="900112"/>
          </a:xfrm>
          <a:prstGeom prst="rect">
            <a:avLst/>
          </a:prstGeom>
          <a:noFill/>
          <a:ln w="9525">
            <a:noFill/>
            <a:miter lim="800000"/>
            <a:headEnd/>
            <a:tailEnd/>
          </a:ln>
        </p:spPr>
      </p:pic>
      <p:pic>
        <p:nvPicPr>
          <p:cNvPr id="26631" name="Picture 15" descr="means of escape"/>
          <p:cNvPicPr>
            <a:picLocks noChangeAspect="1" noChangeArrowheads="1"/>
          </p:cNvPicPr>
          <p:nvPr/>
        </p:nvPicPr>
        <p:blipFill>
          <a:blip r:embed="rId5" cstate="print"/>
          <a:srcRect/>
          <a:stretch>
            <a:fillRect/>
          </a:stretch>
        </p:blipFill>
        <p:spPr bwMode="auto">
          <a:xfrm>
            <a:off x="7451725" y="4581525"/>
            <a:ext cx="1476375" cy="998538"/>
          </a:xfrm>
          <a:prstGeom prst="rect">
            <a:avLst/>
          </a:prstGeom>
          <a:noFill/>
          <a:ln w="9525">
            <a:noFill/>
            <a:miter lim="800000"/>
            <a:headEnd/>
            <a:tailEnd/>
          </a:ln>
        </p:spPr>
      </p:pic>
      <p:pic>
        <p:nvPicPr>
          <p:cNvPr id="26632" name="Picture 17" descr="mode of transmission"/>
          <p:cNvPicPr>
            <a:picLocks noChangeAspect="1" noChangeArrowheads="1"/>
          </p:cNvPicPr>
          <p:nvPr/>
        </p:nvPicPr>
        <p:blipFill>
          <a:blip r:embed="rId6" cstate="print"/>
          <a:srcRect/>
          <a:stretch>
            <a:fillRect/>
          </a:stretch>
        </p:blipFill>
        <p:spPr bwMode="auto">
          <a:xfrm>
            <a:off x="5724525" y="5445125"/>
            <a:ext cx="1554163" cy="1050925"/>
          </a:xfrm>
          <a:prstGeom prst="rect">
            <a:avLst/>
          </a:prstGeom>
          <a:noFill/>
          <a:ln w="9525">
            <a:noFill/>
            <a:miter lim="800000"/>
            <a:headEnd/>
            <a:tailEnd/>
          </a:ln>
        </p:spPr>
      </p:pic>
      <p:pic>
        <p:nvPicPr>
          <p:cNvPr id="26633" name="Picture 19" descr="means of entry"/>
          <p:cNvPicPr>
            <a:picLocks noChangeAspect="1" noChangeArrowheads="1"/>
          </p:cNvPicPr>
          <p:nvPr/>
        </p:nvPicPr>
        <p:blipFill>
          <a:blip r:embed="rId7" cstate="print"/>
          <a:srcRect/>
          <a:stretch>
            <a:fillRect/>
          </a:stretch>
        </p:blipFill>
        <p:spPr bwMode="auto">
          <a:xfrm>
            <a:off x="4283968" y="4797152"/>
            <a:ext cx="1296988" cy="1244600"/>
          </a:xfrm>
          <a:prstGeom prst="rect">
            <a:avLst/>
          </a:prstGeom>
          <a:noFill/>
          <a:ln w="9525">
            <a:noFill/>
            <a:miter lim="800000"/>
            <a:headEnd/>
            <a:tailEnd/>
          </a:ln>
        </p:spPr>
      </p:pic>
      <p:pic>
        <p:nvPicPr>
          <p:cNvPr id="26634" name="Picture 21" descr="host susceptibility"/>
          <p:cNvPicPr>
            <a:picLocks noChangeAspect="1" noChangeArrowheads="1"/>
          </p:cNvPicPr>
          <p:nvPr/>
        </p:nvPicPr>
        <p:blipFill>
          <a:blip r:embed="rId8" cstate="print"/>
          <a:srcRect/>
          <a:stretch>
            <a:fillRect/>
          </a:stretch>
        </p:blipFill>
        <p:spPr bwMode="auto">
          <a:xfrm>
            <a:off x="3347865" y="3117846"/>
            <a:ext cx="1296144" cy="876626"/>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658" name="Group 2765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7659" name="Rectangle 2765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0" name="Rectangle 2765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1" name="Rectangle 2766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663" name="Rectangle 2766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4"/>
          <p:cNvSpPr>
            <a:spLocks noChangeArrowheads="1"/>
          </p:cNvSpPr>
          <p:nvPr/>
        </p:nvSpPr>
        <p:spPr bwMode="auto">
          <a:xfrm>
            <a:off x="782723" y="809898"/>
            <a:ext cx="7457037" cy="15544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200" b="1" kern="1200">
                <a:solidFill>
                  <a:schemeClr val="tx1"/>
                </a:solidFill>
                <a:latin typeface="+mj-lt"/>
                <a:ea typeface="+mj-ea"/>
                <a:cs typeface="+mj-cs"/>
              </a:rPr>
              <a:t>Mode of transmission</a:t>
            </a:r>
          </a:p>
        </p:txBody>
      </p:sp>
      <p:sp>
        <p:nvSpPr>
          <p:cNvPr id="27651" name="Rectangle 5"/>
          <p:cNvSpPr>
            <a:spLocks noChangeArrowheads="1"/>
          </p:cNvSpPr>
          <p:nvPr/>
        </p:nvSpPr>
        <p:spPr bwMode="auto">
          <a:xfrm>
            <a:off x="783771" y="3017522"/>
            <a:ext cx="7455989" cy="3124658"/>
          </a:xfrm>
          <a:prstGeom prst="rect">
            <a:avLst/>
          </a:prstGeom>
        </p:spPr>
        <p:txBody>
          <a:bodyPr vert="horz" lIns="91440" tIns="45720" rIns="91440" bIns="45720" rtlCol="0" anchor="ctr">
            <a:normAutofit/>
          </a:bodyPr>
          <a:lstStyle/>
          <a:p>
            <a:pPr marL="342900" indent="-228600">
              <a:lnSpc>
                <a:spcPct val="90000"/>
              </a:lnSpc>
              <a:spcBef>
                <a:spcPct val="20000"/>
              </a:spcBef>
              <a:buClr>
                <a:schemeClr val="tx2"/>
              </a:buClr>
              <a:buSzPct val="70000"/>
              <a:buFont typeface="Arial" panose="020B0604020202020204" pitchFamily="34" charset="0"/>
              <a:buChar char="•"/>
            </a:pPr>
            <a:r>
              <a:rPr lang="en-US" sz="2100" b="1"/>
              <a:t>Direct</a:t>
            </a:r>
          </a:p>
          <a:p>
            <a:pPr marL="692150" lvl="1" indent="-228600">
              <a:lnSpc>
                <a:spcPct val="90000"/>
              </a:lnSpc>
              <a:spcBef>
                <a:spcPct val="20000"/>
              </a:spcBef>
              <a:buClr>
                <a:schemeClr val="accent2"/>
              </a:buClr>
              <a:buSzPct val="70000"/>
              <a:buFont typeface="Arial" panose="020B0604020202020204" pitchFamily="34" charset="0"/>
              <a:buChar char="•"/>
            </a:pPr>
            <a:r>
              <a:rPr lang="en-US" sz="2100" b="1"/>
              <a:t>Touching</a:t>
            </a:r>
            <a:r>
              <a:rPr lang="en-US" sz="2100"/>
              <a:t> (scabies, lice infestation, skin conditions) kissing (oral infections) sexual contact ( Hepatitis B, HIV, syphilis)</a:t>
            </a:r>
          </a:p>
          <a:p>
            <a:pPr marL="692150" lvl="1" indent="-228600">
              <a:lnSpc>
                <a:spcPct val="90000"/>
              </a:lnSpc>
              <a:spcBef>
                <a:spcPct val="20000"/>
              </a:spcBef>
              <a:buClr>
                <a:schemeClr val="accent2"/>
              </a:buClr>
              <a:buSzPct val="70000"/>
              <a:buFont typeface="Arial" panose="020B0604020202020204" pitchFamily="34" charset="0"/>
              <a:buChar char="•"/>
            </a:pPr>
            <a:r>
              <a:rPr lang="en-US" sz="2100" b="1"/>
              <a:t>Droplet</a:t>
            </a:r>
            <a:r>
              <a:rPr lang="en-US" sz="2100"/>
              <a:t> ( measles, mumps, influenza, meningitis), faecal-oral( food borne, hepatitis A E Coli, Campylobacter infection), </a:t>
            </a:r>
          </a:p>
        </p:txBody>
      </p:sp>
      <p:cxnSp>
        <p:nvCxnSpPr>
          <p:cNvPr id="27665" name="Straight Connector 2766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706" name="Group 29705">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25" y="2385102"/>
            <a:ext cx="430568" cy="2087796"/>
            <a:chOff x="209668" y="2857422"/>
            <a:chExt cx="463662" cy="2087796"/>
          </a:xfrm>
        </p:grpSpPr>
        <p:sp>
          <p:nvSpPr>
            <p:cNvPr id="29707" name="Rectangle 29706">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708" name="Straight Connector 29707">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9710" name="Rectangle 29709">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12" name="Rectangle 2971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631767"/>
            <a:ext cx="8333796"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4"/>
          <p:cNvSpPr>
            <a:spLocks noChangeArrowheads="1"/>
          </p:cNvSpPr>
          <p:nvPr/>
        </p:nvSpPr>
        <p:spPr bwMode="auto">
          <a:xfrm>
            <a:off x="865213" y="1239927"/>
            <a:ext cx="3006440" cy="468058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500" b="1" kern="1200">
                <a:solidFill>
                  <a:schemeClr val="tx1"/>
                </a:solidFill>
                <a:latin typeface="+mj-lt"/>
                <a:ea typeface="+mj-ea"/>
                <a:cs typeface="+mj-cs"/>
              </a:rPr>
              <a:t>Incubation period</a:t>
            </a:r>
          </a:p>
        </p:txBody>
      </p:sp>
      <p:sp>
        <p:nvSpPr>
          <p:cNvPr id="29699" name="Rectangle 5"/>
          <p:cNvSpPr>
            <a:spLocks noChangeArrowheads="1"/>
          </p:cNvSpPr>
          <p:nvPr/>
        </p:nvSpPr>
        <p:spPr bwMode="auto">
          <a:xfrm>
            <a:off x="4718942" y="1239927"/>
            <a:ext cx="3728868" cy="4680583"/>
          </a:xfrm>
          <a:prstGeom prst="rect">
            <a:avLst/>
          </a:prstGeom>
        </p:spPr>
        <p:txBody>
          <a:bodyPr vert="horz" lIns="91440" tIns="45720" rIns="91440" bIns="45720" rtlCol="0" anchor="ctr">
            <a:normAutofit/>
          </a:bodyPr>
          <a:lstStyle/>
          <a:p>
            <a:pPr marL="342900" indent="-228600">
              <a:lnSpc>
                <a:spcPct val="90000"/>
              </a:lnSpc>
              <a:spcBef>
                <a:spcPct val="20000"/>
              </a:spcBef>
              <a:buClr>
                <a:schemeClr val="tx2"/>
              </a:buClr>
              <a:buSzPct val="70000"/>
              <a:buFont typeface="Arial" panose="020B0604020202020204" pitchFamily="34" charset="0"/>
              <a:buChar char="•"/>
            </a:pPr>
            <a:r>
              <a:rPr lang="en-US" sz="1700"/>
              <a:t>This is the time interval between initial contact with an infectious agent and the appearance of the first sign or symptom of the diseases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39" name="Rectangle 3073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4"/>
          <p:cNvSpPr>
            <a:spLocks noChangeArrowheads="1"/>
          </p:cNvSpPr>
          <p:nvPr/>
        </p:nvSpPr>
        <p:spPr bwMode="auto">
          <a:xfrm>
            <a:off x="483798" y="1463040"/>
            <a:ext cx="2847230" cy="269094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200" b="1" kern="1200">
                <a:solidFill>
                  <a:schemeClr val="tx1"/>
                </a:solidFill>
                <a:latin typeface="+mj-lt"/>
                <a:ea typeface="+mj-ea"/>
                <a:cs typeface="+mj-cs"/>
              </a:rPr>
              <a:t>Communicable period </a:t>
            </a:r>
          </a:p>
        </p:txBody>
      </p:sp>
      <p:grpSp>
        <p:nvGrpSpPr>
          <p:cNvPr id="30740" name="Group 3073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30741" name="Rectangle 3074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742" name="Straight Connector 3074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0734" name="Rectangle 3073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3" name="Rectangle 5"/>
          <p:cNvSpPr>
            <a:spLocks noChangeArrowheads="1"/>
          </p:cNvSpPr>
          <p:nvPr/>
        </p:nvSpPr>
        <p:spPr bwMode="auto">
          <a:xfrm>
            <a:off x="4242163" y="1463039"/>
            <a:ext cx="4156790" cy="4300447"/>
          </a:xfrm>
          <a:prstGeom prst="rect">
            <a:avLst/>
          </a:prstGeom>
        </p:spPr>
        <p:txBody>
          <a:bodyPr vert="horz" lIns="91440" tIns="45720" rIns="91440" bIns="45720" rtlCol="0" anchor="t">
            <a:normAutofit/>
          </a:bodyPr>
          <a:lstStyle/>
          <a:p>
            <a:pPr marL="342900" indent="-228600">
              <a:lnSpc>
                <a:spcPct val="90000"/>
              </a:lnSpc>
              <a:spcBef>
                <a:spcPct val="20000"/>
              </a:spcBef>
              <a:buClr>
                <a:schemeClr val="tx2"/>
              </a:buClr>
              <a:buSzPct val="70000"/>
              <a:buFont typeface="Arial" panose="020B0604020202020204" pitchFamily="34" charset="0"/>
              <a:buChar char="•"/>
            </a:pPr>
            <a:r>
              <a:rPr lang="en-US" sz="1900"/>
              <a:t>This is the time during which an infectious agent may be transferred directly or indirectly from an infected person to another person, from an infected animal to man or from an infected person to an animal or arthropods.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2" name="Rectangle 3175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754" name="Group 3175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31755" name="Rectangle 3175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6" name="Rectangle 3175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7" name="Rectangle 3175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759" name="Rectangle 3175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4"/>
          <p:cNvSpPr>
            <a:spLocks noChangeArrowheads="1"/>
          </p:cNvSpPr>
          <p:nvPr/>
        </p:nvSpPr>
        <p:spPr bwMode="auto">
          <a:xfrm>
            <a:off x="782723" y="809898"/>
            <a:ext cx="7457037" cy="15544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200" b="1" kern="1200">
                <a:solidFill>
                  <a:schemeClr val="tx1"/>
                </a:solidFill>
                <a:latin typeface="+mj-lt"/>
                <a:ea typeface="+mj-ea"/>
                <a:cs typeface="+mj-cs"/>
              </a:rPr>
              <a:t>Susceptibility</a:t>
            </a:r>
          </a:p>
        </p:txBody>
      </p:sp>
      <p:sp>
        <p:nvSpPr>
          <p:cNvPr id="31747" name="Rectangle 5"/>
          <p:cNvSpPr>
            <a:spLocks noChangeArrowheads="1"/>
          </p:cNvSpPr>
          <p:nvPr/>
        </p:nvSpPr>
        <p:spPr bwMode="auto">
          <a:xfrm>
            <a:off x="783771" y="3017522"/>
            <a:ext cx="7455989" cy="3124658"/>
          </a:xfrm>
          <a:prstGeom prst="rect">
            <a:avLst/>
          </a:prstGeom>
        </p:spPr>
        <p:txBody>
          <a:bodyPr vert="horz" lIns="91440" tIns="45720" rIns="91440" bIns="45720" rtlCol="0" anchor="ctr">
            <a:normAutofit/>
          </a:bodyPr>
          <a:lstStyle/>
          <a:p>
            <a:pPr marL="342900" indent="-228600">
              <a:lnSpc>
                <a:spcPct val="90000"/>
              </a:lnSpc>
              <a:spcBef>
                <a:spcPct val="20000"/>
              </a:spcBef>
              <a:buClr>
                <a:schemeClr val="tx2"/>
              </a:buClr>
              <a:buSzPct val="70000"/>
              <a:buFont typeface="Arial" panose="020B0604020202020204" pitchFamily="34" charset="0"/>
              <a:buChar char="•"/>
            </a:pPr>
            <a:r>
              <a:rPr lang="en-US" sz="2100"/>
              <a:t>biological mechanisms which present barriers to;</a:t>
            </a:r>
          </a:p>
          <a:p>
            <a:pPr marL="342900" indent="-228600">
              <a:lnSpc>
                <a:spcPct val="90000"/>
              </a:lnSpc>
              <a:spcBef>
                <a:spcPct val="20000"/>
              </a:spcBef>
              <a:buClr>
                <a:schemeClr val="tx2"/>
              </a:buClr>
              <a:buSzPct val="70000"/>
              <a:buFont typeface="Arial" panose="020B0604020202020204" pitchFamily="34" charset="0"/>
              <a:buChar char="•"/>
            </a:pPr>
            <a:r>
              <a:rPr lang="en-US" sz="2100"/>
              <a:t> invasion</a:t>
            </a:r>
          </a:p>
          <a:p>
            <a:pPr marL="342900" indent="-228600">
              <a:lnSpc>
                <a:spcPct val="90000"/>
              </a:lnSpc>
              <a:spcBef>
                <a:spcPct val="20000"/>
              </a:spcBef>
              <a:buClr>
                <a:schemeClr val="tx2"/>
              </a:buClr>
              <a:buSzPct val="70000"/>
              <a:buFont typeface="Arial" panose="020B0604020202020204" pitchFamily="34" charset="0"/>
              <a:buChar char="•"/>
            </a:pPr>
            <a:r>
              <a:rPr lang="en-US" sz="2100"/>
              <a:t>multiplication of infectious agents </a:t>
            </a:r>
          </a:p>
          <a:p>
            <a:pPr marL="342900" indent="-228600">
              <a:lnSpc>
                <a:spcPct val="90000"/>
              </a:lnSpc>
              <a:spcBef>
                <a:spcPct val="20000"/>
              </a:spcBef>
              <a:buClr>
                <a:schemeClr val="tx2"/>
              </a:buClr>
              <a:buSzPct val="70000"/>
              <a:buFont typeface="Arial" panose="020B0604020202020204" pitchFamily="34" charset="0"/>
              <a:buChar char="•"/>
            </a:pPr>
            <a:r>
              <a:rPr lang="en-US" sz="2100"/>
              <a:t>damage by their toxic products. </a:t>
            </a:r>
          </a:p>
          <a:p>
            <a:pPr marL="342900" indent="-228600">
              <a:lnSpc>
                <a:spcPct val="90000"/>
              </a:lnSpc>
              <a:spcBef>
                <a:spcPct val="20000"/>
              </a:spcBef>
              <a:buClr>
                <a:schemeClr val="tx2"/>
              </a:buClr>
              <a:buSzPct val="70000"/>
              <a:buFont typeface="Arial" panose="020B0604020202020204" pitchFamily="34" charset="0"/>
              <a:buChar char="•"/>
            </a:pPr>
            <a:r>
              <a:rPr lang="en-US" sz="2100"/>
              <a:t>There maybe inherent resistance in addition to immunity as a result of previous infection or immunisation</a:t>
            </a:r>
          </a:p>
        </p:txBody>
      </p:sp>
      <p:cxnSp>
        <p:nvCxnSpPr>
          <p:cNvPr id="31761" name="Straight Connector 3176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84" name="Rectangle 32783">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786" name="Group 3278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32787" name="Rectangle 3278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80" name="Rectangle 3277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81" name="Rectangle 3278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783" name="Rectangle 3278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4"/>
          <p:cNvSpPr>
            <a:spLocks noChangeArrowheads="1"/>
          </p:cNvSpPr>
          <p:nvPr/>
        </p:nvSpPr>
        <p:spPr bwMode="auto">
          <a:xfrm>
            <a:off x="782723" y="809898"/>
            <a:ext cx="7457037" cy="15544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200" b="1" kern="1200">
                <a:solidFill>
                  <a:schemeClr val="tx1"/>
                </a:solidFill>
                <a:latin typeface="+mj-lt"/>
                <a:ea typeface="+mj-ea"/>
                <a:cs typeface="+mj-cs"/>
              </a:rPr>
              <a:t>Control</a:t>
            </a:r>
          </a:p>
        </p:txBody>
      </p:sp>
      <p:sp>
        <p:nvSpPr>
          <p:cNvPr id="32771" name="Rectangle 5"/>
          <p:cNvSpPr>
            <a:spLocks noChangeArrowheads="1"/>
          </p:cNvSpPr>
          <p:nvPr/>
        </p:nvSpPr>
        <p:spPr bwMode="auto">
          <a:xfrm>
            <a:off x="783771" y="3017522"/>
            <a:ext cx="7455989" cy="3124658"/>
          </a:xfrm>
          <a:prstGeom prst="rect">
            <a:avLst/>
          </a:prstGeom>
        </p:spPr>
        <p:txBody>
          <a:bodyPr vert="horz" lIns="91440" tIns="45720" rIns="91440" bIns="45720" rtlCol="0" anchor="ctr">
            <a:normAutofit/>
          </a:bodyPr>
          <a:lstStyle/>
          <a:p>
            <a:pPr marL="342900" indent="-228600">
              <a:lnSpc>
                <a:spcPct val="90000"/>
              </a:lnSpc>
              <a:spcBef>
                <a:spcPct val="20000"/>
              </a:spcBef>
              <a:buClr>
                <a:schemeClr val="tx2"/>
              </a:buClr>
              <a:buSzPct val="70000"/>
              <a:buFont typeface="Arial" panose="020B0604020202020204" pitchFamily="34" charset="0"/>
              <a:buChar char="•"/>
            </a:pPr>
            <a:r>
              <a:rPr lang="en-US" sz="2100"/>
              <a:t>control the source</a:t>
            </a:r>
          </a:p>
          <a:p>
            <a:pPr marL="342900" indent="-228600">
              <a:lnSpc>
                <a:spcPct val="90000"/>
              </a:lnSpc>
              <a:spcBef>
                <a:spcPct val="20000"/>
              </a:spcBef>
              <a:buClr>
                <a:schemeClr val="tx2"/>
              </a:buClr>
              <a:buSzPct val="70000"/>
              <a:buFont typeface="Arial" panose="020B0604020202020204" pitchFamily="34" charset="0"/>
              <a:buChar char="•"/>
            </a:pPr>
            <a:r>
              <a:rPr lang="en-US" sz="2100"/>
              <a:t>control transmission</a:t>
            </a:r>
          </a:p>
          <a:p>
            <a:pPr marL="342900" indent="-228600">
              <a:lnSpc>
                <a:spcPct val="90000"/>
              </a:lnSpc>
              <a:spcBef>
                <a:spcPct val="20000"/>
              </a:spcBef>
              <a:buClr>
                <a:schemeClr val="tx2"/>
              </a:buClr>
              <a:buSzPct val="70000"/>
              <a:buFont typeface="Arial" panose="020B0604020202020204" pitchFamily="34" charset="0"/>
              <a:buChar char="•"/>
            </a:pPr>
            <a:r>
              <a:rPr lang="en-US" sz="2100"/>
              <a:t>protecting susceptibles by immunisation or prophylactic antibiotics</a:t>
            </a:r>
          </a:p>
        </p:txBody>
      </p:sp>
      <p:cxnSp>
        <p:nvCxnSpPr>
          <p:cNvPr id="32785" name="Straight Connector 3278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4294967295"/>
          </p:nvPr>
        </p:nvSpPr>
        <p:spPr>
          <a:xfrm>
            <a:off x="783771" y="3017522"/>
            <a:ext cx="7455989" cy="3124658"/>
          </a:xfrm>
        </p:spPr>
        <p:txBody>
          <a:bodyPr vert="horz" lIns="91440" tIns="45720" rIns="91440" bIns="45720" rtlCol="0" anchor="ctr">
            <a:normAutofit/>
          </a:bodyPr>
          <a:lstStyle/>
          <a:p>
            <a:pPr indent="-228600" defTabSz="914400"/>
            <a:r>
              <a:rPr lang="en-US"/>
              <a:t>As an epidemiologist what  would you consider it important to do to prevent the spread of an infection consider</a:t>
            </a:r>
          </a:p>
          <a:p>
            <a:pPr indent="-228600" defTabSz="914400"/>
            <a:r>
              <a:rPr lang="en-US"/>
              <a:t>Person</a:t>
            </a:r>
          </a:p>
          <a:p>
            <a:pPr indent="-228600" defTabSz="914400"/>
            <a:r>
              <a:rPr lang="en-US"/>
              <a:t>Contacts</a:t>
            </a:r>
          </a:p>
          <a:p>
            <a:pPr indent="-228600" defTabSz="914400"/>
            <a:r>
              <a:rPr lang="en-US"/>
              <a:t>Environment</a:t>
            </a:r>
          </a:p>
          <a:p>
            <a:pPr indent="-228600" defTabSz="914400"/>
            <a:r>
              <a:rPr lang="en-US"/>
              <a:t>Community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9412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802" name="Group 33801">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33803" name="Rectangle 33802">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4" name="Rectangle 33803">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806" name="Rectangle 3380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922919"/>
            <a:ext cx="8333796"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4"/>
          <p:cNvSpPr>
            <a:spLocks noChangeArrowheads="1"/>
          </p:cNvSpPr>
          <p:nvPr/>
        </p:nvSpPr>
        <p:spPr bwMode="auto">
          <a:xfrm>
            <a:off x="962222" y="1238080"/>
            <a:ext cx="7387313" cy="134967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b="1" kern="1200">
                <a:solidFill>
                  <a:schemeClr val="tx1"/>
                </a:solidFill>
                <a:latin typeface="+mj-lt"/>
                <a:ea typeface="+mj-ea"/>
                <a:cs typeface="+mj-cs"/>
              </a:rPr>
              <a:t>Control of Infection.</a:t>
            </a:r>
          </a:p>
        </p:txBody>
      </p:sp>
      <p:sp>
        <p:nvSpPr>
          <p:cNvPr id="33795" name="Rectangle 5"/>
          <p:cNvSpPr>
            <a:spLocks noChangeArrowheads="1"/>
          </p:cNvSpPr>
          <p:nvPr/>
        </p:nvSpPr>
        <p:spPr bwMode="auto">
          <a:xfrm>
            <a:off x="966978" y="2902913"/>
            <a:ext cx="7387313" cy="3032168"/>
          </a:xfrm>
          <a:prstGeom prst="rect">
            <a:avLst/>
          </a:prstGeom>
        </p:spPr>
        <p:txBody>
          <a:bodyPr vert="horz" lIns="91440" tIns="45720" rIns="91440" bIns="45720" rtlCol="0" anchor="ctr">
            <a:normAutofit/>
          </a:bodyPr>
          <a:lstStyle/>
          <a:p>
            <a:pPr marL="342900" indent="-228600">
              <a:lnSpc>
                <a:spcPct val="90000"/>
              </a:lnSpc>
              <a:spcBef>
                <a:spcPct val="20000"/>
              </a:spcBef>
              <a:buClr>
                <a:schemeClr val="tx2"/>
              </a:buClr>
              <a:buSzPct val="70000"/>
              <a:buFont typeface="Arial" panose="020B0604020202020204" pitchFamily="34" charset="0"/>
              <a:buChar char="•"/>
            </a:pPr>
            <a:r>
              <a:rPr lang="en-US" sz="1600" b="1"/>
              <a:t>Person</a:t>
            </a:r>
          </a:p>
          <a:p>
            <a:pPr marL="692150" lvl="1" indent="-228600">
              <a:lnSpc>
                <a:spcPct val="90000"/>
              </a:lnSpc>
              <a:spcBef>
                <a:spcPct val="20000"/>
              </a:spcBef>
              <a:buClr>
                <a:schemeClr val="accent2"/>
              </a:buClr>
              <a:buSzPct val="70000"/>
              <a:buFont typeface="Arial" panose="020B0604020202020204" pitchFamily="34" charset="0"/>
              <a:buChar char="•"/>
            </a:pPr>
            <a:r>
              <a:rPr lang="en-US" sz="1600"/>
              <a:t>interview, risk assessment, isolate, treat, advice, legal powers to control things, premises and people</a:t>
            </a:r>
          </a:p>
          <a:p>
            <a:pPr marL="342900" indent="-228600">
              <a:lnSpc>
                <a:spcPct val="90000"/>
              </a:lnSpc>
              <a:spcBef>
                <a:spcPct val="20000"/>
              </a:spcBef>
              <a:buClr>
                <a:schemeClr val="tx2"/>
              </a:buClr>
              <a:buSzPct val="70000"/>
              <a:buFont typeface="Arial" panose="020B0604020202020204" pitchFamily="34" charset="0"/>
              <a:buChar char="•"/>
            </a:pPr>
            <a:r>
              <a:rPr lang="en-US" sz="1600" b="1"/>
              <a:t>Contacts</a:t>
            </a:r>
          </a:p>
          <a:p>
            <a:pPr marL="692150" lvl="1" indent="-228600">
              <a:lnSpc>
                <a:spcPct val="90000"/>
              </a:lnSpc>
              <a:spcBef>
                <a:spcPct val="20000"/>
              </a:spcBef>
              <a:buClr>
                <a:schemeClr val="accent2"/>
              </a:buClr>
              <a:buSzPct val="70000"/>
              <a:buFont typeface="Arial" panose="020B0604020202020204" pitchFamily="34" charset="0"/>
              <a:buChar char="•"/>
            </a:pPr>
            <a:r>
              <a:rPr lang="en-US" sz="1600"/>
              <a:t>define, clinical or laboratory examination, advice, surveillance, prophylaxis with antibiotics or immunisation, exclude from school or work</a:t>
            </a:r>
          </a:p>
          <a:p>
            <a:pPr marL="342900" indent="-228600">
              <a:lnSpc>
                <a:spcPct val="90000"/>
              </a:lnSpc>
              <a:spcBef>
                <a:spcPct val="20000"/>
              </a:spcBef>
              <a:buClr>
                <a:schemeClr val="tx2"/>
              </a:buClr>
              <a:buSzPct val="70000"/>
              <a:buFont typeface="Arial" panose="020B0604020202020204" pitchFamily="34" charset="0"/>
              <a:buChar char="•"/>
            </a:pPr>
            <a:r>
              <a:rPr lang="en-US" sz="1600" b="1"/>
              <a:t>Environment</a:t>
            </a:r>
          </a:p>
          <a:p>
            <a:pPr marL="692150" lvl="1" indent="-228600">
              <a:lnSpc>
                <a:spcPct val="90000"/>
              </a:lnSpc>
              <a:spcBef>
                <a:spcPct val="20000"/>
              </a:spcBef>
              <a:buClr>
                <a:schemeClr val="accent2"/>
              </a:buClr>
              <a:buSzPct val="70000"/>
              <a:buFont typeface="Arial" panose="020B0604020202020204" pitchFamily="34" charset="0"/>
              <a:buChar char="•"/>
            </a:pPr>
            <a:r>
              <a:rPr lang="en-US" sz="1600"/>
              <a:t>inspection, laboratory investigation, legal powers to seize destroy and prohibit the use of certain objects including food</a:t>
            </a:r>
          </a:p>
          <a:p>
            <a:pPr marL="342900" indent="-228600">
              <a:lnSpc>
                <a:spcPct val="90000"/>
              </a:lnSpc>
              <a:spcBef>
                <a:spcPct val="20000"/>
              </a:spcBef>
              <a:buClr>
                <a:schemeClr val="tx2"/>
              </a:buClr>
              <a:buSzPct val="70000"/>
              <a:buFont typeface="Arial" panose="020B0604020202020204" pitchFamily="34" charset="0"/>
              <a:buChar char="•"/>
            </a:pPr>
            <a:r>
              <a:rPr lang="en-US" sz="1600" b="1"/>
              <a:t>Community</a:t>
            </a:r>
          </a:p>
          <a:p>
            <a:pPr marL="692150" lvl="1" indent="-228600">
              <a:lnSpc>
                <a:spcPct val="90000"/>
              </a:lnSpc>
              <a:spcBef>
                <a:spcPct val="20000"/>
              </a:spcBef>
              <a:buClr>
                <a:schemeClr val="accent2"/>
              </a:buClr>
              <a:buSzPct val="70000"/>
              <a:buFont typeface="Arial" panose="020B0604020202020204" pitchFamily="34" charset="0"/>
              <a:buChar char="•"/>
            </a:pPr>
            <a:r>
              <a:rPr lang="en-US" sz="1600"/>
              <a:t>anxiety, keep all sections of the community informed</a:t>
            </a:r>
          </a:p>
          <a:p>
            <a:pPr marL="692150" lvl="1" indent="-228600">
              <a:lnSpc>
                <a:spcPct val="90000"/>
              </a:lnSpc>
              <a:spcBef>
                <a:spcPct val="20000"/>
              </a:spcBef>
              <a:buClr>
                <a:schemeClr val="accent2"/>
              </a:buClr>
              <a:buSzPct val="70000"/>
              <a:buFont typeface="Arial" panose="020B0604020202020204" pitchFamily="34" charset="0"/>
              <a:buChar char="•"/>
            </a:pPr>
            <a:endParaRPr lang="en-US" sz="1600"/>
          </a:p>
          <a:p>
            <a:pPr marL="342900" indent="-228600">
              <a:lnSpc>
                <a:spcPct val="90000"/>
              </a:lnSpc>
              <a:spcBef>
                <a:spcPct val="20000"/>
              </a:spcBef>
              <a:buClr>
                <a:schemeClr val="tx2"/>
              </a:buClr>
              <a:buSzPct val="70000"/>
              <a:buFont typeface="Arial" panose="020B0604020202020204" pitchFamily="34" charset="0"/>
              <a:buChar char="•"/>
            </a:pPr>
            <a:endParaRPr lang="en-US" sz="16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4" name="Rectangle 3482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4"/>
          <p:cNvSpPr>
            <a:spLocks noChangeArrowheads="1"/>
          </p:cNvSpPr>
          <p:nvPr/>
        </p:nvSpPr>
        <p:spPr bwMode="auto">
          <a:xfrm>
            <a:off x="606478" y="386930"/>
            <a:ext cx="6927525" cy="11889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a:solidFill>
                  <a:schemeClr val="tx1"/>
                </a:solidFill>
                <a:latin typeface="+mj-lt"/>
                <a:ea typeface="+mj-ea"/>
                <a:cs typeface="+mj-cs"/>
              </a:rPr>
              <a:t>Prevention of infectious disease</a:t>
            </a:r>
          </a:p>
        </p:txBody>
      </p:sp>
      <p:grpSp>
        <p:nvGrpSpPr>
          <p:cNvPr id="34826" name="Group 34825">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34827" name="Rectangle 34826">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8" name="Rectangle 34827">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830" name="Rectangle 3482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9" name="Rectangle 5"/>
          <p:cNvSpPr>
            <a:spLocks noChangeArrowheads="1"/>
          </p:cNvSpPr>
          <p:nvPr/>
        </p:nvSpPr>
        <p:spPr bwMode="auto">
          <a:xfrm>
            <a:off x="595245" y="2599509"/>
            <a:ext cx="7607751" cy="3435531"/>
          </a:xfrm>
          <a:prstGeom prst="rect">
            <a:avLst/>
          </a:prstGeom>
        </p:spPr>
        <p:txBody>
          <a:bodyPr vert="horz" lIns="91440" tIns="45720" rIns="91440" bIns="45720" rtlCol="0" anchor="ctr">
            <a:normAutofit/>
          </a:bodyPr>
          <a:lstStyle/>
          <a:p>
            <a:pPr marL="342900" indent="-228600">
              <a:lnSpc>
                <a:spcPct val="90000"/>
              </a:lnSpc>
              <a:spcBef>
                <a:spcPct val="20000"/>
              </a:spcBef>
              <a:buClr>
                <a:schemeClr val="tx2"/>
              </a:buClr>
              <a:buSzPct val="70000"/>
              <a:buFont typeface="Arial" panose="020B0604020202020204" pitchFamily="34" charset="0"/>
              <a:buChar char="•"/>
            </a:pPr>
            <a:r>
              <a:rPr lang="en-US" sz="2100" b="1"/>
              <a:t>Host</a:t>
            </a:r>
          </a:p>
          <a:p>
            <a:pPr marL="692150" lvl="1" indent="-228600">
              <a:lnSpc>
                <a:spcPct val="90000"/>
              </a:lnSpc>
              <a:spcBef>
                <a:spcPct val="20000"/>
              </a:spcBef>
              <a:buClr>
                <a:schemeClr val="accent2"/>
              </a:buClr>
              <a:buSzPct val="70000"/>
              <a:buFont typeface="Arial" panose="020B0604020202020204" pitchFamily="34" charset="0"/>
              <a:buChar char="•"/>
            </a:pPr>
            <a:r>
              <a:rPr lang="en-US" sz="2100"/>
              <a:t>health education, diagnosis, screening, treatment, prophylaxis and immunisation</a:t>
            </a:r>
          </a:p>
          <a:p>
            <a:pPr marL="342900" indent="-228600">
              <a:lnSpc>
                <a:spcPct val="90000"/>
              </a:lnSpc>
              <a:spcBef>
                <a:spcPct val="20000"/>
              </a:spcBef>
              <a:buClr>
                <a:schemeClr val="tx2"/>
              </a:buClr>
              <a:buSzPct val="70000"/>
              <a:buFont typeface="Arial" panose="020B0604020202020204" pitchFamily="34" charset="0"/>
              <a:buChar char="•"/>
            </a:pPr>
            <a:r>
              <a:rPr lang="en-US" sz="2100" b="1"/>
              <a:t>Environment</a:t>
            </a:r>
            <a:endParaRPr lang="en-US" sz="2100"/>
          </a:p>
          <a:p>
            <a:pPr marL="692150" lvl="1" indent="-228600">
              <a:lnSpc>
                <a:spcPct val="90000"/>
              </a:lnSpc>
              <a:spcBef>
                <a:spcPct val="20000"/>
              </a:spcBef>
              <a:buClr>
                <a:schemeClr val="accent2"/>
              </a:buClr>
              <a:buSzPct val="70000"/>
              <a:buFont typeface="Arial" panose="020B0604020202020204" pitchFamily="34" charset="0"/>
              <a:buChar char="•"/>
            </a:pPr>
            <a:r>
              <a:rPr lang="en-US" sz="2100"/>
              <a:t>Wholesome food and water, disposal of sewage, waste collection and disposal and pest control</a:t>
            </a:r>
          </a:p>
          <a:p>
            <a:pPr marL="342900" indent="-228600">
              <a:lnSpc>
                <a:spcPct val="90000"/>
              </a:lnSpc>
              <a:spcBef>
                <a:spcPct val="20000"/>
              </a:spcBef>
              <a:buClr>
                <a:schemeClr val="tx2"/>
              </a:buClr>
              <a:buSzPct val="70000"/>
              <a:buFont typeface="Arial" panose="020B0604020202020204" pitchFamily="34" charset="0"/>
              <a:buChar char="•"/>
            </a:pPr>
            <a:endParaRPr lang="en-US" sz="21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548680"/>
            <a:ext cx="8229600" cy="864096"/>
          </a:xfrm>
        </p:spPr>
        <p:txBody>
          <a:bodyPr/>
          <a:lstStyle/>
          <a:p>
            <a:pPr algn="l" rtl="0"/>
            <a:r>
              <a:rPr lang="en-US" sz="4000" dirty="0"/>
              <a:t>Terminology and Definitions</a:t>
            </a:r>
          </a:p>
        </p:txBody>
      </p:sp>
      <p:sp>
        <p:nvSpPr>
          <p:cNvPr id="13315" name="Rectangle 3"/>
          <p:cNvSpPr>
            <a:spLocks noGrp="1" noChangeArrowheads="1"/>
          </p:cNvSpPr>
          <p:nvPr>
            <p:ph sz="half" idx="1"/>
          </p:nvPr>
        </p:nvSpPr>
        <p:spPr>
          <a:xfrm>
            <a:off x="0" y="1676400"/>
            <a:ext cx="4419600" cy="4920952"/>
          </a:xfrm>
        </p:spPr>
        <p:txBody>
          <a:bodyPr/>
          <a:lstStyle/>
          <a:p>
            <a:pPr algn="l" rtl="0">
              <a:lnSpc>
                <a:spcPct val="80000"/>
              </a:lnSpc>
            </a:pPr>
            <a:r>
              <a:rPr lang="en-US" sz="2400" dirty="0"/>
              <a:t>Infection</a:t>
            </a:r>
          </a:p>
          <a:p>
            <a:pPr algn="l" rtl="0">
              <a:lnSpc>
                <a:spcPct val="80000"/>
              </a:lnSpc>
            </a:pPr>
            <a:r>
              <a:rPr lang="en-US" sz="2400" dirty="0"/>
              <a:t>Contamination</a:t>
            </a:r>
          </a:p>
          <a:p>
            <a:pPr algn="l" rtl="0">
              <a:lnSpc>
                <a:spcPct val="80000"/>
              </a:lnSpc>
            </a:pPr>
            <a:r>
              <a:rPr lang="en-US" sz="2400" dirty="0"/>
              <a:t>Infestation</a:t>
            </a:r>
          </a:p>
          <a:p>
            <a:pPr algn="l" rtl="0">
              <a:lnSpc>
                <a:spcPct val="80000"/>
              </a:lnSpc>
            </a:pPr>
            <a:r>
              <a:rPr lang="en-US" sz="2400" dirty="0"/>
              <a:t>Contagious disease</a:t>
            </a:r>
          </a:p>
          <a:p>
            <a:pPr algn="l" rtl="0">
              <a:lnSpc>
                <a:spcPct val="80000"/>
              </a:lnSpc>
            </a:pPr>
            <a:r>
              <a:rPr lang="en-US" sz="2400" dirty="0"/>
              <a:t>Incidence and prevalence of infectious diseases</a:t>
            </a:r>
          </a:p>
          <a:p>
            <a:pPr algn="l" rtl="0">
              <a:lnSpc>
                <a:spcPct val="80000"/>
              </a:lnSpc>
            </a:pPr>
            <a:r>
              <a:rPr lang="en-US" sz="2400" dirty="0"/>
              <a:t>Epidemic</a:t>
            </a:r>
          </a:p>
          <a:p>
            <a:pPr algn="l" rtl="0">
              <a:lnSpc>
                <a:spcPct val="80000"/>
              </a:lnSpc>
            </a:pPr>
            <a:r>
              <a:rPr lang="en-US" sz="2400" dirty="0"/>
              <a:t>Endemic</a:t>
            </a:r>
          </a:p>
          <a:p>
            <a:pPr algn="l" rtl="0">
              <a:lnSpc>
                <a:spcPct val="80000"/>
              </a:lnSpc>
            </a:pPr>
            <a:r>
              <a:rPr lang="en-US" sz="2400" dirty="0" err="1"/>
              <a:t>Hyperendemic</a:t>
            </a:r>
            <a:endParaRPr lang="en-US" sz="2400" dirty="0"/>
          </a:p>
          <a:p>
            <a:pPr algn="l" rtl="0">
              <a:lnSpc>
                <a:spcPct val="80000"/>
              </a:lnSpc>
            </a:pPr>
            <a:r>
              <a:rPr lang="en-US" sz="2400" dirty="0"/>
              <a:t>Pandemic</a:t>
            </a:r>
          </a:p>
          <a:p>
            <a:pPr>
              <a:lnSpc>
                <a:spcPct val="80000"/>
              </a:lnSpc>
            </a:pPr>
            <a:r>
              <a:rPr lang="en-US" sz="2400" dirty="0"/>
              <a:t>Transmission Probability ratio</a:t>
            </a:r>
          </a:p>
          <a:p>
            <a:pPr algn="l" rtl="0">
              <a:lnSpc>
                <a:spcPct val="80000"/>
              </a:lnSpc>
            </a:pPr>
            <a:endParaRPr lang="en-US" sz="2400" dirty="0"/>
          </a:p>
        </p:txBody>
      </p:sp>
      <p:sp>
        <p:nvSpPr>
          <p:cNvPr id="13316" name="Rectangle 4"/>
          <p:cNvSpPr>
            <a:spLocks noGrp="1" noChangeArrowheads="1"/>
          </p:cNvSpPr>
          <p:nvPr>
            <p:ph sz="half" idx="2"/>
          </p:nvPr>
        </p:nvSpPr>
        <p:spPr>
          <a:xfrm>
            <a:off x="4648200" y="1412776"/>
            <a:ext cx="4495800" cy="5445224"/>
          </a:xfrm>
        </p:spPr>
        <p:txBody>
          <a:bodyPr/>
          <a:lstStyle/>
          <a:p>
            <a:pPr algn="l" rtl="0">
              <a:lnSpc>
                <a:spcPct val="80000"/>
              </a:lnSpc>
            </a:pPr>
            <a:endParaRPr lang="en-US" sz="2400" dirty="0"/>
          </a:p>
          <a:p>
            <a:pPr algn="l" rtl="0">
              <a:lnSpc>
                <a:spcPct val="80000"/>
              </a:lnSpc>
            </a:pPr>
            <a:r>
              <a:rPr lang="en-US" sz="2400" dirty="0"/>
              <a:t>Exotic</a:t>
            </a:r>
          </a:p>
          <a:p>
            <a:pPr algn="l" rtl="0">
              <a:lnSpc>
                <a:spcPct val="80000"/>
              </a:lnSpc>
            </a:pPr>
            <a:r>
              <a:rPr lang="en-US" sz="2400" dirty="0"/>
              <a:t>Sporadic </a:t>
            </a:r>
          </a:p>
          <a:p>
            <a:pPr algn="l" rtl="0">
              <a:lnSpc>
                <a:spcPct val="80000"/>
              </a:lnSpc>
            </a:pPr>
            <a:r>
              <a:rPr lang="en-US" sz="2400" dirty="0"/>
              <a:t>Attack rate</a:t>
            </a:r>
          </a:p>
          <a:p>
            <a:pPr algn="l" rtl="0">
              <a:lnSpc>
                <a:spcPct val="80000"/>
              </a:lnSpc>
            </a:pPr>
            <a:r>
              <a:rPr lang="en-US" sz="2400" dirty="0"/>
              <a:t>Opportunistic infection</a:t>
            </a:r>
          </a:p>
          <a:p>
            <a:pPr algn="l" rtl="0">
              <a:lnSpc>
                <a:spcPct val="80000"/>
              </a:lnSpc>
            </a:pPr>
            <a:r>
              <a:rPr lang="en-US" sz="2400" dirty="0"/>
              <a:t>Eradication</a:t>
            </a:r>
          </a:p>
          <a:p>
            <a:pPr algn="l" rtl="0">
              <a:lnSpc>
                <a:spcPct val="80000"/>
              </a:lnSpc>
            </a:pPr>
            <a:r>
              <a:rPr lang="en-US" sz="2400" dirty="0"/>
              <a:t>Elimination</a:t>
            </a:r>
          </a:p>
          <a:p>
            <a:r>
              <a:rPr lang="en-US" sz="2400" dirty="0"/>
              <a:t>Reproductive rate of infection</a:t>
            </a:r>
          </a:p>
          <a:p>
            <a:r>
              <a:rPr lang="en-US" sz="2400" dirty="0"/>
              <a:t>Host</a:t>
            </a:r>
          </a:p>
          <a:p>
            <a:r>
              <a:rPr lang="en-US" sz="2400" dirty="0"/>
              <a:t>Vector (source)</a:t>
            </a:r>
          </a:p>
          <a:p>
            <a:r>
              <a:rPr lang="en-US" sz="2400" dirty="0"/>
              <a:t>Reservoir </a:t>
            </a:r>
          </a:p>
          <a:p>
            <a:pPr algn="l" rtl="0">
              <a:lnSpc>
                <a:spcPct val="80000"/>
              </a:lnSpc>
            </a:pPr>
            <a:endParaRPr lang="en-US" sz="2400" dirty="0"/>
          </a:p>
          <a:p>
            <a:pPr algn="l" rtl="0">
              <a:lnSpc>
                <a:spcPct val="80000"/>
              </a:lnSpc>
            </a:pPr>
            <a:endParaRPr lang="en-US" sz="2400" dirty="0"/>
          </a:p>
          <a:p>
            <a:pPr algn="l" rtl="0">
              <a:lnSpc>
                <a:spcPct val="80000"/>
              </a:lnSpc>
              <a:buFont typeface="Wingdings" pitchFamily="2" charset="2"/>
              <a:buNone/>
            </a:pPr>
            <a:endParaRPr lang="en-US" sz="2400" dirty="0"/>
          </a:p>
          <a:p>
            <a:pPr algn="l" rtl="0">
              <a:lnSpc>
                <a:spcPct val="80000"/>
              </a:lnSpc>
            </a:pP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3315">
                                            <p:txEl>
                                              <p:pRg st="8" end="8"/>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grpId="0" nodeType="clickEffect">
                                  <p:stCondLst>
                                    <p:cond delay="0"/>
                                  </p:stCondLst>
                                  <p:childTnLst>
                                    <p:set>
                                      <p:cBhvr>
                                        <p:cTn id="67" dur="1" fill="hold">
                                          <p:stCondLst>
                                            <p:cond delay="0"/>
                                          </p:stCondLst>
                                        </p:cTn>
                                        <p:tgtEl>
                                          <p:spTgt spid="13316">
                                            <p:txEl>
                                              <p:pRg st="5" end="5"/>
                                            </p:txEl>
                                          </p:spTgt>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grpId="0" nodeType="clickEffect">
                                  <p:stCondLst>
                                    <p:cond delay="0"/>
                                  </p:stCondLst>
                                  <p:childTnLst>
                                    <p:set>
                                      <p:cBhvr>
                                        <p:cTn id="71" dur="1" fill="hold">
                                          <p:stCondLst>
                                            <p:cond delay="0"/>
                                          </p:stCondLst>
                                        </p:cTn>
                                        <p:tgtEl>
                                          <p:spTgt spid="13316">
                                            <p:txEl>
                                              <p:pRg st="6" end="6"/>
                                            </p:txEl>
                                          </p:spTgt>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13316">
                                            <p:txEl>
                                              <p:pRg st="7" end="7"/>
                                            </p:txEl>
                                          </p:spTgt>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grpId="0" nodeType="clickEffect">
                                  <p:stCondLst>
                                    <p:cond delay="0"/>
                                  </p:stCondLst>
                                  <p:childTnLst>
                                    <p:set>
                                      <p:cBhvr>
                                        <p:cTn id="79" dur="1" fill="hold">
                                          <p:stCondLst>
                                            <p:cond delay="0"/>
                                          </p:stCondLst>
                                        </p:cTn>
                                        <p:tgtEl>
                                          <p:spTgt spid="13316">
                                            <p:txEl>
                                              <p:pRg st="8" end="8"/>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grpId="0" nodeType="clickEffect">
                                  <p:stCondLst>
                                    <p:cond delay="0"/>
                                  </p:stCondLst>
                                  <p:childTnLst>
                                    <p:set>
                                      <p:cBhvr>
                                        <p:cTn id="83" dur="1" fill="hold">
                                          <p:stCondLst>
                                            <p:cond delay="0"/>
                                          </p:stCondLst>
                                        </p:cTn>
                                        <p:tgtEl>
                                          <p:spTgt spid="13316">
                                            <p:txEl>
                                              <p:pRg st="9" end="9"/>
                                            </p:txEl>
                                          </p:spTgt>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grpId="0" nodeType="clickEffect">
                                  <p:stCondLst>
                                    <p:cond delay="0"/>
                                  </p:stCondLst>
                                  <p:childTnLst>
                                    <p:set>
                                      <p:cBhvr>
                                        <p:cTn id="87" dur="1" fill="hold">
                                          <p:stCondLst>
                                            <p:cond delay="0"/>
                                          </p:stCondLst>
                                        </p:cTn>
                                        <p:tgtEl>
                                          <p:spTgt spid="133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P spid="13316"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at least one  example each of </a:t>
            </a:r>
            <a:r>
              <a:rPr lang="en-GB" sz="2800" i="1" dirty="0"/>
              <a:t>epidemic, pandemic and endemic diseases</a:t>
            </a:r>
          </a:p>
          <a:p>
            <a:pPr marL="0" indent="0">
              <a:buNone/>
            </a:pPr>
            <a:r>
              <a:rPr lang="en-GB" sz="2800" dirty="0"/>
              <a:t>                                     </a:t>
            </a:r>
          </a:p>
          <a:p>
            <a:pPr marL="0" indent="0">
              <a:buNone/>
            </a:pPr>
            <a:endParaRPr lang="en-GB" sz="2800"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p:txBody>
      </p:sp>
    </p:spTree>
    <p:extLst>
      <p:ext uri="{BB962C8B-B14F-4D97-AF65-F5344CB8AC3E}">
        <p14:creationId xmlns:p14="http://schemas.microsoft.com/office/powerpoint/2010/main" val="1388229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449706" y="679731"/>
            <a:ext cx="3128996" cy="3736540"/>
          </a:xfrm>
        </p:spPr>
        <p:txBody>
          <a:bodyPr vert="horz" lIns="91440" tIns="45720" rIns="91440" bIns="45720" rtlCol="0" anchor="b">
            <a:normAutofit/>
          </a:bodyPr>
          <a:lstStyle/>
          <a:p>
            <a:pPr defTabSz="914400"/>
            <a:r>
              <a:rPr lang="en-US" sz="3300" i="1" kern="1200">
                <a:solidFill>
                  <a:schemeClr val="tx1"/>
                </a:solidFill>
                <a:latin typeface="+mj-lt"/>
                <a:ea typeface="+mj-ea"/>
                <a:cs typeface="+mj-cs"/>
              </a:rPr>
              <a:t>Who is an epidemiologist?</a:t>
            </a:r>
          </a:p>
        </p:txBody>
      </p:sp>
      <p:grpSp>
        <p:nvGrpSpPr>
          <p:cNvPr id="10" name="Group 9">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62324" y="1"/>
            <a:ext cx="1834788" cy="5777808"/>
            <a:chOff x="329184" y="1"/>
            <a:chExt cx="524256" cy="5777808"/>
          </a:xfrm>
        </p:grpSpPr>
        <p:cxnSp>
          <p:nvCxnSpPr>
            <p:cNvPr id="11" name="Straight Connector 10">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948" y="269324"/>
            <a:ext cx="4587584"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30429" y="1243777"/>
            <a:ext cx="4206622" cy="4259870"/>
          </a:xfrm>
          <a:prstGeom prst="rect">
            <a:avLst/>
          </a:prstGeom>
        </p:spPr>
      </p:pic>
    </p:spTree>
    <p:extLst>
      <p:ext uri="{BB962C8B-B14F-4D97-AF65-F5344CB8AC3E}">
        <p14:creationId xmlns:p14="http://schemas.microsoft.com/office/powerpoint/2010/main" val="32247006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855A1-4CA7-4A13-9DE3-D70260CD25E7}"/>
              </a:ext>
            </a:extLst>
          </p:cNvPr>
          <p:cNvSpPr>
            <a:spLocks noGrp="1"/>
          </p:cNvSpPr>
          <p:nvPr>
            <p:ph type="title"/>
          </p:nvPr>
        </p:nvSpPr>
        <p:spPr>
          <a:xfrm>
            <a:off x="782723" y="809898"/>
            <a:ext cx="7457037" cy="1554480"/>
          </a:xfrm>
        </p:spPr>
        <p:txBody>
          <a:bodyPr anchor="ctr">
            <a:normAutofit/>
          </a:bodyPr>
          <a:lstStyle/>
          <a:p>
            <a:r>
              <a:rPr lang="en-US" altLang="en-US" sz="4200" b="1"/>
              <a:t>Epidemiologist</a:t>
            </a:r>
            <a:endParaRPr lang="en-GB" sz="4200" b="1"/>
          </a:p>
        </p:txBody>
      </p:sp>
      <p:sp>
        <p:nvSpPr>
          <p:cNvPr id="3" name="Content Placeholder 2">
            <a:extLst>
              <a:ext uri="{FF2B5EF4-FFF2-40B4-BE49-F238E27FC236}">
                <a16:creationId xmlns:a16="http://schemas.microsoft.com/office/drawing/2014/main" id="{1E760FD1-7B24-4FBD-B3C0-44ED06A71467}"/>
              </a:ext>
            </a:extLst>
          </p:cNvPr>
          <p:cNvSpPr>
            <a:spLocks noGrp="1"/>
          </p:cNvSpPr>
          <p:nvPr>
            <p:ph idx="1"/>
          </p:nvPr>
        </p:nvSpPr>
        <p:spPr>
          <a:xfrm>
            <a:off x="783771" y="3017522"/>
            <a:ext cx="7455989" cy="3124658"/>
          </a:xfrm>
        </p:spPr>
        <p:txBody>
          <a:bodyPr anchor="ctr">
            <a:normAutofit/>
          </a:bodyPr>
          <a:lstStyle/>
          <a:p>
            <a:pPr>
              <a:buFont typeface="Wingdings" panose="05000000000000000000" pitchFamily="2" charset="2"/>
              <a:buChar char="§"/>
            </a:pPr>
            <a:r>
              <a:rPr lang="en-US" altLang="en-US" dirty="0"/>
              <a:t>An Epidemiologist is “a public health scientist, who is responsible for carrying out all useful and effective activities needed for successful epidemiology practice”.</a:t>
            </a:r>
          </a:p>
          <a:p>
            <a:pPr>
              <a:buFont typeface="Wingdings" panose="05000000000000000000" pitchFamily="2" charset="2"/>
              <a:buChar char="§"/>
            </a:pPr>
            <a:endParaRPr lang="en-US" dirty="0"/>
          </a:p>
          <a:p>
            <a:pPr marL="0" indent="0">
              <a:buNone/>
            </a:pPr>
            <a:r>
              <a:rPr lang="en-US" dirty="0"/>
              <a:t>                                              (CDC, 2012)</a:t>
            </a:r>
            <a:endParaRPr lang="en-GB"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0038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835357" y="2960716"/>
            <a:ext cx="3027251" cy="2387600"/>
          </a:xfrm>
        </p:spPr>
        <p:txBody>
          <a:bodyPr vert="horz" lIns="91440" tIns="45720" rIns="91440" bIns="45720" rtlCol="0" anchor="t">
            <a:normAutofit/>
          </a:bodyPr>
          <a:lstStyle/>
          <a:p>
            <a:pPr defTabSz="914400"/>
            <a:r>
              <a:rPr lang="en-US" sz="4000" b="1" i="1" kern="1200">
                <a:solidFill>
                  <a:schemeClr val="tx1"/>
                </a:solidFill>
                <a:latin typeface="+mj-lt"/>
                <a:ea typeface="+mj-ea"/>
                <a:cs typeface="+mj-cs"/>
              </a:rPr>
              <a:t>What are Public Health Indicators</a:t>
            </a:r>
            <a:r>
              <a:rPr lang="en-US" sz="4000" i="1" kern="1200">
                <a:solidFill>
                  <a:schemeClr val="tx1"/>
                </a:solidFill>
                <a:latin typeface="+mj-lt"/>
                <a:ea typeface="+mj-ea"/>
                <a:cs typeface="+mj-cs"/>
              </a:rPr>
              <a:t>?</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2984992"/>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391886"/>
            <a:ext cx="4507025"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41869" y="1297345"/>
            <a:ext cx="4152000" cy="4204557"/>
          </a:xfrm>
          <a:prstGeom prst="rect">
            <a:avLst/>
          </a:prstGeom>
        </p:spPr>
      </p:pic>
    </p:spTree>
    <p:extLst>
      <p:ext uri="{BB962C8B-B14F-4D97-AF65-F5344CB8AC3E}">
        <p14:creationId xmlns:p14="http://schemas.microsoft.com/office/powerpoint/2010/main" val="18174881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B16E24D-9204-0304-1034-3F47BCB4F364}"/>
              </a:ext>
            </a:extLst>
          </p:cNvPr>
          <p:cNvPicPr>
            <a:picLocks noChangeAspect="1"/>
          </p:cNvPicPr>
          <p:nvPr/>
        </p:nvPicPr>
        <p:blipFill>
          <a:blip r:embed="rId2">
            <a:duotone>
              <a:schemeClr val="bg2">
                <a:shade val="45000"/>
                <a:satMod val="135000"/>
              </a:schemeClr>
              <a:prstClr val="white"/>
            </a:duotone>
          </a:blip>
          <a:srcRect l="12501" r="12500"/>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6B885-FC1A-A0C6-F803-2095E3492F57}"/>
              </a:ext>
            </a:extLst>
          </p:cNvPr>
          <p:cNvSpPr>
            <a:spLocks noGrp="1"/>
          </p:cNvSpPr>
          <p:nvPr>
            <p:ph type="title"/>
          </p:nvPr>
        </p:nvSpPr>
        <p:spPr>
          <a:xfrm>
            <a:off x="628650" y="365125"/>
            <a:ext cx="7886700" cy="1325563"/>
          </a:xfrm>
        </p:spPr>
        <p:txBody>
          <a:bodyPr>
            <a:normAutofit/>
          </a:bodyPr>
          <a:lstStyle/>
          <a:p>
            <a:r>
              <a:rPr lang="en-GB" b="1" dirty="0"/>
              <a:t>Public Health Indicators</a:t>
            </a:r>
          </a:p>
        </p:txBody>
      </p:sp>
      <p:graphicFrame>
        <p:nvGraphicFramePr>
          <p:cNvPr id="5" name="Content Placeholder 2">
            <a:extLst>
              <a:ext uri="{FF2B5EF4-FFF2-40B4-BE49-F238E27FC236}">
                <a16:creationId xmlns:a16="http://schemas.microsoft.com/office/drawing/2014/main" id="{5067C9C8-46DC-3950-C7E2-504CFD408762}"/>
              </a:ext>
            </a:extLst>
          </p:cNvPr>
          <p:cNvGraphicFramePr>
            <a:graphicFrameLocks noGrp="1"/>
          </p:cNvGraphicFramePr>
          <p:nvPr>
            <p:ph idx="1"/>
            <p:extLst>
              <p:ext uri="{D42A27DB-BD31-4B8C-83A1-F6EECF244321}">
                <p14:modId xmlns:p14="http://schemas.microsoft.com/office/powerpoint/2010/main" val="186163655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5381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835357" y="2960716"/>
            <a:ext cx="3027251" cy="2387600"/>
          </a:xfrm>
        </p:spPr>
        <p:txBody>
          <a:bodyPr vert="horz" lIns="91440" tIns="45720" rIns="91440" bIns="45720" rtlCol="0" anchor="t">
            <a:normAutofit/>
          </a:bodyPr>
          <a:lstStyle/>
          <a:p>
            <a:pPr defTabSz="914400"/>
            <a:r>
              <a:rPr lang="en-US" sz="3600" i="1" kern="1200">
                <a:solidFill>
                  <a:schemeClr val="tx1"/>
                </a:solidFill>
                <a:latin typeface="+mj-lt"/>
                <a:ea typeface="+mj-ea"/>
                <a:cs typeface="+mj-cs"/>
              </a:rPr>
              <a:t>What is PREVALENCE AND INCIDENCE?</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2984992"/>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391886"/>
            <a:ext cx="4507025"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41869" y="1297345"/>
            <a:ext cx="4152000" cy="4204557"/>
          </a:xfrm>
          <a:prstGeom prst="rect">
            <a:avLst/>
          </a:prstGeom>
        </p:spPr>
      </p:pic>
    </p:spTree>
    <p:extLst>
      <p:ext uri="{BB962C8B-B14F-4D97-AF65-F5344CB8AC3E}">
        <p14:creationId xmlns:p14="http://schemas.microsoft.com/office/powerpoint/2010/main" val="36711807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93F6C-346E-489A-B330-C252D24656B2}"/>
              </a:ext>
            </a:extLst>
          </p:cNvPr>
          <p:cNvSpPr>
            <a:spLocks noGrp="1"/>
          </p:cNvSpPr>
          <p:nvPr>
            <p:ph type="title"/>
          </p:nvPr>
        </p:nvSpPr>
        <p:spPr>
          <a:xfrm>
            <a:off x="606478" y="386930"/>
            <a:ext cx="6927525" cy="1188950"/>
          </a:xfrm>
        </p:spPr>
        <p:txBody>
          <a:bodyPr anchor="b">
            <a:normAutofit/>
          </a:bodyPr>
          <a:lstStyle/>
          <a:p>
            <a:r>
              <a:rPr lang="en-GB" sz="4700" b="1"/>
              <a:t>Prevalence and Incidence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1286F-1C40-4BA7-8769-EC5AE8F73364}"/>
              </a:ext>
            </a:extLst>
          </p:cNvPr>
          <p:cNvSpPr>
            <a:spLocks noGrp="1"/>
          </p:cNvSpPr>
          <p:nvPr>
            <p:ph idx="1"/>
          </p:nvPr>
        </p:nvSpPr>
        <p:spPr>
          <a:xfrm>
            <a:off x="595245" y="2599509"/>
            <a:ext cx="7607751" cy="3435531"/>
          </a:xfrm>
        </p:spPr>
        <p:txBody>
          <a:bodyPr anchor="ctr">
            <a:normAutofit/>
          </a:bodyPr>
          <a:lstStyle/>
          <a:p>
            <a:pPr>
              <a:buFont typeface="Wingdings" panose="05000000000000000000" pitchFamily="2" charset="2"/>
              <a:buChar char="§"/>
            </a:pPr>
            <a:r>
              <a:rPr lang="en-GB" b="1"/>
              <a:t>Prevalence</a:t>
            </a:r>
            <a:r>
              <a:rPr lang="en-GB"/>
              <a:t> is a statistical concept referring to the “number of </a:t>
            </a:r>
            <a:r>
              <a:rPr lang="en-GB" b="1" i="1"/>
              <a:t>new and old cases of a disease </a:t>
            </a:r>
            <a:r>
              <a:rPr lang="en-GB"/>
              <a:t>that are present in a particular population at a given time”. </a:t>
            </a:r>
          </a:p>
          <a:p>
            <a:pPr>
              <a:buFont typeface="Wingdings" panose="05000000000000000000" pitchFamily="2" charset="2"/>
              <a:buChar char="§"/>
            </a:pPr>
            <a:endParaRPr lang="en-GB"/>
          </a:p>
          <a:p>
            <a:pPr>
              <a:buFont typeface="Wingdings" panose="05000000000000000000" pitchFamily="2" charset="2"/>
              <a:buChar char="§"/>
            </a:pPr>
            <a:r>
              <a:rPr lang="en-GB"/>
              <a:t>Whereas </a:t>
            </a:r>
            <a:r>
              <a:rPr lang="en-GB" b="1"/>
              <a:t>incidence</a:t>
            </a:r>
            <a:r>
              <a:rPr lang="en-GB"/>
              <a:t> refers to the “</a:t>
            </a:r>
            <a:r>
              <a:rPr lang="en-GB" b="1" i="1"/>
              <a:t>number of new cases of a disease </a:t>
            </a:r>
            <a:r>
              <a:rPr lang="en-GB"/>
              <a:t>that develop in a given period of time”.</a:t>
            </a:r>
          </a:p>
          <a:p>
            <a:pPr marL="0" indent="0">
              <a:buNone/>
            </a:pPr>
            <a:r>
              <a:rPr lang="en-GB" b="1"/>
              <a:t>                                       OR</a:t>
            </a:r>
          </a:p>
        </p:txBody>
      </p:sp>
    </p:spTree>
    <p:extLst>
      <p:ext uri="{BB962C8B-B14F-4D97-AF65-F5344CB8AC3E}">
        <p14:creationId xmlns:p14="http://schemas.microsoft.com/office/powerpoint/2010/main" val="38668449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C0B30-6ACF-4455-A5E4-687EA3EBAE3B}"/>
              </a:ext>
            </a:extLst>
          </p:cNvPr>
          <p:cNvSpPr>
            <a:spLocks noGrp="1"/>
          </p:cNvSpPr>
          <p:nvPr>
            <p:ph type="title"/>
          </p:nvPr>
        </p:nvSpPr>
        <p:spPr>
          <a:xfrm>
            <a:off x="606478" y="386930"/>
            <a:ext cx="6927525" cy="1188950"/>
          </a:xfrm>
        </p:spPr>
        <p:txBody>
          <a:bodyPr anchor="b">
            <a:normAutofit/>
          </a:bodyPr>
          <a:lstStyle/>
          <a:p>
            <a:r>
              <a:rPr lang="en-GB" sz="4700" b="1"/>
              <a:t>Incidence and Prevalence </a:t>
            </a:r>
            <a:endParaRPr lang="en-GB" sz="4700"/>
          </a:p>
        </p:txBody>
      </p:sp>
      <p:grpSp>
        <p:nvGrpSpPr>
          <p:cNvPr id="13" name="Group 1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D6B524-2139-4C6A-8055-AD9B0A51ED55}"/>
              </a:ext>
            </a:extLst>
          </p:cNvPr>
          <p:cNvSpPr>
            <a:spLocks noGrp="1"/>
          </p:cNvSpPr>
          <p:nvPr>
            <p:ph idx="1"/>
          </p:nvPr>
        </p:nvSpPr>
        <p:spPr>
          <a:xfrm>
            <a:off x="595245" y="2599509"/>
            <a:ext cx="7607751" cy="3435531"/>
          </a:xfrm>
        </p:spPr>
        <p:txBody>
          <a:bodyPr anchor="ctr">
            <a:normAutofit/>
          </a:bodyPr>
          <a:lstStyle/>
          <a:p>
            <a:pPr>
              <a:buFont typeface="Wingdings" panose="05000000000000000000" pitchFamily="2" charset="2"/>
              <a:buChar char="§"/>
            </a:pPr>
            <a:r>
              <a:rPr lang="en-GB"/>
              <a:t>Incidence </a:t>
            </a:r>
            <a:r>
              <a:rPr lang="en-GB" dirty="0"/>
              <a:t>is referred to as a </a:t>
            </a:r>
            <a:r>
              <a:rPr lang="en-GB" b="1" i="1" dirty="0"/>
              <a:t>measure of risk</a:t>
            </a:r>
          </a:p>
          <a:p>
            <a:pPr marL="0" indent="0">
              <a:buNone/>
            </a:pPr>
            <a:r>
              <a:rPr lang="en-GB" b="1" i="1" dirty="0"/>
              <a:t> </a:t>
            </a:r>
          </a:p>
          <a:p>
            <a:pPr>
              <a:buFontTx/>
              <a:buChar char="-"/>
            </a:pPr>
            <a:r>
              <a:rPr lang="en-GB" b="0" i="0">
                <a:effectLst/>
                <a:latin typeface="Open Sans" panose="020B0606030504020204" pitchFamily="34" charset="0"/>
              </a:rPr>
              <a:t>Incidence</a:t>
            </a:r>
            <a:r>
              <a:rPr lang="en-GB" b="0" i="0" dirty="0">
                <a:effectLst/>
                <a:latin typeface="Open Sans" panose="020B0606030504020204" pitchFamily="34" charset="0"/>
              </a:rPr>
              <a:t> tells us about the risk of contracting a particular disease</a:t>
            </a:r>
            <a:endParaRPr lang="en-GB" dirty="0"/>
          </a:p>
          <a:p>
            <a:pPr marL="0" indent="0">
              <a:buNone/>
            </a:pPr>
            <a:endParaRPr lang="en-GB" dirty="0"/>
          </a:p>
          <a:p>
            <a:pPr>
              <a:buFont typeface="Wingdings" panose="05000000000000000000" pitchFamily="2" charset="2"/>
              <a:buChar char="§"/>
            </a:pPr>
            <a:r>
              <a:rPr lang="en-GB" dirty="0"/>
              <a:t>Whereas </a:t>
            </a:r>
            <a:r>
              <a:rPr lang="en-GB"/>
              <a:t>prevalence</a:t>
            </a:r>
            <a:r>
              <a:rPr lang="en-GB" dirty="0"/>
              <a:t> is a </a:t>
            </a:r>
            <a:r>
              <a:rPr lang="en-GB" b="1" i="1" dirty="0"/>
              <a:t>measure of disease burden</a:t>
            </a:r>
          </a:p>
          <a:p>
            <a:pPr marL="0" indent="0">
              <a:buNone/>
            </a:pPr>
            <a:endParaRPr lang="en-GB" dirty="0"/>
          </a:p>
          <a:p>
            <a:pPr>
              <a:buFontTx/>
              <a:buChar char="-"/>
            </a:pPr>
            <a:r>
              <a:rPr lang="en-GB" dirty="0">
                <a:latin typeface="Open Sans" panose="020B0606030504020204" pitchFamily="34" charset="0"/>
              </a:rPr>
              <a:t>p</a:t>
            </a:r>
            <a:r>
              <a:rPr lang="en-GB" b="0" i="0" dirty="0">
                <a:effectLst/>
                <a:latin typeface="Open Sans" panose="020B0606030504020204" pitchFamily="34" charset="0"/>
              </a:rPr>
              <a:t>revalence tells us how widespread the disease</a:t>
            </a:r>
          </a:p>
          <a:p>
            <a:pPr marL="0" indent="0">
              <a:buNone/>
            </a:pPr>
            <a:r>
              <a:rPr lang="en-GB" dirty="0">
                <a:latin typeface="Open Sans" panose="020B0606030504020204" pitchFamily="34" charset="0"/>
              </a:rPr>
              <a:t>    </a:t>
            </a:r>
            <a:r>
              <a:rPr lang="en-GB" b="0" i="0" dirty="0">
                <a:effectLst/>
                <a:latin typeface="Open Sans" panose="020B0606030504020204" pitchFamily="34" charset="0"/>
              </a:rPr>
              <a:t>is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8783880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2724F-F99B-408B-9880-5F8B6D64A012}"/>
              </a:ext>
            </a:extLst>
          </p:cNvPr>
          <p:cNvSpPr>
            <a:spLocks noGrp="1"/>
          </p:cNvSpPr>
          <p:nvPr>
            <p:ph type="title"/>
          </p:nvPr>
        </p:nvSpPr>
        <p:spPr>
          <a:xfrm>
            <a:off x="782723" y="809898"/>
            <a:ext cx="7457037" cy="1554480"/>
          </a:xfrm>
        </p:spPr>
        <p:txBody>
          <a:bodyPr anchor="ctr">
            <a:normAutofit/>
          </a:bodyPr>
          <a:lstStyle/>
          <a:p>
            <a:r>
              <a:rPr lang="en-GB" sz="4200" b="1"/>
              <a:t>PREVALENCE AND INCIDENCE</a:t>
            </a:r>
          </a:p>
        </p:txBody>
      </p:sp>
      <p:sp>
        <p:nvSpPr>
          <p:cNvPr id="3" name="Content Placeholder 2">
            <a:extLst>
              <a:ext uri="{FF2B5EF4-FFF2-40B4-BE49-F238E27FC236}">
                <a16:creationId xmlns:a16="http://schemas.microsoft.com/office/drawing/2014/main" id="{0D19BC74-DC5E-42C4-99FC-5EF976B5F72B}"/>
              </a:ext>
            </a:extLst>
          </p:cNvPr>
          <p:cNvSpPr>
            <a:spLocks noGrp="1"/>
          </p:cNvSpPr>
          <p:nvPr>
            <p:ph idx="1"/>
          </p:nvPr>
        </p:nvSpPr>
        <p:spPr>
          <a:xfrm>
            <a:off x="783771" y="3017522"/>
            <a:ext cx="7455989" cy="3124658"/>
          </a:xfrm>
        </p:spPr>
        <p:txBody>
          <a:bodyPr anchor="ctr">
            <a:normAutofit/>
          </a:bodyPr>
          <a:lstStyle/>
          <a:p>
            <a:pPr>
              <a:buFont typeface="Wingdings" panose="05000000000000000000" pitchFamily="2" charset="2"/>
              <a:buChar char="§"/>
            </a:pPr>
            <a:r>
              <a:rPr lang="en-GB" b="1"/>
              <a:t>Prevalence</a:t>
            </a:r>
            <a:r>
              <a:rPr lang="en-GB"/>
              <a:t> describes the proportion of the population with a given symptom or quality. </a:t>
            </a:r>
          </a:p>
          <a:p>
            <a:pPr>
              <a:buFont typeface="Wingdings" panose="05000000000000000000" pitchFamily="2" charset="2"/>
              <a:buChar char="§"/>
            </a:pPr>
            <a:r>
              <a:rPr lang="en-GB"/>
              <a:t>It is calculated by dividing the number of affected individuals by the total number of individuals within a specific population. </a:t>
            </a:r>
          </a:p>
          <a:p>
            <a:pPr>
              <a:buFont typeface="Wingdings" panose="05000000000000000000" pitchFamily="2" charset="2"/>
              <a:buChar char="§"/>
            </a:pPr>
            <a:r>
              <a:rPr lang="en-GB"/>
              <a:t>It is usually presented as a ratio or as a percentage. </a:t>
            </a:r>
          </a:p>
          <a:p>
            <a:pPr>
              <a:buFont typeface="Wingdings" panose="05000000000000000000" pitchFamily="2" charset="2"/>
              <a:buChar char="§"/>
            </a:pPr>
            <a:r>
              <a:rPr lang="en-GB" b="1"/>
              <a:t>Incidence</a:t>
            </a:r>
            <a:r>
              <a:rPr lang="en-GB"/>
              <a:t> shows the frequency at which individuals within a specific population develop a given symptom or quality.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09924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BB5A-8C7D-4AD0-9DAC-BB66A0EE6A2C}"/>
              </a:ext>
            </a:extLst>
          </p:cNvPr>
          <p:cNvSpPr>
            <a:spLocks noGrp="1"/>
          </p:cNvSpPr>
          <p:nvPr>
            <p:ph type="title"/>
          </p:nvPr>
        </p:nvSpPr>
        <p:spPr>
          <a:xfrm>
            <a:off x="901916" y="692696"/>
            <a:ext cx="7202456" cy="577379"/>
          </a:xfrm>
        </p:spPr>
        <p:txBody>
          <a:bodyPr>
            <a:normAutofit/>
          </a:bodyPr>
          <a:lstStyle/>
          <a:p>
            <a:pPr algn="ctr"/>
            <a:r>
              <a:rPr lang="en-GB" b="1" dirty="0"/>
              <a:t>Activity</a:t>
            </a:r>
          </a:p>
        </p:txBody>
      </p:sp>
      <p:sp>
        <p:nvSpPr>
          <p:cNvPr id="3" name="Content Placeholder 2">
            <a:extLst>
              <a:ext uri="{FF2B5EF4-FFF2-40B4-BE49-F238E27FC236}">
                <a16:creationId xmlns:a16="http://schemas.microsoft.com/office/drawing/2014/main" id="{4DC4540B-BD77-49A4-8626-E70817BD44D4}"/>
              </a:ext>
            </a:extLst>
          </p:cNvPr>
          <p:cNvSpPr>
            <a:spLocks noGrp="1"/>
          </p:cNvSpPr>
          <p:nvPr>
            <p:ph idx="1"/>
          </p:nvPr>
        </p:nvSpPr>
        <p:spPr>
          <a:xfrm>
            <a:off x="415886" y="1772816"/>
            <a:ext cx="8312227" cy="2999341"/>
          </a:xfrm>
        </p:spPr>
        <p:txBody>
          <a:bodyPr>
            <a:noAutofit/>
          </a:bodyPr>
          <a:lstStyle/>
          <a:p>
            <a:pPr marL="0" indent="0">
              <a:buNone/>
            </a:pPr>
            <a:r>
              <a:rPr lang="en-GB" sz="1800" dirty="0"/>
              <a:t> </a:t>
            </a:r>
            <a:r>
              <a:rPr lang="en-GB" sz="2100" dirty="0"/>
              <a:t>Watch the video below then </a:t>
            </a:r>
            <a:r>
              <a:rPr lang="en-GB" sz="2100"/>
              <a:t>discuss and</a:t>
            </a:r>
            <a:endParaRPr lang="en-GB" sz="2100" dirty="0"/>
          </a:p>
          <a:p>
            <a:pPr marL="0" indent="0" algn="ctr">
              <a:buNone/>
            </a:pPr>
            <a:endParaRPr lang="en-GB" sz="2100" dirty="0">
              <a:solidFill>
                <a:srgbClr val="BC658E"/>
              </a:solidFill>
              <a:hlinkClick r:id="rId3">
                <a:extLst>
                  <a:ext uri="{A12FA001-AC4F-418D-AE19-62706E023703}">
                    <ahyp:hlinkClr xmlns:ahyp="http://schemas.microsoft.com/office/drawing/2018/hyperlinkcolor" val="tx"/>
                  </a:ext>
                </a:extLst>
              </a:hlinkClick>
            </a:endParaRPr>
          </a:p>
          <a:p>
            <a:pPr marL="0" indent="0" algn="ctr">
              <a:buNone/>
            </a:pPr>
            <a:r>
              <a:rPr lang="en-GB" sz="2100" dirty="0">
                <a:solidFill>
                  <a:srgbClr val="BC658E"/>
                </a:solidFill>
                <a:hlinkClick r:id="rId4"/>
              </a:rPr>
              <a:t>https://www.youtube.com/watch?v=1jzZe3ORdd8</a:t>
            </a:r>
            <a:endParaRPr lang="en-GB" sz="2100" dirty="0">
              <a:solidFill>
                <a:srgbClr val="BC658E"/>
              </a:solidFill>
            </a:endParaRPr>
          </a:p>
          <a:p>
            <a:pPr marL="0" indent="0" algn="ctr">
              <a:buNone/>
            </a:pPr>
            <a:endParaRPr lang="en-GB" sz="2100" dirty="0"/>
          </a:p>
          <a:p>
            <a:pPr algn="ctr"/>
            <a:r>
              <a:rPr lang="en-GB" sz="2100" dirty="0">
                <a:hlinkClick r:id="rId5"/>
              </a:rPr>
              <a:t>https://www.youtube.com/watch?v=2VCVdtUTwh4</a:t>
            </a:r>
            <a:endParaRPr lang="en-GB" sz="2100" dirty="0"/>
          </a:p>
          <a:p>
            <a:pPr marL="0" indent="0" algn="ctr">
              <a:buNone/>
            </a:pPr>
            <a:endParaRPr lang="en-GB" sz="2100" dirty="0"/>
          </a:p>
          <a:p>
            <a:pPr marL="0" indent="0">
              <a:buNone/>
            </a:pPr>
            <a:r>
              <a:rPr lang="en-GB" sz="2100" dirty="0"/>
              <a:t>                       </a:t>
            </a:r>
            <a:r>
              <a:rPr lang="en-GB" sz="2100" b="1" dirty="0"/>
              <a:t>Feedback your findings to the whole class</a:t>
            </a:r>
          </a:p>
        </p:txBody>
      </p:sp>
    </p:spTree>
    <p:extLst>
      <p:ext uri="{BB962C8B-B14F-4D97-AF65-F5344CB8AC3E}">
        <p14:creationId xmlns:p14="http://schemas.microsoft.com/office/powerpoint/2010/main" val="31191863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current </a:t>
            </a:r>
            <a:r>
              <a:rPr lang="en-GB" sz="2800" b="1" dirty="0"/>
              <a:t>incidence and prevalence </a:t>
            </a:r>
            <a:r>
              <a:rPr lang="en-GB" sz="2800" dirty="0"/>
              <a:t>rate of </a:t>
            </a:r>
            <a:r>
              <a:rPr lang="en-GB" sz="2800" b="1" dirty="0"/>
              <a:t>obesity</a:t>
            </a:r>
            <a:r>
              <a:rPr lang="en-GB" sz="2800" dirty="0"/>
              <a:t> in the UK</a:t>
            </a:r>
            <a:endParaRPr lang="en-GB" sz="2800" b="1" dirty="0"/>
          </a:p>
          <a:p>
            <a:pPr marL="0" indent="0">
              <a:buNone/>
            </a:pPr>
            <a:endParaRPr lang="en-GB" sz="2800"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a:p>
            <a:pPr marL="0" indent="0">
              <a:buNone/>
            </a:pPr>
            <a:r>
              <a:rPr lang="en-GB" sz="2800" dirty="0"/>
              <a:t>                                       </a:t>
            </a:r>
          </a:p>
        </p:txBody>
      </p:sp>
    </p:spTree>
    <p:extLst>
      <p:ext uri="{BB962C8B-B14F-4D97-AF65-F5344CB8AC3E}">
        <p14:creationId xmlns:p14="http://schemas.microsoft.com/office/powerpoint/2010/main" val="9529261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BA901-4BB5-4E66-8453-F85E27F07BA9}"/>
              </a:ext>
            </a:extLst>
          </p:cNvPr>
          <p:cNvSpPr>
            <a:spLocks noGrp="1"/>
          </p:cNvSpPr>
          <p:nvPr>
            <p:ph type="title"/>
          </p:nvPr>
        </p:nvSpPr>
        <p:spPr>
          <a:xfrm>
            <a:off x="606478" y="386930"/>
            <a:ext cx="6927525" cy="1188950"/>
          </a:xfrm>
        </p:spPr>
        <p:txBody>
          <a:bodyPr anchor="b">
            <a:normAutofit/>
          </a:bodyPr>
          <a:lstStyle/>
          <a:p>
            <a:r>
              <a:rPr lang="en-GB" sz="4700" b="1"/>
              <a:t>Summary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18B6CC-2B78-46C6-AF96-4346859580CB}"/>
              </a:ext>
            </a:extLst>
          </p:cNvPr>
          <p:cNvSpPr>
            <a:spLocks noGrp="1"/>
          </p:cNvSpPr>
          <p:nvPr>
            <p:ph idx="1"/>
          </p:nvPr>
        </p:nvSpPr>
        <p:spPr>
          <a:xfrm>
            <a:off x="595245" y="2599509"/>
            <a:ext cx="7607751" cy="3435531"/>
          </a:xfrm>
        </p:spPr>
        <p:txBody>
          <a:bodyPr anchor="ctr">
            <a:normAutofit/>
          </a:bodyPr>
          <a:lstStyle/>
          <a:p>
            <a:pPr>
              <a:buFont typeface="Wingdings" panose="05000000000000000000" pitchFamily="2" charset="2"/>
              <a:buChar char="§"/>
            </a:pPr>
            <a:r>
              <a:rPr lang="en-GB"/>
              <a:t>Epidemiology is the study (scientific, systematic, data-driven) of the distribution (frequency, pattern) and determinants (causes, risk factors) of health-related states and events (not just diseases) in specified populations (patient is community, individuals viewed collectively), </a:t>
            </a:r>
          </a:p>
          <a:p>
            <a:pPr>
              <a:buFont typeface="Wingdings" panose="05000000000000000000" pitchFamily="2" charset="2"/>
              <a:buChar char="§"/>
            </a:pPr>
            <a:r>
              <a:rPr lang="en-GB"/>
              <a:t>and the application of (since epidemiology is a discipline within public health) this study to the control of health problems.</a:t>
            </a:r>
          </a:p>
          <a:p>
            <a:pPr marL="0" indent="0">
              <a:buNone/>
            </a:pPr>
            <a:r>
              <a:rPr lang="en-GB"/>
              <a:t>                                                                        (CDC, 2012)</a:t>
            </a:r>
          </a:p>
        </p:txBody>
      </p:sp>
    </p:spTree>
    <p:extLst>
      <p:ext uri="{BB962C8B-B14F-4D97-AF65-F5344CB8AC3E}">
        <p14:creationId xmlns:p14="http://schemas.microsoft.com/office/powerpoint/2010/main" val="10003310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AE380-32BE-4207-A5D8-C91720C2A4C1}"/>
              </a:ext>
            </a:extLst>
          </p:cNvPr>
          <p:cNvSpPr>
            <a:spLocks noGrp="1"/>
          </p:cNvSpPr>
          <p:nvPr>
            <p:ph type="title"/>
          </p:nvPr>
        </p:nvSpPr>
        <p:spPr/>
        <p:txBody>
          <a:bodyPr>
            <a:normAutofit/>
          </a:bodyPr>
          <a:lstStyle/>
          <a:p>
            <a:r>
              <a:rPr lang="en-GB" sz="3200" b="1" dirty="0"/>
              <a:t>REFERENCES </a:t>
            </a:r>
            <a:endParaRPr lang="en-GB" sz="3200" dirty="0"/>
          </a:p>
        </p:txBody>
      </p:sp>
      <p:sp>
        <p:nvSpPr>
          <p:cNvPr id="3" name="Content Placeholder 2">
            <a:extLst>
              <a:ext uri="{FF2B5EF4-FFF2-40B4-BE49-F238E27FC236}">
                <a16:creationId xmlns:a16="http://schemas.microsoft.com/office/drawing/2014/main" id="{03EEEFA0-1752-4457-9763-9AE69BA0B5AB}"/>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sz="1800" dirty="0"/>
              <a:t>Brown L, ed. (1993)The new shorter English dictionary. Oxford: Clarendon</a:t>
            </a:r>
            <a:endParaRPr kumimoji="0" lang="en-GB" sz="1700" b="0" i="0" u="none" strike="noStrike" kern="1200" cap="none" spc="0" normalizeH="0" baseline="0" noProof="0" dirty="0">
              <a:ln>
                <a:noFill/>
              </a:ln>
              <a:solidFill>
                <a:prstClr val="black"/>
              </a:solidFill>
              <a:effectLst/>
              <a:uLnTx/>
              <a:uFillTx/>
              <a:ea typeface="+mn-ea"/>
              <a:cs typeface="+mn-cs"/>
            </a:endParaRPr>
          </a:p>
          <a:p>
            <a:pPr>
              <a:buFont typeface="Wingdings" panose="05000000000000000000" pitchFamily="2" charset="2"/>
              <a:buChar char="§"/>
            </a:pPr>
            <a:r>
              <a:rPr kumimoji="0" lang="en-GB" sz="1700" b="0" i="0" u="none" strike="noStrike" kern="1200" cap="none" spc="0" normalizeH="0" baseline="0" noProof="0" dirty="0">
                <a:ln>
                  <a:noFill/>
                </a:ln>
                <a:solidFill>
                  <a:prstClr val="black"/>
                </a:solidFill>
                <a:effectLst/>
                <a:uLnTx/>
                <a:uFillTx/>
                <a:ea typeface="+mn-ea"/>
                <a:cs typeface="+mn-cs"/>
              </a:rPr>
              <a:t>Boyd, K.M., 2000. Disease, illness, sickness, health, healing and wholeness: exploring some elusive concepts. </a:t>
            </a:r>
            <a:r>
              <a:rPr kumimoji="0" lang="en-GB" sz="1700" b="0" i="1" u="none" strike="noStrike" kern="1200" cap="none" spc="0" normalizeH="0" baseline="0" noProof="0" dirty="0">
                <a:ln>
                  <a:noFill/>
                </a:ln>
                <a:solidFill>
                  <a:prstClr val="black"/>
                </a:solidFill>
                <a:effectLst/>
                <a:uLnTx/>
                <a:uFillTx/>
                <a:ea typeface="+mn-ea"/>
                <a:cs typeface="+mn-cs"/>
              </a:rPr>
              <a:t>J Med Ethics: Medical Humanities</a:t>
            </a:r>
            <a:r>
              <a:rPr kumimoji="0" lang="en-GB" sz="1700" b="0" i="0" u="none" strike="noStrike" kern="1200" cap="none" spc="0" normalizeH="0" baseline="0" noProof="0" dirty="0">
                <a:ln>
                  <a:noFill/>
                </a:ln>
                <a:solidFill>
                  <a:prstClr val="black"/>
                </a:solidFill>
                <a:effectLst/>
                <a:uLnTx/>
                <a:uFillTx/>
                <a:ea typeface="+mn-ea"/>
                <a:cs typeface="+mn-cs"/>
              </a:rPr>
              <a:t>, 26(1), pp.9-17.</a:t>
            </a:r>
          </a:p>
          <a:p>
            <a:pPr>
              <a:buFont typeface="Wingdings" panose="05000000000000000000" pitchFamily="2" charset="2"/>
              <a:buChar char="§"/>
            </a:pPr>
            <a:r>
              <a:rPr kumimoji="0" lang="en-GB" sz="1700" b="0" i="0" u="none" strike="noStrike" kern="1200" cap="none" spc="0" normalizeH="0" baseline="0" noProof="0" dirty="0">
                <a:ln>
                  <a:noFill/>
                </a:ln>
                <a:solidFill>
                  <a:prstClr val="black"/>
                </a:solidFill>
                <a:effectLst/>
                <a:uLnTx/>
                <a:uFillTx/>
                <a:ea typeface="+mn-ea"/>
                <a:cs typeface="+mn-cs"/>
              </a:rPr>
              <a:t>Centres for Disease Control and Prevention (2012) Available at: </a:t>
            </a:r>
            <a:r>
              <a:rPr lang="en-GB" sz="1700" dirty="0">
                <a:hlinkClick r:id="rId3"/>
              </a:rPr>
              <a:t>https://www.cdc.gov/csels/dsepd/ss1978/lesson1/section11.html</a:t>
            </a:r>
            <a:r>
              <a:rPr lang="en-GB" sz="1700" dirty="0"/>
              <a:t> (accessed date 22</a:t>
            </a:r>
            <a:r>
              <a:rPr lang="en-GB" sz="1700" baseline="30000" dirty="0"/>
              <a:t>nd</a:t>
            </a:r>
            <a:r>
              <a:rPr lang="en-GB" sz="1700" dirty="0"/>
              <a:t> August 2022).</a:t>
            </a:r>
          </a:p>
          <a:p>
            <a:pPr>
              <a:buFont typeface="Wingdings" panose="05000000000000000000" pitchFamily="2" charset="2"/>
              <a:buChar char="§"/>
            </a:pPr>
            <a:r>
              <a:rPr lang="en-GB" sz="1700" dirty="0"/>
              <a:t>Morris JN. ( 1957) Uses of epidemiology. Edinburgh: Livingstone.</a:t>
            </a:r>
          </a:p>
          <a:p>
            <a:pPr>
              <a:buFont typeface="Wingdings" panose="05000000000000000000" pitchFamily="2" charset="2"/>
              <a:buChar char="§"/>
            </a:pPr>
            <a:r>
              <a:rPr lang="en-US" sz="1700" dirty="0">
                <a:effectLst/>
                <a:ea typeface="Arial" panose="020B0604020202020204" pitchFamily="34" charset="0"/>
              </a:rPr>
              <a:t>Naidoo, J. and Wills, J. (2009) </a:t>
            </a:r>
            <a:r>
              <a:rPr lang="en-US" sz="1700" i="1" dirty="0">
                <a:effectLst/>
                <a:ea typeface="Arial" panose="020B0604020202020204" pitchFamily="34" charset="0"/>
              </a:rPr>
              <a:t>Foundations for health promotion</a:t>
            </a:r>
            <a:r>
              <a:rPr lang="en-US" sz="1700" dirty="0">
                <a:effectLst/>
                <a:ea typeface="Arial" panose="020B0604020202020204" pitchFamily="34" charset="0"/>
              </a:rPr>
              <a:t>. </a:t>
            </a:r>
            <a:r>
              <a:rPr lang="en-US" sz="1700" dirty="0">
                <a:ea typeface="Arial" panose="020B0604020202020204" pitchFamily="34" charset="0"/>
              </a:rPr>
              <a:t>Third</a:t>
            </a:r>
            <a:r>
              <a:rPr lang="en-US" sz="1700" dirty="0">
                <a:effectLst/>
                <a:ea typeface="Arial" panose="020B0604020202020204" pitchFamily="34" charset="0"/>
              </a:rPr>
              <a:t> edition. Place of publication not identified: Elsevier.</a:t>
            </a:r>
            <a:endParaRPr lang="en-GB" sz="1700" dirty="0"/>
          </a:p>
          <a:p>
            <a:pPr>
              <a:buFont typeface="Wingdings" panose="05000000000000000000" pitchFamily="2" charset="2"/>
              <a:buChar char="§"/>
            </a:pPr>
            <a:r>
              <a:rPr lang="en-GB" sz="1700" dirty="0"/>
              <a:t>Last JM (1988), ed. A dictionary of epidemiology. 2nd ed. Toronto, Canada: Oxford University Press.</a:t>
            </a:r>
          </a:p>
          <a:p>
            <a:pPr>
              <a:buFont typeface="Wingdings" panose="05000000000000000000" pitchFamily="2" charset="2"/>
              <a:buChar char="§"/>
            </a:pPr>
            <a:r>
              <a:rPr lang="en-GB" sz="1700" dirty="0"/>
              <a:t>Last J.M., (2001) Dictionary of epidemiology. 4th ed. New York: Oxford University Press; p. 61.</a:t>
            </a:r>
          </a:p>
          <a:p>
            <a:pPr>
              <a:buFont typeface="Wingdings" panose="05000000000000000000" pitchFamily="2" charset="2"/>
              <a:buChar char="§"/>
            </a:pPr>
            <a:r>
              <a:rPr lang="en-GB" sz="1700" dirty="0"/>
              <a:t>The BMJ (2022) What is epidemiology. </a:t>
            </a:r>
            <a:r>
              <a:rPr lang="en-GB" sz="1700"/>
              <a:t>Available at: </a:t>
            </a:r>
            <a:r>
              <a:rPr lang="en-GB" sz="1700">
                <a:hlinkClick r:id="rId4"/>
              </a:rPr>
              <a:t>https://www.bmj.com/about-bmj/resources-readers/publications/epidemiology-uninitiated/1-what-epidemiology</a:t>
            </a:r>
            <a:r>
              <a:rPr lang="en-GB" sz="1700"/>
              <a:t> (Accessed date 20th August 2022).</a:t>
            </a:r>
            <a:endParaRPr lang="en-GB" sz="1700" dirty="0"/>
          </a:p>
          <a:p>
            <a:pPr>
              <a:buFont typeface="Wingdings" panose="05000000000000000000" pitchFamily="2" charset="2"/>
              <a:buChar char="§"/>
            </a:pPr>
            <a:r>
              <a:rPr lang="en-GB" sz="1700" dirty="0"/>
              <a:t>YouTube (2018) What is Epidemiology? </a:t>
            </a:r>
            <a:r>
              <a:rPr lang="en-GB" sz="1700" i="1" dirty="0"/>
              <a:t>Explain Epidemiology, Define Epidemiology, Meaning of Epidemiology.</a:t>
            </a:r>
            <a:r>
              <a:rPr lang="en-GB" sz="1700" dirty="0"/>
              <a:t> </a:t>
            </a:r>
            <a:r>
              <a:rPr lang="en-GB" sz="1700" dirty="0">
                <a:hlinkClick r:id="rId5"/>
              </a:rPr>
              <a:t>https://www.youtube.com/watch?v=uU6MN603aP0</a:t>
            </a:r>
            <a:endParaRPr lang="en-GB" sz="1700" dirty="0"/>
          </a:p>
          <a:p>
            <a:endParaRPr lang="en-GB" sz="1600" dirty="0"/>
          </a:p>
          <a:p>
            <a:endParaRPr lang="en-GB" dirty="0"/>
          </a:p>
        </p:txBody>
      </p:sp>
    </p:spTree>
    <p:extLst>
      <p:ext uri="{BB962C8B-B14F-4D97-AF65-F5344CB8AC3E}">
        <p14:creationId xmlns:p14="http://schemas.microsoft.com/office/powerpoint/2010/main" val="24655102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TotalTime>
  <Words>2253</Words>
  <Application>Microsoft Office PowerPoint</Application>
  <PresentationFormat>On-screen Show (4:3)</PresentationFormat>
  <Paragraphs>309</Paragraphs>
  <Slides>50</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Aptos</vt:lpstr>
      <vt:lpstr>Aptos Display</vt:lpstr>
      <vt:lpstr>Arial</vt:lpstr>
      <vt:lpstr>Calibri</vt:lpstr>
      <vt:lpstr>Myriad Pro</vt:lpstr>
      <vt:lpstr>Open Sans</vt:lpstr>
      <vt:lpstr>Segoe UI</vt:lpstr>
      <vt:lpstr>Wingdings</vt:lpstr>
      <vt:lpstr>Office Theme</vt:lpstr>
      <vt:lpstr>Public Health </vt:lpstr>
      <vt:lpstr>Lesson objectives</vt:lpstr>
      <vt:lpstr>What is Epidemiology?</vt:lpstr>
      <vt:lpstr>Epidemiology</vt:lpstr>
      <vt:lpstr>Activity</vt:lpstr>
      <vt:lpstr>What is Epidemiology in terms of Public Health?</vt:lpstr>
      <vt:lpstr>Task </vt:lpstr>
      <vt:lpstr>You would need the following information</vt:lpstr>
      <vt:lpstr>Role of Epidemiology in PH</vt:lpstr>
      <vt:lpstr>PowerPoint Presentation</vt:lpstr>
      <vt:lpstr>Broad Aims of Epidemiology</vt:lpstr>
      <vt:lpstr>Epidemiology vs. Medicine</vt:lpstr>
      <vt:lpstr>Epidemiological Triangle</vt:lpstr>
      <vt:lpstr>Epidemiological Triangle</vt:lpstr>
      <vt:lpstr>Epidemiological Triangle</vt:lpstr>
      <vt:lpstr>Infectious Disease Model</vt:lpstr>
      <vt:lpstr>The epidemiological framework</vt:lpstr>
      <vt:lpstr>Occurrence</vt:lpstr>
      <vt:lpstr>Epidemic</vt:lpstr>
      <vt:lpstr>Activity</vt:lpstr>
      <vt:lpstr>Endemic</vt:lpstr>
      <vt:lpstr>Hyperendemic</vt:lpstr>
      <vt:lpstr>Pandemic and Exotic</vt:lpstr>
      <vt:lpstr>Sporadic</vt:lpstr>
      <vt:lpstr>PowerPoint Presentation</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Terminology and Definitions</vt:lpstr>
      <vt:lpstr>Activity</vt:lpstr>
      <vt:lpstr>Who is an epidemiologist?</vt:lpstr>
      <vt:lpstr>Epidemiologist</vt:lpstr>
      <vt:lpstr>What are Public Health Indicators?</vt:lpstr>
      <vt:lpstr>Public Health Indicators</vt:lpstr>
      <vt:lpstr>What is PREVALENCE AND INCIDENCE?</vt:lpstr>
      <vt:lpstr>Prevalence and Incidence</vt:lpstr>
      <vt:lpstr>Incidence and Prevalence </vt:lpstr>
      <vt:lpstr>PREVALENCE AND INCIDENCE</vt:lpstr>
      <vt:lpstr>Activity</vt:lpstr>
      <vt:lpstr>Activity</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dc:title>
  <dc:creator>Neil</dc:creator>
  <cp:lastModifiedBy>Felicity Peacock</cp:lastModifiedBy>
  <cp:revision>9</cp:revision>
  <dcterms:created xsi:type="dcterms:W3CDTF">2011-02-09T20:01:13Z</dcterms:created>
  <dcterms:modified xsi:type="dcterms:W3CDTF">2026-02-20T15:47:58Z</dcterms:modified>
</cp:coreProperties>
</file>