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4"/>
  </p:notesMasterIdLst>
  <p:sldIdLst>
    <p:sldId id="259" r:id="rId3"/>
    <p:sldId id="896" r:id="rId4"/>
    <p:sldId id="734" r:id="rId5"/>
    <p:sldId id="746" r:id="rId6"/>
    <p:sldId id="439" r:id="rId7"/>
    <p:sldId id="261" r:id="rId8"/>
    <p:sldId id="918" r:id="rId9"/>
    <p:sldId id="921" r:id="rId10"/>
    <p:sldId id="922" r:id="rId11"/>
    <p:sldId id="876" r:id="rId12"/>
    <p:sldId id="569" r:id="rId13"/>
    <p:sldId id="395" r:id="rId14"/>
    <p:sldId id="765" r:id="rId15"/>
    <p:sldId id="925" r:id="rId16"/>
    <p:sldId id="927" r:id="rId17"/>
    <p:sldId id="926" r:id="rId18"/>
    <p:sldId id="924" r:id="rId19"/>
    <p:sldId id="487" r:id="rId20"/>
    <p:sldId id="527" r:id="rId21"/>
    <p:sldId id="781" r:id="rId22"/>
    <p:sldId id="782" r:id="rId23"/>
    <p:sldId id="913" r:id="rId24"/>
    <p:sldId id="914" r:id="rId25"/>
    <p:sldId id="559" r:id="rId26"/>
    <p:sldId id="928" r:id="rId27"/>
    <p:sldId id="960" r:id="rId28"/>
    <p:sldId id="520" r:id="rId29"/>
    <p:sldId id="367" r:id="rId30"/>
    <p:sldId id="916" r:id="rId31"/>
    <p:sldId id="905" r:id="rId32"/>
    <p:sldId id="917" r:id="rId33"/>
    <p:sldId id="910" r:id="rId34"/>
    <p:sldId id="923" r:id="rId35"/>
    <p:sldId id="906" r:id="rId36"/>
    <p:sldId id="748" r:id="rId37"/>
    <p:sldId id="764" r:id="rId38"/>
    <p:sldId id="778" r:id="rId39"/>
    <p:sldId id="915" r:id="rId40"/>
    <p:sldId id="868" r:id="rId41"/>
    <p:sldId id="368" r:id="rId42"/>
    <p:sldId id="779" r:id="rId43"/>
    <p:sldId id="376" r:id="rId44"/>
    <p:sldId id="907" r:id="rId45"/>
    <p:sldId id="912" r:id="rId46"/>
    <p:sldId id="749" r:id="rId47"/>
    <p:sldId id="750" r:id="rId48"/>
    <p:sldId id="768" r:id="rId49"/>
    <p:sldId id="772" r:id="rId50"/>
    <p:sldId id="759" r:id="rId51"/>
    <p:sldId id="763" r:id="rId52"/>
    <p:sldId id="771"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FD0796-1179-4F23-B2E6-935719DC02FE}">
          <p14:sldIdLst>
            <p14:sldId id="259"/>
            <p14:sldId id="896"/>
            <p14:sldId id="734"/>
            <p14:sldId id="746"/>
            <p14:sldId id="439"/>
            <p14:sldId id="261"/>
            <p14:sldId id="918"/>
            <p14:sldId id="921"/>
            <p14:sldId id="922"/>
            <p14:sldId id="876"/>
            <p14:sldId id="569"/>
            <p14:sldId id="395"/>
            <p14:sldId id="765"/>
            <p14:sldId id="925"/>
            <p14:sldId id="927"/>
            <p14:sldId id="926"/>
            <p14:sldId id="924"/>
            <p14:sldId id="487"/>
            <p14:sldId id="527"/>
            <p14:sldId id="781"/>
            <p14:sldId id="782"/>
            <p14:sldId id="913"/>
            <p14:sldId id="914"/>
            <p14:sldId id="559"/>
            <p14:sldId id="928"/>
            <p14:sldId id="960"/>
            <p14:sldId id="520"/>
            <p14:sldId id="367"/>
            <p14:sldId id="916"/>
            <p14:sldId id="905"/>
            <p14:sldId id="917"/>
            <p14:sldId id="910"/>
            <p14:sldId id="923"/>
            <p14:sldId id="906"/>
            <p14:sldId id="748"/>
            <p14:sldId id="764"/>
            <p14:sldId id="778"/>
            <p14:sldId id="915"/>
            <p14:sldId id="868"/>
            <p14:sldId id="368"/>
            <p14:sldId id="779"/>
            <p14:sldId id="376"/>
            <p14:sldId id="907"/>
            <p14:sldId id="912"/>
            <p14:sldId id="749"/>
            <p14:sldId id="750"/>
            <p14:sldId id="768"/>
            <p14:sldId id="772"/>
            <p14:sldId id="759"/>
            <p14:sldId id="763"/>
            <p14:sldId id="771"/>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FF"/>
    <a:srgbClr val="7E2FFF"/>
    <a:srgbClr val="2B487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3688E2-EDE1-423E-810C-517016942E4B}" v="102" dt="2026-02-12T11:45:33.99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956" autoAdjust="0"/>
    <p:restoredTop sz="94533" autoAdjust="0"/>
  </p:normalViewPr>
  <p:slideViewPr>
    <p:cSldViewPr snapToGrid="0">
      <p:cViewPr varScale="1">
        <p:scale>
          <a:sx n="70" d="100"/>
          <a:sy n="70" d="100"/>
        </p:scale>
        <p:origin x="51" y="195"/>
      </p:cViewPr>
      <p:guideLst/>
    </p:cSldViewPr>
  </p:slideViewPr>
  <p:outlineViewPr>
    <p:cViewPr>
      <p:scale>
        <a:sx n="33" d="100"/>
        <a:sy n="33" d="100"/>
      </p:scale>
      <p:origin x="0" y="-6456"/>
    </p:cViewPr>
  </p:outlineViewPr>
  <p:notesTextViewPr>
    <p:cViewPr>
      <p:scale>
        <a:sx n="1" d="1"/>
        <a:sy n="1" d="1"/>
      </p:scale>
      <p:origin x="0" y="0"/>
    </p:cViewPr>
  </p:notesTextViewPr>
  <p:sorterViewPr>
    <p:cViewPr varScale="1">
      <p:scale>
        <a:sx n="1" d="1"/>
        <a:sy n="1" d="1"/>
      </p:scale>
      <p:origin x="0" y="-9912"/>
    </p:cViewPr>
  </p:sorterViewPr>
  <p:notesViewPr>
    <p:cSldViewPr snapToGrid="0">
      <p:cViewPr varScale="1">
        <p:scale>
          <a:sx n="42" d="100"/>
          <a:sy n="42" d="100"/>
        </p:scale>
        <p:origin x="1995" y="21"/>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ableStyles" Target="tableStyle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microsoft.com/office/2016/11/relationships/changesInfo" Target="changesInfos/changesInfo1.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custSel addSld delSld modSld sldOrd delMainMaster modSection">
      <pc:chgData name="James Williams" userId="c957a50b-491f-4d94-b4bc-52aca3e2340d" providerId="ADAL" clId="{24AD1EBB-B856-443B-9200-42FCDD6529A9}" dt="2026-02-12T11:46:03.115" v="5091" actId="20577"/>
      <pc:docMkLst>
        <pc:docMk/>
      </pc:docMkLst>
      <pc:sldChg chg="modSp mod">
        <pc:chgData name="James Williams" userId="c957a50b-491f-4d94-b4bc-52aca3e2340d" providerId="ADAL" clId="{24AD1EBB-B856-443B-9200-42FCDD6529A9}" dt="2026-02-08T17:34:22.356" v="2922" actId="403"/>
        <pc:sldMkLst>
          <pc:docMk/>
          <pc:sldMk cId="1082051791" sldId="259"/>
        </pc:sldMkLst>
        <pc:spChg chg="mod">
          <ac:chgData name="James Williams" userId="c957a50b-491f-4d94-b4bc-52aca3e2340d" providerId="ADAL" clId="{24AD1EBB-B856-443B-9200-42FCDD6529A9}" dt="2026-02-08T17:34:22.356" v="2922" actId="403"/>
          <ac:spMkLst>
            <pc:docMk/>
            <pc:sldMk cId="1082051791" sldId="259"/>
            <ac:spMk id="2" creationId="{7F53F7EE-5CE7-450A-96B3-B3B9BA4610AC}"/>
          </ac:spMkLst>
        </pc:spChg>
      </pc:sldChg>
      <pc:sldChg chg="modSp mod">
        <pc:chgData name="James Williams" userId="c957a50b-491f-4d94-b4bc-52aca3e2340d" providerId="ADAL" clId="{24AD1EBB-B856-443B-9200-42FCDD6529A9}" dt="2026-02-12T11:01:54.886" v="4897" actId="20577"/>
        <pc:sldMkLst>
          <pc:docMk/>
          <pc:sldMk cId="3591285556" sldId="261"/>
        </pc:sldMkLst>
        <pc:spChg chg="mod">
          <ac:chgData name="James Williams" userId="c957a50b-491f-4d94-b4bc-52aca3e2340d" providerId="ADAL" clId="{24AD1EBB-B856-443B-9200-42FCDD6529A9}" dt="2026-02-12T10:58:27.737" v="4842" actId="20577"/>
          <ac:spMkLst>
            <pc:docMk/>
            <pc:sldMk cId="3591285556" sldId="261"/>
            <ac:spMk id="2" creationId="{329DAD66-B956-4335-BD2B-207680BD0158}"/>
          </ac:spMkLst>
        </pc:spChg>
        <pc:spChg chg="mod">
          <ac:chgData name="James Williams" userId="c957a50b-491f-4d94-b4bc-52aca3e2340d" providerId="ADAL" clId="{24AD1EBB-B856-443B-9200-42FCDD6529A9}" dt="2026-02-12T11:01:54.886" v="4897" actId="20577"/>
          <ac:spMkLst>
            <pc:docMk/>
            <pc:sldMk cId="3591285556" sldId="261"/>
            <ac:spMk id="3" creationId="{2881C62B-3FA4-4DF6-9424-CE1D5C355D82}"/>
          </ac:spMkLst>
        </pc:spChg>
      </pc:sldChg>
      <pc:sldChg chg="modSp mod">
        <pc:chgData name="James Williams" userId="c957a50b-491f-4d94-b4bc-52aca3e2340d" providerId="ADAL" clId="{24AD1EBB-B856-443B-9200-42FCDD6529A9}" dt="2026-02-09T15:41:54.846" v="3852" actId="13926"/>
        <pc:sldMkLst>
          <pc:docMk/>
          <pc:sldMk cId="2493761546" sldId="367"/>
        </pc:sldMkLst>
        <pc:spChg chg="mod">
          <ac:chgData name="James Williams" userId="c957a50b-491f-4d94-b4bc-52aca3e2340d" providerId="ADAL" clId="{24AD1EBB-B856-443B-9200-42FCDD6529A9}" dt="2026-02-09T15:41:54.846" v="3852" actId="13926"/>
          <ac:spMkLst>
            <pc:docMk/>
            <pc:sldMk cId="2493761546" sldId="367"/>
            <ac:spMk id="2" creationId="{61365102-6F14-4FB7-8C3C-AB618E6179A2}"/>
          </ac:spMkLst>
        </pc:spChg>
        <pc:spChg chg="mod">
          <ac:chgData name="James Williams" userId="c957a50b-491f-4d94-b4bc-52aca3e2340d" providerId="ADAL" clId="{24AD1EBB-B856-443B-9200-42FCDD6529A9}" dt="2026-02-08T17:06:07.921" v="2539" actId="20577"/>
          <ac:spMkLst>
            <pc:docMk/>
            <pc:sldMk cId="2493761546" sldId="367"/>
            <ac:spMk id="9" creationId="{1907F43D-0AA3-4886-AF0D-843268D6CDBB}"/>
          </ac:spMkLst>
        </pc:spChg>
      </pc:sldChg>
      <pc:sldChg chg="ord">
        <pc:chgData name="James Williams" userId="c957a50b-491f-4d94-b4bc-52aca3e2340d" providerId="ADAL" clId="{24AD1EBB-B856-443B-9200-42FCDD6529A9}" dt="2026-02-08T17:20:35.235" v="2915"/>
        <pc:sldMkLst>
          <pc:docMk/>
          <pc:sldMk cId="2722368900" sldId="368"/>
        </pc:sldMkLst>
      </pc:sldChg>
      <pc:sldChg chg="modSp mod">
        <pc:chgData name="James Williams" userId="c957a50b-491f-4d94-b4bc-52aca3e2340d" providerId="ADAL" clId="{24AD1EBB-B856-443B-9200-42FCDD6529A9}" dt="2026-02-08T16:10:34.291" v="2209" actId="27636"/>
        <pc:sldMkLst>
          <pc:docMk/>
          <pc:sldMk cId="262233431" sldId="395"/>
        </pc:sldMkLst>
        <pc:spChg chg="mod">
          <ac:chgData name="James Williams" userId="c957a50b-491f-4d94-b4bc-52aca3e2340d" providerId="ADAL" clId="{24AD1EBB-B856-443B-9200-42FCDD6529A9}" dt="2026-02-08T16:10:34.291" v="2209" actId="27636"/>
          <ac:spMkLst>
            <pc:docMk/>
            <pc:sldMk cId="262233431" sldId="395"/>
            <ac:spMk id="2" creationId="{61365102-6F14-4FB7-8C3C-AB618E6179A2}"/>
          </ac:spMkLst>
        </pc:spChg>
      </pc:sldChg>
      <pc:sldChg chg="addSp delSp modSp mod ord">
        <pc:chgData name="James Williams" userId="c957a50b-491f-4d94-b4bc-52aca3e2340d" providerId="ADAL" clId="{24AD1EBB-B856-443B-9200-42FCDD6529A9}" dt="2026-02-12T11:00:46.336" v="4883" actId="20577"/>
        <pc:sldMkLst>
          <pc:docMk/>
          <pc:sldMk cId="443588870" sldId="439"/>
        </pc:sldMkLst>
        <pc:spChg chg="mod">
          <ac:chgData name="James Williams" userId="c957a50b-491f-4d94-b4bc-52aca3e2340d" providerId="ADAL" clId="{24AD1EBB-B856-443B-9200-42FCDD6529A9}" dt="2026-02-12T10:59:08.015" v="4843" actId="20577"/>
          <ac:spMkLst>
            <pc:docMk/>
            <pc:sldMk cId="443588870" sldId="439"/>
            <ac:spMk id="2" creationId="{61365102-6F14-4FB7-8C3C-AB618E6179A2}"/>
          </ac:spMkLst>
        </pc:spChg>
        <pc:spChg chg="mod">
          <ac:chgData name="James Williams" userId="c957a50b-491f-4d94-b4bc-52aca3e2340d" providerId="ADAL" clId="{24AD1EBB-B856-443B-9200-42FCDD6529A9}" dt="2026-02-12T11:00:46.336" v="4883" actId="20577"/>
          <ac:spMkLst>
            <pc:docMk/>
            <pc:sldMk cId="443588870" sldId="439"/>
            <ac:spMk id="15" creationId="{005CED6A-A5A7-4341-8E5F-61ACE04CC2A1}"/>
          </ac:spMkLst>
        </pc:spChg>
      </pc:sldChg>
      <pc:sldChg chg="modSp mod">
        <pc:chgData name="James Williams" userId="c957a50b-491f-4d94-b4bc-52aca3e2340d" providerId="ADAL" clId="{24AD1EBB-B856-443B-9200-42FCDD6529A9}" dt="2026-02-03T12:07:55.645" v="613" actId="27636"/>
        <pc:sldMkLst>
          <pc:docMk/>
          <pc:sldMk cId="458320721" sldId="487"/>
        </pc:sldMkLst>
        <pc:spChg chg="mod">
          <ac:chgData name="James Williams" userId="c957a50b-491f-4d94-b4bc-52aca3e2340d" providerId="ADAL" clId="{24AD1EBB-B856-443B-9200-42FCDD6529A9}" dt="2026-02-03T12:07:55.645" v="613" actId="27636"/>
          <ac:spMkLst>
            <pc:docMk/>
            <pc:sldMk cId="458320721" sldId="487"/>
            <ac:spMk id="2" creationId="{022D4D7B-D903-4392-9A97-A2F446EF62CD}"/>
          </ac:spMkLst>
        </pc:spChg>
      </pc:sldChg>
      <pc:sldChg chg="modSp mod">
        <pc:chgData name="James Williams" userId="c957a50b-491f-4d94-b4bc-52aca3e2340d" providerId="ADAL" clId="{24AD1EBB-B856-443B-9200-42FCDD6529A9}" dt="2026-02-08T17:05:00.848" v="2476" actId="20577"/>
        <pc:sldMkLst>
          <pc:docMk/>
          <pc:sldMk cId="1118949292" sldId="520"/>
        </pc:sldMkLst>
        <pc:spChg chg="mod">
          <ac:chgData name="James Williams" userId="c957a50b-491f-4d94-b4bc-52aca3e2340d" providerId="ADAL" clId="{24AD1EBB-B856-443B-9200-42FCDD6529A9}" dt="2026-02-08T17:05:00.848" v="2476" actId="20577"/>
          <ac:spMkLst>
            <pc:docMk/>
            <pc:sldMk cId="1118949292" sldId="520"/>
            <ac:spMk id="3" creationId="{2881C62B-3FA4-4DF6-9424-CE1D5C355D82}"/>
          </ac:spMkLst>
        </pc:spChg>
      </pc:sldChg>
      <pc:sldChg chg="modSp mod">
        <pc:chgData name="James Williams" userId="c957a50b-491f-4d94-b4bc-52aca3e2340d" providerId="ADAL" clId="{24AD1EBB-B856-443B-9200-42FCDD6529A9}" dt="2026-02-03T12:08:02.380" v="614" actId="403"/>
        <pc:sldMkLst>
          <pc:docMk/>
          <pc:sldMk cId="2654792417" sldId="527"/>
        </pc:sldMkLst>
        <pc:spChg chg="mod">
          <ac:chgData name="James Williams" userId="c957a50b-491f-4d94-b4bc-52aca3e2340d" providerId="ADAL" clId="{24AD1EBB-B856-443B-9200-42FCDD6529A9}" dt="2026-02-03T12:08:02.380" v="614" actId="403"/>
          <ac:spMkLst>
            <pc:docMk/>
            <pc:sldMk cId="2654792417" sldId="527"/>
            <ac:spMk id="2" creationId="{022D4D7B-D903-4392-9A97-A2F446EF62CD}"/>
          </ac:spMkLst>
        </pc:spChg>
      </pc:sldChg>
      <pc:sldChg chg="add">
        <pc:chgData name="James Williams" userId="c957a50b-491f-4d94-b4bc-52aca3e2340d" providerId="ADAL" clId="{24AD1EBB-B856-443B-9200-42FCDD6529A9}" dt="2026-02-12T11:34:14.308" v="4998"/>
        <pc:sldMkLst>
          <pc:docMk/>
          <pc:sldMk cId="1120550944" sldId="559"/>
        </pc:sldMkLst>
      </pc:sldChg>
      <pc:sldChg chg="addSp delSp modSp add del mod ord">
        <pc:chgData name="James Williams" userId="c957a50b-491f-4d94-b4bc-52aca3e2340d" providerId="ADAL" clId="{24AD1EBB-B856-443B-9200-42FCDD6529A9}" dt="2026-02-12T11:34:10.899" v="4997" actId="2696"/>
        <pc:sldMkLst>
          <pc:docMk/>
          <pc:sldMk cId="3674730474" sldId="559"/>
        </pc:sldMkLst>
        <pc:spChg chg="mod">
          <ac:chgData name="James Williams" userId="c957a50b-491f-4d94-b4bc-52aca3e2340d" providerId="ADAL" clId="{24AD1EBB-B856-443B-9200-42FCDD6529A9}" dt="2026-02-11T17:35:42.224" v="4833" actId="207"/>
          <ac:spMkLst>
            <pc:docMk/>
            <pc:sldMk cId="3674730474" sldId="559"/>
            <ac:spMk id="2" creationId="{61365102-6F14-4FB7-8C3C-AB618E6179A2}"/>
          </ac:spMkLst>
        </pc:spChg>
        <pc:spChg chg="mod ord">
          <ac:chgData name="James Williams" userId="c957a50b-491f-4d94-b4bc-52aca3e2340d" providerId="ADAL" clId="{24AD1EBB-B856-443B-9200-42FCDD6529A9}" dt="2026-02-12T11:32:07.075" v="4993" actId="13926"/>
          <ac:spMkLst>
            <pc:docMk/>
            <pc:sldMk cId="3674730474" sldId="559"/>
            <ac:spMk id="15" creationId="{005CED6A-A5A7-4341-8E5F-61ACE04CC2A1}"/>
          </ac:spMkLst>
        </pc:spChg>
        <pc:picChg chg="add del mod">
          <ac:chgData name="James Williams" userId="c957a50b-491f-4d94-b4bc-52aca3e2340d" providerId="ADAL" clId="{24AD1EBB-B856-443B-9200-42FCDD6529A9}" dt="2026-02-12T11:32:37.699" v="4996" actId="478"/>
          <ac:picMkLst>
            <pc:docMk/>
            <pc:sldMk cId="3674730474" sldId="559"/>
            <ac:picMk id="7" creationId="{2729706F-9E8B-AC45-8894-B4E95E5DAFC7}"/>
          </ac:picMkLst>
        </pc:picChg>
      </pc:sldChg>
      <pc:sldChg chg="modSp mod">
        <pc:chgData name="James Williams" userId="c957a50b-491f-4d94-b4bc-52aca3e2340d" providerId="ADAL" clId="{24AD1EBB-B856-443B-9200-42FCDD6529A9}" dt="2026-02-08T16:10:20.663" v="2205" actId="13926"/>
        <pc:sldMkLst>
          <pc:docMk/>
          <pc:sldMk cId="1881681846" sldId="569"/>
        </pc:sldMkLst>
        <pc:spChg chg="mod">
          <ac:chgData name="James Williams" userId="c957a50b-491f-4d94-b4bc-52aca3e2340d" providerId="ADAL" clId="{24AD1EBB-B856-443B-9200-42FCDD6529A9}" dt="2026-02-08T16:07:48.857" v="2196" actId="207"/>
          <ac:spMkLst>
            <pc:docMk/>
            <pc:sldMk cId="1881681846" sldId="569"/>
            <ac:spMk id="2" creationId="{61365102-6F14-4FB7-8C3C-AB618E6179A2}"/>
          </ac:spMkLst>
        </pc:spChg>
        <pc:spChg chg="mod">
          <ac:chgData name="James Williams" userId="c957a50b-491f-4d94-b4bc-52aca3e2340d" providerId="ADAL" clId="{24AD1EBB-B856-443B-9200-42FCDD6529A9}" dt="2026-02-08T16:10:20.663" v="2205" actId="13926"/>
          <ac:spMkLst>
            <pc:docMk/>
            <pc:sldMk cId="1881681846" sldId="569"/>
            <ac:spMk id="9" creationId="{1907F43D-0AA3-4886-AF0D-843268D6CDBB}"/>
          </ac:spMkLst>
        </pc:spChg>
      </pc:sldChg>
      <pc:sldChg chg="modSp mod">
        <pc:chgData name="James Williams" userId="c957a50b-491f-4d94-b4bc-52aca3e2340d" providerId="ADAL" clId="{24AD1EBB-B856-443B-9200-42FCDD6529A9}" dt="2026-02-04T16:39:33.340" v="645" actId="20577"/>
        <pc:sldMkLst>
          <pc:docMk/>
          <pc:sldMk cId="422311512" sldId="734"/>
        </pc:sldMkLst>
        <pc:spChg chg="mod">
          <ac:chgData name="James Williams" userId="c957a50b-491f-4d94-b4bc-52aca3e2340d" providerId="ADAL" clId="{24AD1EBB-B856-443B-9200-42FCDD6529A9}" dt="2026-02-04T16:39:33.340" v="645" actId="20577"/>
          <ac:spMkLst>
            <pc:docMk/>
            <pc:sldMk cId="422311512" sldId="734"/>
            <ac:spMk id="9" creationId="{1907F43D-0AA3-4886-AF0D-843268D6CDBB}"/>
          </ac:spMkLst>
        </pc:spChg>
      </pc:sldChg>
      <pc:sldChg chg="modSp mod">
        <pc:chgData name="James Williams" userId="c957a50b-491f-4d94-b4bc-52aca3e2340d" providerId="ADAL" clId="{24AD1EBB-B856-443B-9200-42FCDD6529A9}" dt="2026-02-12T10:59:50.010" v="4851" actId="20577"/>
        <pc:sldMkLst>
          <pc:docMk/>
          <pc:sldMk cId="2941533234" sldId="746"/>
        </pc:sldMkLst>
        <pc:spChg chg="mod">
          <ac:chgData name="James Williams" userId="c957a50b-491f-4d94-b4bc-52aca3e2340d" providerId="ADAL" clId="{24AD1EBB-B856-443B-9200-42FCDD6529A9}" dt="2026-02-12T10:59:50.010" v="4851" actId="20577"/>
          <ac:spMkLst>
            <pc:docMk/>
            <pc:sldMk cId="2941533234" sldId="746"/>
            <ac:spMk id="3" creationId="{2881C62B-3FA4-4DF6-9424-CE1D5C355D82}"/>
          </ac:spMkLst>
        </pc:spChg>
      </pc:sldChg>
      <pc:sldChg chg="modSp add mod">
        <pc:chgData name="James Williams" userId="c957a50b-491f-4d94-b4bc-52aca3e2340d" providerId="ADAL" clId="{24AD1EBB-B856-443B-9200-42FCDD6529A9}" dt="2026-02-08T17:16:02.097" v="2898" actId="12"/>
        <pc:sldMkLst>
          <pc:docMk/>
          <pc:sldMk cId="62318148" sldId="748"/>
        </pc:sldMkLst>
        <pc:spChg chg="mod">
          <ac:chgData name="James Williams" userId="c957a50b-491f-4d94-b4bc-52aca3e2340d" providerId="ADAL" clId="{24AD1EBB-B856-443B-9200-42FCDD6529A9}" dt="2026-02-08T15:54:59.373" v="2161" actId="14100"/>
          <ac:spMkLst>
            <pc:docMk/>
            <pc:sldMk cId="62318148" sldId="748"/>
            <ac:spMk id="2" creationId="{61365102-6F14-4FB7-8C3C-AB618E6179A2}"/>
          </ac:spMkLst>
        </pc:spChg>
        <pc:spChg chg="mod">
          <ac:chgData name="James Williams" userId="c957a50b-491f-4d94-b4bc-52aca3e2340d" providerId="ADAL" clId="{24AD1EBB-B856-443B-9200-42FCDD6529A9}" dt="2026-02-08T17:16:02.097" v="2898" actId="12"/>
          <ac:spMkLst>
            <pc:docMk/>
            <pc:sldMk cId="62318148" sldId="748"/>
            <ac:spMk id="15" creationId="{005CED6A-A5A7-4341-8E5F-61ACE04CC2A1}"/>
          </ac:spMkLst>
        </pc:spChg>
      </pc:sldChg>
      <pc:sldChg chg="modSp mod">
        <pc:chgData name="James Williams" userId="c957a50b-491f-4d94-b4bc-52aca3e2340d" providerId="ADAL" clId="{24AD1EBB-B856-443B-9200-42FCDD6529A9}" dt="2026-02-03T12:09:53.183" v="623" actId="13926"/>
        <pc:sldMkLst>
          <pc:docMk/>
          <pc:sldMk cId="2801609378" sldId="759"/>
        </pc:sldMkLst>
        <pc:spChg chg="mod">
          <ac:chgData name="James Williams" userId="c957a50b-491f-4d94-b4bc-52aca3e2340d" providerId="ADAL" clId="{24AD1EBB-B856-443B-9200-42FCDD6529A9}" dt="2026-02-03T12:09:53.183" v="623" actId="13926"/>
          <ac:spMkLst>
            <pc:docMk/>
            <pc:sldMk cId="2801609378" sldId="759"/>
            <ac:spMk id="15" creationId="{005CED6A-A5A7-4341-8E5F-61ACE04CC2A1}"/>
          </ac:spMkLst>
        </pc:spChg>
      </pc:sldChg>
      <pc:sldChg chg="modSp mod">
        <pc:chgData name="James Williams" userId="c957a50b-491f-4d94-b4bc-52aca3e2340d" providerId="ADAL" clId="{24AD1EBB-B856-443B-9200-42FCDD6529A9}" dt="2026-02-03T12:10:05.975" v="627" actId="13926"/>
        <pc:sldMkLst>
          <pc:docMk/>
          <pc:sldMk cId="359488179" sldId="763"/>
        </pc:sldMkLst>
        <pc:spChg chg="mod">
          <ac:chgData name="James Williams" userId="c957a50b-491f-4d94-b4bc-52aca3e2340d" providerId="ADAL" clId="{24AD1EBB-B856-443B-9200-42FCDD6529A9}" dt="2026-02-03T12:10:05.975" v="627" actId="13926"/>
          <ac:spMkLst>
            <pc:docMk/>
            <pc:sldMk cId="359488179" sldId="763"/>
            <ac:spMk id="15" creationId="{005CED6A-A5A7-4341-8E5F-61ACE04CC2A1}"/>
          </ac:spMkLst>
        </pc:spChg>
      </pc:sldChg>
      <pc:sldChg chg="modSp add mod">
        <pc:chgData name="James Williams" userId="c957a50b-491f-4d94-b4bc-52aca3e2340d" providerId="ADAL" clId="{24AD1EBB-B856-443B-9200-42FCDD6529A9}" dt="2026-02-08T17:17:09.930" v="2900" actId="1076"/>
        <pc:sldMkLst>
          <pc:docMk/>
          <pc:sldMk cId="2275337643" sldId="764"/>
        </pc:sldMkLst>
        <pc:spChg chg="mod">
          <ac:chgData name="James Williams" userId="c957a50b-491f-4d94-b4bc-52aca3e2340d" providerId="ADAL" clId="{24AD1EBB-B856-443B-9200-42FCDD6529A9}" dt="2026-02-08T17:17:09.930" v="2900" actId="1076"/>
          <ac:spMkLst>
            <pc:docMk/>
            <pc:sldMk cId="2275337643" sldId="764"/>
            <ac:spMk id="2" creationId="{61365102-6F14-4FB7-8C3C-AB618E6179A2}"/>
          </ac:spMkLst>
        </pc:spChg>
        <pc:spChg chg="mod">
          <ac:chgData name="James Williams" userId="c957a50b-491f-4d94-b4bc-52aca3e2340d" providerId="ADAL" clId="{24AD1EBB-B856-443B-9200-42FCDD6529A9}" dt="2026-02-08T15:55:51.286" v="2174" actId="13926"/>
          <ac:spMkLst>
            <pc:docMk/>
            <pc:sldMk cId="2275337643" sldId="764"/>
            <ac:spMk id="3" creationId="{8E617397-FDD0-58ED-2580-BF7D5921B764}"/>
          </ac:spMkLst>
        </pc:spChg>
      </pc:sldChg>
      <pc:sldChg chg="addSp modSp mod">
        <pc:chgData name="James Williams" userId="c957a50b-491f-4d94-b4bc-52aca3e2340d" providerId="ADAL" clId="{24AD1EBB-B856-443B-9200-42FCDD6529A9}" dt="2026-02-12T11:29:06.864" v="4942" actId="20577"/>
        <pc:sldMkLst>
          <pc:docMk/>
          <pc:sldMk cId="2340542976" sldId="765"/>
        </pc:sldMkLst>
        <pc:spChg chg="mod">
          <ac:chgData name="James Williams" userId="c957a50b-491f-4d94-b4bc-52aca3e2340d" providerId="ADAL" clId="{24AD1EBB-B856-443B-9200-42FCDD6529A9}" dt="2026-02-09T11:03:33.524" v="2998" actId="207"/>
          <ac:spMkLst>
            <pc:docMk/>
            <pc:sldMk cId="2340542976" sldId="765"/>
            <ac:spMk id="2" creationId="{61365102-6F14-4FB7-8C3C-AB618E6179A2}"/>
          </ac:spMkLst>
        </pc:spChg>
        <pc:spChg chg="mod">
          <ac:chgData name="James Williams" userId="c957a50b-491f-4d94-b4bc-52aca3e2340d" providerId="ADAL" clId="{24AD1EBB-B856-443B-9200-42FCDD6529A9}" dt="2026-02-12T11:29:06.864" v="4942" actId="20577"/>
          <ac:spMkLst>
            <pc:docMk/>
            <pc:sldMk cId="2340542976" sldId="765"/>
            <ac:spMk id="15" creationId="{005CED6A-A5A7-4341-8E5F-61ACE04CC2A1}"/>
          </ac:spMkLst>
        </pc:spChg>
        <pc:picChg chg="add mod">
          <ac:chgData name="James Williams" userId="c957a50b-491f-4d94-b4bc-52aca3e2340d" providerId="ADAL" clId="{24AD1EBB-B856-443B-9200-42FCDD6529A9}" dt="2026-02-09T11:04:18.400" v="3006" actId="1076"/>
          <ac:picMkLst>
            <pc:docMk/>
            <pc:sldMk cId="2340542976" sldId="765"/>
            <ac:picMk id="3" creationId="{39DECEE8-C305-1451-37CB-122E17229806}"/>
          </ac:picMkLst>
        </pc:picChg>
        <pc:picChg chg="add mod">
          <ac:chgData name="James Williams" userId="c957a50b-491f-4d94-b4bc-52aca3e2340d" providerId="ADAL" clId="{24AD1EBB-B856-443B-9200-42FCDD6529A9}" dt="2026-02-09T11:04:18.400" v="3006" actId="1076"/>
          <ac:picMkLst>
            <pc:docMk/>
            <pc:sldMk cId="2340542976" sldId="765"/>
            <ac:picMk id="4" creationId="{F32049C4-9E87-6EB2-E541-B263230E2313}"/>
          </ac:picMkLst>
        </pc:picChg>
        <pc:picChg chg="add mod">
          <ac:chgData name="James Williams" userId="c957a50b-491f-4d94-b4bc-52aca3e2340d" providerId="ADAL" clId="{24AD1EBB-B856-443B-9200-42FCDD6529A9}" dt="2026-02-09T11:04:18.400" v="3006" actId="1076"/>
          <ac:picMkLst>
            <pc:docMk/>
            <pc:sldMk cId="2340542976" sldId="765"/>
            <ac:picMk id="5" creationId="{FD746F90-5BF4-BF6E-A34A-70E499DE4EC9}"/>
          </ac:picMkLst>
        </pc:picChg>
      </pc:sldChg>
      <pc:sldChg chg="add">
        <pc:chgData name="James Williams" userId="c957a50b-491f-4d94-b4bc-52aca3e2340d" providerId="ADAL" clId="{24AD1EBB-B856-443B-9200-42FCDD6529A9}" dt="2026-02-08T17:34:43.597" v="2923"/>
        <pc:sldMkLst>
          <pc:docMk/>
          <pc:sldMk cId="2107437062" sldId="768"/>
        </pc:sldMkLst>
      </pc:sldChg>
      <pc:sldChg chg="modSp add mod">
        <pc:chgData name="James Williams" userId="c957a50b-491f-4d94-b4bc-52aca3e2340d" providerId="ADAL" clId="{24AD1EBB-B856-443B-9200-42FCDD6529A9}" dt="2026-02-08T17:20:05.790" v="2911" actId="313"/>
        <pc:sldMkLst>
          <pc:docMk/>
          <pc:sldMk cId="1673500030" sldId="778"/>
        </pc:sldMkLst>
        <pc:spChg chg="mod">
          <ac:chgData name="James Williams" userId="c957a50b-491f-4d94-b4bc-52aca3e2340d" providerId="ADAL" clId="{24AD1EBB-B856-443B-9200-42FCDD6529A9}" dt="2026-02-08T17:20:05.790" v="2911" actId="313"/>
          <ac:spMkLst>
            <pc:docMk/>
            <pc:sldMk cId="1673500030" sldId="778"/>
            <ac:spMk id="15" creationId="{38651A8F-FCB6-7A8C-8370-E7F6C0C0E0D9}"/>
          </ac:spMkLst>
        </pc:spChg>
      </pc:sldChg>
      <pc:sldChg chg="ord">
        <pc:chgData name="James Williams" userId="c957a50b-491f-4d94-b4bc-52aca3e2340d" providerId="ADAL" clId="{24AD1EBB-B856-443B-9200-42FCDD6529A9}" dt="2026-02-08T17:20:37.099" v="2917"/>
        <pc:sldMkLst>
          <pc:docMk/>
          <pc:sldMk cId="3924792313" sldId="779"/>
        </pc:sldMkLst>
      </pc:sldChg>
      <pc:sldChg chg="addSp delSp modSp mod">
        <pc:chgData name="James Williams" userId="c957a50b-491f-4d94-b4bc-52aca3e2340d" providerId="ADAL" clId="{24AD1EBB-B856-443B-9200-42FCDD6529A9}" dt="2026-02-08T16:48:08.557" v="2293" actId="1076"/>
        <pc:sldMkLst>
          <pc:docMk/>
          <pc:sldMk cId="548367749" sldId="781"/>
        </pc:sldMkLst>
        <pc:spChg chg="mod">
          <ac:chgData name="James Williams" userId="c957a50b-491f-4d94-b4bc-52aca3e2340d" providerId="ADAL" clId="{24AD1EBB-B856-443B-9200-42FCDD6529A9}" dt="2026-02-08T16:47:54.476" v="2288" actId="14100"/>
          <ac:spMkLst>
            <pc:docMk/>
            <pc:sldMk cId="548367749" sldId="781"/>
            <ac:spMk id="15" creationId="{602DC29B-2DB1-BFB2-F49E-E7000EB72E91}"/>
          </ac:spMkLst>
        </pc:spChg>
        <pc:picChg chg="add mod">
          <ac:chgData name="James Williams" userId="c957a50b-491f-4d94-b4bc-52aca3e2340d" providerId="ADAL" clId="{24AD1EBB-B856-443B-9200-42FCDD6529A9}" dt="2026-02-08T16:48:08.557" v="2293" actId="1076"/>
          <ac:picMkLst>
            <pc:docMk/>
            <pc:sldMk cId="548367749" sldId="781"/>
            <ac:picMk id="5" creationId="{300EDB97-30C9-7683-20BD-C027D0BAA833}"/>
          </ac:picMkLst>
        </pc:picChg>
      </pc:sldChg>
      <pc:sldChg chg="modSp mod">
        <pc:chgData name="James Williams" userId="c957a50b-491f-4d94-b4bc-52aca3e2340d" providerId="ADAL" clId="{24AD1EBB-B856-443B-9200-42FCDD6529A9}" dt="2026-02-08T16:49:30.035" v="2307" actId="27636"/>
        <pc:sldMkLst>
          <pc:docMk/>
          <pc:sldMk cId="38171604" sldId="782"/>
        </pc:sldMkLst>
        <pc:spChg chg="mod">
          <ac:chgData name="James Williams" userId="c957a50b-491f-4d94-b4bc-52aca3e2340d" providerId="ADAL" clId="{24AD1EBB-B856-443B-9200-42FCDD6529A9}" dt="2026-02-08T16:49:30.035" v="2307" actId="27636"/>
          <ac:spMkLst>
            <pc:docMk/>
            <pc:sldMk cId="38171604" sldId="782"/>
            <ac:spMk id="15" creationId="{2CEB4119-A94C-FC7C-A41C-95F1D51ED52B}"/>
          </ac:spMkLst>
        </pc:spChg>
      </pc:sldChg>
      <pc:sldChg chg="modSp mod">
        <pc:chgData name="James Williams" userId="c957a50b-491f-4d94-b4bc-52aca3e2340d" providerId="ADAL" clId="{24AD1EBB-B856-443B-9200-42FCDD6529A9}" dt="2026-02-08T17:20:25.763" v="2913" actId="20577"/>
        <pc:sldMkLst>
          <pc:docMk/>
          <pc:sldMk cId="1700058751" sldId="868"/>
        </pc:sldMkLst>
        <pc:spChg chg="mod">
          <ac:chgData name="James Williams" userId="c957a50b-491f-4d94-b4bc-52aca3e2340d" providerId="ADAL" clId="{24AD1EBB-B856-443B-9200-42FCDD6529A9}" dt="2026-02-08T17:20:25.763" v="2913" actId="20577"/>
          <ac:spMkLst>
            <pc:docMk/>
            <pc:sldMk cId="1700058751" sldId="868"/>
            <ac:spMk id="3" creationId="{6624C785-6A0E-4F79-A004-25883BFC9942}"/>
          </ac:spMkLst>
        </pc:spChg>
      </pc:sldChg>
      <pc:sldChg chg="modSp add mod">
        <pc:chgData name="James Williams" userId="c957a50b-491f-4d94-b4bc-52aca3e2340d" providerId="ADAL" clId="{24AD1EBB-B856-443B-9200-42FCDD6529A9}" dt="2026-02-08T15:56:26.559" v="2190" actId="20577"/>
        <pc:sldMkLst>
          <pc:docMk/>
          <pc:sldMk cId="316545841" sldId="876"/>
        </pc:sldMkLst>
        <pc:spChg chg="mod">
          <ac:chgData name="James Williams" userId="c957a50b-491f-4d94-b4bc-52aca3e2340d" providerId="ADAL" clId="{24AD1EBB-B856-443B-9200-42FCDD6529A9}" dt="2026-02-08T15:56:26.559" v="2190" actId="20577"/>
          <ac:spMkLst>
            <pc:docMk/>
            <pc:sldMk cId="316545841" sldId="876"/>
            <ac:spMk id="2" creationId="{312DDD39-5764-3B4F-2BB8-094C2D28A41B}"/>
          </ac:spMkLst>
        </pc:spChg>
        <pc:spChg chg="mod">
          <ac:chgData name="James Williams" userId="c957a50b-491f-4d94-b4bc-52aca3e2340d" providerId="ADAL" clId="{24AD1EBB-B856-443B-9200-42FCDD6529A9}" dt="2026-02-08T15:52:59.828" v="2119" actId="20577"/>
          <ac:spMkLst>
            <pc:docMk/>
            <pc:sldMk cId="316545841" sldId="876"/>
            <ac:spMk id="3" creationId="{C8090FC7-462D-7D19-48C0-0961B3050F84}"/>
          </ac:spMkLst>
        </pc:spChg>
      </pc:sldChg>
      <pc:sldChg chg="modSp add mod">
        <pc:chgData name="James Williams" userId="c957a50b-491f-4d94-b4bc-52aca3e2340d" providerId="ADAL" clId="{24AD1EBB-B856-443B-9200-42FCDD6529A9}" dt="2026-02-05T17:14:01.891" v="678" actId="20577"/>
        <pc:sldMkLst>
          <pc:docMk/>
          <pc:sldMk cId="1612019957" sldId="896"/>
        </pc:sldMkLst>
        <pc:spChg chg="mod">
          <ac:chgData name="James Williams" userId="c957a50b-491f-4d94-b4bc-52aca3e2340d" providerId="ADAL" clId="{24AD1EBB-B856-443B-9200-42FCDD6529A9}" dt="2026-02-05T17:14:01.891" v="678" actId="20577"/>
          <ac:spMkLst>
            <pc:docMk/>
            <pc:sldMk cId="1612019957" sldId="896"/>
            <ac:spMk id="4" creationId="{25147AAE-7C10-A7D2-362A-DBB641DA1005}"/>
          </ac:spMkLst>
        </pc:spChg>
      </pc:sldChg>
      <pc:sldChg chg="modSp add mod ord">
        <pc:chgData name="James Williams" userId="c957a50b-491f-4d94-b4bc-52aca3e2340d" providerId="ADAL" clId="{24AD1EBB-B856-443B-9200-42FCDD6529A9}" dt="2026-02-08T17:06:46.822" v="2565" actId="6549"/>
        <pc:sldMkLst>
          <pc:docMk/>
          <pc:sldMk cId="3311890820" sldId="905"/>
        </pc:sldMkLst>
        <pc:spChg chg="mod">
          <ac:chgData name="James Williams" userId="c957a50b-491f-4d94-b4bc-52aca3e2340d" providerId="ADAL" clId="{24AD1EBB-B856-443B-9200-42FCDD6529A9}" dt="2026-02-08T17:06:46.822" v="2565" actId="6549"/>
          <ac:spMkLst>
            <pc:docMk/>
            <pc:sldMk cId="3311890820" sldId="905"/>
            <ac:spMk id="2" creationId="{61365102-6F14-4FB7-8C3C-AB618E6179A2}"/>
          </ac:spMkLst>
        </pc:spChg>
      </pc:sldChg>
      <pc:sldChg chg="add">
        <pc:chgData name="James Williams" userId="c957a50b-491f-4d94-b4bc-52aca3e2340d" providerId="ADAL" clId="{24AD1EBB-B856-443B-9200-42FCDD6529A9}" dt="2026-02-08T14:35:03.490" v="962"/>
        <pc:sldMkLst>
          <pc:docMk/>
          <pc:sldMk cId="1617020485" sldId="906"/>
        </pc:sldMkLst>
      </pc:sldChg>
      <pc:sldChg chg="modSp mod">
        <pc:chgData name="James Williams" userId="c957a50b-491f-4d94-b4bc-52aca3e2340d" providerId="ADAL" clId="{24AD1EBB-B856-443B-9200-42FCDD6529A9}" dt="2026-02-08T17:20:56.293" v="2920" actId="20577"/>
        <pc:sldMkLst>
          <pc:docMk/>
          <pc:sldMk cId="4176420148" sldId="907"/>
        </pc:sldMkLst>
        <pc:spChg chg="mod">
          <ac:chgData name="James Williams" userId="c957a50b-491f-4d94-b4bc-52aca3e2340d" providerId="ADAL" clId="{24AD1EBB-B856-443B-9200-42FCDD6529A9}" dt="2026-02-08T17:20:56.293" v="2920" actId="20577"/>
          <ac:spMkLst>
            <pc:docMk/>
            <pc:sldMk cId="4176420148" sldId="907"/>
            <ac:spMk id="2" creationId="{F6473CE3-040B-9B03-7686-49B2FA75498D}"/>
          </ac:spMkLst>
        </pc:spChg>
      </pc:sldChg>
      <pc:sldChg chg="modSp add mod ord">
        <pc:chgData name="James Williams" userId="c957a50b-491f-4d94-b4bc-52aca3e2340d" providerId="ADAL" clId="{24AD1EBB-B856-443B-9200-42FCDD6529A9}" dt="2026-02-08T17:13:16.919" v="2870" actId="20577"/>
        <pc:sldMkLst>
          <pc:docMk/>
          <pc:sldMk cId="1760217876" sldId="910"/>
        </pc:sldMkLst>
        <pc:spChg chg="mod">
          <ac:chgData name="James Williams" userId="c957a50b-491f-4d94-b4bc-52aca3e2340d" providerId="ADAL" clId="{24AD1EBB-B856-443B-9200-42FCDD6529A9}" dt="2026-02-08T17:12:36.984" v="2864" actId="20577"/>
          <ac:spMkLst>
            <pc:docMk/>
            <pc:sldMk cId="1760217876" sldId="910"/>
            <ac:spMk id="2" creationId="{A8C69F8B-1ECE-A672-2E81-2D6094E2E4C0}"/>
          </ac:spMkLst>
        </pc:spChg>
        <pc:spChg chg="mod">
          <ac:chgData name="James Williams" userId="c957a50b-491f-4d94-b4bc-52aca3e2340d" providerId="ADAL" clId="{24AD1EBB-B856-443B-9200-42FCDD6529A9}" dt="2026-02-08T17:13:16.919" v="2870" actId="20577"/>
          <ac:spMkLst>
            <pc:docMk/>
            <pc:sldMk cId="1760217876" sldId="910"/>
            <ac:spMk id="15" creationId="{4ECDC123-F677-D3BD-D396-3A06ABF88BDC}"/>
          </ac:spMkLst>
        </pc:spChg>
        <pc:picChg chg="mod">
          <ac:chgData name="James Williams" userId="c957a50b-491f-4d94-b4bc-52aca3e2340d" providerId="ADAL" clId="{24AD1EBB-B856-443B-9200-42FCDD6529A9}" dt="2026-02-08T17:12:26.147" v="2845" actId="1076"/>
          <ac:picMkLst>
            <pc:docMk/>
            <pc:sldMk cId="1760217876" sldId="910"/>
            <ac:picMk id="5" creationId="{21BBF3BD-3081-56C4-A1A5-9DE1F5292326}"/>
          </ac:picMkLst>
        </pc:picChg>
      </pc:sldChg>
      <pc:sldChg chg="add">
        <pc:chgData name="James Williams" userId="c957a50b-491f-4d94-b4bc-52aca3e2340d" providerId="ADAL" clId="{24AD1EBB-B856-443B-9200-42FCDD6529A9}" dt="2026-02-08T17:04:08.981" v="2474"/>
        <pc:sldMkLst>
          <pc:docMk/>
          <pc:sldMk cId="3236594223" sldId="912"/>
        </pc:sldMkLst>
      </pc:sldChg>
      <pc:sldChg chg="modSp add del mod">
        <pc:chgData name="James Williams" userId="c957a50b-491f-4d94-b4bc-52aca3e2340d" providerId="ADAL" clId="{24AD1EBB-B856-443B-9200-42FCDD6529A9}" dt="2026-02-11T17:35:29.546" v="4831"/>
        <pc:sldMkLst>
          <pc:docMk/>
          <pc:sldMk cId="2239812216" sldId="913"/>
        </pc:sldMkLst>
      </pc:sldChg>
      <pc:sldChg chg="modSp add del mod">
        <pc:chgData name="James Williams" userId="c957a50b-491f-4d94-b4bc-52aca3e2340d" providerId="ADAL" clId="{24AD1EBB-B856-443B-9200-42FCDD6529A9}" dt="2026-02-12T11:46:03.115" v="5091" actId="20577"/>
        <pc:sldMkLst>
          <pc:docMk/>
          <pc:sldMk cId="2488882963" sldId="914"/>
        </pc:sldMkLst>
        <pc:spChg chg="mod">
          <ac:chgData name="James Williams" userId="c957a50b-491f-4d94-b4bc-52aca3e2340d" providerId="ADAL" clId="{24AD1EBB-B856-443B-9200-42FCDD6529A9}" dt="2026-02-12T11:46:03.115" v="5091" actId="20577"/>
          <ac:spMkLst>
            <pc:docMk/>
            <pc:sldMk cId="2488882963" sldId="914"/>
            <ac:spMk id="6" creationId="{09703EED-02F4-F94E-0E1A-53AC0A672689}"/>
          </ac:spMkLst>
        </pc:spChg>
        <pc:spChg chg="mod">
          <ac:chgData name="James Williams" userId="c957a50b-491f-4d94-b4bc-52aca3e2340d" providerId="ADAL" clId="{24AD1EBB-B856-443B-9200-42FCDD6529A9}" dt="2026-02-12T11:45:38.180" v="5089" actId="404"/>
          <ac:spMkLst>
            <pc:docMk/>
            <pc:sldMk cId="2488882963" sldId="914"/>
            <ac:spMk id="15" creationId="{83BEAF50-0647-E1FB-F0A7-D080E6D4B62A}"/>
          </ac:spMkLst>
        </pc:spChg>
      </pc:sldChg>
      <pc:sldChg chg="add">
        <pc:chgData name="James Williams" userId="c957a50b-491f-4d94-b4bc-52aca3e2340d" providerId="ADAL" clId="{24AD1EBB-B856-443B-9200-42FCDD6529A9}" dt="2026-02-08T17:15:11.224" v="2884"/>
        <pc:sldMkLst>
          <pc:docMk/>
          <pc:sldMk cId="2061197196" sldId="915"/>
        </pc:sldMkLst>
      </pc:sldChg>
      <pc:sldChg chg="modSp add mod ord">
        <pc:chgData name="James Williams" userId="c957a50b-491f-4d94-b4bc-52aca3e2340d" providerId="ADAL" clId="{24AD1EBB-B856-443B-9200-42FCDD6529A9}" dt="2026-02-08T17:14:19.142" v="2879"/>
        <pc:sldMkLst>
          <pc:docMk/>
          <pc:sldMk cId="3025153870" sldId="916"/>
        </pc:sldMkLst>
        <pc:spChg chg="mod">
          <ac:chgData name="James Williams" userId="c957a50b-491f-4d94-b4bc-52aca3e2340d" providerId="ADAL" clId="{24AD1EBB-B856-443B-9200-42FCDD6529A9}" dt="2026-02-08T17:14:06.294" v="2873" actId="20577"/>
          <ac:spMkLst>
            <pc:docMk/>
            <pc:sldMk cId="3025153870" sldId="916"/>
            <ac:spMk id="2" creationId="{1D6859EB-615C-4259-B320-810C6A0F4A7F}"/>
          </ac:spMkLst>
        </pc:spChg>
      </pc:sldChg>
      <pc:sldChg chg="addSp delSp modSp add mod">
        <pc:chgData name="James Williams" userId="c957a50b-491f-4d94-b4bc-52aca3e2340d" providerId="ADAL" clId="{24AD1EBB-B856-443B-9200-42FCDD6529A9}" dt="2026-02-09T08:45:12.377" v="2961" actId="404"/>
        <pc:sldMkLst>
          <pc:docMk/>
          <pc:sldMk cId="3927910281" sldId="917"/>
        </pc:sldMkLst>
        <pc:spChg chg="mod">
          <ac:chgData name="James Williams" userId="c957a50b-491f-4d94-b4bc-52aca3e2340d" providerId="ADAL" clId="{24AD1EBB-B856-443B-9200-42FCDD6529A9}" dt="2026-02-08T17:14:49.975" v="2882" actId="14100"/>
          <ac:spMkLst>
            <pc:docMk/>
            <pc:sldMk cId="3927910281" sldId="917"/>
            <ac:spMk id="2" creationId="{5BAAD120-B1A2-51B9-B6BE-050ACCD5F733}"/>
          </ac:spMkLst>
        </pc:spChg>
        <pc:spChg chg="add del">
          <ac:chgData name="James Williams" userId="c957a50b-491f-4d94-b4bc-52aca3e2340d" providerId="ADAL" clId="{24AD1EBB-B856-443B-9200-42FCDD6529A9}" dt="2026-02-08T17:11:32.407" v="2833" actId="26606"/>
          <ac:spMkLst>
            <pc:docMk/>
            <pc:sldMk cId="3927910281" sldId="917"/>
            <ac:spMk id="8" creationId="{38301815-DE0C-604A-49E7-83DF6CCB44B3}"/>
          </ac:spMkLst>
        </pc:spChg>
        <pc:spChg chg="mod">
          <ac:chgData name="James Williams" userId="c957a50b-491f-4d94-b4bc-52aca3e2340d" providerId="ADAL" clId="{24AD1EBB-B856-443B-9200-42FCDD6529A9}" dt="2026-02-09T08:45:12.377" v="2961" actId="404"/>
          <ac:spMkLst>
            <pc:docMk/>
            <pc:sldMk cId="3927910281" sldId="917"/>
            <ac:spMk id="9" creationId="{E5587BA2-55BE-89CF-3407-5347D65D55DC}"/>
          </ac:spMkLst>
        </pc:spChg>
        <pc:spChg chg="add del">
          <ac:chgData name="James Williams" userId="c957a50b-491f-4d94-b4bc-52aca3e2340d" providerId="ADAL" clId="{24AD1EBB-B856-443B-9200-42FCDD6529A9}" dt="2026-02-08T17:11:32.407" v="2833" actId="26606"/>
          <ac:spMkLst>
            <pc:docMk/>
            <pc:sldMk cId="3927910281" sldId="917"/>
            <ac:spMk id="10" creationId="{5B599573-B129-A89B-492D-397116242BDE}"/>
          </ac:spMkLst>
        </pc:spChg>
        <pc:spChg chg="add del">
          <ac:chgData name="James Williams" userId="c957a50b-491f-4d94-b4bc-52aca3e2340d" providerId="ADAL" clId="{24AD1EBB-B856-443B-9200-42FCDD6529A9}" dt="2026-02-08T17:11:32.407" v="2833" actId="26606"/>
          <ac:spMkLst>
            <pc:docMk/>
            <pc:sldMk cId="3927910281" sldId="917"/>
            <ac:spMk id="12" creationId="{969E591D-681E-BE26-33F1-3E12A691CEBF}"/>
          </ac:spMkLst>
        </pc:spChg>
        <pc:spChg chg="add del">
          <ac:chgData name="James Williams" userId="c957a50b-491f-4d94-b4bc-52aca3e2340d" providerId="ADAL" clId="{24AD1EBB-B856-443B-9200-42FCDD6529A9}" dt="2026-02-08T17:11:32.407" v="2833" actId="26606"/>
          <ac:spMkLst>
            <pc:docMk/>
            <pc:sldMk cId="3927910281" sldId="917"/>
            <ac:spMk id="14" creationId="{822114CD-1489-8C83-956D-F52032877431}"/>
          </ac:spMkLst>
        </pc:spChg>
        <pc:spChg chg="add del">
          <ac:chgData name="James Williams" userId="c957a50b-491f-4d94-b4bc-52aca3e2340d" providerId="ADAL" clId="{24AD1EBB-B856-443B-9200-42FCDD6529A9}" dt="2026-02-08T17:11:32.407" v="2833" actId="26606"/>
          <ac:spMkLst>
            <pc:docMk/>
            <pc:sldMk cId="3927910281" sldId="917"/>
            <ac:spMk id="16" creationId="{17237623-471B-17D1-1135-D800E0F6250D}"/>
          </ac:spMkLst>
        </pc:spChg>
        <pc:picChg chg="add mod">
          <ac:chgData name="James Williams" userId="c957a50b-491f-4d94-b4bc-52aca3e2340d" providerId="ADAL" clId="{24AD1EBB-B856-443B-9200-42FCDD6529A9}" dt="2026-02-08T17:11:45.391" v="2837" actId="1076"/>
          <ac:picMkLst>
            <pc:docMk/>
            <pc:sldMk cId="3927910281" sldId="917"/>
            <ac:picMk id="3" creationId="{9C5E24A4-A50D-29E3-8EB1-350489C023DB}"/>
          </ac:picMkLst>
        </pc:picChg>
      </pc:sldChg>
      <pc:sldChg chg="modSp add mod ord">
        <pc:chgData name="James Williams" userId="c957a50b-491f-4d94-b4bc-52aca3e2340d" providerId="ADAL" clId="{24AD1EBB-B856-443B-9200-42FCDD6529A9}" dt="2026-02-08T15:38:58.484" v="1656" actId="113"/>
        <pc:sldMkLst>
          <pc:docMk/>
          <pc:sldMk cId="1521361323" sldId="918"/>
        </pc:sldMkLst>
        <pc:spChg chg="mod">
          <ac:chgData name="James Williams" userId="c957a50b-491f-4d94-b4bc-52aca3e2340d" providerId="ADAL" clId="{24AD1EBB-B856-443B-9200-42FCDD6529A9}" dt="2026-02-08T15:38:58.484" v="1656" actId="113"/>
          <ac:spMkLst>
            <pc:docMk/>
            <pc:sldMk cId="1521361323" sldId="918"/>
            <ac:spMk id="15" creationId="{6E080BB2-D1D9-6652-8D03-344C172CDC7A}"/>
          </ac:spMkLst>
        </pc:spChg>
      </pc:sldChg>
      <pc:sldChg chg="addSp delSp modSp new mod ord">
        <pc:chgData name="James Williams" userId="c957a50b-491f-4d94-b4bc-52aca3e2340d" providerId="ADAL" clId="{24AD1EBB-B856-443B-9200-42FCDD6529A9}" dt="2026-02-08T15:46:40.031" v="1830" actId="20577"/>
        <pc:sldMkLst>
          <pc:docMk/>
          <pc:sldMk cId="3379665965" sldId="921"/>
        </pc:sldMkLst>
        <pc:spChg chg="add mod">
          <ac:chgData name="James Williams" userId="c957a50b-491f-4d94-b4bc-52aca3e2340d" providerId="ADAL" clId="{24AD1EBB-B856-443B-9200-42FCDD6529A9}" dt="2026-02-08T15:25:44.634" v="1328" actId="2085"/>
          <ac:spMkLst>
            <pc:docMk/>
            <pc:sldMk cId="3379665965" sldId="921"/>
            <ac:spMk id="2" creationId="{F7813B9A-980B-DD96-E9B9-006D5E5A5F67}"/>
          </ac:spMkLst>
        </pc:spChg>
        <pc:spChg chg="add mod">
          <ac:chgData name="James Williams" userId="c957a50b-491f-4d94-b4bc-52aca3e2340d" providerId="ADAL" clId="{24AD1EBB-B856-443B-9200-42FCDD6529A9}" dt="2026-02-08T15:46:12.884" v="1822" actId="242"/>
          <ac:spMkLst>
            <pc:docMk/>
            <pc:sldMk cId="3379665965" sldId="921"/>
            <ac:spMk id="3" creationId="{2CCCD360-21FD-BE63-A562-9E74C9DA479E}"/>
          </ac:spMkLst>
        </pc:spChg>
        <pc:spChg chg="add mod ord">
          <ac:chgData name="James Williams" userId="c957a50b-491f-4d94-b4bc-52aca3e2340d" providerId="ADAL" clId="{24AD1EBB-B856-443B-9200-42FCDD6529A9}" dt="2026-02-08T15:46:40.031" v="1830" actId="20577"/>
          <ac:spMkLst>
            <pc:docMk/>
            <pc:sldMk cId="3379665965" sldId="921"/>
            <ac:spMk id="4" creationId="{F00C34EB-766A-2D70-8AF2-3DDA6E92BC8E}"/>
          </ac:spMkLst>
        </pc:spChg>
        <pc:picChg chg="add mod">
          <ac:chgData name="James Williams" userId="c957a50b-491f-4d94-b4bc-52aca3e2340d" providerId="ADAL" clId="{24AD1EBB-B856-443B-9200-42FCDD6529A9}" dt="2026-02-08T15:33:34.126" v="1606" actId="692"/>
          <ac:picMkLst>
            <pc:docMk/>
            <pc:sldMk cId="3379665965" sldId="921"/>
            <ac:picMk id="5" creationId="{658F7BB1-0BD2-1736-A952-8C94F7F91640}"/>
          </ac:picMkLst>
        </pc:picChg>
        <pc:cxnChg chg="add mod ord">
          <ac:chgData name="James Williams" userId="c957a50b-491f-4d94-b4bc-52aca3e2340d" providerId="ADAL" clId="{24AD1EBB-B856-443B-9200-42FCDD6529A9}" dt="2026-02-08T15:35:49.921" v="1632" actId="14100"/>
          <ac:cxnSpMkLst>
            <pc:docMk/>
            <pc:sldMk cId="3379665965" sldId="921"/>
            <ac:cxnSpMk id="6" creationId="{8EF0A5EE-2A3E-A477-29DD-5422749548F5}"/>
          </ac:cxnSpMkLst>
        </pc:cxnChg>
      </pc:sldChg>
      <pc:sldChg chg="addSp delSp modSp add mod">
        <pc:chgData name="James Williams" userId="c957a50b-491f-4d94-b4bc-52aca3e2340d" providerId="ADAL" clId="{24AD1EBB-B856-443B-9200-42FCDD6529A9}" dt="2026-02-08T15:52:27.901" v="2116" actId="13926"/>
        <pc:sldMkLst>
          <pc:docMk/>
          <pc:sldMk cId="1916942629" sldId="922"/>
        </pc:sldMkLst>
        <pc:spChg chg="mod">
          <ac:chgData name="James Williams" userId="c957a50b-491f-4d94-b4bc-52aca3e2340d" providerId="ADAL" clId="{24AD1EBB-B856-443B-9200-42FCDD6529A9}" dt="2026-02-08T15:46:03.788" v="1821" actId="242"/>
          <ac:spMkLst>
            <pc:docMk/>
            <pc:sldMk cId="1916942629" sldId="922"/>
            <ac:spMk id="3" creationId="{146980DC-9D76-123C-2FD1-D6BBF4FBE0C0}"/>
          </ac:spMkLst>
        </pc:spChg>
        <pc:spChg chg="add del mod">
          <ac:chgData name="James Williams" userId="c957a50b-491f-4d94-b4bc-52aca3e2340d" providerId="ADAL" clId="{24AD1EBB-B856-443B-9200-42FCDD6529A9}" dt="2026-02-08T15:47:02.052" v="1846" actId="20577"/>
          <ac:spMkLst>
            <pc:docMk/>
            <pc:sldMk cId="1916942629" sldId="922"/>
            <ac:spMk id="4" creationId="{EB37D3E8-616A-B25E-F29F-23D5595D80A5}"/>
          </ac:spMkLst>
        </pc:spChg>
        <pc:spChg chg="add mod">
          <ac:chgData name="James Williams" userId="c957a50b-491f-4d94-b4bc-52aca3e2340d" providerId="ADAL" clId="{24AD1EBB-B856-443B-9200-42FCDD6529A9}" dt="2026-02-08T15:45:15.197" v="1805" actId="1076"/>
          <ac:spMkLst>
            <pc:docMk/>
            <pc:sldMk cId="1916942629" sldId="922"/>
            <ac:spMk id="13" creationId="{BBD5D6D2-CAB5-5420-B7C4-CC6FB45E3612}"/>
          </ac:spMkLst>
        </pc:spChg>
        <pc:spChg chg="add mod">
          <ac:chgData name="James Williams" userId="c957a50b-491f-4d94-b4bc-52aca3e2340d" providerId="ADAL" clId="{24AD1EBB-B856-443B-9200-42FCDD6529A9}" dt="2026-02-08T15:52:27.901" v="2116" actId="13926"/>
          <ac:spMkLst>
            <pc:docMk/>
            <pc:sldMk cId="1916942629" sldId="922"/>
            <ac:spMk id="14" creationId="{9D5CD7F4-E8F6-F9F9-6295-5286D81D0D3F}"/>
          </ac:spMkLst>
        </pc:spChg>
        <pc:picChg chg="add mod modCrop">
          <ac:chgData name="James Williams" userId="c957a50b-491f-4d94-b4bc-52aca3e2340d" providerId="ADAL" clId="{24AD1EBB-B856-443B-9200-42FCDD6529A9}" dt="2026-02-08T15:45:06.458" v="1803" actId="1076"/>
          <ac:picMkLst>
            <pc:docMk/>
            <pc:sldMk cId="1916942629" sldId="922"/>
            <ac:picMk id="7" creationId="{EE6B2A9F-B2FA-2C7F-CB35-8D7D2CC85CB7}"/>
          </ac:picMkLst>
        </pc:picChg>
        <pc:cxnChg chg="add mod">
          <ac:chgData name="James Williams" userId="c957a50b-491f-4d94-b4bc-52aca3e2340d" providerId="ADAL" clId="{24AD1EBB-B856-443B-9200-42FCDD6529A9}" dt="2026-02-08T15:44:11.677" v="1785" actId="14100"/>
          <ac:cxnSpMkLst>
            <pc:docMk/>
            <pc:sldMk cId="1916942629" sldId="922"/>
            <ac:cxnSpMk id="10" creationId="{227028E9-CD6A-40A8-1F22-1966F174108F}"/>
          </ac:cxnSpMkLst>
        </pc:cxnChg>
      </pc:sldChg>
      <pc:sldChg chg="modSp add mod">
        <pc:chgData name="James Williams" userId="c957a50b-491f-4d94-b4bc-52aca3e2340d" providerId="ADAL" clId="{24AD1EBB-B856-443B-9200-42FCDD6529A9}" dt="2026-02-08T17:10:51.795" v="2823" actId="404"/>
        <pc:sldMkLst>
          <pc:docMk/>
          <pc:sldMk cId="991598078" sldId="923"/>
        </pc:sldMkLst>
        <pc:spChg chg="mod">
          <ac:chgData name="James Williams" userId="c957a50b-491f-4d94-b4bc-52aca3e2340d" providerId="ADAL" clId="{24AD1EBB-B856-443B-9200-42FCDD6529A9}" dt="2026-02-08T17:09:44.558" v="2811" actId="20577"/>
          <ac:spMkLst>
            <pc:docMk/>
            <pc:sldMk cId="991598078" sldId="923"/>
            <ac:spMk id="2" creationId="{BC12DF58-5864-AAFC-12BC-C9FA55A0E10D}"/>
          </ac:spMkLst>
        </pc:spChg>
        <pc:spChg chg="mod">
          <ac:chgData name="James Williams" userId="c957a50b-491f-4d94-b4bc-52aca3e2340d" providerId="ADAL" clId="{24AD1EBB-B856-443B-9200-42FCDD6529A9}" dt="2026-02-08T17:10:20.979" v="2818" actId="1076"/>
          <ac:spMkLst>
            <pc:docMk/>
            <pc:sldMk cId="991598078" sldId="923"/>
            <ac:spMk id="3" creationId="{0443446E-D99B-4A56-6AE5-A1445129B7BD}"/>
          </ac:spMkLst>
        </pc:spChg>
        <pc:spChg chg="mod">
          <ac:chgData name="James Williams" userId="c957a50b-491f-4d94-b4bc-52aca3e2340d" providerId="ADAL" clId="{24AD1EBB-B856-443B-9200-42FCDD6529A9}" dt="2026-02-08T17:10:18.493" v="2817" actId="1076"/>
          <ac:spMkLst>
            <pc:docMk/>
            <pc:sldMk cId="991598078" sldId="923"/>
            <ac:spMk id="6" creationId="{69AE2751-F5BB-7FFB-8DA8-15806CE40DC0}"/>
          </ac:spMkLst>
        </pc:spChg>
        <pc:spChg chg="mod">
          <ac:chgData name="James Williams" userId="c957a50b-491f-4d94-b4bc-52aca3e2340d" providerId="ADAL" clId="{24AD1EBB-B856-443B-9200-42FCDD6529A9}" dt="2026-02-08T17:10:51.795" v="2823" actId="404"/>
          <ac:spMkLst>
            <pc:docMk/>
            <pc:sldMk cId="991598078" sldId="923"/>
            <ac:spMk id="15" creationId="{6A77FCDC-D172-3934-9432-884FBAF7CE54}"/>
          </ac:spMkLst>
        </pc:spChg>
      </pc:sldChg>
      <pc:sldChg chg="modSp add mod">
        <pc:chgData name="James Williams" userId="c957a50b-491f-4d94-b4bc-52aca3e2340d" providerId="ADAL" clId="{24AD1EBB-B856-443B-9200-42FCDD6529A9}" dt="2026-02-12T11:30:24.033" v="4979" actId="20577"/>
        <pc:sldMkLst>
          <pc:docMk/>
          <pc:sldMk cId="4223912133" sldId="924"/>
        </pc:sldMkLst>
        <pc:spChg chg="mod">
          <ac:chgData name="James Williams" userId="c957a50b-491f-4d94-b4bc-52aca3e2340d" providerId="ADAL" clId="{24AD1EBB-B856-443B-9200-42FCDD6529A9}" dt="2026-02-12T11:30:24.033" v="4979" actId="20577"/>
          <ac:spMkLst>
            <pc:docMk/>
            <pc:sldMk cId="4223912133" sldId="924"/>
            <ac:spMk id="15" creationId="{9B50851C-0CF4-D142-31FB-3A9DBF5235A5}"/>
          </ac:spMkLst>
        </pc:spChg>
      </pc:sldChg>
      <pc:sldChg chg="addSp delSp modSp add mod">
        <pc:chgData name="James Williams" userId="c957a50b-491f-4d94-b4bc-52aca3e2340d" providerId="ADAL" clId="{24AD1EBB-B856-443B-9200-42FCDD6529A9}" dt="2026-02-12T11:29:18.150" v="4943" actId="113"/>
        <pc:sldMkLst>
          <pc:docMk/>
          <pc:sldMk cId="2692443944" sldId="925"/>
        </pc:sldMkLst>
        <pc:spChg chg="add mod">
          <ac:chgData name="James Williams" userId="c957a50b-491f-4d94-b4bc-52aca3e2340d" providerId="ADAL" clId="{24AD1EBB-B856-443B-9200-42FCDD6529A9}" dt="2026-02-09T11:09:43.306" v="3142" actId="164"/>
          <ac:spMkLst>
            <pc:docMk/>
            <pc:sldMk cId="2692443944" sldId="925"/>
            <ac:spMk id="9" creationId="{A77779C3-A1C2-D84C-4F80-8AA8DBE15B31}"/>
          </ac:spMkLst>
        </pc:spChg>
        <pc:spChg chg="mod ord">
          <ac:chgData name="James Williams" userId="c957a50b-491f-4d94-b4bc-52aca3e2340d" providerId="ADAL" clId="{24AD1EBB-B856-443B-9200-42FCDD6529A9}" dt="2026-02-12T11:29:18.150" v="4943" actId="113"/>
          <ac:spMkLst>
            <pc:docMk/>
            <pc:sldMk cId="2692443944" sldId="925"/>
            <ac:spMk id="15" creationId="{0508AB69-6662-3CF7-4989-A4D439C89307}"/>
          </ac:spMkLst>
        </pc:spChg>
        <pc:spChg chg="mod">
          <ac:chgData name="James Williams" userId="c957a50b-491f-4d94-b4bc-52aca3e2340d" providerId="ADAL" clId="{24AD1EBB-B856-443B-9200-42FCDD6529A9}" dt="2026-02-09T11:18:23.356" v="3433"/>
          <ac:spMkLst>
            <pc:docMk/>
            <pc:sldMk cId="2692443944" sldId="925"/>
            <ac:spMk id="18" creationId="{ED066987-C9EA-8261-624B-640AA09E4185}"/>
          </ac:spMkLst>
        </pc:spChg>
        <pc:grpChg chg="add mod">
          <ac:chgData name="James Williams" userId="c957a50b-491f-4d94-b4bc-52aca3e2340d" providerId="ADAL" clId="{24AD1EBB-B856-443B-9200-42FCDD6529A9}" dt="2026-02-09T11:19:23.620" v="3443" actId="1076"/>
          <ac:grpSpMkLst>
            <pc:docMk/>
            <pc:sldMk cId="2692443944" sldId="925"/>
            <ac:grpSpMk id="11" creationId="{F7CE9F6F-FA17-E561-FE80-031B3629DDEA}"/>
          </ac:grpSpMkLst>
        </pc:grpChg>
        <pc:grpChg chg="add mod">
          <ac:chgData name="James Williams" userId="c957a50b-491f-4d94-b4bc-52aca3e2340d" providerId="ADAL" clId="{24AD1EBB-B856-443B-9200-42FCDD6529A9}" dt="2026-02-09T11:18:34.423" v="3436" actId="1076"/>
          <ac:grpSpMkLst>
            <pc:docMk/>
            <pc:sldMk cId="2692443944" sldId="925"/>
            <ac:grpSpMk id="13" creationId="{B99F2124-583E-CB8F-B7ED-31892CE29CF5}"/>
          </ac:grpSpMkLst>
        </pc:grpChg>
        <pc:picChg chg="add mod">
          <ac:chgData name="James Williams" userId="c957a50b-491f-4d94-b4bc-52aca3e2340d" providerId="ADAL" clId="{24AD1EBB-B856-443B-9200-42FCDD6529A9}" dt="2026-02-09T11:09:43.306" v="3142" actId="164"/>
          <ac:picMkLst>
            <pc:docMk/>
            <pc:sldMk cId="2692443944" sldId="925"/>
            <ac:picMk id="7" creationId="{2DA1A0AB-566A-226A-1FD9-22EF83550999}"/>
          </ac:picMkLst>
        </pc:picChg>
        <pc:picChg chg="mod">
          <ac:chgData name="James Williams" userId="c957a50b-491f-4d94-b4bc-52aca3e2340d" providerId="ADAL" clId="{24AD1EBB-B856-443B-9200-42FCDD6529A9}" dt="2026-02-09T11:18:23.356" v="3433"/>
          <ac:picMkLst>
            <pc:docMk/>
            <pc:sldMk cId="2692443944" sldId="925"/>
            <ac:picMk id="17" creationId="{4763DE89-3CA2-8A01-9C23-A2D140F60BDD}"/>
          </ac:picMkLst>
        </pc:picChg>
      </pc:sldChg>
      <pc:sldChg chg="addSp delSp modSp add mod ord">
        <pc:chgData name="James Williams" userId="c957a50b-491f-4d94-b4bc-52aca3e2340d" providerId="ADAL" clId="{24AD1EBB-B856-443B-9200-42FCDD6529A9}" dt="2026-02-09T14:02:31.279" v="3850" actId="1076"/>
        <pc:sldMkLst>
          <pc:docMk/>
          <pc:sldMk cId="1187648897" sldId="926"/>
        </pc:sldMkLst>
        <pc:spChg chg="mod">
          <ac:chgData name="James Williams" userId="c957a50b-491f-4d94-b4bc-52aca3e2340d" providerId="ADAL" clId="{24AD1EBB-B856-443B-9200-42FCDD6529A9}" dt="2026-02-09T11:34:11.130" v="3665" actId="207"/>
          <ac:spMkLst>
            <pc:docMk/>
            <pc:sldMk cId="1187648897" sldId="926"/>
            <ac:spMk id="2" creationId="{AFCBF27C-EE9F-D321-5EA2-F251619FB095}"/>
          </ac:spMkLst>
        </pc:spChg>
        <pc:spChg chg="add del mod">
          <ac:chgData name="James Williams" userId="c957a50b-491f-4d94-b4bc-52aca3e2340d" providerId="ADAL" clId="{24AD1EBB-B856-443B-9200-42FCDD6529A9}" dt="2026-02-09T14:02:31.279" v="3850" actId="1076"/>
          <ac:spMkLst>
            <pc:docMk/>
            <pc:sldMk cId="1187648897" sldId="926"/>
            <ac:spMk id="4" creationId="{568091AB-FB1D-7945-747A-6B13FBA15316}"/>
          </ac:spMkLst>
        </pc:spChg>
      </pc:sldChg>
      <pc:sldChg chg="add">
        <pc:chgData name="James Williams" userId="c957a50b-491f-4d94-b4bc-52aca3e2340d" providerId="ADAL" clId="{24AD1EBB-B856-443B-9200-42FCDD6529A9}" dt="2026-02-10T17:40:26.386" v="3853" actId="2890"/>
        <pc:sldMkLst>
          <pc:docMk/>
          <pc:sldMk cId="2219957438" sldId="927"/>
        </pc:sldMkLst>
      </pc:sldChg>
      <pc:sldChg chg="add">
        <pc:chgData name="James Williams" userId="c957a50b-491f-4d94-b4bc-52aca3e2340d" providerId="ADAL" clId="{24AD1EBB-B856-443B-9200-42FCDD6529A9}" dt="2026-02-12T11:34:14.308" v="4998"/>
        <pc:sldMkLst>
          <pc:docMk/>
          <pc:sldMk cId="921034611" sldId="928"/>
        </pc:sldMkLst>
      </pc:sldChg>
      <pc:sldChg chg="addSp delSp modSp add del mod ord">
        <pc:chgData name="James Williams" userId="c957a50b-491f-4d94-b4bc-52aca3e2340d" providerId="ADAL" clId="{24AD1EBB-B856-443B-9200-42FCDD6529A9}" dt="2026-02-12T11:34:10.899" v="4997" actId="2696"/>
        <pc:sldMkLst>
          <pc:docMk/>
          <pc:sldMk cId="3905935516" sldId="928"/>
        </pc:sldMkLst>
      </pc:sldChg>
      <pc:sldChg chg="modSp add del mod">
        <pc:chgData name="James Williams" userId="c957a50b-491f-4d94-b4bc-52aca3e2340d" providerId="ADAL" clId="{24AD1EBB-B856-443B-9200-42FCDD6529A9}" dt="2026-02-11T17:28:05.805" v="4830" actId="2696"/>
        <pc:sldMkLst>
          <pc:docMk/>
          <pc:sldMk cId="3331762540" sldId="953"/>
        </pc:sldMkLst>
      </pc:sldChg>
      <pc:sldChg chg="add">
        <pc:chgData name="James Williams" userId="c957a50b-491f-4d94-b4bc-52aca3e2340d" providerId="ADAL" clId="{24AD1EBB-B856-443B-9200-42FCDD6529A9}" dt="2026-02-12T11:34:14.308" v="4998"/>
        <pc:sldMkLst>
          <pc:docMk/>
          <pc:sldMk cId="285237472" sldId="960"/>
        </pc:sldMkLst>
      </pc:sldChg>
      <pc:sldChg chg="add del">
        <pc:chgData name="James Williams" userId="c957a50b-491f-4d94-b4bc-52aca3e2340d" providerId="ADAL" clId="{24AD1EBB-B856-443B-9200-42FCDD6529A9}" dt="2026-02-12T11:34:10.899" v="4997" actId="2696"/>
        <pc:sldMkLst>
          <pc:docMk/>
          <pc:sldMk cId="3331762540" sldId="96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52B6760-9A0C-4A10-8870-5D9C12A4AC84}" type="datetimeFigureOut">
              <a:rPr lang="en-GB" smtClean="0"/>
              <a:t>12/02/2026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37C982-8B5E-41C8-9C3C-7DDDA082ABA8}" type="slidenum">
              <a:rPr lang="en-GB" smtClean="0"/>
              <a:t>‹#›</a:t>
            </a:fld>
            <a:endParaRPr lang="en-GB"/>
          </a:p>
        </p:txBody>
      </p:sp>
    </p:spTree>
    <p:extLst>
      <p:ext uri="{BB962C8B-B14F-4D97-AF65-F5344CB8AC3E}">
        <p14:creationId xmlns:p14="http://schemas.microsoft.com/office/powerpoint/2010/main" val="4092868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FE1F0CB-AC4F-463F-A400-B6079113F21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378627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63777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347088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300D89-1C3E-54B4-DE9B-A082EDB108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7A056C-EA8B-CF87-F525-C8BCD7D287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085B4B-E682-9327-EDDA-A1B7D95F2425}"/>
              </a:ext>
            </a:extLst>
          </p:cNvPr>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None/>
            </a:pPr>
            <a:endParaRPr lang="en-GB" b="1" i="0" dirty="0">
              <a:solidFill>
                <a:srgbClr val="202124"/>
              </a:solidFill>
              <a:effectLst/>
              <a:latin typeface="arial" panose="020B0604020202020204" pitchFamily="34" charset="0"/>
            </a:endParaRPr>
          </a:p>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buFont typeface="+mj-lt"/>
              <a:buNone/>
            </a:pPr>
            <a:endParaRPr lang="en-GB" b="1" i="0" dirty="0">
              <a:solidFill>
                <a:srgbClr val="202124"/>
              </a:solidFill>
              <a:effectLst/>
              <a:latin typeface="arial" panose="020B0604020202020204" pitchFamily="34" charset="0"/>
            </a:endParaRPr>
          </a:p>
          <a:p>
            <a:pPr algn="l">
              <a:buFont typeface="+mj-lt"/>
              <a:buNone/>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23BC4583-F335-7576-A396-C8DE46A9286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28797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Swap memory = Virtual memory / hard drive memory.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055310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62071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19582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817133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4520AA-36E2-BA40-9308-CB994B45574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968853-583C-21E8-BF24-438DE293BC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7AD401-3CEE-B0F2-ACE3-CB46624D06E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8D88F35-2A31-9A05-704F-B695C0C167C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282303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8038E-DA6E-001F-7B54-C5706E8CAF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F63FAC9-7015-457A-6705-497FB265996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C3D981-0D76-13E2-0799-03DCC3D62C1D}"/>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ighlight>
                  <a:srgbClr val="FFFF00"/>
                </a:highlight>
              </a:rPr>
              <a:t>Note - Bu:</a:t>
            </a:r>
            <a:r>
              <a:rPr lang="en-GB" sz="1200" dirty="0"/>
              <a:t> Tutor to demo if restricted in lab.</a:t>
            </a:r>
          </a:p>
        </p:txBody>
      </p:sp>
      <p:sp>
        <p:nvSpPr>
          <p:cNvPr id="4" name="Slide Number Placeholder 3">
            <a:extLst>
              <a:ext uri="{FF2B5EF4-FFF2-40B4-BE49-F238E27FC236}">
                <a16:creationId xmlns:a16="http://schemas.microsoft.com/office/drawing/2014/main" id="{D707C350-43D6-71F3-6572-2537CAE7D4C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752109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13CAA8-BA99-5F90-0E02-221DDA76DCD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BDA8753-80D8-E269-F7D8-17F9DF35A0F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4F4CB4C-E805-85FB-68B0-49CAAC198885}"/>
              </a:ext>
            </a:extLst>
          </p:cNvPr>
          <p:cNvSpPr>
            <a:spLocks noGrp="1"/>
          </p:cNvSpPr>
          <p:nvPr>
            <p:ph type="body" idx="1"/>
          </p:nvPr>
        </p:nvSpPr>
        <p:spPr/>
        <p:txBody>
          <a:bodyPr/>
          <a:lstStyle/>
          <a:p>
            <a:r>
              <a:rPr lang="en-GB" dirty="0"/>
              <a:t>Swap memory = Virtual memory / hard drive memory.</a:t>
            </a:r>
          </a:p>
        </p:txBody>
      </p:sp>
      <p:sp>
        <p:nvSpPr>
          <p:cNvPr id="4" name="Slide Number Placeholder 3">
            <a:extLst>
              <a:ext uri="{FF2B5EF4-FFF2-40B4-BE49-F238E27FC236}">
                <a16:creationId xmlns:a16="http://schemas.microsoft.com/office/drawing/2014/main" id="{99BB57E0-9787-C611-7554-DEB5E8231F3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306903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EF2A27-9A3B-1875-EABD-144DFC4C5D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F3CB8B-E7A4-92E5-E675-4814D520CC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A08266-4690-E667-B5E7-DDD0E0F6220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E9BF017-0B41-E937-BA41-98752891BA7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640851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ts val="0"/>
              </a:spcBef>
            </a:pPr>
            <a:r>
              <a:rPr lang="en-GB" sz="1200" dirty="0"/>
              <a:t>The OS uses </a:t>
            </a:r>
            <a:r>
              <a:rPr lang="en-GB" sz="1200" b="1" dirty="0"/>
              <a:t>protection rings </a:t>
            </a:r>
            <a:r>
              <a:rPr lang="en-GB" sz="1200" dirty="0"/>
              <a:t>to provide different levels of access to resources.</a:t>
            </a:r>
          </a:p>
          <a:p>
            <a:pPr>
              <a:lnSpc>
                <a:spcPct val="100000"/>
              </a:lnSpc>
              <a:spcBef>
                <a:spcPts val="0"/>
              </a:spcBef>
            </a:pPr>
            <a:r>
              <a:rPr lang="en-GB" sz="1200" b="0" i="0" dirty="0">
                <a:solidFill>
                  <a:srgbClr val="3A343A"/>
                </a:solidFill>
                <a:effectLst/>
              </a:rPr>
              <a:t>Programs/Processes require differing levels of access to resources and hardware</a:t>
            </a:r>
            <a:r>
              <a:rPr lang="en-GB" sz="1200" b="0" i="0" dirty="0">
                <a:solidFill>
                  <a:schemeClr val="bg1">
                    <a:lumMod val="50000"/>
                  </a:schemeClr>
                </a:solidFill>
                <a:effectLst/>
              </a:rPr>
              <a:t>.</a:t>
            </a:r>
          </a:p>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37189726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76DFC8-4CD7-DCE9-3E8E-3DA5F2A93B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C953852-9E51-5870-719A-BD72EB6F085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1CEE277-402A-B3C2-7ECD-BC932F0F6945}"/>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A8A68AD-9E1D-3137-BEA5-6882CC1C5E5E}"/>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247495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ED2AF1-7DD1-7217-8ECB-28B6B0622E3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B2C0447-01C3-3C9E-E2EF-F0D68A0498B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E8F1DF5-1644-BA58-F01B-C968D75EF5B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59B7453-1973-8827-721D-259276B394D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95020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0FAA14-1D26-F223-BA9A-96BA7E42C0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E043BE-633A-6528-DB0D-A766438288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33AF4FC-894C-592D-F1C9-7E1E86E7FF3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E7971C0-C969-6193-1BEC-03F8DDB60B3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42157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C682D3-6E0A-1A9C-60BE-BEB06B01D8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615676F-F152-0A24-FB77-AA8EA78F3D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80030E9-EB8C-9EDA-89CF-179C74A8DED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E556F2E-5BED-56A9-A3CF-8C4D5C702B6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6072015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ighlight>
                  <a:srgbClr val="FFFF00"/>
                </a:highlight>
              </a:rPr>
              <a:t>Note - Bu:</a:t>
            </a:r>
            <a:r>
              <a:rPr lang="en-GB" sz="1200" dirty="0"/>
              <a:t> Tutor to demo if restricted in lab.</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88562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BF0F20-F813-89E5-222B-7F7E91CBDF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2020040-3C3A-28B7-9871-0969986E6F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26EAFA-C4B8-9122-B455-D0C7FA35490A}"/>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highlight>
                  <a:srgbClr val="FFFF00"/>
                </a:highlight>
              </a:rPr>
              <a:t>Note - Bu:</a:t>
            </a:r>
            <a:r>
              <a:rPr lang="en-GB" sz="1200" dirty="0"/>
              <a:t> Tutor to demo if restricted in lab.</a:t>
            </a:r>
          </a:p>
        </p:txBody>
      </p:sp>
      <p:sp>
        <p:nvSpPr>
          <p:cNvPr id="4" name="Slide Number Placeholder 3">
            <a:extLst>
              <a:ext uri="{FF2B5EF4-FFF2-40B4-BE49-F238E27FC236}">
                <a16:creationId xmlns:a16="http://schemas.microsoft.com/office/drawing/2014/main" id="{BB25BFA0-9435-5590-C198-D9EE9B72EC17}"/>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151844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334657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590152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7A4F81-8FA4-D918-7B43-4CC1B4DFBD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450513F-AB9E-FDB9-EEBD-A533701B42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3D9E9F-63C3-4388-2118-070F4F51821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6179002-AB7C-A92B-CDED-DD9FAB19C92B}"/>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427494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3B76D0-FBEB-BFBF-65C1-E67ED0FD3D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BCF687D-5C4D-0627-9C97-402231266D7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3B7711-0B89-01C1-6CD1-41146874639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A496B1E-82C2-657D-9B31-63E1C519480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0372350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A95897-2D9F-164D-A5B1-E2D0786DB1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C5285B1-0E81-915B-4599-4B3CEAF395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ADEAD56-F4C9-AB1D-4DB6-0705C8EE0DB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78366B7-997A-23EB-1C7D-706E1EC737D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213813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48843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None/>
            </a:pPr>
            <a:endParaRPr lang="en-GB" b="1" i="0" dirty="0">
              <a:solidFill>
                <a:srgbClr val="202124"/>
              </a:solidFill>
              <a:effectLst/>
              <a:latin typeface="arial" panose="020B0604020202020204" pitchFamily="34" charset="0"/>
            </a:endParaRPr>
          </a:p>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buFont typeface="+mj-lt"/>
              <a:buNone/>
            </a:pPr>
            <a:endParaRPr lang="en-GB" b="1" i="0" dirty="0">
              <a:solidFill>
                <a:srgbClr val="202124"/>
              </a:solidFill>
              <a:effectLst/>
              <a:latin typeface="arial" panose="020B0604020202020204" pitchFamily="34" charset="0"/>
            </a:endParaRPr>
          </a:p>
          <a:p>
            <a:pPr algn="l">
              <a:buFont typeface="+mj-lt"/>
              <a:buNone/>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0831723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None/>
            </a:pPr>
            <a:endParaRPr lang="en-GB" b="1" i="0" dirty="0">
              <a:solidFill>
                <a:srgbClr val="202124"/>
              </a:solidFill>
              <a:effectLst/>
              <a:latin typeface="arial" panose="020B0604020202020204" pitchFamily="34" charset="0"/>
            </a:endParaRPr>
          </a:p>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buFont typeface="+mj-lt"/>
              <a:buNone/>
            </a:pPr>
            <a:endParaRPr lang="en-GB" b="1" i="0" dirty="0">
              <a:solidFill>
                <a:srgbClr val="202124"/>
              </a:solidFill>
              <a:effectLst/>
              <a:latin typeface="arial" panose="020B0604020202020204" pitchFamily="34" charset="0"/>
            </a:endParaRPr>
          </a:p>
          <a:p>
            <a:pPr algn="l">
              <a:buFont typeface="+mj-lt"/>
              <a:buNone/>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8884922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0EF420-60E6-1991-D869-534EC52994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9B24FD-B9BD-E2DE-63A1-0BEDC0E5AFA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4A8716-2622-9A45-D123-2735607668FB}"/>
              </a:ext>
            </a:extLst>
          </p:cNvPr>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None/>
            </a:pPr>
            <a:endParaRPr lang="en-GB" b="1" i="0" dirty="0">
              <a:solidFill>
                <a:srgbClr val="202124"/>
              </a:solidFill>
              <a:effectLst/>
              <a:latin typeface="arial" panose="020B0604020202020204" pitchFamily="34" charset="0"/>
            </a:endParaRPr>
          </a:p>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buFont typeface="+mj-lt"/>
              <a:buNone/>
            </a:pPr>
            <a:endParaRPr lang="en-GB" b="1" i="0" dirty="0">
              <a:solidFill>
                <a:srgbClr val="202124"/>
              </a:solidFill>
              <a:effectLst/>
              <a:latin typeface="arial" panose="020B0604020202020204" pitchFamily="34" charset="0"/>
            </a:endParaRPr>
          </a:p>
          <a:p>
            <a:pPr algn="l">
              <a:buFont typeface="+mj-lt"/>
              <a:buNone/>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A7DEBD4C-08AF-C12A-6F29-7810FC8A770C}"/>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60089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6E6D2D-49B2-ABD1-4091-89F6E0E134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572319-B948-B990-A26B-2D3ECC506D5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404C43-480A-7216-E1CF-AC6E7B54DDE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EFF6EFD-F52A-F01D-F963-068DFDD8AF90}"/>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74004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C89C53-0BCE-A50F-6CB5-C52C488B8D8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35826F7-0E90-1E10-8549-477CD2C6E30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08FC80-358F-F659-282A-280F19FC1D8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D8C7C82-E7BA-E134-C803-7B14C6DF3F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271053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20000"/>
              </a:lnSpc>
              <a:spcBef>
                <a:spcPts val="0"/>
              </a:spcBef>
              <a:buNone/>
            </a:pPr>
            <a:r>
              <a:rPr lang="en-GB" sz="1200" dirty="0"/>
              <a:t>Key take away:</a:t>
            </a:r>
          </a:p>
          <a:p>
            <a:pPr>
              <a:lnSpc>
                <a:spcPct val="120000"/>
              </a:lnSpc>
              <a:spcBef>
                <a:spcPts val="0"/>
              </a:spcBef>
            </a:pPr>
            <a:r>
              <a:rPr lang="en-GB" sz="1200" dirty="0"/>
              <a:t>What is a process and what is a thread.</a:t>
            </a:r>
          </a:p>
          <a:p>
            <a:pPr>
              <a:lnSpc>
                <a:spcPct val="120000"/>
              </a:lnSpc>
              <a:spcBef>
                <a:spcPts val="0"/>
              </a:spcBef>
            </a:pPr>
            <a:r>
              <a:rPr lang="en-GB" sz="1200" dirty="0"/>
              <a:t>This is what I have been asked to cover in this part of the module and what you need to know for further L5 and L6 modules that will go into more detail.</a:t>
            </a:r>
          </a:p>
        </p:txBody>
      </p:sp>
      <p:sp>
        <p:nvSpPr>
          <p:cNvPr id="4" name="Slide Number Placeholder 3"/>
          <p:cNvSpPr>
            <a:spLocks noGrp="1"/>
          </p:cNvSpPr>
          <p:nvPr>
            <p:ph type="sldNum" sz="quarter" idx="5"/>
          </p:nvPr>
        </p:nvSpPr>
        <p:spPr/>
        <p:txBody>
          <a:bodyPr/>
          <a:lstStyle/>
          <a:p>
            <a:fld id="{FB37C982-8B5E-41C8-9C3C-7DDDA082ABA8}" type="slidenum">
              <a:rPr lang="en-GB" smtClean="0"/>
              <a:t>40</a:t>
            </a:fld>
            <a:endParaRPr lang="en-GB"/>
          </a:p>
        </p:txBody>
      </p:sp>
    </p:spTree>
    <p:extLst>
      <p:ext uri="{BB962C8B-B14F-4D97-AF65-F5344CB8AC3E}">
        <p14:creationId xmlns:p14="http://schemas.microsoft.com/office/powerpoint/2010/main" val="120646276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for Engagement, Re-cap &amp; Catch-up.</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9343870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B3433-D468-06D5-D720-8F7A070F5FB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F95827-2E71-83F2-469D-7D872B5A5D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117455-2FB7-9F39-6F6E-0E06367F899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76564D5-97B4-6508-91EF-E318C47F7172}"/>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1708828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71B593-1B91-8D4F-35FD-65E4A11598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60449E-8AAD-C374-2A52-1A560FA7D1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B4068A3-FCCE-909F-4604-F264FC32A79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4C4F291-A9EA-B3A1-C559-8070378DA05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7596571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566227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936867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dirty="0"/>
              <a:t>Linux: </a:t>
            </a:r>
            <a:r>
              <a:rPr lang="en-GB" b="0" i="0" dirty="0">
                <a:solidFill>
                  <a:srgbClr val="202124"/>
                </a:solidFill>
                <a:effectLst/>
                <a:latin typeface="arial" panose="020B0604020202020204" pitchFamily="34" charset="0"/>
              </a:rPr>
              <a:t>Open the terminal on Linux.</a:t>
            </a:r>
          </a:p>
          <a:p>
            <a:pPr algn="l">
              <a:buFont typeface="+mj-lt"/>
              <a:buAutoNum type="arabicPeriod"/>
            </a:pPr>
            <a:r>
              <a:rPr lang="en-GB" b="0" i="0" dirty="0">
                <a:solidFill>
                  <a:srgbClr val="202124"/>
                </a:solidFill>
                <a:effectLst/>
                <a:latin typeface="arial" panose="020B0604020202020204" pitchFamily="34" charset="0"/>
              </a:rPr>
              <a:t>Type the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aux command to see all running process in Linux.</a:t>
            </a:r>
          </a:p>
          <a:p>
            <a:pPr algn="l">
              <a:buFont typeface="+mj-lt"/>
              <a:buAutoNum type="arabicPeriod"/>
            </a:pPr>
            <a:r>
              <a:rPr lang="en-GB" b="0" i="0" dirty="0">
                <a:solidFill>
                  <a:srgbClr val="202124"/>
                </a:solidFill>
                <a:effectLst/>
                <a:latin typeface="arial" panose="020B0604020202020204" pitchFamily="34" charset="0"/>
              </a:rPr>
              <a:t>Alternatively, you can issue the top command or </a:t>
            </a:r>
            <a:r>
              <a:rPr lang="en-GB" b="0"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command to view running process in Linux.</a:t>
            </a:r>
          </a:p>
          <a:p>
            <a:pPr algn="l">
              <a:buFont typeface="+mj-lt"/>
              <a:buNone/>
            </a:pPr>
            <a:endParaRPr lang="en-GB" b="1" i="0" dirty="0">
              <a:solidFill>
                <a:srgbClr val="202124"/>
              </a:solidFill>
              <a:effectLst/>
              <a:latin typeface="arial" panose="020B0604020202020204" pitchFamily="34" charset="0"/>
            </a:endParaRPr>
          </a:p>
          <a:p>
            <a:pPr algn="l"/>
            <a:r>
              <a:rPr lang="en-GB" b="0" i="0" dirty="0">
                <a:solidFill>
                  <a:srgbClr val="202124"/>
                </a:solidFill>
                <a:effectLst/>
                <a:latin typeface="arial" panose="020B0604020202020204" pitchFamily="34" charset="0"/>
              </a:rPr>
              <a:t>You can </a:t>
            </a:r>
            <a:r>
              <a:rPr lang="en-GB" b="1" i="0" dirty="0">
                <a:solidFill>
                  <a:srgbClr val="202124"/>
                </a:solidFill>
                <a:effectLst/>
                <a:latin typeface="arial" panose="020B0604020202020204" pitchFamily="34" charset="0"/>
              </a:rPr>
              <a:t>use the</a:t>
            </a:r>
            <a:r>
              <a:rPr lang="en-GB" b="0" i="0" dirty="0">
                <a:solidFill>
                  <a:srgbClr val="202124"/>
                </a:solidFill>
                <a:effectLst/>
                <a:latin typeface="arial" panose="020B0604020202020204" pitchFamily="34" charset="0"/>
              </a:rPr>
              <a:t> </a:t>
            </a:r>
            <a:r>
              <a:rPr lang="en-GB" b="0" i="0" dirty="0" err="1">
                <a:solidFill>
                  <a:srgbClr val="202124"/>
                </a:solidFill>
                <a:effectLst/>
                <a:latin typeface="arial" panose="020B0604020202020204" pitchFamily="34" charset="0"/>
              </a:rPr>
              <a:t>ps</a:t>
            </a:r>
            <a:r>
              <a:rPr lang="en-GB" b="0" i="0" dirty="0">
                <a:solidFill>
                  <a:srgbClr val="202124"/>
                </a:solidFill>
                <a:effectLst/>
                <a:latin typeface="arial" panose="020B0604020202020204" pitchFamily="34" charset="0"/>
              </a:rPr>
              <a:t> command to </a:t>
            </a:r>
            <a:r>
              <a:rPr lang="en-GB" b="1" i="0" dirty="0">
                <a:solidFill>
                  <a:srgbClr val="202124"/>
                </a:solidFill>
                <a:effectLst/>
                <a:latin typeface="arial" panose="020B0604020202020204" pitchFamily="34" charset="0"/>
              </a:rPr>
              <a:t>check memory</a:t>
            </a:r>
            <a:r>
              <a:rPr lang="en-GB" b="0" i="0" dirty="0">
                <a:solidFill>
                  <a:srgbClr val="202124"/>
                </a:solidFill>
                <a:effectLst/>
                <a:latin typeface="arial" panose="020B0604020202020204" pitchFamily="34" charset="0"/>
              </a:rPr>
              <a:t> usage of all </a:t>
            </a:r>
            <a:r>
              <a:rPr lang="en-GB" b="1" i="0" dirty="0">
                <a:solidFill>
                  <a:srgbClr val="202124"/>
                </a:solidFill>
                <a:effectLst/>
                <a:latin typeface="arial" panose="020B0604020202020204" pitchFamily="34" charset="0"/>
              </a:rPr>
              <a:t>the processes</a:t>
            </a:r>
            <a:r>
              <a:rPr lang="en-GB" b="0" i="0" dirty="0">
                <a:solidFill>
                  <a:srgbClr val="202124"/>
                </a:solidFill>
                <a:effectLst/>
                <a:latin typeface="arial" panose="020B0604020202020204" pitchFamily="34" charset="0"/>
              </a:rPr>
              <a:t> on </a:t>
            </a:r>
            <a:r>
              <a:rPr lang="en-GB" b="1" i="0" dirty="0">
                <a:solidFill>
                  <a:srgbClr val="202124"/>
                </a:solidFill>
                <a:effectLst/>
                <a:latin typeface="arial" panose="020B0604020202020204" pitchFamily="34" charset="0"/>
              </a:rPr>
              <a:t>Linux</a:t>
            </a:r>
            <a:r>
              <a:rPr lang="en-GB" b="0" i="0" dirty="0">
                <a:solidFill>
                  <a:srgbClr val="202124"/>
                </a:solidFill>
                <a:effectLst/>
                <a:latin typeface="arial" panose="020B0604020202020204" pitchFamily="34" charset="0"/>
              </a:rPr>
              <a:t>.</a:t>
            </a:r>
            <a:br>
              <a:rPr lang="en-GB" b="0" i="0" dirty="0">
                <a:solidFill>
                  <a:srgbClr val="202124"/>
                </a:solidFill>
                <a:effectLst/>
                <a:latin typeface="arial" panose="020B0604020202020204" pitchFamily="34" charset="0"/>
              </a:rPr>
            </a:br>
            <a:r>
              <a:rPr lang="en-GB" sz="1200" b="1" i="0" dirty="0" err="1">
                <a:solidFill>
                  <a:srgbClr val="42444E"/>
                </a:solidFill>
                <a:effectLst/>
                <a:latin typeface="Segoe UI" panose="020B0502040204020203" pitchFamily="34" charset="0"/>
              </a:rPr>
              <a:t>ps</a:t>
            </a:r>
            <a:r>
              <a:rPr lang="en-GB" sz="1200" b="0" i="0" dirty="0">
                <a:solidFill>
                  <a:srgbClr val="212529"/>
                </a:solidFill>
                <a:effectLst/>
                <a:latin typeface="Segoe UI" panose="020B0502040204020203" pitchFamily="34" charset="0"/>
              </a:rPr>
              <a:t> = process status. </a:t>
            </a:r>
          </a:p>
          <a:p>
            <a:pPr algn="l"/>
            <a:r>
              <a:rPr lang="en-GB" b="0" i="0" dirty="0" err="1">
                <a:solidFill>
                  <a:srgbClr val="42444E"/>
                </a:solidFill>
                <a:effectLst/>
                <a:latin typeface="Segoe UI" panose="020B0502040204020203" pitchFamily="34" charset="0"/>
              </a:rPr>
              <a:t>ps</a:t>
            </a:r>
            <a:r>
              <a:rPr lang="en-GB" b="0" i="0" dirty="0">
                <a:solidFill>
                  <a:srgbClr val="42444E"/>
                </a:solidFill>
                <a:effectLst/>
                <a:latin typeface="Segoe UI" panose="020B0502040204020203" pitchFamily="34" charset="0"/>
              </a:rPr>
              <a:t> aux command options:</a:t>
            </a:r>
          </a:p>
          <a:p>
            <a:pPr algn="just"/>
            <a:r>
              <a:rPr lang="en-GB" b="1" i="0" dirty="0">
                <a:solidFill>
                  <a:srgbClr val="42444E"/>
                </a:solidFill>
                <a:effectLst/>
                <a:latin typeface="Segoe UI" panose="020B0502040204020203" pitchFamily="34" charset="0"/>
              </a:rPr>
              <a:t>a</a:t>
            </a:r>
            <a:r>
              <a:rPr lang="en-GB" b="0" i="0" dirty="0">
                <a:solidFill>
                  <a:srgbClr val="212529"/>
                </a:solidFill>
                <a:effectLst/>
                <a:latin typeface="Segoe UI" panose="020B0502040204020203" pitchFamily="34" charset="0"/>
              </a:rPr>
              <a:t>:- This option prints the running processes from all users.</a:t>
            </a:r>
          </a:p>
          <a:p>
            <a:pPr algn="just"/>
            <a:r>
              <a:rPr lang="en-GB" b="1" i="0" dirty="0">
                <a:solidFill>
                  <a:srgbClr val="42444E"/>
                </a:solidFill>
                <a:effectLst/>
                <a:latin typeface="Segoe UI" panose="020B0502040204020203" pitchFamily="34" charset="0"/>
              </a:rPr>
              <a:t>u</a:t>
            </a:r>
            <a:r>
              <a:rPr lang="en-GB" b="0" i="0" dirty="0">
                <a:solidFill>
                  <a:srgbClr val="212529"/>
                </a:solidFill>
                <a:effectLst/>
                <a:latin typeface="Segoe UI" panose="020B0502040204020203" pitchFamily="34" charset="0"/>
              </a:rPr>
              <a:t>:- This option shows user or owner column in output.</a:t>
            </a:r>
          </a:p>
          <a:p>
            <a:pPr algn="just"/>
            <a:r>
              <a:rPr lang="en-GB" b="1" i="0" dirty="0">
                <a:solidFill>
                  <a:srgbClr val="42444E"/>
                </a:solidFill>
                <a:effectLst/>
                <a:latin typeface="Segoe UI" panose="020B0502040204020203" pitchFamily="34" charset="0"/>
              </a:rPr>
              <a:t>x</a:t>
            </a:r>
            <a:r>
              <a:rPr lang="en-GB" b="0" i="0" dirty="0">
                <a:solidFill>
                  <a:srgbClr val="212529"/>
                </a:solidFill>
                <a:effectLst/>
                <a:latin typeface="Segoe UI" panose="020B0502040204020203" pitchFamily="34" charset="0"/>
              </a:rPr>
              <a:t>:- This option prints the processes those have not been executed from the terminal.</a:t>
            </a:r>
          </a:p>
          <a:p>
            <a:pPr algn="just"/>
            <a:r>
              <a:rPr lang="en-GB" b="0" i="0" dirty="0">
                <a:solidFill>
                  <a:srgbClr val="212529"/>
                </a:solidFill>
                <a:effectLst/>
                <a:latin typeface="Segoe UI" panose="020B0502040204020203" pitchFamily="34" charset="0"/>
              </a:rPr>
              <a:t>Collectively the options "</a:t>
            </a:r>
            <a:r>
              <a:rPr lang="en-GB" b="1" i="0" dirty="0">
                <a:solidFill>
                  <a:srgbClr val="42444E"/>
                </a:solidFill>
                <a:effectLst/>
                <a:latin typeface="Segoe UI" panose="020B0502040204020203" pitchFamily="34" charset="0"/>
              </a:rPr>
              <a:t>aux</a:t>
            </a:r>
            <a:r>
              <a:rPr lang="en-GB" b="0" i="0" dirty="0">
                <a:solidFill>
                  <a:srgbClr val="212529"/>
                </a:solidFill>
                <a:effectLst/>
                <a:latin typeface="Segoe UI" panose="020B0502040204020203" pitchFamily="34" charset="0"/>
              </a:rPr>
              <a:t>" print all the running process in system regardless from where they have been executed.</a:t>
            </a:r>
          </a:p>
          <a:p>
            <a:pPr algn="l"/>
            <a:r>
              <a:rPr lang="en-GB" b="1" i="0" dirty="0" err="1">
                <a:solidFill>
                  <a:srgbClr val="202124"/>
                </a:solidFill>
                <a:effectLst/>
                <a:latin typeface="arial" panose="020B0604020202020204" pitchFamily="34" charset="0"/>
              </a:rPr>
              <a:t>htop</a:t>
            </a:r>
            <a:r>
              <a:rPr lang="en-GB" b="0" i="0" dirty="0">
                <a:solidFill>
                  <a:srgbClr val="202124"/>
                </a:solidFill>
                <a:effectLst/>
                <a:latin typeface="arial" panose="020B0604020202020204" pitchFamily="34" charset="0"/>
              </a:rPr>
              <a:t> is used to monitor the system's vital resources or server's processes in real time.</a:t>
            </a:r>
          </a:p>
          <a:p>
            <a:pPr algn="l">
              <a:buFont typeface="+mj-lt"/>
              <a:buNone/>
            </a:pPr>
            <a:endParaRPr lang="en-GB" b="1" i="0" dirty="0">
              <a:solidFill>
                <a:srgbClr val="202124"/>
              </a:solidFill>
              <a:effectLst/>
              <a:latin typeface="arial" panose="020B0604020202020204" pitchFamily="34" charset="0"/>
            </a:endParaRPr>
          </a:p>
          <a:p>
            <a:pPr algn="l">
              <a:buFont typeface="+mj-lt"/>
              <a:buNone/>
            </a:pPr>
            <a:endParaRPr lang="en-GB" b="1" i="0" dirty="0">
              <a:solidFill>
                <a:srgbClr val="202124"/>
              </a:solidFill>
              <a:effectLst/>
              <a:latin typeface="arial" panose="020B0604020202020204" pitchFamily="34" charset="0"/>
            </a:endParaRPr>
          </a:p>
          <a:p>
            <a:pPr algn="l"/>
            <a:r>
              <a:rPr lang="en-GB" b="1" i="0" dirty="0">
                <a:solidFill>
                  <a:srgbClr val="202124"/>
                </a:solidFill>
                <a:effectLst/>
                <a:latin typeface="arial" panose="020B0604020202020204" pitchFamily="34" charset="0"/>
              </a:rPr>
              <a:t>Mac: Use the </a:t>
            </a:r>
            <a:r>
              <a:rPr lang="en-GB" b="1" i="0" dirty="0">
                <a:solidFill>
                  <a:srgbClr val="202124"/>
                </a:solidFill>
                <a:effectLst/>
                <a:latin typeface="Google Sans"/>
              </a:rPr>
              <a:t>Activity Monitor</a:t>
            </a:r>
            <a:endParaRPr lang="en-GB" b="0" i="0" dirty="0">
              <a:solidFill>
                <a:srgbClr val="202124"/>
              </a:solidFill>
              <a:effectLst/>
              <a:latin typeface="Google Sans"/>
            </a:endParaRPr>
          </a:p>
          <a:p>
            <a:pPr algn="l">
              <a:buFont typeface="+mj-lt"/>
              <a:buAutoNum type="arabicPeriod"/>
            </a:pPr>
            <a:r>
              <a:rPr lang="en-GB" b="0" i="0" dirty="0">
                <a:solidFill>
                  <a:srgbClr val="202124"/>
                </a:solidFill>
                <a:effectLst/>
                <a:latin typeface="arial" panose="020B0604020202020204" pitchFamily="34" charset="0"/>
              </a:rPr>
              <a:t> Open a Finder window and click the "Applications" option on the left side of the window.</a:t>
            </a:r>
          </a:p>
          <a:p>
            <a:pPr algn="l">
              <a:buFont typeface="+mj-lt"/>
              <a:buAutoNum type="arabicPeriod"/>
            </a:pPr>
            <a:r>
              <a:rPr lang="en-GB" b="0" i="0" dirty="0">
                <a:solidFill>
                  <a:srgbClr val="202124"/>
                </a:solidFill>
                <a:effectLst/>
                <a:latin typeface="arial" panose="020B0604020202020204" pitchFamily="34" charset="0"/>
              </a:rPr>
              <a:t> Open the "Utilities" folder.</a:t>
            </a:r>
          </a:p>
          <a:p>
            <a:pPr algn="l">
              <a:buFont typeface="+mj-lt"/>
              <a:buAutoNum type="arabicPeriod"/>
            </a:pPr>
            <a:r>
              <a:rPr lang="en-GB" b="0" i="0" dirty="0">
                <a:solidFill>
                  <a:srgbClr val="202124"/>
                </a:solidFill>
                <a:effectLst/>
                <a:latin typeface="arial" panose="020B0604020202020204" pitchFamily="34" charset="0"/>
              </a:rPr>
              <a:t> Double-click the "Activity Monitor" application.</a:t>
            </a:r>
          </a:p>
          <a:p>
            <a:pPr algn="l">
              <a:buFont typeface="+mj-lt"/>
              <a:buAutoNum type="arabicPeriod"/>
            </a:pPr>
            <a:r>
              <a:rPr lang="en-GB" b="0" i="0" dirty="0">
                <a:solidFill>
                  <a:srgbClr val="202124"/>
                </a:solidFill>
                <a:effectLst/>
                <a:latin typeface="arial" panose="020B0604020202020204" pitchFamily="34" charset="0"/>
              </a:rPr>
              <a:t> View the open processes on the Mac in the "Process Name" column.</a:t>
            </a:r>
          </a:p>
          <a:p>
            <a:pPr algn="l">
              <a:buFont typeface="+mj-lt"/>
              <a:buNone/>
            </a:pPr>
            <a:endParaRPr lang="en-GB" b="0" i="0" dirty="0">
              <a:solidFill>
                <a:srgbClr val="202124"/>
              </a:solidFill>
              <a:effectLs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08806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044156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331215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4D5156"/>
                </a:solidFill>
                <a:effectLst/>
                <a:latin typeface="Google Sans"/>
              </a:rPr>
              <a:t>In Android, "no root access" refers to </a:t>
            </a:r>
            <a:r>
              <a:rPr lang="en-US" b="0" i="0" dirty="0">
                <a:solidFill>
                  <a:srgbClr val="040C28"/>
                </a:solidFill>
                <a:effectLst/>
                <a:latin typeface="Google Sans"/>
              </a:rPr>
              <a:t>the state of a device in which it cannot be modified or customized because the user does not have administrative privileges</a:t>
            </a:r>
            <a:r>
              <a:rPr lang="en-US" b="0" i="0" dirty="0">
                <a:solidFill>
                  <a:srgbClr val="4D5156"/>
                </a:solidFill>
                <a:effectLst/>
                <a:latin typeface="Google Sans"/>
              </a:rPr>
              <a:t>. This term is often used in contrast to "root access," which is when a user has elevated permissions and can make changes to the system.</a:t>
            </a: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B37C982-8B5E-41C8-9C3C-7DDDA082ABA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2410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35E46-80E5-4245-BCB4-D0A138120E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87A4F4-FF99-4C9D-9F56-00677B93C7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CC3CCC-3565-4F35-9C8B-A8D4A86EDF05}"/>
              </a:ext>
            </a:extLst>
          </p:cNvPr>
          <p:cNvSpPr>
            <a:spLocks noGrp="1"/>
          </p:cNvSpPr>
          <p:nvPr>
            <p:ph type="dt" sz="half" idx="10"/>
          </p:nvPr>
        </p:nvSpPr>
        <p:spPr/>
        <p:txBody>
          <a:bodyPr/>
          <a:lstStyle/>
          <a:p>
            <a:fld id="{EB13D49B-6578-45D2-BC11-67BB28829187}" type="datetimeFigureOut">
              <a:rPr lang="en-GB" smtClean="0"/>
              <a:t>12/02/2026</a:t>
            </a:fld>
            <a:endParaRPr lang="en-GB"/>
          </a:p>
        </p:txBody>
      </p:sp>
      <p:sp>
        <p:nvSpPr>
          <p:cNvPr id="5" name="Footer Placeholder 4">
            <a:extLst>
              <a:ext uri="{FF2B5EF4-FFF2-40B4-BE49-F238E27FC236}">
                <a16:creationId xmlns:a16="http://schemas.microsoft.com/office/drawing/2014/main" id="{DDFF3FAE-06DA-4FC7-9471-EC9DAA3B15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D604B6-5FF1-44C0-BD6E-3D853A6F1BB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4696925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E4969-2C58-4826-B8D7-33F4881758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2E7286-23CC-4FFD-A791-298CFF24C1C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3F0E10-0B9A-4916-B93A-EB9C484F450E}"/>
              </a:ext>
            </a:extLst>
          </p:cNvPr>
          <p:cNvSpPr>
            <a:spLocks noGrp="1"/>
          </p:cNvSpPr>
          <p:nvPr>
            <p:ph type="dt" sz="half" idx="10"/>
          </p:nvPr>
        </p:nvSpPr>
        <p:spPr/>
        <p:txBody>
          <a:bodyPr/>
          <a:lstStyle/>
          <a:p>
            <a:fld id="{EB13D49B-6578-45D2-BC11-67BB28829187}" type="datetimeFigureOut">
              <a:rPr lang="en-GB" smtClean="0"/>
              <a:t>12/02/2026</a:t>
            </a:fld>
            <a:endParaRPr lang="en-GB"/>
          </a:p>
        </p:txBody>
      </p:sp>
      <p:sp>
        <p:nvSpPr>
          <p:cNvPr id="5" name="Footer Placeholder 4">
            <a:extLst>
              <a:ext uri="{FF2B5EF4-FFF2-40B4-BE49-F238E27FC236}">
                <a16:creationId xmlns:a16="http://schemas.microsoft.com/office/drawing/2014/main" id="{1D72517F-3116-4397-B3CE-85C54AF61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E30081-BDF5-49B4-B03F-81972336586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33169458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DF916-4611-4BD5-AD56-35E950C9887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24DE02-0AF9-4F7D-B3FD-92DBD26BD6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B47063-2D2C-4F31-9159-5205457AA193}"/>
              </a:ext>
            </a:extLst>
          </p:cNvPr>
          <p:cNvSpPr>
            <a:spLocks noGrp="1"/>
          </p:cNvSpPr>
          <p:nvPr>
            <p:ph type="dt" sz="half" idx="10"/>
          </p:nvPr>
        </p:nvSpPr>
        <p:spPr/>
        <p:txBody>
          <a:bodyPr/>
          <a:lstStyle/>
          <a:p>
            <a:fld id="{EB13D49B-6578-45D2-BC11-67BB28829187}" type="datetimeFigureOut">
              <a:rPr lang="en-GB" smtClean="0"/>
              <a:t>12/02/2026</a:t>
            </a:fld>
            <a:endParaRPr lang="en-GB"/>
          </a:p>
        </p:txBody>
      </p:sp>
      <p:sp>
        <p:nvSpPr>
          <p:cNvPr id="5" name="Footer Placeholder 4">
            <a:extLst>
              <a:ext uri="{FF2B5EF4-FFF2-40B4-BE49-F238E27FC236}">
                <a16:creationId xmlns:a16="http://schemas.microsoft.com/office/drawing/2014/main" id="{F5E8A384-21B9-4A63-92B2-B40D57401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83E79C-C317-4965-BFF0-0ABB4F60DB5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04741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B3B0F-8C1A-4CF4-8B42-BB9550F37B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576971-B608-4863-B919-D6D4F12338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425D2D0-119D-4FD5-9757-047FC914525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CA648E-36CA-405A-A0D2-F3A24BFFE584}"/>
              </a:ext>
            </a:extLst>
          </p:cNvPr>
          <p:cNvSpPr>
            <a:spLocks noGrp="1"/>
          </p:cNvSpPr>
          <p:nvPr>
            <p:ph type="dt" sz="half" idx="10"/>
          </p:nvPr>
        </p:nvSpPr>
        <p:spPr/>
        <p:txBody>
          <a:bodyPr/>
          <a:lstStyle/>
          <a:p>
            <a:fld id="{EB13D49B-6578-45D2-BC11-67BB28829187}" type="datetimeFigureOut">
              <a:rPr lang="en-GB" smtClean="0"/>
              <a:t>12/02/2026</a:t>
            </a:fld>
            <a:endParaRPr lang="en-GB"/>
          </a:p>
        </p:txBody>
      </p:sp>
      <p:sp>
        <p:nvSpPr>
          <p:cNvPr id="6" name="Footer Placeholder 5">
            <a:extLst>
              <a:ext uri="{FF2B5EF4-FFF2-40B4-BE49-F238E27FC236}">
                <a16:creationId xmlns:a16="http://schemas.microsoft.com/office/drawing/2014/main" id="{7E26ECF2-B28E-48B3-997B-DFAF032290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ACA96D-80DA-4436-86F3-96AB9D1CEF2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0043460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EC14DF-E2A4-4381-A9CA-D05EB908595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DE95F9-219F-4099-94F5-B5CECB79BBE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9D4734-8BC3-4D9A-AAC9-DD87E12423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0FF69BF-B7A2-426D-9BFE-843A6A0B41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32F10-E90C-4EBD-862E-BC9797D3B3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6E5757-8F0E-4562-85A7-F1D9488C7B5E}"/>
              </a:ext>
            </a:extLst>
          </p:cNvPr>
          <p:cNvSpPr>
            <a:spLocks noGrp="1"/>
          </p:cNvSpPr>
          <p:nvPr>
            <p:ph type="dt" sz="half" idx="10"/>
          </p:nvPr>
        </p:nvSpPr>
        <p:spPr/>
        <p:txBody>
          <a:bodyPr/>
          <a:lstStyle/>
          <a:p>
            <a:fld id="{EB13D49B-6578-45D2-BC11-67BB28829187}" type="datetimeFigureOut">
              <a:rPr lang="en-GB" smtClean="0"/>
              <a:t>12/02/2026</a:t>
            </a:fld>
            <a:endParaRPr lang="en-GB"/>
          </a:p>
        </p:txBody>
      </p:sp>
      <p:sp>
        <p:nvSpPr>
          <p:cNvPr id="8" name="Footer Placeholder 7">
            <a:extLst>
              <a:ext uri="{FF2B5EF4-FFF2-40B4-BE49-F238E27FC236}">
                <a16:creationId xmlns:a16="http://schemas.microsoft.com/office/drawing/2014/main" id="{35655011-1517-49B4-981E-518F191DE1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B882C21-82D4-49CB-AD08-3FB88469A85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714659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6DC9F-F2F6-477C-92DB-BEC0CD8AAE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A4C6DF4-9AC1-420C-A0B8-9B5F55E6CF18}"/>
              </a:ext>
            </a:extLst>
          </p:cNvPr>
          <p:cNvSpPr>
            <a:spLocks noGrp="1"/>
          </p:cNvSpPr>
          <p:nvPr>
            <p:ph type="dt" sz="half" idx="10"/>
          </p:nvPr>
        </p:nvSpPr>
        <p:spPr/>
        <p:txBody>
          <a:bodyPr/>
          <a:lstStyle/>
          <a:p>
            <a:fld id="{EB13D49B-6578-45D2-BC11-67BB28829187}" type="datetimeFigureOut">
              <a:rPr lang="en-GB" smtClean="0"/>
              <a:t>12/02/2026</a:t>
            </a:fld>
            <a:endParaRPr lang="en-GB"/>
          </a:p>
        </p:txBody>
      </p:sp>
      <p:sp>
        <p:nvSpPr>
          <p:cNvPr id="4" name="Footer Placeholder 3">
            <a:extLst>
              <a:ext uri="{FF2B5EF4-FFF2-40B4-BE49-F238E27FC236}">
                <a16:creationId xmlns:a16="http://schemas.microsoft.com/office/drawing/2014/main" id="{F16258D9-0453-40EF-A57C-6487F8251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9DD077-8F84-418C-BAB4-24BFFAF795D0}"/>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04275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1D07FE-B77C-4E0F-BBD3-6F5E8495A8B7}"/>
              </a:ext>
            </a:extLst>
          </p:cNvPr>
          <p:cNvSpPr>
            <a:spLocks noGrp="1"/>
          </p:cNvSpPr>
          <p:nvPr>
            <p:ph type="dt" sz="half" idx="10"/>
          </p:nvPr>
        </p:nvSpPr>
        <p:spPr/>
        <p:txBody>
          <a:bodyPr/>
          <a:lstStyle/>
          <a:p>
            <a:fld id="{EB13D49B-6578-45D2-BC11-67BB28829187}" type="datetimeFigureOut">
              <a:rPr lang="en-GB" smtClean="0"/>
              <a:t>12/02/2026</a:t>
            </a:fld>
            <a:endParaRPr lang="en-GB"/>
          </a:p>
        </p:txBody>
      </p:sp>
      <p:sp>
        <p:nvSpPr>
          <p:cNvPr id="3" name="Footer Placeholder 2">
            <a:extLst>
              <a:ext uri="{FF2B5EF4-FFF2-40B4-BE49-F238E27FC236}">
                <a16:creationId xmlns:a16="http://schemas.microsoft.com/office/drawing/2014/main" id="{0020938E-B2D2-4E6F-805C-6F7D19D065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863B2B2-0666-46A1-9D1F-1372CE1230E3}"/>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5696400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09EA2E-47ED-4544-837D-6910AF212C6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2BA039-505E-400D-9CD5-BD5727DA6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2E8167-B6F8-48A6-BF1C-3C89C32DB14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815586D-DCB7-4675-9EA2-4B4E4E1A7BF8}"/>
              </a:ext>
            </a:extLst>
          </p:cNvPr>
          <p:cNvSpPr>
            <a:spLocks noGrp="1"/>
          </p:cNvSpPr>
          <p:nvPr>
            <p:ph type="dt" sz="half" idx="10"/>
          </p:nvPr>
        </p:nvSpPr>
        <p:spPr/>
        <p:txBody>
          <a:bodyPr/>
          <a:lstStyle/>
          <a:p>
            <a:fld id="{EB13D49B-6578-45D2-BC11-67BB28829187}" type="datetimeFigureOut">
              <a:rPr lang="en-GB" smtClean="0"/>
              <a:t>12/02/2026</a:t>
            </a:fld>
            <a:endParaRPr lang="en-GB"/>
          </a:p>
        </p:txBody>
      </p:sp>
      <p:sp>
        <p:nvSpPr>
          <p:cNvPr id="6" name="Footer Placeholder 5">
            <a:extLst>
              <a:ext uri="{FF2B5EF4-FFF2-40B4-BE49-F238E27FC236}">
                <a16:creationId xmlns:a16="http://schemas.microsoft.com/office/drawing/2014/main" id="{5F6BAD81-3C73-4DA6-81EA-02BB21EC3C9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25E015-3C24-4FC3-9B16-CF9856CEE0AD}"/>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6751018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B144D-A390-454A-A8BB-BA896CB2C35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857E275-8E6B-4E24-B60B-C38A3ABBCE4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44D0686-3AC1-4E9F-8A8F-C0E650EA18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DCA9C2-5D99-4F01-8562-6576B3F7F6B9}"/>
              </a:ext>
            </a:extLst>
          </p:cNvPr>
          <p:cNvSpPr>
            <a:spLocks noGrp="1"/>
          </p:cNvSpPr>
          <p:nvPr>
            <p:ph type="dt" sz="half" idx="10"/>
          </p:nvPr>
        </p:nvSpPr>
        <p:spPr/>
        <p:txBody>
          <a:bodyPr/>
          <a:lstStyle/>
          <a:p>
            <a:fld id="{EB13D49B-6578-45D2-BC11-67BB28829187}" type="datetimeFigureOut">
              <a:rPr lang="en-GB" smtClean="0"/>
              <a:t>12/02/2026</a:t>
            </a:fld>
            <a:endParaRPr lang="en-GB"/>
          </a:p>
        </p:txBody>
      </p:sp>
      <p:sp>
        <p:nvSpPr>
          <p:cNvPr id="6" name="Footer Placeholder 5">
            <a:extLst>
              <a:ext uri="{FF2B5EF4-FFF2-40B4-BE49-F238E27FC236}">
                <a16:creationId xmlns:a16="http://schemas.microsoft.com/office/drawing/2014/main" id="{F692DC31-9F0B-42CD-ABEE-ADD27591649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7960E-0FB2-4C2D-9E22-CE931F897A4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3328526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7DB65-8156-49D9-B7F8-E51F6F372CB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8DA37CD-4954-4FFA-9A1E-09D0DC4C5D4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FF2514-6CF9-4A96-B129-9100F50B02D9}"/>
              </a:ext>
            </a:extLst>
          </p:cNvPr>
          <p:cNvSpPr>
            <a:spLocks noGrp="1"/>
          </p:cNvSpPr>
          <p:nvPr>
            <p:ph type="dt" sz="half" idx="10"/>
          </p:nvPr>
        </p:nvSpPr>
        <p:spPr/>
        <p:txBody>
          <a:bodyPr/>
          <a:lstStyle/>
          <a:p>
            <a:fld id="{EB13D49B-6578-45D2-BC11-67BB28829187}" type="datetimeFigureOut">
              <a:rPr lang="en-GB" smtClean="0"/>
              <a:t>12/02/2026</a:t>
            </a:fld>
            <a:endParaRPr lang="en-GB"/>
          </a:p>
        </p:txBody>
      </p:sp>
      <p:sp>
        <p:nvSpPr>
          <p:cNvPr id="5" name="Footer Placeholder 4">
            <a:extLst>
              <a:ext uri="{FF2B5EF4-FFF2-40B4-BE49-F238E27FC236}">
                <a16:creationId xmlns:a16="http://schemas.microsoft.com/office/drawing/2014/main" id="{91BFBB99-C2B9-463A-9820-844E0E189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A4BF88-01C1-4DAC-86AC-9CBAEAA561DE}"/>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2127214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DE807E-AB74-4107-BC92-6AF6151BBD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C84677E-510F-4EBF-A1BE-8DC0812B21E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4695B6-54A3-40E6-A7ED-93FCE2CD6CCA}"/>
              </a:ext>
            </a:extLst>
          </p:cNvPr>
          <p:cNvSpPr>
            <a:spLocks noGrp="1"/>
          </p:cNvSpPr>
          <p:nvPr>
            <p:ph type="dt" sz="half" idx="10"/>
          </p:nvPr>
        </p:nvSpPr>
        <p:spPr/>
        <p:txBody>
          <a:bodyPr/>
          <a:lstStyle/>
          <a:p>
            <a:fld id="{EB13D49B-6578-45D2-BC11-67BB28829187}" type="datetimeFigureOut">
              <a:rPr lang="en-GB" smtClean="0"/>
              <a:t>12/02/2026</a:t>
            </a:fld>
            <a:endParaRPr lang="en-GB"/>
          </a:p>
        </p:txBody>
      </p:sp>
      <p:sp>
        <p:nvSpPr>
          <p:cNvPr id="5" name="Footer Placeholder 4">
            <a:extLst>
              <a:ext uri="{FF2B5EF4-FFF2-40B4-BE49-F238E27FC236}">
                <a16:creationId xmlns:a16="http://schemas.microsoft.com/office/drawing/2014/main" id="{7F36413D-F990-485E-97DC-790B2911F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07A33-9BAF-4258-B0C8-38F2E79DB9CC}"/>
              </a:ext>
            </a:extLst>
          </p:cNvPr>
          <p:cNvSpPr>
            <a:spLocks noGrp="1"/>
          </p:cNvSpPr>
          <p:nvPr>
            <p:ph type="sldNum" sz="quarter" idx="12"/>
          </p:nvPr>
        </p:nvSpPr>
        <p:spPr/>
        <p:txBody>
          <a:bodyPr/>
          <a:lstStyle/>
          <a:p>
            <a:fld id="{B8D19B39-0B55-4978-9670-2F00F5682B2F}" type="slidenum">
              <a:rPr lang="en-GB" smtClean="0"/>
              <a:t>‹#›</a:t>
            </a:fld>
            <a:endParaRPr lang="en-GB"/>
          </a:p>
        </p:txBody>
      </p:sp>
    </p:spTree>
    <p:extLst>
      <p:ext uri="{BB962C8B-B14F-4D97-AF65-F5344CB8AC3E}">
        <p14:creationId xmlns:p14="http://schemas.microsoft.com/office/powerpoint/2010/main" val="15328432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BDE81C76-8E97-4A9C-880D-EB8A295FC595}" type="datetimeFigureOut">
              <a:rPr lang="en-GB" smtClean="0"/>
              <a:t>12/02/2026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13541344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12/02/2026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2487180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E81C76-8E97-4A9C-880D-EB8A295FC595}" type="datetimeFigureOut">
              <a:rPr lang="en-GB" smtClean="0"/>
              <a:t>12/02/2026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1819969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DE81C76-8E97-4A9C-880D-EB8A295FC595}" type="datetimeFigureOut">
              <a:rPr lang="en-GB" smtClean="0"/>
              <a:t>12/02/2026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405324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DE81C76-8E97-4A9C-880D-EB8A295FC595}" type="datetimeFigureOut">
              <a:rPr lang="en-GB" smtClean="0"/>
              <a:t>12/02/2026</a:t>
            </a:fld>
            <a:endParaRPr lang="en-GB"/>
          </a:p>
        </p:txBody>
      </p:sp>
      <p:sp>
        <p:nvSpPr>
          <p:cNvPr id="9" name="Slide Number Placeholder 8"/>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4359145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DE81C76-8E97-4A9C-880D-EB8A295FC595}" type="datetimeFigureOut">
              <a:rPr lang="en-GB" smtClean="0"/>
              <a:t>12/02/2026</a:t>
            </a:fld>
            <a:endParaRPr lang="en-GB"/>
          </a:p>
        </p:txBody>
      </p:sp>
      <p:sp>
        <p:nvSpPr>
          <p:cNvPr id="5" name="Slide Number Placeholder 4"/>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88233246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E81C76-8E97-4A9C-880D-EB8A295FC595}" type="datetimeFigureOut">
              <a:rPr lang="en-GB" smtClean="0"/>
              <a:t>12/02/2026</a:t>
            </a:fld>
            <a:endParaRPr lang="en-GB"/>
          </a:p>
        </p:txBody>
      </p:sp>
      <p:sp>
        <p:nvSpPr>
          <p:cNvPr id="4" name="Slide Number Placeholder 3"/>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38981600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12/02/2026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34409553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E81C76-8E97-4A9C-880D-EB8A295FC595}" type="datetimeFigureOut">
              <a:rPr lang="en-GB" smtClean="0"/>
              <a:t>12/02/2026</a:t>
            </a:fld>
            <a:endParaRPr lang="en-GB"/>
          </a:p>
        </p:txBody>
      </p:sp>
      <p:sp>
        <p:nvSpPr>
          <p:cNvPr id="7" name="Slide Number Placeholder 6"/>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53442223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12/02/2026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21521446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DE81C76-8E97-4A9C-880D-EB8A295FC595}" type="datetimeFigureOut">
              <a:rPr lang="en-GB" smtClean="0"/>
              <a:t>12/02/2026</a:t>
            </a:fld>
            <a:endParaRPr lang="en-GB"/>
          </a:p>
        </p:txBody>
      </p:sp>
      <p:sp>
        <p:nvSpPr>
          <p:cNvPr id="6" name="Slide Number Placeholder 5"/>
          <p:cNvSpPr>
            <a:spLocks noGrp="1"/>
          </p:cNvSpPr>
          <p:nvPr>
            <p:ph type="sldNum" sz="quarter" idx="12"/>
          </p:nvPr>
        </p:nvSpPr>
        <p:spPr/>
        <p:txBody>
          <a:bodyPr/>
          <a:lstStyle/>
          <a:p>
            <a:fld id="{773A7962-2399-43FD-9FF8-7E1071DDBD97}" type="slidenum">
              <a:rPr lang="en-GB" smtClean="0"/>
              <a:t>‹#›</a:t>
            </a:fld>
            <a:endParaRPr lang="en-GB"/>
          </a:p>
        </p:txBody>
      </p:sp>
    </p:spTree>
    <p:extLst>
      <p:ext uri="{BB962C8B-B14F-4D97-AF65-F5344CB8AC3E}">
        <p14:creationId xmlns:p14="http://schemas.microsoft.com/office/powerpoint/2010/main" val="20412710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433FD3-0613-479E-83D4-E9AD763EF56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8E6DFBA-1A9C-454A-96C2-EF726960A1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7265E-5486-4EBA-89BF-43AB9D5D74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13D49B-6578-45D2-BC11-67BB28829187}" type="datetimeFigureOut">
              <a:rPr lang="en-GB" smtClean="0"/>
              <a:t>12/02/2026</a:t>
            </a:fld>
            <a:endParaRPr lang="en-GB"/>
          </a:p>
        </p:txBody>
      </p:sp>
      <p:sp>
        <p:nvSpPr>
          <p:cNvPr id="5" name="Footer Placeholder 4">
            <a:extLst>
              <a:ext uri="{FF2B5EF4-FFF2-40B4-BE49-F238E27FC236}">
                <a16:creationId xmlns:a16="http://schemas.microsoft.com/office/drawing/2014/main" id="{631D8CA3-E596-40D5-B89E-B655B72C71D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889D4D-D283-4C91-8006-D98E168D5DD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8D19B39-0B55-4978-9670-2F00F5682B2F}" type="slidenum">
              <a:rPr lang="en-GB" smtClean="0"/>
              <a:t>‹#›</a:t>
            </a:fld>
            <a:endParaRPr lang="en-GB"/>
          </a:p>
        </p:txBody>
      </p:sp>
    </p:spTree>
    <p:extLst>
      <p:ext uri="{BB962C8B-B14F-4D97-AF65-F5344CB8AC3E}">
        <p14:creationId xmlns:p14="http://schemas.microsoft.com/office/powerpoint/2010/main" val="7532975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DE81C76-8E97-4A9C-880D-EB8A295FC595}" type="datetimeFigureOut">
              <a:rPr lang="en-GB" smtClean="0"/>
              <a:t>12/02/2026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773A7962-2399-43FD-9FF8-7E1071DDBD97}" type="slidenum">
              <a:rPr lang="en-GB" smtClean="0"/>
              <a:t>‹#›</a:t>
            </a:fld>
            <a:endParaRPr lang="en-GB"/>
          </a:p>
        </p:txBody>
      </p:sp>
    </p:spTree>
    <p:extLst>
      <p:ext uri="{BB962C8B-B14F-4D97-AF65-F5344CB8AC3E}">
        <p14:creationId xmlns:p14="http://schemas.microsoft.com/office/powerpoint/2010/main" val="18727839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hyperlink" Target="https://teams.microsoft.com/meet/34205558927520?p=ZmolT5F4pNmnNMwHl7" TargetMode="External"/><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hyperlink" Target="https://teams.microsoft.com/l/meetup-join/19%3ameeting_NTJhYmI5NjAtM2NmNS00YzVmLThhZDItZGQ1MjcwNDBiMzJj%40thread.v2/0?context=%7b%22Tid%22%3a%224e0f11f9-046e-4505-9cb8-db2152311e21%22%2c%22Oid%22%3a%22c957a50b-491f-4d94-b4bc-52aca3e2340d%22%7d" TargetMode="External"/><Relationship Id="rId9" Type="http://schemas.openxmlformats.org/officeDocument/2006/relationships/image" Target="../media/image8.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bellard.org/jslinux/" TargetMode="External"/><Relationship Id="rId2" Type="http://schemas.openxmlformats.org/officeDocument/2006/relationships/image" Target="../media/image11.png"/><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console.cloud.google.com/" TargetMode="External"/><Relationship Id="rId1" Type="http://schemas.openxmlformats.org/officeDocument/2006/relationships/slideLayout" Target="../slideLayouts/slideLayout18.xml"/><Relationship Id="rId5" Type="http://schemas.openxmlformats.org/officeDocument/2006/relationships/hyperlink" Target="https://www.google.com/url?sa=t&amp;rct=j&amp;q=&amp;esrc=s&amp;source=web&amp;cd=&amp;cad=rja&amp;uact=8&amp;ved=2ahUKEwii4PyOn8qSAxX1UMMIHcvIIIQQFnoECAwQAQ&amp;url=https%3A%2F%2Fsupport.google.com%2Fmail%2Fanswer%2F56256%3Fhl%3Den-GB&amp;usg=AOvVaw32dqMciX_FbFBj4jkxH9kr&amp;opi=89978449" TargetMode="External"/><Relationship Id="rId4" Type="http://schemas.openxmlformats.org/officeDocument/2006/relationships/hyperlink" Target="https://www.google.com/url?sa=t&amp;rct=j&amp;q=&amp;esrc=s&amp;source=web&amp;cd=&amp;cad=rja&amp;uact=8&amp;ved=2ahUKEwii4PyOn8qSAxX1UMMIHcvIIIQQFnoECBsQAQ&amp;url=https%3A%2F%2Fwww.google.com%2Fintl%2Fen-GB%2Faccount%2Fabout%2F&amp;usg=AOvVaw2ooWQj3vI9P8UlaYUhqulf&amp;opi=89978449"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www.flickr.com/photos/68946401@N03/6268578327/"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geeksforgeeks.org/i-o-scheduling-in-operating-systems/#:~:text=I%2FO%20Traffic%20Controller%20%3A%20Keeps,heads%20the%20transfer%20of%20data."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Protection_ring"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en.wikipedia.org/wiki/Protection_ring" TargetMode="External"/><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hyperlink" Target="https://www.linkedin.com/messaging/thread/2-NjNlMTQzY2MtYWEwYi00MzgxLWE3MzctOWI2MjFlMWNmMTJhXzAxMg==/" TargetMode="External"/><Relationship Id="rId4" Type="http://schemas.openxmlformats.org/officeDocument/2006/relationships/hyperlink" Target="https://creativecommons.org/licenses/by-sa/3.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support.microsoft.com/en-gb/windows/stay-protected-with-the-windows-security-app-2ae0363d-0ada-c064-8b56-6a39afb6a963"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www.youtube.com/watch?v=JRe88intEZM" TargetMode="External"/><Relationship Id="rId5" Type="http://schemas.openxmlformats.org/officeDocument/2006/relationships/hyperlink" Target="https://www.youtube.com/watch?v=xVVgXnorpvA" TargetMode="External"/><Relationship Id="rId4" Type="http://schemas.openxmlformats.org/officeDocument/2006/relationships/hyperlink" Target="https://www.youtube.com/watch?v=T40ydnikkeY" TargetMode="Externa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learn.microsoft.com/en-us/windows/security/operating-system-security/network-security/windows-firewall/configure"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png"/></Relationships>
</file>

<file path=ppt/slides/_rels/slide26.xml.rels><?xml version="1.0" encoding="UTF-8" standalone="yes"?>
<Relationships xmlns="http://schemas.openxmlformats.org/package/2006/relationships"><Relationship Id="rId2" Type="http://schemas.openxmlformats.org/officeDocument/2006/relationships/hyperlink" Target="https://www.youtube.com/watch?v=0pfMxwj51OU"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commons.wikimedia.org/wiki/File:Bash_Logo_Colored.svg" TargetMode="External"/><Relationship Id="rId7" Type="http://schemas.openxmlformats.org/officeDocument/2006/relationships/image" Target="../media/image33.png"/><Relationship Id="rId2"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hyperlink" Target="http://www.pngall.com/microsoft-windows-png" TargetMode="External"/><Relationship Id="rId5" Type="http://schemas.openxmlformats.org/officeDocument/2006/relationships/image" Target="../media/image32.png"/><Relationship Id="rId4" Type="http://schemas.openxmlformats.org/officeDocument/2006/relationships/hyperlink" Target="https://creativecommons.org/licenses/by-sa/3.0/"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labs.azure.com/virtualmachines"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labs.azure.com/virtualmachines" TargetMode="External"/><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labs.azure.com/virtualmachines" TargetMode="External"/><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8" Type="http://schemas.openxmlformats.org/officeDocument/2006/relationships/image" Target="../media/image45.png"/><Relationship Id="rId3" Type="http://schemas.openxmlformats.org/officeDocument/2006/relationships/hyperlink" Target="https://www.virtualbox.org/" TargetMode="External"/><Relationship Id="rId7" Type="http://schemas.openxmlformats.org/officeDocument/2006/relationships/hyperlink" Target="https://commons.wikimedia.org/wiki/File:Virtualbox_logo.png"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hyperlink" Target="https://itsfoss.com/install-linux-in-virtualbox/" TargetMode="External"/><Relationship Id="rId4" Type="http://schemas.openxmlformats.org/officeDocument/2006/relationships/hyperlink" Target="https://tinyurl.com/h7ftieuw" TargetMode="Externa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8" Type="http://schemas.openxmlformats.org/officeDocument/2006/relationships/hyperlink" Target="https://www.mycompiler.io/new/bash" TargetMode="External"/><Relationship Id="rId3" Type="http://schemas.openxmlformats.org/officeDocument/2006/relationships/hyperlink" Target="https://cloud.google.com/shell" TargetMode="External"/><Relationship Id="rId7" Type="http://schemas.openxmlformats.org/officeDocument/2006/relationships/hyperlink" Target="https://gitforwindows.org/" TargetMode="Externa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hyperlink" Target="https://www.educative.io/blog/bash-shell-command-cheat-sheet" TargetMode="External"/><Relationship Id="rId5" Type="http://schemas.openxmlformats.org/officeDocument/2006/relationships/hyperlink" Target="https://labs.azure.com/virtualmachines" TargetMode="External"/><Relationship Id="rId10" Type="http://schemas.openxmlformats.org/officeDocument/2006/relationships/hyperlink" Target="https://www.tutorialspoint.com/execute_bash_online.php" TargetMode="External"/><Relationship Id="rId4" Type="http://schemas.openxmlformats.org/officeDocument/2006/relationships/hyperlink" Target="https://bellard.org/jslinux/" TargetMode="External"/><Relationship Id="rId9" Type="http://schemas.openxmlformats.org/officeDocument/2006/relationships/hyperlink" Target="https://cocalc.com/features/terminal"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7.xml"/><Relationship Id="rId1" Type="http://schemas.openxmlformats.org/officeDocument/2006/relationships/slideLayout" Target="../slideLayouts/slideLayout2.xml"/><Relationship Id="rId6" Type="http://schemas.openxmlformats.org/officeDocument/2006/relationships/image" Target="../media/image49.png"/><Relationship Id="rId5" Type="http://schemas.openxmlformats.org/officeDocument/2006/relationships/image" Target="../media/image48.png"/><Relationship Id="rId4" Type="http://schemas.openxmlformats.org/officeDocument/2006/relationships/hyperlink" Target="https://www.google.com/url?sa=t&amp;rct=j&amp;q=&amp;esrc=s&amp;source=web&amp;cd=&amp;cad=rja&amp;uact=8&amp;ved=2ahUKEwjXsZyH15GEAxXmVkEAHaBrAEYQFnoECBEQAw&amp;url=https%3A%2F%2Fwww.geeksforgeeks.org%2Ftop-command-in-linux-with-examples%2F%23%3A~%3Atext%3DThe%2520%2560%2520top%2560%2520command%2520is%2520a%2Cand%2520analyze%2520system%2520activity%2520effectively.&amp;usg=AOvVaw28nPM3qhtrxNRZ_7Cm4EQY&amp;opi=89978449" TargetMode="External"/></Relationships>
</file>

<file path=ppt/slides/_rels/slide48.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hyperlink" Target="https://linuxize.com/post/how-to-use-nano-text-editor/" TargetMode="External"/><Relationship Id="rId7" Type="http://schemas.openxmlformats.org/officeDocument/2006/relationships/hyperlink" Target="https://commons.wikimedia.org/wiki/File:Bash_Logo_Colored.svg" TargetMode="External"/><Relationship Id="rId2" Type="http://schemas.openxmlformats.org/officeDocument/2006/relationships/hyperlink" Target="https://www.howtogeek.com/howto/42980/the-beginners-guide-to-nano-the-linux-command-line-text-editor/" TargetMode="External"/><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50.png"/><Relationship Id="rId10" Type="http://schemas.openxmlformats.org/officeDocument/2006/relationships/hyperlink" Target="http://www.pngall.com/microsoft-windows-png" TargetMode="External"/><Relationship Id="rId4" Type="http://schemas.openxmlformats.org/officeDocument/2006/relationships/hyperlink" Target="https://www.howtogeek.com/102468/a-beginners-guide-to-editing-text-files-with-vi/" TargetMode="External"/><Relationship Id="rId9" Type="http://schemas.openxmlformats.org/officeDocument/2006/relationships/image" Target="../media/image32.png"/></Relationships>
</file>

<file path=ppt/slides/_rels/slide4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8" Type="http://schemas.openxmlformats.org/officeDocument/2006/relationships/image" Target="../media/image52.png"/><Relationship Id="rId3" Type="http://schemas.openxmlformats.org/officeDocument/2006/relationships/hyperlink" Target="https://www.youtube.com/watch?v=yDwxmF0Kn-Q" TargetMode="External"/><Relationship Id="rId7" Type="http://schemas.openxmlformats.org/officeDocument/2006/relationships/hyperlink" Target="https://www.reliancedigital.in/solutionbox/how-to-run-linux-on-your-android-smartphone/#:~:text=We%20have%20all%20heard%20of,are%20a%20ton%20of%20possibilities."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hyperlink" Target="https://www.youtube.com/watch?v=GmfM8VCAu-I" TargetMode="External"/><Relationship Id="rId5" Type="http://schemas.openxmlformats.org/officeDocument/2006/relationships/hyperlink" Target="https://www.youtube.com/watch?v=xeGQVQyUIoM" TargetMode="External"/><Relationship Id="rId4" Type="http://schemas.openxmlformats.org/officeDocument/2006/relationships/image" Target="../media/image51.png"/><Relationship Id="rId9" Type="http://schemas.openxmlformats.org/officeDocument/2006/relationships/hyperlink" Target="https://pngimg.com/download/3323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B9428E41-B0DE-49F9-B77C-DB9DCBAAEA33}"/>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53F7EE-5CE7-450A-96B3-B3B9BA4610AC}"/>
              </a:ext>
            </a:extLst>
          </p:cNvPr>
          <p:cNvSpPr>
            <a:spLocks noGrp="1"/>
          </p:cNvSpPr>
          <p:nvPr>
            <p:ph type="ctrTitle"/>
          </p:nvPr>
        </p:nvSpPr>
        <p:spPr>
          <a:xfrm>
            <a:off x="1097280" y="2121106"/>
            <a:ext cx="10058400" cy="1648919"/>
          </a:xfrm>
          <a:effectLst>
            <a:outerShdw blurRad="50800" dist="38100" dir="2700000" algn="tl" rotWithShape="0">
              <a:prstClr val="black">
                <a:alpha val="40000"/>
              </a:prstClr>
            </a:outerShdw>
          </a:effectLst>
        </p:spPr>
        <p:txBody>
          <a:bodyPr anchor="ctr">
            <a:normAutofit fontScale="90000"/>
          </a:bodyPr>
          <a:lstStyle/>
          <a:p>
            <a:r>
              <a:rPr lang="en-GB" sz="4900" u="sng" dirty="0">
                <a:solidFill>
                  <a:srgbClr val="FFFFFF"/>
                </a:solidFill>
                <a:highlight>
                  <a:srgbClr val="FF0000"/>
                </a:highlight>
              </a:rPr>
              <a:t>Tutorial 2: </a:t>
            </a:r>
            <a:br>
              <a:rPr lang="en-GB" sz="4400" dirty="0">
                <a:solidFill>
                  <a:srgbClr val="FFFFFF"/>
                </a:solidFill>
                <a:highlight>
                  <a:srgbClr val="FF0000"/>
                </a:highlight>
              </a:rPr>
            </a:br>
            <a:r>
              <a:rPr lang="en-GB" sz="4400" b="1" dirty="0">
                <a:solidFill>
                  <a:srgbClr val="FFFFFF"/>
                </a:solidFill>
                <a:highlight>
                  <a:srgbClr val="FF0000"/>
                </a:highlight>
              </a:rPr>
              <a:t>OS functions continued…</a:t>
            </a:r>
            <a:br>
              <a:rPr lang="en-GB" sz="4400" b="1" dirty="0">
                <a:solidFill>
                  <a:srgbClr val="FFFFFF"/>
                </a:solidFill>
                <a:highlight>
                  <a:srgbClr val="FF0000"/>
                </a:highlight>
              </a:rPr>
            </a:br>
            <a:r>
              <a:rPr lang="en-GB" sz="4400" b="1" dirty="0">
                <a:solidFill>
                  <a:srgbClr val="FFFFFF"/>
                </a:solidFill>
                <a:highlight>
                  <a:srgbClr val="FF0000"/>
                </a:highlight>
              </a:rPr>
              <a:t>&amp; Tutorial Activity</a:t>
            </a:r>
          </a:p>
        </p:txBody>
      </p:sp>
      <p:sp>
        <p:nvSpPr>
          <p:cNvPr id="3" name="TextBox 2">
            <a:extLst>
              <a:ext uri="{FF2B5EF4-FFF2-40B4-BE49-F238E27FC236}">
                <a16:creationId xmlns:a16="http://schemas.microsoft.com/office/drawing/2014/main" id="{C3F4BDA4-E399-17EB-C9E5-843AF53EB24F}"/>
              </a:ext>
            </a:extLst>
          </p:cNvPr>
          <p:cNvSpPr txBox="1"/>
          <p:nvPr/>
        </p:nvSpPr>
        <p:spPr>
          <a:xfrm>
            <a:off x="3048" y="5891121"/>
            <a:ext cx="6540627" cy="523220"/>
          </a:xfrm>
          <a:prstGeom prst="rect">
            <a:avLst/>
          </a:prstGeom>
          <a:solidFill>
            <a:srgbClr val="FF0000"/>
          </a:solid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800" b="1"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Download Tutorial deck from Moodle</a:t>
            </a:r>
            <a:r>
              <a:rPr lang="en-GB" sz="2800" dirty="0">
                <a:solidFill>
                  <a:srgbClr val="FFFF00"/>
                </a:solidFill>
                <a:effectLst/>
                <a:latin typeface="Aptos" panose="020B0004020202020204" pitchFamily="34" charset="0"/>
                <a:ea typeface="DengXian" panose="02010600030101010101" pitchFamily="2" charset="-122"/>
                <a:cs typeface="Times New Roman" panose="02020603050405020304" pitchFamily="18" charset="0"/>
              </a:rPr>
              <a:t>.</a:t>
            </a:r>
            <a:endParaRPr lang="en-GB" sz="2000" dirty="0">
              <a:solidFill>
                <a:srgbClr val="FFFF00"/>
              </a:solidFill>
            </a:endParaRPr>
          </a:p>
        </p:txBody>
      </p:sp>
    </p:spTree>
    <p:extLst>
      <p:ext uri="{BB962C8B-B14F-4D97-AF65-F5344CB8AC3E}">
        <p14:creationId xmlns:p14="http://schemas.microsoft.com/office/powerpoint/2010/main" val="10820517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0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mute="1">
                <p:cTn id="7"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25147AAE-7C10-A7D2-362A-DBB641DA1005}"/>
              </a:ext>
            </a:extLst>
          </p:cNvPr>
          <p:cNvSpPr txBox="1">
            <a:spLocks/>
          </p:cNvSpPr>
          <p:nvPr/>
        </p:nvSpPr>
        <p:spPr>
          <a:xfrm>
            <a:off x="602706" y="1222150"/>
            <a:ext cx="10636225" cy="4509415"/>
          </a:xfrm>
          <a:prstGeom prst="rect">
            <a:avLst/>
          </a:prstGeom>
          <a:ln w="19050">
            <a:solidFill>
              <a:schemeClr val="tx1"/>
            </a:solidFill>
            <a:prstDash val="dash"/>
          </a:ln>
        </p:spPr>
        <p:txBody>
          <a:bodyPr vert="horz" lIns="91440" tIns="45720" rIns="91440" bIns="45720" rtlCol="0">
            <a:normAutofit/>
          </a:bodyPr>
          <a:lstStyle>
            <a:lvl1pPr marL="0" indent="0" algn="l" defTabSz="914400" rtl="0" eaLnBrk="1" latinLnBrk="0" hangingPunct="1">
              <a:lnSpc>
                <a:spcPct val="90000"/>
              </a:lnSpc>
              <a:spcBef>
                <a:spcPts val="1000"/>
              </a:spcBef>
              <a:buFont typeface="Arial" panose="020B0604020202020204" pitchFamily="34" charset="0"/>
              <a:buNone/>
              <a:defRPr sz="1600"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1400"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200"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Log-in to Teams: </a:t>
            </a:r>
            <a:r>
              <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3" tooltip="Meeting join link">
                  <a:extLst>
                    <a:ext uri="{A12FA001-AC4F-418D-AE19-62706E023703}">
                      <ahyp:hlinkClr xmlns:ahyp="http://schemas.microsoft.com/office/drawing/2018/hyperlinkcolor" val="tx"/>
                    </a:ext>
                  </a:extLst>
                </a:hlinkClick>
              </a:rPr>
              <a:t>Click here to join the meeting</a:t>
            </a:r>
            <a:endParaRPr kumimoji="0" lang="en-US" sz="3000" b="1" i="0" u="none" strike="noStrike" kern="1200" cap="none" spc="0" normalizeH="0" baseline="0" noProof="0" dirty="0">
              <a:ln>
                <a:noFill/>
              </a:ln>
              <a:solidFill>
                <a:srgbClr val="3333FF"/>
              </a:solidFill>
              <a:effectLst/>
              <a:uLnTx/>
              <a:uFillTx/>
              <a:latin typeface="Calibri" panose="020F0502020204030204"/>
              <a:ea typeface="+mn-ea"/>
              <a:cs typeface="+mn-cs"/>
              <a:hlinkClick r:id="rId4" tooltip="Meeting join link">
                <a:extLst>
                  <a:ext uri="{A12FA001-AC4F-418D-AE19-62706E023703}">
                    <ahyp:hlinkClr xmlns:ahyp="http://schemas.microsoft.com/office/drawing/2018/hyperlinkcolor" val="tx"/>
                  </a:ext>
                </a:extLst>
              </a:hlinkClick>
            </a:endParaRP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To:</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sz="3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Arial" panose="020B0604020202020204" pitchFamily="34" charset="0"/>
              </a:rPr>
              <a:t>Ask Questions in chat &amp; DM</a:t>
            </a: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sz="3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Arial" panose="020B0604020202020204" pitchFamily="34" charset="0"/>
              </a:rPr>
              <a:t>Request &amp; receive feedback</a:t>
            </a: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Collaborate with others</a:t>
            </a:r>
          </a:p>
          <a:p>
            <a:pPr marL="457200" marR="0" lvl="1" indent="0" algn="l" defTabSz="914400" rtl="0" eaLnBrk="1" fontAlgn="auto" latinLnBrk="0" hangingPunct="1">
              <a:lnSpc>
                <a:spcPct val="100000"/>
              </a:lnSpc>
              <a:spcBef>
                <a:spcPts val="0"/>
              </a:spcBef>
              <a:spcAft>
                <a:spcPts val="300"/>
              </a:spcAft>
              <a:buClrTx/>
              <a:buSzTx/>
              <a:buFont typeface="Arial" panose="020B0604020202020204" pitchFamily="34" charset="0"/>
              <a:buChar char="•"/>
              <a:tabLst/>
              <a:defRPr/>
            </a:pP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Share resources</a:t>
            </a:r>
          </a:p>
          <a:p>
            <a:pPr marL="0" marR="0" lvl="0" indent="0" algn="l" defTabSz="914400" rtl="0" eaLnBrk="1" fontAlgn="auto" latinLnBrk="0" hangingPunct="1">
              <a:lnSpc>
                <a:spcPct val="100000"/>
              </a:lnSpc>
              <a:spcBef>
                <a:spcPts val="0"/>
              </a:spcBef>
              <a:spcAft>
                <a:spcPts val="300"/>
              </a:spcAft>
              <a:buClrTx/>
              <a:buSzTx/>
              <a:buFont typeface="Arial" panose="020B0604020202020204" pitchFamily="34" charset="0"/>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Optional: Bring Headphones.</a:t>
            </a:r>
          </a:p>
        </p:txBody>
      </p:sp>
      <p:sp>
        <p:nvSpPr>
          <p:cNvPr id="2" name="Title 1">
            <a:extLst>
              <a:ext uri="{FF2B5EF4-FFF2-40B4-BE49-F238E27FC236}">
                <a16:creationId xmlns:a16="http://schemas.microsoft.com/office/drawing/2014/main" id="{7D0C4313-F21F-465B-89E5-EC25D19FE8BB}"/>
              </a:ext>
            </a:extLst>
          </p:cNvPr>
          <p:cNvSpPr>
            <a:spLocks noGrp="1"/>
          </p:cNvSpPr>
          <p:nvPr>
            <p:ph type="title"/>
          </p:nvPr>
        </p:nvSpPr>
        <p:spPr>
          <a:xfrm>
            <a:off x="511266" y="159154"/>
            <a:ext cx="5937616" cy="902512"/>
          </a:xfrm>
        </p:spPr>
        <p:txBody>
          <a:bodyPr>
            <a:normAutofit/>
          </a:bodyPr>
          <a:lstStyle/>
          <a:p>
            <a:r>
              <a:rPr lang="en-GB" sz="5400" b="1" u="sng" dirty="0"/>
              <a:t>Log-in to MS-Teams</a:t>
            </a:r>
          </a:p>
        </p:txBody>
      </p:sp>
      <p:grpSp>
        <p:nvGrpSpPr>
          <p:cNvPr id="9" name="Group 8">
            <a:extLst>
              <a:ext uri="{FF2B5EF4-FFF2-40B4-BE49-F238E27FC236}">
                <a16:creationId xmlns:a16="http://schemas.microsoft.com/office/drawing/2014/main" id="{2A7EC381-B78E-33A9-8D1C-695AD8BB46E6}"/>
              </a:ext>
            </a:extLst>
          </p:cNvPr>
          <p:cNvGrpSpPr/>
          <p:nvPr/>
        </p:nvGrpSpPr>
        <p:grpSpPr>
          <a:xfrm>
            <a:off x="7211839" y="1401763"/>
            <a:ext cx="3811313" cy="2812428"/>
            <a:chOff x="5860677" y="2191869"/>
            <a:chExt cx="3666564" cy="2523566"/>
          </a:xfrm>
        </p:grpSpPr>
        <p:pic>
          <p:nvPicPr>
            <p:cNvPr id="6" name="Graphic 5" descr="Meeting outline">
              <a:extLst>
                <a:ext uri="{FF2B5EF4-FFF2-40B4-BE49-F238E27FC236}">
                  <a16:creationId xmlns:a16="http://schemas.microsoft.com/office/drawing/2014/main" id="{6EC8E407-E663-4E16-DF7A-A29469ED1BB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003675" y="2191869"/>
              <a:ext cx="2523566" cy="2523566"/>
            </a:xfrm>
            <a:prstGeom prst="rect">
              <a:avLst/>
            </a:prstGeom>
          </p:spPr>
        </p:pic>
        <p:pic>
          <p:nvPicPr>
            <p:cNvPr id="8" name="Graphic 7" descr="Online meeting with solid fill">
              <a:extLst>
                <a:ext uri="{FF2B5EF4-FFF2-40B4-BE49-F238E27FC236}">
                  <a16:creationId xmlns:a16="http://schemas.microsoft.com/office/drawing/2014/main" id="{02AF6B8B-F32F-C118-936D-B59699A91390}"/>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5860677" y="2857500"/>
              <a:ext cx="1703294" cy="1703294"/>
            </a:xfrm>
            <a:prstGeom prst="rect">
              <a:avLst/>
            </a:prstGeom>
          </p:spPr>
        </p:pic>
      </p:grpSp>
      <p:pic>
        <p:nvPicPr>
          <p:cNvPr id="3" name="Picture 2">
            <a:extLst>
              <a:ext uri="{FF2B5EF4-FFF2-40B4-BE49-F238E27FC236}">
                <a16:creationId xmlns:a16="http://schemas.microsoft.com/office/drawing/2014/main" id="{C1321F17-6701-9D21-67D6-7EE3831FB10B}"/>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0" y="6400890"/>
            <a:ext cx="12192000" cy="457110"/>
          </a:xfrm>
          <a:prstGeom prst="rect">
            <a:avLst/>
          </a:prstGeom>
        </p:spPr>
      </p:pic>
      <p:sp>
        <p:nvSpPr>
          <p:cNvPr id="5" name="TextBox 4">
            <a:extLst>
              <a:ext uri="{FF2B5EF4-FFF2-40B4-BE49-F238E27FC236}">
                <a16:creationId xmlns:a16="http://schemas.microsoft.com/office/drawing/2014/main" id="{3110C5AD-C82C-D337-1372-6A1A1642A7DB}"/>
              </a:ext>
            </a:extLst>
          </p:cNvPr>
          <p:cNvSpPr txBox="1"/>
          <p:nvPr/>
        </p:nvSpPr>
        <p:spPr>
          <a:xfrm>
            <a:off x="2563476" y="4686075"/>
            <a:ext cx="6567272" cy="646331"/>
          </a:xfrm>
          <a:prstGeom prst="rect">
            <a:avLst/>
          </a:prstGeom>
          <a:noFill/>
          <a:ln>
            <a:solidFill>
              <a:srgbClr val="002060"/>
            </a:solidFill>
          </a:ln>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Segoe UI" panose="020B0502040204020203" pitchFamily="34" charset="0"/>
                <a:ea typeface="+mn-ea"/>
                <a:cs typeface="+mn-cs"/>
              </a:rPr>
              <a:t>Also useful if you want to use your own device to watch &amp; listen to the lecture/tutorial.</a:t>
            </a:r>
          </a:p>
        </p:txBody>
      </p:sp>
    </p:spTree>
    <p:extLst>
      <p:ext uri="{BB962C8B-B14F-4D97-AF65-F5344CB8AC3E}">
        <p14:creationId xmlns:p14="http://schemas.microsoft.com/office/powerpoint/2010/main" val="1612019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b="1" dirty="0">
                <a:solidFill>
                  <a:schemeClr val="bg1"/>
                </a:solidFill>
              </a:rPr>
              <a:t>Open: Tutorial document</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27910" y="1851761"/>
            <a:ext cx="10515600" cy="4351338"/>
          </a:xfrm>
        </p:spPr>
        <p:txBody>
          <a:bodyPr>
            <a:normAutofit/>
          </a:bodyPr>
          <a:lstStyle/>
          <a:p>
            <a:pPr marL="624078" indent="-514350"/>
            <a:r>
              <a:rPr lang="en-GB" sz="3200" dirty="0">
                <a:highlight>
                  <a:srgbClr val="FFFF00"/>
                </a:highlight>
              </a:rPr>
              <a:t>Open your </a:t>
            </a:r>
            <a:r>
              <a:rPr lang="en-GB" sz="3200" b="1" dirty="0">
                <a:highlight>
                  <a:srgbClr val="FFFF00"/>
                </a:highlight>
              </a:rPr>
              <a:t>OS-Tutorial </a:t>
            </a:r>
            <a:r>
              <a:rPr lang="en-GB" sz="3200" dirty="0">
                <a:highlight>
                  <a:srgbClr val="FFFF00"/>
                </a:highlight>
              </a:rPr>
              <a:t>document</a:t>
            </a:r>
            <a:r>
              <a:rPr lang="en-GB" sz="3200" dirty="0"/>
              <a:t>.</a:t>
            </a:r>
          </a:p>
          <a:p>
            <a:pPr marL="624078" indent="-514350"/>
            <a:r>
              <a:rPr lang="en-GB" sz="3200" dirty="0"/>
              <a:t>To save activity work from tutorials, to help you complete the assignment.</a:t>
            </a:r>
          </a:p>
          <a:p>
            <a:pPr marL="109728" indent="0">
              <a:buNone/>
            </a:pPr>
            <a:r>
              <a:rPr lang="en-GB" dirty="0"/>
              <a:t>Or create one if not already done so:</a:t>
            </a:r>
          </a:p>
          <a:p>
            <a:pPr marL="1081278" lvl="1" indent="-514350">
              <a:buFont typeface="+mj-lt"/>
              <a:buAutoNum type="arabicPeriod"/>
            </a:pPr>
            <a:r>
              <a:rPr lang="en-GB" dirty="0"/>
              <a:t>Create a </a:t>
            </a:r>
            <a:r>
              <a:rPr lang="en-GB" b="1" u="sng" dirty="0"/>
              <a:t>new folder</a:t>
            </a:r>
            <a:r>
              <a:rPr lang="en-GB" b="1" dirty="0"/>
              <a:t> </a:t>
            </a:r>
            <a:r>
              <a:rPr lang="en-GB" dirty="0"/>
              <a:t>for this module in your preferred Cloud drive titled e.g. </a:t>
            </a:r>
            <a:r>
              <a:rPr lang="en-GB" b="1" dirty="0"/>
              <a:t>Yr1 Sem2 OS</a:t>
            </a:r>
            <a:r>
              <a:rPr lang="en-GB" dirty="0"/>
              <a:t>.</a:t>
            </a:r>
          </a:p>
          <a:p>
            <a:pPr marL="1081278" lvl="1" indent="-514350">
              <a:buFont typeface="+mj-lt"/>
              <a:buAutoNum type="arabicPeriod"/>
            </a:pPr>
            <a:r>
              <a:rPr lang="en-GB" dirty="0"/>
              <a:t>Create a </a:t>
            </a:r>
            <a:r>
              <a:rPr lang="en-GB" b="1" u="sng" dirty="0"/>
              <a:t>new document</a:t>
            </a:r>
            <a:r>
              <a:rPr lang="en-GB" b="1" dirty="0"/>
              <a:t> </a:t>
            </a:r>
            <a:r>
              <a:rPr lang="en-GB" dirty="0"/>
              <a:t>in the folder titled e.g. </a:t>
            </a:r>
            <a:r>
              <a:rPr lang="en-GB" b="1" dirty="0"/>
              <a:t>OS-Tutorial-Activities</a:t>
            </a:r>
          </a:p>
        </p:txBody>
      </p:sp>
    </p:spTree>
    <p:extLst>
      <p:ext uri="{BB962C8B-B14F-4D97-AF65-F5344CB8AC3E}">
        <p14:creationId xmlns:p14="http://schemas.microsoft.com/office/powerpoint/2010/main" val="4223115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699294" y="143729"/>
            <a:ext cx="6798541" cy="1045973"/>
          </a:xfrm>
        </p:spPr>
        <p:txBody>
          <a:bodyPr anchor="b">
            <a:normAutofit/>
          </a:bodyPr>
          <a:lstStyle/>
          <a:p>
            <a:r>
              <a:rPr lang="en-GB" sz="5400" b="1" u="sng" dirty="0"/>
              <a:t>Lecture re-cap:</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786949" y="1395424"/>
            <a:ext cx="7705044" cy="4625159"/>
          </a:xfrm>
        </p:spPr>
        <p:txBody>
          <a:bodyPr>
            <a:normAutofit/>
          </a:bodyPr>
          <a:lstStyle/>
          <a:p>
            <a:pPr marL="514350" indent="-514350">
              <a:buFont typeface="+mj-lt"/>
              <a:buAutoNum type="arabicPeriod"/>
            </a:pPr>
            <a:r>
              <a:rPr lang="en-GB" sz="4000" dirty="0"/>
              <a:t>The Kernel</a:t>
            </a:r>
          </a:p>
          <a:p>
            <a:pPr marL="514350" indent="-514350">
              <a:buFont typeface="+mj-lt"/>
              <a:buAutoNum type="arabicPeriod"/>
            </a:pPr>
            <a:r>
              <a:rPr lang="en-GB" sz="4000" dirty="0"/>
              <a:t>Functions of an OS</a:t>
            </a:r>
          </a:p>
          <a:p>
            <a:pPr marL="514350" indent="-514350">
              <a:buFont typeface="+mj-lt"/>
              <a:buAutoNum type="arabicPeriod"/>
            </a:pPr>
            <a:r>
              <a:rPr lang="en-GB" sz="4000" dirty="0"/>
              <a:t>Memory &amp; Process Management</a:t>
            </a:r>
          </a:p>
        </p:txBody>
      </p:sp>
    </p:spTree>
    <p:extLst>
      <p:ext uri="{BB962C8B-B14F-4D97-AF65-F5344CB8AC3E}">
        <p14:creationId xmlns:p14="http://schemas.microsoft.com/office/powerpoint/2010/main" val="29415332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fontScale="90000"/>
          </a:bodyPr>
          <a:lstStyle/>
          <a:p>
            <a:r>
              <a:rPr lang="en-GB" b="1" dirty="0">
                <a:solidFill>
                  <a:schemeClr val="bg1"/>
                </a:solidFill>
              </a:rPr>
              <a:t>Lecture Summary: </a:t>
            </a:r>
            <a:br>
              <a:rPr lang="en-GB" b="1" dirty="0">
                <a:solidFill>
                  <a:schemeClr val="bg1"/>
                </a:solidFill>
              </a:rPr>
            </a:br>
            <a:r>
              <a:rPr lang="en-GB" b="1" dirty="0">
                <a:solidFill>
                  <a:schemeClr val="bg1"/>
                </a:solidFill>
              </a:rPr>
              <a:t>	  Process &amp; Resource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528850" y="1752695"/>
            <a:ext cx="10805615" cy="4866936"/>
          </a:xfrm>
        </p:spPr>
        <p:txBody>
          <a:bodyPr>
            <a:normAutofit fontScale="92500" lnSpcReduction="10000"/>
          </a:bodyPr>
          <a:lstStyle/>
          <a:p>
            <a:pPr marL="0" indent="0">
              <a:buNone/>
            </a:pPr>
            <a:r>
              <a:rPr lang="en-GB" sz="3200" dirty="0">
                <a:solidFill>
                  <a:srgbClr val="222222"/>
                </a:solidFill>
              </a:rPr>
              <a:t>In the Lecture, w</a:t>
            </a:r>
            <a:r>
              <a:rPr lang="en-GB" sz="3200" b="0" i="0" dirty="0">
                <a:solidFill>
                  <a:srgbClr val="222222"/>
                </a:solidFill>
                <a:effectLst/>
              </a:rPr>
              <a:t>e learned: </a:t>
            </a:r>
            <a:endParaRPr lang="en-GB" sz="3200" dirty="0">
              <a:solidFill>
                <a:srgbClr val="222222"/>
              </a:solidFill>
            </a:endParaRPr>
          </a:p>
          <a:p>
            <a:r>
              <a:rPr lang="en-GB" sz="3200" dirty="0">
                <a:solidFill>
                  <a:srgbClr val="202124"/>
                </a:solidFill>
              </a:rPr>
              <a:t>The OS manages many areas such as: CPU time, memory, file storage, network connections, system security and input/output (I/O) devices.</a:t>
            </a:r>
          </a:p>
          <a:p>
            <a:pPr algn="l"/>
            <a:r>
              <a:rPr lang="en-GB" sz="3200" dirty="0">
                <a:solidFill>
                  <a:srgbClr val="222222"/>
                </a:solidFill>
              </a:rPr>
              <a:t>The OS performs System, </a:t>
            </a:r>
            <a:r>
              <a:rPr lang="en-GB" sz="3200" b="0" i="0" dirty="0">
                <a:solidFill>
                  <a:srgbClr val="222222"/>
                </a:solidFill>
                <a:effectLst/>
              </a:rPr>
              <a:t>Process and Memory management.</a:t>
            </a:r>
          </a:p>
          <a:p>
            <a:r>
              <a:rPr lang="en-GB" sz="3200" dirty="0">
                <a:solidFill>
                  <a:srgbClr val="222222"/>
                </a:solidFill>
              </a:rPr>
              <a:t>The </a:t>
            </a:r>
            <a:r>
              <a:rPr lang="en-GB" sz="3200" b="0" i="0" dirty="0">
                <a:solidFill>
                  <a:srgbClr val="222222"/>
                </a:solidFill>
                <a:effectLst/>
              </a:rPr>
              <a:t>OS manages all the running processes of the system</a:t>
            </a:r>
            <a:r>
              <a:rPr lang="en-GB" sz="3200" dirty="0">
                <a:solidFill>
                  <a:srgbClr val="222222"/>
                </a:solidFill>
              </a:rPr>
              <a:t> using </a:t>
            </a:r>
            <a:r>
              <a:rPr lang="en-GB" sz="3200" b="1" i="0" dirty="0">
                <a:solidFill>
                  <a:srgbClr val="222222"/>
                </a:solidFill>
                <a:effectLst/>
              </a:rPr>
              <a:t>process scheduling</a:t>
            </a:r>
            <a:r>
              <a:rPr lang="en-GB" sz="3200" b="0" i="0" dirty="0">
                <a:solidFill>
                  <a:srgbClr val="222222"/>
                </a:solidFill>
                <a:effectLst/>
              </a:rPr>
              <a:t> and </a:t>
            </a:r>
            <a:r>
              <a:rPr lang="en-GB" sz="3200" b="1" i="0" dirty="0">
                <a:solidFill>
                  <a:srgbClr val="222222"/>
                </a:solidFill>
                <a:effectLst/>
              </a:rPr>
              <a:t>resource allocation</a:t>
            </a:r>
            <a:r>
              <a:rPr lang="en-GB" sz="3200" b="0" i="0" dirty="0">
                <a:solidFill>
                  <a:srgbClr val="222222"/>
                </a:solidFill>
                <a:effectLst/>
              </a:rPr>
              <a:t>.</a:t>
            </a:r>
          </a:p>
          <a:p>
            <a:r>
              <a:rPr lang="en-GB" sz="3200" dirty="0">
                <a:effectLst/>
                <a:ea typeface="Calibri" panose="020F0502020204030204" pitchFamily="34" charset="0"/>
                <a:cs typeface="Times New Roman" panose="02020603050405020304" pitchFamily="18" charset="0"/>
              </a:rPr>
              <a:t>The OS </a:t>
            </a:r>
            <a:r>
              <a:rPr lang="en-GB" sz="3200" b="1" dirty="0">
                <a:effectLst/>
                <a:ea typeface="Calibri" panose="020F0502020204030204" pitchFamily="34" charset="0"/>
                <a:cs typeface="Times New Roman" panose="02020603050405020304" pitchFamily="18" charset="0"/>
              </a:rPr>
              <a:t>creates</a:t>
            </a:r>
            <a:r>
              <a:rPr lang="en-GB" sz="3200" dirty="0">
                <a:effectLst/>
                <a:ea typeface="Calibri" panose="020F0502020204030204" pitchFamily="34" charset="0"/>
                <a:cs typeface="Times New Roman" panose="02020603050405020304" pitchFamily="18" charset="0"/>
              </a:rPr>
              <a:t>, </a:t>
            </a:r>
            <a:r>
              <a:rPr lang="en-GB" sz="3200" b="1" dirty="0">
                <a:effectLst/>
                <a:ea typeface="Calibri" panose="020F0502020204030204" pitchFamily="34" charset="0"/>
                <a:cs typeface="Times New Roman" panose="02020603050405020304" pitchFamily="18" charset="0"/>
              </a:rPr>
              <a:t>schedules</a:t>
            </a:r>
            <a:r>
              <a:rPr lang="en-GB" sz="3200" dirty="0">
                <a:effectLst/>
                <a:ea typeface="Calibri" panose="020F0502020204030204" pitchFamily="34" charset="0"/>
                <a:cs typeface="Times New Roman" panose="02020603050405020304" pitchFamily="18" charset="0"/>
              </a:rPr>
              <a:t>, </a:t>
            </a:r>
            <a:r>
              <a:rPr lang="en-GB" sz="3200" b="1" dirty="0">
                <a:effectLst/>
                <a:ea typeface="Calibri" panose="020F0502020204030204" pitchFamily="34" charset="0"/>
                <a:cs typeface="Times New Roman" panose="02020603050405020304" pitchFamily="18" charset="0"/>
              </a:rPr>
              <a:t>assigns</a:t>
            </a:r>
            <a:r>
              <a:rPr lang="en-GB" sz="3200" dirty="0">
                <a:effectLst/>
                <a:ea typeface="Calibri" panose="020F0502020204030204" pitchFamily="34" charset="0"/>
                <a:cs typeface="Times New Roman" panose="02020603050405020304" pitchFamily="18" charset="0"/>
              </a:rPr>
              <a:t> and </a:t>
            </a:r>
            <a:r>
              <a:rPr lang="en-GB" sz="3200" b="1" dirty="0">
                <a:effectLst/>
                <a:ea typeface="Calibri" panose="020F0502020204030204" pitchFamily="34" charset="0"/>
                <a:cs typeface="Times New Roman" panose="02020603050405020304" pitchFamily="18" charset="0"/>
              </a:rPr>
              <a:t>terminates</a:t>
            </a:r>
            <a:r>
              <a:rPr lang="en-GB" sz="3200" dirty="0">
                <a:effectLst/>
                <a:ea typeface="Calibri" panose="020F0502020204030204" pitchFamily="34" charset="0"/>
                <a:cs typeface="Times New Roman" panose="02020603050405020304" pitchFamily="18" charset="0"/>
              </a:rPr>
              <a:t> </a:t>
            </a:r>
            <a:r>
              <a:rPr lang="en-GB" sz="3200" b="1" dirty="0">
                <a:effectLst/>
                <a:ea typeface="Calibri" panose="020F0502020204030204" pitchFamily="34" charset="0"/>
                <a:cs typeface="Times New Roman" panose="02020603050405020304" pitchFamily="18" charset="0"/>
              </a:rPr>
              <a:t>processes</a:t>
            </a:r>
            <a:r>
              <a:rPr lang="en-GB" sz="3200" dirty="0">
                <a:effectLst/>
                <a:ea typeface="Calibri" panose="020F0502020204030204" pitchFamily="34" charset="0"/>
                <a:cs typeface="Times New Roman" panose="02020603050405020304" pitchFamily="18" charset="0"/>
              </a:rPr>
              <a:t> that are used by the CPU.</a:t>
            </a:r>
            <a:endParaRPr lang="en-GB" sz="3200" dirty="0">
              <a:solidFill>
                <a:srgbClr val="222222"/>
              </a:solidFill>
            </a:endParaRPr>
          </a:p>
          <a:p>
            <a:r>
              <a:rPr lang="en-GB" sz="3200" b="0" i="0" dirty="0">
                <a:solidFill>
                  <a:srgbClr val="222222"/>
                </a:solidFill>
                <a:effectLst/>
              </a:rPr>
              <a:t>‘</a:t>
            </a:r>
            <a:r>
              <a:rPr lang="en-GB" sz="3200" b="1" i="0" dirty="0">
                <a:solidFill>
                  <a:srgbClr val="222222"/>
                </a:solidFill>
                <a:effectLst/>
              </a:rPr>
              <a:t>Process management</a:t>
            </a:r>
            <a:r>
              <a:rPr lang="en-GB" sz="3200" b="0" i="0" dirty="0">
                <a:solidFill>
                  <a:srgbClr val="222222"/>
                </a:solidFill>
                <a:effectLst/>
              </a:rPr>
              <a:t>’ involves creating, scheduling and the termination of processes, and deadlock management. </a:t>
            </a:r>
          </a:p>
        </p:txBody>
      </p:sp>
    </p:spTree>
    <p:extLst>
      <p:ext uri="{BB962C8B-B14F-4D97-AF65-F5344CB8AC3E}">
        <p14:creationId xmlns:p14="http://schemas.microsoft.com/office/powerpoint/2010/main" val="4435888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644703" y="539514"/>
            <a:ext cx="6798541" cy="1045973"/>
          </a:xfrm>
        </p:spPr>
        <p:txBody>
          <a:bodyPr anchor="b">
            <a:normAutofit/>
          </a:bodyPr>
          <a:lstStyle/>
          <a:p>
            <a:r>
              <a:rPr lang="en-GB" sz="4800" b="1" u="sng" dirty="0"/>
              <a:t>Tutorial overview:</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786949" y="1705970"/>
            <a:ext cx="7705044" cy="4314613"/>
          </a:xfrm>
        </p:spPr>
        <p:txBody>
          <a:bodyPr>
            <a:normAutofit fontScale="77500" lnSpcReduction="20000"/>
          </a:bodyPr>
          <a:lstStyle/>
          <a:p>
            <a:pPr marL="0" indent="0">
              <a:buNone/>
            </a:pPr>
            <a:r>
              <a:rPr lang="en-GB" sz="4000" dirty="0">
                <a:highlight>
                  <a:srgbClr val="FFFF00"/>
                </a:highlight>
              </a:rPr>
              <a:t>This deck relates to task 1 of the Assignment.</a:t>
            </a:r>
          </a:p>
          <a:p>
            <a:pPr marL="0" indent="0">
              <a:buNone/>
            </a:pPr>
            <a:r>
              <a:rPr lang="en-GB" sz="4000" dirty="0"/>
              <a:t>OS functions </a:t>
            </a:r>
            <a:r>
              <a:rPr lang="en-GB" sz="4000" dirty="0" err="1"/>
              <a:t>cont</a:t>
            </a:r>
            <a:r>
              <a:rPr lang="en-GB" sz="4000" dirty="0"/>
              <a:t>…</a:t>
            </a:r>
          </a:p>
          <a:p>
            <a:r>
              <a:rPr lang="en-GB" sz="4000" dirty="0"/>
              <a:t>Process Management Activity </a:t>
            </a:r>
          </a:p>
          <a:p>
            <a:r>
              <a:rPr lang="en-GB" sz="4000" dirty="0"/>
              <a:t>Device Management</a:t>
            </a:r>
          </a:p>
          <a:p>
            <a:r>
              <a:rPr lang="en-GB" sz="4000" dirty="0"/>
              <a:t>Networking functions</a:t>
            </a:r>
          </a:p>
          <a:p>
            <a:r>
              <a:rPr lang="en-GB" sz="4000" dirty="0"/>
              <a:t>System Security</a:t>
            </a:r>
          </a:p>
          <a:p>
            <a:r>
              <a:rPr lang="en-GB" sz="4000" b="1" dirty="0"/>
              <a:t>Activity: </a:t>
            </a:r>
            <a:r>
              <a:rPr lang="en-GB" sz="4000" dirty="0"/>
              <a:t>OS Functions Activity</a:t>
            </a:r>
          </a:p>
          <a:p>
            <a:r>
              <a:rPr lang="en-GB" sz="4000" b="1" dirty="0"/>
              <a:t>Homework Activity: </a:t>
            </a:r>
            <a:r>
              <a:rPr lang="en-GB" sz="4000" dirty="0"/>
              <a:t>VM &amp; Process Management Activity</a:t>
            </a:r>
          </a:p>
        </p:txBody>
      </p:sp>
    </p:spTree>
    <p:extLst>
      <p:ext uri="{BB962C8B-B14F-4D97-AF65-F5344CB8AC3E}">
        <p14:creationId xmlns:p14="http://schemas.microsoft.com/office/powerpoint/2010/main" val="3591285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C26435E-EEEB-7D6A-BFA1-27BFCD9C2EE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C86A28-FA3C-34A3-62CA-08F65A87B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ABE0110-CDB7-FFE0-7370-5BA556756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36F6C89-22A4-F168-4987-61EF5A612D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B3B2B688-8495-2388-64B8-B4B1AC7CB3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58EF6A3-07F6-78B9-E227-D1E6BCC5DD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BB9B202-C587-51DD-03CA-ED4136687B5A}"/>
              </a:ext>
            </a:extLst>
          </p:cNvPr>
          <p:cNvSpPr>
            <a:spLocks noGrp="1"/>
          </p:cNvSpPr>
          <p:nvPr>
            <p:ph type="title"/>
          </p:nvPr>
        </p:nvSpPr>
        <p:spPr>
          <a:xfrm>
            <a:off x="166219" y="313843"/>
            <a:ext cx="9895951" cy="1033669"/>
          </a:xfrm>
        </p:spPr>
        <p:txBody>
          <a:bodyPr>
            <a:normAutofit/>
          </a:bodyPr>
          <a:lstStyle/>
          <a:p>
            <a:r>
              <a:rPr lang="en-GB" sz="4400" b="1" dirty="0">
                <a:solidFill>
                  <a:srgbClr val="002060"/>
                </a:solidFill>
                <a:highlight>
                  <a:srgbClr val="FFFF00"/>
                </a:highlight>
              </a:rPr>
              <a:t>Try:</a:t>
            </a:r>
            <a:r>
              <a:rPr lang="en-GB" sz="4400" b="1" dirty="0">
                <a:solidFill>
                  <a:srgbClr val="002060"/>
                </a:solidFill>
              </a:rPr>
              <a:t> </a:t>
            </a:r>
            <a:r>
              <a:rPr lang="en-GB" sz="4400" b="1" dirty="0">
                <a:solidFill>
                  <a:schemeClr val="bg1"/>
                </a:solidFill>
              </a:rPr>
              <a:t>Windows</a:t>
            </a:r>
            <a:r>
              <a:rPr lang="en-GB" sz="4400" b="1" dirty="0">
                <a:solidFill>
                  <a:srgbClr val="002060"/>
                </a:solidFill>
              </a:rPr>
              <a:t> </a:t>
            </a:r>
            <a:r>
              <a:rPr lang="en-GB" b="1" dirty="0">
                <a:solidFill>
                  <a:srgbClr val="FFFFFF"/>
                </a:solidFill>
              </a:rPr>
              <a:t>Process monitoring</a:t>
            </a:r>
          </a:p>
        </p:txBody>
      </p:sp>
      <p:sp>
        <p:nvSpPr>
          <p:cNvPr id="15" name="Content Placeholder 2">
            <a:extLst>
              <a:ext uri="{FF2B5EF4-FFF2-40B4-BE49-F238E27FC236}">
                <a16:creationId xmlns:a16="http://schemas.microsoft.com/office/drawing/2014/main" id="{6E080BB2-D1D9-6652-8D03-344C172CDC7A}"/>
              </a:ext>
            </a:extLst>
          </p:cNvPr>
          <p:cNvSpPr>
            <a:spLocks noGrp="1"/>
          </p:cNvSpPr>
          <p:nvPr>
            <p:ph idx="1"/>
          </p:nvPr>
        </p:nvSpPr>
        <p:spPr>
          <a:xfrm>
            <a:off x="166219" y="1773602"/>
            <a:ext cx="6165425" cy="4819299"/>
          </a:xfrm>
        </p:spPr>
        <p:txBody>
          <a:bodyPr>
            <a:normAutofit lnSpcReduction="10000"/>
          </a:bodyPr>
          <a:lstStyle/>
          <a:p>
            <a:pPr marL="0" indent="0">
              <a:buNone/>
            </a:pPr>
            <a:r>
              <a:rPr lang="en-GB" dirty="0"/>
              <a:t>To see the OS managing the system’s </a:t>
            </a:r>
            <a:r>
              <a:rPr lang="en-GB" sz="2800" dirty="0"/>
              <a:t>processes, CPU and m</a:t>
            </a:r>
            <a:r>
              <a:rPr lang="en-GB" dirty="0"/>
              <a:t>emory</a:t>
            </a:r>
            <a:r>
              <a:rPr lang="en-GB" sz="2800" dirty="0"/>
              <a:t>:</a:t>
            </a:r>
            <a:endParaRPr lang="en-GB" sz="2800" b="0" i="0" dirty="0">
              <a:effectLst/>
            </a:endParaRPr>
          </a:p>
          <a:p>
            <a:r>
              <a:rPr lang="en-GB" sz="2800" dirty="0">
                <a:highlight>
                  <a:srgbClr val="FFFF00"/>
                </a:highlight>
              </a:rPr>
              <a:t>Open </a:t>
            </a:r>
            <a:r>
              <a:rPr lang="en-GB" sz="2800" b="1" dirty="0">
                <a:highlight>
                  <a:srgbClr val="FFFF00"/>
                </a:highlight>
              </a:rPr>
              <a:t>Task Manager</a:t>
            </a:r>
            <a:r>
              <a:rPr lang="en-GB" sz="2800" dirty="0"/>
              <a:t>: </a:t>
            </a:r>
            <a:r>
              <a:rPr lang="en-GB" sz="2800" b="1" dirty="0"/>
              <a:t>CTRL-ALT-DEL</a:t>
            </a:r>
            <a:r>
              <a:rPr lang="en-GB" sz="2800" dirty="0"/>
              <a:t> to</a:t>
            </a:r>
            <a:r>
              <a:rPr lang="en-GB" sz="2800" b="1" dirty="0"/>
              <a:t> </a:t>
            </a:r>
            <a:r>
              <a:rPr lang="en-GB" sz="2800" dirty="0"/>
              <a:t>see the processes currently running in memory.</a:t>
            </a:r>
          </a:p>
          <a:p>
            <a:r>
              <a:rPr lang="en-GB" dirty="0">
                <a:highlight>
                  <a:srgbClr val="FFFF00"/>
                </a:highlight>
              </a:rPr>
              <a:t>Later:</a:t>
            </a:r>
            <a:r>
              <a:rPr lang="en-GB" dirty="0"/>
              <a:t> We will use the </a:t>
            </a:r>
            <a:r>
              <a:rPr lang="en-GB" dirty="0" err="1"/>
              <a:t>the</a:t>
            </a:r>
            <a:r>
              <a:rPr lang="en-GB" dirty="0"/>
              <a:t> ‘</a:t>
            </a:r>
            <a:r>
              <a:rPr lang="en-GB" dirty="0" err="1">
                <a:highlight>
                  <a:srgbClr val="FFFF00"/>
                </a:highlight>
              </a:rPr>
              <a:t>Tasklist</a:t>
            </a:r>
            <a:r>
              <a:rPr lang="en-GB" dirty="0"/>
              <a:t>’ </a:t>
            </a:r>
            <a:r>
              <a:rPr lang="en-GB" b="1" dirty="0"/>
              <a:t>Batch command</a:t>
            </a:r>
            <a:r>
              <a:rPr lang="en-GB" dirty="0"/>
              <a:t> in </a:t>
            </a:r>
            <a:r>
              <a:rPr lang="en-GB" b="1" dirty="0"/>
              <a:t>CMD.exe/Command prompt </a:t>
            </a:r>
            <a:r>
              <a:rPr lang="en-US" dirty="0"/>
              <a:t>to view currently running processes.</a:t>
            </a:r>
          </a:p>
          <a:p>
            <a:r>
              <a:rPr lang="en-GB" dirty="0">
                <a:highlight>
                  <a:srgbClr val="FFFF00"/>
                </a:highlight>
              </a:rPr>
              <a:t>And:</a:t>
            </a:r>
            <a:r>
              <a:rPr lang="en-GB" dirty="0"/>
              <a:t> the ‘</a:t>
            </a:r>
            <a:r>
              <a:rPr lang="en-GB" dirty="0">
                <a:highlight>
                  <a:srgbClr val="FFFF00"/>
                </a:highlight>
              </a:rPr>
              <a:t>Get-Process</a:t>
            </a:r>
            <a:r>
              <a:rPr lang="en-GB" dirty="0"/>
              <a:t>’ PowerShell command in </a:t>
            </a:r>
            <a:r>
              <a:rPr lang="en-GB" b="1" dirty="0"/>
              <a:t>PowerShell</a:t>
            </a:r>
            <a:r>
              <a:rPr lang="en-GB" dirty="0"/>
              <a:t> </a:t>
            </a:r>
            <a:r>
              <a:rPr lang="en-US" dirty="0"/>
              <a:t>to view a list of currently running processes.</a:t>
            </a:r>
          </a:p>
          <a:p>
            <a:endParaRPr lang="en-GB" dirty="0"/>
          </a:p>
          <a:p>
            <a:pPr marL="0" indent="0">
              <a:buNone/>
            </a:pPr>
            <a:endParaRPr lang="en-GB" dirty="0"/>
          </a:p>
        </p:txBody>
      </p:sp>
      <p:pic>
        <p:nvPicPr>
          <p:cNvPr id="5" name="Picture 4" descr="Graphical user interface, table&#10;&#10;Description automatically generated">
            <a:extLst>
              <a:ext uri="{FF2B5EF4-FFF2-40B4-BE49-F238E27FC236}">
                <a16:creationId xmlns:a16="http://schemas.microsoft.com/office/drawing/2014/main" id="{E109DCC3-9275-F779-2126-782774CEC828}"/>
              </a:ext>
            </a:extLst>
          </p:cNvPr>
          <p:cNvPicPr>
            <a:picLocks noChangeAspect="1"/>
          </p:cNvPicPr>
          <p:nvPr/>
        </p:nvPicPr>
        <p:blipFill rotWithShape="1">
          <a:blip r:embed="rId3">
            <a:extLst>
              <a:ext uri="{28A0092B-C50C-407E-A947-70E740481C1C}">
                <a14:useLocalDpi xmlns:a14="http://schemas.microsoft.com/office/drawing/2010/main" val="0"/>
              </a:ext>
            </a:extLst>
          </a:blip>
          <a:srcRect r="19970" b="18563"/>
          <a:stretch/>
        </p:blipFill>
        <p:spPr>
          <a:xfrm>
            <a:off x="6560824" y="1712687"/>
            <a:ext cx="5099729" cy="4611485"/>
          </a:xfrm>
          <a:prstGeom prst="rect">
            <a:avLst/>
          </a:prstGeom>
        </p:spPr>
      </p:pic>
    </p:spTree>
    <p:extLst>
      <p:ext uri="{BB962C8B-B14F-4D97-AF65-F5344CB8AC3E}">
        <p14:creationId xmlns:p14="http://schemas.microsoft.com/office/powerpoint/2010/main" val="15213613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7813B9A-980B-DD96-E9B9-006D5E5A5F67}"/>
              </a:ext>
            </a:extLst>
          </p:cNvPr>
          <p:cNvSpPr/>
          <p:nvPr/>
        </p:nvSpPr>
        <p:spPr>
          <a:xfrm>
            <a:off x="0" y="5691116"/>
            <a:ext cx="12192000" cy="116688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a:extLst>
              <a:ext uri="{FF2B5EF4-FFF2-40B4-BE49-F238E27FC236}">
                <a16:creationId xmlns:a16="http://schemas.microsoft.com/office/drawing/2014/main" id="{2CCCD360-21FD-BE63-A562-9E74C9DA479E}"/>
              </a:ext>
            </a:extLst>
          </p:cNvPr>
          <p:cNvSpPr txBox="1">
            <a:spLocks/>
          </p:cNvSpPr>
          <p:nvPr/>
        </p:nvSpPr>
        <p:spPr>
          <a:xfrm>
            <a:off x="0" y="28869"/>
            <a:ext cx="12192000" cy="974239"/>
          </a:xfrm>
          <a:prstGeom prst="rect">
            <a:avLst/>
          </a:prstGeom>
          <a:solidFill>
            <a:srgbClr val="002060"/>
          </a:solidFill>
          <a:ln>
            <a:noFill/>
          </a:ln>
        </p:spPr>
        <p:txBody>
          <a:bodyPr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3600" dirty="0">
                <a:solidFill>
                  <a:srgbClr val="002060"/>
                </a:solidFill>
                <a:highlight>
                  <a:srgbClr val="FFFF00"/>
                </a:highlight>
              </a:rPr>
              <a:t>Demo &amp; Try:</a:t>
            </a:r>
            <a:r>
              <a:rPr lang="en-GB" sz="3600" dirty="0">
                <a:solidFill>
                  <a:srgbClr val="002060"/>
                </a:solidFill>
              </a:rPr>
              <a:t> </a:t>
            </a:r>
            <a:r>
              <a:rPr lang="en-GB" sz="4000" dirty="0">
                <a:solidFill>
                  <a:schemeClr val="bg1"/>
                </a:solidFill>
              </a:rPr>
              <a:t>Linux Process monitoring with Bellard</a:t>
            </a:r>
            <a:endParaRPr lang="en-GB" sz="3600" dirty="0">
              <a:solidFill>
                <a:schemeClr val="bg1"/>
              </a:solidFill>
            </a:endParaRPr>
          </a:p>
        </p:txBody>
      </p:sp>
      <p:pic>
        <p:nvPicPr>
          <p:cNvPr id="5" name="Picture 4">
            <a:extLst>
              <a:ext uri="{FF2B5EF4-FFF2-40B4-BE49-F238E27FC236}">
                <a16:creationId xmlns:a16="http://schemas.microsoft.com/office/drawing/2014/main" id="{658F7BB1-0BD2-1736-A952-8C94F7F91640}"/>
              </a:ext>
            </a:extLst>
          </p:cNvPr>
          <p:cNvPicPr>
            <a:picLocks noChangeAspect="1"/>
          </p:cNvPicPr>
          <p:nvPr/>
        </p:nvPicPr>
        <p:blipFill>
          <a:blip r:embed="rId2"/>
          <a:stretch>
            <a:fillRect/>
          </a:stretch>
        </p:blipFill>
        <p:spPr>
          <a:xfrm>
            <a:off x="6692441" y="1003109"/>
            <a:ext cx="5346989" cy="5554639"/>
          </a:xfrm>
          <a:prstGeom prst="rect">
            <a:avLst/>
          </a:prstGeom>
          <a:ln>
            <a:solidFill>
              <a:srgbClr val="FF0000"/>
            </a:solidFill>
          </a:ln>
        </p:spPr>
      </p:pic>
      <p:sp>
        <p:nvSpPr>
          <p:cNvPr id="4" name="Content Placeholder 2">
            <a:extLst>
              <a:ext uri="{FF2B5EF4-FFF2-40B4-BE49-F238E27FC236}">
                <a16:creationId xmlns:a16="http://schemas.microsoft.com/office/drawing/2014/main" id="{F00C34EB-766A-2D70-8AF2-3DDA6E92BC8E}"/>
              </a:ext>
            </a:extLst>
          </p:cNvPr>
          <p:cNvSpPr txBox="1">
            <a:spLocks/>
          </p:cNvSpPr>
          <p:nvPr/>
        </p:nvSpPr>
        <p:spPr>
          <a:xfrm>
            <a:off x="152570" y="1153236"/>
            <a:ext cx="6957914" cy="5554638"/>
          </a:xfrm>
          <a:prstGeom prst="rect">
            <a:avLst/>
          </a:prstGeom>
        </p:spPr>
        <p:txBody>
          <a:bodyPr>
            <a:normAutofit fontScale="4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Font typeface="Arial" pitchFamily="34" charset="0"/>
              <a:buNone/>
            </a:pPr>
            <a:r>
              <a:rPr lang="en-GB" sz="5100" b="1" dirty="0"/>
              <a:t>Bellard Linux CLI Options: </a:t>
            </a:r>
          </a:p>
          <a:p>
            <a:pPr marL="514350" indent="-514350">
              <a:buFont typeface="+mj-lt"/>
              <a:buAutoNum type="arabicPeriod"/>
            </a:pPr>
            <a:r>
              <a:rPr lang="en-GB" sz="5100" b="1" dirty="0"/>
              <a:t>Visit:  </a:t>
            </a:r>
            <a:r>
              <a:rPr lang="en-GB" sz="5100" dirty="0">
                <a:highlight>
                  <a:srgbClr val="FFFF00"/>
                </a:highlight>
                <a:hlinkClick r:id="rId3"/>
              </a:rPr>
              <a:t>https://bellard.org/jslinux/</a:t>
            </a:r>
            <a:endParaRPr lang="en-GB" sz="5100" dirty="0">
              <a:highlight>
                <a:srgbClr val="FFFF00"/>
              </a:highlight>
            </a:endParaRPr>
          </a:p>
          <a:p>
            <a:pPr marL="514350" indent="-514350">
              <a:buFont typeface="+mj-lt"/>
              <a:buAutoNum type="arabicPeriod"/>
            </a:pPr>
            <a:r>
              <a:rPr lang="en-GB" sz="5100" b="1" dirty="0"/>
              <a:t>Click to open: </a:t>
            </a:r>
            <a:r>
              <a:rPr lang="en-GB" sz="5100" dirty="0">
                <a:highlight>
                  <a:srgbClr val="FFFF00"/>
                </a:highlight>
              </a:rPr>
              <a:t>Fedora 33 (Linux) Console</a:t>
            </a:r>
          </a:p>
          <a:p>
            <a:pPr marL="514350" indent="-514350">
              <a:buFont typeface="+mj-lt"/>
              <a:buAutoNum type="arabicPeriod"/>
            </a:pPr>
            <a:r>
              <a:rPr lang="en-GB" sz="5100" dirty="0"/>
              <a:t>Try</a:t>
            </a:r>
            <a:r>
              <a:rPr lang="en-GB" sz="5100" b="1" dirty="0"/>
              <a:t> </a:t>
            </a:r>
            <a:r>
              <a:rPr lang="en-GB" sz="5100" dirty="0"/>
              <a:t>the </a:t>
            </a:r>
            <a:r>
              <a:rPr lang="en-GB" sz="5100" b="1" dirty="0" err="1">
                <a:highlight>
                  <a:srgbClr val="FFFF00"/>
                </a:highlight>
              </a:rPr>
              <a:t>ps</a:t>
            </a:r>
            <a:r>
              <a:rPr lang="en-GB" sz="5100" dirty="0"/>
              <a:t> (process status), </a:t>
            </a:r>
            <a:r>
              <a:rPr lang="en-GB" sz="5100" b="1" dirty="0">
                <a:highlight>
                  <a:srgbClr val="FFFF00"/>
                </a:highlight>
              </a:rPr>
              <a:t>top</a:t>
            </a:r>
            <a:r>
              <a:rPr lang="en-GB" sz="5100" dirty="0"/>
              <a:t> and </a:t>
            </a:r>
            <a:r>
              <a:rPr lang="en-GB" sz="5100" b="1" dirty="0" err="1">
                <a:highlight>
                  <a:srgbClr val="FFFF00"/>
                </a:highlight>
              </a:rPr>
              <a:t>htop</a:t>
            </a:r>
            <a:r>
              <a:rPr lang="en-GB" sz="5100" dirty="0"/>
              <a:t> </a:t>
            </a:r>
            <a:r>
              <a:rPr lang="en-GB" sz="5100" b="1" dirty="0"/>
              <a:t>commands</a:t>
            </a:r>
            <a:r>
              <a:rPr lang="en-GB" sz="5100" dirty="0"/>
              <a:t> to view processes running on the Linux system.</a:t>
            </a:r>
          </a:p>
          <a:p>
            <a:pPr marL="514350" indent="-514350">
              <a:buFont typeface="+mj-lt"/>
              <a:buAutoNum type="arabicPeriod"/>
            </a:pPr>
            <a:r>
              <a:rPr lang="en-GB" sz="5100" dirty="0">
                <a:highlight>
                  <a:srgbClr val="FFFF00"/>
                </a:highlight>
              </a:rPr>
              <a:t>Press ‘q’ to exit top/</a:t>
            </a:r>
            <a:r>
              <a:rPr lang="en-GB" sz="5100" dirty="0" err="1">
                <a:highlight>
                  <a:srgbClr val="FFFF00"/>
                </a:highlight>
              </a:rPr>
              <a:t>htop</a:t>
            </a:r>
            <a:r>
              <a:rPr lang="en-GB" sz="5100" dirty="0">
                <a:highlight>
                  <a:srgbClr val="FFFF00"/>
                </a:highlight>
              </a:rPr>
              <a:t> programs.</a:t>
            </a:r>
            <a:endParaRPr lang="en-GB" sz="5100" b="1" dirty="0"/>
          </a:p>
          <a:p>
            <a:pPr marL="457200" lvl="1" indent="0">
              <a:buNone/>
            </a:pPr>
            <a:r>
              <a:rPr lang="en-GB" sz="2900" dirty="0"/>
              <a:t>  Bg. * If not available:, install </a:t>
            </a:r>
            <a:r>
              <a:rPr lang="en-GB" sz="2900" dirty="0" err="1"/>
              <a:t>htop</a:t>
            </a:r>
            <a:r>
              <a:rPr lang="en-GB" sz="2900" dirty="0"/>
              <a:t>: </a:t>
            </a:r>
            <a:r>
              <a:rPr lang="en-GB" sz="2900" dirty="0" err="1"/>
              <a:t>sudo</a:t>
            </a:r>
            <a:r>
              <a:rPr lang="en-GB" sz="2900" dirty="0"/>
              <a:t> apt install </a:t>
            </a:r>
            <a:r>
              <a:rPr lang="en-GB" sz="2900" dirty="0" err="1"/>
              <a:t>htop</a:t>
            </a:r>
            <a:endParaRPr lang="en-GB" sz="2900" dirty="0"/>
          </a:p>
          <a:p>
            <a:pPr marL="457200" lvl="1" indent="0">
              <a:buNone/>
            </a:pPr>
            <a:endParaRPr lang="en-GB" sz="2900" dirty="0"/>
          </a:p>
          <a:p>
            <a:pPr marL="457200" lvl="1" indent="0">
              <a:buNone/>
            </a:pPr>
            <a:br>
              <a:rPr lang="en-GB" sz="4000" dirty="0"/>
            </a:br>
            <a:br>
              <a:rPr lang="en-GB" sz="4000" dirty="0"/>
            </a:br>
            <a:endParaRPr lang="en-GB" sz="4000" dirty="0"/>
          </a:p>
          <a:p>
            <a:pPr marL="457200" lvl="1" indent="0">
              <a:buNone/>
            </a:pPr>
            <a:r>
              <a:rPr lang="en-GB" sz="4000" dirty="0"/>
              <a:t>Bg. Optional Additional commands:</a:t>
            </a:r>
            <a:br>
              <a:rPr lang="en-GB" sz="4000" dirty="0"/>
            </a:br>
            <a:r>
              <a:rPr lang="en-GB" sz="4000" dirty="0"/>
              <a:t>We will be covering these and more soon.</a:t>
            </a:r>
            <a:endParaRPr lang="en-GB" sz="2600" dirty="0"/>
          </a:p>
          <a:p>
            <a:r>
              <a:rPr lang="en-GB" sz="2800" b="1" dirty="0" err="1">
                <a:solidFill>
                  <a:srgbClr val="202124"/>
                </a:solidFill>
              </a:rPr>
              <a:t>ps</a:t>
            </a:r>
            <a:r>
              <a:rPr lang="en-GB" sz="2800" b="1" dirty="0">
                <a:solidFill>
                  <a:srgbClr val="202124"/>
                </a:solidFill>
              </a:rPr>
              <a:t> aux </a:t>
            </a:r>
            <a:r>
              <a:rPr lang="en-GB" sz="2800" dirty="0">
                <a:solidFill>
                  <a:srgbClr val="202124"/>
                </a:solidFill>
              </a:rPr>
              <a:t>- to see </a:t>
            </a:r>
            <a:r>
              <a:rPr lang="en-GB" sz="2800" b="1" dirty="0">
                <a:solidFill>
                  <a:srgbClr val="202124"/>
                </a:solidFill>
              </a:rPr>
              <a:t>all processes, memory usage </a:t>
            </a:r>
            <a:r>
              <a:rPr lang="en-GB" sz="2800" dirty="0">
                <a:solidFill>
                  <a:srgbClr val="202124"/>
                </a:solidFill>
              </a:rPr>
              <a:t>from </a:t>
            </a:r>
            <a:r>
              <a:rPr lang="en-GB" sz="2800" b="1" dirty="0">
                <a:solidFill>
                  <a:srgbClr val="202124"/>
                </a:solidFill>
              </a:rPr>
              <a:t>all users </a:t>
            </a:r>
            <a:r>
              <a:rPr lang="en-GB" sz="2800" dirty="0">
                <a:solidFill>
                  <a:srgbClr val="202124"/>
                </a:solidFill>
              </a:rPr>
              <a:t>on the system.</a:t>
            </a:r>
            <a:endParaRPr lang="en-US" sz="2800" dirty="0">
              <a:solidFill>
                <a:srgbClr val="201F1E"/>
              </a:solidFill>
            </a:endParaRPr>
          </a:p>
          <a:p>
            <a:r>
              <a:rPr lang="en-US" sz="2800" b="1" dirty="0" err="1">
                <a:solidFill>
                  <a:srgbClr val="201F1E"/>
                </a:solidFill>
              </a:rPr>
              <a:t>ps</a:t>
            </a:r>
            <a:r>
              <a:rPr lang="en-US" sz="2800" b="1" dirty="0">
                <a:solidFill>
                  <a:srgbClr val="201F1E"/>
                </a:solidFill>
              </a:rPr>
              <a:t> &gt; file.txt </a:t>
            </a:r>
            <a:r>
              <a:rPr lang="en-US" sz="2800" dirty="0">
                <a:solidFill>
                  <a:srgbClr val="201F1E"/>
                </a:solidFill>
              </a:rPr>
              <a:t>- copy all processes to a text file.</a:t>
            </a:r>
          </a:p>
          <a:p>
            <a:r>
              <a:rPr lang="en-GB" sz="2800" b="1" dirty="0"/>
              <a:t>cat file.txt </a:t>
            </a:r>
            <a:r>
              <a:rPr lang="en-GB" sz="2800" dirty="0"/>
              <a:t>– to output the contents of the file or </a:t>
            </a:r>
          </a:p>
          <a:p>
            <a:r>
              <a:rPr lang="en-GB" sz="2800" b="1" dirty="0"/>
              <a:t>vim file.txt </a:t>
            </a:r>
            <a:r>
              <a:rPr lang="en-GB" sz="2800" dirty="0"/>
              <a:t>to open in a text editor.</a:t>
            </a:r>
          </a:p>
          <a:p>
            <a:r>
              <a:rPr lang="en-GB" sz="2800" b="1" dirty="0"/>
              <a:t>kill -9 3827 or kill -9 chrome </a:t>
            </a:r>
            <a:r>
              <a:rPr lang="en-GB" sz="2800" dirty="0"/>
              <a:t>– the kill command, terminate signal -9, followed by process id are used to kill processes in Linux. </a:t>
            </a:r>
            <a:br>
              <a:rPr lang="en-GB" sz="2800" dirty="0"/>
            </a:br>
            <a:r>
              <a:rPr lang="en-GB" sz="2800" dirty="0"/>
              <a:t>Or in </a:t>
            </a:r>
            <a:r>
              <a:rPr lang="en-GB" sz="2800" b="1" dirty="0" err="1"/>
              <a:t>htop</a:t>
            </a:r>
            <a:r>
              <a:rPr lang="en-GB" sz="2800" dirty="0"/>
              <a:t> click the process (e.g. </a:t>
            </a:r>
            <a:r>
              <a:rPr lang="en-GB" sz="2800" b="1" dirty="0" err="1"/>
              <a:t>htop</a:t>
            </a:r>
            <a:r>
              <a:rPr lang="en-GB" sz="2800" dirty="0"/>
              <a:t>), </a:t>
            </a:r>
            <a:r>
              <a:rPr lang="en-GB" sz="2800" b="1" dirty="0"/>
              <a:t>click kill/F9 </a:t>
            </a:r>
            <a:r>
              <a:rPr lang="en-GB" sz="2800" dirty="0"/>
              <a:t>and press enter.</a:t>
            </a:r>
          </a:p>
          <a:p>
            <a:pPr marL="514350" indent="-514350">
              <a:buFont typeface="+mj-lt"/>
              <a:buAutoNum type="arabicPeriod"/>
            </a:pPr>
            <a:endParaRPr lang="en-GB" dirty="0">
              <a:highlight>
                <a:srgbClr val="FFFF00"/>
              </a:highlight>
            </a:endParaRPr>
          </a:p>
          <a:p>
            <a:pPr marL="0" indent="0">
              <a:buFont typeface="Arial" pitchFamily="34" charset="0"/>
              <a:buNone/>
            </a:pPr>
            <a:endParaRPr lang="en-GB" b="1" dirty="0">
              <a:highlight>
                <a:srgbClr val="FFFF00"/>
              </a:highlight>
            </a:endParaRPr>
          </a:p>
          <a:p>
            <a:pPr marL="457200" lvl="1" indent="0">
              <a:spcBef>
                <a:spcPts val="0"/>
              </a:spcBef>
              <a:buFont typeface="Arial" pitchFamily="34" charset="0"/>
              <a:buNone/>
            </a:pPr>
            <a:endParaRPr lang="en-GB" dirty="0">
              <a:highlight>
                <a:srgbClr val="FFFF00"/>
              </a:highlight>
            </a:endParaRPr>
          </a:p>
          <a:p>
            <a:pPr lvl="1">
              <a:spcBef>
                <a:spcPts val="0"/>
              </a:spcBef>
            </a:pPr>
            <a:endParaRPr lang="en-GB" dirty="0"/>
          </a:p>
          <a:p>
            <a:pPr lvl="1">
              <a:spcBef>
                <a:spcPts val="0"/>
              </a:spcBef>
            </a:pPr>
            <a:endParaRPr lang="en-GB" sz="2000" dirty="0"/>
          </a:p>
          <a:p>
            <a:pPr marL="0" indent="0">
              <a:buFont typeface="Arial" pitchFamily="34" charset="0"/>
              <a:buNone/>
            </a:pPr>
            <a:endParaRPr lang="en-GB" dirty="0"/>
          </a:p>
          <a:p>
            <a:pPr marL="0" indent="0">
              <a:buFont typeface="Arial" pitchFamily="34" charset="0"/>
              <a:buNone/>
            </a:pPr>
            <a:endParaRPr lang="en-GB" dirty="0"/>
          </a:p>
        </p:txBody>
      </p:sp>
      <p:cxnSp>
        <p:nvCxnSpPr>
          <p:cNvPr id="6" name="Straight Arrow Connector 5">
            <a:extLst>
              <a:ext uri="{FF2B5EF4-FFF2-40B4-BE49-F238E27FC236}">
                <a16:creationId xmlns:a16="http://schemas.microsoft.com/office/drawing/2014/main" id="{8EF0A5EE-2A3E-A477-29DD-5422749548F5}"/>
              </a:ext>
            </a:extLst>
          </p:cNvPr>
          <p:cNvCxnSpPr>
            <a:cxnSpLocks/>
          </p:cNvCxnSpPr>
          <p:nvPr/>
        </p:nvCxnSpPr>
        <p:spPr>
          <a:xfrm>
            <a:off x="6359857" y="2053988"/>
            <a:ext cx="4804012" cy="3937379"/>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96659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0AB21B-2D1F-A02F-8B8E-679AD47B1D9A}"/>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9BB019B0-A80B-F070-96A4-A59C7FD3426D}"/>
              </a:ext>
            </a:extLst>
          </p:cNvPr>
          <p:cNvSpPr/>
          <p:nvPr/>
        </p:nvSpPr>
        <p:spPr>
          <a:xfrm>
            <a:off x="0" y="5691116"/>
            <a:ext cx="12192000" cy="116688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a:extLst>
              <a:ext uri="{FF2B5EF4-FFF2-40B4-BE49-F238E27FC236}">
                <a16:creationId xmlns:a16="http://schemas.microsoft.com/office/drawing/2014/main" id="{146980DC-9D76-123C-2FD1-D6BBF4FBE0C0}"/>
              </a:ext>
            </a:extLst>
          </p:cNvPr>
          <p:cNvSpPr txBox="1">
            <a:spLocks/>
          </p:cNvSpPr>
          <p:nvPr/>
        </p:nvSpPr>
        <p:spPr>
          <a:xfrm>
            <a:off x="0" y="28869"/>
            <a:ext cx="12192000" cy="974239"/>
          </a:xfrm>
          <a:prstGeom prst="rect">
            <a:avLst/>
          </a:prstGeom>
          <a:solidFill>
            <a:srgbClr val="002060"/>
          </a:solidFill>
          <a:ln>
            <a:noFill/>
          </a:ln>
        </p:spPr>
        <p:txBody>
          <a:bodyPr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3200" dirty="0">
                <a:solidFill>
                  <a:srgbClr val="002060"/>
                </a:solidFill>
                <a:highlight>
                  <a:srgbClr val="FFFF00"/>
                </a:highlight>
              </a:rPr>
              <a:t>Demo &amp; Try:</a:t>
            </a:r>
            <a:r>
              <a:rPr lang="en-GB" sz="3200" dirty="0">
                <a:solidFill>
                  <a:srgbClr val="002060"/>
                </a:solidFill>
              </a:rPr>
              <a:t> </a:t>
            </a:r>
            <a:r>
              <a:rPr lang="en-GB" sz="3600" dirty="0">
                <a:solidFill>
                  <a:schemeClr val="bg1"/>
                </a:solidFill>
              </a:rPr>
              <a:t>Linux Process monitoring with Google Console</a:t>
            </a:r>
            <a:endParaRPr lang="en-GB" sz="3200" dirty="0">
              <a:solidFill>
                <a:schemeClr val="bg1"/>
              </a:solidFill>
            </a:endParaRPr>
          </a:p>
        </p:txBody>
      </p:sp>
      <p:sp>
        <p:nvSpPr>
          <p:cNvPr id="4" name="Content Placeholder 2">
            <a:extLst>
              <a:ext uri="{FF2B5EF4-FFF2-40B4-BE49-F238E27FC236}">
                <a16:creationId xmlns:a16="http://schemas.microsoft.com/office/drawing/2014/main" id="{EB37D3E8-616A-B25E-F29F-23D5595D80A5}"/>
              </a:ext>
            </a:extLst>
          </p:cNvPr>
          <p:cNvSpPr txBox="1">
            <a:spLocks/>
          </p:cNvSpPr>
          <p:nvPr/>
        </p:nvSpPr>
        <p:spPr>
          <a:xfrm>
            <a:off x="152570" y="1146412"/>
            <a:ext cx="7142158" cy="5616054"/>
          </a:xfrm>
          <a:prstGeom prst="rect">
            <a:avLst/>
          </a:prstGeom>
        </p:spPr>
        <p:txBody>
          <a:bodyPr>
            <a:normAutofit fontScale="3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20000"/>
              </a:lnSpc>
              <a:spcBef>
                <a:spcPts val="0"/>
              </a:spcBef>
              <a:spcAft>
                <a:spcPts val="600"/>
              </a:spcAft>
              <a:buFont typeface="Arial" pitchFamily="34" charset="0"/>
              <a:buNone/>
            </a:pPr>
            <a:r>
              <a:rPr lang="en-GB" sz="7400" b="1" dirty="0"/>
              <a:t>Google Console Linux CLI Option: </a:t>
            </a:r>
          </a:p>
          <a:p>
            <a:pPr marL="514350" indent="-514350">
              <a:lnSpc>
                <a:spcPct val="120000"/>
              </a:lnSpc>
              <a:spcBef>
                <a:spcPts val="0"/>
              </a:spcBef>
              <a:spcAft>
                <a:spcPts val="600"/>
              </a:spcAft>
              <a:buFont typeface="+mj-lt"/>
              <a:buAutoNum type="arabicPeriod"/>
            </a:pPr>
            <a:r>
              <a:rPr lang="en-GB" sz="7400" b="1" dirty="0"/>
              <a:t>Visit: </a:t>
            </a:r>
            <a:r>
              <a:rPr lang="en-GB" sz="8600" dirty="0">
                <a:highlight>
                  <a:srgbClr val="00FFFF"/>
                </a:highlight>
                <a:hlinkClick r:id="rId2"/>
              </a:rPr>
              <a:t>https://console.cloud.google.com/</a:t>
            </a:r>
            <a:r>
              <a:rPr lang="en-GB" sz="8600" dirty="0">
                <a:highlight>
                  <a:srgbClr val="00FFFF"/>
                </a:highlight>
              </a:rPr>
              <a:t> </a:t>
            </a:r>
          </a:p>
          <a:p>
            <a:pPr marL="514350" indent="-514350">
              <a:lnSpc>
                <a:spcPct val="120000"/>
              </a:lnSpc>
              <a:spcBef>
                <a:spcPts val="0"/>
              </a:spcBef>
              <a:spcAft>
                <a:spcPts val="600"/>
              </a:spcAft>
              <a:buFont typeface="+mj-lt"/>
              <a:buAutoNum type="arabicPeriod"/>
            </a:pPr>
            <a:r>
              <a:rPr lang="en-GB" sz="7400" b="1" dirty="0"/>
              <a:t>Activate ‘Cloud Shell’ to open</a:t>
            </a:r>
            <a:endParaRPr lang="en-GB" sz="7400" dirty="0">
              <a:highlight>
                <a:srgbClr val="FFFF00"/>
              </a:highlight>
            </a:endParaRPr>
          </a:p>
          <a:p>
            <a:pPr marL="514350" indent="-514350">
              <a:lnSpc>
                <a:spcPct val="120000"/>
              </a:lnSpc>
              <a:spcBef>
                <a:spcPts val="0"/>
              </a:spcBef>
              <a:spcAft>
                <a:spcPts val="600"/>
              </a:spcAft>
              <a:buFont typeface="+mj-lt"/>
              <a:buAutoNum type="arabicPeriod"/>
            </a:pPr>
            <a:r>
              <a:rPr lang="en-GB" sz="7400" dirty="0"/>
              <a:t>Try</a:t>
            </a:r>
            <a:r>
              <a:rPr lang="en-GB" sz="7400" b="1" dirty="0"/>
              <a:t> </a:t>
            </a:r>
            <a:r>
              <a:rPr lang="en-GB" sz="7400" dirty="0"/>
              <a:t>the </a:t>
            </a:r>
            <a:r>
              <a:rPr lang="en-GB" sz="7400" b="1" dirty="0" err="1">
                <a:highlight>
                  <a:srgbClr val="FFFF00"/>
                </a:highlight>
              </a:rPr>
              <a:t>ps</a:t>
            </a:r>
            <a:r>
              <a:rPr lang="en-GB" sz="7400" dirty="0"/>
              <a:t> (process status), </a:t>
            </a:r>
            <a:r>
              <a:rPr lang="en-GB" sz="7400" b="1" dirty="0">
                <a:highlight>
                  <a:srgbClr val="FFFF00"/>
                </a:highlight>
              </a:rPr>
              <a:t>top</a:t>
            </a:r>
            <a:r>
              <a:rPr lang="en-GB" sz="7400" dirty="0"/>
              <a:t> and </a:t>
            </a:r>
            <a:r>
              <a:rPr lang="en-GB" sz="7400" b="1" dirty="0" err="1">
                <a:highlight>
                  <a:srgbClr val="FFFF00"/>
                </a:highlight>
              </a:rPr>
              <a:t>htop</a:t>
            </a:r>
            <a:r>
              <a:rPr lang="en-GB" sz="7400" dirty="0"/>
              <a:t> </a:t>
            </a:r>
            <a:r>
              <a:rPr lang="en-GB" sz="7400" b="1" dirty="0"/>
              <a:t>commands</a:t>
            </a:r>
            <a:r>
              <a:rPr lang="en-GB" sz="7400" dirty="0"/>
              <a:t> to view processes running on the Linux system.</a:t>
            </a:r>
          </a:p>
          <a:p>
            <a:pPr marL="514350" indent="-514350">
              <a:lnSpc>
                <a:spcPct val="120000"/>
              </a:lnSpc>
              <a:spcBef>
                <a:spcPts val="0"/>
              </a:spcBef>
              <a:spcAft>
                <a:spcPts val="600"/>
              </a:spcAft>
              <a:buFont typeface="+mj-lt"/>
              <a:buAutoNum type="arabicPeriod"/>
            </a:pPr>
            <a:r>
              <a:rPr lang="en-GB" sz="7400" dirty="0">
                <a:highlight>
                  <a:srgbClr val="FFFF00"/>
                </a:highlight>
              </a:rPr>
              <a:t>Press ‘q’ to exit top/</a:t>
            </a:r>
            <a:r>
              <a:rPr lang="en-GB" sz="7400" dirty="0" err="1">
                <a:highlight>
                  <a:srgbClr val="FFFF00"/>
                </a:highlight>
              </a:rPr>
              <a:t>htop</a:t>
            </a:r>
            <a:r>
              <a:rPr lang="en-GB" sz="7400" dirty="0">
                <a:highlight>
                  <a:srgbClr val="FFFF00"/>
                </a:highlight>
              </a:rPr>
              <a:t> programs.</a:t>
            </a:r>
            <a:endParaRPr lang="en-GB" sz="7400" b="1" dirty="0"/>
          </a:p>
          <a:p>
            <a:pPr marL="457200" lvl="1" indent="0">
              <a:lnSpc>
                <a:spcPct val="120000"/>
              </a:lnSpc>
              <a:spcBef>
                <a:spcPts val="0"/>
              </a:spcBef>
              <a:spcAft>
                <a:spcPts val="600"/>
              </a:spcAft>
              <a:buNone/>
            </a:pPr>
            <a:r>
              <a:rPr lang="en-GB" sz="3700" dirty="0"/>
              <a:t>  Bg. * If not available:, install </a:t>
            </a:r>
            <a:r>
              <a:rPr lang="en-GB" sz="3700" dirty="0" err="1"/>
              <a:t>htop</a:t>
            </a:r>
            <a:r>
              <a:rPr lang="en-GB" sz="3700" dirty="0"/>
              <a:t>: </a:t>
            </a:r>
            <a:r>
              <a:rPr lang="en-GB" sz="3700" b="1" dirty="0" err="1"/>
              <a:t>sudo</a:t>
            </a:r>
            <a:r>
              <a:rPr lang="en-GB" sz="3700" b="1" dirty="0"/>
              <a:t> apt install </a:t>
            </a:r>
            <a:r>
              <a:rPr lang="en-GB" sz="3700" b="1" dirty="0" err="1"/>
              <a:t>htop</a:t>
            </a:r>
            <a:endParaRPr lang="en-GB" sz="3700" b="1" dirty="0"/>
          </a:p>
          <a:p>
            <a:pPr marL="457200" lvl="1" indent="0">
              <a:lnSpc>
                <a:spcPct val="120000"/>
              </a:lnSpc>
              <a:spcBef>
                <a:spcPts val="0"/>
              </a:spcBef>
              <a:spcAft>
                <a:spcPts val="600"/>
              </a:spcAft>
              <a:buNone/>
            </a:pPr>
            <a:endParaRPr lang="en-GB" sz="4000" dirty="0"/>
          </a:p>
          <a:p>
            <a:pPr marL="457200" lvl="1" indent="0">
              <a:lnSpc>
                <a:spcPct val="120000"/>
              </a:lnSpc>
              <a:spcBef>
                <a:spcPts val="0"/>
              </a:spcBef>
              <a:spcAft>
                <a:spcPts val="600"/>
              </a:spcAft>
              <a:buNone/>
            </a:pPr>
            <a:r>
              <a:rPr lang="en-GB" sz="4000" dirty="0"/>
              <a:t>Bg. Optional Additional commands:</a:t>
            </a:r>
            <a:br>
              <a:rPr lang="en-GB" sz="4000" dirty="0"/>
            </a:br>
            <a:r>
              <a:rPr lang="en-GB" sz="4000" dirty="0"/>
              <a:t>We will be covering these and more soon.</a:t>
            </a:r>
            <a:endParaRPr lang="en-GB" sz="2600" dirty="0"/>
          </a:p>
          <a:p>
            <a:pPr>
              <a:lnSpc>
                <a:spcPct val="120000"/>
              </a:lnSpc>
              <a:spcBef>
                <a:spcPts val="0"/>
              </a:spcBef>
              <a:spcAft>
                <a:spcPts val="600"/>
              </a:spcAft>
            </a:pPr>
            <a:r>
              <a:rPr lang="en-GB" sz="3100" b="1" dirty="0" err="1">
                <a:solidFill>
                  <a:srgbClr val="202124"/>
                </a:solidFill>
              </a:rPr>
              <a:t>ps</a:t>
            </a:r>
            <a:r>
              <a:rPr lang="en-GB" sz="3100" b="1" dirty="0">
                <a:solidFill>
                  <a:srgbClr val="202124"/>
                </a:solidFill>
              </a:rPr>
              <a:t> aux </a:t>
            </a:r>
            <a:r>
              <a:rPr lang="en-GB" sz="3100" dirty="0">
                <a:solidFill>
                  <a:srgbClr val="202124"/>
                </a:solidFill>
              </a:rPr>
              <a:t>- to see </a:t>
            </a:r>
            <a:r>
              <a:rPr lang="en-GB" sz="3100" b="1" dirty="0">
                <a:solidFill>
                  <a:srgbClr val="202124"/>
                </a:solidFill>
              </a:rPr>
              <a:t>all processes, memory usage </a:t>
            </a:r>
            <a:r>
              <a:rPr lang="en-GB" sz="3100" dirty="0">
                <a:solidFill>
                  <a:srgbClr val="202124"/>
                </a:solidFill>
              </a:rPr>
              <a:t>from </a:t>
            </a:r>
            <a:r>
              <a:rPr lang="en-GB" sz="3100" b="1" dirty="0">
                <a:solidFill>
                  <a:srgbClr val="202124"/>
                </a:solidFill>
              </a:rPr>
              <a:t>all users </a:t>
            </a:r>
            <a:r>
              <a:rPr lang="en-GB" sz="3100" dirty="0">
                <a:solidFill>
                  <a:srgbClr val="202124"/>
                </a:solidFill>
              </a:rPr>
              <a:t>on the system.</a:t>
            </a:r>
            <a:endParaRPr lang="en-US" sz="3100" dirty="0">
              <a:solidFill>
                <a:srgbClr val="201F1E"/>
              </a:solidFill>
            </a:endParaRPr>
          </a:p>
          <a:p>
            <a:pPr>
              <a:lnSpc>
                <a:spcPct val="120000"/>
              </a:lnSpc>
              <a:spcBef>
                <a:spcPts val="0"/>
              </a:spcBef>
              <a:spcAft>
                <a:spcPts val="600"/>
              </a:spcAft>
            </a:pPr>
            <a:r>
              <a:rPr lang="en-US" sz="3100" b="1" dirty="0" err="1">
                <a:solidFill>
                  <a:srgbClr val="201F1E"/>
                </a:solidFill>
              </a:rPr>
              <a:t>ps</a:t>
            </a:r>
            <a:r>
              <a:rPr lang="en-US" sz="3100" b="1" dirty="0">
                <a:solidFill>
                  <a:srgbClr val="201F1E"/>
                </a:solidFill>
              </a:rPr>
              <a:t> &gt; file.txt </a:t>
            </a:r>
            <a:r>
              <a:rPr lang="en-US" sz="3100" dirty="0">
                <a:solidFill>
                  <a:srgbClr val="201F1E"/>
                </a:solidFill>
              </a:rPr>
              <a:t>- copy all processes to a text file.</a:t>
            </a:r>
          </a:p>
          <a:p>
            <a:pPr>
              <a:lnSpc>
                <a:spcPct val="120000"/>
              </a:lnSpc>
              <a:spcBef>
                <a:spcPts val="0"/>
              </a:spcBef>
              <a:spcAft>
                <a:spcPts val="600"/>
              </a:spcAft>
            </a:pPr>
            <a:r>
              <a:rPr lang="en-GB" sz="3100" b="1" dirty="0"/>
              <a:t>cat file.txt </a:t>
            </a:r>
            <a:r>
              <a:rPr lang="en-GB" sz="3100" dirty="0"/>
              <a:t>– to output the contents of the file or </a:t>
            </a:r>
          </a:p>
          <a:p>
            <a:pPr>
              <a:lnSpc>
                <a:spcPct val="120000"/>
              </a:lnSpc>
              <a:spcBef>
                <a:spcPts val="0"/>
              </a:spcBef>
              <a:spcAft>
                <a:spcPts val="600"/>
              </a:spcAft>
            </a:pPr>
            <a:r>
              <a:rPr lang="en-GB" sz="3100" b="1" dirty="0"/>
              <a:t>vim file.txt </a:t>
            </a:r>
            <a:r>
              <a:rPr lang="en-GB" sz="3100" dirty="0"/>
              <a:t>to open in a text editor.</a:t>
            </a:r>
          </a:p>
          <a:p>
            <a:pPr>
              <a:lnSpc>
                <a:spcPct val="120000"/>
              </a:lnSpc>
              <a:spcBef>
                <a:spcPts val="0"/>
              </a:spcBef>
              <a:spcAft>
                <a:spcPts val="600"/>
              </a:spcAft>
            </a:pPr>
            <a:r>
              <a:rPr lang="en-GB" sz="3100" b="1" dirty="0"/>
              <a:t>kill -9 3827 or kill -9 chrome </a:t>
            </a:r>
            <a:r>
              <a:rPr lang="en-GB" sz="3100" dirty="0"/>
              <a:t>– the kill command, terminate signal -9, followed by process id are used to kill processes in Linux. </a:t>
            </a:r>
            <a:br>
              <a:rPr lang="en-GB" sz="3100" dirty="0"/>
            </a:br>
            <a:r>
              <a:rPr lang="en-GB" sz="3100" dirty="0"/>
              <a:t>Or in </a:t>
            </a:r>
            <a:r>
              <a:rPr lang="en-GB" sz="3100" b="1" dirty="0" err="1"/>
              <a:t>htop</a:t>
            </a:r>
            <a:r>
              <a:rPr lang="en-GB" sz="3100" dirty="0"/>
              <a:t> click the process (e.g. </a:t>
            </a:r>
            <a:r>
              <a:rPr lang="en-GB" sz="3100" b="1" dirty="0" err="1"/>
              <a:t>htop</a:t>
            </a:r>
            <a:r>
              <a:rPr lang="en-GB" sz="3100" dirty="0"/>
              <a:t>), </a:t>
            </a:r>
            <a:r>
              <a:rPr lang="en-GB" sz="3100" b="1" dirty="0"/>
              <a:t>click kill/F9 </a:t>
            </a:r>
            <a:r>
              <a:rPr lang="en-GB" sz="3100" dirty="0"/>
              <a:t>and press enter.</a:t>
            </a:r>
            <a:endParaRPr lang="en-GB" sz="2500" dirty="0"/>
          </a:p>
          <a:p>
            <a:pPr marL="0" indent="0">
              <a:lnSpc>
                <a:spcPct val="120000"/>
              </a:lnSpc>
              <a:spcBef>
                <a:spcPts val="0"/>
              </a:spcBef>
              <a:spcAft>
                <a:spcPts val="600"/>
              </a:spcAft>
              <a:buFont typeface="Arial" pitchFamily="34" charset="0"/>
              <a:buNone/>
            </a:pPr>
            <a:endParaRPr lang="en-GB" dirty="0"/>
          </a:p>
          <a:p>
            <a:pPr marL="0" indent="0">
              <a:lnSpc>
                <a:spcPct val="120000"/>
              </a:lnSpc>
              <a:spcBef>
                <a:spcPts val="0"/>
              </a:spcBef>
              <a:spcAft>
                <a:spcPts val="600"/>
              </a:spcAft>
              <a:buFont typeface="Arial" pitchFamily="34" charset="0"/>
              <a:buNone/>
            </a:pPr>
            <a:endParaRPr lang="en-GB" dirty="0"/>
          </a:p>
        </p:txBody>
      </p:sp>
      <p:pic>
        <p:nvPicPr>
          <p:cNvPr id="7" name="Picture 6">
            <a:extLst>
              <a:ext uri="{FF2B5EF4-FFF2-40B4-BE49-F238E27FC236}">
                <a16:creationId xmlns:a16="http://schemas.microsoft.com/office/drawing/2014/main" id="{EE6B2A9F-B2FA-2C7F-CB35-8D7D2CC85CB7}"/>
              </a:ext>
            </a:extLst>
          </p:cNvPr>
          <p:cNvPicPr>
            <a:picLocks noChangeAspect="1"/>
          </p:cNvPicPr>
          <p:nvPr/>
        </p:nvPicPr>
        <p:blipFill>
          <a:blip r:embed="rId3"/>
          <a:srcRect l="50995" t="7762" b="11543"/>
          <a:stretch>
            <a:fillRect/>
          </a:stretch>
        </p:blipFill>
        <p:spPr>
          <a:xfrm>
            <a:off x="7078923" y="1064526"/>
            <a:ext cx="5041142" cy="5534167"/>
          </a:xfrm>
          <a:prstGeom prst="rect">
            <a:avLst/>
          </a:prstGeom>
          <a:ln>
            <a:solidFill>
              <a:srgbClr val="FF0000"/>
            </a:solidFill>
          </a:ln>
        </p:spPr>
      </p:pic>
      <p:cxnSp>
        <p:nvCxnSpPr>
          <p:cNvPr id="10" name="Straight Arrow Connector 9">
            <a:extLst>
              <a:ext uri="{FF2B5EF4-FFF2-40B4-BE49-F238E27FC236}">
                <a16:creationId xmlns:a16="http://schemas.microsoft.com/office/drawing/2014/main" id="{227028E9-CD6A-40A8-1F22-1966F174108F}"/>
              </a:ext>
            </a:extLst>
          </p:cNvPr>
          <p:cNvCxnSpPr>
            <a:cxnSpLocks/>
          </p:cNvCxnSpPr>
          <p:nvPr/>
        </p:nvCxnSpPr>
        <p:spPr>
          <a:xfrm flipV="1">
            <a:off x="5192973" y="2053988"/>
            <a:ext cx="4715302" cy="313899"/>
          </a:xfrm>
          <a:prstGeom prst="straightConnector1">
            <a:avLst/>
          </a:prstGeom>
          <a:ln w="10160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3" name="Oval 12">
            <a:extLst>
              <a:ext uri="{FF2B5EF4-FFF2-40B4-BE49-F238E27FC236}">
                <a16:creationId xmlns:a16="http://schemas.microsoft.com/office/drawing/2014/main" id="{BBD5D6D2-CAB5-5420-B7C4-CC6FB45E3612}"/>
              </a:ext>
            </a:extLst>
          </p:cNvPr>
          <p:cNvSpPr/>
          <p:nvPr/>
        </p:nvSpPr>
        <p:spPr>
          <a:xfrm>
            <a:off x="9758150" y="1641140"/>
            <a:ext cx="716507" cy="682388"/>
          </a:xfrm>
          <a:prstGeom prst="ellipse">
            <a:avLst/>
          </a:prstGeom>
          <a:noFill/>
          <a:ln w="6032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a:t>
            </a:r>
          </a:p>
        </p:txBody>
      </p:sp>
      <p:sp>
        <p:nvSpPr>
          <p:cNvPr id="14" name="TextBox 13">
            <a:extLst>
              <a:ext uri="{FF2B5EF4-FFF2-40B4-BE49-F238E27FC236}">
                <a16:creationId xmlns:a16="http://schemas.microsoft.com/office/drawing/2014/main" id="{9D5CD7F4-E8F6-F9F9-6295-5286D81D0D3F}"/>
              </a:ext>
            </a:extLst>
          </p:cNvPr>
          <p:cNvSpPr txBox="1"/>
          <p:nvPr/>
        </p:nvSpPr>
        <p:spPr>
          <a:xfrm>
            <a:off x="6431508" y="3422172"/>
            <a:ext cx="5041142" cy="2246769"/>
          </a:xfrm>
          <a:prstGeom prst="rect">
            <a:avLst/>
          </a:prstGeom>
          <a:solidFill>
            <a:schemeClr val="bg1"/>
          </a:solidFill>
          <a:ln w="57150">
            <a:solidFill>
              <a:schemeClr val="tx1"/>
            </a:solidFill>
          </a:ln>
        </p:spPr>
        <p:txBody>
          <a:bodyPr wrap="square" rtlCol="0">
            <a:spAutoFit/>
          </a:bodyPr>
          <a:lstStyle/>
          <a:p>
            <a:r>
              <a:rPr lang="en-GB" sz="2000" dirty="0">
                <a:highlight>
                  <a:srgbClr val="FFFF00"/>
                </a:highlight>
              </a:rPr>
              <a:t>Google Console/CLI is free </a:t>
            </a:r>
            <a:r>
              <a:rPr lang="en-GB" sz="2000" dirty="0"/>
              <a:t>if you have a Gmail/Google Account. If not you can create one online for free here: </a:t>
            </a:r>
          </a:p>
          <a:p>
            <a:pPr marL="800100" lvl="1" indent="-342900">
              <a:buFont typeface="Arial" panose="020B0604020202020204" pitchFamily="34" charset="0"/>
              <a:buChar char="•"/>
            </a:pPr>
            <a:r>
              <a:rPr lang="en-GB" sz="2000" dirty="0">
                <a:hlinkClick r:id="rId4"/>
              </a:rPr>
              <a:t>Create a Google Account</a:t>
            </a:r>
            <a:endParaRPr lang="en-GB" sz="2000" dirty="0"/>
          </a:p>
          <a:p>
            <a:pPr marL="800100" lvl="1" indent="-342900">
              <a:buFont typeface="Arial" panose="020B0604020202020204" pitchFamily="34" charset="0"/>
              <a:buChar char="•"/>
            </a:pPr>
            <a:r>
              <a:rPr lang="en-GB" sz="2000" dirty="0">
                <a:hlinkClick r:id="rId5"/>
              </a:rPr>
              <a:t>Create a Gmail Account </a:t>
            </a:r>
            <a:r>
              <a:rPr lang="en-GB" sz="2000" dirty="0"/>
              <a:t>– this will also create a Google account for you.</a:t>
            </a:r>
          </a:p>
        </p:txBody>
      </p:sp>
    </p:spTree>
    <p:extLst>
      <p:ext uri="{BB962C8B-B14F-4D97-AF65-F5344CB8AC3E}">
        <p14:creationId xmlns:p14="http://schemas.microsoft.com/office/powerpoint/2010/main" val="19169426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2DDD39-5764-3B4F-2BB8-094C2D28A41B}"/>
              </a:ext>
            </a:extLst>
          </p:cNvPr>
          <p:cNvSpPr>
            <a:spLocks noGrp="1"/>
          </p:cNvSpPr>
          <p:nvPr>
            <p:ph type="title"/>
          </p:nvPr>
        </p:nvSpPr>
        <p:spPr>
          <a:xfrm>
            <a:off x="0" y="-1"/>
            <a:ext cx="11798490" cy="1214651"/>
          </a:xfrm>
          <a:solidFill>
            <a:srgbClr val="002060"/>
          </a:solidFill>
        </p:spPr>
        <p:txBody>
          <a:bodyPr/>
          <a:lstStyle/>
          <a:p>
            <a:r>
              <a:rPr lang="en-GB" sz="6600" b="1" dirty="0">
                <a:solidFill>
                  <a:schemeClr val="bg1"/>
                </a:solidFill>
              </a:rPr>
              <a:t> Bg. </a:t>
            </a:r>
            <a:r>
              <a:rPr lang="en-GB" sz="4400" b="1" dirty="0">
                <a:solidFill>
                  <a:srgbClr val="FFFFFF"/>
                </a:solidFill>
              </a:rPr>
              <a:t>Resource Monitoring &amp; Memory usage</a:t>
            </a:r>
            <a:endParaRPr lang="en-GB" dirty="0"/>
          </a:p>
        </p:txBody>
      </p:sp>
      <p:sp>
        <p:nvSpPr>
          <p:cNvPr id="3" name="Content Placeholder 2">
            <a:extLst>
              <a:ext uri="{FF2B5EF4-FFF2-40B4-BE49-F238E27FC236}">
                <a16:creationId xmlns:a16="http://schemas.microsoft.com/office/drawing/2014/main" id="{C8090FC7-462D-7D19-48C0-0961B3050F84}"/>
              </a:ext>
            </a:extLst>
          </p:cNvPr>
          <p:cNvSpPr>
            <a:spLocks noGrp="1"/>
          </p:cNvSpPr>
          <p:nvPr>
            <p:ph idx="1"/>
          </p:nvPr>
        </p:nvSpPr>
        <p:spPr>
          <a:xfrm>
            <a:off x="184813" y="1337479"/>
            <a:ext cx="11798490" cy="5106481"/>
          </a:xfrm>
        </p:spPr>
        <p:txBody>
          <a:bodyPr>
            <a:noAutofit/>
          </a:bodyPr>
          <a:lstStyle/>
          <a:p>
            <a:pPr marL="0" indent="0">
              <a:lnSpc>
                <a:spcPct val="110000"/>
              </a:lnSpc>
              <a:spcBef>
                <a:spcPts val="0"/>
              </a:spcBef>
              <a:buNone/>
            </a:pPr>
            <a:r>
              <a:rPr lang="en-GB" sz="2200" b="1" dirty="0"/>
              <a:t>In Linux</a:t>
            </a:r>
            <a:r>
              <a:rPr lang="en-GB" sz="2200" dirty="0"/>
              <a:t>, we can o</a:t>
            </a:r>
            <a:r>
              <a:rPr lang="en-GB" sz="2200" b="0" i="0" dirty="0">
                <a:solidFill>
                  <a:srgbClr val="202124"/>
                </a:solidFill>
                <a:effectLst/>
              </a:rPr>
              <a:t>pen a </a:t>
            </a:r>
            <a:r>
              <a:rPr lang="en-GB" sz="2200" b="1" i="0" dirty="0">
                <a:solidFill>
                  <a:srgbClr val="202124"/>
                </a:solidFill>
                <a:effectLst/>
              </a:rPr>
              <a:t>CLI </a:t>
            </a:r>
            <a:r>
              <a:rPr lang="en-GB" sz="2200" b="0" i="0" dirty="0">
                <a:solidFill>
                  <a:srgbClr val="202124"/>
                </a:solidFill>
                <a:effectLst/>
              </a:rPr>
              <a:t>and use the following </a:t>
            </a:r>
            <a:r>
              <a:rPr lang="en-GB" sz="2200" b="1" dirty="0"/>
              <a:t>commands to monitor memory &amp; performance:</a:t>
            </a:r>
            <a:endParaRPr lang="en-GB" sz="2200" dirty="0"/>
          </a:p>
          <a:p>
            <a:pPr lvl="1">
              <a:lnSpc>
                <a:spcPct val="110000"/>
              </a:lnSpc>
              <a:spcBef>
                <a:spcPts val="0"/>
              </a:spcBef>
            </a:pPr>
            <a:r>
              <a:rPr lang="en-US" sz="2200" b="1" i="0" dirty="0" err="1">
                <a:solidFill>
                  <a:srgbClr val="1F1F1F"/>
                </a:solidFill>
                <a:effectLst/>
              </a:rPr>
              <a:t>ps</a:t>
            </a:r>
            <a:r>
              <a:rPr lang="en-US" sz="2200" b="0" i="0" dirty="0">
                <a:solidFill>
                  <a:srgbClr val="1F1F1F"/>
                </a:solidFill>
                <a:effectLst/>
              </a:rPr>
              <a:t> - command </a:t>
            </a:r>
            <a:r>
              <a:rPr lang="en-US" sz="2200" b="0" i="0" dirty="0">
                <a:solidFill>
                  <a:srgbClr val="040C28"/>
                </a:solidFill>
                <a:effectLst/>
              </a:rPr>
              <a:t>displays technical information on all active processes</a:t>
            </a:r>
            <a:r>
              <a:rPr lang="en-US" sz="2200" dirty="0">
                <a:solidFill>
                  <a:srgbClr val="040C28"/>
                </a:solidFill>
              </a:rPr>
              <a:t>.</a:t>
            </a:r>
          </a:p>
          <a:p>
            <a:pPr lvl="1">
              <a:lnSpc>
                <a:spcPct val="110000"/>
              </a:lnSpc>
              <a:spcBef>
                <a:spcPts val="0"/>
              </a:spcBef>
            </a:pPr>
            <a:r>
              <a:rPr lang="en-GB" sz="2200" b="1" dirty="0">
                <a:effectLst/>
                <a:ea typeface="DengXian" panose="02010600030101010101" pitchFamily="2" charset="-122"/>
                <a:cs typeface="Times New Roman" panose="02020603050405020304" pitchFamily="18" charset="0"/>
              </a:rPr>
              <a:t>top</a:t>
            </a:r>
            <a:r>
              <a:rPr lang="en-GB" sz="2200" dirty="0">
                <a:effectLst/>
                <a:ea typeface="DengXian" panose="02010600030101010101" pitchFamily="2" charset="-122"/>
                <a:cs typeface="Times New Roman" panose="02020603050405020304" pitchFamily="18" charset="0"/>
              </a:rPr>
              <a:t> - shows an ordered list of running processes by CPU usage, showing processes that consume maximum CPU.</a:t>
            </a:r>
            <a:endParaRPr lang="en-US" sz="2200" b="1" kern="100" dirty="0">
              <a:effectLst/>
              <a:ea typeface="DengXian" panose="02010600030101010101" pitchFamily="2" charset="-122"/>
              <a:cs typeface="Times New Roman" panose="02020603050405020304" pitchFamily="18" charset="0"/>
            </a:endParaRPr>
          </a:p>
          <a:p>
            <a:pPr lvl="1">
              <a:lnSpc>
                <a:spcPct val="110000"/>
              </a:lnSpc>
              <a:spcBef>
                <a:spcPts val="0"/>
              </a:spcBef>
            </a:pPr>
            <a:r>
              <a:rPr lang="en-US" sz="2200" b="1" kern="100" dirty="0">
                <a:effectLst/>
                <a:ea typeface="DengXian" panose="02010600030101010101" pitchFamily="2" charset="-122"/>
                <a:cs typeface="Times New Roman" panose="02020603050405020304" pitchFamily="18" charset="0"/>
              </a:rPr>
              <a:t>Free</a:t>
            </a:r>
            <a:r>
              <a:rPr lang="en-US" sz="2200" kern="100" dirty="0">
                <a:effectLst/>
                <a:ea typeface="DengXian" panose="02010600030101010101" pitchFamily="2" charset="-122"/>
                <a:cs typeface="Times New Roman" panose="02020603050405020304" pitchFamily="18" charset="0"/>
              </a:rPr>
              <a:t> - displays data of the available, total, shared and used memory to the user.</a:t>
            </a:r>
            <a:endParaRPr lang="en-GB" sz="2200" dirty="0"/>
          </a:p>
          <a:p>
            <a:pPr lvl="1">
              <a:lnSpc>
                <a:spcPct val="110000"/>
              </a:lnSpc>
              <a:spcBef>
                <a:spcPts val="0"/>
              </a:spcBef>
            </a:pPr>
            <a:r>
              <a:rPr lang="en-GB" sz="2200" b="1" dirty="0" err="1"/>
              <a:t>htop</a:t>
            </a:r>
            <a:r>
              <a:rPr lang="en-GB" sz="2200" dirty="0"/>
              <a:t> -  opens the newer</a:t>
            </a:r>
            <a:r>
              <a:rPr lang="en-US" sz="2200" dirty="0"/>
              <a:t> version of top, an interactive process monitor (</a:t>
            </a:r>
            <a:r>
              <a:rPr lang="en-US" sz="2200" dirty="0" err="1"/>
              <a:t>iPM</a:t>
            </a:r>
            <a:r>
              <a:rPr lang="en-US" sz="2200" dirty="0"/>
              <a:t>). </a:t>
            </a:r>
          </a:p>
          <a:p>
            <a:pPr lvl="2">
              <a:lnSpc>
                <a:spcPct val="110000"/>
              </a:lnSpc>
              <a:spcBef>
                <a:spcPts val="0"/>
              </a:spcBef>
            </a:pPr>
            <a:r>
              <a:rPr lang="en-GB" sz="1800" dirty="0" err="1"/>
              <a:t>Wsl</a:t>
            </a:r>
            <a:r>
              <a:rPr lang="en-GB" sz="1800" dirty="0"/>
              <a:t> </a:t>
            </a:r>
            <a:r>
              <a:rPr lang="en-GB" sz="1800" dirty="0" err="1"/>
              <a:t>cmd</a:t>
            </a:r>
            <a:r>
              <a:rPr lang="en-GB" sz="1800" dirty="0"/>
              <a:t>: </a:t>
            </a:r>
            <a:r>
              <a:rPr lang="en-GB" sz="1800" b="1" dirty="0"/>
              <a:t>ubuntu</a:t>
            </a:r>
            <a:r>
              <a:rPr lang="en-GB" sz="1800" dirty="0"/>
              <a:t> &gt; </a:t>
            </a:r>
            <a:r>
              <a:rPr lang="en-GB" sz="1800" b="1" dirty="0" err="1"/>
              <a:t>htop</a:t>
            </a:r>
            <a:r>
              <a:rPr lang="en-GB" sz="1800" dirty="0"/>
              <a:t>… </a:t>
            </a:r>
            <a:r>
              <a:rPr lang="en-GB" sz="1800" b="1" dirty="0"/>
              <a:t>q</a:t>
            </a:r>
            <a:r>
              <a:rPr lang="en-GB" sz="1800" dirty="0"/>
              <a:t> to quit, </a:t>
            </a:r>
            <a:r>
              <a:rPr lang="en-GB" sz="1800" b="1" dirty="0"/>
              <a:t>exit</a:t>
            </a:r>
            <a:r>
              <a:rPr lang="en-GB" sz="1800" dirty="0"/>
              <a:t> to close</a:t>
            </a:r>
          </a:p>
          <a:p>
            <a:pPr lvl="2">
              <a:lnSpc>
                <a:spcPct val="110000"/>
              </a:lnSpc>
              <a:spcBef>
                <a:spcPts val="0"/>
              </a:spcBef>
            </a:pPr>
            <a:r>
              <a:rPr lang="en-GB" sz="1800" dirty="0"/>
              <a:t>Install </a:t>
            </a:r>
            <a:r>
              <a:rPr lang="en-GB" sz="1800" dirty="0" err="1"/>
              <a:t>htop</a:t>
            </a:r>
            <a:r>
              <a:rPr lang="en-GB" sz="1800" dirty="0"/>
              <a:t>: </a:t>
            </a:r>
            <a:r>
              <a:rPr lang="en-GB" sz="1800" b="1" dirty="0" err="1"/>
              <a:t>sudo</a:t>
            </a:r>
            <a:r>
              <a:rPr lang="en-GB" sz="1800" b="1" dirty="0"/>
              <a:t> apt install </a:t>
            </a:r>
            <a:r>
              <a:rPr lang="en-GB" sz="1800" b="1" dirty="0" err="1"/>
              <a:t>htop</a:t>
            </a:r>
            <a:endParaRPr lang="en-GB" sz="1800" b="1" dirty="0"/>
          </a:p>
          <a:p>
            <a:pPr lvl="1">
              <a:lnSpc>
                <a:spcPct val="110000"/>
              </a:lnSpc>
              <a:spcBef>
                <a:spcPts val="0"/>
              </a:spcBef>
            </a:pPr>
            <a:r>
              <a:rPr lang="en-US" sz="2200" b="1" i="0" u="none" strike="noStrike" dirty="0" err="1">
                <a:solidFill>
                  <a:srgbClr val="201F1E"/>
                </a:solidFill>
                <a:effectLst/>
              </a:rPr>
              <a:t>ps</a:t>
            </a:r>
            <a:r>
              <a:rPr lang="en-US" sz="2200" b="1" i="0" u="none" strike="noStrike" dirty="0">
                <a:solidFill>
                  <a:srgbClr val="201F1E"/>
                </a:solidFill>
                <a:effectLst/>
              </a:rPr>
              <a:t> &gt; file.txt </a:t>
            </a:r>
            <a:r>
              <a:rPr lang="en-US" sz="2200" b="0" i="0" u="none" strike="noStrike" dirty="0">
                <a:solidFill>
                  <a:srgbClr val="201F1E"/>
                </a:solidFill>
                <a:effectLst/>
              </a:rPr>
              <a:t>- copy all processes to a text file.</a:t>
            </a:r>
          </a:p>
          <a:p>
            <a:pPr lvl="1">
              <a:lnSpc>
                <a:spcPct val="110000"/>
              </a:lnSpc>
              <a:spcBef>
                <a:spcPts val="0"/>
              </a:spcBef>
            </a:pPr>
            <a:r>
              <a:rPr lang="en-GB" sz="2200" b="1" dirty="0"/>
              <a:t>cat file.txt </a:t>
            </a:r>
            <a:r>
              <a:rPr lang="en-GB" sz="2200" dirty="0"/>
              <a:t>– to output the contents of the file or vim file.txt to open in a text editor.</a:t>
            </a:r>
          </a:p>
          <a:p>
            <a:pPr lvl="1">
              <a:lnSpc>
                <a:spcPct val="110000"/>
              </a:lnSpc>
              <a:spcBef>
                <a:spcPts val="0"/>
              </a:spcBef>
            </a:pPr>
            <a:r>
              <a:rPr lang="en-GB" sz="2200" dirty="0"/>
              <a:t>kill -9 3827 or kill -9 chrome – the kill command, terminate signal -9, followed by process id are used to kill processes in Linux. Or in </a:t>
            </a:r>
            <a:r>
              <a:rPr lang="en-GB" sz="2200" b="1" dirty="0" err="1"/>
              <a:t>htop</a:t>
            </a:r>
            <a:r>
              <a:rPr lang="en-GB" sz="2200" dirty="0"/>
              <a:t> click the process (e.g. </a:t>
            </a:r>
            <a:r>
              <a:rPr lang="en-GB" sz="2200" b="1" dirty="0" err="1"/>
              <a:t>htop</a:t>
            </a:r>
            <a:r>
              <a:rPr lang="en-GB" sz="2200" dirty="0"/>
              <a:t>), </a:t>
            </a:r>
            <a:r>
              <a:rPr lang="en-GB" sz="2200" b="1" dirty="0"/>
              <a:t>click kill/F9 </a:t>
            </a:r>
            <a:r>
              <a:rPr lang="en-GB" sz="2200" dirty="0"/>
              <a:t>and press enter.</a:t>
            </a:r>
          </a:p>
          <a:p>
            <a:pPr algn="l">
              <a:lnSpc>
                <a:spcPct val="110000"/>
              </a:lnSpc>
              <a:spcBef>
                <a:spcPts val="0"/>
              </a:spcBef>
            </a:pPr>
            <a:r>
              <a:rPr lang="en-GB" sz="2200" b="1" i="0" dirty="0">
                <a:solidFill>
                  <a:srgbClr val="202124"/>
                </a:solidFill>
                <a:effectLst/>
              </a:rPr>
              <a:t>On a Mac </a:t>
            </a:r>
            <a:r>
              <a:rPr lang="en-GB" sz="2200" i="0" dirty="0">
                <a:solidFill>
                  <a:srgbClr val="202124"/>
                </a:solidFill>
                <a:effectLst/>
              </a:rPr>
              <a:t>we</a:t>
            </a:r>
            <a:r>
              <a:rPr lang="en-GB" sz="2200" dirty="0">
                <a:solidFill>
                  <a:srgbClr val="202124"/>
                </a:solidFill>
              </a:rPr>
              <a:t> can</a:t>
            </a:r>
            <a:r>
              <a:rPr lang="en-GB" sz="2200" i="0" dirty="0">
                <a:solidFill>
                  <a:srgbClr val="202124"/>
                </a:solidFill>
                <a:effectLst/>
              </a:rPr>
              <a:t> use the ‘</a:t>
            </a:r>
            <a:r>
              <a:rPr lang="en-GB" sz="2200" b="1" i="0" dirty="0">
                <a:solidFill>
                  <a:srgbClr val="202124"/>
                </a:solidFill>
                <a:effectLst/>
              </a:rPr>
              <a:t>Activity Monitor’ </a:t>
            </a:r>
            <a:r>
              <a:rPr lang="en-GB" sz="2200" i="0" dirty="0">
                <a:solidFill>
                  <a:srgbClr val="202124"/>
                </a:solidFill>
                <a:effectLst/>
              </a:rPr>
              <a:t>in</a:t>
            </a:r>
            <a:r>
              <a:rPr lang="en-GB" sz="2200" b="0" i="0" dirty="0">
                <a:solidFill>
                  <a:srgbClr val="202124"/>
                </a:solidFill>
                <a:effectLst/>
              </a:rPr>
              <a:t> the "Utilities" folder, to view all running processes.</a:t>
            </a:r>
            <a:endParaRPr lang="en-GB" sz="2200" dirty="0"/>
          </a:p>
        </p:txBody>
      </p:sp>
    </p:spTree>
    <p:extLst>
      <p:ext uri="{BB962C8B-B14F-4D97-AF65-F5344CB8AC3E}">
        <p14:creationId xmlns:p14="http://schemas.microsoft.com/office/powerpoint/2010/main" val="3165458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69293" y="356261"/>
            <a:ext cx="9895951" cy="1033669"/>
          </a:xfrm>
        </p:spPr>
        <p:txBody>
          <a:bodyPr>
            <a:normAutofit/>
          </a:bodyPr>
          <a:lstStyle/>
          <a:p>
            <a:r>
              <a:rPr lang="en-GB" sz="4800" b="1" dirty="0">
                <a:solidFill>
                  <a:schemeClr val="bg1"/>
                </a:solidFill>
              </a:rPr>
              <a:t>OS function: </a:t>
            </a:r>
            <a:r>
              <a:rPr lang="en-GB" sz="4800" b="1" dirty="0">
                <a:solidFill>
                  <a:srgbClr val="002060"/>
                </a:solidFill>
                <a:highlight>
                  <a:srgbClr val="FFFF00"/>
                </a:highlight>
              </a:rPr>
              <a:t>Device Management</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48271" y="1746191"/>
            <a:ext cx="8256391" cy="5025616"/>
          </a:xfrm>
        </p:spPr>
        <p:txBody>
          <a:bodyPr>
            <a:normAutofit fontScale="85000" lnSpcReduction="20000"/>
          </a:bodyPr>
          <a:lstStyle/>
          <a:p>
            <a:r>
              <a:rPr lang="en-GB" dirty="0"/>
              <a:t>One of the key roles of an OS is to </a:t>
            </a:r>
            <a:r>
              <a:rPr lang="en-GB" b="1" dirty="0">
                <a:highlight>
                  <a:srgbClr val="FFFF00"/>
                </a:highlight>
              </a:rPr>
              <a:t>manage</a:t>
            </a:r>
            <a:r>
              <a:rPr lang="en-GB" dirty="0">
                <a:highlight>
                  <a:srgbClr val="FFFF00"/>
                </a:highlight>
              </a:rPr>
              <a:t> </a:t>
            </a:r>
            <a:r>
              <a:rPr lang="en-GB" b="1" dirty="0">
                <a:highlight>
                  <a:srgbClr val="FFFF00"/>
                </a:highlight>
              </a:rPr>
              <a:t>Input and Output (I/O) devices</a:t>
            </a:r>
            <a:r>
              <a:rPr lang="en-GB" dirty="0">
                <a:highlight>
                  <a:srgbClr val="FFFF00"/>
                </a:highlight>
              </a:rPr>
              <a:t> </a:t>
            </a:r>
            <a:r>
              <a:rPr lang="en-GB" dirty="0"/>
              <a:t>e.g. a keyboard, a mouse, a touchscreen, monitor, speakers, printer etc.</a:t>
            </a:r>
          </a:p>
          <a:p>
            <a:r>
              <a:rPr lang="en-GB" sz="2800" b="1" dirty="0"/>
              <a:t>The OS manages device communication </a:t>
            </a:r>
            <a:r>
              <a:rPr lang="en-GB" sz="2800" dirty="0"/>
              <a:t>via their respective </a:t>
            </a:r>
            <a:r>
              <a:rPr lang="en-GB" dirty="0"/>
              <a:t>‘</a:t>
            </a:r>
            <a:r>
              <a:rPr lang="en-GB" b="1" dirty="0">
                <a:highlight>
                  <a:srgbClr val="FFFF00"/>
                </a:highlight>
              </a:rPr>
              <a:t>device drivers</a:t>
            </a:r>
            <a:r>
              <a:rPr lang="en-GB" dirty="0"/>
              <a:t>’.</a:t>
            </a:r>
          </a:p>
          <a:p>
            <a:r>
              <a:rPr lang="en-GB" sz="2800" dirty="0"/>
              <a:t>The </a:t>
            </a:r>
            <a:r>
              <a:rPr lang="en-GB" sz="2800" b="1" dirty="0"/>
              <a:t>OS allocates and de-allocates a device to the CPU </a:t>
            </a:r>
            <a:r>
              <a:rPr lang="en-GB" sz="2800" dirty="0"/>
              <a:t>when it needs to be used.</a:t>
            </a:r>
          </a:p>
          <a:p>
            <a:r>
              <a:rPr lang="en-GB" sz="2800" dirty="0">
                <a:solidFill>
                  <a:srgbClr val="202124"/>
                </a:solidFill>
                <a:effectLst/>
                <a:ea typeface="Calibri" panose="020F0502020204030204" pitchFamily="34" charset="0"/>
                <a:cs typeface="Times New Roman" panose="02020603050405020304" pitchFamily="18" charset="0"/>
              </a:rPr>
              <a:t>One of the key parts and programs of the OS is the </a:t>
            </a:r>
            <a:r>
              <a:rPr lang="en-GB" sz="2800" b="1" dirty="0">
                <a:solidFill>
                  <a:srgbClr val="202124"/>
                </a:solidFill>
                <a:effectLst/>
                <a:highlight>
                  <a:srgbClr val="FFFF00"/>
                </a:highlight>
                <a:ea typeface="Calibri" panose="020F0502020204030204" pitchFamily="34" charset="0"/>
                <a:cs typeface="Times New Roman" panose="02020603050405020304" pitchFamily="18" charset="0"/>
              </a:rPr>
              <a:t>I/O</a:t>
            </a:r>
            <a:r>
              <a:rPr lang="en-GB" sz="2800" dirty="0">
                <a:solidFill>
                  <a:srgbClr val="202124"/>
                </a:solidFill>
                <a:effectLst/>
                <a:highlight>
                  <a:srgbClr val="FFFF00"/>
                </a:highlight>
                <a:ea typeface="Calibri" panose="020F0502020204030204" pitchFamily="34" charset="0"/>
                <a:cs typeface="Times New Roman" panose="02020603050405020304" pitchFamily="18" charset="0"/>
              </a:rPr>
              <a:t> </a:t>
            </a:r>
            <a:r>
              <a:rPr lang="en-GB" sz="2800" b="1" dirty="0">
                <a:solidFill>
                  <a:srgbClr val="202124"/>
                </a:solidFill>
                <a:effectLst/>
                <a:highlight>
                  <a:srgbClr val="FFFF00"/>
                </a:highlight>
                <a:ea typeface="Calibri" panose="020F0502020204030204" pitchFamily="34" charset="0"/>
                <a:cs typeface="Times New Roman" panose="02020603050405020304" pitchFamily="18" charset="0"/>
              </a:rPr>
              <a:t>Traffic Controller &amp; I/O scheduler</a:t>
            </a:r>
            <a:r>
              <a:rPr lang="en-GB" sz="2800" dirty="0">
                <a:solidFill>
                  <a:srgbClr val="202124"/>
                </a:solidFill>
                <a:effectLst/>
                <a:ea typeface="Calibri" panose="020F0502020204030204" pitchFamily="34" charset="0"/>
                <a:cs typeface="Times New Roman" panose="02020603050405020304" pitchFamily="18" charset="0"/>
              </a:rPr>
              <a:t>. </a:t>
            </a:r>
            <a:r>
              <a:rPr lang="en-GB" sz="2800" dirty="0">
                <a:solidFill>
                  <a:srgbClr val="202124"/>
                </a:solidFill>
                <a:ea typeface="Calibri" panose="020F0502020204030204" pitchFamily="34" charset="0"/>
                <a:cs typeface="Times New Roman" panose="02020603050405020304" pitchFamily="18" charset="0"/>
              </a:rPr>
              <a:t>They</a:t>
            </a:r>
            <a:r>
              <a:rPr lang="en-GB" sz="2800" dirty="0">
                <a:solidFill>
                  <a:srgbClr val="202124"/>
                </a:solidFill>
                <a:effectLst/>
                <a:ea typeface="Calibri" panose="020F0502020204030204" pitchFamily="34" charset="0"/>
                <a:cs typeface="Times New Roman" panose="02020603050405020304" pitchFamily="18" charset="0"/>
              </a:rPr>
              <a:t> keep track of all devices, communication channels and the status of the processor and processes. </a:t>
            </a:r>
          </a:p>
          <a:p>
            <a:r>
              <a:rPr lang="en-GB" sz="2800" dirty="0">
                <a:solidFill>
                  <a:srgbClr val="202124"/>
                </a:solidFill>
                <a:ea typeface="Calibri" panose="020F0502020204030204" pitchFamily="34" charset="0"/>
                <a:cs typeface="Times New Roman" panose="02020603050405020304" pitchFamily="18" charset="0"/>
              </a:rPr>
              <a:t>They</a:t>
            </a:r>
            <a:r>
              <a:rPr lang="en-GB" sz="2800" dirty="0">
                <a:solidFill>
                  <a:srgbClr val="202124"/>
                </a:solidFill>
                <a:effectLst/>
                <a:ea typeface="Calibri" panose="020F0502020204030204" pitchFamily="34" charset="0"/>
                <a:cs typeface="Times New Roman" panose="02020603050405020304" pitchFamily="18" charset="0"/>
              </a:rPr>
              <a:t> allocate and de-allocate the CPU to device requests via </a:t>
            </a:r>
            <a:r>
              <a:rPr lang="en-GB" sz="2800" b="1" dirty="0">
                <a:solidFill>
                  <a:srgbClr val="202124"/>
                </a:solidFill>
                <a:effectLst/>
                <a:ea typeface="Calibri" panose="020F0502020204030204" pitchFamily="34" charset="0"/>
                <a:cs typeface="Times New Roman" panose="02020603050405020304" pitchFamily="18" charset="0"/>
              </a:rPr>
              <a:t>device interrupts</a:t>
            </a:r>
            <a:r>
              <a:rPr lang="en-GB" sz="2800" dirty="0">
                <a:solidFill>
                  <a:srgbClr val="202124"/>
                </a:solidFill>
                <a:effectLst/>
                <a:ea typeface="Calibri" panose="020F0502020204030204" pitchFamily="34" charset="0"/>
                <a:cs typeface="Times New Roman" panose="02020603050405020304" pitchFamily="18" charset="0"/>
              </a:rPr>
              <a:t>.</a:t>
            </a:r>
          </a:p>
          <a:p>
            <a:r>
              <a:rPr lang="en-GB" sz="2800" b="1" dirty="0">
                <a:highlight>
                  <a:srgbClr val="FFFF00"/>
                </a:highlight>
              </a:rPr>
              <a:t>Open: Power User Menu &gt;</a:t>
            </a:r>
            <a:r>
              <a:rPr lang="en-GB" sz="2800" b="1" dirty="0"/>
              <a:t> </a:t>
            </a:r>
            <a:r>
              <a:rPr lang="en-GB" sz="2800" b="1" dirty="0">
                <a:highlight>
                  <a:srgbClr val="FFFF00"/>
                </a:highlight>
              </a:rPr>
              <a:t>Device Manager</a:t>
            </a:r>
            <a:r>
              <a:rPr lang="en-GB" sz="2800" b="1" dirty="0"/>
              <a:t>: </a:t>
            </a:r>
            <a:r>
              <a:rPr lang="en-GB" sz="2800" kern="100" dirty="0">
                <a:effectLst/>
                <a:ea typeface="DengXian" panose="02010600030101010101" pitchFamily="2" charset="-122"/>
                <a:cs typeface="Times New Roman" panose="02020603050405020304" pitchFamily="18" charset="0"/>
              </a:rPr>
              <a:t>allows us to view, manage, and troubleshoot the hardware and drivers installed on the system.</a:t>
            </a:r>
            <a:endParaRPr lang="en-GB" sz="2800" b="1" dirty="0">
              <a:highlight>
                <a:srgbClr val="FFFF00"/>
              </a:highlight>
            </a:endParaRPr>
          </a:p>
          <a:p>
            <a:endParaRPr lang="en-GB" dirty="0"/>
          </a:p>
        </p:txBody>
      </p:sp>
      <p:pic>
        <p:nvPicPr>
          <p:cNvPr id="3" name="Picture 2" descr="Diagram&#10;&#10;Description automatically generated">
            <a:extLst>
              <a:ext uri="{FF2B5EF4-FFF2-40B4-BE49-F238E27FC236}">
                <a16:creationId xmlns:a16="http://schemas.microsoft.com/office/drawing/2014/main" id="{93914E0D-193D-78BF-9771-77C139B511F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85453" y="2329217"/>
            <a:ext cx="3765455" cy="2826048"/>
          </a:xfrm>
          <a:prstGeom prst="rect">
            <a:avLst/>
          </a:prstGeom>
        </p:spPr>
      </p:pic>
      <p:sp>
        <p:nvSpPr>
          <p:cNvPr id="4" name="TextBox 3">
            <a:extLst>
              <a:ext uri="{FF2B5EF4-FFF2-40B4-BE49-F238E27FC236}">
                <a16:creationId xmlns:a16="http://schemas.microsoft.com/office/drawing/2014/main" id="{A065F17D-2961-887F-7361-765A9F45DC8C}"/>
              </a:ext>
            </a:extLst>
          </p:cNvPr>
          <p:cNvSpPr txBox="1"/>
          <p:nvPr/>
        </p:nvSpPr>
        <p:spPr>
          <a:xfrm>
            <a:off x="8751368" y="5241457"/>
            <a:ext cx="3227753" cy="18466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www.flickr.com/photos/68946401@N03/6268578327/"/>
              </a:rPr>
              <a:t>This Photo</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3.0/"/>
              </a:rPr>
              <a:t>CC BY</a:t>
            </a:r>
            <a:endParaRPr kumimoji="0" lang="en-GB" sz="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816818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12944"/>
            <a:ext cx="10479335" cy="1033669"/>
          </a:xfrm>
        </p:spPr>
        <p:txBody>
          <a:bodyPr>
            <a:normAutofit/>
          </a:bodyPr>
          <a:lstStyle/>
          <a:p>
            <a:r>
              <a:rPr lang="en-GB" sz="6000" b="1" dirty="0">
                <a:solidFill>
                  <a:schemeClr val="bg1"/>
                </a:solidFill>
              </a:rPr>
              <a:t>Bg. </a:t>
            </a:r>
            <a:r>
              <a:rPr lang="en-GB" dirty="0">
                <a:solidFill>
                  <a:schemeClr val="bg1"/>
                </a:solidFill>
              </a:rPr>
              <a:t>Device Management: I/O Input Output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46929" y="1624169"/>
            <a:ext cx="11386044" cy="4866936"/>
          </a:xfrm>
        </p:spPr>
        <p:txBody>
          <a:bodyPr>
            <a:noAutofit/>
          </a:bodyPr>
          <a:lstStyle/>
          <a:p>
            <a:pPr marL="0" indent="0">
              <a:lnSpc>
                <a:spcPct val="100000"/>
              </a:lnSpc>
              <a:spcBef>
                <a:spcPts val="0"/>
              </a:spcBef>
              <a:spcAft>
                <a:spcPts val="300"/>
              </a:spcAft>
              <a:buNone/>
            </a:pPr>
            <a:r>
              <a:rPr lang="en-GB" sz="2400" dirty="0"/>
              <a:t>A computer handles 3 main jobs: </a:t>
            </a:r>
            <a:r>
              <a:rPr lang="en-GB" sz="2400" b="1" dirty="0"/>
              <a:t>Input</a:t>
            </a:r>
            <a:r>
              <a:rPr lang="en-GB" sz="2400" dirty="0"/>
              <a:t>, </a:t>
            </a:r>
            <a:r>
              <a:rPr lang="en-GB" sz="2400" b="1" dirty="0"/>
              <a:t>Processing</a:t>
            </a:r>
            <a:r>
              <a:rPr lang="en-GB" sz="2400" dirty="0"/>
              <a:t> and </a:t>
            </a:r>
            <a:r>
              <a:rPr lang="en-GB" sz="2400" b="1" dirty="0"/>
              <a:t>Output</a:t>
            </a:r>
            <a:r>
              <a:rPr lang="en-GB" sz="2400" dirty="0"/>
              <a:t>. And one of the key roles of an </a:t>
            </a:r>
            <a:r>
              <a:rPr lang="en-GB" sz="2400" b="1" dirty="0"/>
              <a:t>OS is to manage Input and Output (I/O</a:t>
            </a:r>
            <a:r>
              <a:rPr lang="en-GB" sz="2400" dirty="0"/>
              <a:t>).</a:t>
            </a:r>
          </a:p>
          <a:p>
            <a:pPr marL="342900" lvl="0" indent="-342900">
              <a:lnSpc>
                <a:spcPct val="100000"/>
              </a:lnSpc>
              <a:spcBef>
                <a:spcPts val="0"/>
              </a:spcBef>
              <a:spcAft>
                <a:spcPts val="300"/>
              </a:spcAft>
              <a:buFont typeface="Symbol" panose="05050102010706020507" pitchFamily="18" charset="2"/>
              <a:buChar char=""/>
            </a:pPr>
            <a:r>
              <a:rPr lang="en-GB" sz="2400" dirty="0"/>
              <a:t>There are a great variety of I/O devices e.g., a touchscreen, mouse, monitor, keyboard, keypad, drawing tablet etc.</a:t>
            </a:r>
          </a:p>
          <a:p>
            <a:pPr marL="342900" lvl="0" indent="-342900">
              <a:lnSpc>
                <a:spcPct val="100000"/>
              </a:lnSpc>
              <a:spcBef>
                <a:spcPts val="0"/>
              </a:spcBef>
              <a:spcAft>
                <a:spcPts val="300"/>
              </a:spcAft>
              <a:buFont typeface="Symbol" panose="05050102010706020507" pitchFamily="18" charset="2"/>
              <a:buChar char=""/>
            </a:pPr>
            <a:r>
              <a:rPr lang="en-GB" sz="2400" dirty="0"/>
              <a:t>Their functionality and speed vary greatly as do the methods for managing them.</a:t>
            </a:r>
          </a:p>
          <a:p>
            <a:pPr marL="342900" lvl="0" indent="-342900">
              <a:lnSpc>
                <a:spcPct val="100000"/>
              </a:lnSpc>
              <a:spcBef>
                <a:spcPts val="0"/>
              </a:spcBef>
              <a:spcAft>
                <a:spcPts val="300"/>
              </a:spcAft>
              <a:buFont typeface="Symbol" panose="05050102010706020507" pitchFamily="18" charset="2"/>
              <a:buChar char=""/>
            </a:pPr>
            <a:r>
              <a:rPr lang="en-GB" sz="2400" b="1" dirty="0"/>
              <a:t>The OS manages device communication </a:t>
            </a:r>
            <a:r>
              <a:rPr lang="en-GB" sz="2400" dirty="0"/>
              <a:t>via their respective </a:t>
            </a:r>
            <a:r>
              <a:rPr lang="en-GB" sz="2400" b="1" dirty="0"/>
              <a:t>drivers</a:t>
            </a:r>
            <a:r>
              <a:rPr lang="en-GB" sz="2400" dirty="0"/>
              <a:t>. </a:t>
            </a:r>
          </a:p>
          <a:p>
            <a:pPr marL="342900" lvl="0" indent="-342900">
              <a:lnSpc>
                <a:spcPct val="100000"/>
              </a:lnSpc>
              <a:spcBef>
                <a:spcPts val="0"/>
              </a:spcBef>
              <a:spcAft>
                <a:spcPts val="300"/>
              </a:spcAft>
              <a:buFont typeface="Symbol" panose="05050102010706020507" pitchFamily="18" charset="2"/>
              <a:buChar char=""/>
            </a:pPr>
            <a:r>
              <a:rPr lang="en-GB" sz="2400" dirty="0"/>
              <a:t>A </a:t>
            </a:r>
            <a:r>
              <a:rPr lang="en-GB" sz="2400" b="1" dirty="0"/>
              <a:t>device driver </a:t>
            </a:r>
            <a:r>
              <a:rPr lang="en-GB" sz="2400" dirty="0"/>
              <a:t>is simply a set of files that tells the peripheral device and OS </a:t>
            </a:r>
            <a:r>
              <a:rPr lang="en-GB" sz="2400" b="1" dirty="0"/>
              <a:t>how to communicate </a:t>
            </a:r>
            <a:r>
              <a:rPr lang="en-GB" sz="2400" dirty="0"/>
              <a:t>with each other. </a:t>
            </a:r>
          </a:p>
          <a:p>
            <a:pPr marL="342900" lvl="0" indent="-342900">
              <a:lnSpc>
                <a:spcPct val="100000"/>
              </a:lnSpc>
              <a:spcBef>
                <a:spcPts val="0"/>
              </a:spcBef>
              <a:spcAft>
                <a:spcPts val="300"/>
              </a:spcAft>
              <a:buFont typeface="Symbol" panose="05050102010706020507" pitchFamily="18" charset="2"/>
              <a:buChar char=""/>
            </a:pPr>
            <a:r>
              <a:rPr lang="en-GB" sz="2400" b="1" dirty="0"/>
              <a:t>All hardware requires a driver</a:t>
            </a:r>
            <a:r>
              <a:rPr lang="en-GB" sz="2400" dirty="0"/>
              <a:t>, from internal graphics card, sound card, network card to external peripherals such as printers.</a:t>
            </a:r>
          </a:p>
          <a:p>
            <a:pPr marL="342900" lvl="0" indent="-342900">
              <a:lnSpc>
                <a:spcPct val="100000"/>
              </a:lnSpc>
              <a:spcBef>
                <a:spcPts val="0"/>
              </a:spcBef>
              <a:spcAft>
                <a:spcPts val="300"/>
              </a:spcAft>
              <a:buFont typeface="Symbol" panose="05050102010706020507" pitchFamily="18" charset="2"/>
              <a:buChar char=""/>
            </a:pPr>
            <a:r>
              <a:rPr lang="en-GB" sz="2400" dirty="0"/>
              <a:t>The OS controls which program/process gets to use a device/component, when and for how much time.</a:t>
            </a:r>
          </a:p>
          <a:p>
            <a:pPr marL="0" lvl="0" indent="0">
              <a:lnSpc>
                <a:spcPct val="100000"/>
              </a:lnSpc>
              <a:spcBef>
                <a:spcPts val="0"/>
              </a:spcBef>
              <a:spcAft>
                <a:spcPts val="300"/>
              </a:spcAft>
              <a:buNone/>
            </a:pPr>
            <a:r>
              <a:rPr lang="en-GB" sz="1400" dirty="0">
                <a:solidFill>
                  <a:srgbClr val="202124"/>
                </a:solidFill>
                <a:effectLst/>
                <a:ea typeface="Calibri" panose="020F0502020204030204" pitchFamily="34" charset="0"/>
                <a:cs typeface="Times New Roman" panose="02020603050405020304" pitchFamily="18" charset="0"/>
              </a:rPr>
              <a:t>For more information </a:t>
            </a:r>
            <a:r>
              <a:rPr lang="en-GB" sz="1400" dirty="0">
                <a:solidFill>
                  <a:srgbClr val="202124"/>
                </a:solidFill>
                <a:effectLst/>
                <a:ea typeface="Calibri" panose="020F0502020204030204" pitchFamily="34" charset="0"/>
                <a:cs typeface="Times New Roman" panose="02020603050405020304" pitchFamily="18" charset="0"/>
                <a:hlinkClick r:id="rId3"/>
              </a:rPr>
              <a:t>click-here</a:t>
            </a:r>
            <a:r>
              <a:rPr lang="en-GB" sz="1400" dirty="0">
                <a:solidFill>
                  <a:srgbClr val="202124"/>
                </a:solidFill>
                <a:effectLst/>
                <a:ea typeface="Calibri" panose="020F0502020204030204" pitchFamily="34" charset="0"/>
                <a:cs typeface="Times New Roman" panose="02020603050405020304" pitchFamily="18" charset="0"/>
              </a:rPr>
              <a:t>.</a:t>
            </a:r>
            <a:endParaRPr lang="en-GB" sz="1400" dirty="0"/>
          </a:p>
        </p:txBody>
      </p:sp>
    </p:spTree>
    <p:extLst>
      <p:ext uri="{BB962C8B-B14F-4D97-AF65-F5344CB8AC3E}">
        <p14:creationId xmlns:p14="http://schemas.microsoft.com/office/powerpoint/2010/main" val="2622334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84372" y="339509"/>
            <a:ext cx="11414117" cy="1033669"/>
          </a:xfrm>
        </p:spPr>
        <p:txBody>
          <a:bodyPr>
            <a:normAutofit/>
          </a:bodyPr>
          <a:lstStyle/>
          <a:p>
            <a:r>
              <a:rPr lang="en-GB" sz="4800" b="1" dirty="0">
                <a:solidFill>
                  <a:schemeClr val="bg1"/>
                </a:solidFill>
              </a:rPr>
              <a:t>OS function: </a:t>
            </a:r>
            <a:r>
              <a:rPr lang="en-GB" sz="4800" b="1" dirty="0">
                <a:solidFill>
                  <a:srgbClr val="002060"/>
                </a:solidFill>
                <a:highlight>
                  <a:srgbClr val="FFFF00"/>
                </a:highlight>
              </a:rPr>
              <a:t>Networking function</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342820" y="1788765"/>
            <a:ext cx="8916326" cy="4849209"/>
          </a:xfrm>
        </p:spPr>
        <p:txBody>
          <a:bodyPr>
            <a:normAutofit lnSpcReduction="10000"/>
          </a:bodyPr>
          <a:lstStyle/>
          <a:p>
            <a:r>
              <a:rPr lang="en-US" dirty="0"/>
              <a:t>Modern OSs contain built-in software to simplify networking. </a:t>
            </a:r>
          </a:p>
          <a:p>
            <a:r>
              <a:rPr lang="en-GB" dirty="0"/>
              <a:t>Operating systems facilitate </a:t>
            </a:r>
            <a:r>
              <a:rPr lang="en-GB" b="1" dirty="0">
                <a:highlight>
                  <a:srgbClr val="FFFF00"/>
                </a:highlight>
              </a:rPr>
              <a:t>network communication</a:t>
            </a:r>
            <a:r>
              <a:rPr lang="en-GB" dirty="0"/>
              <a:t>, allowing computers to connect and share resources. </a:t>
            </a:r>
          </a:p>
          <a:p>
            <a:r>
              <a:rPr lang="en-GB" dirty="0"/>
              <a:t>OSs manage network protocols such as </a:t>
            </a:r>
            <a:r>
              <a:rPr lang="en-GB" b="1" dirty="0">
                <a:highlight>
                  <a:srgbClr val="FFFF00"/>
                </a:highlight>
              </a:rPr>
              <a:t>HTTP, TCP/IP, FTP</a:t>
            </a:r>
            <a:r>
              <a:rPr lang="en-GB" dirty="0">
                <a:highlight>
                  <a:srgbClr val="FFFF00"/>
                </a:highlight>
              </a:rPr>
              <a:t>, </a:t>
            </a:r>
            <a:r>
              <a:rPr lang="en-GB" b="1" dirty="0">
                <a:highlight>
                  <a:srgbClr val="FFFF00"/>
                </a:highlight>
              </a:rPr>
              <a:t>IP addresses</a:t>
            </a:r>
            <a:r>
              <a:rPr lang="en-GB" dirty="0"/>
              <a:t>, and </a:t>
            </a:r>
            <a:r>
              <a:rPr lang="en-GB" b="1" dirty="0"/>
              <a:t>network interfaces</a:t>
            </a:r>
            <a:r>
              <a:rPr lang="en-GB" dirty="0"/>
              <a:t>.</a:t>
            </a:r>
          </a:p>
          <a:p>
            <a:r>
              <a:rPr lang="en-GB" dirty="0">
                <a:highlight>
                  <a:srgbClr val="FFFF00"/>
                </a:highlight>
              </a:rPr>
              <a:t>The OS </a:t>
            </a:r>
            <a:r>
              <a:rPr lang="en-GB" b="1" dirty="0">
                <a:highlight>
                  <a:srgbClr val="FFFF00"/>
                </a:highlight>
              </a:rPr>
              <a:t>establishes connections and manages data transmission.</a:t>
            </a:r>
          </a:p>
          <a:p>
            <a:r>
              <a:rPr lang="en-US" dirty="0"/>
              <a:t>Mobile device OS include programs to enable Wi-Fi, </a:t>
            </a:r>
            <a:br>
              <a:rPr lang="en-US" dirty="0"/>
            </a:br>
            <a:r>
              <a:rPr lang="en-US" dirty="0"/>
              <a:t>Bluetooth, and other wireless connectivity.</a:t>
            </a:r>
          </a:p>
          <a:p>
            <a:pPr marL="0" indent="0">
              <a:buNone/>
            </a:pPr>
            <a:r>
              <a:rPr lang="en-US" dirty="0"/>
              <a:t>We will look at many commands to use the OS to manage networking later in the module.</a:t>
            </a:r>
          </a:p>
        </p:txBody>
      </p:sp>
      <p:pic>
        <p:nvPicPr>
          <p:cNvPr id="3" name="Graphic 2" descr="Social network with solid fill">
            <a:extLst>
              <a:ext uri="{FF2B5EF4-FFF2-40B4-BE49-F238E27FC236}">
                <a16:creationId xmlns:a16="http://schemas.microsoft.com/office/drawing/2014/main" id="{39DECEE8-C305-1451-37CB-122E1722980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286337" y="1427349"/>
            <a:ext cx="1761813" cy="1761813"/>
          </a:xfrm>
          <a:prstGeom prst="rect">
            <a:avLst/>
          </a:prstGeom>
        </p:spPr>
      </p:pic>
      <p:pic>
        <p:nvPicPr>
          <p:cNvPr id="4" name="Graphic 3" descr="Online Network with solid fill">
            <a:extLst>
              <a:ext uri="{FF2B5EF4-FFF2-40B4-BE49-F238E27FC236}">
                <a16:creationId xmlns:a16="http://schemas.microsoft.com/office/drawing/2014/main" id="{F32049C4-9E87-6EB2-E541-B263230E231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339762" y="4876162"/>
            <a:ext cx="1761812" cy="1761812"/>
          </a:xfrm>
          <a:prstGeom prst="rect">
            <a:avLst/>
          </a:prstGeom>
        </p:spPr>
      </p:pic>
      <p:pic>
        <p:nvPicPr>
          <p:cNvPr id="5" name="Graphic 4" descr="Server with solid fill">
            <a:extLst>
              <a:ext uri="{FF2B5EF4-FFF2-40B4-BE49-F238E27FC236}">
                <a16:creationId xmlns:a16="http://schemas.microsoft.com/office/drawing/2014/main" id="{FD746F90-5BF4-BF6E-A34A-70E499DE4EC9}"/>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286337" y="3080125"/>
            <a:ext cx="1734622" cy="1734622"/>
          </a:xfrm>
          <a:prstGeom prst="rect">
            <a:avLst/>
          </a:prstGeom>
        </p:spPr>
      </p:pic>
    </p:spTree>
    <p:extLst>
      <p:ext uri="{BB962C8B-B14F-4D97-AF65-F5344CB8AC3E}">
        <p14:creationId xmlns:p14="http://schemas.microsoft.com/office/powerpoint/2010/main" val="23405429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FAA606-BA51-E9AD-892C-310D935FE9E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5696D1D-2A22-6ECC-5D6B-8B3F0F031D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162644F-973E-2225-EFD4-7D035E5F17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1DDEDB4-BDC9-E9B5-2960-E1EE894A7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26C1250-7D0B-2F43-81BC-91283FFDA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D645123-D108-D919-7EA3-A85F791522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3A0E81-24BA-77DB-E871-D62D40D087B0}"/>
              </a:ext>
            </a:extLst>
          </p:cNvPr>
          <p:cNvSpPr>
            <a:spLocks noGrp="1"/>
          </p:cNvSpPr>
          <p:nvPr>
            <p:ph type="title"/>
          </p:nvPr>
        </p:nvSpPr>
        <p:spPr>
          <a:xfrm>
            <a:off x="384372" y="339509"/>
            <a:ext cx="11414117" cy="1033669"/>
          </a:xfrm>
        </p:spPr>
        <p:txBody>
          <a:bodyPr>
            <a:normAutofit/>
          </a:bodyPr>
          <a:lstStyle/>
          <a:p>
            <a:r>
              <a:rPr lang="en-GB" sz="4800" b="1" dirty="0">
                <a:solidFill>
                  <a:schemeClr val="bg1"/>
                </a:solidFill>
              </a:rPr>
              <a:t>OS function: </a:t>
            </a:r>
            <a:r>
              <a:rPr lang="en-GB" sz="4800" b="1" dirty="0">
                <a:solidFill>
                  <a:srgbClr val="002060"/>
                </a:solidFill>
                <a:highlight>
                  <a:srgbClr val="FFFF00"/>
                </a:highlight>
              </a:rPr>
              <a:t>Networking function</a:t>
            </a:r>
          </a:p>
        </p:txBody>
      </p:sp>
      <p:grpSp>
        <p:nvGrpSpPr>
          <p:cNvPr id="11" name="Group 10">
            <a:extLst>
              <a:ext uri="{FF2B5EF4-FFF2-40B4-BE49-F238E27FC236}">
                <a16:creationId xmlns:a16="http://schemas.microsoft.com/office/drawing/2014/main" id="{F7CE9F6F-FA17-E561-FE80-031B3629DDEA}"/>
              </a:ext>
            </a:extLst>
          </p:cNvPr>
          <p:cNvGrpSpPr/>
          <p:nvPr/>
        </p:nvGrpSpPr>
        <p:grpSpPr>
          <a:xfrm>
            <a:off x="2168613" y="5064144"/>
            <a:ext cx="6469040" cy="1902637"/>
            <a:chOff x="1671851" y="4009995"/>
            <a:chExt cx="9724030" cy="3039338"/>
          </a:xfrm>
        </p:grpSpPr>
        <p:pic>
          <p:nvPicPr>
            <p:cNvPr id="7" name="Picture 6">
              <a:extLst>
                <a:ext uri="{FF2B5EF4-FFF2-40B4-BE49-F238E27FC236}">
                  <a16:creationId xmlns:a16="http://schemas.microsoft.com/office/drawing/2014/main" id="{2DA1A0AB-566A-226A-1FD9-22EF83550999}"/>
                </a:ext>
              </a:extLst>
            </p:cNvPr>
            <p:cNvPicPr>
              <a:picLocks noChangeAspect="1"/>
            </p:cNvPicPr>
            <p:nvPr/>
          </p:nvPicPr>
          <p:blipFill>
            <a:blip r:embed="rId3"/>
            <a:stretch>
              <a:fillRect/>
            </a:stretch>
          </p:blipFill>
          <p:spPr>
            <a:xfrm>
              <a:off x="1671851" y="4009995"/>
              <a:ext cx="9578454" cy="2737992"/>
            </a:xfrm>
            <a:prstGeom prst="rect">
              <a:avLst/>
            </a:prstGeom>
            <a:ln w="25400">
              <a:solidFill>
                <a:schemeClr val="accent1"/>
              </a:solidFill>
            </a:ln>
          </p:spPr>
        </p:pic>
        <p:sp>
          <p:nvSpPr>
            <p:cNvPr id="9" name="Oval 8">
              <a:extLst>
                <a:ext uri="{FF2B5EF4-FFF2-40B4-BE49-F238E27FC236}">
                  <a16:creationId xmlns:a16="http://schemas.microsoft.com/office/drawing/2014/main" id="{A77779C3-A1C2-D84C-4F80-8AA8DBE15B31}"/>
                </a:ext>
              </a:extLst>
            </p:cNvPr>
            <p:cNvSpPr/>
            <p:nvPr/>
          </p:nvSpPr>
          <p:spPr>
            <a:xfrm>
              <a:off x="9130352" y="5711588"/>
              <a:ext cx="2265529" cy="1337745"/>
            </a:xfrm>
            <a:prstGeom prst="ellipse">
              <a:avLst/>
            </a:prstGeom>
            <a:no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3" name="Group 12">
            <a:extLst>
              <a:ext uri="{FF2B5EF4-FFF2-40B4-BE49-F238E27FC236}">
                <a16:creationId xmlns:a16="http://schemas.microsoft.com/office/drawing/2014/main" id="{B99F2124-583E-CB8F-B7ED-31892CE29CF5}"/>
              </a:ext>
            </a:extLst>
          </p:cNvPr>
          <p:cNvGrpSpPr/>
          <p:nvPr/>
        </p:nvGrpSpPr>
        <p:grpSpPr>
          <a:xfrm>
            <a:off x="8871736" y="135631"/>
            <a:ext cx="3284073" cy="5984543"/>
            <a:chOff x="3896436" y="0"/>
            <a:chExt cx="4191649" cy="7069540"/>
          </a:xfrm>
        </p:grpSpPr>
        <p:pic>
          <p:nvPicPr>
            <p:cNvPr id="17" name="Picture 16">
              <a:extLst>
                <a:ext uri="{FF2B5EF4-FFF2-40B4-BE49-F238E27FC236}">
                  <a16:creationId xmlns:a16="http://schemas.microsoft.com/office/drawing/2014/main" id="{4763DE89-3CA2-8A01-9C23-A2D140F60BDD}"/>
                </a:ext>
              </a:extLst>
            </p:cNvPr>
            <p:cNvPicPr>
              <a:picLocks noChangeAspect="1"/>
            </p:cNvPicPr>
            <p:nvPr/>
          </p:nvPicPr>
          <p:blipFill>
            <a:blip r:embed="rId4"/>
            <a:stretch>
              <a:fillRect/>
            </a:stretch>
          </p:blipFill>
          <p:spPr>
            <a:xfrm>
              <a:off x="4103914" y="0"/>
              <a:ext cx="3984171" cy="6858000"/>
            </a:xfrm>
            <a:prstGeom prst="rect">
              <a:avLst/>
            </a:prstGeom>
            <a:ln>
              <a:solidFill>
                <a:srgbClr val="FF0000"/>
              </a:solidFill>
            </a:ln>
          </p:spPr>
        </p:pic>
        <p:sp>
          <p:nvSpPr>
            <p:cNvPr id="18" name="Oval 17">
              <a:extLst>
                <a:ext uri="{FF2B5EF4-FFF2-40B4-BE49-F238E27FC236}">
                  <a16:creationId xmlns:a16="http://schemas.microsoft.com/office/drawing/2014/main" id="{ED066987-C9EA-8261-624B-640AA09E4185}"/>
                </a:ext>
              </a:extLst>
            </p:cNvPr>
            <p:cNvSpPr/>
            <p:nvPr/>
          </p:nvSpPr>
          <p:spPr>
            <a:xfrm>
              <a:off x="3896436" y="6353033"/>
              <a:ext cx="3725839" cy="716507"/>
            </a:xfrm>
            <a:prstGeom prst="ellipse">
              <a:avLst/>
            </a:prstGeom>
            <a:noFill/>
            <a:ln w="635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5" name="Content Placeholder 2">
            <a:extLst>
              <a:ext uri="{FF2B5EF4-FFF2-40B4-BE49-F238E27FC236}">
                <a16:creationId xmlns:a16="http://schemas.microsoft.com/office/drawing/2014/main" id="{0508AB69-6662-3CF7-4989-A4D439C89307}"/>
              </a:ext>
            </a:extLst>
          </p:cNvPr>
          <p:cNvSpPr>
            <a:spLocks noGrp="1"/>
          </p:cNvSpPr>
          <p:nvPr>
            <p:ph idx="1"/>
          </p:nvPr>
        </p:nvSpPr>
        <p:spPr>
          <a:xfrm>
            <a:off x="88141" y="1698855"/>
            <a:ext cx="8992249" cy="4849209"/>
          </a:xfrm>
        </p:spPr>
        <p:txBody>
          <a:bodyPr>
            <a:normAutofit/>
          </a:bodyPr>
          <a:lstStyle/>
          <a:p>
            <a:r>
              <a:rPr lang="en-US" sz="2400" b="1" dirty="0"/>
              <a:t>Managing network connections </a:t>
            </a:r>
            <a:r>
              <a:rPr lang="en-US" sz="2400" dirty="0"/>
              <a:t>in Windows can be done in several ways, either via the </a:t>
            </a:r>
            <a:r>
              <a:rPr lang="en-US" sz="2400" b="1" dirty="0"/>
              <a:t>Settings app </a:t>
            </a:r>
            <a:r>
              <a:rPr lang="en-US" sz="2400" dirty="0"/>
              <a:t>(for user-friendly control), via </a:t>
            </a:r>
            <a:r>
              <a:rPr lang="en-US" sz="2400" b="1" dirty="0"/>
              <a:t>Control Panel </a:t>
            </a:r>
            <a:r>
              <a:rPr lang="en-US" sz="2400" dirty="0"/>
              <a:t>(for more advanced configurations), and Command Prompt/PowerShell (for even more in-depth troubleshooting and automation). </a:t>
            </a:r>
          </a:p>
          <a:p>
            <a:r>
              <a:rPr lang="en-US" sz="2400" dirty="0"/>
              <a:t>We will look at some commands to do this as the module progresses.</a:t>
            </a:r>
          </a:p>
          <a:p>
            <a:r>
              <a:rPr lang="en-US" sz="2400" dirty="0">
                <a:highlight>
                  <a:srgbClr val="FFFF00"/>
                </a:highlight>
              </a:rPr>
              <a:t>Demo &amp; try: </a:t>
            </a:r>
            <a:r>
              <a:rPr lang="en-US" sz="2400" dirty="0"/>
              <a:t>For now to help you to answer task 1, you can view and configure network settings by </a:t>
            </a:r>
            <a:r>
              <a:rPr lang="en-US" sz="2400" b="1" dirty="0">
                <a:highlight>
                  <a:srgbClr val="FFFF00"/>
                </a:highlight>
              </a:rPr>
              <a:t>typing</a:t>
            </a:r>
            <a:r>
              <a:rPr lang="en-US" sz="2400" dirty="0">
                <a:highlight>
                  <a:srgbClr val="FFFF00"/>
                </a:highlight>
              </a:rPr>
              <a:t>: </a:t>
            </a:r>
            <a:r>
              <a:rPr lang="en-US" sz="2400" b="1" dirty="0">
                <a:highlight>
                  <a:srgbClr val="FFFF00"/>
                </a:highlight>
              </a:rPr>
              <a:t>Settings or Control Panel </a:t>
            </a:r>
            <a:r>
              <a:rPr lang="en-US" sz="2400" dirty="0"/>
              <a:t>in the </a:t>
            </a:r>
            <a:r>
              <a:rPr lang="en-US" sz="2400" b="1" dirty="0"/>
              <a:t>search box </a:t>
            </a:r>
            <a:r>
              <a:rPr lang="en-US" sz="2400" dirty="0"/>
              <a:t>(bottom left).</a:t>
            </a:r>
          </a:p>
          <a:p>
            <a:endParaRPr lang="en-US" dirty="0"/>
          </a:p>
        </p:txBody>
      </p:sp>
    </p:spTree>
    <p:extLst>
      <p:ext uri="{BB962C8B-B14F-4D97-AF65-F5344CB8AC3E}">
        <p14:creationId xmlns:p14="http://schemas.microsoft.com/office/powerpoint/2010/main" val="26924439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5CD65C-7505-3C97-B6F6-4A83BEFB67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13D6BF0-C628-EF18-79C9-F82C973EBE95}"/>
              </a:ext>
            </a:extLst>
          </p:cNvPr>
          <p:cNvSpPr>
            <a:spLocks noGrp="1"/>
          </p:cNvSpPr>
          <p:nvPr>
            <p:ph type="title"/>
          </p:nvPr>
        </p:nvSpPr>
        <p:spPr>
          <a:xfrm>
            <a:off x="286492" y="278336"/>
            <a:ext cx="11623760" cy="1143210"/>
          </a:xfrm>
          <a:solidFill>
            <a:srgbClr val="002060"/>
          </a:solidFill>
        </p:spPr>
        <p:txBody>
          <a:bodyPr>
            <a:normAutofit/>
          </a:bodyPr>
          <a:lstStyle/>
          <a:p>
            <a:r>
              <a:rPr lang="en-GB" sz="4000" b="1" dirty="0">
                <a:solidFill>
                  <a:srgbClr val="002060"/>
                </a:solidFill>
                <a:highlight>
                  <a:srgbClr val="FFFF00"/>
                </a:highlight>
              </a:rPr>
              <a:t>Show &amp; Try:</a:t>
            </a:r>
            <a:r>
              <a:rPr lang="en-GB" sz="4000" b="1" dirty="0">
                <a:solidFill>
                  <a:srgbClr val="FFFFFF"/>
                </a:solidFill>
              </a:rPr>
              <a:t> Resource Monitor &amp; </a:t>
            </a:r>
            <a:r>
              <a:rPr lang="en-GB" sz="4000" b="1" dirty="0">
                <a:solidFill>
                  <a:schemeClr val="bg1"/>
                </a:solidFill>
              </a:rPr>
              <a:t>Network Activity</a:t>
            </a:r>
          </a:p>
        </p:txBody>
      </p:sp>
      <p:pic>
        <p:nvPicPr>
          <p:cNvPr id="4" name="Picture 3">
            <a:extLst>
              <a:ext uri="{FF2B5EF4-FFF2-40B4-BE49-F238E27FC236}">
                <a16:creationId xmlns:a16="http://schemas.microsoft.com/office/drawing/2014/main" id="{E29B7006-3221-28CB-901A-3F85491B6D33}"/>
              </a:ext>
            </a:extLst>
          </p:cNvPr>
          <p:cNvPicPr>
            <a:picLocks noChangeAspect="1"/>
          </p:cNvPicPr>
          <p:nvPr/>
        </p:nvPicPr>
        <p:blipFill>
          <a:blip r:embed="rId3"/>
          <a:stretch>
            <a:fillRect/>
          </a:stretch>
        </p:blipFill>
        <p:spPr>
          <a:xfrm>
            <a:off x="6712528" y="1883390"/>
            <a:ext cx="5312489" cy="398887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5" name="Content Placeholder 2">
            <a:extLst>
              <a:ext uri="{FF2B5EF4-FFF2-40B4-BE49-F238E27FC236}">
                <a16:creationId xmlns:a16="http://schemas.microsoft.com/office/drawing/2014/main" id="{3CDBE49E-1DE6-E793-34B5-4109DEC8B390}"/>
              </a:ext>
            </a:extLst>
          </p:cNvPr>
          <p:cNvSpPr>
            <a:spLocks noGrp="1"/>
          </p:cNvSpPr>
          <p:nvPr>
            <p:ph idx="1"/>
          </p:nvPr>
        </p:nvSpPr>
        <p:spPr>
          <a:xfrm>
            <a:off x="286492" y="1499063"/>
            <a:ext cx="7152276" cy="4905470"/>
          </a:xfrm>
        </p:spPr>
        <p:txBody>
          <a:bodyPr>
            <a:noAutofit/>
          </a:bodyPr>
          <a:lstStyle/>
          <a:p>
            <a:pPr>
              <a:lnSpc>
                <a:spcPct val="100000"/>
              </a:lnSpc>
              <a:spcBef>
                <a:spcPts val="0"/>
              </a:spcBef>
            </a:pPr>
            <a:r>
              <a:rPr lang="en-GB" sz="2600" dirty="0"/>
              <a:t>In Windows, the ‘</a:t>
            </a:r>
            <a:r>
              <a:rPr lang="en-GB" sz="2600" b="1" dirty="0"/>
              <a:t>Resource Monitor’ </a:t>
            </a:r>
            <a:r>
              <a:rPr lang="en-GB" sz="2600" dirty="0"/>
              <a:t>program</a:t>
            </a:r>
            <a:r>
              <a:rPr lang="en-GB" sz="2600" b="1" dirty="0"/>
              <a:t> </a:t>
            </a:r>
            <a:r>
              <a:rPr lang="en-GB" sz="2600" dirty="0"/>
              <a:t>allows us to </a:t>
            </a:r>
            <a:r>
              <a:rPr lang="en-GB" sz="2600" b="1" dirty="0"/>
              <a:t>monitor system performance </a:t>
            </a:r>
            <a:r>
              <a:rPr lang="en-GB" sz="2600" dirty="0"/>
              <a:t>including Processes, CPU, Memory, Disk &amp; </a:t>
            </a:r>
            <a:r>
              <a:rPr lang="en-GB" sz="2600" dirty="0">
                <a:highlight>
                  <a:srgbClr val="FFFF00"/>
                </a:highlight>
              </a:rPr>
              <a:t>Network activity </a:t>
            </a:r>
            <a:r>
              <a:rPr lang="en-GB" sz="2600" dirty="0"/>
              <a:t>in real time. </a:t>
            </a:r>
          </a:p>
          <a:p>
            <a:pPr marL="0" indent="0">
              <a:lnSpc>
                <a:spcPct val="100000"/>
              </a:lnSpc>
              <a:spcBef>
                <a:spcPts val="0"/>
              </a:spcBef>
              <a:buNone/>
            </a:pPr>
            <a:r>
              <a:rPr lang="en-GB" sz="2600" dirty="0"/>
              <a:t>To access it:</a:t>
            </a:r>
          </a:p>
          <a:p>
            <a:pPr marL="457200" indent="-457200">
              <a:lnSpc>
                <a:spcPct val="100000"/>
              </a:lnSpc>
              <a:spcBef>
                <a:spcPts val="0"/>
              </a:spcBef>
              <a:buFont typeface="+mj-lt"/>
              <a:buAutoNum type="arabicPeriod"/>
            </a:pPr>
            <a:r>
              <a:rPr lang="en-GB" sz="2600" b="1" dirty="0"/>
              <a:t>Right-click on the Start button </a:t>
            </a:r>
            <a:r>
              <a:rPr lang="en-GB" sz="2600" dirty="0"/>
              <a:t>to open the </a:t>
            </a:r>
            <a:r>
              <a:rPr lang="en-GB" sz="2600" b="1" dirty="0">
                <a:highlight>
                  <a:srgbClr val="FFFF00"/>
                </a:highlight>
              </a:rPr>
              <a:t>Power User menu</a:t>
            </a:r>
            <a:r>
              <a:rPr lang="en-GB" sz="2600" dirty="0"/>
              <a:t>;</a:t>
            </a:r>
          </a:p>
          <a:p>
            <a:pPr marL="457200" indent="-457200">
              <a:lnSpc>
                <a:spcPct val="100000"/>
              </a:lnSpc>
              <a:spcBef>
                <a:spcPts val="0"/>
              </a:spcBef>
              <a:buFont typeface="+mj-lt"/>
              <a:buAutoNum type="arabicPeriod"/>
            </a:pPr>
            <a:r>
              <a:rPr lang="en-GB" sz="2600" dirty="0"/>
              <a:t>Click on ‘</a:t>
            </a:r>
            <a:r>
              <a:rPr lang="en-GB" sz="2600" b="1" dirty="0">
                <a:highlight>
                  <a:srgbClr val="FFFF00"/>
                </a:highlight>
              </a:rPr>
              <a:t>Computer Management</a:t>
            </a:r>
            <a:r>
              <a:rPr lang="en-GB" sz="2600" dirty="0"/>
              <a:t>’;</a:t>
            </a:r>
          </a:p>
          <a:p>
            <a:pPr marL="457200" indent="-457200">
              <a:lnSpc>
                <a:spcPct val="100000"/>
              </a:lnSpc>
              <a:spcBef>
                <a:spcPts val="0"/>
              </a:spcBef>
              <a:buFont typeface="+mj-lt"/>
              <a:buAutoNum type="arabicPeriod"/>
            </a:pPr>
            <a:r>
              <a:rPr lang="en-GB" sz="2600" dirty="0"/>
              <a:t>Click on ‘</a:t>
            </a:r>
            <a:r>
              <a:rPr lang="en-GB" sz="2600" b="1" dirty="0">
                <a:highlight>
                  <a:srgbClr val="FFFF00"/>
                </a:highlight>
              </a:rPr>
              <a:t>Performance</a:t>
            </a:r>
            <a:r>
              <a:rPr lang="en-GB" sz="2600" dirty="0"/>
              <a:t>’;</a:t>
            </a:r>
          </a:p>
          <a:p>
            <a:pPr marL="457200" indent="-457200">
              <a:lnSpc>
                <a:spcPct val="100000"/>
              </a:lnSpc>
              <a:spcBef>
                <a:spcPts val="0"/>
              </a:spcBef>
              <a:buFont typeface="+mj-lt"/>
              <a:buAutoNum type="arabicPeriod"/>
            </a:pPr>
            <a:r>
              <a:rPr lang="en-GB" sz="2600" dirty="0"/>
              <a:t>Click on the ‘</a:t>
            </a:r>
            <a:r>
              <a:rPr lang="en-GB" sz="2600" b="1" dirty="0">
                <a:highlight>
                  <a:srgbClr val="FFFF00"/>
                </a:highlight>
              </a:rPr>
              <a:t>Resource Monitor</a:t>
            </a:r>
            <a:r>
              <a:rPr lang="en-GB" sz="2600" dirty="0"/>
              <a:t>’.</a:t>
            </a:r>
          </a:p>
          <a:p>
            <a:pPr marL="457200" indent="-457200">
              <a:lnSpc>
                <a:spcPct val="100000"/>
              </a:lnSpc>
              <a:spcBef>
                <a:spcPts val="0"/>
              </a:spcBef>
              <a:buFont typeface="+mj-lt"/>
              <a:buAutoNum type="arabicPeriod"/>
            </a:pPr>
            <a:r>
              <a:rPr lang="en-US" sz="2400" dirty="0"/>
              <a:t>The ‘</a:t>
            </a:r>
            <a:r>
              <a:rPr lang="en-US" sz="2400" b="1" dirty="0">
                <a:highlight>
                  <a:srgbClr val="FFFF00"/>
                </a:highlight>
              </a:rPr>
              <a:t>Network tab</a:t>
            </a:r>
            <a:r>
              <a:rPr lang="en-US" sz="2400" dirty="0"/>
              <a:t>’ shows which processes (applications) are using your bandwidth, their IP addresses, and TCP connections.</a:t>
            </a:r>
            <a:endParaRPr lang="en-GB" sz="2600" dirty="0"/>
          </a:p>
          <a:p>
            <a:pPr marL="457200" indent="-457200">
              <a:lnSpc>
                <a:spcPct val="100000"/>
              </a:lnSpc>
              <a:spcBef>
                <a:spcPts val="0"/>
              </a:spcBef>
              <a:buFont typeface="+mj-lt"/>
              <a:buAutoNum type="arabicPeriod"/>
            </a:pPr>
            <a:endParaRPr lang="en-GB" sz="2600" dirty="0"/>
          </a:p>
        </p:txBody>
      </p:sp>
    </p:spTree>
    <p:extLst>
      <p:ext uri="{BB962C8B-B14F-4D97-AF65-F5344CB8AC3E}">
        <p14:creationId xmlns:p14="http://schemas.microsoft.com/office/powerpoint/2010/main" val="22199574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E771B4-05C7-E1B6-868F-7A6DFADE22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CBF27C-EE9F-D321-5EA2-F251619FB095}"/>
              </a:ext>
            </a:extLst>
          </p:cNvPr>
          <p:cNvSpPr>
            <a:spLocks noGrp="1"/>
          </p:cNvSpPr>
          <p:nvPr>
            <p:ph type="title"/>
          </p:nvPr>
        </p:nvSpPr>
        <p:spPr>
          <a:xfrm>
            <a:off x="0" y="-1"/>
            <a:ext cx="11798490" cy="893929"/>
          </a:xfrm>
          <a:solidFill>
            <a:srgbClr val="002060"/>
          </a:solidFill>
        </p:spPr>
        <p:txBody>
          <a:bodyPr>
            <a:normAutofit fontScale="90000"/>
          </a:bodyPr>
          <a:lstStyle/>
          <a:p>
            <a:r>
              <a:rPr lang="en-GB" sz="6700" b="1" dirty="0">
                <a:solidFill>
                  <a:schemeClr val="bg1"/>
                </a:solidFill>
                <a:highlight>
                  <a:srgbClr val="FFFF00"/>
                </a:highlight>
              </a:rPr>
              <a:t> </a:t>
            </a:r>
            <a:r>
              <a:rPr lang="en-GB" sz="6700" b="1" dirty="0">
                <a:solidFill>
                  <a:srgbClr val="002060"/>
                </a:solidFill>
                <a:highlight>
                  <a:srgbClr val="FFFF00"/>
                </a:highlight>
              </a:rPr>
              <a:t>Bg. </a:t>
            </a:r>
            <a:r>
              <a:rPr lang="en-GB" sz="4400" b="1" dirty="0">
                <a:solidFill>
                  <a:srgbClr val="FFFFFF"/>
                </a:solidFill>
              </a:rPr>
              <a:t>Some CMD &amp; PS commands we will use later on</a:t>
            </a:r>
            <a:endParaRPr lang="en-GB" dirty="0"/>
          </a:p>
        </p:txBody>
      </p:sp>
      <p:sp>
        <p:nvSpPr>
          <p:cNvPr id="4" name="Rectangle 1">
            <a:extLst>
              <a:ext uri="{FF2B5EF4-FFF2-40B4-BE49-F238E27FC236}">
                <a16:creationId xmlns:a16="http://schemas.microsoft.com/office/drawing/2014/main" id="{568091AB-FB1D-7945-747A-6B13FBA15316}"/>
              </a:ext>
            </a:extLst>
          </p:cNvPr>
          <p:cNvSpPr>
            <a:spLocks noChangeArrowheads="1"/>
          </p:cNvSpPr>
          <p:nvPr/>
        </p:nvSpPr>
        <p:spPr bwMode="auto">
          <a:xfrm>
            <a:off x="197892" y="948942"/>
            <a:ext cx="11600598" cy="6278642"/>
          </a:xfrm>
          <a:prstGeom prst="rect">
            <a:avLst/>
          </a:prstGeom>
          <a:noFill/>
          <a:ln>
            <a:noFill/>
          </a:ln>
          <a:effectLst/>
        </p:spPr>
        <p:txBody>
          <a:bodyPr vert="horz" wrap="square" lIns="0" tIns="0" rIns="0" bIns="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rgbClr val="001D35"/>
                </a:solidFill>
                <a:effectLst/>
                <a:latin typeface="+mn-lt"/>
                <a:ea typeface="Google Sans"/>
              </a:rPr>
              <a:t>Some example CMD &amp; PS commands for network Troubleshooting &amp; Configuration)</a:t>
            </a:r>
            <a:endParaRPr kumimoji="0" lang="en-US" altLang="en-US" sz="2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None/>
              <a:tabLst/>
            </a:pPr>
            <a:r>
              <a:rPr lang="en-US" altLang="en-US" sz="2400" dirty="0">
                <a:solidFill>
                  <a:srgbClr val="0A0A0A"/>
                </a:solidFill>
                <a:latin typeface="+mn-lt"/>
                <a:ea typeface="Google Sans"/>
              </a:rPr>
              <a:t>You can r</a:t>
            </a:r>
            <a:r>
              <a:rPr kumimoji="0" lang="en-US" altLang="en-US" sz="2400" b="0" i="0" u="none" strike="noStrike" cap="none" normalizeH="0" baseline="0" dirty="0">
                <a:ln>
                  <a:noFill/>
                </a:ln>
                <a:solidFill>
                  <a:srgbClr val="0A0A0A"/>
                </a:solidFill>
                <a:effectLst/>
                <a:latin typeface="+mn-lt"/>
                <a:ea typeface="Google Sans"/>
              </a:rPr>
              <a:t>un these commands in CMD or PowerShell (as Administrator for best results): </a:t>
            </a:r>
            <a:endParaRPr kumimoji="0" lang="en-US" altLang="en-US" sz="2400" b="0" i="0" u="none" strike="noStrike" cap="none" normalizeH="0" baseline="0" dirty="0">
              <a:ln>
                <a:noFill/>
              </a:ln>
              <a:solidFill>
                <a:schemeClr val="tx1"/>
              </a:solidFill>
              <a:effectLst/>
              <a:latin typeface="+mn-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rgbClr val="0A0A0A"/>
                </a:solidFill>
                <a:effectLst/>
                <a:latin typeface="+mn-lt"/>
                <a:ea typeface="Google Sans"/>
              </a:rPr>
              <a:t> To </a:t>
            </a:r>
            <a:r>
              <a:rPr lang="en-US" altLang="en-US" sz="2400" b="1" dirty="0">
                <a:solidFill>
                  <a:srgbClr val="0A0A0A"/>
                </a:solidFill>
                <a:latin typeface="+mn-lt"/>
                <a:ea typeface="Google Sans"/>
              </a:rPr>
              <a:t>v</a:t>
            </a:r>
            <a:r>
              <a:rPr kumimoji="0" lang="en-US" altLang="en-US" sz="2400" b="1" i="0" u="none" strike="noStrike" cap="none" normalizeH="0" baseline="0" dirty="0">
                <a:ln>
                  <a:noFill/>
                </a:ln>
                <a:solidFill>
                  <a:srgbClr val="0A0A0A"/>
                </a:solidFill>
                <a:effectLst/>
                <a:latin typeface="+mn-lt"/>
                <a:ea typeface="Google Sans"/>
              </a:rPr>
              <a:t>iew Network Configurations: </a:t>
            </a:r>
            <a:r>
              <a:rPr kumimoji="0" lang="en-US" altLang="en-US" sz="2400" b="1" i="0" u="none" strike="noStrike" cap="none" normalizeH="0" baseline="0" dirty="0">
                <a:ln>
                  <a:noFill/>
                </a:ln>
                <a:solidFill>
                  <a:srgbClr val="0A0A0A"/>
                </a:solidFill>
                <a:effectLst/>
                <a:highlight>
                  <a:srgbClr val="FFFF00"/>
                </a:highlight>
                <a:latin typeface="+mn-lt"/>
                <a:ea typeface="Google Sans"/>
              </a:rPr>
              <a:t>ipconfig /all</a:t>
            </a:r>
            <a:r>
              <a:rPr kumimoji="0" lang="en-US" altLang="en-US" sz="2400" b="0" i="0" u="none" strike="noStrike" cap="none" normalizeH="0" baseline="0" dirty="0">
                <a:ln>
                  <a:noFill/>
                </a:ln>
                <a:solidFill>
                  <a:srgbClr val="0A0A0A"/>
                </a:solidFill>
                <a:effectLst/>
                <a:latin typeface="+mn-lt"/>
                <a:ea typeface="Google Sans"/>
              </a:rPr>
              <a:t> - To display detailed TCP/IP network configuration, including MAC address, DHCP status, and DNS servers.</a:t>
            </a:r>
          </a:p>
          <a:p>
            <a:pPr lvl="0">
              <a:buFontTx/>
              <a:buChar char="•"/>
            </a:pPr>
            <a:r>
              <a:rPr kumimoji="0" lang="en-US" altLang="en-US" sz="2400" b="1" i="0" u="none" strike="noStrike" cap="none" normalizeH="0" baseline="0" dirty="0">
                <a:ln>
                  <a:noFill/>
                </a:ln>
                <a:solidFill>
                  <a:srgbClr val="0A0A0A"/>
                </a:solidFill>
                <a:effectLst/>
                <a:latin typeface="+mn-lt"/>
                <a:ea typeface="Google Sans"/>
              </a:rPr>
              <a:t> To refresh IP Address: </a:t>
            </a:r>
            <a:r>
              <a:rPr kumimoji="0" lang="en-US" altLang="en-US" sz="2400" b="1" i="0" u="none" strike="noStrike" cap="none" normalizeH="0" baseline="0" dirty="0">
                <a:ln>
                  <a:noFill/>
                </a:ln>
                <a:solidFill>
                  <a:srgbClr val="0A0A0A"/>
                </a:solidFill>
                <a:effectLst/>
                <a:highlight>
                  <a:srgbClr val="FFFF00"/>
                </a:highlight>
                <a:latin typeface="+mn-lt"/>
                <a:ea typeface="Google Sans"/>
              </a:rPr>
              <a:t>ipconfig </a:t>
            </a:r>
            <a:r>
              <a:rPr lang="en-US" altLang="en-US" sz="2400" b="1" dirty="0">
                <a:solidFill>
                  <a:srgbClr val="0A0A0A"/>
                </a:solidFill>
                <a:highlight>
                  <a:srgbClr val="FFFF00"/>
                </a:highlight>
                <a:latin typeface="+mn-lt"/>
                <a:ea typeface="Google Sans"/>
              </a:rPr>
              <a:t>/release &amp; ipconfig </a:t>
            </a:r>
            <a:r>
              <a:rPr kumimoji="0" lang="en-US" altLang="en-US" sz="2400" b="1" i="0" u="none" strike="noStrike" cap="none" normalizeH="0" baseline="0" dirty="0">
                <a:ln>
                  <a:noFill/>
                </a:ln>
                <a:solidFill>
                  <a:srgbClr val="0A0A0A"/>
                </a:solidFill>
                <a:effectLst/>
                <a:highlight>
                  <a:srgbClr val="FFFF00"/>
                </a:highlight>
                <a:latin typeface="+mn-lt"/>
                <a:ea typeface="Google Sans"/>
              </a:rPr>
              <a:t>/renew</a:t>
            </a:r>
            <a:r>
              <a:rPr kumimoji="0" lang="en-US" altLang="en-US" sz="2400" i="0" u="none" strike="noStrike" cap="none" normalizeH="0" baseline="0" dirty="0">
                <a:ln>
                  <a:noFill/>
                </a:ln>
                <a:solidFill>
                  <a:srgbClr val="0A0A0A"/>
                </a:solidFill>
                <a:effectLst/>
                <a:latin typeface="+mn-lt"/>
                <a:ea typeface="Google Sans"/>
              </a:rPr>
              <a:t> </a:t>
            </a:r>
            <a:r>
              <a:rPr kumimoji="0" lang="en-US" altLang="en-US" sz="2400" b="1" i="0" u="none" strike="noStrike" cap="none" normalizeH="0" baseline="0" dirty="0">
                <a:ln>
                  <a:noFill/>
                </a:ln>
                <a:solidFill>
                  <a:srgbClr val="0A0A0A"/>
                </a:solidFill>
                <a:effectLst/>
                <a:latin typeface="+mn-lt"/>
                <a:ea typeface="Google Sans"/>
              </a:rPr>
              <a:t>-</a:t>
            </a:r>
            <a:r>
              <a:rPr kumimoji="0" lang="en-US" altLang="en-US" sz="2400" b="0" i="0" u="none" strike="noStrike" cap="none" normalizeH="0" baseline="0" dirty="0">
                <a:ln>
                  <a:noFill/>
                </a:ln>
                <a:solidFill>
                  <a:srgbClr val="0A0A0A"/>
                </a:solidFill>
                <a:effectLst/>
                <a:latin typeface="+mn-lt"/>
                <a:ea typeface="Google Sans"/>
              </a:rPr>
              <a:t> Drops your current IP address and requests a new one from the router. </a:t>
            </a:r>
            <a:r>
              <a:rPr lang="en-US" sz="2400" dirty="0">
                <a:latin typeface="+mn-lt"/>
              </a:rPr>
              <a:t>Running ’ipconfig /release’ followed by ’ipconfig /renew’ is a common troubleshooting technique to clear network cache and ensure a clean connection.</a:t>
            </a:r>
            <a:endParaRPr kumimoji="0" lang="en-US" altLang="en-US" sz="2400" b="0" i="0" u="none" strike="noStrike" cap="none" normalizeH="0" baseline="0" dirty="0">
              <a:ln>
                <a:noFill/>
              </a:ln>
              <a:solidFill>
                <a:srgbClr val="0A0A0A"/>
              </a:solidFill>
              <a:effectLst/>
              <a:latin typeface="+mn-lt"/>
              <a:ea typeface="Google Sans"/>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rgbClr val="0A0A0A"/>
                </a:solidFill>
                <a:effectLst/>
                <a:latin typeface="+mn-lt"/>
                <a:ea typeface="Google Sans"/>
              </a:rPr>
              <a:t> Clear DNS Cache: </a:t>
            </a:r>
            <a:r>
              <a:rPr kumimoji="0" lang="en-US" altLang="en-US" sz="2400" b="1" i="0" u="none" strike="noStrike" cap="none" normalizeH="0" baseline="0" dirty="0">
                <a:ln>
                  <a:noFill/>
                </a:ln>
                <a:solidFill>
                  <a:srgbClr val="0A0A0A"/>
                </a:solidFill>
                <a:effectLst/>
                <a:highlight>
                  <a:srgbClr val="FFFF00"/>
                </a:highlight>
                <a:latin typeface="+mn-lt"/>
                <a:ea typeface="Google Sans"/>
              </a:rPr>
              <a:t>ipconfig /</a:t>
            </a:r>
            <a:r>
              <a:rPr kumimoji="0" lang="en-US" altLang="en-US" sz="2400" b="1" i="0" u="none" strike="noStrike" cap="none" normalizeH="0" baseline="0" dirty="0" err="1">
                <a:ln>
                  <a:noFill/>
                </a:ln>
                <a:solidFill>
                  <a:srgbClr val="0A0A0A"/>
                </a:solidFill>
                <a:effectLst/>
                <a:highlight>
                  <a:srgbClr val="FFFF00"/>
                </a:highlight>
                <a:latin typeface="+mn-lt"/>
                <a:ea typeface="Google Sans"/>
              </a:rPr>
              <a:t>flushdns</a:t>
            </a:r>
            <a:r>
              <a:rPr lang="en-US" altLang="en-US" sz="2400" b="1" dirty="0">
                <a:solidFill>
                  <a:srgbClr val="0A0A0A"/>
                </a:solidFill>
                <a:highlight>
                  <a:srgbClr val="FFFF00"/>
                </a:highlight>
                <a:latin typeface="+mn-lt"/>
                <a:ea typeface="Google Sans"/>
              </a:rPr>
              <a:t> </a:t>
            </a:r>
            <a:r>
              <a:rPr lang="en-US" altLang="en-US" sz="2400" b="1" dirty="0">
                <a:solidFill>
                  <a:srgbClr val="0A0A0A"/>
                </a:solidFill>
                <a:latin typeface="+mn-lt"/>
                <a:ea typeface="Google Sans"/>
              </a:rPr>
              <a:t>-</a:t>
            </a:r>
            <a:r>
              <a:rPr kumimoji="0" lang="en-US" altLang="en-US" sz="2400" b="0" i="0" u="none" strike="noStrike" cap="none" normalizeH="0" baseline="0" dirty="0">
                <a:ln>
                  <a:noFill/>
                </a:ln>
                <a:solidFill>
                  <a:srgbClr val="0A0A0A"/>
                </a:solidFill>
                <a:effectLst/>
                <a:latin typeface="+mn-lt"/>
                <a:ea typeface="Google Sans"/>
              </a:rPr>
              <a:t> Resolves connectivity issues caused by outdated DNS records.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rgbClr val="0A0A0A"/>
                </a:solidFill>
                <a:effectLst/>
                <a:latin typeface="+mn-lt"/>
                <a:ea typeface="Google Sans"/>
              </a:rPr>
              <a:t> Test Connectivity: </a:t>
            </a:r>
            <a:r>
              <a:rPr kumimoji="0" lang="en-US" altLang="en-US" sz="2400" b="1" i="0" u="none" strike="noStrike" cap="none" normalizeH="0" baseline="0" dirty="0">
                <a:ln>
                  <a:noFill/>
                </a:ln>
                <a:solidFill>
                  <a:srgbClr val="0A0A0A"/>
                </a:solidFill>
                <a:effectLst/>
                <a:highlight>
                  <a:srgbClr val="FFFF00"/>
                </a:highlight>
                <a:latin typeface="+mn-lt"/>
                <a:ea typeface="Google Sans"/>
              </a:rPr>
              <a:t>ping</a:t>
            </a:r>
            <a:r>
              <a:rPr kumimoji="0" lang="en-US" altLang="en-US" sz="2400" b="1" i="0" u="none" strike="noStrike" cap="none" normalizeH="0" baseline="0" dirty="0">
                <a:ln>
                  <a:noFill/>
                </a:ln>
                <a:solidFill>
                  <a:srgbClr val="0A0A0A"/>
                </a:solidFill>
                <a:effectLst/>
                <a:latin typeface="+mn-lt"/>
                <a:ea typeface="Google Sans"/>
              </a:rPr>
              <a:t> -</a:t>
            </a:r>
            <a:r>
              <a:rPr kumimoji="0" lang="en-US" altLang="en-US" sz="2400" b="0" i="0" u="none" strike="noStrike" cap="none" normalizeH="0" baseline="0" dirty="0">
                <a:ln>
                  <a:noFill/>
                </a:ln>
                <a:solidFill>
                  <a:srgbClr val="0A0A0A"/>
                </a:solidFill>
                <a:effectLst/>
                <a:latin typeface="+mn-lt"/>
                <a:ea typeface="Google Sans"/>
              </a:rPr>
              <a:t> Tests connection to a website, server or local device (e.g. ping google.com).</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rgbClr val="0A0A0A"/>
                </a:solidFill>
                <a:effectLst/>
                <a:latin typeface="+mn-lt"/>
                <a:ea typeface="Google Sans"/>
              </a:rPr>
              <a:t> Trace Route: </a:t>
            </a:r>
            <a:r>
              <a:rPr kumimoji="0" lang="en-US" altLang="en-US" sz="2400" b="1" i="0" u="none" strike="noStrike" cap="none" normalizeH="0" baseline="0" dirty="0" err="1">
                <a:ln>
                  <a:noFill/>
                </a:ln>
                <a:solidFill>
                  <a:srgbClr val="0A0A0A"/>
                </a:solidFill>
                <a:effectLst/>
                <a:highlight>
                  <a:srgbClr val="FFFF00"/>
                </a:highlight>
                <a:latin typeface="+mn-lt"/>
                <a:ea typeface="Google Sans"/>
              </a:rPr>
              <a:t>tracert</a:t>
            </a:r>
            <a:r>
              <a:rPr lang="en-US" altLang="en-US" sz="2400" b="1" dirty="0">
                <a:solidFill>
                  <a:srgbClr val="0A0A0A"/>
                </a:solidFill>
                <a:latin typeface="+mn-lt"/>
                <a:ea typeface="Google Sans"/>
              </a:rPr>
              <a:t> -</a:t>
            </a:r>
            <a:r>
              <a:rPr kumimoji="0" lang="en-US" altLang="en-US" sz="2400" b="0" i="0" u="none" strike="noStrike" cap="none" normalizeH="0" baseline="0" dirty="0">
                <a:ln>
                  <a:noFill/>
                </a:ln>
                <a:solidFill>
                  <a:srgbClr val="0A0A0A"/>
                </a:solidFill>
                <a:effectLst/>
                <a:latin typeface="+mn-lt"/>
                <a:ea typeface="Google Sans"/>
              </a:rPr>
              <a:t> Shows the path packets take to a destination, useful for finding where a network connection is breaking.</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400" b="1" i="0" u="none" strike="noStrike" cap="none" normalizeH="0" baseline="0" dirty="0">
                <a:ln>
                  <a:noFill/>
                </a:ln>
                <a:solidFill>
                  <a:srgbClr val="0A0A0A"/>
                </a:solidFill>
                <a:effectLst/>
                <a:latin typeface="+mn-lt"/>
                <a:ea typeface="Google Sans"/>
              </a:rPr>
              <a:t> Reset Network Stack: </a:t>
            </a:r>
            <a:r>
              <a:rPr kumimoji="0" lang="en-US" altLang="en-US" sz="2400" b="1" i="0" u="none" strike="noStrike" cap="none" normalizeH="0" baseline="0" dirty="0" err="1">
                <a:ln>
                  <a:noFill/>
                </a:ln>
                <a:solidFill>
                  <a:srgbClr val="0A0A0A"/>
                </a:solidFill>
                <a:effectLst/>
                <a:highlight>
                  <a:srgbClr val="FFFF00"/>
                </a:highlight>
                <a:latin typeface="+mn-lt"/>
                <a:ea typeface="Google Sans"/>
              </a:rPr>
              <a:t>netsh</a:t>
            </a:r>
            <a:r>
              <a:rPr lang="en-US" altLang="en-US" sz="2400" b="1" dirty="0">
                <a:solidFill>
                  <a:srgbClr val="0A0A0A"/>
                </a:solidFill>
                <a:latin typeface="+mn-lt"/>
                <a:ea typeface="Google Sans"/>
              </a:rPr>
              <a:t> </a:t>
            </a:r>
            <a:r>
              <a:rPr lang="en-US" altLang="en-US" sz="2400" dirty="0">
                <a:solidFill>
                  <a:srgbClr val="0A0A0A"/>
                </a:solidFill>
                <a:latin typeface="+mn-lt"/>
                <a:ea typeface="Google Sans"/>
              </a:rPr>
              <a:t>-</a:t>
            </a:r>
            <a:r>
              <a:rPr kumimoji="0" lang="en-US" altLang="en-US" sz="2400" b="0" i="0" u="none" strike="noStrike" cap="none" normalizeH="0" baseline="0" dirty="0">
                <a:ln>
                  <a:noFill/>
                </a:ln>
                <a:solidFill>
                  <a:srgbClr val="0A0A0A"/>
                </a:solidFill>
                <a:effectLst/>
                <a:latin typeface="+mn-lt"/>
                <a:ea typeface="Google Sans"/>
              </a:rPr>
              <a:t> Fixes major issues by resetting network adapters and protocols. E.g. </a:t>
            </a:r>
            <a:r>
              <a:rPr kumimoji="0" lang="en-US" altLang="en-US" sz="2400" b="0" i="0" u="none" strike="noStrike" cap="none" normalizeH="0" baseline="0" dirty="0" err="1">
                <a:ln>
                  <a:noFill/>
                </a:ln>
                <a:solidFill>
                  <a:srgbClr val="0A0A0A"/>
                </a:solidFill>
                <a:effectLst/>
                <a:latin typeface="+mn-lt"/>
                <a:ea typeface="Google Sans"/>
              </a:rPr>
              <a:t>netsh</a:t>
            </a:r>
            <a:r>
              <a:rPr kumimoji="0" lang="en-US" altLang="en-US" sz="2400" b="0" i="0" u="none" strike="noStrike" cap="none" normalizeH="0" baseline="0" dirty="0">
                <a:ln>
                  <a:noFill/>
                </a:ln>
                <a:solidFill>
                  <a:srgbClr val="0A0A0A"/>
                </a:solidFill>
                <a:effectLst/>
                <a:latin typeface="+mn-lt"/>
                <a:ea typeface="Google Sans"/>
              </a:rPr>
              <a:t> </a:t>
            </a:r>
            <a:r>
              <a:rPr kumimoji="0" lang="en-US" altLang="en-US" sz="2400" b="0" i="0" u="none" strike="noStrike" cap="none" normalizeH="0" baseline="0" dirty="0" err="1">
                <a:ln>
                  <a:noFill/>
                </a:ln>
                <a:solidFill>
                  <a:srgbClr val="0A0A0A"/>
                </a:solidFill>
                <a:effectLst/>
                <a:latin typeface="+mn-lt"/>
                <a:ea typeface="Google Sans"/>
              </a:rPr>
              <a:t>winsock</a:t>
            </a:r>
            <a:r>
              <a:rPr kumimoji="0" lang="en-US" altLang="en-US" sz="2400" b="0" i="0" u="none" strike="noStrike" cap="none" normalizeH="0" baseline="0" dirty="0">
                <a:ln>
                  <a:noFill/>
                </a:ln>
                <a:solidFill>
                  <a:srgbClr val="0A0A0A"/>
                </a:solidFill>
                <a:effectLst/>
                <a:latin typeface="+mn-lt"/>
                <a:ea typeface="Google Sans"/>
              </a:rPr>
              <a:t> reset, </a:t>
            </a:r>
            <a:r>
              <a:rPr kumimoji="0" lang="en-US" altLang="en-US" sz="2400" b="0" i="0" u="none" strike="noStrike" cap="none" normalizeH="0" baseline="0" dirty="0" err="1">
                <a:ln>
                  <a:noFill/>
                </a:ln>
                <a:solidFill>
                  <a:srgbClr val="0A0A0A"/>
                </a:solidFill>
                <a:effectLst/>
                <a:latin typeface="+mn-lt"/>
                <a:ea typeface="Google Sans"/>
              </a:rPr>
              <a:t>netsh</a:t>
            </a:r>
            <a:r>
              <a:rPr kumimoji="0" lang="en-US" altLang="en-US" sz="2400" b="0" i="0" u="none" strike="noStrike" cap="none" normalizeH="0" baseline="0" dirty="0">
                <a:ln>
                  <a:noFill/>
                </a:ln>
                <a:solidFill>
                  <a:srgbClr val="0A0A0A"/>
                </a:solidFill>
                <a:effectLst/>
                <a:latin typeface="+mn-lt"/>
                <a:ea typeface="Google Sans"/>
              </a:rPr>
              <a:t> int </a:t>
            </a:r>
            <a:r>
              <a:rPr kumimoji="0" lang="en-US" altLang="en-US" sz="2400" b="0" i="0" u="none" strike="noStrike" cap="none" normalizeH="0" baseline="0" dirty="0" err="1">
                <a:ln>
                  <a:noFill/>
                </a:ln>
                <a:solidFill>
                  <a:srgbClr val="0A0A0A"/>
                </a:solidFill>
                <a:effectLst/>
                <a:latin typeface="+mn-lt"/>
                <a:ea typeface="Google Sans"/>
              </a:rPr>
              <a:t>ip</a:t>
            </a:r>
            <a:r>
              <a:rPr kumimoji="0" lang="en-US" altLang="en-US" sz="2400" b="0" i="0" u="none" strike="noStrike" cap="none" normalizeH="0" baseline="0" dirty="0">
                <a:ln>
                  <a:noFill/>
                </a:ln>
                <a:solidFill>
                  <a:srgbClr val="0A0A0A"/>
                </a:solidFill>
                <a:effectLst/>
                <a:latin typeface="+mn-lt"/>
                <a:ea typeface="Google Sans"/>
              </a:rPr>
              <a:t> reset.</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87648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6C582E0-49DB-7454-6AEA-190E717BC94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7A9A3C4-B47A-3354-AA2D-45388450C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9B6FE923-5A87-B455-70FF-15015E75D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B630B5C-4795-06CA-8EA2-FCAADAD3BE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1E5C84D-1FB5-1CCF-0DE0-6E87A9F3F0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7BD20D0-7380-4EF5-EF52-CE84F94E1B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4A253E-2F41-163B-F3B8-1905BF97F115}"/>
              </a:ext>
            </a:extLst>
          </p:cNvPr>
          <p:cNvSpPr>
            <a:spLocks noGrp="1"/>
          </p:cNvSpPr>
          <p:nvPr>
            <p:ph type="title"/>
          </p:nvPr>
        </p:nvSpPr>
        <p:spPr>
          <a:xfrm>
            <a:off x="384373" y="339509"/>
            <a:ext cx="10318680" cy="1033669"/>
          </a:xfrm>
        </p:spPr>
        <p:txBody>
          <a:bodyPr>
            <a:normAutofit/>
          </a:bodyPr>
          <a:lstStyle/>
          <a:p>
            <a:r>
              <a:rPr lang="en-GB" sz="4800" b="1" dirty="0">
                <a:solidFill>
                  <a:schemeClr val="bg1"/>
                </a:solidFill>
              </a:rPr>
              <a:t>OS function: </a:t>
            </a:r>
            <a:r>
              <a:rPr lang="en-GB" sz="4800" b="1" dirty="0">
                <a:solidFill>
                  <a:srgbClr val="002060"/>
                </a:solidFill>
                <a:highlight>
                  <a:srgbClr val="FFFF00"/>
                </a:highlight>
              </a:rPr>
              <a:t>System Security</a:t>
            </a:r>
          </a:p>
        </p:txBody>
      </p:sp>
      <p:sp>
        <p:nvSpPr>
          <p:cNvPr id="15" name="Content Placeholder 2">
            <a:extLst>
              <a:ext uri="{FF2B5EF4-FFF2-40B4-BE49-F238E27FC236}">
                <a16:creationId xmlns:a16="http://schemas.microsoft.com/office/drawing/2014/main" id="{9B50851C-0CF4-D142-31FB-3A9DBF5235A5}"/>
              </a:ext>
            </a:extLst>
          </p:cNvPr>
          <p:cNvSpPr>
            <a:spLocks noGrp="1"/>
          </p:cNvSpPr>
          <p:nvPr>
            <p:ph idx="1"/>
          </p:nvPr>
        </p:nvSpPr>
        <p:spPr>
          <a:xfrm>
            <a:off x="282265" y="1669282"/>
            <a:ext cx="11627466" cy="5103486"/>
          </a:xfrm>
        </p:spPr>
        <p:txBody>
          <a:bodyPr>
            <a:normAutofit fontScale="85000" lnSpcReduction="20000"/>
          </a:bodyPr>
          <a:lstStyle/>
          <a:p>
            <a:pPr marL="0" indent="0">
              <a:lnSpc>
                <a:spcPct val="100000"/>
              </a:lnSpc>
              <a:spcBef>
                <a:spcPts val="600"/>
              </a:spcBef>
              <a:buNone/>
            </a:pPr>
            <a:r>
              <a:rPr lang="en-GB" dirty="0">
                <a:effectLst/>
                <a:ea typeface="Calibri" panose="020F0502020204030204" pitchFamily="34" charset="0"/>
                <a:cs typeface="Times New Roman" panose="02020603050405020304" pitchFamily="18" charset="0"/>
              </a:rPr>
              <a:t>There are several ways in which modern OSs can </a:t>
            </a:r>
            <a:r>
              <a:rPr lang="en-GB" b="1" dirty="0">
                <a:effectLst/>
                <a:ea typeface="Calibri" panose="020F0502020204030204" pitchFamily="34" charset="0"/>
                <a:cs typeface="Times New Roman" panose="02020603050405020304" pitchFamily="18" charset="0"/>
              </a:rPr>
              <a:t>protect</a:t>
            </a:r>
            <a:r>
              <a:rPr lang="en-GB" dirty="0">
                <a:effectLst/>
                <a:ea typeface="Calibri" panose="020F0502020204030204" pitchFamily="34" charset="0"/>
                <a:cs typeface="Times New Roman" panose="02020603050405020304" pitchFamily="18" charset="0"/>
              </a:rPr>
              <a:t> the computer system e.g.</a:t>
            </a:r>
          </a:p>
          <a:p>
            <a:pPr marL="342900" lvl="0" indent="-342900">
              <a:lnSpc>
                <a:spcPct val="100000"/>
              </a:lnSpc>
              <a:spcBef>
                <a:spcPts val="600"/>
              </a:spcBef>
              <a:buFont typeface="Symbol" panose="05050102010706020507" pitchFamily="18" charset="2"/>
              <a:buChar char=""/>
            </a:pPr>
            <a:r>
              <a:rPr lang="en-GB" b="1" dirty="0">
                <a:effectLst/>
                <a:highlight>
                  <a:srgbClr val="FFFF00"/>
                </a:highlight>
                <a:ea typeface="Calibri" panose="020F0502020204030204" pitchFamily="34" charset="0"/>
                <a:cs typeface="Times New Roman" panose="02020603050405020304" pitchFamily="18" charset="0"/>
              </a:rPr>
              <a:t>Authentication:</a:t>
            </a:r>
            <a:r>
              <a:rPr lang="en-GB" dirty="0">
                <a:effectLst/>
                <a:highlight>
                  <a:srgbClr val="FFFF00"/>
                </a:highlight>
                <a:ea typeface="Calibri" panose="020F0502020204030204" pitchFamily="34" charset="0"/>
                <a:cs typeface="Times New Roman" panose="02020603050405020304" pitchFamily="18" charset="0"/>
              </a:rPr>
              <a:t> </a:t>
            </a:r>
            <a:r>
              <a:rPr lang="en-GB" dirty="0">
                <a:effectLst/>
                <a:ea typeface="Calibri" panose="020F0502020204030204" pitchFamily="34" charset="0"/>
                <a:cs typeface="Times New Roman" panose="02020603050405020304" pitchFamily="18" charset="0"/>
              </a:rPr>
              <a:t>includes the OS identifying each user that wants to access and use the system. The OS identifies </a:t>
            </a:r>
            <a:r>
              <a:rPr lang="en-GB" dirty="0">
                <a:ea typeface="Calibri" panose="020F0502020204030204" pitchFamily="34" charset="0"/>
                <a:cs typeface="Times New Roman" panose="02020603050405020304" pitchFamily="18" charset="0"/>
              </a:rPr>
              <a:t>/ </a:t>
            </a:r>
            <a:r>
              <a:rPr lang="en-GB" dirty="0">
                <a:effectLst/>
                <a:ea typeface="Calibri" panose="020F0502020204030204" pitchFamily="34" charset="0"/>
                <a:cs typeface="Times New Roman" panose="02020603050405020304" pitchFamily="18" charset="0"/>
              </a:rPr>
              <a:t>authenticates users in several ways such as requiring users to provide a valid </a:t>
            </a:r>
            <a:r>
              <a:rPr lang="en-GB" b="1" dirty="0">
                <a:effectLst/>
                <a:highlight>
                  <a:srgbClr val="FFFF00"/>
                </a:highlight>
                <a:ea typeface="Calibri" panose="020F0502020204030204" pitchFamily="34" charset="0"/>
                <a:cs typeface="Times New Roman" panose="02020603050405020304" pitchFamily="18" charset="0"/>
              </a:rPr>
              <a:t>Username &amp; Password</a:t>
            </a:r>
            <a:r>
              <a:rPr lang="en-GB" dirty="0">
                <a:effectLst/>
                <a:highlight>
                  <a:srgbClr val="FFFF00"/>
                </a:highlight>
                <a:ea typeface="Calibri" panose="020F0502020204030204" pitchFamily="34" charset="0"/>
                <a:cs typeface="Times New Roman" panose="02020603050405020304" pitchFamily="18" charset="0"/>
              </a:rPr>
              <a:t>, </a:t>
            </a:r>
            <a:r>
              <a:rPr lang="en-GB" b="1" dirty="0">
                <a:effectLst/>
                <a:highlight>
                  <a:srgbClr val="FFFF00"/>
                </a:highlight>
                <a:ea typeface="Calibri" panose="020F0502020204030204" pitchFamily="34" charset="0"/>
                <a:cs typeface="Times New Roman" panose="02020603050405020304" pitchFamily="18" charset="0"/>
              </a:rPr>
              <a:t>Biometric recognition </a:t>
            </a:r>
            <a:r>
              <a:rPr lang="en-GB" dirty="0">
                <a:effectLst/>
                <a:highlight>
                  <a:srgbClr val="FFFF00"/>
                </a:highlight>
                <a:ea typeface="Calibri" panose="020F0502020204030204" pitchFamily="34" charset="0"/>
                <a:cs typeface="Times New Roman" panose="02020603050405020304" pitchFamily="18" charset="0"/>
              </a:rPr>
              <a:t>such as </a:t>
            </a:r>
            <a:r>
              <a:rPr lang="en-GB" b="1" dirty="0">
                <a:effectLst/>
                <a:highlight>
                  <a:srgbClr val="FFFF00"/>
                </a:highlight>
                <a:ea typeface="Calibri" panose="020F0502020204030204" pitchFamily="34" charset="0"/>
                <a:cs typeface="Times New Roman" panose="02020603050405020304" pitchFamily="18" charset="0"/>
              </a:rPr>
              <a:t>fingerprint</a:t>
            </a:r>
            <a:r>
              <a:rPr lang="en-GB" dirty="0">
                <a:effectLst/>
                <a:ea typeface="Calibri" panose="020F0502020204030204" pitchFamily="34" charset="0"/>
                <a:cs typeface="Times New Roman" panose="02020603050405020304" pitchFamily="18" charset="0"/>
              </a:rPr>
              <a:t>, eye retina or a user entering a card/key into a slot to login into the system.</a:t>
            </a:r>
          </a:p>
          <a:p>
            <a:pPr marL="342900" lvl="0" indent="-342900">
              <a:lnSpc>
                <a:spcPct val="100000"/>
              </a:lnSpc>
              <a:spcBef>
                <a:spcPts val="600"/>
              </a:spcBef>
              <a:buFont typeface="Symbol" panose="05050102010706020507" pitchFamily="18" charset="2"/>
              <a:buChar char=""/>
            </a:pPr>
            <a:r>
              <a:rPr lang="en-GB" b="1" dirty="0">
                <a:effectLst/>
                <a:highlight>
                  <a:srgbClr val="FFFF00"/>
                </a:highlight>
                <a:ea typeface="Calibri" panose="020F0502020204030204" pitchFamily="34" charset="0"/>
                <a:cs typeface="Times New Roman" panose="02020603050405020304" pitchFamily="18" charset="0"/>
              </a:rPr>
              <a:t>Network security:</a:t>
            </a:r>
            <a:r>
              <a:rPr lang="en-GB" dirty="0">
                <a:effectLst/>
                <a:highlight>
                  <a:srgbClr val="FFFF00"/>
                </a:highlight>
                <a:ea typeface="Calibri" panose="020F0502020204030204" pitchFamily="34" charset="0"/>
                <a:cs typeface="Times New Roman" panose="02020603050405020304" pitchFamily="18" charset="0"/>
              </a:rPr>
              <a:t> </a:t>
            </a:r>
            <a:r>
              <a:rPr lang="en-GB" dirty="0">
                <a:effectLst/>
                <a:ea typeface="Calibri" panose="020F0502020204030204" pitchFamily="34" charset="0"/>
                <a:cs typeface="Times New Roman" panose="02020603050405020304" pitchFamily="18" charset="0"/>
              </a:rPr>
              <a:t>Modern OSs have built-in </a:t>
            </a:r>
            <a:r>
              <a:rPr lang="en-GB" b="1" dirty="0">
                <a:effectLst/>
                <a:highlight>
                  <a:srgbClr val="FFFF00"/>
                </a:highlight>
                <a:ea typeface="Calibri" panose="020F0502020204030204" pitchFamily="34" charset="0"/>
                <a:cs typeface="Times New Roman" panose="02020603050405020304" pitchFamily="18" charset="0"/>
              </a:rPr>
              <a:t>anti-virus </a:t>
            </a:r>
            <a:r>
              <a:rPr lang="en-GB" dirty="0">
                <a:effectLst/>
                <a:highlight>
                  <a:srgbClr val="FFFF00"/>
                </a:highlight>
                <a:ea typeface="Calibri" panose="020F0502020204030204" pitchFamily="34" charset="0"/>
                <a:cs typeface="Times New Roman" panose="02020603050405020304" pitchFamily="18" charset="0"/>
              </a:rPr>
              <a:t>and </a:t>
            </a:r>
            <a:r>
              <a:rPr lang="en-GB" b="1" dirty="0">
                <a:effectLst/>
                <a:highlight>
                  <a:srgbClr val="FFFF00"/>
                </a:highlight>
                <a:ea typeface="Calibri" panose="020F0502020204030204" pitchFamily="34" charset="0"/>
                <a:cs typeface="Times New Roman" panose="02020603050405020304" pitchFamily="18" charset="0"/>
              </a:rPr>
              <a:t>firewall</a:t>
            </a:r>
            <a:r>
              <a:rPr lang="en-GB" dirty="0">
                <a:effectLst/>
                <a:highlight>
                  <a:srgbClr val="FFFF00"/>
                </a:highlight>
                <a:ea typeface="Calibri" panose="020F0502020204030204" pitchFamily="34" charset="0"/>
                <a:cs typeface="Times New Roman" panose="02020603050405020304" pitchFamily="18" charset="0"/>
              </a:rPr>
              <a:t> </a:t>
            </a:r>
            <a:r>
              <a:rPr lang="en-GB" dirty="0">
                <a:effectLst/>
                <a:ea typeface="Calibri" panose="020F0502020204030204" pitchFamily="34" charset="0"/>
                <a:cs typeface="Times New Roman" panose="02020603050405020304" pitchFamily="18" charset="0"/>
              </a:rPr>
              <a:t>programs to block malicious programs</a:t>
            </a:r>
            <a:r>
              <a:rPr lang="en-GB" dirty="0">
                <a:ea typeface="Calibri" panose="020F0502020204030204" pitchFamily="34" charset="0"/>
                <a:cs typeface="Times New Roman" panose="02020603050405020304" pitchFamily="18" charset="0"/>
              </a:rPr>
              <a:t> and</a:t>
            </a:r>
            <a:r>
              <a:rPr lang="en-GB" dirty="0">
                <a:effectLst/>
                <a:ea typeface="Calibri" panose="020F0502020204030204" pitchFamily="34" charset="0"/>
                <a:cs typeface="Times New Roman" panose="02020603050405020304" pitchFamily="18" charset="0"/>
              </a:rPr>
              <a:t> flag potential network threats. </a:t>
            </a:r>
          </a:p>
          <a:p>
            <a:pPr marL="342900" lvl="0" indent="-342900">
              <a:lnSpc>
                <a:spcPct val="100000"/>
              </a:lnSpc>
              <a:spcBef>
                <a:spcPts val="600"/>
              </a:spcBef>
              <a:buFont typeface="Symbol" panose="05050102010706020507" pitchFamily="18" charset="2"/>
              <a:buChar char=""/>
            </a:pPr>
            <a:r>
              <a:rPr lang="en-GB" b="1" dirty="0">
                <a:effectLst/>
                <a:highlight>
                  <a:srgbClr val="FFFF00"/>
                </a:highlight>
                <a:ea typeface="Calibri" panose="020F0502020204030204" pitchFamily="34" charset="0"/>
                <a:cs typeface="Times New Roman" panose="02020603050405020304" pitchFamily="18" charset="0"/>
              </a:rPr>
              <a:t>Encryption</a:t>
            </a:r>
            <a:r>
              <a:rPr lang="en-GB" dirty="0">
                <a:effectLst/>
                <a:highlight>
                  <a:srgbClr val="FFFF00"/>
                </a:highlight>
                <a:ea typeface="Calibri" panose="020F0502020204030204" pitchFamily="34" charset="0"/>
                <a:cs typeface="Times New Roman" panose="02020603050405020304" pitchFamily="18" charset="0"/>
              </a:rPr>
              <a:t> </a:t>
            </a:r>
            <a:r>
              <a:rPr lang="en-GB" b="1" dirty="0">
                <a:effectLst/>
                <a:highlight>
                  <a:srgbClr val="FFFF00"/>
                </a:highlight>
                <a:ea typeface="Calibri" panose="020F0502020204030204" pitchFamily="34" charset="0"/>
                <a:cs typeface="Times New Roman" panose="02020603050405020304" pitchFamily="18" charset="0"/>
              </a:rPr>
              <a:t>capabilities</a:t>
            </a:r>
            <a:r>
              <a:rPr lang="en-GB" dirty="0">
                <a:effectLst/>
                <a:ea typeface="Calibri" panose="020F0502020204030204" pitchFamily="34" charset="0"/>
                <a:cs typeface="Times New Roman" panose="02020603050405020304" pitchFamily="18" charset="0"/>
              </a:rPr>
              <a:t>: such as file/data/disk encryption e.g. Windows 10Pro/11 and other Enterprise OSs have </a:t>
            </a:r>
            <a:r>
              <a:rPr lang="en-GB" dirty="0"/>
              <a:t>built-in</a:t>
            </a:r>
            <a:r>
              <a:rPr lang="en-GB" b="1" dirty="0"/>
              <a:t> </a:t>
            </a:r>
            <a:r>
              <a:rPr lang="en-GB" b="1" dirty="0">
                <a:highlight>
                  <a:srgbClr val="FFFF00"/>
                </a:highlight>
              </a:rPr>
              <a:t>data &amp; file encryption systems</a:t>
            </a:r>
            <a:r>
              <a:rPr lang="en-GB" b="1" dirty="0"/>
              <a:t>.</a:t>
            </a:r>
          </a:p>
          <a:p>
            <a:pPr marL="342900" lvl="0" indent="-342900">
              <a:lnSpc>
                <a:spcPct val="100000"/>
              </a:lnSpc>
              <a:spcBef>
                <a:spcPts val="600"/>
              </a:spcBef>
              <a:buFont typeface="Symbol" panose="05050102010706020507" pitchFamily="18" charset="2"/>
              <a:buChar char=""/>
            </a:pPr>
            <a:r>
              <a:rPr lang="en-GB" sz="2800" b="1" dirty="0">
                <a:highlight>
                  <a:srgbClr val="FFFF00"/>
                </a:highlight>
              </a:rPr>
              <a:t>Protection rings: </a:t>
            </a:r>
            <a:r>
              <a:rPr lang="en-GB" sz="2800" b="0" i="0" dirty="0">
                <a:solidFill>
                  <a:srgbClr val="3A343A"/>
                </a:solidFill>
                <a:effectLst/>
              </a:rPr>
              <a:t>The OS executes processes in different layered ‘rings’ to safeguard and protect the system, each ring has different access rights to syste</a:t>
            </a:r>
            <a:r>
              <a:rPr lang="en-GB" sz="2800" dirty="0">
                <a:solidFill>
                  <a:srgbClr val="3A343A"/>
                </a:solidFill>
              </a:rPr>
              <a:t>m</a:t>
            </a:r>
            <a:r>
              <a:rPr lang="en-GB" sz="2800" b="0" i="0" dirty="0">
                <a:solidFill>
                  <a:srgbClr val="3A343A"/>
                </a:solidFill>
                <a:effectLst/>
              </a:rPr>
              <a:t> resources</a:t>
            </a:r>
            <a:r>
              <a:rPr lang="en-GB" dirty="0">
                <a:solidFill>
                  <a:srgbClr val="3A343A"/>
                </a:solidFill>
              </a:rPr>
              <a:t> </a:t>
            </a:r>
            <a:r>
              <a:rPr lang="en-GB" dirty="0">
                <a:solidFill>
                  <a:srgbClr val="3A343A"/>
                </a:solidFill>
                <a:highlight>
                  <a:srgbClr val="FFFF00"/>
                </a:highlight>
              </a:rPr>
              <a:t>to ensure users do not damage vital system software/hardware.</a:t>
            </a:r>
          </a:p>
          <a:p>
            <a:pPr marL="800100" lvl="1" indent="-342900">
              <a:lnSpc>
                <a:spcPct val="100000"/>
              </a:lnSpc>
              <a:spcBef>
                <a:spcPts val="600"/>
              </a:spcBef>
              <a:buFont typeface="Symbol" panose="05050102010706020507" pitchFamily="18" charset="2"/>
              <a:buChar char=""/>
            </a:pPr>
            <a:r>
              <a:rPr lang="en-GB" sz="2600" kern="100" dirty="0">
                <a:effectLst/>
                <a:ea typeface="DengXian" panose="02010600030101010101" pitchFamily="2" charset="-122"/>
                <a:cs typeface="Times New Roman" panose="02020603050405020304" pitchFamily="18" charset="0"/>
              </a:rPr>
              <a:t>E.g. The Kernel operates</a:t>
            </a:r>
            <a:r>
              <a:rPr lang="en-GB" sz="2600" b="1" kern="100" dirty="0">
                <a:effectLst/>
                <a:ea typeface="DengXian" panose="02010600030101010101" pitchFamily="2" charset="-122"/>
                <a:cs typeface="Times New Roman" panose="02020603050405020304" pitchFamily="18" charset="0"/>
              </a:rPr>
              <a:t> </a:t>
            </a:r>
            <a:r>
              <a:rPr lang="en-GB" sz="2600" kern="100" dirty="0">
                <a:effectLst/>
                <a:ea typeface="DengXian" panose="02010600030101010101" pitchFamily="2" charset="-122"/>
                <a:cs typeface="Times New Roman" panose="02020603050405020304" pitchFamily="18" charset="0"/>
              </a:rPr>
              <a:t>in</a:t>
            </a:r>
            <a:r>
              <a:rPr lang="en-GB" sz="2600" b="1" kern="100" dirty="0">
                <a:effectLst/>
                <a:ea typeface="DengXian" panose="02010600030101010101" pitchFamily="2" charset="-122"/>
                <a:cs typeface="Times New Roman" panose="02020603050405020304" pitchFamily="18" charset="0"/>
              </a:rPr>
              <a:t> ring 0</a:t>
            </a:r>
            <a:r>
              <a:rPr lang="en-GB" sz="2600" kern="100" dirty="0">
                <a:effectLst/>
                <a:ea typeface="DengXian" panose="02010600030101010101" pitchFamily="2" charset="-122"/>
                <a:cs typeface="Times New Roman" panose="02020603050405020304" pitchFamily="18" charset="0"/>
              </a:rPr>
              <a:t>, ring 0 has the highest privileges, from here the Kernel has direct access to memory and the CPU. </a:t>
            </a:r>
            <a:r>
              <a:rPr lang="en-GB" sz="2600" b="1" kern="100" dirty="0">
                <a:effectLst/>
                <a:ea typeface="DengXian" panose="02010600030101010101" pitchFamily="2" charset="-122"/>
                <a:cs typeface="Times New Roman" panose="02020603050405020304" pitchFamily="18" charset="0"/>
              </a:rPr>
              <a:t>Ring 3</a:t>
            </a:r>
            <a:r>
              <a:rPr lang="en-GB" sz="2600" kern="100" dirty="0">
                <a:effectLst/>
                <a:ea typeface="DengXian" panose="02010600030101010101" pitchFamily="2" charset="-122"/>
                <a:cs typeface="Times New Roman" panose="02020603050405020304" pitchFamily="18" charset="0"/>
              </a:rPr>
              <a:t> has limited access to system resources,</a:t>
            </a:r>
            <a:r>
              <a:rPr lang="en-GB" sz="2600" b="1" kern="100" dirty="0">
                <a:effectLst/>
                <a:ea typeface="DengXian" panose="02010600030101010101" pitchFamily="2" charset="-122"/>
                <a:cs typeface="Times New Roman" panose="02020603050405020304" pitchFamily="18" charset="0"/>
              </a:rPr>
              <a:t> </a:t>
            </a:r>
            <a:r>
              <a:rPr lang="en-GB" sz="2600" kern="100" dirty="0">
                <a:effectLst/>
                <a:ea typeface="DengXian" panose="02010600030101010101" pitchFamily="2" charset="-122"/>
                <a:cs typeface="Times New Roman" panose="02020603050405020304" pitchFamily="18" charset="0"/>
              </a:rPr>
              <a:t>it’s where users programs run, tasks such as viewing and editing a document occurs in </a:t>
            </a:r>
            <a:r>
              <a:rPr lang="en-GB" sz="2600" b="1" kern="100" dirty="0">
                <a:effectLst/>
                <a:ea typeface="DengXian" panose="02010600030101010101" pitchFamily="2" charset="-122"/>
                <a:cs typeface="Times New Roman" panose="02020603050405020304" pitchFamily="18" charset="0"/>
              </a:rPr>
              <a:t>ring 3.</a:t>
            </a:r>
            <a:endParaRPr lang="en-GB" sz="2600" dirty="0">
              <a:effectLst/>
              <a:ea typeface="Calibri" panose="020F0502020204030204" pitchFamily="34" charset="0"/>
              <a:cs typeface="Times New Roman" panose="02020603050405020304" pitchFamily="18" charset="0"/>
            </a:endParaRPr>
          </a:p>
          <a:p>
            <a:pPr marL="0" marR="30480" indent="0" algn="just">
              <a:lnSpc>
                <a:spcPct val="100000"/>
              </a:lnSpc>
              <a:spcBef>
                <a:spcPts val="600"/>
              </a:spcBef>
              <a:buNone/>
            </a:pPr>
            <a:endParaRPr lang="en-GB" sz="3200" i="0" dirty="0">
              <a:solidFill>
                <a:srgbClr val="202124"/>
              </a:solidFill>
              <a:effectLst/>
              <a:highlight>
                <a:srgbClr val="FFFF00"/>
              </a:highlight>
            </a:endParaRPr>
          </a:p>
        </p:txBody>
      </p:sp>
    </p:spTree>
    <p:extLst>
      <p:ext uri="{BB962C8B-B14F-4D97-AF65-F5344CB8AC3E}">
        <p14:creationId xmlns:p14="http://schemas.microsoft.com/office/powerpoint/2010/main" val="42239121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22D4D7B-D903-4392-9A97-A2F446EF62CD}"/>
              </a:ext>
            </a:extLst>
          </p:cNvPr>
          <p:cNvSpPr>
            <a:spLocks noGrp="1"/>
          </p:cNvSpPr>
          <p:nvPr>
            <p:ph type="title"/>
          </p:nvPr>
        </p:nvSpPr>
        <p:spPr>
          <a:xfrm>
            <a:off x="245106" y="78145"/>
            <a:ext cx="10774593" cy="865315"/>
          </a:xfrm>
          <a:solidFill>
            <a:srgbClr val="002060"/>
          </a:solidFill>
        </p:spPr>
        <p:txBody>
          <a:bodyPr anchor="b">
            <a:normAutofit fontScale="90000"/>
          </a:bodyPr>
          <a:lstStyle/>
          <a:p>
            <a:r>
              <a:rPr lang="en-GB" sz="6000" b="1" dirty="0">
                <a:solidFill>
                  <a:schemeClr val="bg1"/>
                </a:solidFill>
              </a:rPr>
              <a:t>Bg. </a:t>
            </a:r>
            <a:r>
              <a:rPr lang="en-GB" b="1" dirty="0">
                <a:solidFill>
                  <a:schemeClr val="bg1"/>
                </a:solidFill>
              </a:rPr>
              <a:t>Ring-based security: Protection rings</a:t>
            </a:r>
          </a:p>
        </p:txBody>
      </p:sp>
      <p:pic>
        <p:nvPicPr>
          <p:cNvPr id="4" name="Picture 3" descr="Diagram&#10;&#10;Description automatically generated">
            <a:extLst>
              <a:ext uri="{FF2B5EF4-FFF2-40B4-BE49-F238E27FC236}">
                <a16:creationId xmlns:a16="http://schemas.microsoft.com/office/drawing/2014/main" id="{1DBD06A2-FC0C-4183-9D19-0D6E1B30945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 r="31369" b="-2"/>
          <a:stretch/>
        </p:blipFill>
        <p:spPr>
          <a:xfrm>
            <a:off x="8674417" y="1124383"/>
            <a:ext cx="3333338" cy="3372807"/>
          </a:xfrm>
          <a:prstGeom prst="rect">
            <a:avLst/>
          </a:prstGeom>
        </p:spPr>
      </p:pic>
      <p:sp>
        <p:nvSpPr>
          <p:cNvPr id="12" name="Rectangle 11">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7D648F16-35E6-4394-BF36-A4CBB2F3774A}"/>
              </a:ext>
            </a:extLst>
          </p:cNvPr>
          <p:cNvSpPr txBox="1"/>
          <p:nvPr/>
        </p:nvSpPr>
        <p:spPr>
          <a:xfrm>
            <a:off x="9187565" y="4297135"/>
            <a:ext cx="2307042" cy="200055"/>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en.wikipedia.org/wiki/Protection_ring">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hlinkClick r:id="rId5"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2D3377F-7669-41CB-B7AA-F347C8D568D1}"/>
              </a:ext>
            </a:extLst>
          </p:cNvPr>
          <p:cNvSpPr>
            <a:spLocks noGrp="1"/>
          </p:cNvSpPr>
          <p:nvPr>
            <p:ph idx="1"/>
          </p:nvPr>
        </p:nvSpPr>
        <p:spPr>
          <a:xfrm>
            <a:off x="184245" y="1026870"/>
            <a:ext cx="8785686" cy="4893468"/>
          </a:xfrm>
        </p:spPr>
        <p:txBody>
          <a:bodyPr anchor="t">
            <a:noAutofit/>
          </a:bodyPr>
          <a:lstStyle/>
          <a:p>
            <a:pPr>
              <a:lnSpc>
                <a:spcPct val="100000"/>
              </a:lnSpc>
              <a:spcBef>
                <a:spcPts val="0"/>
              </a:spcBef>
            </a:pPr>
            <a:r>
              <a:rPr lang="en-GB" sz="2400" b="0" i="0" dirty="0">
                <a:solidFill>
                  <a:srgbClr val="3A343A"/>
                </a:solidFill>
                <a:effectLst/>
              </a:rPr>
              <a:t>The OS executes processes in different layered ‘</a:t>
            </a:r>
            <a:r>
              <a:rPr lang="en-GB" sz="2400" b="1" i="0" dirty="0">
                <a:solidFill>
                  <a:srgbClr val="3A343A"/>
                </a:solidFill>
                <a:effectLst/>
              </a:rPr>
              <a:t>rings</a:t>
            </a:r>
            <a:r>
              <a:rPr lang="en-GB" sz="2400" dirty="0">
                <a:solidFill>
                  <a:srgbClr val="3A343A"/>
                </a:solidFill>
              </a:rPr>
              <a:t>’</a:t>
            </a:r>
            <a:r>
              <a:rPr lang="en-GB" sz="2400" b="0" i="0" dirty="0">
                <a:solidFill>
                  <a:srgbClr val="3A343A"/>
                </a:solidFill>
                <a:effectLst/>
              </a:rPr>
              <a:t>, each ring has </a:t>
            </a:r>
            <a:r>
              <a:rPr lang="en-GB" sz="2400" i="0" dirty="0">
                <a:solidFill>
                  <a:srgbClr val="3A343A"/>
                </a:solidFill>
                <a:effectLst/>
              </a:rPr>
              <a:t>different access rights to syste</a:t>
            </a:r>
            <a:r>
              <a:rPr lang="en-GB" sz="2400" dirty="0">
                <a:solidFill>
                  <a:srgbClr val="3A343A"/>
                </a:solidFill>
              </a:rPr>
              <a:t>m</a:t>
            </a:r>
            <a:r>
              <a:rPr lang="en-GB" sz="2400" i="0" dirty="0">
                <a:solidFill>
                  <a:srgbClr val="3A343A"/>
                </a:solidFill>
                <a:effectLst/>
              </a:rPr>
              <a:t> resources</a:t>
            </a:r>
            <a:r>
              <a:rPr lang="en-GB" sz="2400" b="0" i="0" dirty="0">
                <a:solidFill>
                  <a:srgbClr val="3A343A"/>
                </a:solidFill>
                <a:effectLst/>
              </a:rPr>
              <a:t>. </a:t>
            </a:r>
          </a:p>
          <a:p>
            <a:pPr>
              <a:lnSpc>
                <a:spcPct val="100000"/>
              </a:lnSpc>
              <a:spcBef>
                <a:spcPts val="0"/>
              </a:spcBef>
            </a:pPr>
            <a:r>
              <a:rPr lang="en-GB" sz="2400" b="1" i="0" dirty="0">
                <a:solidFill>
                  <a:srgbClr val="3A343A"/>
                </a:solidFill>
                <a:effectLst/>
              </a:rPr>
              <a:t>Ring 0</a:t>
            </a:r>
            <a:r>
              <a:rPr lang="en-GB" sz="2400" b="0" i="0" dirty="0">
                <a:solidFill>
                  <a:srgbClr val="3A343A"/>
                </a:solidFill>
                <a:effectLst/>
              </a:rPr>
              <a:t>, the central ring has the highest privileges, and each layer above has decreased access rights. </a:t>
            </a:r>
            <a:r>
              <a:rPr lang="en-GB" sz="2400" b="0" i="0" dirty="0">
                <a:effectLst/>
              </a:rPr>
              <a:t>O</a:t>
            </a:r>
            <a:r>
              <a:rPr lang="en-GB" sz="2400" b="0" i="0" dirty="0">
                <a:solidFill>
                  <a:srgbClr val="3A343A"/>
                </a:solidFill>
                <a:effectLst/>
              </a:rPr>
              <a:t>nly ring 0, where the Kernel operates, has direct access to memory and the CPU</a:t>
            </a:r>
            <a:r>
              <a:rPr lang="en-GB" sz="2400" b="0" i="0" dirty="0">
                <a:solidFill>
                  <a:schemeClr val="bg1">
                    <a:lumMod val="50000"/>
                  </a:schemeClr>
                </a:solidFill>
                <a:effectLst/>
              </a:rPr>
              <a:t>.</a:t>
            </a:r>
          </a:p>
          <a:p>
            <a:pPr>
              <a:lnSpc>
                <a:spcPct val="100000"/>
              </a:lnSpc>
              <a:spcBef>
                <a:spcPts val="0"/>
              </a:spcBef>
            </a:pPr>
            <a:r>
              <a:rPr lang="en-GB" sz="2400" b="1" kern="100" dirty="0">
                <a:ea typeface="DengXian" panose="02010600030101010101" pitchFamily="2" charset="-122"/>
                <a:cs typeface="Times New Roman" panose="02020603050405020304" pitchFamily="18" charset="0"/>
              </a:rPr>
              <a:t>Ring 1 </a:t>
            </a:r>
            <a:r>
              <a:rPr lang="en-GB" sz="2400" kern="100" dirty="0">
                <a:ea typeface="DengXian" panose="02010600030101010101" pitchFamily="2" charset="-122"/>
                <a:cs typeface="Times New Roman" panose="02020603050405020304" pitchFamily="18" charset="0"/>
              </a:rPr>
              <a:t>is typically where other OS components that are not in the kernel run. </a:t>
            </a:r>
            <a:r>
              <a:rPr lang="en-GB" sz="2400" dirty="0"/>
              <a:t>Ring 1 is used to control hardware connected to the computer. </a:t>
            </a:r>
            <a:r>
              <a:rPr lang="en-GB" sz="2400" kern="100" dirty="0">
                <a:effectLst/>
                <a:ea typeface="DengXian" panose="02010600030101010101" pitchFamily="2" charset="-122"/>
                <a:cs typeface="Times New Roman" panose="02020603050405020304" pitchFamily="18" charset="0"/>
              </a:rPr>
              <a:t>This ring also runs in </a:t>
            </a:r>
            <a:r>
              <a:rPr lang="en-GB" sz="2400" b="1" kern="100" dirty="0">
                <a:effectLst/>
                <a:ea typeface="DengXian" panose="02010600030101010101" pitchFamily="2" charset="-122"/>
                <a:cs typeface="Times New Roman" panose="02020603050405020304" pitchFamily="18" charset="0"/>
              </a:rPr>
              <a:t>privileged mode</a:t>
            </a:r>
            <a:r>
              <a:rPr lang="en-GB" sz="2400" kern="100" dirty="0">
                <a:effectLst/>
                <a:ea typeface="DengXian" panose="02010600030101010101" pitchFamily="2" charset="-122"/>
                <a:cs typeface="Times New Roman" panose="02020603050405020304" pitchFamily="18" charset="0"/>
              </a:rPr>
              <a:t>. </a:t>
            </a:r>
          </a:p>
          <a:p>
            <a:pPr>
              <a:lnSpc>
                <a:spcPct val="100000"/>
              </a:lnSpc>
              <a:spcBef>
                <a:spcPts val="0"/>
              </a:spcBef>
            </a:pPr>
            <a:r>
              <a:rPr lang="en-GB" sz="2400" b="1" dirty="0"/>
              <a:t>Ring 2 </a:t>
            </a:r>
            <a:r>
              <a:rPr lang="en-GB" sz="2400" dirty="0"/>
              <a:t>is used for processes that need to interact with system storage. for loading or saving files. </a:t>
            </a:r>
            <a:r>
              <a:rPr lang="en-GB" sz="2400" kern="100" dirty="0">
                <a:effectLst/>
                <a:ea typeface="DengXian" panose="02010600030101010101" pitchFamily="2" charset="-122"/>
                <a:cs typeface="Times New Roman" panose="02020603050405020304" pitchFamily="18" charset="0"/>
              </a:rPr>
              <a:t>Ring 2 is where software-like device drivers run. This ring can be thought of as a hardware abstraction layer (HAL), known as </a:t>
            </a:r>
            <a:r>
              <a:rPr lang="en-GB" sz="2400" b="1" kern="100" dirty="0">
                <a:effectLst/>
                <a:ea typeface="DengXian" panose="02010600030101010101" pitchFamily="2" charset="-122"/>
                <a:cs typeface="Times New Roman" panose="02020603050405020304" pitchFamily="18" charset="0"/>
              </a:rPr>
              <a:t>System Management Mode</a:t>
            </a:r>
            <a:r>
              <a:rPr lang="en-GB" sz="2400" kern="100" dirty="0">
                <a:effectLst/>
                <a:ea typeface="DengXian" panose="02010600030101010101" pitchFamily="2" charset="-122"/>
                <a:cs typeface="Times New Roman" panose="02020603050405020304" pitchFamily="18" charset="0"/>
              </a:rPr>
              <a:t>.</a:t>
            </a:r>
            <a:endParaRPr lang="en-GB" sz="2400" b="0" i="0" dirty="0">
              <a:solidFill>
                <a:schemeClr val="bg1">
                  <a:lumMod val="50000"/>
                </a:schemeClr>
              </a:solidFill>
              <a:effectLst/>
            </a:endParaRPr>
          </a:p>
          <a:p>
            <a:pPr>
              <a:lnSpc>
                <a:spcPct val="100000"/>
              </a:lnSpc>
              <a:spcBef>
                <a:spcPts val="0"/>
              </a:spcBef>
            </a:pPr>
            <a:r>
              <a:rPr lang="en-GB" sz="2400" b="1" dirty="0"/>
              <a:t>Ring 3 </a:t>
            </a:r>
            <a:r>
              <a:rPr lang="en-GB" sz="2400" dirty="0"/>
              <a:t>is where the users programs run. They have limited access to system resources.</a:t>
            </a:r>
          </a:p>
          <a:p>
            <a:pPr>
              <a:lnSpc>
                <a:spcPct val="100000"/>
              </a:lnSpc>
              <a:spcBef>
                <a:spcPts val="0"/>
              </a:spcBef>
            </a:pPr>
            <a:endParaRPr lang="en-GB" sz="2200" dirty="0"/>
          </a:p>
        </p:txBody>
      </p:sp>
    </p:spTree>
    <p:extLst>
      <p:ext uri="{BB962C8B-B14F-4D97-AF65-F5344CB8AC3E}">
        <p14:creationId xmlns:p14="http://schemas.microsoft.com/office/powerpoint/2010/main" val="4583207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708FAB-3898-47A9-B05A-AB9ECBD9E7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22D4D7B-D903-4392-9A97-A2F446EF62CD}"/>
              </a:ext>
            </a:extLst>
          </p:cNvPr>
          <p:cNvSpPr>
            <a:spLocks noGrp="1"/>
          </p:cNvSpPr>
          <p:nvPr>
            <p:ph type="title"/>
          </p:nvPr>
        </p:nvSpPr>
        <p:spPr>
          <a:xfrm>
            <a:off x="369158" y="100029"/>
            <a:ext cx="11295619" cy="865315"/>
          </a:xfrm>
          <a:solidFill>
            <a:srgbClr val="002060"/>
          </a:solidFill>
        </p:spPr>
        <p:txBody>
          <a:bodyPr anchor="b">
            <a:normAutofit/>
          </a:bodyPr>
          <a:lstStyle/>
          <a:p>
            <a:r>
              <a:rPr lang="en-GB" sz="5400" b="1" dirty="0">
                <a:solidFill>
                  <a:schemeClr val="bg1"/>
                </a:solidFill>
              </a:rPr>
              <a:t>Bg. </a:t>
            </a:r>
            <a:r>
              <a:rPr lang="en-GB" sz="4000" b="1" dirty="0">
                <a:solidFill>
                  <a:schemeClr val="bg1"/>
                </a:solidFill>
              </a:rPr>
              <a:t>System Security: Protection rings</a:t>
            </a:r>
          </a:p>
        </p:txBody>
      </p:sp>
      <p:pic>
        <p:nvPicPr>
          <p:cNvPr id="4" name="Picture 3" descr="Diagram&#10;&#10;Description automatically generated">
            <a:extLst>
              <a:ext uri="{FF2B5EF4-FFF2-40B4-BE49-F238E27FC236}">
                <a16:creationId xmlns:a16="http://schemas.microsoft.com/office/drawing/2014/main" id="{1DBD06A2-FC0C-4183-9D19-0D6E1B30945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 r="31369" b="-2"/>
          <a:stretch/>
        </p:blipFill>
        <p:spPr>
          <a:xfrm>
            <a:off x="8598090" y="1261446"/>
            <a:ext cx="3416624" cy="3457079"/>
          </a:xfrm>
          <a:prstGeom prst="rect">
            <a:avLst/>
          </a:prstGeom>
        </p:spPr>
      </p:pic>
      <p:sp>
        <p:nvSpPr>
          <p:cNvPr id="12" name="Rectangle 11">
            <a:extLst>
              <a:ext uri="{FF2B5EF4-FFF2-40B4-BE49-F238E27FC236}">
                <a16:creationId xmlns:a16="http://schemas.microsoft.com/office/drawing/2014/main" id="{2E438CA0-CB4D-4C94-8C39-9C7FC9BBE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12191998" cy="461774"/>
          </a:xfrm>
          <a:prstGeom prst="rect">
            <a:avLst/>
          </a:prstGeom>
          <a:gradFill>
            <a:gsLst>
              <a:gs pos="0">
                <a:srgbClr val="000000"/>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6B2C05E3-84E7-4957-95EF-B471CBF71C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1962"/>
            <a:ext cx="4076698" cy="464399"/>
          </a:xfrm>
          <a:prstGeom prst="rect">
            <a:avLst/>
          </a:prstGeom>
          <a:gradFill>
            <a:gsLst>
              <a:gs pos="0">
                <a:srgbClr val="000000">
                  <a:alpha val="46000"/>
                </a:srgbClr>
              </a:gs>
              <a:gs pos="99000">
                <a:schemeClr val="accent1"/>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7D648F16-35E6-4394-BF36-A4CBB2F3774A}"/>
              </a:ext>
            </a:extLst>
          </p:cNvPr>
          <p:cNvSpPr txBox="1"/>
          <p:nvPr/>
        </p:nvSpPr>
        <p:spPr>
          <a:xfrm>
            <a:off x="9501717" y="4496441"/>
            <a:ext cx="1696297" cy="169277"/>
          </a:xfrm>
          <a:prstGeom prst="rect">
            <a:avLst/>
          </a:prstGeom>
          <a:noFill/>
        </p:spPr>
        <p:txBody>
          <a:bodyPr wrap="none" rtlCol="0">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s://en.wikipedia.org/wiki/Protection_ring">
                  <a:extLst>
                    <a:ext uri="{A12FA001-AC4F-418D-AE19-62706E023703}">
                      <ahyp:hlinkClr xmlns:ahyp="http://schemas.microsoft.com/office/drawing/2018/hyperlinkcolor" val="tx"/>
                    </a:ext>
                  </a:extLst>
                </a:hlinkClick>
              </a:rPr>
              <a:t>This Photo</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sa/3.0/">
                  <a:extLst>
                    <a:ext uri="{A12FA001-AC4F-418D-AE19-62706E023703}">
                      <ahyp:hlinkClr xmlns:ahyp="http://schemas.microsoft.com/office/drawing/2018/hyperlinkcolor" val="tx"/>
                    </a:ext>
                  </a:extLst>
                </a:hlinkClick>
              </a:rPr>
              <a:t>CC BY-SA</a:t>
            </a:r>
            <a:endParaRPr kumimoji="0" lang="en-GB" sz="5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2D3377F-7669-41CB-B7AA-F347C8D568D1}"/>
              </a:ext>
            </a:extLst>
          </p:cNvPr>
          <p:cNvSpPr>
            <a:spLocks noGrp="1"/>
          </p:cNvSpPr>
          <p:nvPr>
            <p:ph idx="1"/>
          </p:nvPr>
        </p:nvSpPr>
        <p:spPr>
          <a:xfrm>
            <a:off x="278100" y="1065371"/>
            <a:ext cx="8406917" cy="4893468"/>
          </a:xfrm>
        </p:spPr>
        <p:txBody>
          <a:bodyPr anchor="t">
            <a:noAutofit/>
          </a:bodyPr>
          <a:lstStyle/>
          <a:p>
            <a:pPr>
              <a:lnSpc>
                <a:spcPct val="100000"/>
              </a:lnSpc>
              <a:spcBef>
                <a:spcPts val="0"/>
              </a:spcBef>
            </a:pPr>
            <a:r>
              <a:rPr lang="en-GB" sz="2200" dirty="0"/>
              <a:t>Only ring 0, where the Kernel operates, has direct access to memory and the CPU.</a:t>
            </a:r>
          </a:p>
          <a:p>
            <a:pPr>
              <a:lnSpc>
                <a:spcPct val="100000"/>
              </a:lnSpc>
              <a:spcBef>
                <a:spcPts val="0"/>
              </a:spcBef>
            </a:pPr>
            <a:r>
              <a:rPr lang="en-GB" sz="2200" dirty="0"/>
              <a:t>Code running in </a:t>
            </a:r>
            <a:r>
              <a:rPr lang="en-GB" sz="2200" b="1" dirty="0"/>
              <a:t>ring 0 </a:t>
            </a:r>
            <a:r>
              <a:rPr lang="en-GB" sz="2200" dirty="0"/>
              <a:t>is referred to as running in </a:t>
            </a:r>
            <a:r>
              <a:rPr lang="en-GB" sz="2200" b="1" dirty="0"/>
              <a:t>kernel mode</a:t>
            </a:r>
            <a:r>
              <a:rPr lang="en-GB" sz="2200" dirty="0"/>
              <a:t>. </a:t>
            </a:r>
          </a:p>
          <a:p>
            <a:pPr>
              <a:lnSpc>
                <a:spcPct val="100000"/>
              </a:lnSpc>
              <a:spcBef>
                <a:spcPts val="0"/>
              </a:spcBef>
            </a:pPr>
            <a:r>
              <a:rPr lang="en-GB" sz="2200" b="1" dirty="0"/>
              <a:t>Ring 1 </a:t>
            </a:r>
            <a:r>
              <a:rPr lang="en-GB" sz="2200" dirty="0"/>
              <a:t>is used to interact with and control hardware connected to your computer. Playing a song through speakers or headphones, or displaying video on a monitor, are examples of instructions that would need to run in this ring. </a:t>
            </a:r>
          </a:p>
          <a:p>
            <a:pPr>
              <a:lnSpc>
                <a:spcPct val="100000"/>
              </a:lnSpc>
              <a:spcBef>
                <a:spcPts val="0"/>
              </a:spcBef>
            </a:pPr>
            <a:r>
              <a:rPr lang="en-GB" sz="2200" b="1" dirty="0"/>
              <a:t>Ring 2 </a:t>
            </a:r>
            <a:r>
              <a:rPr lang="en-GB" sz="2200" dirty="0"/>
              <a:t>is used for instructions that need to interact with the system storage, loading or saving files. These sorts of permissions are called input and output, as they involve moving data into or out of working memory (RAM). </a:t>
            </a:r>
          </a:p>
          <a:p>
            <a:pPr>
              <a:lnSpc>
                <a:spcPct val="100000"/>
              </a:lnSpc>
              <a:spcBef>
                <a:spcPts val="0"/>
              </a:spcBef>
            </a:pPr>
            <a:r>
              <a:rPr lang="en-GB" sz="2200" dirty="0"/>
              <a:t>E.g. Loading a Word document from storage would be in ring 2. </a:t>
            </a:r>
          </a:p>
          <a:p>
            <a:pPr>
              <a:lnSpc>
                <a:spcPct val="100000"/>
              </a:lnSpc>
              <a:spcBef>
                <a:spcPts val="0"/>
              </a:spcBef>
            </a:pPr>
            <a:r>
              <a:rPr lang="en-GB" sz="2200" dirty="0"/>
              <a:t>Viewing and editing the document would fall into </a:t>
            </a:r>
            <a:r>
              <a:rPr lang="en-GB" sz="2200" b="1" dirty="0"/>
              <a:t>ring 3</a:t>
            </a:r>
            <a:r>
              <a:rPr lang="en-GB" sz="2200" dirty="0"/>
              <a:t>, the application layer or Userland / User space / </a:t>
            </a:r>
            <a:r>
              <a:rPr lang="en-GB" sz="2200" b="1" dirty="0"/>
              <a:t>user mode</a:t>
            </a:r>
            <a:r>
              <a:rPr lang="en-GB" sz="2200" dirty="0"/>
              <a:t>.</a:t>
            </a:r>
          </a:p>
          <a:p>
            <a:pPr marL="0" indent="0">
              <a:lnSpc>
                <a:spcPct val="100000"/>
              </a:lnSpc>
              <a:spcBef>
                <a:spcPts val="0"/>
              </a:spcBef>
              <a:buNone/>
            </a:pPr>
            <a:r>
              <a:rPr lang="en-GB" sz="2200" dirty="0"/>
              <a:t>For further information, please </a:t>
            </a:r>
            <a:r>
              <a:rPr lang="en-GB" sz="2200" dirty="0">
                <a:hlinkClick r:id="rId5"/>
              </a:rPr>
              <a:t>click-here</a:t>
            </a:r>
            <a:r>
              <a:rPr lang="en-GB" sz="2200" dirty="0"/>
              <a:t>.</a:t>
            </a:r>
          </a:p>
        </p:txBody>
      </p:sp>
    </p:spTree>
    <p:extLst>
      <p:ext uri="{BB962C8B-B14F-4D97-AF65-F5344CB8AC3E}">
        <p14:creationId xmlns:p14="http://schemas.microsoft.com/office/powerpoint/2010/main" val="26547924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D576873-3204-C33B-E580-3BA9A773A5A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14C9134-BDCF-960C-41CE-AB3890F4C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48098B25-F039-9BAC-F851-C339C2B48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E133D5E5-9256-1FA0-DBF4-F33BFBEE8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D41BA86-8E2E-267C-0704-45021F3B9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23010E2-49DD-E009-6B1C-AB4254C9D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581B071-9B6D-CD89-F7E9-68CCF9EA209B}"/>
              </a:ext>
            </a:extLst>
          </p:cNvPr>
          <p:cNvSpPr>
            <a:spLocks noGrp="1"/>
          </p:cNvSpPr>
          <p:nvPr>
            <p:ph type="title"/>
          </p:nvPr>
        </p:nvSpPr>
        <p:spPr>
          <a:xfrm>
            <a:off x="307502" y="316522"/>
            <a:ext cx="9099734" cy="1033669"/>
          </a:xfrm>
        </p:spPr>
        <p:txBody>
          <a:bodyPr>
            <a:normAutofit/>
          </a:bodyPr>
          <a:lstStyle/>
          <a:p>
            <a:r>
              <a:rPr lang="en-GB" sz="4800" b="1" dirty="0">
                <a:solidFill>
                  <a:schemeClr val="bg1"/>
                </a:solidFill>
              </a:rPr>
              <a:t>Windows: System Security</a:t>
            </a:r>
          </a:p>
        </p:txBody>
      </p:sp>
      <p:sp>
        <p:nvSpPr>
          <p:cNvPr id="15" name="Content Placeholder 2">
            <a:extLst>
              <a:ext uri="{FF2B5EF4-FFF2-40B4-BE49-F238E27FC236}">
                <a16:creationId xmlns:a16="http://schemas.microsoft.com/office/drawing/2014/main" id="{602DC29B-2DB1-BFB2-F49E-E7000EB72E91}"/>
              </a:ext>
            </a:extLst>
          </p:cNvPr>
          <p:cNvSpPr>
            <a:spLocks noGrp="1"/>
          </p:cNvSpPr>
          <p:nvPr>
            <p:ph idx="1"/>
          </p:nvPr>
        </p:nvSpPr>
        <p:spPr>
          <a:xfrm>
            <a:off x="226917" y="1712685"/>
            <a:ext cx="11965079" cy="5063535"/>
          </a:xfrm>
        </p:spPr>
        <p:txBody>
          <a:bodyPr>
            <a:normAutofit fontScale="62500" lnSpcReduction="20000"/>
          </a:bodyPr>
          <a:lstStyle/>
          <a:p>
            <a:pPr>
              <a:lnSpc>
                <a:spcPct val="120000"/>
              </a:lnSpc>
              <a:spcBef>
                <a:spcPts val="0"/>
              </a:spcBef>
            </a:pPr>
            <a:r>
              <a:rPr lang="en-GB" sz="3700" kern="100" dirty="0">
                <a:effectLst/>
                <a:ea typeface="DengXian" panose="02010600030101010101" pitchFamily="2" charset="-122"/>
                <a:cs typeface="Times New Roman" panose="02020603050405020304" pitchFamily="18" charset="0"/>
              </a:rPr>
              <a:t>Windows 10 and 11 include the ‘</a:t>
            </a:r>
            <a:r>
              <a:rPr lang="en-GB" sz="3700" b="1" kern="100" dirty="0">
                <a:effectLst/>
                <a:highlight>
                  <a:srgbClr val="FFFF00"/>
                </a:highlight>
                <a:ea typeface="DengXian" panose="02010600030101010101" pitchFamily="2" charset="-122"/>
                <a:cs typeface="Times New Roman" panose="02020603050405020304" pitchFamily="18" charset="0"/>
              </a:rPr>
              <a:t>Windows Security’</a:t>
            </a:r>
            <a:r>
              <a:rPr lang="en-GB" sz="3700" kern="100" dirty="0">
                <a:effectLst/>
                <a:highlight>
                  <a:srgbClr val="FFFF00"/>
                </a:highlight>
                <a:ea typeface="DengXian" panose="02010600030101010101" pitchFamily="2" charset="-122"/>
                <a:cs typeface="Times New Roman" panose="02020603050405020304" pitchFamily="18" charset="0"/>
              </a:rPr>
              <a:t> Application suite of programs</a:t>
            </a:r>
            <a:r>
              <a:rPr lang="en-GB" sz="3700" kern="100" dirty="0">
                <a:effectLst/>
                <a:ea typeface="DengXian" panose="02010600030101010101" pitchFamily="2" charset="-122"/>
                <a:cs typeface="Times New Roman" panose="02020603050405020304" pitchFamily="18" charset="0"/>
              </a:rPr>
              <a:t>, that include </a:t>
            </a:r>
            <a:r>
              <a:rPr lang="en-GB" sz="3700" b="1" kern="100" dirty="0">
                <a:effectLst/>
                <a:highlight>
                  <a:srgbClr val="FFFF00"/>
                </a:highlight>
                <a:ea typeface="DengXian" panose="02010600030101010101" pitchFamily="2" charset="-122"/>
                <a:cs typeface="Times New Roman" panose="02020603050405020304" pitchFamily="18" charset="0"/>
              </a:rPr>
              <a:t>Microsoft Defender Antivirus</a:t>
            </a:r>
            <a:r>
              <a:rPr lang="en-GB" sz="3700" kern="100" dirty="0">
                <a:effectLst/>
                <a:ea typeface="DengXian" panose="02010600030101010101" pitchFamily="2" charset="-122"/>
                <a:cs typeface="Times New Roman" panose="02020603050405020304" pitchFamily="18" charset="0"/>
              </a:rPr>
              <a:t>, </a:t>
            </a:r>
            <a:r>
              <a:rPr lang="en-GB" sz="3700" b="1" kern="100" dirty="0">
                <a:effectLst/>
                <a:highlight>
                  <a:srgbClr val="FFFF00"/>
                </a:highlight>
                <a:ea typeface="DengXian" panose="02010600030101010101" pitchFamily="2" charset="-122"/>
                <a:cs typeface="Times New Roman" panose="02020603050405020304" pitchFamily="18" charset="0"/>
              </a:rPr>
              <a:t>Windows Firewall</a:t>
            </a:r>
            <a:r>
              <a:rPr lang="en-GB" sz="3700" kern="100" dirty="0">
                <a:effectLst/>
                <a:highlight>
                  <a:srgbClr val="FFFF00"/>
                </a:highlight>
                <a:ea typeface="DengXian" panose="02010600030101010101" pitchFamily="2" charset="-122"/>
                <a:cs typeface="Times New Roman" panose="02020603050405020304" pitchFamily="18" charset="0"/>
              </a:rPr>
              <a:t> </a:t>
            </a:r>
            <a:r>
              <a:rPr lang="en-GB" sz="3700" kern="100" dirty="0">
                <a:effectLst/>
                <a:ea typeface="DengXian" panose="02010600030101010101" pitchFamily="2" charset="-122"/>
                <a:cs typeface="Times New Roman" panose="02020603050405020304" pitchFamily="18" charset="0"/>
              </a:rPr>
              <a:t>and many more. </a:t>
            </a:r>
          </a:p>
          <a:p>
            <a:pPr>
              <a:lnSpc>
                <a:spcPct val="120000"/>
              </a:lnSpc>
              <a:spcBef>
                <a:spcPts val="0"/>
              </a:spcBef>
            </a:pPr>
            <a:r>
              <a:rPr lang="en-GB" sz="3700" b="1" kern="100" dirty="0">
                <a:ea typeface="DengXian" panose="02010600030101010101" pitchFamily="2" charset="-122"/>
                <a:cs typeface="Times New Roman" panose="02020603050405020304" pitchFamily="18" charset="0"/>
              </a:rPr>
              <a:t>They are</a:t>
            </a:r>
            <a:r>
              <a:rPr lang="en-GB" sz="3700" b="1" kern="100" dirty="0">
                <a:effectLst/>
                <a:ea typeface="DengXian" panose="02010600030101010101" pitchFamily="2" charset="-122"/>
                <a:cs typeface="Times New Roman" panose="02020603050405020304" pitchFamily="18" charset="0"/>
              </a:rPr>
              <a:t> </a:t>
            </a:r>
            <a:r>
              <a:rPr lang="en-GB" sz="3700" b="1" kern="100" dirty="0">
                <a:effectLst/>
                <a:highlight>
                  <a:srgbClr val="FFFF00"/>
                </a:highlight>
                <a:ea typeface="DengXian" panose="02010600030101010101" pitchFamily="2" charset="-122"/>
                <a:cs typeface="Times New Roman" panose="02020603050405020304" pitchFamily="18" charset="0"/>
              </a:rPr>
              <a:t>always on</a:t>
            </a:r>
            <a:r>
              <a:rPr lang="en-GB" sz="3700" kern="100" dirty="0">
                <a:effectLst/>
                <a:ea typeface="DengXian" panose="02010600030101010101" pitchFamily="2" charset="-122"/>
                <a:cs typeface="Times New Roman" panose="02020603050405020304" pitchFamily="18" charset="0"/>
              </a:rPr>
              <a:t>: these programs provide </a:t>
            </a:r>
            <a:r>
              <a:rPr lang="en-GB" sz="3700" kern="100" dirty="0">
                <a:effectLst/>
                <a:highlight>
                  <a:srgbClr val="FFFF00"/>
                </a:highlight>
                <a:ea typeface="DengXian" panose="02010600030101010101" pitchFamily="2" charset="-122"/>
                <a:cs typeface="Times New Roman" panose="02020603050405020304" pitchFamily="18" charset="0"/>
              </a:rPr>
              <a:t>real-time protection </a:t>
            </a:r>
            <a:r>
              <a:rPr lang="en-GB" sz="3700" kern="100" dirty="0">
                <a:effectLst/>
                <a:ea typeface="DengXian" panose="02010600030101010101" pitchFamily="2" charset="-122"/>
                <a:cs typeface="Times New Roman" panose="02020603050405020304" pitchFamily="18" charset="0"/>
              </a:rPr>
              <a:t>&amp; continually scan for malware (malicious software), viruses, and security threats, from the moment we start Windows.</a:t>
            </a:r>
          </a:p>
          <a:p>
            <a:pPr>
              <a:lnSpc>
                <a:spcPct val="120000"/>
              </a:lnSpc>
              <a:spcBef>
                <a:spcPts val="0"/>
              </a:spcBef>
            </a:pPr>
            <a:r>
              <a:rPr lang="en-GB" sz="5100" b="1" kern="100" dirty="0">
                <a:effectLst/>
                <a:highlight>
                  <a:srgbClr val="FFFF00"/>
                </a:highlight>
                <a:ea typeface="DengXian" panose="02010600030101010101" pitchFamily="2" charset="-122"/>
                <a:cs typeface="Times New Roman" panose="02020603050405020304" pitchFamily="18" charset="0"/>
              </a:rPr>
              <a:t>Try: </a:t>
            </a:r>
            <a:r>
              <a:rPr lang="en-GB" sz="3700" b="1" kern="100" dirty="0">
                <a:effectLst/>
                <a:highlight>
                  <a:srgbClr val="FFFF00"/>
                </a:highlight>
                <a:ea typeface="DengXian" panose="02010600030101010101" pitchFamily="2" charset="-122"/>
                <a:cs typeface="Times New Roman" panose="02020603050405020304" pitchFamily="18" charset="0"/>
              </a:rPr>
              <a:t>Type in the Search box:</a:t>
            </a:r>
            <a:r>
              <a:rPr lang="en-GB" sz="3700" b="1" kern="100" dirty="0">
                <a:effectLst/>
                <a:ea typeface="DengXian" panose="02010600030101010101" pitchFamily="2" charset="-122"/>
                <a:cs typeface="Times New Roman" panose="02020603050405020304" pitchFamily="18" charset="0"/>
              </a:rPr>
              <a:t> ‘Windows Security’ </a:t>
            </a:r>
            <a:r>
              <a:rPr lang="en-GB" sz="3700" dirty="0"/>
              <a:t>or </a:t>
            </a:r>
            <a:r>
              <a:rPr lang="en-US" sz="3700" dirty="0"/>
              <a:t>click the </a:t>
            </a:r>
            <a:r>
              <a:rPr lang="en-US" sz="3700" b="1" dirty="0">
                <a:highlight>
                  <a:srgbClr val="FFFF00"/>
                </a:highlight>
              </a:rPr>
              <a:t>shield icon </a:t>
            </a:r>
            <a:r>
              <a:rPr lang="en-US" sz="3700" dirty="0"/>
              <a:t>in the right taskbar icons.</a:t>
            </a:r>
            <a:br>
              <a:rPr lang="en-GB" sz="2400" kern="100" dirty="0">
                <a:effectLst/>
                <a:ea typeface="DengXian" panose="02010600030101010101" pitchFamily="2" charset="-122"/>
                <a:cs typeface="Times New Roman" panose="02020603050405020304" pitchFamily="18" charset="0"/>
              </a:rPr>
            </a:br>
            <a:r>
              <a:rPr lang="en-GB" sz="2600" kern="100" dirty="0">
                <a:effectLst/>
                <a:latin typeface="Aptos" panose="020B0004020202020204" pitchFamily="34" charset="0"/>
                <a:ea typeface="DengXian" panose="02010600030101010101" pitchFamily="2" charset="-122"/>
                <a:cs typeface="Times New Roman" panose="02020603050405020304" pitchFamily="18" charset="0"/>
              </a:rPr>
              <a:t>Bg. </a:t>
            </a:r>
            <a:r>
              <a:rPr lang="en-GB" sz="1900" kern="100" dirty="0">
                <a:effectLst/>
                <a:latin typeface="Aptos" panose="020B0004020202020204" pitchFamily="34" charset="0"/>
                <a:ea typeface="DengXian" panose="02010600030101010101" pitchFamily="2" charset="-122"/>
                <a:cs typeface="Times New Roman" panose="02020603050405020304" pitchFamily="18" charset="0"/>
              </a:rPr>
              <a:t>To view </a:t>
            </a:r>
            <a:r>
              <a:rPr lang="en-GB" sz="1900" b="1" kern="100" dirty="0">
                <a:effectLst/>
                <a:latin typeface="Aptos" panose="020B0004020202020204" pitchFamily="34" charset="0"/>
                <a:ea typeface="DengXian" panose="02010600030101010101" pitchFamily="2" charset="-122"/>
                <a:cs typeface="Times New Roman" panose="02020603050405020304" pitchFamily="18" charset="0"/>
              </a:rPr>
              <a:t>Windows Security applications/features, which provide:</a:t>
            </a:r>
            <a:endParaRPr lang="en-GB" sz="1900" kern="100" dirty="0">
              <a:effectLst/>
              <a:latin typeface="Aptos" panose="020B0004020202020204" pitchFamily="34" charset="0"/>
              <a:ea typeface="DengXian" panose="02010600030101010101" pitchFamily="2" charset="-122"/>
              <a:cs typeface="Times New Roman" panose="02020603050405020304" pitchFamily="18" charset="0"/>
            </a:endParaRPr>
          </a:p>
          <a:p>
            <a:pPr marL="800100" lvl="1" indent="-342900">
              <a:lnSpc>
                <a:spcPct val="120000"/>
              </a:lnSpc>
              <a:spcBef>
                <a:spcPts val="0"/>
              </a:spcBef>
              <a:buSzPts val="1000"/>
              <a:buFont typeface="Symbol" panose="05050102010706020507" pitchFamily="18" charset="2"/>
              <a:buChar char=""/>
              <a:tabLst>
                <a:tab pos="457200" algn="l"/>
              </a:tabLst>
            </a:pPr>
            <a:r>
              <a:rPr lang="en-GB" sz="1500" b="1" kern="100" dirty="0">
                <a:effectLst/>
                <a:latin typeface="Aptos" panose="020B0004020202020204" pitchFamily="34" charset="0"/>
                <a:ea typeface="DengXian" panose="02010600030101010101" pitchFamily="2" charset="-122"/>
                <a:cs typeface="Times New Roman" panose="02020603050405020304" pitchFamily="18" charset="0"/>
              </a:rPr>
              <a:t>Virus and threat protection</a:t>
            </a: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 Scans for and neutralizes threats in real-time, including viruses, malware, </a:t>
            </a:r>
            <a:br>
              <a:rPr lang="en-GB" sz="1500" kern="100" dirty="0">
                <a:effectLst/>
                <a:latin typeface="Aptos" panose="020B0004020202020204" pitchFamily="34" charset="0"/>
                <a:ea typeface="DengXian" panose="02010600030101010101" pitchFamily="2" charset="-122"/>
                <a:cs typeface="Times New Roman" panose="02020603050405020304" pitchFamily="18" charset="0"/>
              </a:rPr>
            </a:b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and ransomware </a:t>
            </a:r>
          </a:p>
          <a:p>
            <a:pPr marL="800100" lvl="1" indent="-342900">
              <a:lnSpc>
                <a:spcPct val="120000"/>
              </a:lnSpc>
              <a:spcBef>
                <a:spcPts val="0"/>
              </a:spcBef>
              <a:buSzPts val="1000"/>
              <a:buFont typeface="Symbol" panose="05050102010706020507" pitchFamily="18" charset="2"/>
              <a:buChar char=""/>
              <a:tabLst>
                <a:tab pos="457200" algn="l"/>
              </a:tabLst>
            </a:pPr>
            <a:r>
              <a:rPr lang="en-GB" sz="1500" b="1" kern="100" dirty="0">
                <a:effectLst/>
                <a:latin typeface="Aptos" panose="020B0004020202020204" pitchFamily="34" charset="0"/>
                <a:ea typeface="DengXian" panose="02010600030101010101" pitchFamily="2" charset="-122"/>
                <a:cs typeface="Times New Roman" panose="02020603050405020304" pitchFamily="18" charset="0"/>
              </a:rPr>
              <a:t>Firewall and network protection</a:t>
            </a: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 Monitors network traffic and blocks suspicious activity </a:t>
            </a:r>
          </a:p>
          <a:p>
            <a:pPr marL="800100" lvl="1" indent="-342900">
              <a:lnSpc>
                <a:spcPct val="120000"/>
              </a:lnSpc>
              <a:spcBef>
                <a:spcPts val="0"/>
              </a:spcBef>
              <a:buSzPts val="1000"/>
              <a:buFont typeface="Symbol" panose="05050102010706020507" pitchFamily="18" charset="2"/>
              <a:buChar char=""/>
              <a:tabLst>
                <a:tab pos="457200" algn="l"/>
              </a:tabLst>
            </a:pPr>
            <a:r>
              <a:rPr lang="en-GB" sz="1500" b="1" kern="100" dirty="0">
                <a:effectLst/>
                <a:latin typeface="Aptos" panose="020B0004020202020204" pitchFamily="34" charset="0"/>
                <a:ea typeface="DengXian" panose="02010600030101010101" pitchFamily="2" charset="-122"/>
                <a:cs typeface="Times New Roman" panose="02020603050405020304" pitchFamily="18" charset="0"/>
              </a:rPr>
              <a:t>Account protection</a:t>
            </a: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 Accesses sign-in options and account settings </a:t>
            </a:r>
          </a:p>
          <a:p>
            <a:pPr marL="800100" lvl="1" indent="-342900">
              <a:lnSpc>
                <a:spcPct val="120000"/>
              </a:lnSpc>
              <a:spcBef>
                <a:spcPts val="0"/>
              </a:spcBef>
              <a:buSzPts val="1000"/>
              <a:buFont typeface="Symbol" panose="05050102010706020507" pitchFamily="18" charset="2"/>
              <a:buChar char=""/>
              <a:tabLst>
                <a:tab pos="457200" algn="l"/>
              </a:tabLst>
            </a:pPr>
            <a:r>
              <a:rPr lang="en-GB" sz="1500" b="1" kern="100" dirty="0">
                <a:effectLst/>
                <a:latin typeface="Aptos" panose="020B0004020202020204" pitchFamily="34" charset="0"/>
                <a:ea typeface="DengXian" panose="02010600030101010101" pitchFamily="2" charset="-122"/>
                <a:cs typeface="Times New Roman" panose="02020603050405020304" pitchFamily="18" charset="0"/>
              </a:rPr>
              <a:t>App and browser control</a:t>
            </a: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 Protects against potentially dangerous apps, files, sites, and downloads </a:t>
            </a:r>
          </a:p>
          <a:p>
            <a:pPr marL="800100" lvl="1" indent="-342900">
              <a:lnSpc>
                <a:spcPct val="120000"/>
              </a:lnSpc>
              <a:spcBef>
                <a:spcPts val="0"/>
              </a:spcBef>
              <a:buSzPts val="1000"/>
              <a:buFont typeface="Symbol" panose="05050102010706020507" pitchFamily="18" charset="2"/>
              <a:buChar char=""/>
              <a:tabLst>
                <a:tab pos="457200" algn="l"/>
              </a:tabLst>
            </a:pPr>
            <a:r>
              <a:rPr lang="en-GB" sz="1500" b="1" kern="100" dirty="0">
                <a:effectLst/>
                <a:latin typeface="Aptos" panose="020B0004020202020204" pitchFamily="34" charset="0"/>
                <a:ea typeface="DengXian" panose="02010600030101010101" pitchFamily="2" charset="-122"/>
                <a:cs typeface="Times New Roman" panose="02020603050405020304" pitchFamily="18" charset="0"/>
              </a:rPr>
              <a:t>Device security</a:t>
            </a: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 Reviews built-in security options to protect against malicious software </a:t>
            </a:r>
          </a:p>
          <a:p>
            <a:pPr marL="800100" lvl="1" indent="-342900">
              <a:lnSpc>
                <a:spcPct val="120000"/>
              </a:lnSpc>
              <a:spcBef>
                <a:spcPts val="0"/>
              </a:spcBef>
              <a:buSzPts val="1000"/>
              <a:buFont typeface="Symbol" panose="05050102010706020507" pitchFamily="18" charset="2"/>
              <a:buChar char=""/>
              <a:tabLst>
                <a:tab pos="457200" algn="l"/>
              </a:tabLst>
            </a:pPr>
            <a:r>
              <a:rPr lang="en-GB" sz="1500" b="1" kern="100" dirty="0">
                <a:effectLst/>
                <a:latin typeface="Aptos" panose="020B0004020202020204" pitchFamily="34" charset="0"/>
                <a:ea typeface="DengXian" panose="02010600030101010101" pitchFamily="2" charset="-122"/>
                <a:cs typeface="Times New Roman" panose="02020603050405020304" pitchFamily="18" charset="0"/>
              </a:rPr>
              <a:t>Device performance and health</a:t>
            </a: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 Views status information and keeps your device up to date with the</a:t>
            </a:r>
            <a:br>
              <a:rPr lang="en-GB" sz="1500" kern="100" dirty="0">
                <a:effectLst/>
                <a:latin typeface="Aptos" panose="020B0004020202020204" pitchFamily="34" charset="0"/>
                <a:ea typeface="DengXian" panose="02010600030101010101" pitchFamily="2" charset="-122"/>
                <a:cs typeface="Times New Roman" panose="02020603050405020304" pitchFamily="18" charset="0"/>
              </a:rPr>
            </a:b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 latest version of Windows </a:t>
            </a:r>
          </a:p>
          <a:p>
            <a:pPr marL="800100" lvl="1" indent="-342900">
              <a:lnSpc>
                <a:spcPct val="120000"/>
              </a:lnSpc>
              <a:spcBef>
                <a:spcPts val="0"/>
              </a:spcBef>
              <a:buSzPts val="1000"/>
              <a:buFont typeface="Symbol" panose="05050102010706020507" pitchFamily="18" charset="2"/>
              <a:buChar char=""/>
              <a:tabLst>
                <a:tab pos="457200" algn="l"/>
              </a:tabLst>
            </a:pPr>
            <a:r>
              <a:rPr lang="en-GB" sz="1500" b="1" kern="100" dirty="0">
                <a:effectLst/>
                <a:latin typeface="Aptos" panose="020B0004020202020204" pitchFamily="34" charset="0"/>
                <a:ea typeface="DengXian" panose="02010600030101010101" pitchFamily="2" charset="-122"/>
                <a:cs typeface="Times New Roman" panose="02020603050405020304" pitchFamily="18" charset="0"/>
              </a:rPr>
              <a:t>Family options</a:t>
            </a: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 Keeps track of your kids' online activity and the devices in your household </a:t>
            </a:r>
          </a:p>
          <a:p>
            <a:pPr marL="457200" lvl="1" indent="0">
              <a:lnSpc>
                <a:spcPct val="120000"/>
              </a:lnSpc>
              <a:spcBef>
                <a:spcPts val="0"/>
              </a:spcBef>
              <a:buNone/>
            </a:pP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It automatically downloads updates to help keep our device safe. </a:t>
            </a:r>
          </a:p>
          <a:p>
            <a:pPr marL="457200" lvl="1" indent="0">
              <a:lnSpc>
                <a:spcPct val="120000"/>
              </a:lnSpc>
              <a:spcBef>
                <a:spcPts val="0"/>
              </a:spcBef>
              <a:buNone/>
            </a:pP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Note: You can add up to 4 additional devices to your Microsoft Defender account by installing the app on </a:t>
            </a:r>
            <a:br>
              <a:rPr lang="en-GB" sz="1500" kern="100" dirty="0">
                <a:effectLst/>
                <a:latin typeface="Aptos" panose="020B0004020202020204" pitchFamily="34" charset="0"/>
                <a:ea typeface="DengXian" panose="02010600030101010101" pitchFamily="2" charset="-122"/>
                <a:cs typeface="Times New Roman" panose="02020603050405020304" pitchFamily="18" charset="0"/>
              </a:rPr>
            </a:b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those devices and signing in with the same Microsoft account. For further information, please click-here: </a:t>
            </a:r>
            <a:br>
              <a:rPr lang="en-GB" sz="1500" kern="100" dirty="0">
                <a:effectLst/>
                <a:latin typeface="Aptos" panose="020B0004020202020204" pitchFamily="34" charset="0"/>
                <a:ea typeface="DengXian" panose="02010600030101010101" pitchFamily="2" charset="-122"/>
                <a:cs typeface="Times New Roman" panose="02020603050405020304" pitchFamily="18" charset="0"/>
              </a:rPr>
            </a:br>
            <a:r>
              <a:rPr lang="en-GB" sz="1500" u="sng" kern="100" dirty="0">
                <a:solidFill>
                  <a:srgbClr val="467886"/>
                </a:solidFill>
                <a:effectLst/>
                <a:latin typeface="Aptos" panose="020B0004020202020204" pitchFamily="34" charset="0"/>
                <a:ea typeface="DengXian" panose="02010600030101010101" pitchFamily="2" charset="-122"/>
                <a:cs typeface="Times New Roman" panose="02020603050405020304" pitchFamily="18" charset="0"/>
                <a:hlinkClick r:id="rId3"/>
              </a:rPr>
              <a:t>Stay Protected With the Windows Security App - Microsoft Support</a:t>
            </a:r>
            <a:r>
              <a:rPr lang="en-GB" sz="1500" kern="100" dirty="0">
                <a:effectLst/>
                <a:latin typeface="Aptos" panose="020B0004020202020204" pitchFamily="34" charset="0"/>
                <a:ea typeface="DengXian" panose="02010600030101010101" pitchFamily="2" charset="-122"/>
                <a:cs typeface="Times New Roman" panose="02020603050405020304" pitchFamily="18" charset="0"/>
              </a:rPr>
              <a:t>.</a:t>
            </a:r>
          </a:p>
          <a:p>
            <a:pPr>
              <a:lnSpc>
                <a:spcPct val="120000"/>
              </a:lnSpc>
              <a:spcBef>
                <a:spcPts val="0"/>
              </a:spcBef>
            </a:pPr>
            <a:endParaRPr lang="en-GB" sz="2400" kern="100" dirty="0">
              <a:effectLst/>
              <a:ea typeface="DengXian" panose="02010600030101010101" pitchFamily="2" charset="-122"/>
              <a:cs typeface="Times New Roman" panose="02020603050405020304" pitchFamily="18" charset="0"/>
            </a:endParaRPr>
          </a:p>
          <a:p>
            <a:pPr marL="0" marR="30480" indent="0" algn="just">
              <a:lnSpc>
                <a:spcPct val="120000"/>
              </a:lnSpc>
              <a:spcBef>
                <a:spcPts val="0"/>
              </a:spcBef>
              <a:buNone/>
            </a:pPr>
            <a:endParaRPr lang="en-GB" sz="3200" i="0" dirty="0">
              <a:solidFill>
                <a:srgbClr val="202124"/>
              </a:solidFill>
              <a:effectLst/>
              <a:highlight>
                <a:srgbClr val="FFFF00"/>
              </a:highlight>
            </a:endParaRPr>
          </a:p>
        </p:txBody>
      </p:sp>
      <p:pic>
        <p:nvPicPr>
          <p:cNvPr id="6" name="Picture 5">
            <a:extLst>
              <a:ext uri="{FF2B5EF4-FFF2-40B4-BE49-F238E27FC236}">
                <a16:creationId xmlns:a16="http://schemas.microsoft.com/office/drawing/2014/main" id="{FC6E6C37-A49A-006E-39BA-7E60A00E8F68}"/>
              </a:ext>
            </a:extLst>
          </p:cNvPr>
          <p:cNvPicPr>
            <a:picLocks noChangeAspect="1"/>
          </p:cNvPicPr>
          <p:nvPr/>
        </p:nvPicPr>
        <p:blipFill>
          <a:blip r:embed="rId4"/>
          <a:srcRect r="23408"/>
          <a:stretch/>
        </p:blipFill>
        <p:spPr>
          <a:xfrm>
            <a:off x="7145487" y="241076"/>
            <a:ext cx="4929991" cy="1230534"/>
          </a:xfrm>
          <a:prstGeom prst="rect">
            <a:avLst/>
          </a:prstGeom>
        </p:spPr>
      </p:pic>
      <p:pic>
        <p:nvPicPr>
          <p:cNvPr id="5" name="Picture 4">
            <a:extLst>
              <a:ext uri="{FF2B5EF4-FFF2-40B4-BE49-F238E27FC236}">
                <a16:creationId xmlns:a16="http://schemas.microsoft.com/office/drawing/2014/main" id="{300EDB97-30C9-7683-20BD-C027D0BAA833}"/>
              </a:ext>
            </a:extLst>
          </p:cNvPr>
          <p:cNvPicPr>
            <a:picLocks noChangeAspect="1"/>
          </p:cNvPicPr>
          <p:nvPr/>
        </p:nvPicPr>
        <p:blipFill>
          <a:blip r:embed="rId5"/>
          <a:stretch>
            <a:fillRect/>
          </a:stretch>
        </p:blipFill>
        <p:spPr>
          <a:xfrm>
            <a:off x="7260714" y="3739486"/>
            <a:ext cx="3684790" cy="2926907"/>
          </a:xfrm>
          <a:prstGeom prst="rect">
            <a:avLst/>
          </a:prstGeom>
          <a:ln w="19050">
            <a:solidFill>
              <a:schemeClr val="tx1"/>
            </a:solidFill>
          </a:ln>
        </p:spPr>
      </p:pic>
    </p:spTree>
    <p:extLst>
      <p:ext uri="{BB962C8B-B14F-4D97-AF65-F5344CB8AC3E}">
        <p14:creationId xmlns:p14="http://schemas.microsoft.com/office/powerpoint/2010/main" val="5483677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35FC15C-F161-0FE9-2B34-1401DA18528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5D3B881-6D4F-4841-45AE-094CB5BA06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B2AD835-8143-2C74-7449-6E67D06129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2AEA2DEC-0BA4-F972-F7EC-E368E38F2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93D5EB7C-C3DD-DC54-9624-7C5F1E3BC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7542F0FD-2BB5-A038-92E8-F1FC51EF39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3DFC283-AA0D-9CE6-C259-8506FB54913F}"/>
              </a:ext>
            </a:extLst>
          </p:cNvPr>
          <p:cNvSpPr>
            <a:spLocks noGrp="1"/>
          </p:cNvSpPr>
          <p:nvPr>
            <p:ph type="title"/>
          </p:nvPr>
        </p:nvSpPr>
        <p:spPr>
          <a:xfrm>
            <a:off x="307502" y="316522"/>
            <a:ext cx="9099734" cy="1033669"/>
          </a:xfrm>
        </p:spPr>
        <p:txBody>
          <a:bodyPr>
            <a:normAutofit/>
          </a:bodyPr>
          <a:lstStyle/>
          <a:p>
            <a:r>
              <a:rPr lang="en-GB" sz="4800" b="1" dirty="0">
                <a:solidFill>
                  <a:schemeClr val="bg1"/>
                </a:solidFill>
              </a:rPr>
              <a:t>Windows: System Security</a:t>
            </a:r>
          </a:p>
        </p:txBody>
      </p:sp>
      <p:sp>
        <p:nvSpPr>
          <p:cNvPr id="15" name="Content Placeholder 2">
            <a:extLst>
              <a:ext uri="{FF2B5EF4-FFF2-40B4-BE49-F238E27FC236}">
                <a16:creationId xmlns:a16="http://schemas.microsoft.com/office/drawing/2014/main" id="{2CEB4119-A94C-FC7C-A41C-95F1D51ED52B}"/>
              </a:ext>
            </a:extLst>
          </p:cNvPr>
          <p:cNvSpPr>
            <a:spLocks noGrp="1"/>
          </p:cNvSpPr>
          <p:nvPr>
            <p:ph idx="1"/>
          </p:nvPr>
        </p:nvSpPr>
        <p:spPr>
          <a:xfrm>
            <a:off x="307502" y="1811608"/>
            <a:ext cx="11545062" cy="4832216"/>
          </a:xfrm>
        </p:spPr>
        <p:txBody>
          <a:bodyPr>
            <a:normAutofit lnSpcReduction="10000"/>
          </a:bodyPr>
          <a:lstStyle/>
          <a:p>
            <a:pPr marL="0" indent="0">
              <a:lnSpc>
                <a:spcPct val="100000"/>
              </a:lnSpc>
              <a:spcBef>
                <a:spcPts val="600"/>
              </a:spcBef>
              <a:buNone/>
            </a:pPr>
            <a:r>
              <a:rPr lang="en-GB" sz="2800" b="1" dirty="0"/>
              <a:t>Some other important Windows Security features include:</a:t>
            </a:r>
          </a:p>
          <a:p>
            <a:pPr>
              <a:lnSpc>
                <a:spcPct val="100000"/>
              </a:lnSpc>
              <a:spcBef>
                <a:spcPts val="600"/>
              </a:spcBef>
            </a:pPr>
            <a:r>
              <a:rPr lang="en-GB" sz="2800" b="1" dirty="0">
                <a:highlight>
                  <a:srgbClr val="FFFF00"/>
                </a:highlight>
              </a:rPr>
              <a:t>Secure Boot</a:t>
            </a:r>
            <a:r>
              <a:rPr lang="en-GB" sz="2800" dirty="0"/>
              <a:t>: which </a:t>
            </a:r>
            <a:r>
              <a:rPr lang="en-GB" sz="2800" b="1" dirty="0"/>
              <a:t>safeguards the boot process</a:t>
            </a:r>
            <a:r>
              <a:rPr lang="en-GB" sz="2800" dirty="0"/>
              <a:t>, </a:t>
            </a:r>
            <a:r>
              <a:rPr lang="en-US" dirty="0"/>
              <a:t>designed to prevent malicious software from loading when your PC starts/boots up.</a:t>
            </a:r>
          </a:p>
          <a:p>
            <a:pPr>
              <a:lnSpc>
                <a:spcPct val="100000"/>
              </a:lnSpc>
              <a:spcBef>
                <a:spcPts val="600"/>
              </a:spcBef>
            </a:pPr>
            <a:r>
              <a:rPr lang="en-GB" b="1" dirty="0">
                <a:highlight>
                  <a:srgbClr val="FFFF00"/>
                </a:highlight>
              </a:rPr>
              <a:t>Windows Hello</a:t>
            </a:r>
            <a:r>
              <a:rPr lang="en-GB" b="1" dirty="0"/>
              <a:t>: </a:t>
            </a:r>
            <a:r>
              <a:rPr lang="en-GB" dirty="0"/>
              <a:t>Windows 10 &amp; 11 include Windows Hello, which allows </a:t>
            </a:r>
            <a:r>
              <a:rPr lang="en-GB" b="1" dirty="0"/>
              <a:t>biometric authentication, </a:t>
            </a:r>
            <a:r>
              <a:rPr lang="en-US" dirty="0"/>
              <a:t>replaces traditional passwords with facial recognition, fingerprint scanning, or a secure PIN.</a:t>
            </a:r>
            <a:endParaRPr lang="en-GB" dirty="0"/>
          </a:p>
          <a:p>
            <a:pPr>
              <a:lnSpc>
                <a:spcPct val="100000"/>
              </a:lnSpc>
              <a:spcBef>
                <a:spcPts val="600"/>
              </a:spcBef>
            </a:pPr>
            <a:r>
              <a:rPr lang="en-GB" sz="2800" b="1" dirty="0">
                <a:highlight>
                  <a:srgbClr val="FFFF00"/>
                </a:highlight>
              </a:rPr>
              <a:t>Windows Update</a:t>
            </a:r>
            <a:r>
              <a:rPr lang="en-GB" sz="2800" b="1" dirty="0"/>
              <a:t>: </a:t>
            </a:r>
            <a:r>
              <a:rPr lang="en-US" b="0" i="0" dirty="0">
                <a:solidFill>
                  <a:srgbClr val="001D35"/>
                </a:solidFill>
                <a:effectLst/>
                <a:latin typeface="Google Sans"/>
              </a:rPr>
              <a:t>a service that </a:t>
            </a:r>
            <a:r>
              <a:rPr lang="en-US" b="1" i="0" dirty="0">
                <a:solidFill>
                  <a:srgbClr val="001D35"/>
                </a:solidFill>
                <a:effectLst/>
                <a:latin typeface="Google Sans"/>
              </a:rPr>
              <a:t>automatically downloads and installs software updates </a:t>
            </a:r>
            <a:r>
              <a:rPr lang="en-US" b="0" i="0" dirty="0">
                <a:solidFill>
                  <a:srgbClr val="001D35"/>
                </a:solidFill>
                <a:effectLst/>
                <a:latin typeface="Google Sans"/>
              </a:rPr>
              <a:t>for Windows. These updates can include new features, security updates, fixes, and patches. </a:t>
            </a:r>
          </a:p>
          <a:p>
            <a:pPr>
              <a:lnSpc>
                <a:spcPct val="100000"/>
              </a:lnSpc>
              <a:spcBef>
                <a:spcPts val="600"/>
              </a:spcBef>
            </a:pPr>
            <a:r>
              <a:rPr lang="en-GB" sz="2800" b="1" dirty="0">
                <a:highlight>
                  <a:srgbClr val="FFFF00"/>
                </a:highlight>
              </a:rPr>
              <a:t>BitLocker</a:t>
            </a:r>
            <a:r>
              <a:rPr lang="en-GB" sz="2800" dirty="0"/>
              <a:t>: </a:t>
            </a:r>
            <a:r>
              <a:rPr lang="en-US" b="1" i="0" dirty="0">
                <a:solidFill>
                  <a:srgbClr val="001D35"/>
                </a:solidFill>
                <a:effectLst/>
                <a:latin typeface="Google Sans"/>
              </a:rPr>
              <a:t>encrypts the hard drive </a:t>
            </a:r>
            <a:r>
              <a:rPr lang="en-US" b="0" i="0" dirty="0">
                <a:solidFill>
                  <a:srgbClr val="001D35"/>
                </a:solidFill>
                <a:effectLst/>
                <a:latin typeface="Google Sans"/>
              </a:rPr>
              <a:t>to protect data from unauthorized access e.g. </a:t>
            </a:r>
            <a:r>
              <a:rPr lang="en-GB" sz="2800" dirty="0"/>
              <a:t>in case of loss or theft.</a:t>
            </a:r>
          </a:p>
        </p:txBody>
      </p:sp>
    </p:spTree>
    <p:extLst>
      <p:ext uri="{BB962C8B-B14F-4D97-AF65-F5344CB8AC3E}">
        <p14:creationId xmlns:p14="http://schemas.microsoft.com/office/powerpoint/2010/main" val="381716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7D2E377-56D9-78E4-8805-B6E8A870FAA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02E3DFA-9E52-478B-8CFD-D1A3B3778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22F00CB8-10D1-D4AF-6059-BDC5F6612C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F38926B-3073-BFC6-9220-C70B66C16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E60EB9D4-FC30-FD59-C728-7BDB1E202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881E523-C255-25C7-45C2-77EBCB83EB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8B6C0F4-A817-38A6-191E-7C4A7BA6C405}"/>
              </a:ext>
            </a:extLst>
          </p:cNvPr>
          <p:cNvSpPr>
            <a:spLocks noGrp="1"/>
          </p:cNvSpPr>
          <p:nvPr>
            <p:ph type="title"/>
          </p:nvPr>
        </p:nvSpPr>
        <p:spPr>
          <a:xfrm>
            <a:off x="307502" y="316522"/>
            <a:ext cx="11425148" cy="1033669"/>
          </a:xfrm>
        </p:spPr>
        <p:txBody>
          <a:bodyPr>
            <a:normAutofit fontScale="90000"/>
          </a:bodyPr>
          <a:lstStyle/>
          <a:p>
            <a:r>
              <a:rPr lang="en-GB" sz="6000" b="1" dirty="0">
                <a:solidFill>
                  <a:schemeClr val="bg1"/>
                </a:solidFill>
              </a:rPr>
              <a:t>Bg. </a:t>
            </a:r>
            <a:r>
              <a:rPr lang="en-GB" sz="4800" b="1" dirty="0">
                <a:solidFill>
                  <a:schemeClr val="bg1"/>
                </a:solidFill>
              </a:rPr>
              <a:t>Win. System Security </a:t>
            </a:r>
            <a:r>
              <a:rPr lang="en-GB" sz="4800" b="1" dirty="0" err="1">
                <a:solidFill>
                  <a:schemeClr val="bg1"/>
                </a:solidFill>
              </a:rPr>
              <a:t>cont</a:t>
            </a:r>
            <a:r>
              <a:rPr lang="en-GB" sz="4800" b="1" dirty="0">
                <a:solidFill>
                  <a:schemeClr val="bg1"/>
                </a:solidFill>
              </a:rPr>
              <a:t>: </a:t>
            </a:r>
            <a:r>
              <a:rPr lang="en-GB" sz="4800" b="1" dirty="0">
                <a:highlight>
                  <a:srgbClr val="FFFF00"/>
                </a:highlight>
              </a:rPr>
              <a:t>Local Security Policy</a:t>
            </a:r>
            <a:endParaRPr lang="en-GB" sz="4800" b="1" dirty="0">
              <a:solidFill>
                <a:schemeClr val="bg1"/>
              </a:solidFill>
            </a:endParaRPr>
          </a:p>
        </p:txBody>
      </p:sp>
      <p:sp>
        <p:nvSpPr>
          <p:cNvPr id="15" name="Content Placeholder 2">
            <a:extLst>
              <a:ext uri="{FF2B5EF4-FFF2-40B4-BE49-F238E27FC236}">
                <a16:creationId xmlns:a16="http://schemas.microsoft.com/office/drawing/2014/main" id="{866F7B55-D994-2E2E-C3EC-30385B07EEB9}"/>
              </a:ext>
            </a:extLst>
          </p:cNvPr>
          <p:cNvSpPr>
            <a:spLocks noGrp="1"/>
          </p:cNvSpPr>
          <p:nvPr>
            <p:ph idx="1"/>
          </p:nvPr>
        </p:nvSpPr>
        <p:spPr>
          <a:xfrm>
            <a:off x="103282" y="2101972"/>
            <a:ext cx="6967907" cy="4832216"/>
          </a:xfrm>
        </p:spPr>
        <p:txBody>
          <a:bodyPr>
            <a:normAutofit fontScale="62500" lnSpcReduction="20000"/>
          </a:bodyPr>
          <a:lstStyle/>
          <a:p>
            <a:pPr>
              <a:lnSpc>
                <a:spcPct val="100000"/>
              </a:lnSpc>
              <a:spcBef>
                <a:spcPts val="600"/>
              </a:spcBef>
            </a:pPr>
            <a:r>
              <a:rPr lang="en-GB" sz="3800" b="1" dirty="0">
                <a:highlight>
                  <a:srgbClr val="FFFF00"/>
                </a:highlight>
              </a:rPr>
              <a:t>Local Security Policy</a:t>
            </a:r>
            <a:r>
              <a:rPr lang="en-GB" sz="3800" b="1" dirty="0"/>
              <a:t>: </a:t>
            </a:r>
            <a:r>
              <a:rPr lang="en-US" sz="3800" dirty="0">
                <a:highlight>
                  <a:srgbClr val="FFFF00"/>
                </a:highlight>
              </a:rPr>
              <a:t>The 'Local Security Policy' (</a:t>
            </a:r>
            <a:r>
              <a:rPr lang="en-US" sz="3800" b="1" dirty="0" err="1">
                <a:highlight>
                  <a:srgbClr val="FFFF00"/>
                </a:highlight>
              </a:rPr>
              <a:t>secpol.msc</a:t>
            </a:r>
            <a:r>
              <a:rPr lang="en-US" sz="3800" dirty="0">
                <a:highlight>
                  <a:srgbClr val="FFFF00"/>
                </a:highlight>
              </a:rPr>
              <a:t>) in Windows is a management tool used to configure, define, and enforce security settings and user rights on an individual machine. </a:t>
            </a:r>
          </a:p>
          <a:p>
            <a:pPr>
              <a:lnSpc>
                <a:spcPct val="100000"/>
              </a:lnSpc>
              <a:spcBef>
                <a:spcPts val="600"/>
              </a:spcBef>
            </a:pPr>
            <a:r>
              <a:rPr lang="en-US" sz="3800" dirty="0">
                <a:highlight>
                  <a:srgbClr val="FFFF00"/>
                </a:highlight>
              </a:rPr>
              <a:t>It enables administrators to secure local computers by </a:t>
            </a:r>
            <a:r>
              <a:rPr lang="en-US" sz="3800" b="1" dirty="0">
                <a:highlight>
                  <a:srgbClr val="FFFF00"/>
                </a:highlight>
              </a:rPr>
              <a:t>managing password policies</a:t>
            </a:r>
            <a:r>
              <a:rPr lang="en-US" sz="3800" dirty="0">
                <a:highlight>
                  <a:srgbClr val="FFFF00"/>
                </a:highlight>
              </a:rPr>
              <a:t>, account lockouts, user rights, and firewall settings. </a:t>
            </a:r>
          </a:p>
          <a:p>
            <a:pPr marL="0" indent="0">
              <a:lnSpc>
                <a:spcPct val="100000"/>
              </a:lnSpc>
              <a:spcBef>
                <a:spcPts val="600"/>
              </a:spcBef>
              <a:buNone/>
            </a:pPr>
            <a:r>
              <a:rPr lang="en-US" sz="3100" dirty="0"/>
              <a:t>Bg.</a:t>
            </a:r>
            <a:endParaRPr lang="en-GB" sz="3100" b="1" dirty="0"/>
          </a:p>
          <a:p>
            <a:pPr>
              <a:lnSpc>
                <a:spcPct val="100000"/>
              </a:lnSpc>
              <a:spcBef>
                <a:spcPts val="600"/>
              </a:spcBef>
            </a:pPr>
            <a:r>
              <a:rPr lang="en-US" sz="2100" dirty="0"/>
              <a:t>In general a </a:t>
            </a:r>
            <a:r>
              <a:rPr lang="en-US" sz="2100" b="1" dirty="0"/>
              <a:t>security policy </a:t>
            </a:r>
            <a:r>
              <a:rPr lang="en-US" sz="2100" dirty="0"/>
              <a:t>is a set of rules designed to protect an organization’s network, data, and systems. </a:t>
            </a:r>
          </a:p>
          <a:p>
            <a:pPr>
              <a:lnSpc>
                <a:spcPct val="100000"/>
              </a:lnSpc>
              <a:spcBef>
                <a:spcPts val="600"/>
              </a:spcBef>
            </a:pPr>
            <a:r>
              <a:rPr lang="en-US" sz="2100" dirty="0"/>
              <a:t>In Windows environments, domain-based networks use </a:t>
            </a:r>
            <a:r>
              <a:rPr lang="en-US" sz="2100" b="1" dirty="0"/>
              <a:t>Domain Security Policies</a:t>
            </a:r>
            <a:r>
              <a:rPr lang="en-US" sz="2100" dirty="0"/>
              <a:t> via Active Directory, while stand-alone systems rely on the </a:t>
            </a:r>
            <a:r>
              <a:rPr lang="en-US" sz="2100" b="1" dirty="0"/>
              <a:t>Local Security Policy tool.</a:t>
            </a:r>
            <a:r>
              <a:rPr lang="en-US" sz="2100" dirty="0"/>
              <a:t> Search ‘</a:t>
            </a:r>
            <a:r>
              <a:rPr lang="en-US" sz="2100" b="1" dirty="0"/>
              <a:t>Local Security Policy’</a:t>
            </a:r>
            <a:r>
              <a:rPr lang="en-US" sz="2100" dirty="0"/>
              <a:t> to open. </a:t>
            </a:r>
            <a:br>
              <a:rPr lang="en-US" sz="2100" dirty="0"/>
            </a:br>
            <a:r>
              <a:rPr lang="en-US" sz="2100" dirty="0"/>
              <a:t>Key components include, for example: </a:t>
            </a:r>
          </a:p>
          <a:p>
            <a:pPr lvl="1">
              <a:lnSpc>
                <a:spcPct val="100000"/>
              </a:lnSpc>
              <a:spcBef>
                <a:spcPts val="600"/>
              </a:spcBef>
            </a:pPr>
            <a:r>
              <a:rPr lang="en-US" sz="2100" b="1" dirty="0"/>
              <a:t>Password Policy </a:t>
            </a:r>
            <a:r>
              <a:rPr lang="en-US" sz="2100" dirty="0"/>
              <a:t>– for enforcing password complexity and expiration</a:t>
            </a:r>
          </a:p>
          <a:p>
            <a:pPr lvl="1">
              <a:lnSpc>
                <a:spcPct val="100000"/>
              </a:lnSpc>
              <a:spcBef>
                <a:spcPts val="600"/>
              </a:spcBef>
            </a:pPr>
            <a:r>
              <a:rPr lang="en-US" sz="2100" b="1" dirty="0"/>
              <a:t>Account Lockout Policy </a:t>
            </a:r>
            <a:r>
              <a:rPr lang="en-US" sz="2100" dirty="0"/>
              <a:t>- blocking brute-force attempts after a set number of log-in failures), and rules for automatic screen locking when idle. </a:t>
            </a:r>
          </a:p>
          <a:p>
            <a:pPr marL="0" indent="0">
              <a:lnSpc>
                <a:spcPct val="100000"/>
              </a:lnSpc>
              <a:spcBef>
                <a:spcPts val="600"/>
              </a:spcBef>
              <a:buNone/>
            </a:pPr>
            <a:r>
              <a:rPr lang="en-US" sz="2100" dirty="0"/>
              <a:t>Administrators can export and reuse policies (e.g., `workstation.inf`) across multiple systems. Additional settings include </a:t>
            </a:r>
            <a:r>
              <a:rPr lang="en-US" sz="2100" b="1" dirty="0"/>
              <a:t>User Rights</a:t>
            </a:r>
            <a:r>
              <a:rPr lang="en-US" sz="2100" dirty="0"/>
              <a:t>, </a:t>
            </a:r>
            <a:r>
              <a:rPr lang="en-US" sz="2100" b="1" dirty="0"/>
              <a:t>Firewall Rules</a:t>
            </a:r>
            <a:r>
              <a:rPr lang="en-US" sz="2100" dirty="0"/>
              <a:t>, and </a:t>
            </a:r>
            <a:r>
              <a:rPr lang="en-US" sz="2100" b="1" dirty="0"/>
              <a:t>AppLocker </a:t>
            </a:r>
            <a:r>
              <a:rPr lang="en-US" sz="2100" dirty="0"/>
              <a:t>for restricting file execution and ensuring local security management.</a:t>
            </a:r>
          </a:p>
        </p:txBody>
      </p:sp>
      <p:pic>
        <p:nvPicPr>
          <p:cNvPr id="4" name="Picture 3">
            <a:extLst>
              <a:ext uri="{FF2B5EF4-FFF2-40B4-BE49-F238E27FC236}">
                <a16:creationId xmlns:a16="http://schemas.microsoft.com/office/drawing/2014/main" id="{684D78C1-3929-7B94-1BD9-06A37AA92CFC}"/>
              </a:ext>
            </a:extLst>
          </p:cNvPr>
          <p:cNvPicPr>
            <a:picLocks noChangeAspect="1"/>
          </p:cNvPicPr>
          <p:nvPr/>
        </p:nvPicPr>
        <p:blipFill>
          <a:blip r:embed="rId3"/>
          <a:stretch>
            <a:fillRect/>
          </a:stretch>
        </p:blipFill>
        <p:spPr>
          <a:xfrm>
            <a:off x="7145831" y="2148898"/>
            <a:ext cx="4942887" cy="4140610"/>
          </a:xfrm>
          <a:prstGeom prst="rect">
            <a:avLst/>
          </a:prstGeom>
        </p:spPr>
      </p:pic>
      <p:sp>
        <p:nvSpPr>
          <p:cNvPr id="7" name="TextBox 6">
            <a:extLst>
              <a:ext uri="{FF2B5EF4-FFF2-40B4-BE49-F238E27FC236}">
                <a16:creationId xmlns:a16="http://schemas.microsoft.com/office/drawing/2014/main" id="{137B0C2D-ED2B-E7D5-98DC-A38C8D8BB998}"/>
              </a:ext>
            </a:extLst>
          </p:cNvPr>
          <p:cNvSpPr txBox="1"/>
          <p:nvPr/>
        </p:nvSpPr>
        <p:spPr>
          <a:xfrm>
            <a:off x="51641" y="1426379"/>
            <a:ext cx="12088713"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Bg. </a:t>
            </a:r>
            <a:r>
              <a:rPr kumimoji="0" lang="en-GB"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Covered in next Lecture/tutorial. </a:t>
            </a:r>
            <a:r>
              <a:rPr kumimoji="0" lang="en-GB" sz="2800" b="1"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Type ‘Local Security Policy’ or ‘</a:t>
            </a:r>
            <a:r>
              <a:rPr kumimoji="0" lang="en-US" sz="2800" b="1" i="0" u="none" strike="noStrike" kern="1200" cap="none" spc="0" normalizeH="0" baseline="0" noProof="0" dirty="0" err="1">
                <a:ln>
                  <a:noFill/>
                </a:ln>
                <a:solidFill>
                  <a:prstClr val="white"/>
                </a:solidFill>
                <a:effectLst/>
                <a:highlight>
                  <a:srgbClr val="0000FF"/>
                </a:highlight>
                <a:uLnTx/>
                <a:uFillTx/>
                <a:latin typeface="Calibri" panose="020F0502020204030204"/>
                <a:ea typeface="+mn-ea"/>
                <a:cs typeface="+mn-cs"/>
              </a:rPr>
              <a:t>secpol.msc</a:t>
            </a:r>
            <a:r>
              <a:rPr kumimoji="0" lang="en-US" sz="2400" b="1"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a:t>
            </a:r>
            <a:r>
              <a:rPr kumimoji="0" lang="en-GB" sz="2400" b="1"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  </a:t>
            </a:r>
            <a:endParaRPr kumimoji="0" lang="en-GB" sz="1800" b="1"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endParaRPr>
          </a:p>
        </p:txBody>
      </p:sp>
    </p:spTree>
    <p:extLst>
      <p:ext uri="{BB962C8B-B14F-4D97-AF65-F5344CB8AC3E}">
        <p14:creationId xmlns:p14="http://schemas.microsoft.com/office/powerpoint/2010/main" val="22398122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2DB641B-78CB-E565-684A-7B1DC7CA924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3E0684C-8C92-0D9B-BD25-7B189E769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BF052848-E19E-88FD-30AE-45697D69F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675BDB0-38ED-0420-ACB5-C6430B1DE1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1BF28FF-2A51-BB83-7738-6E9B589CC8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458CB6AB-C5F1-AE1D-1194-4789191F35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17BB348-D4B9-F13B-E559-020676388966}"/>
              </a:ext>
            </a:extLst>
          </p:cNvPr>
          <p:cNvSpPr>
            <a:spLocks noGrp="1"/>
          </p:cNvSpPr>
          <p:nvPr>
            <p:ph type="title"/>
          </p:nvPr>
        </p:nvSpPr>
        <p:spPr>
          <a:xfrm>
            <a:off x="307502" y="316522"/>
            <a:ext cx="10092804" cy="1033669"/>
          </a:xfrm>
        </p:spPr>
        <p:txBody>
          <a:bodyPr>
            <a:normAutofit fontScale="90000"/>
          </a:bodyPr>
          <a:lstStyle/>
          <a:p>
            <a:r>
              <a:rPr lang="en-GB" sz="6000" b="1" dirty="0">
                <a:solidFill>
                  <a:schemeClr val="bg1"/>
                </a:solidFill>
              </a:rPr>
              <a:t>Bg. </a:t>
            </a:r>
            <a:r>
              <a:rPr lang="en-GB" sz="4800" b="1" dirty="0">
                <a:solidFill>
                  <a:schemeClr val="bg1"/>
                </a:solidFill>
              </a:rPr>
              <a:t>Win. System Security </a:t>
            </a:r>
            <a:r>
              <a:rPr lang="en-GB" sz="4800" b="1" dirty="0" err="1">
                <a:solidFill>
                  <a:schemeClr val="bg1"/>
                </a:solidFill>
              </a:rPr>
              <a:t>cont</a:t>
            </a:r>
            <a:r>
              <a:rPr lang="en-GB" sz="4800" b="1" dirty="0">
                <a:solidFill>
                  <a:schemeClr val="bg1"/>
                </a:solidFill>
              </a:rPr>
              <a:t>: </a:t>
            </a:r>
            <a:r>
              <a:rPr lang="en-GB" sz="4800" b="1" dirty="0">
                <a:highlight>
                  <a:srgbClr val="FFFF00"/>
                </a:highlight>
              </a:rPr>
              <a:t>AppLocker</a:t>
            </a:r>
          </a:p>
        </p:txBody>
      </p:sp>
      <p:pic>
        <p:nvPicPr>
          <p:cNvPr id="5" name="Picture 4">
            <a:extLst>
              <a:ext uri="{FF2B5EF4-FFF2-40B4-BE49-F238E27FC236}">
                <a16:creationId xmlns:a16="http://schemas.microsoft.com/office/drawing/2014/main" id="{A5802C41-7E77-D5C9-F54D-CBA0E11D3306}"/>
              </a:ext>
            </a:extLst>
          </p:cNvPr>
          <p:cNvPicPr>
            <a:picLocks noChangeAspect="1"/>
          </p:cNvPicPr>
          <p:nvPr/>
        </p:nvPicPr>
        <p:blipFill>
          <a:blip r:embed="rId3"/>
          <a:stretch>
            <a:fillRect/>
          </a:stretch>
        </p:blipFill>
        <p:spPr>
          <a:xfrm>
            <a:off x="6714891" y="2136023"/>
            <a:ext cx="5162220" cy="3626575"/>
          </a:xfrm>
          <a:prstGeom prst="rect">
            <a:avLst/>
          </a:prstGeom>
        </p:spPr>
      </p:pic>
      <p:sp>
        <p:nvSpPr>
          <p:cNvPr id="15" name="Content Placeholder 2">
            <a:extLst>
              <a:ext uri="{FF2B5EF4-FFF2-40B4-BE49-F238E27FC236}">
                <a16:creationId xmlns:a16="http://schemas.microsoft.com/office/drawing/2014/main" id="{83BEAF50-0647-E1FB-F0A7-D080E6D4B62A}"/>
              </a:ext>
            </a:extLst>
          </p:cNvPr>
          <p:cNvSpPr>
            <a:spLocks noGrp="1"/>
          </p:cNvSpPr>
          <p:nvPr>
            <p:ph idx="1"/>
          </p:nvPr>
        </p:nvSpPr>
        <p:spPr>
          <a:xfrm>
            <a:off x="0" y="2142714"/>
            <a:ext cx="6838206" cy="4552284"/>
          </a:xfrm>
        </p:spPr>
        <p:txBody>
          <a:bodyPr>
            <a:normAutofit/>
          </a:bodyPr>
          <a:lstStyle/>
          <a:p>
            <a:pPr>
              <a:lnSpc>
                <a:spcPct val="100000"/>
              </a:lnSpc>
              <a:spcBef>
                <a:spcPts val="600"/>
              </a:spcBef>
            </a:pPr>
            <a:r>
              <a:rPr lang="en-GB" sz="2200" b="1" dirty="0">
                <a:highlight>
                  <a:srgbClr val="FFFF00"/>
                </a:highlight>
              </a:rPr>
              <a:t>AppLocker:</a:t>
            </a:r>
            <a:r>
              <a:rPr lang="en-GB" sz="2200" b="1" dirty="0"/>
              <a:t> </a:t>
            </a:r>
            <a:r>
              <a:rPr lang="en-US" sz="2200" dirty="0">
                <a:highlight>
                  <a:srgbClr val="FFFF00"/>
                </a:highlight>
              </a:rPr>
              <a:t>helps administrators control which applications and files users can run on a computer. It is part of the </a:t>
            </a:r>
            <a:r>
              <a:rPr lang="en-US" sz="2200" b="1" dirty="0">
                <a:highlight>
                  <a:srgbClr val="FFFF00"/>
                </a:highlight>
              </a:rPr>
              <a:t>Local Security Policy</a:t>
            </a:r>
          </a:p>
          <a:p>
            <a:pPr>
              <a:lnSpc>
                <a:spcPct val="100000"/>
              </a:lnSpc>
              <a:spcBef>
                <a:spcPts val="600"/>
              </a:spcBef>
            </a:pPr>
            <a:r>
              <a:rPr lang="en-US" sz="2200" dirty="0"/>
              <a:t>To open AppLocker in Windows 10 (Pro, Enterprise, Education), use the </a:t>
            </a:r>
            <a:r>
              <a:rPr lang="en-US" sz="2200" b="1" dirty="0"/>
              <a:t>Local Security Policy editor </a:t>
            </a:r>
            <a:r>
              <a:rPr lang="en-US" sz="2200" dirty="0"/>
              <a:t>by: </a:t>
            </a:r>
          </a:p>
          <a:p>
            <a:pPr marL="800100" lvl="1" indent="-342900">
              <a:lnSpc>
                <a:spcPct val="100000"/>
              </a:lnSpc>
              <a:spcBef>
                <a:spcPts val="600"/>
              </a:spcBef>
              <a:buFont typeface="+mj-lt"/>
              <a:buAutoNum type="arabicPeriod"/>
            </a:pPr>
            <a:r>
              <a:rPr lang="en-US" sz="2200" dirty="0"/>
              <a:t>Typing </a:t>
            </a:r>
            <a:r>
              <a:rPr lang="en-US" sz="2200" b="1" dirty="0" err="1"/>
              <a:t>secpol.msc</a:t>
            </a:r>
            <a:r>
              <a:rPr lang="en-US" sz="2200" b="1" dirty="0"/>
              <a:t> </a:t>
            </a:r>
            <a:r>
              <a:rPr lang="en-US" sz="2200" dirty="0"/>
              <a:t>or </a:t>
            </a:r>
            <a:r>
              <a:rPr lang="en-US" sz="2200" b="1" dirty="0" err="1"/>
              <a:t>gpedit.msc</a:t>
            </a:r>
            <a:r>
              <a:rPr lang="en-US" sz="2200" b="1" dirty="0"/>
              <a:t> (Group policy edit) </a:t>
            </a:r>
            <a:r>
              <a:rPr lang="en-US" sz="2200" dirty="0"/>
              <a:t>in the search/run box</a:t>
            </a:r>
          </a:p>
          <a:p>
            <a:pPr marL="914400" lvl="1" indent="-457200">
              <a:lnSpc>
                <a:spcPct val="100000"/>
              </a:lnSpc>
              <a:spcBef>
                <a:spcPts val="600"/>
              </a:spcBef>
              <a:buFont typeface="+mj-lt"/>
              <a:buAutoNum type="arabicPeriod"/>
            </a:pPr>
            <a:r>
              <a:rPr lang="en-US" sz="2200" dirty="0"/>
              <a:t>Then navigate through </a:t>
            </a:r>
            <a:r>
              <a:rPr lang="en-US" sz="2200" b="1" dirty="0"/>
              <a:t>Security Settings &gt; Application Control Policies &gt; AppLocker</a:t>
            </a:r>
          </a:p>
          <a:p>
            <a:pPr marL="914400" lvl="1" indent="-457200">
              <a:lnSpc>
                <a:spcPct val="100000"/>
              </a:lnSpc>
              <a:spcBef>
                <a:spcPts val="600"/>
              </a:spcBef>
              <a:buFont typeface="+mj-lt"/>
              <a:buAutoNum type="arabicPeriod"/>
            </a:pPr>
            <a:r>
              <a:rPr lang="en-US" sz="2200" dirty="0"/>
              <a:t>Configure Rule Enforcement</a:t>
            </a:r>
            <a:endParaRPr lang="en-GB" sz="2200" dirty="0"/>
          </a:p>
          <a:p>
            <a:pPr marL="457200" lvl="1" indent="0">
              <a:lnSpc>
                <a:spcPct val="100000"/>
              </a:lnSpc>
              <a:spcBef>
                <a:spcPts val="600"/>
              </a:spcBef>
              <a:buNone/>
            </a:pPr>
            <a:r>
              <a:rPr lang="en-GB" sz="2200" dirty="0"/>
              <a:t>Bg. </a:t>
            </a:r>
            <a:r>
              <a:rPr lang="en-GB" sz="1800" dirty="0"/>
              <a:t>Video example: Click </a:t>
            </a:r>
            <a:r>
              <a:rPr lang="en-GB" sz="1800" dirty="0">
                <a:hlinkClick r:id="rId4"/>
              </a:rPr>
              <a:t>here</a:t>
            </a:r>
            <a:r>
              <a:rPr lang="en-GB" sz="1800" dirty="0"/>
              <a:t> and </a:t>
            </a:r>
            <a:r>
              <a:rPr lang="en-GB" sz="1800" dirty="0">
                <a:hlinkClick r:id="rId5"/>
              </a:rPr>
              <a:t>here</a:t>
            </a:r>
            <a:br>
              <a:rPr lang="en-GB" sz="1800" dirty="0"/>
            </a:br>
            <a:r>
              <a:rPr lang="en-GB" sz="1800" dirty="0"/>
              <a:t>	Windows Enterprise example: </a:t>
            </a:r>
            <a:r>
              <a:rPr lang="en-GB" sz="1800" dirty="0">
                <a:hlinkClick r:id="rId6"/>
              </a:rPr>
              <a:t>here</a:t>
            </a:r>
            <a:endParaRPr lang="en-US" sz="2200" dirty="0"/>
          </a:p>
        </p:txBody>
      </p:sp>
      <p:sp>
        <p:nvSpPr>
          <p:cNvPr id="6" name="TextBox 5">
            <a:extLst>
              <a:ext uri="{FF2B5EF4-FFF2-40B4-BE49-F238E27FC236}">
                <a16:creationId xmlns:a16="http://schemas.microsoft.com/office/drawing/2014/main" id="{09703EED-02F4-F94E-0E1A-53AC0A672689}"/>
              </a:ext>
            </a:extLst>
          </p:cNvPr>
          <p:cNvSpPr txBox="1"/>
          <p:nvPr/>
        </p:nvSpPr>
        <p:spPr>
          <a:xfrm>
            <a:off x="72201" y="1440497"/>
            <a:ext cx="12047594"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60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Bg. </a:t>
            </a:r>
            <a:r>
              <a:rPr kumimoji="0" lang="en-GB" sz="2800" b="1"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Type ‘Local Security Policy’ or ‘</a:t>
            </a:r>
            <a:r>
              <a:rPr kumimoji="0" lang="en-US" sz="2800" b="1" i="0" u="none" strike="noStrike" kern="1200" cap="none" spc="0" normalizeH="0" baseline="0" noProof="0" dirty="0" err="1">
                <a:ln>
                  <a:noFill/>
                </a:ln>
                <a:solidFill>
                  <a:prstClr val="white"/>
                </a:solidFill>
                <a:effectLst/>
                <a:highlight>
                  <a:srgbClr val="0000FF"/>
                </a:highlight>
                <a:uLnTx/>
                <a:uFillTx/>
                <a:latin typeface="Calibri" panose="020F0502020204030204"/>
                <a:ea typeface="+mn-ea"/>
                <a:cs typeface="+mn-cs"/>
              </a:rPr>
              <a:t>secpol.msc</a:t>
            </a:r>
            <a:r>
              <a:rPr kumimoji="0" lang="en-US" sz="2400" b="1" i="0" u="none" strike="noStrike" kern="1200" cap="none" spc="0" normalizeH="0" baseline="0" noProof="0" dirty="0">
                <a:ln>
                  <a:noFill/>
                </a:ln>
                <a:solidFill>
                  <a:prstClr val="white"/>
                </a:solidFill>
                <a:effectLst/>
                <a:highlight>
                  <a:srgbClr val="0000FF"/>
                </a:highlight>
                <a:uLnTx/>
                <a:uFillTx/>
                <a:latin typeface="Calibri" panose="020F0502020204030204"/>
                <a:ea typeface="+mn-ea"/>
                <a:cs typeface="+mn-cs"/>
              </a:rPr>
              <a:t>’</a:t>
            </a:r>
            <a:r>
              <a:rPr kumimoji="0" lang="en-GB" sz="1800" b="1"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Tree>
    <p:extLst>
      <p:ext uri="{BB962C8B-B14F-4D97-AF65-F5344CB8AC3E}">
        <p14:creationId xmlns:p14="http://schemas.microsoft.com/office/powerpoint/2010/main" val="2488882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88599" y="87267"/>
            <a:ext cx="11623760" cy="1143210"/>
          </a:xfrm>
          <a:solidFill>
            <a:srgbClr val="002060"/>
          </a:solidFill>
        </p:spPr>
        <p:txBody>
          <a:bodyPr>
            <a:normAutofit fontScale="90000"/>
          </a:bodyPr>
          <a:lstStyle/>
          <a:p>
            <a:r>
              <a:rPr lang="en-US" sz="4000" b="1" dirty="0">
                <a:solidFill>
                  <a:srgbClr val="002060"/>
                </a:solidFill>
                <a:highlight>
                  <a:srgbClr val="FFFF00"/>
                </a:highlight>
              </a:rPr>
              <a:t>Windows Defender Firewall with Advanced Security management console</a:t>
            </a:r>
            <a:endParaRPr lang="en-GB" sz="4000" b="1" dirty="0">
              <a:solidFill>
                <a:srgbClr val="002060"/>
              </a:solidFill>
              <a:highlight>
                <a:srgbClr val="FFFF00"/>
              </a:highlight>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86463" y="1287524"/>
            <a:ext cx="11819074" cy="4905470"/>
          </a:xfrm>
        </p:spPr>
        <p:txBody>
          <a:bodyPr>
            <a:noAutofit/>
          </a:bodyPr>
          <a:lstStyle/>
          <a:p>
            <a:r>
              <a:rPr lang="en-US" sz="2400" dirty="0"/>
              <a:t>The ‘</a:t>
            </a:r>
            <a:r>
              <a:rPr lang="en-US" sz="2400" b="1" dirty="0"/>
              <a:t>Windows Defender Firewall with Advanced Security</a:t>
            </a:r>
            <a:r>
              <a:rPr lang="en-US" sz="2400" dirty="0"/>
              <a:t>’ </a:t>
            </a:r>
            <a:r>
              <a:rPr lang="en-US" sz="2400" b="1" dirty="0"/>
              <a:t>management console</a:t>
            </a:r>
            <a:r>
              <a:rPr lang="en-US" sz="2400" dirty="0"/>
              <a:t>, allows us to </a:t>
            </a:r>
            <a:r>
              <a:rPr lang="en-US" sz="2400" b="1" dirty="0">
                <a:highlight>
                  <a:srgbClr val="FFFF00"/>
                </a:highlight>
              </a:rPr>
              <a:t>fine-tune our firewall settings to protect the computer from unauthorized access </a:t>
            </a:r>
            <a:r>
              <a:rPr lang="en-US" sz="2400" dirty="0"/>
              <a:t>while ensuring our legitimate apps can communicate effectively. </a:t>
            </a:r>
          </a:p>
          <a:p>
            <a:r>
              <a:rPr lang="en-US" sz="2400" dirty="0"/>
              <a:t>To access the console in Windows, </a:t>
            </a:r>
            <a:r>
              <a:rPr lang="en-US" sz="2400" dirty="0">
                <a:highlight>
                  <a:srgbClr val="FFFF00"/>
                </a:highlight>
              </a:rPr>
              <a:t>type </a:t>
            </a:r>
            <a:r>
              <a:rPr lang="en-US" sz="2400" b="1" dirty="0" err="1">
                <a:highlight>
                  <a:srgbClr val="FFFF00"/>
                </a:highlight>
              </a:rPr>
              <a:t>wf.msc</a:t>
            </a:r>
            <a:r>
              <a:rPr lang="en-US" sz="2400" dirty="0">
                <a:highlight>
                  <a:srgbClr val="FFFF00"/>
                </a:highlight>
              </a:rPr>
              <a:t> </a:t>
            </a:r>
            <a:r>
              <a:rPr lang="en-US" sz="2400" dirty="0"/>
              <a:t>in the search box, in </a:t>
            </a:r>
            <a:r>
              <a:rPr lang="en-US" sz="2400" dirty="0" err="1"/>
              <a:t>cmd</a:t>
            </a:r>
            <a:r>
              <a:rPr lang="en-US" sz="2400" dirty="0"/>
              <a:t> or PS.</a:t>
            </a:r>
          </a:p>
          <a:p>
            <a:r>
              <a:rPr lang="en-US" sz="2600" b="1" dirty="0" err="1">
                <a:highlight>
                  <a:srgbClr val="FFFF00"/>
                </a:highlight>
              </a:rPr>
              <a:t>wf.msc</a:t>
            </a:r>
            <a:r>
              <a:rPr lang="en-US" sz="2600" b="1" dirty="0">
                <a:highlight>
                  <a:srgbClr val="FFFF00"/>
                </a:highlight>
              </a:rPr>
              <a:t> </a:t>
            </a:r>
            <a:r>
              <a:rPr lang="en-US" sz="2600" dirty="0">
                <a:highlight>
                  <a:srgbClr val="FFFF00"/>
                </a:highlight>
              </a:rPr>
              <a:t>launches a tool that gives you advanced control over:</a:t>
            </a:r>
          </a:p>
          <a:p>
            <a:pPr lvl="1"/>
            <a:r>
              <a:rPr lang="en-US" sz="2200" b="1" dirty="0">
                <a:highlight>
                  <a:srgbClr val="FFFF00"/>
                </a:highlight>
              </a:rPr>
              <a:t>Inbound rules: </a:t>
            </a:r>
            <a:r>
              <a:rPr lang="en-US" sz="2200" dirty="0">
                <a:highlight>
                  <a:srgbClr val="FFFF00"/>
                </a:highlight>
              </a:rPr>
              <a:t>what traffic is allowed into your PC</a:t>
            </a:r>
          </a:p>
          <a:p>
            <a:pPr lvl="1"/>
            <a:r>
              <a:rPr lang="en-US" sz="2200" b="1" dirty="0">
                <a:highlight>
                  <a:srgbClr val="FFFF00"/>
                </a:highlight>
              </a:rPr>
              <a:t>Outbound rules: </a:t>
            </a:r>
            <a:r>
              <a:rPr lang="en-US" sz="2200" dirty="0">
                <a:highlight>
                  <a:srgbClr val="FFFF00"/>
                </a:highlight>
              </a:rPr>
              <a:t>what traffic is allowed out of your PC</a:t>
            </a:r>
          </a:p>
          <a:p>
            <a:pPr lvl="1"/>
            <a:r>
              <a:rPr lang="en-US" sz="2200" b="1" dirty="0"/>
              <a:t>Connection security rules: </a:t>
            </a:r>
            <a:r>
              <a:rPr lang="en-US" sz="2200" dirty="0"/>
              <a:t>IPsec </a:t>
            </a:r>
            <a:r>
              <a:rPr lang="en-US" sz="2000" dirty="0"/>
              <a:t>(Internet Protocol Security) </a:t>
            </a:r>
            <a:r>
              <a:rPr lang="en-US" sz="2200" dirty="0"/>
              <a:t>settings*</a:t>
            </a:r>
            <a:br>
              <a:rPr lang="en-US" sz="2200" dirty="0"/>
            </a:br>
            <a:r>
              <a:rPr lang="en-US" sz="2200" dirty="0"/>
              <a:t> </a:t>
            </a:r>
            <a:r>
              <a:rPr lang="en-US" sz="1600" dirty="0"/>
              <a:t>* Bg. IPsec (Internet Protocol Security) is a suite of protocols that protects network traffic by using Encryption (keeps data private), Authentication (verifies who is communicating) &amp; Integrity checks (ensures data is not modified).</a:t>
            </a:r>
          </a:p>
          <a:p>
            <a:pPr lvl="1"/>
            <a:r>
              <a:rPr lang="en-US" sz="2200" b="1" dirty="0"/>
              <a:t>Monitoring: </a:t>
            </a:r>
            <a:r>
              <a:rPr lang="en-US" sz="2200" dirty="0"/>
              <a:t>shows active firewall rules</a:t>
            </a:r>
          </a:p>
          <a:p>
            <a:r>
              <a:rPr lang="en-US" sz="2600" dirty="0"/>
              <a:t>We can create rules to allow/block specific apps or ports:</a:t>
            </a:r>
          </a:p>
          <a:p>
            <a:pPr lvl="1"/>
            <a:r>
              <a:rPr lang="en-US" sz="2200" dirty="0"/>
              <a:t>Enable/disable existing firewall rules</a:t>
            </a:r>
          </a:p>
          <a:p>
            <a:pPr lvl="1"/>
            <a:r>
              <a:rPr lang="en-US" sz="2200" dirty="0"/>
              <a:t>View which rules are currently active</a:t>
            </a:r>
          </a:p>
          <a:p>
            <a:pPr lvl="1"/>
            <a:r>
              <a:rPr lang="en-US" sz="2200" dirty="0"/>
              <a:t>Configure advanced network protections.</a:t>
            </a:r>
            <a:endParaRPr lang="en-GB" sz="2200" dirty="0"/>
          </a:p>
        </p:txBody>
      </p:sp>
      <p:sp>
        <p:nvSpPr>
          <p:cNvPr id="8" name="TextBox 7">
            <a:extLst>
              <a:ext uri="{FF2B5EF4-FFF2-40B4-BE49-F238E27FC236}">
                <a16:creationId xmlns:a16="http://schemas.microsoft.com/office/drawing/2014/main" id="{C483BE57-0CA7-1A40-5A7A-7F895CD97127}"/>
              </a:ext>
            </a:extLst>
          </p:cNvPr>
          <p:cNvSpPr txBox="1"/>
          <p:nvPr/>
        </p:nvSpPr>
        <p:spPr>
          <a:xfrm>
            <a:off x="8668659" y="2851220"/>
            <a:ext cx="3336878" cy="1477328"/>
          </a:xfrm>
          <a:prstGeom prst="rect">
            <a:avLst/>
          </a:prstGeom>
          <a:noFill/>
          <a:ln>
            <a:solidFill>
              <a:srgbClr val="002060"/>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For the purpose of the OS assignment a simple screenshot would be enough. There are Net &amp; </a:t>
            </a:r>
            <a:r>
              <a:rPr kumimoji="0" lang="en-GB" sz="1800" b="0" i="0" u="none" strike="noStrike" kern="1200" cap="none" spc="0" normalizeH="0" baseline="0" noProof="0" dirty="0" err="1">
                <a:ln>
                  <a:noFill/>
                </a:ln>
                <a:solidFill>
                  <a:prstClr val="black"/>
                </a:solidFill>
                <a:effectLst/>
                <a:highlight>
                  <a:srgbClr val="FFFF00"/>
                </a:highlight>
                <a:uLnTx/>
                <a:uFillTx/>
                <a:latin typeface="Calibri" panose="020F0502020204030204"/>
                <a:ea typeface="+mn-ea"/>
                <a:cs typeface="+mn-cs"/>
              </a:rPr>
              <a:t>CyberSec</a:t>
            </a:r>
            <a:r>
              <a:rPr kumimoji="0" lang="en-GB" sz="1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modules at L4 and L5 that specifically cover it.</a:t>
            </a:r>
          </a:p>
        </p:txBody>
      </p:sp>
    </p:spTree>
    <p:extLst>
      <p:ext uri="{BB962C8B-B14F-4D97-AF65-F5344CB8AC3E}">
        <p14:creationId xmlns:p14="http://schemas.microsoft.com/office/powerpoint/2010/main" val="112055094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0EC919D-0C39-13E6-6283-534BFC95ED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001F05D-A4B8-32BE-223B-D7817E4BD692}"/>
              </a:ext>
            </a:extLst>
          </p:cNvPr>
          <p:cNvSpPr>
            <a:spLocks noGrp="1"/>
          </p:cNvSpPr>
          <p:nvPr>
            <p:ph type="title"/>
          </p:nvPr>
        </p:nvSpPr>
        <p:spPr>
          <a:xfrm>
            <a:off x="88599" y="87267"/>
            <a:ext cx="11623760" cy="1143210"/>
          </a:xfrm>
          <a:solidFill>
            <a:srgbClr val="002060"/>
          </a:solidFill>
        </p:spPr>
        <p:txBody>
          <a:bodyPr>
            <a:normAutofit fontScale="90000"/>
          </a:bodyPr>
          <a:lstStyle/>
          <a:p>
            <a:r>
              <a:rPr lang="en-US" sz="5300" b="1" dirty="0">
                <a:solidFill>
                  <a:srgbClr val="002060"/>
                </a:solidFill>
                <a:highlight>
                  <a:srgbClr val="FFFF00"/>
                </a:highlight>
              </a:rPr>
              <a:t>Bg. </a:t>
            </a:r>
            <a:r>
              <a:rPr lang="en-US" sz="4000" b="1" dirty="0">
                <a:solidFill>
                  <a:srgbClr val="FFFFFF"/>
                </a:solidFill>
              </a:rPr>
              <a:t>Windows Defender Firewall with Advanced Security management console</a:t>
            </a:r>
            <a:endParaRPr lang="en-GB" sz="4000" b="1" dirty="0">
              <a:solidFill>
                <a:schemeClr val="bg1"/>
              </a:solidFill>
            </a:endParaRPr>
          </a:p>
        </p:txBody>
      </p:sp>
      <p:sp>
        <p:nvSpPr>
          <p:cNvPr id="15" name="Content Placeholder 2">
            <a:extLst>
              <a:ext uri="{FF2B5EF4-FFF2-40B4-BE49-F238E27FC236}">
                <a16:creationId xmlns:a16="http://schemas.microsoft.com/office/drawing/2014/main" id="{D35236C9-6DB8-D1B7-6905-B1F0DEDC850A}"/>
              </a:ext>
            </a:extLst>
          </p:cNvPr>
          <p:cNvSpPr>
            <a:spLocks noGrp="1"/>
          </p:cNvSpPr>
          <p:nvPr>
            <p:ph idx="1"/>
          </p:nvPr>
        </p:nvSpPr>
        <p:spPr>
          <a:xfrm>
            <a:off x="186463" y="1307996"/>
            <a:ext cx="11819074" cy="4905470"/>
          </a:xfrm>
        </p:spPr>
        <p:txBody>
          <a:bodyPr>
            <a:noAutofit/>
          </a:bodyPr>
          <a:lstStyle/>
          <a:p>
            <a:pPr marL="457200" indent="-457200">
              <a:buFont typeface="+mj-lt"/>
              <a:buAutoNum type="arabicPeriod"/>
            </a:pPr>
            <a:r>
              <a:rPr lang="en-US" sz="2400" dirty="0"/>
              <a:t>To </a:t>
            </a:r>
            <a:r>
              <a:rPr lang="en-GB" sz="2600" dirty="0"/>
              <a:t>To access it, type: </a:t>
            </a:r>
            <a:r>
              <a:rPr lang="en-US" sz="2400" b="1" dirty="0" err="1">
                <a:highlight>
                  <a:srgbClr val="FFFF00"/>
                </a:highlight>
              </a:rPr>
              <a:t>wf.msc</a:t>
            </a:r>
            <a:endParaRPr lang="en-US" sz="2400" b="1" dirty="0">
              <a:highlight>
                <a:srgbClr val="FFFF00"/>
              </a:highlight>
            </a:endParaRPr>
          </a:p>
          <a:p>
            <a:pPr marL="457200" indent="-457200">
              <a:buFont typeface="+mj-lt"/>
              <a:buAutoNum type="arabicPeriod"/>
            </a:pPr>
            <a:r>
              <a:rPr lang="en-US" sz="2400" dirty="0"/>
              <a:t>To learn how to configure Windows Firewall rules using the console, click-here: </a:t>
            </a:r>
          </a:p>
          <a:p>
            <a:pPr marL="0" indent="0">
              <a:buNone/>
            </a:pPr>
            <a:r>
              <a:rPr lang="en-US" sz="2400" dirty="0">
                <a:highlight>
                  <a:srgbClr val="FFFF00"/>
                </a:highlight>
                <a:hlinkClick r:id="rId3"/>
              </a:rPr>
              <a:t>Configure Firewall Rules With Group Policy | Microsoft Learn</a:t>
            </a:r>
            <a:endParaRPr lang="en-GB" sz="2600" dirty="0">
              <a:highlight>
                <a:srgbClr val="FFFF00"/>
              </a:highlight>
            </a:endParaRPr>
          </a:p>
        </p:txBody>
      </p:sp>
      <p:pic>
        <p:nvPicPr>
          <p:cNvPr id="4" name="Picture 3">
            <a:extLst>
              <a:ext uri="{FF2B5EF4-FFF2-40B4-BE49-F238E27FC236}">
                <a16:creationId xmlns:a16="http://schemas.microsoft.com/office/drawing/2014/main" id="{C20899B0-8768-F261-FBFD-3EE16A923E34}"/>
              </a:ext>
            </a:extLst>
          </p:cNvPr>
          <p:cNvPicPr>
            <a:picLocks noChangeAspect="1"/>
          </p:cNvPicPr>
          <p:nvPr/>
        </p:nvPicPr>
        <p:blipFill>
          <a:blip r:embed="rId4"/>
          <a:stretch>
            <a:fillRect/>
          </a:stretch>
        </p:blipFill>
        <p:spPr>
          <a:xfrm>
            <a:off x="186463" y="3243647"/>
            <a:ext cx="11598322" cy="3109867"/>
          </a:xfrm>
          <a:prstGeom prst="rect">
            <a:avLst/>
          </a:prstGeom>
        </p:spPr>
      </p:pic>
      <p:pic>
        <p:nvPicPr>
          <p:cNvPr id="6" name="Graphic 5" descr="Cursor with solid fill">
            <a:extLst>
              <a:ext uri="{FF2B5EF4-FFF2-40B4-BE49-F238E27FC236}">
                <a16:creationId xmlns:a16="http://schemas.microsoft.com/office/drawing/2014/main" id="{76D3DFC2-65C2-3FCA-C517-88933CD9994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413008" y="1941393"/>
            <a:ext cx="2065362" cy="2065362"/>
          </a:xfrm>
          <a:prstGeom prst="rect">
            <a:avLst/>
          </a:prstGeom>
        </p:spPr>
      </p:pic>
    </p:spTree>
    <p:extLst>
      <p:ext uri="{BB962C8B-B14F-4D97-AF65-F5344CB8AC3E}">
        <p14:creationId xmlns:p14="http://schemas.microsoft.com/office/powerpoint/2010/main" val="9210346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F22EF-FA50-2156-5F50-B0E0D4E7EF83}"/>
              </a:ext>
            </a:extLst>
          </p:cNvPr>
          <p:cNvSpPr>
            <a:spLocks noGrp="1"/>
          </p:cNvSpPr>
          <p:nvPr>
            <p:ph type="title"/>
          </p:nvPr>
        </p:nvSpPr>
        <p:spPr>
          <a:xfrm>
            <a:off x="80750" y="78522"/>
            <a:ext cx="10515600" cy="1325563"/>
          </a:xfrm>
          <a:solidFill>
            <a:srgbClr val="002060"/>
          </a:solidFill>
        </p:spPr>
        <p:txBody>
          <a:bodyPr>
            <a:normAutofit fontScale="90000"/>
          </a:bodyPr>
          <a:lstStyle/>
          <a:p>
            <a:r>
              <a:rPr lang="en-US" sz="6000" dirty="0">
                <a:solidFill>
                  <a:srgbClr val="002060"/>
                </a:solidFill>
                <a:highlight>
                  <a:srgbClr val="FFFF00"/>
                </a:highlight>
              </a:rPr>
              <a:t>Bg. </a:t>
            </a:r>
            <a:r>
              <a:rPr lang="en-US" dirty="0">
                <a:solidFill>
                  <a:schemeClr val="bg1"/>
                </a:solidFill>
              </a:rPr>
              <a:t>How to manage </a:t>
            </a:r>
            <a:r>
              <a:rPr lang="en-US" sz="4400" dirty="0">
                <a:solidFill>
                  <a:schemeClr val="bg1"/>
                </a:solidFill>
              </a:rPr>
              <a:t>Firewall rules in Windows Defender Firewall Management console</a:t>
            </a:r>
            <a:endParaRPr lang="en-GB" dirty="0">
              <a:solidFill>
                <a:schemeClr val="bg1"/>
              </a:solidFill>
            </a:endParaRPr>
          </a:p>
        </p:txBody>
      </p:sp>
      <p:sp>
        <p:nvSpPr>
          <p:cNvPr id="3" name="Content Placeholder 2">
            <a:extLst>
              <a:ext uri="{FF2B5EF4-FFF2-40B4-BE49-F238E27FC236}">
                <a16:creationId xmlns:a16="http://schemas.microsoft.com/office/drawing/2014/main" id="{497B6249-F984-08E8-0F45-75C8CE3F1E84}"/>
              </a:ext>
            </a:extLst>
          </p:cNvPr>
          <p:cNvSpPr>
            <a:spLocks noGrp="1"/>
          </p:cNvSpPr>
          <p:nvPr>
            <p:ph idx="1"/>
          </p:nvPr>
        </p:nvSpPr>
        <p:spPr>
          <a:xfrm>
            <a:off x="271816" y="1388803"/>
            <a:ext cx="11485729" cy="5762720"/>
          </a:xfrm>
        </p:spPr>
        <p:txBody>
          <a:bodyPr>
            <a:normAutofit fontScale="92500" lnSpcReduction="10000"/>
          </a:bodyPr>
          <a:lstStyle/>
          <a:p>
            <a:pPr marL="0" indent="0">
              <a:lnSpc>
                <a:spcPct val="120000"/>
              </a:lnSpc>
              <a:spcBef>
                <a:spcPts val="0"/>
              </a:spcBef>
              <a:buNone/>
            </a:pPr>
            <a:r>
              <a:rPr lang="en-US" sz="1700" b="1" dirty="0">
                <a:highlight>
                  <a:srgbClr val="FFFF00"/>
                </a:highlight>
              </a:rPr>
              <a:t>1</a:t>
            </a:r>
            <a:r>
              <a:rPr lang="en-US" sz="2200" b="1" dirty="0">
                <a:highlight>
                  <a:srgbClr val="FFFF00"/>
                </a:highlight>
              </a:rPr>
              <a:t>. </a:t>
            </a:r>
            <a:r>
              <a:rPr lang="en-US" sz="1800" b="1" dirty="0">
                <a:highlight>
                  <a:srgbClr val="FFFF00"/>
                </a:highlight>
              </a:rPr>
              <a:t>Review Firewall rules:</a:t>
            </a:r>
          </a:p>
          <a:p>
            <a:pPr>
              <a:lnSpc>
                <a:spcPct val="120000"/>
              </a:lnSpc>
              <a:spcBef>
                <a:spcPts val="0"/>
              </a:spcBef>
            </a:pPr>
            <a:r>
              <a:rPr lang="en-US" sz="1800" b="1" dirty="0"/>
              <a:t>Inbound rules: </a:t>
            </a:r>
            <a:r>
              <a:rPr lang="en-US" sz="1800" dirty="0"/>
              <a:t>These control traffic coming into your computer. Click ‘Inbound Rules’ in the left pane to view or create rules.</a:t>
            </a:r>
          </a:p>
          <a:p>
            <a:pPr>
              <a:lnSpc>
                <a:spcPct val="120000"/>
              </a:lnSpc>
              <a:spcBef>
                <a:spcPts val="0"/>
              </a:spcBef>
            </a:pPr>
            <a:r>
              <a:rPr lang="en-US" sz="1800" b="1" dirty="0"/>
              <a:t>Outbound rules: </a:t>
            </a:r>
            <a:r>
              <a:rPr lang="en-US" sz="1800" dirty="0"/>
              <a:t>These control traffic going out from your computer. Click ‘Outbound Rules’ in the left pane. </a:t>
            </a:r>
          </a:p>
          <a:p>
            <a:pPr marL="0" indent="0">
              <a:lnSpc>
                <a:spcPct val="120000"/>
              </a:lnSpc>
              <a:spcBef>
                <a:spcPts val="0"/>
              </a:spcBef>
              <a:buNone/>
            </a:pPr>
            <a:r>
              <a:rPr lang="en-US" sz="1800" b="1" dirty="0">
                <a:highlight>
                  <a:srgbClr val="FFFF00"/>
                </a:highlight>
              </a:rPr>
              <a:t>2. Create New rules:</a:t>
            </a:r>
          </a:p>
          <a:p>
            <a:pPr>
              <a:lnSpc>
                <a:spcPct val="120000"/>
              </a:lnSpc>
              <a:spcBef>
                <a:spcPts val="0"/>
              </a:spcBef>
            </a:pPr>
            <a:r>
              <a:rPr lang="en-US" sz="1800" b="1" dirty="0"/>
              <a:t>Inbound/Outbound rules: </a:t>
            </a:r>
            <a:r>
              <a:rPr lang="en-US" sz="1800" dirty="0"/>
              <a:t>Click the appropriate section (Inbound or Outbound Rules) and then ‘New Rule’ on the left pane. </a:t>
            </a:r>
          </a:p>
          <a:p>
            <a:pPr>
              <a:lnSpc>
                <a:spcPct val="120000"/>
              </a:lnSpc>
              <a:spcBef>
                <a:spcPts val="0"/>
              </a:spcBef>
            </a:pPr>
            <a:r>
              <a:rPr lang="en-US" sz="1800" b="1" dirty="0"/>
              <a:t>Rule type: </a:t>
            </a:r>
            <a:r>
              <a:rPr lang="en-US" sz="1800" dirty="0"/>
              <a:t>Choose the type of rule you want to create e.g. Program’, Port, Custom. </a:t>
            </a:r>
          </a:p>
          <a:p>
            <a:pPr>
              <a:lnSpc>
                <a:spcPct val="120000"/>
              </a:lnSpc>
              <a:spcBef>
                <a:spcPts val="0"/>
              </a:spcBef>
            </a:pPr>
            <a:r>
              <a:rPr lang="en-US" sz="1800" b="1" dirty="0"/>
              <a:t>Action: </a:t>
            </a:r>
            <a:r>
              <a:rPr lang="en-US" sz="1800" dirty="0"/>
              <a:t>Define the action the rule should take e.g. Allow the connection, Block the connection. </a:t>
            </a:r>
          </a:p>
          <a:p>
            <a:pPr>
              <a:lnSpc>
                <a:spcPct val="120000"/>
              </a:lnSpc>
              <a:spcBef>
                <a:spcPts val="0"/>
              </a:spcBef>
            </a:pPr>
            <a:r>
              <a:rPr lang="en-US" sz="1800" b="1" dirty="0"/>
              <a:t>Profile: </a:t>
            </a:r>
            <a:r>
              <a:rPr lang="en-US" sz="1800" dirty="0"/>
              <a:t>Specify when the rule should be applied e.g. Domain, Private, Public networks. </a:t>
            </a:r>
          </a:p>
          <a:p>
            <a:pPr>
              <a:lnSpc>
                <a:spcPct val="120000"/>
              </a:lnSpc>
              <a:spcBef>
                <a:spcPts val="0"/>
              </a:spcBef>
            </a:pPr>
            <a:r>
              <a:rPr lang="en-US" sz="1800" b="1" dirty="0"/>
              <a:t>Name and description: </a:t>
            </a:r>
            <a:r>
              <a:rPr lang="en-US" sz="1800" dirty="0"/>
              <a:t>Provide a descriptive name and optional description for the rule. </a:t>
            </a:r>
          </a:p>
          <a:p>
            <a:pPr marL="0" indent="0">
              <a:lnSpc>
                <a:spcPct val="120000"/>
              </a:lnSpc>
              <a:spcBef>
                <a:spcPts val="0"/>
              </a:spcBef>
              <a:buNone/>
            </a:pPr>
            <a:r>
              <a:rPr lang="en-US" sz="1800" b="1" dirty="0">
                <a:highlight>
                  <a:srgbClr val="FFFF00"/>
                </a:highlight>
              </a:rPr>
              <a:t>3. Manage Existing rules:</a:t>
            </a:r>
          </a:p>
          <a:p>
            <a:pPr>
              <a:lnSpc>
                <a:spcPct val="120000"/>
              </a:lnSpc>
              <a:spcBef>
                <a:spcPts val="0"/>
              </a:spcBef>
            </a:pPr>
            <a:r>
              <a:rPr lang="en-US" sz="1800" b="1" dirty="0"/>
              <a:t>Modify: </a:t>
            </a:r>
            <a:r>
              <a:rPr lang="en-US" sz="1800" dirty="0"/>
              <a:t>Double-click a rule to open its properties and make changes.</a:t>
            </a:r>
          </a:p>
          <a:p>
            <a:pPr>
              <a:lnSpc>
                <a:spcPct val="120000"/>
              </a:lnSpc>
              <a:spcBef>
                <a:spcPts val="0"/>
              </a:spcBef>
            </a:pPr>
            <a:r>
              <a:rPr lang="en-US" sz="1800" b="1" dirty="0"/>
              <a:t>Enable/disable: </a:t>
            </a:r>
            <a:r>
              <a:rPr lang="en-US" sz="1800" dirty="0"/>
              <a:t>Select a rule and click "Enable Rule" or "Disable Rule" on the Action pane.</a:t>
            </a:r>
          </a:p>
          <a:p>
            <a:pPr>
              <a:lnSpc>
                <a:spcPct val="120000"/>
              </a:lnSpc>
              <a:spcBef>
                <a:spcPts val="0"/>
              </a:spcBef>
            </a:pPr>
            <a:r>
              <a:rPr lang="en-US" sz="1800" b="1" dirty="0"/>
              <a:t>Delete: </a:t>
            </a:r>
            <a:r>
              <a:rPr lang="en-US" sz="1800" dirty="0"/>
              <a:t>Select a rule and click "Delete" on the Action pane. </a:t>
            </a:r>
          </a:p>
          <a:p>
            <a:pPr marL="0" indent="0">
              <a:lnSpc>
                <a:spcPct val="120000"/>
              </a:lnSpc>
              <a:spcBef>
                <a:spcPts val="0"/>
              </a:spcBef>
              <a:buNone/>
            </a:pPr>
            <a:r>
              <a:rPr lang="en-US" sz="1800" b="1" dirty="0">
                <a:highlight>
                  <a:srgbClr val="FFFF00"/>
                </a:highlight>
              </a:rPr>
              <a:t>4. Other features:</a:t>
            </a:r>
          </a:p>
          <a:p>
            <a:pPr>
              <a:lnSpc>
                <a:spcPct val="120000"/>
              </a:lnSpc>
              <a:spcBef>
                <a:spcPts val="0"/>
              </a:spcBef>
            </a:pPr>
            <a:r>
              <a:rPr lang="en-US" sz="1800" b="1" dirty="0"/>
              <a:t>Allow a program: </a:t>
            </a:r>
            <a:r>
              <a:rPr lang="en-US" sz="1800" dirty="0"/>
              <a:t>You can also allow or block specific programs through the firewall using the ‘Allow an app through firewall’ option in Windows Security app. </a:t>
            </a:r>
          </a:p>
          <a:p>
            <a:pPr>
              <a:lnSpc>
                <a:spcPct val="120000"/>
              </a:lnSpc>
              <a:spcBef>
                <a:spcPts val="0"/>
              </a:spcBef>
            </a:pPr>
            <a:r>
              <a:rPr lang="en-US" sz="1800" b="1" dirty="0"/>
              <a:t>Notifications: </a:t>
            </a:r>
            <a:r>
              <a:rPr lang="en-US" sz="1800" dirty="0"/>
              <a:t>Adjust notification settings to control how Windows Defender Firewall alerts you to potential security issues. </a:t>
            </a:r>
          </a:p>
          <a:p>
            <a:pPr marL="0" indent="0">
              <a:lnSpc>
                <a:spcPct val="120000"/>
              </a:lnSpc>
              <a:spcBef>
                <a:spcPts val="0"/>
              </a:spcBef>
              <a:buNone/>
            </a:pPr>
            <a:r>
              <a:rPr lang="en-US" sz="1800" dirty="0"/>
              <a:t>For a visual overview, this </a:t>
            </a:r>
            <a:r>
              <a:rPr lang="en-US" sz="1800" b="1" dirty="0">
                <a:highlight>
                  <a:srgbClr val="FFFF00"/>
                </a:highlight>
              </a:rPr>
              <a:t>video demonstrates </a:t>
            </a:r>
            <a:r>
              <a:rPr lang="en-US" sz="1800" dirty="0"/>
              <a:t>how to block a program using Windows Firewall: </a:t>
            </a:r>
            <a:r>
              <a:rPr lang="en-US" sz="1800" dirty="0">
                <a:highlight>
                  <a:srgbClr val="FFFF00"/>
                </a:highlight>
                <a:hlinkClick r:id="rId2"/>
              </a:rPr>
              <a:t>How To Block a Program with Windows Firewall</a:t>
            </a:r>
            <a:endParaRPr lang="en-GB" sz="1800" dirty="0">
              <a:highlight>
                <a:srgbClr val="FFFF00"/>
              </a:highlight>
            </a:endParaRPr>
          </a:p>
        </p:txBody>
      </p:sp>
    </p:spTree>
    <p:extLst>
      <p:ext uri="{BB962C8B-B14F-4D97-AF65-F5344CB8AC3E}">
        <p14:creationId xmlns:p14="http://schemas.microsoft.com/office/powerpoint/2010/main" val="28523747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29DAD66-B956-4335-BD2B-207680BD0158}"/>
              </a:ext>
            </a:extLst>
          </p:cNvPr>
          <p:cNvSpPr>
            <a:spLocks noGrp="1"/>
          </p:cNvSpPr>
          <p:nvPr>
            <p:ph type="title"/>
          </p:nvPr>
        </p:nvSpPr>
        <p:spPr>
          <a:xfrm>
            <a:off x="3699294" y="224864"/>
            <a:ext cx="6798541" cy="758515"/>
          </a:xfrm>
        </p:spPr>
        <p:txBody>
          <a:bodyPr anchor="b">
            <a:normAutofit/>
          </a:bodyPr>
          <a:lstStyle/>
          <a:p>
            <a:r>
              <a:rPr lang="en-GB" sz="4800" b="1" u="sng" dirty="0"/>
              <a:t>Assignment focus:</a:t>
            </a:r>
          </a:p>
        </p:txBody>
      </p:sp>
      <p:pic>
        <p:nvPicPr>
          <p:cNvPr id="13" name="Picture 4">
            <a:extLst>
              <a:ext uri="{FF2B5EF4-FFF2-40B4-BE49-F238E27FC236}">
                <a16:creationId xmlns:a16="http://schemas.microsoft.com/office/drawing/2014/main" id="{5CCF610E-BC3D-474D-89D4-8B99BB3D11EB}"/>
              </a:ext>
            </a:extLst>
          </p:cNvPr>
          <p:cNvPicPr>
            <a:picLocks noChangeAspect="1"/>
          </p:cNvPicPr>
          <p:nvPr/>
        </p:nvPicPr>
        <p:blipFill rotWithShape="1">
          <a:blip r:embed="rId2"/>
          <a:srcRect l="35259" r="30321"/>
          <a:stretch/>
        </p:blipFill>
        <p:spPr>
          <a:xfrm>
            <a:off x="1" y="10"/>
            <a:ext cx="3432747" cy="6857990"/>
          </a:xfrm>
          <a:prstGeom prst="rect">
            <a:avLst/>
          </a:prstGeom>
          <a:effectLst/>
        </p:spPr>
      </p:pic>
      <p:sp>
        <p:nvSpPr>
          <p:cNvPr id="3" name="Content Placeholder 2">
            <a:extLst>
              <a:ext uri="{FF2B5EF4-FFF2-40B4-BE49-F238E27FC236}">
                <a16:creationId xmlns:a16="http://schemas.microsoft.com/office/drawing/2014/main" id="{2881C62B-3FA4-4DF6-9424-CE1D5C355D82}"/>
              </a:ext>
            </a:extLst>
          </p:cNvPr>
          <p:cNvSpPr>
            <a:spLocks noGrp="1"/>
          </p:cNvSpPr>
          <p:nvPr>
            <p:ph idx="1"/>
          </p:nvPr>
        </p:nvSpPr>
        <p:spPr>
          <a:xfrm>
            <a:off x="3699294" y="1040641"/>
            <a:ext cx="7901303" cy="5380840"/>
          </a:xfrm>
        </p:spPr>
        <p:txBody>
          <a:bodyPr>
            <a:noAutofit/>
          </a:bodyPr>
          <a:lstStyle/>
          <a:p>
            <a:pPr marL="0" indent="0">
              <a:buNone/>
            </a:pPr>
            <a:r>
              <a:rPr lang="en-GB" sz="2600" dirty="0"/>
              <a:t>In the Assignment, task 1 asks you to i</a:t>
            </a:r>
            <a:r>
              <a:rPr lang="en-GB" sz="2600" dirty="0">
                <a:effectLst/>
                <a:ea typeface="Calibri" panose="020F0502020204030204" pitchFamily="34" charset="0"/>
              </a:rPr>
              <a:t>ntroduce key functions of modern general Operating Systems. </a:t>
            </a:r>
            <a:r>
              <a:rPr lang="en-GB" sz="2600" dirty="0">
                <a:ea typeface="Calibri" panose="020F0502020204030204" pitchFamily="34" charset="0"/>
              </a:rPr>
              <a:t>Such</a:t>
            </a:r>
            <a:r>
              <a:rPr lang="en-GB" sz="2600" dirty="0">
                <a:effectLst/>
                <a:ea typeface="Calibri" panose="020F0502020204030204" pitchFamily="34" charset="0"/>
              </a:rPr>
              <a:t> functions include:</a:t>
            </a:r>
          </a:p>
          <a:p>
            <a:pPr lvl="1"/>
            <a:r>
              <a:rPr lang="en-GB" sz="2600" b="1" dirty="0"/>
              <a:t>Memory &amp; Process Management </a:t>
            </a:r>
          </a:p>
          <a:p>
            <a:pPr lvl="1"/>
            <a:r>
              <a:rPr lang="en-GB" sz="2600" b="1" dirty="0"/>
              <a:t>Device Management: I/O Devices.</a:t>
            </a:r>
          </a:p>
          <a:p>
            <a:pPr lvl="1"/>
            <a:r>
              <a:rPr lang="en-GB" sz="2600" b="1" dirty="0"/>
              <a:t>File &amp; Directory Management</a:t>
            </a:r>
            <a:endParaRPr lang="en-GB" sz="2600" b="1" dirty="0">
              <a:solidFill>
                <a:srgbClr val="FF0000"/>
              </a:solidFill>
              <a:highlight>
                <a:srgbClr val="00FFFF"/>
              </a:highlight>
            </a:endParaRPr>
          </a:p>
          <a:p>
            <a:pPr lvl="1"/>
            <a:r>
              <a:rPr lang="en-US" sz="2600" b="1" dirty="0"/>
              <a:t>System Performance Monitoring</a:t>
            </a:r>
          </a:p>
          <a:p>
            <a:pPr lvl="1"/>
            <a:r>
              <a:rPr lang="en-GB" sz="2600" b="1" dirty="0"/>
              <a:t>System Security</a:t>
            </a:r>
            <a:endParaRPr lang="en-US" sz="2600" b="1" dirty="0"/>
          </a:p>
          <a:p>
            <a:pPr marL="457200" lvl="1" indent="0">
              <a:buNone/>
            </a:pPr>
            <a:r>
              <a:rPr lang="en-GB" sz="2600" dirty="0"/>
              <a:t>You do not have the scope to go into detail, short clear and succinct descriptions/definitions is enough for each area above. A paragraph/2 on each is all that is needed to show awareness of each key function.</a:t>
            </a:r>
          </a:p>
          <a:p>
            <a:pPr lvl="1"/>
            <a:r>
              <a:rPr lang="en-GB" sz="2600" dirty="0"/>
              <a:t>+ A screenshot of where each Function can be managed is also required.</a:t>
            </a:r>
          </a:p>
        </p:txBody>
      </p:sp>
    </p:spTree>
    <p:extLst>
      <p:ext uri="{BB962C8B-B14F-4D97-AF65-F5344CB8AC3E}">
        <p14:creationId xmlns:p14="http://schemas.microsoft.com/office/powerpoint/2010/main" val="111894929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p:spPr>
        <p:txBody>
          <a:bodyPr>
            <a:normAutofit/>
          </a:bodyPr>
          <a:lstStyle/>
          <a:p>
            <a:r>
              <a:rPr lang="en-GB" sz="4800" b="1" dirty="0">
                <a:solidFill>
                  <a:srgbClr val="FFFFFF"/>
                </a:solidFill>
              </a:rPr>
              <a:t>Tutorial Activity: </a:t>
            </a:r>
            <a:r>
              <a:rPr lang="en-GB" sz="4800" b="1" dirty="0">
                <a:solidFill>
                  <a:srgbClr val="002060"/>
                </a:solidFill>
                <a:highlight>
                  <a:srgbClr val="FFFF00"/>
                </a:highlight>
              </a:rPr>
              <a:t>OS key functions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459350" y="1930250"/>
            <a:ext cx="10896825" cy="4351338"/>
          </a:xfrm>
        </p:spPr>
        <p:txBody>
          <a:bodyPr>
            <a:normAutofit fontScale="92500" lnSpcReduction="10000"/>
          </a:bodyPr>
          <a:lstStyle/>
          <a:p>
            <a:pPr marL="514350" indent="-514350">
              <a:lnSpc>
                <a:spcPct val="120000"/>
              </a:lnSpc>
              <a:spcBef>
                <a:spcPts val="0"/>
              </a:spcBef>
              <a:buAutoNum type="arabicPeriod"/>
            </a:pPr>
            <a:r>
              <a:rPr lang="en-GB" sz="3600" dirty="0"/>
              <a:t>Research and document </a:t>
            </a:r>
            <a:r>
              <a:rPr lang="en-GB" sz="3600" b="1" dirty="0"/>
              <a:t>key functions </a:t>
            </a:r>
            <a:r>
              <a:rPr lang="en-GB" sz="3600" dirty="0"/>
              <a:t>of </a:t>
            </a:r>
            <a:r>
              <a:rPr lang="en-GB" sz="3600" dirty="0">
                <a:effectLst/>
                <a:ea typeface="Calibri" panose="020F0502020204030204" pitchFamily="34" charset="0"/>
              </a:rPr>
              <a:t>general</a:t>
            </a:r>
            <a:r>
              <a:rPr lang="en-GB" sz="3600" dirty="0"/>
              <a:t> Operating Systems.</a:t>
            </a:r>
          </a:p>
          <a:p>
            <a:pPr marL="514350" indent="-514350">
              <a:lnSpc>
                <a:spcPct val="120000"/>
              </a:lnSpc>
              <a:spcBef>
                <a:spcPts val="0"/>
              </a:spcBef>
              <a:buAutoNum type="arabicPeriod"/>
            </a:pPr>
            <a:r>
              <a:rPr lang="en-GB" sz="3600" dirty="0">
                <a:effectLst/>
                <a:ea typeface="Calibri" panose="020F0502020204030204" pitchFamily="34" charset="0"/>
              </a:rPr>
              <a:t>Add </a:t>
            </a:r>
            <a:r>
              <a:rPr lang="en-GB" sz="3600" b="1" dirty="0">
                <a:effectLst/>
                <a:ea typeface="Calibri" panose="020F0502020204030204" pitchFamily="34" charset="0"/>
              </a:rPr>
              <a:t>screenshots</a:t>
            </a:r>
            <a:r>
              <a:rPr lang="en-GB" sz="3600" dirty="0">
                <a:effectLst/>
                <a:ea typeface="Calibri" panose="020F0502020204030204" pitchFamily="34" charset="0"/>
              </a:rPr>
              <a:t> showing where the functions can be seen/monitored/managed. </a:t>
            </a:r>
            <a:endParaRPr lang="en-GB" sz="3600" dirty="0"/>
          </a:p>
          <a:p>
            <a:pPr lvl="1">
              <a:lnSpc>
                <a:spcPct val="120000"/>
              </a:lnSpc>
              <a:spcBef>
                <a:spcPts val="0"/>
              </a:spcBef>
            </a:pPr>
            <a:r>
              <a:rPr lang="en-GB" sz="3200" b="1" dirty="0"/>
              <a:t>Scope: </a:t>
            </a:r>
            <a:r>
              <a:rPr lang="en-GB" sz="3200" dirty="0"/>
              <a:t>Approx 400-500 words.</a:t>
            </a:r>
          </a:p>
          <a:p>
            <a:pPr lvl="1">
              <a:lnSpc>
                <a:spcPct val="120000"/>
              </a:lnSpc>
              <a:spcBef>
                <a:spcPts val="0"/>
              </a:spcBef>
            </a:pPr>
            <a:r>
              <a:rPr lang="en-GB" sz="3200" b="1" dirty="0"/>
              <a:t>Research: </a:t>
            </a:r>
            <a:r>
              <a:rPr lang="en-GB" sz="3200" dirty="0"/>
              <a:t>Cite approx. 3/4 sources.</a:t>
            </a:r>
          </a:p>
          <a:p>
            <a:pPr marL="0" indent="0">
              <a:lnSpc>
                <a:spcPct val="120000"/>
              </a:lnSpc>
              <a:spcBef>
                <a:spcPts val="0"/>
              </a:spcBef>
              <a:buNone/>
            </a:pPr>
            <a:r>
              <a:rPr lang="en-GB" dirty="0">
                <a:highlight>
                  <a:srgbClr val="FFFF00"/>
                </a:highlight>
              </a:rPr>
              <a:t>Save your answer in your tutorial document </a:t>
            </a:r>
            <a:r>
              <a:rPr lang="en-GB" dirty="0"/>
              <a:t>to help answer task 1 of the Assignment.</a:t>
            </a:r>
          </a:p>
        </p:txBody>
      </p:sp>
    </p:spTree>
    <p:extLst>
      <p:ext uri="{BB962C8B-B14F-4D97-AF65-F5344CB8AC3E}">
        <p14:creationId xmlns:p14="http://schemas.microsoft.com/office/powerpoint/2010/main" val="24937615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D6859EB-615C-4259-B320-810C6A0F4A7F}"/>
              </a:ext>
            </a:extLst>
          </p:cNvPr>
          <p:cNvSpPr>
            <a:spLocks noGrp="1"/>
          </p:cNvSpPr>
          <p:nvPr>
            <p:ph type="title"/>
          </p:nvPr>
        </p:nvSpPr>
        <p:spPr>
          <a:xfrm>
            <a:off x="216678" y="61206"/>
            <a:ext cx="11699097" cy="1009388"/>
          </a:xfrm>
          <a:solidFill>
            <a:srgbClr val="002060"/>
          </a:solidFill>
        </p:spPr>
        <p:txBody>
          <a:bodyPr anchor="ctr">
            <a:normAutofit/>
          </a:bodyPr>
          <a:lstStyle/>
          <a:p>
            <a:r>
              <a:rPr lang="en-GB" b="1" dirty="0">
                <a:highlight>
                  <a:srgbClr val="FFFF00"/>
                </a:highlight>
              </a:rPr>
              <a:t>WSL at home: </a:t>
            </a:r>
            <a:r>
              <a:rPr lang="en-GB" b="1" dirty="0">
                <a:solidFill>
                  <a:schemeClr val="bg1"/>
                </a:solidFill>
              </a:rPr>
              <a:t>Install WSL/Linux on Windows</a:t>
            </a:r>
          </a:p>
        </p:txBody>
      </p:sp>
      <p:sp>
        <p:nvSpPr>
          <p:cNvPr id="33" name="Rectangle 1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1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id="{BD715172-5E70-4BC0-99E6-7D9ADE1D1A0A}"/>
              </a:ext>
            </a:extLst>
          </p:cNvPr>
          <p:cNvGrpSpPr/>
          <p:nvPr/>
        </p:nvGrpSpPr>
        <p:grpSpPr>
          <a:xfrm>
            <a:off x="10242670" y="128971"/>
            <a:ext cx="1949328" cy="1580222"/>
            <a:chOff x="9288494" y="-160542"/>
            <a:chExt cx="2866976" cy="2506193"/>
          </a:xfrm>
        </p:grpSpPr>
        <p:pic>
          <p:nvPicPr>
            <p:cNvPr id="11" name="Picture 10" descr="Icon&#10;&#10;Description automatically generated">
              <a:extLst>
                <a:ext uri="{FF2B5EF4-FFF2-40B4-BE49-F238E27FC236}">
                  <a16:creationId xmlns:a16="http://schemas.microsoft.com/office/drawing/2014/main" id="{9BAFC6EA-46B3-4CC6-B745-4D6BC429B40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29836" y="-160542"/>
              <a:ext cx="2506193" cy="2506193"/>
            </a:xfrm>
            <a:prstGeom prst="rect">
              <a:avLst/>
            </a:prstGeom>
          </p:spPr>
        </p:pic>
        <p:sp>
          <p:nvSpPr>
            <p:cNvPr id="12" name="TextBox 11">
              <a:extLst>
                <a:ext uri="{FF2B5EF4-FFF2-40B4-BE49-F238E27FC236}">
                  <a16:creationId xmlns:a16="http://schemas.microsoft.com/office/drawing/2014/main" id="{76264191-1C54-47D0-ADDB-8042B2550D1F}"/>
                </a:ext>
              </a:extLst>
            </p:cNvPr>
            <p:cNvSpPr txBox="1"/>
            <p:nvPr/>
          </p:nvSpPr>
          <p:spPr>
            <a:xfrm rot="19657094">
              <a:off x="10502180" y="2022689"/>
              <a:ext cx="1653290"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s://commons.wikimedia.org/wiki/File:Bash_Logo_Colored.svg"/>
                </a:rPr>
                <a:t>This Photo</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4" tooltip="https://creativecommons.org/licenses/by-sa/3.0/"/>
                </a:rPr>
                <a:t>CC BY-SA</a:t>
              </a:r>
              <a:endPar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descr="Icon&#10;&#10;Description automatically generated with medium confidence">
              <a:extLst>
                <a:ext uri="{FF2B5EF4-FFF2-40B4-BE49-F238E27FC236}">
                  <a16:creationId xmlns:a16="http://schemas.microsoft.com/office/drawing/2014/main" id="{4303DD61-DC34-4CAA-AF74-A1AA028E9F04}"/>
                </a:ext>
              </a:extLst>
            </p:cNvPr>
            <p:cNvPicPr>
              <a:picLocks noChangeAspect="1"/>
            </p:cNvPicPr>
            <p:nvPr/>
          </p:nvPicPr>
          <p:blipFill>
            <a:blip r:embed="rId5">
              <a:alphaModFix amt="70000"/>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288494" y="119921"/>
              <a:ext cx="2196932" cy="2196932"/>
            </a:xfrm>
            <a:prstGeom prst="rect">
              <a:avLst/>
            </a:prstGeom>
          </p:spPr>
        </p:pic>
      </p:grpSp>
      <p:pic>
        <p:nvPicPr>
          <p:cNvPr id="16" name="Picture 15">
            <a:extLst>
              <a:ext uri="{FF2B5EF4-FFF2-40B4-BE49-F238E27FC236}">
                <a16:creationId xmlns:a16="http://schemas.microsoft.com/office/drawing/2014/main" id="{EDECC721-E64E-9287-0EAC-FAE39E63E0A5}"/>
              </a:ext>
            </a:extLst>
          </p:cNvPr>
          <p:cNvPicPr>
            <a:picLocks noChangeAspect="1"/>
          </p:cNvPicPr>
          <p:nvPr/>
        </p:nvPicPr>
        <p:blipFill>
          <a:blip r:embed="rId7"/>
          <a:stretch>
            <a:fillRect/>
          </a:stretch>
        </p:blipFill>
        <p:spPr>
          <a:xfrm>
            <a:off x="9609912" y="2099473"/>
            <a:ext cx="2534296" cy="4283168"/>
          </a:xfrm>
          <a:prstGeom prst="rect">
            <a:avLst/>
          </a:prstGeom>
        </p:spPr>
      </p:pic>
      <p:sp>
        <p:nvSpPr>
          <p:cNvPr id="4" name="Rectangle 3">
            <a:extLst>
              <a:ext uri="{FF2B5EF4-FFF2-40B4-BE49-F238E27FC236}">
                <a16:creationId xmlns:a16="http://schemas.microsoft.com/office/drawing/2014/main" id="{131AA6CE-0813-388D-1DC4-F14B9601A101}"/>
              </a:ext>
            </a:extLst>
          </p:cNvPr>
          <p:cNvSpPr/>
          <p:nvPr/>
        </p:nvSpPr>
        <p:spPr>
          <a:xfrm>
            <a:off x="0" y="6382640"/>
            <a:ext cx="12192000" cy="53656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462743A-F293-4EF3-8125-4627567E572C}"/>
              </a:ext>
            </a:extLst>
          </p:cNvPr>
          <p:cNvSpPr>
            <a:spLocks noGrp="1"/>
          </p:cNvSpPr>
          <p:nvPr>
            <p:ph idx="1"/>
          </p:nvPr>
        </p:nvSpPr>
        <p:spPr>
          <a:xfrm>
            <a:off x="216678" y="1131800"/>
            <a:ext cx="9719612" cy="4943449"/>
          </a:xfrm>
        </p:spPr>
        <p:txBody>
          <a:bodyPr anchor="t">
            <a:noAutofit/>
          </a:bodyPr>
          <a:lstStyle/>
          <a:p>
            <a:pPr marL="0" indent="0">
              <a:lnSpc>
                <a:spcPct val="100000"/>
              </a:lnSpc>
              <a:spcBef>
                <a:spcPts val="0"/>
              </a:spcBef>
              <a:buNone/>
            </a:pPr>
            <a:r>
              <a:rPr lang="en-US" b="1" dirty="0">
                <a:highlight>
                  <a:srgbClr val="FFFF00"/>
                </a:highlight>
              </a:rPr>
              <a:t>At home / your own device: </a:t>
            </a:r>
            <a:r>
              <a:rPr lang="en-US" dirty="0"/>
              <a:t>To have </a:t>
            </a:r>
            <a:r>
              <a:rPr lang="en-US" b="1" dirty="0">
                <a:highlight>
                  <a:srgbClr val="FFFF00"/>
                </a:highlight>
              </a:rPr>
              <a:t>the power of both Windows and Linux </a:t>
            </a:r>
            <a:r>
              <a:rPr lang="en-US" dirty="0"/>
              <a:t>at the same time on a single Windows machine. </a:t>
            </a:r>
            <a:r>
              <a:rPr lang="en-US" b="0" i="0" dirty="0">
                <a:solidFill>
                  <a:srgbClr val="161616"/>
                </a:solidFill>
                <a:effectLst/>
              </a:rPr>
              <a:t>You can install </a:t>
            </a:r>
            <a:r>
              <a:rPr lang="en-US" b="1" i="0" dirty="0">
                <a:solidFill>
                  <a:srgbClr val="161616"/>
                </a:solidFill>
                <a:effectLst/>
              </a:rPr>
              <a:t>WSL Windows Sub-system for Linux </a:t>
            </a:r>
            <a:r>
              <a:rPr lang="en-US" b="0" i="0" dirty="0">
                <a:solidFill>
                  <a:srgbClr val="161616"/>
                </a:solidFill>
                <a:effectLst/>
              </a:rPr>
              <a:t>with a single command:</a:t>
            </a:r>
          </a:p>
          <a:p>
            <a:pPr>
              <a:lnSpc>
                <a:spcPct val="100000"/>
              </a:lnSpc>
              <a:spcBef>
                <a:spcPts val="0"/>
              </a:spcBef>
            </a:pPr>
            <a:r>
              <a:rPr lang="en-US" b="0" i="0" dirty="0">
                <a:solidFill>
                  <a:srgbClr val="161616"/>
                </a:solidFill>
                <a:effectLst/>
              </a:rPr>
              <a:t>Open CMD or PowerShell in </a:t>
            </a:r>
            <a:r>
              <a:rPr lang="en-US" b="1" i="0" dirty="0">
                <a:solidFill>
                  <a:srgbClr val="161616"/>
                </a:solidFill>
                <a:effectLst/>
              </a:rPr>
              <a:t>administrator</a:t>
            </a:r>
            <a:r>
              <a:rPr lang="en-US" b="0" i="0" dirty="0">
                <a:solidFill>
                  <a:srgbClr val="161616"/>
                </a:solidFill>
                <a:effectLst/>
              </a:rPr>
              <a:t> mode and enter the command: </a:t>
            </a:r>
            <a:r>
              <a:rPr lang="en-US" b="1" i="0" dirty="0" err="1">
                <a:solidFill>
                  <a:srgbClr val="161616"/>
                </a:solidFill>
                <a:effectLst/>
                <a:highlight>
                  <a:srgbClr val="FFFF00"/>
                </a:highlight>
              </a:rPr>
              <a:t>wsl</a:t>
            </a:r>
            <a:r>
              <a:rPr lang="en-US" b="1" i="0" dirty="0">
                <a:solidFill>
                  <a:srgbClr val="161616"/>
                </a:solidFill>
                <a:effectLst/>
                <a:highlight>
                  <a:srgbClr val="FFFF00"/>
                </a:highlight>
              </a:rPr>
              <a:t> --install</a:t>
            </a:r>
            <a:r>
              <a:rPr lang="en-US" b="0" i="0" dirty="0">
                <a:solidFill>
                  <a:srgbClr val="161616"/>
                </a:solidFill>
                <a:effectLst/>
              </a:rPr>
              <a:t>, then restart your machine.</a:t>
            </a:r>
          </a:p>
          <a:p>
            <a:pPr>
              <a:lnSpc>
                <a:spcPct val="100000"/>
              </a:lnSpc>
              <a:spcBef>
                <a:spcPts val="0"/>
              </a:spcBef>
            </a:pPr>
            <a:r>
              <a:rPr lang="en-US" b="1" i="0" dirty="0">
                <a:effectLst/>
                <a:highlight>
                  <a:srgbClr val="FFFF00"/>
                </a:highlight>
              </a:rPr>
              <a:t>After install: </a:t>
            </a:r>
            <a:r>
              <a:rPr lang="en-US" b="0" i="0" dirty="0">
                <a:effectLst/>
                <a:highlight>
                  <a:srgbClr val="FFFF00"/>
                </a:highlight>
              </a:rPr>
              <a:t>Type </a:t>
            </a:r>
            <a:r>
              <a:rPr lang="en-US" b="1" i="0" dirty="0" err="1">
                <a:effectLst/>
                <a:highlight>
                  <a:srgbClr val="FFFF00"/>
                </a:highlight>
              </a:rPr>
              <a:t>wsl</a:t>
            </a:r>
            <a:r>
              <a:rPr lang="en-US" b="0" i="0" dirty="0">
                <a:effectLst/>
                <a:highlight>
                  <a:srgbClr val="FFFF00"/>
                </a:highlight>
              </a:rPr>
              <a:t> or </a:t>
            </a:r>
            <a:r>
              <a:rPr lang="en-US" b="1" i="0" dirty="0">
                <a:effectLst/>
                <a:highlight>
                  <a:srgbClr val="FFFF00"/>
                </a:highlight>
              </a:rPr>
              <a:t>name of distro ‘ubuntu’ </a:t>
            </a:r>
            <a:r>
              <a:rPr lang="en-US" b="0" i="0" dirty="0">
                <a:effectLst/>
                <a:highlight>
                  <a:srgbClr val="FFFF00"/>
                </a:highlight>
              </a:rPr>
              <a:t>in </a:t>
            </a:r>
            <a:r>
              <a:rPr lang="en-US" b="0" i="0" dirty="0" err="1">
                <a:effectLst/>
                <a:highlight>
                  <a:srgbClr val="FFFF00"/>
                </a:highlight>
              </a:rPr>
              <a:t>cmd</a:t>
            </a:r>
            <a:r>
              <a:rPr lang="en-US" b="0" i="0" dirty="0">
                <a:effectLst/>
                <a:highlight>
                  <a:srgbClr val="FFFF00"/>
                </a:highlight>
              </a:rPr>
              <a:t> or Search box. </a:t>
            </a:r>
            <a:r>
              <a:rPr lang="en-US" sz="3600" b="0" i="0" dirty="0">
                <a:solidFill>
                  <a:schemeClr val="bg1"/>
                </a:solidFill>
                <a:effectLst/>
                <a:highlight>
                  <a:srgbClr val="7E2FFF"/>
                </a:highlight>
              </a:rPr>
              <a:t>– More on this in a few weeks.</a:t>
            </a:r>
          </a:p>
          <a:p>
            <a:pPr marL="0" indent="0">
              <a:lnSpc>
                <a:spcPct val="100000"/>
              </a:lnSpc>
              <a:spcBef>
                <a:spcPts val="0"/>
              </a:spcBef>
              <a:buNone/>
            </a:pPr>
            <a:r>
              <a:rPr lang="en-US" dirty="0">
                <a:solidFill>
                  <a:srgbClr val="161616"/>
                </a:solidFill>
              </a:rPr>
              <a:t>Bg.</a:t>
            </a:r>
            <a:endParaRPr lang="en-US" b="0" i="0" dirty="0">
              <a:solidFill>
                <a:srgbClr val="161616"/>
              </a:solidFill>
              <a:effectLst/>
            </a:endParaRPr>
          </a:p>
          <a:p>
            <a:pPr>
              <a:lnSpc>
                <a:spcPct val="100000"/>
              </a:lnSpc>
              <a:spcBef>
                <a:spcPts val="0"/>
              </a:spcBef>
            </a:pPr>
            <a:r>
              <a:rPr lang="en-US" sz="2000" b="1" i="0" dirty="0">
                <a:solidFill>
                  <a:srgbClr val="161616"/>
                </a:solidFill>
                <a:effectLst/>
              </a:rPr>
              <a:t>Bg. Administrator</a:t>
            </a:r>
            <a:r>
              <a:rPr lang="en-US" sz="2000" b="0" i="0" dirty="0">
                <a:solidFill>
                  <a:srgbClr val="161616"/>
                </a:solidFill>
                <a:effectLst/>
              </a:rPr>
              <a:t> </a:t>
            </a:r>
            <a:r>
              <a:rPr lang="en-US" sz="2000" b="1" i="0" dirty="0">
                <a:solidFill>
                  <a:srgbClr val="161616"/>
                </a:solidFill>
                <a:effectLst/>
              </a:rPr>
              <a:t>mode: </a:t>
            </a:r>
            <a:r>
              <a:rPr lang="en-US" sz="2000" dirty="0">
                <a:effectLst/>
              </a:rPr>
              <a:t>Right-click Windows-Start icon, right click the Command Prompt or click on PowerShell and select Run as administrator.</a:t>
            </a:r>
          </a:p>
          <a:p>
            <a:pPr>
              <a:lnSpc>
                <a:spcPct val="100000"/>
              </a:lnSpc>
              <a:spcBef>
                <a:spcPts val="0"/>
              </a:spcBef>
            </a:pPr>
            <a:r>
              <a:rPr lang="en-US" sz="2000" b="0" i="0" dirty="0">
                <a:solidFill>
                  <a:srgbClr val="161616"/>
                </a:solidFill>
                <a:effectLst/>
              </a:rPr>
              <a:t>This command will enable the features necessary to run WSL and install the </a:t>
            </a:r>
            <a:r>
              <a:rPr lang="en-US" sz="2000" b="1" i="0" dirty="0">
                <a:solidFill>
                  <a:srgbClr val="161616"/>
                </a:solidFill>
                <a:effectLst/>
              </a:rPr>
              <a:t>Ubuntu</a:t>
            </a:r>
            <a:r>
              <a:rPr lang="en-US" sz="2000" b="0" i="0" dirty="0">
                <a:solidFill>
                  <a:srgbClr val="161616"/>
                </a:solidFill>
                <a:effectLst/>
              </a:rPr>
              <a:t> distribution of Linux by default.</a:t>
            </a:r>
            <a:endParaRPr lang="en-US" sz="2000" dirty="0">
              <a:effectLst/>
            </a:endParaRPr>
          </a:p>
          <a:p>
            <a:pPr lvl="1">
              <a:lnSpc>
                <a:spcPct val="100000"/>
              </a:lnSpc>
              <a:spcBef>
                <a:spcPts val="0"/>
              </a:spcBef>
            </a:pPr>
            <a:r>
              <a:rPr lang="en-US" sz="2000" dirty="0">
                <a:effectLst/>
              </a:rPr>
              <a:t>Bg. This will automatically install WSLv2. To check what version of WSL is installed, use the command: </a:t>
            </a:r>
            <a:r>
              <a:rPr lang="en-US" sz="2000" b="1" dirty="0" err="1">
                <a:effectLst/>
              </a:rPr>
              <a:t>wsl</a:t>
            </a:r>
            <a:r>
              <a:rPr lang="en-US" sz="2000" b="1" dirty="0">
                <a:effectLst/>
              </a:rPr>
              <a:t> –v </a:t>
            </a:r>
            <a:r>
              <a:rPr lang="en-US" sz="2000" dirty="0">
                <a:effectLst/>
              </a:rPr>
              <a:t>or </a:t>
            </a:r>
            <a:r>
              <a:rPr lang="en-US" sz="2000" b="1" dirty="0" err="1">
                <a:effectLst/>
              </a:rPr>
              <a:t>wsl</a:t>
            </a:r>
            <a:r>
              <a:rPr lang="en-US" sz="2000" b="1" dirty="0">
                <a:effectLst/>
              </a:rPr>
              <a:t> --version</a:t>
            </a:r>
            <a:endParaRPr lang="en-US" sz="2000" dirty="0"/>
          </a:p>
          <a:p>
            <a:pPr>
              <a:lnSpc>
                <a:spcPct val="100000"/>
              </a:lnSpc>
              <a:spcBef>
                <a:spcPts val="0"/>
              </a:spcBef>
            </a:pPr>
            <a:endParaRPr lang="en-US" sz="2000" dirty="0">
              <a:effectLst/>
            </a:endParaRPr>
          </a:p>
          <a:p>
            <a:pPr lvl="1">
              <a:lnSpc>
                <a:spcPct val="100000"/>
              </a:lnSpc>
              <a:spcBef>
                <a:spcPts val="0"/>
              </a:spcBef>
            </a:pPr>
            <a:endParaRPr lang="en-US" sz="2000" dirty="0"/>
          </a:p>
          <a:p>
            <a:pPr marL="0" indent="0">
              <a:lnSpc>
                <a:spcPct val="100000"/>
              </a:lnSpc>
              <a:spcBef>
                <a:spcPts val="0"/>
              </a:spcBef>
              <a:buNone/>
            </a:pPr>
            <a:endParaRPr lang="en-US" dirty="0"/>
          </a:p>
        </p:txBody>
      </p:sp>
    </p:spTree>
    <p:extLst>
      <p:ext uri="{BB962C8B-B14F-4D97-AF65-F5344CB8AC3E}">
        <p14:creationId xmlns:p14="http://schemas.microsoft.com/office/powerpoint/2010/main" val="30251538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22461" y="278535"/>
            <a:ext cx="11517440" cy="1033669"/>
          </a:xfrm>
        </p:spPr>
        <p:txBody>
          <a:bodyPr>
            <a:normAutofit fontScale="90000"/>
          </a:bodyPr>
          <a:lstStyle/>
          <a:p>
            <a:r>
              <a:rPr lang="en-GB" sz="4800" b="1" dirty="0">
                <a:highlight>
                  <a:srgbClr val="FFFF00"/>
                </a:highlight>
              </a:rPr>
              <a:t>Tutor Demo:</a:t>
            </a:r>
            <a:r>
              <a:rPr lang="en-GB" sz="4800" b="1" dirty="0"/>
              <a:t> </a:t>
            </a:r>
            <a:r>
              <a:rPr lang="en-GB" sz="4800" b="1" dirty="0">
                <a:solidFill>
                  <a:srgbClr val="FFFFFF"/>
                </a:solidFill>
              </a:rPr>
              <a:t>Azure </a:t>
            </a:r>
            <a:r>
              <a:rPr lang="en-GB" sz="4800" b="1" dirty="0">
                <a:highlight>
                  <a:srgbClr val="FFFF00"/>
                </a:highlight>
              </a:rPr>
              <a:t>VM Open, Test &amp; STOP</a:t>
            </a:r>
            <a:br>
              <a:rPr lang="en-GB" sz="4800" dirty="0">
                <a:solidFill>
                  <a:srgbClr val="FFFFFF"/>
                </a:solidFill>
              </a:rPr>
            </a:br>
            <a:r>
              <a:rPr lang="en-GB" sz="4800" dirty="0">
                <a:solidFill>
                  <a:srgbClr val="FFFFFF"/>
                </a:solidFill>
              </a:rPr>
              <a:t>Use Windows &amp; Linux Ubuntu in CMD &amp; PS</a:t>
            </a:r>
            <a:endParaRPr lang="en-GB" sz="4000" dirty="0">
              <a:solidFill>
                <a:srgbClr val="FFFFFF"/>
              </a:solidFill>
            </a:endParaRPr>
          </a:p>
        </p:txBody>
      </p:sp>
      <p:sp>
        <p:nvSpPr>
          <p:cNvPr id="15" name="TextBox 14">
            <a:extLst>
              <a:ext uri="{FF2B5EF4-FFF2-40B4-BE49-F238E27FC236}">
                <a16:creationId xmlns:a16="http://schemas.microsoft.com/office/drawing/2014/main" id="{3C22E9FF-1110-BAC0-3742-6B2DF7A08E90}"/>
              </a:ext>
            </a:extLst>
          </p:cNvPr>
          <p:cNvSpPr txBox="1"/>
          <p:nvPr/>
        </p:nvSpPr>
        <p:spPr>
          <a:xfrm>
            <a:off x="337277" y="1597432"/>
            <a:ext cx="11287807" cy="5293757"/>
          </a:xfrm>
          <a:prstGeom prst="rect">
            <a:avLst/>
          </a:prstGeom>
          <a:solidFill>
            <a:schemeClr val="bg1">
              <a:alpha val="7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Azure Cloud VM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has been created for you with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Windows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(for CMD &amp; PS) &amp;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WSL</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Windows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SubSystem</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for Linux</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activated and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Linux Ubuntu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installed. Other distros can be installed from MS Store such as Kali, Alpine, Debian, SUSE.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Goto: </a:t>
            </a:r>
            <a:r>
              <a:rPr kumimoji="0" lang="en-GB" sz="2800" b="0" i="0" u="none" strike="noStrike" kern="1200" cap="none" spc="0" normalizeH="0" baseline="0" noProof="0" dirty="0">
                <a:ln>
                  <a:noFill/>
                </a:ln>
                <a:solidFill>
                  <a:srgbClr val="3333FF"/>
                </a:solidFill>
                <a:effectLst/>
                <a:uLnTx/>
                <a:uFillTx/>
                <a:latin typeface="Calibri" panose="020F0502020204030204"/>
                <a:ea typeface="+mn-ea"/>
                <a:cs typeface="+mn-cs"/>
                <a:hlinkClick r:id="rId3">
                  <a:extLst>
                    <a:ext uri="{A12FA001-AC4F-418D-AE19-62706E023703}">
                      <ahyp:hlinkClr xmlns:ahyp="http://schemas.microsoft.com/office/drawing/2018/hyperlinkcolor" val="tx"/>
                    </a:ext>
                  </a:extLst>
                </a:hlinkClick>
              </a:rPr>
              <a:t>https://labs.azure.com/virtualmachines</a:t>
            </a:r>
            <a:r>
              <a:rPr kumimoji="0" lang="en-GB" sz="2800" b="0" i="0" u="none" strike="noStrike" kern="1200" cap="none" spc="0" normalizeH="0" baseline="0" noProof="0" dirty="0">
                <a:ln>
                  <a:noFill/>
                </a:ln>
                <a:solidFill>
                  <a:srgbClr val="3333FF"/>
                </a:solidFill>
                <a:effectLst/>
                <a:uLnTx/>
                <a:uFillTx/>
                <a:latin typeface="Calibri" panose="020F0502020204030204"/>
                <a:ea typeface="+mn-ea"/>
                <a:cs typeface="+mn-cs"/>
              </a:rPr>
              <a:t>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Remember to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SHUTDOWN &amp; STOP</a:t>
            </a:r>
            <a:r>
              <a:rPr kumimoji="0" lang="en-GB" sz="24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the VM after every use to save your hours.</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The </a:t>
            </a: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Windows login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details for every machine:</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Username:  </a:t>
            </a:r>
            <a:r>
              <a:rPr kumimoji="0" lang="en-US" sz="2400" b="0" i="0" u="none" strike="noStrike" kern="1200" cap="none" spc="0" normalizeH="0" baseline="0" noProof="0" dirty="0" err="1">
                <a:ln>
                  <a:noFill/>
                </a:ln>
                <a:solidFill>
                  <a:srgbClr val="000000"/>
                </a:solidFill>
                <a:effectLst/>
                <a:uLnTx/>
                <a:uFillTx/>
                <a:latin typeface="Calibri" panose="020F0502020204030204"/>
                <a:ea typeface="+mn-ea"/>
                <a:cs typeface="+mn-cs"/>
              </a:rPr>
              <a:t>soac</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-azure</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Password:    </a:t>
            </a:r>
            <a:r>
              <a:rPr kumimoji="0" lang="en-US" sz="2400" b="0" i="0" u="none" strike="noStrike" kern="1200" cap="none" spc="0" normalizeH="0" baseline="0" noProof="0" dirty="0">
                <a:ln>
                  <a:noFill/>
                </a:ln>
                <a:solidFill>
                  <a:srgbClr val="000000"/>
                </a:solidFill>
                <a:effectLst/>
                <a:highlight>
                  <a:srgbClr val="FFFF00"/>
                </a:highlight>
                <a:uLnTx/>
                <a:uFillTx/>
                <a:latin typeface="Calibri" panose="020F0502020204030204"/>
                <a:ea typeface="+mn-ea"/>
                <a:cs typeface="+mn-cs"/>
              </a:rPr>
              <a:t>AzuR3L@85ErviCe5</a:t>
            </a:r>
            <a:endParaRPr kumimoji="0" lang="en-US" sz="3600" b="0" i="0" u="none" strike="noStrike" kern="1200" cap="none" spc="0" normalizeH="0" baseline="0" noProof="0" dirty="0">
              <a:ln>
                <a:noFill/>
              </a:ln>
              <a:solidFill>
                <a:srgbClr val="242424"/>
              </a:solidFill>
              <a:effectLst/>
              <a:highlight>
                <a:srgbClr val="FFFF00"/>
              </a:highligh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and for </a:t>
            </a: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Ubuntu</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 (as part of WSL)</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Username: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l4soac</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Password: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5o@cUser</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E009BC28-43DE-007D-A3FB-653A632E858B}"/>
              </a:ext>
            </a:extLst>
          </p:cNvPr>
          <p:cNvSpPr txBox="1"/>
          <p:nvPr/>
        </p:nvSpPr>
        <p:spPr>
          <a:xfrm>
            <a:off x="6646943" y="5108256"/>
            <a:ext cx="4812354" cy="1077218"/>
          </a:xfrm>
          <a:custGeom>
            <a:avLst/>
            <a:gdLst>
              <a:gd name="csX0" fmla="*/ 0 w 4812354"/>
              <a:gd name="csY0" fmla="*/ 0 h 1077218"/>
              <a:gd name="csX1" fmla="*/ 591232 w 4812354"/>
              <a:gd name="csY1" fmla="*/ 0 h 1077218"/>
              <a:gd name="csX2" fmla="*/ 1326835 w 4812354"/>
              <a:gd name="csY2" fmla="*/ 0 h 1077218"/>
              <a:gd name="csX3" fmla="*/ 1966190 w 4812354"/>
              <a:gd name="csY3" fmla="*/ 0 h 1077218"/>
              <a:gd name="csX4" fmla="*/ 2557422 w 4812354"/>
              <a:gd name="csY4" fmla="*/ 0 h 1077218"/>
              <a:gd name="csX5" fmla="*/ 3293025 w 4812354"/>
              <a:gd name="csY5" fmla="*/ 0 h 1077218"/>
              <a:gd name="csX6" fmla="*/ 3980504 w 4812354"/>
              <a:gd name="csY6" fmla="*/ 0 h 1077218"/>
              <a:gd name="csX7" fmla="*/ 4812354 w 4812354"/>
              <a:gd name="csY7" fmla="*/ 0 h 1077218"/>
              <a:gd name="csX8" fmla="*/ 4812354 w 4812354"/>
              <a:gd name="csY8" fmla="*/ 560153 h 1077218"/>
              <a:gd name="csX9" fmla="*/ 4812354 w 4812354"/>
              <a:gd name="csY9" fmla="*/ 1077218 h 1077218"/>
              <a:gd name="csX10" fmla="*/ 4221122 w 4812354"/>
              <a:gd name="csY10" fmla="*/ 1077218 h 1077218"/>
              <a:gd name="csX11" fmla="*/ 3678013 w 4812354"/>
              <a:gd name="csY11" fmla="*/ 1077218 h 1077218"/>
              <a:gd name="csX12" fmla="*/ 2942411 w 4812354"/>
              <a:gd name="csY12" fmla="*/ 1077218 h 1077218"/>
              <a:gd name="csX13" fmla="*/ 2351179 w 4812354"/>
              <a:gd name="csY13" fmla="*/ 1077218 h 1077218"/>
              <a:gd name="csX14" fmla="*/ 1615576 w 4812354"/>
              <a:gd name="csY14" fmla="*/ 1077218 h 1077218"/>
              <a:gd name="csX15" fmla="*/ 831850 w 4812354"/>
              <a:gd name="csY15" fmla="*/ 1077218 h 1077218"/>
              <a:gd name="csX16" fmla="*/ 0 w 4812354"/>
              <a:gd name="csY16" fmla="*/ 1077218 h 1077218"/>
              <a:gd name="csX17" fmla="*/ 0 w 4812354"/>
              <a:gd name="csY17" fmla="*/ 517065 h 1077218"/>
              <a:gd name="csX18" fmla="*/ 0 w 4812354"/>
              <a:gd name="csY18" fmla="*/ 0 h 10772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812354" h="1077218" fill="none" extrusionOk="0">
                <a:moveTo>
                  <a:pt x="0" y="0"/>
                </a:moveTo>
                <a:cubicBezTo>
                  <a:pt x="195823" y="-27033"/>
                  <a:pt x="385073" y="3242"/>
                  <a:pt x="591232" y="0"/>
                </a:cubicBezTo>
                <a:cubicBezTo>
                  <a:pt x="797391" y="-3242"/>
                  <a:pt x="1178589" y="-27394"/>
                  <a:pt x="1326835" y="0"/>
                </a:cubicBezTo>
                <a:cubicBezTo>
                  <a:pt x="1475081" y="27394"/>
                  <a:pt x="1728772" y="-12867"/>
                  <a:pt x="1966190" y="0"/>
                </a:cubicBezTo>
                <a:cubicBezTo>
                  <a:pt x="2203608" y="12867"/>
                  <a:pt x="2266072" y="10671"/>
                  <a:pt x="2557422" y="0"/>
                </a:cubicBezTo>
                <a:cubicBezTo>
                  <a:pt x="2848772" y="-10671"/>
                  <a:pt x="2970479" y="14213"/>
                  <a:pt x="3293025" y="0"/>
                </a:cubicBezTo>
                <a:cubicBezTo>
                  <a:pt x="3615571" y="-14213"/>
                  <a:pt x="3795670" y="32304"/>
                  <a:pt x="3980504" y="0"/>
                </a:cubicBezTo>
                <a:cubicBezTo>
                  <a:pt x="4165338" y="-32304"/>
                  <a:pt x="4609819" y="-4814"/>
                  <a:pt x="4812354" y="0"/>
                </a:cubicBezTo>
                <a:cubicBezTo>
                  <a:pt x="4801907" y="227600"/>
                  <a:pt x="4805280" y="445538"/>
                  <a:pt x="4812354" y="560153"/>
                </a:cubicBezTo>
                <a:cubicBezTo>
                  <a:pt x="4819428" y="674768"/>
                  <a:pt x="4819014" y="903703"/>
                  <a:pt x="4812354" y="1077218"/>
                </a:cubicBezTo>
                <a:cubicBezTo>
                  <a:pt x="4605581" y="1062146"/>
                  <a:pt x="4425859" y="1104507"/>
                  <a:pt x="4221122" y="1077218"/>
                </a:cubicBezTo>
                <a:cubicBezTo>
                  <a:pt x="4016385" y="1049929"/>
                  <a:pt x="3938047" y="1102295"/>
                  <a:pt x="3678013" y="1077218"/>
                </a:cubicBezTo>
                <a:cubicBezTo>
                  <a:pt x="3417979" y="1052141"/>
                  <a:pt x="3226747" y="1080326"/>
                  <a:pt x="2942411" y="1077218"/>
                </a:cubicBezTo>
                <a:cubicBezTo>
                  <a:pt x="2658075" y="1074110"/>
                  <a:pt x="2563186" y="1056244"/>
                  <a:pt x="2351179" y="1077218"/>
                </a:cubicBezTo>
                <a:cubicBezTo>
                  <a:pt x="2139172" y="1098192"/>
                  <a:pt x="1878559" y="1060562"/>
                  <a:pt x="1615576" y="1077218"/>
                </a:cubicBezTo>
                <a:cubicBezTo>
                  <a:pt x="1352593" y="1093874"/>
                  <a:pt x="1178183" y="1098678"/>
                  <a:pt x="831850" y="1077218"/>
                </a:cubicBezTo>
                <a:cubicBezTo>
                  <a:pt x="485517" y="1055758"/>
                  <a:pt x="341751" y="1047295"/>
                  <a:pt x="0" y="1077218"/>
                </a:cubicBezTo>
                <a:cubicBezTo>
                  <a:pt x="14665" y="917096"/>
                  <a:pt x="5814" y="791895"/>
                  <a:pt x="0" y="517065"/>
                </a:cubicBezTo>
                <a:cubicBezTo>
                  <a:pt x="-5814" y="242235"/>
                  <a:pt x="-18612" y="189389"/>
                  <a:pt x="0" y="0"/>
                </a:cubicBezTo>
                <a:close/>
              </a:path>
              <a:path w="4812354" h="1077218" stroke="0" extrusionOk="0">
                <a:moveTo>
                  <a:pt x="0" y="0"/>
                </a:moveTo>
                <a:cubicBezTo>
                  <a:pt x="166777" y="6791"/>
                  <a:pt x="383281" y="23728"/>
                  <a:pt x="639356" y="0"/>
                </a:cubicBezTo>
                <a:cubicBezTo>
                  <a:pt x="895431" y="-23728"/>
                  <a:pt x="947810" y="-24393"/>
                  <a:pt x="1182464" y="0"/>
                </a:cubicBezTo>
                <a:cubicBezTo>
                  <a:pt x="1417118" y="24393"/>
                  <a:pt x="1666339" y="-23052"/>
                  <a:pt x="1966190" y="0"/>
                </a:cubicBezTo>
                <a:cubicBezTo>
                  <a:pt x="2266041" y="23052"/>
                  <a:pt x="2287486" y="-19400"/>
                  <a:pt x="2605546" y="0"/>
                </a:cubicBezTo>
                <a:cubicBezTo>
                  <a:pt x="2923606" y="19400"/>
                  <a:pt x="2926209" y="-9530"/>
                  <a:pt x="3244902" y="0"/>
                </a:cubicBezTo>
                <a:cubicBezTo>
                  <a:pt x="3563595" y="9530"/>
                  <a:pt x="3769030" y="-14096"/>
                  <a:pt x="4028628" y="0"/>
                </a:cubicBezTo>
                <a:cubicBezTo>
                  <a:pt x="4288226" y="14096"/>
                  <a:pt x="4494883" y="22690"/>
                  <a:pt x="4812354" y="0"/>
                </a:cubicBezTo>
                <a:cubicBezTo>
                  <a:pt x="4812305" y="208584"/>
                  <a:pt x="4814137" y="405327"/>
                  <a:pt x="4812354" y="560153"/>
                </a:cubicBezTo>
                <a:cubicBezTo>
                  <a:pt x="4810571" y="714979"/>
                  <a:pt x="4797614" y="876840"/>
                  <a:pt x="4812354" y="1077218"/>
                </a:cubicBezTo>
                <a:cubicBezTo>
                  <a:pt x="4674672" y="1050785"/>
                  <a:pt x="4496835" y="1105102"/>
                  <a:pt x="4221122" y="1077218"/>
                </a:cubicBezTo>
                <a:cubicBezTo>
                  <a:pt x="3945409" y="1049334"/>
                  <a:pt x="3863194" y="1043801"/>
                  <a:pt x="3533643" y="1077218"/>
                </a:cubicBezTo>
                <a:cubicBezTo>
                  <a:pt x="3204092" y="1110635"/>
                  <a:pt x="3073749" y="1053186"/>
                  <a:pt x="2894287" y="1077218"/>
                </a:cubicBezTo>
                <a:cubicBezTo>
                  <a:pt x="2714825" y="1101250"/>
                  <a:pt x="2321589" y="1049080"/>
                  <a:pt x="2110561" y="1077218"/>
                </a:cubicBezTo>
                <a:cubicBezTo>
                  <a:pt x="1899533" y="1105356"/>
                  <a:pt x="1641441" y="1054406"/>
                  <a:pt x="1326835" y="1077218"/>
                </a:cubicBezTo>
                <a:cubicBezTo>
                  <a:pt x="1012229" y="1100030"/>
                  <a:pt x="942468" y="1074287"/>
                  <a:pt x="735603" y="1077218"/>
                </a:cubicBezTo>
                <a:cubicBezTo>
                  <a:pt x="528738" y="1080149"/>
                  <a:pt x="175379" y="1077080"/>
                  <a:pt x="0" y="1077218"/>
                </a:cubicBezTo>
                <a:cubicBezTo>
                  <a:pt x="-612" y="870883"/>
                  <a:pt x="-830" y="772083"/>
                  <a:pt x="0" y="517065"/>
                </a:cubicBezTo>
                <a:cubicBezTo>
                  <a:pt x="830" y="262047"/>
                  <a:pt x="-23380" y="192891"/>
                  <a:pt x="0" y="0"/>
                </a:cubicBezTo>
                <a:close/>
              </a:path>
            </a:pathLst>
          </a:custGeom>
          <a:solidFill>
            <a:schemeClr val="accent5">
              <a:lumMod val="20000"/>
              <a:lumOff val="80000"/>
            </a:schemeClr>
          </a:solidFill>
          <a:ln w="63500">
            <a:solidFill>
              <a:schemeClr val="accent4"/>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Step by step instructions located on next slide.</a:t>
            </a:r>
          </a:p>
        </p:txBody>
      </p:sp>
      <p:sp>
        <p:nvSpPr>
          <p:cNvPr id="6" name="TextBox 5">
            <a:extLst>
              <a:ext uri="{FF2B5EF4-FFF2-40B4-BE49-F238E27FC236}">
                <a16:creationId xmlns:a16="http://schemas.microsoft.com/office/drawing/2014/main" id="{7F4CF886-A589-2928-A104-9F6A2DFC5727}"/>
              </a:ext>
            </a:extLst>
          </p:cNvPr>
          <p:cNvSpPr txBox="1"/>
          <p:nvPr/>
        </p:nvSpPr>
        <p:spPr>
          <a:xfrm>
            <a:off x="6540507" y="3774548"/>
            <a:ext cx="5025226" cy="1200329"/>
          </a:xfrm>
          <a:prstGeom prst="rect">
            <a:avLst/>
          </a:prstGeom>
          <a:solidFill>
            <a:srgbClr val="00206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t>Email Lee for more hours if needed. </a:t>
            </a:r>
            <a:br>
              <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400" b="0" i="0" u="none" strike="noStrike" kern="0" cap="none" spc="0" normalizeH="0" baseline="0" noProof="0" dirty="0">
                <a:ln>
                  <a:noFill/>
                </a:ln>
                <a:solidFill>
                  <a:prstClr val="white"/>
                </a:solidFill>
                <a:effectLst/>
                <a:uLnTx/>
                <a:uFillTx/>
                <a:latin typeface="Calibri" panose="020F0502020204030204"/>
                <a:ea typeface="Times New Roman" panose="02020603050405020304" pitchFamily="18" charset="0"/>
                <a:cs typeface="Times New Roman" panose="02020603050405020304" pitchFamily="18" charset="0"/>
              </a:rPr>
              <a:t>Computing technician: </a:t>
            </a:r>
            <a:r>
              <a:rPr kumimoji="0" lang="en-GB" sz="2400" b="0" i="0" u="sng" strike="noStrike" kern="0" cap="none" spc="0" normalizeH="0" baseline="0" noProof="0" dirty="0">
                <a:ln>
                  <a:noFill/>
                </a:ln>
                <a:solidFill>
                  <a:prstClr val="white"/>
                </a:solidFill>
                <a:effectLst/>
                <a:uLnTx/>
                <a:uFillTx/>
                <a:latin typeface="Calibri" panose="020F0502020204030204"/>
                <a:ea typeface="Times New Roman" panose="02020603050405020304" pitchFamily="18" charset="0"/>
                <a:cs typeface="Times New Roman" panose="02020603050405020304" pitchFamily="18" charset="0"/>
              </a:rPr>
              <a:t>Lee.Cobley@uwtsd.ac.uk</a:t>
            </a:r>
            <a:endParaRPr kumimoji="0" lang="en-GB" sz="24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11890820"/>
      </p:ext>
    </p:extLst>
  </p:cSld>
  <p:clrMapOvr>
    <a:masterClrMapping/>
  </p:clrMapOvr>
  <mc:AlternateContent xmlns:mc="http://schemas.openxmlformats.org/markup-compatibility/2006" xmlns:p14="http://schemas.microsoft.com/office/powerpoint/2010/main">
    <mc:Choice Requires="p14">
      <p:transition spd="slow" p14:dur="2000" advTm="82957"/>
    </mc:Choice>
    <mc:Fallback xmlns="">
      <p:transition spd="slow" advTm="82957"/>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D305E5D-E575-3A45-C6DD-65A04F1216D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301815-DE0C-604A-49E7-83DF6CCB4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5B599573-B129-A89B-492D-397116242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969E591D-681E-BE26-33F1-3E12A691C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822114CD-1489-8C83-956D-F520328774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17237623-471B-17D1-1135-D800E0F625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BAAD120-B1A2-51B9-B6BE-050ACCD5F733}"/>
              </a:ext>
            </a:extLst>
          </p:cNvPr>
          <p:cNvSpPr>
            <a:spLocks noGrp="1"/>
          </p:cNvSpPr>
          <p:nvPr>
            <p:ph type="title"/>
          </p:nvPr>
        </p:nvSpPr>
        <p:spPr>
          <a:xfrm>
            <a:off x="459346" y="278535"/>
            <a:ext cx="10247323" cy="1033669"/>
          </a:xfrm>
        </p:spPr>
        <p:txBody>
          <a:bodyPr>
            <a:normAutofit/>
          </a:bodyPr>
          <a:lstStyle/>
          <a:p>
            <a:r>
              <a:rPr lang="en-GB" sz="5400" b="1" dirty="0">
                <a:solidFill>
                  <a:srgbClr val="002060"/>
                </a:solidFill>
                <a:highlight>
                  <a:srgbClr val="FFFF00"/>
                </a:highlight>
              </a:rPr>
              <a:t>Homework Activity:</a:t>
            </a:r>
            <a:r>
              <a:rPr lang="en-GB" sz="5400" b="1" dirty="0">
                <a:solidFill>
                  <a:srgbClr val="002060"/>
                </a:solidFill>
              </a:rPr>
              <a:t> </a:t>
            </a:r>
            <a:r>
              <a:rPr lang="en-GB" sz="5400" b="1" dirty="0">
                <a:solidFill>
                  <a:srgbClr val="FFFFFF"/>
                </a:solidFill>
              </a:rPr>
              <a:t>Azure VM test</a:t>
            </a:r>
          </a:p>
        </p:txBody>
      </p:sp>
      <p:sp>
        <p:nvSpPr>
          <p:cNvPr id="9" name="Content Placeholder 2">
            <a:extLst>
              <a:ext uri="{FF2B5EF4-FFF2-40B4-BE49-F238E27FC236}">
                <a16:creationId xmlns:a16="http://schemas.microsoft.com/office/drawing/2014/main" id="{E5587BA2-55BE-89CF-3407-5347D65D55DC}"/>
              </a:ext>
            </a:extLst>
          </p:cNvPr>
          <p:cNvSpPr>
            <a:spLocks noGrp="1"/>
          </p:cNvSpPr>
          <p:nvPr>
            <p:ph idx="1"/>
          </p:nvPr>
        </p:nvSpPr>
        <p:spPr>
          <a:xfrm>
            <a:off x="329698" y="1739181"/>
            <a:ext cx="6794434" cy="4351338"/>
          </a:xfrm>
        </p:spPr>
        <p:txBody>
          <a:bodyPr>
            <a:normAutofit fontScale="92500" lnSpcReduction="10000"/>
          </a:bodyPr>
          <a:lstStyle/>
          <a:p>
            <a:pPr marL="514350" indent="-514350">
              <a:lnSpc>
                <a:spcPct val="120000"/>
              </a:lnSpc>
              <a:spcBef>
                <a:spcPts val="0"/>
              </a:spcBef>
              <a:buAutoNum type="arabicPeriod"/>
            </a:pPr>
            <a:r>
              <a:rPr lang="en-GB" sz="3600" dirty="0">
                <a:highlight>
                  <a:srgbClr val="FFFF00"/>
                </a:highlight>
              </a:rPr>
              <a:t>Find</a:t>
            </a:r>
            <a:r>
              <a:rPr lang="en-GB" sz="3600" dirty="0"/>
              <a:t> Azure VM provided by Lee</a:t>
            </a:r>
          </a:p>
          <a:p>
            <a:pPr lvl="1">
              <a:lnSpc>
                <a:spcPct val="120000"/>
              </a:lnSpc>
              <a:spcBef>
                <a:spcPts val="0"/>
              </a:spcBef>
            </a:pPr>
            <a:r>
              <a:rPr lang="en-GB" dirty="0"/>
              <a:t>If unable to find, email Lee on </a:t>
            </a:r>
            <a:r>
              <a:rPr lang="en-GB" u="sng" dirty="0">
                <a:solidFill>
                  <a:srgbClr val="3333FF"/>
                </a:solidFill>
              </a:rPr>
              <a:t>Lee.cobley@uwtsd.ac.uk</a:t>
            </a:r>
          </a:p>
          <a:p>
            <a:pPr marL="514350" indent="-514350">
              <a:lnSpc>
                <a:spcPct val="120000"/>
              </a:lnSpc>
              <a:spcBef>
                <a:spcPts val="0"/>
              </a:spcBef>
              <a:buAutoNum type="arabicPeriod"/>
            </a:pPr>
            <a:r>
              <a:rPr lang="en-GB" sz="3600" dirty="0">
                <a:highlight>
                  <a:srgbClr val="FFFF00"/>
                </a:highlight>
              </a:rPr>
              <a:t>Open</a:t>
            </a:r>
            <a:r>
              <a:rPr lang="en-GB" sz="3600" dirty="0"/>
              <a:t> the Azure VM</a:t>
            </a:r>
          </a:p>
          <a:p>
            <a:pPr marL="514350" indent="-514350">
              <a:lnSpc>
                <a:spcPct val="120000"/>
              </a:lnSpc>
              <a:spcBef>
                <a:spcPts val="0"/>
              </a:spcBef>
              <a:buAutoNum type="arabicPeriod"/>
            </a:pPr>
            <a:r>
              <a:rPr lang="en-GB" sz="3600" dirty="0">
                <a:highlight>
                  <a:srgbClr val="FFFF00"/>
                </a:highlight>
              </a:rPr>
              <a:t>Test</a:t>
            </a:r>
            <a:r>
              <a:rPr lang="en-GB" sz="3600" dirty="0"/>
              <a:t> with some commands from the following slides </a:t>
            </a:r>
            <a:r>
              <a:rPr lang="en-GB" sz="3500" dirty="0"/>
              <a:t>(</a:t>
            </a:r>
            <a:r>
              <a:rPr lang="en-GB" sz="3500" dirty="0" err="1"/>
              <a:t>Tasklist</a:t>
            </a:r>
            <a:r>
              <a:rPr lang="en-GB" sz="3500" dirty="0"/>
              <a:t> &amp; Get-process)</a:t>
            </a:r>
          </a:p>
          <a:p>
            <a:pPr marL="514350" indent="-514350">
              <a:lnSpc>
                <a:spcPct val="120000"/>
              </a:lnSpc>
              <a:spcBef>
                <a:spcPts val="0"/>
              </a:spcBef>
              <a:buFont typeface="Arial" panose="020B0604020202020204" pitchFamily="34" charset="0"/>
              <a:buAutoNum type="arabicPeriod"/>
            </a:pPr>
            <a:r>
              <a:rPr lang="en-GB" sz="3600" dirty="0">
                <a:highlight>
                  <a:srgbClr val="FFFF00"/>
                </a:highlight>
              </a:rPr>
              <a:t>Shutdown and Stop</a:t>
            </a:r>
            <a:r>
              <a:rPr lang="en-GB" sz="3600" dirty="0"/>
              <a:t> the Azure VM.</a:t>
            </a:r>
          </a:p>
          <a:p>
            <a:pPr marL="514350" indent="-514350">
              <a:lnSpc>
                <a:spcPct val="120000"/>
              </a:lnSpc>
              <a:spcBef>
                <a:spcPts val="0"/>
              </a:spcBef>
              <a:buAutoNum type="arabicPeriod"/>
            </a:pPr>
            <a:endParaRPr lang="en-GB" dirty="0"/>
          </a:p>
        </p:txBody>
      </p:sp>
      <p:pic>
        <p:nvPicPr>
          <p:cNvPr id="3" name="Picture 2">
            <a:extLst>
              <a:ext uri="{FF2B5EF4-FFF2-40B4-BE49-F238E27FC236}">
                <a16:creationId xmlns:a16="http://schemas.microsoft.com/office/drawing/2014/main" id="{9C5E24A4-A50D-29E3-8EB1-350489C023DB}"/>
              </a:ext>
            </a:extLst>
          </p:cNvPr>
          <p:cNvPicPr>
            <a:picLocks noChangeAspect="1"/>
          </p:cNvPicPr>
          <p:nvPr/>
        </p:nvPicPr>
        <p:blipFill>
          <a:blip r:embed="rId3"/>
          <a:stretch>
            <a:fillRect/>
          </a:stretch>
        </p:blipFill>
        <p:spPr>
          <a:xfrm>
            <a:off x="7247640" y="1875967"/>
            <a:ext cx="4748743" cy="427501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92791028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0A074C-D2E8-3FCE-3501-D24C9454108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C09CE0-EF86-B5F9-C3AE-B67B2C407F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F55CCC84-DC6F-93DF-F1CE-E406B1819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6E58317F-3980-3EA9-1559-73737F32E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0D3BAEB-35A1-41E2-9DC9-0B55C37A17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E86564FF-1F13-6B04-D94E-698F7E9E6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8C69F8B-1ECE-A672-2E81-2D6094E2E4C0}"/>
              </a:ext>
            </a:extLst>
          </p:cNvPr>
          <p:cNvSpPr>
            <a:spLocks noGrp="1"/>
          </p:cNvSpPr>
          <p:nvPr>
            <p:ph type="title"/>
          </p:nvPr>
        </p:nvSpPr>
        <p:spPr>
          <a:xfrm>
            <a:off x="222461" y="278535"/>
            <a:ext cx="11517440" cy="1033669"/>
          </a:xfrm>
        </p:spPr>
        <p:txBody>
          <a:bodyPr>
            <a:normAutofit/>
          </a:bodyPr>
          <a:lstStyle/>
          <a:p>
            <a:r>
              <a:rPr lang="en-GB" sz="4800" b="1" dirty="0">
                <a:highlight>
                  <a:srgbClr val="FFFF00"/>
                </a:highlight>
              </a:rPr>
              <a:t>Find VM email from Lee</a:t>
            </a:r>
            <a:r>
              <a:rPr lang="en-GB" sz="4800" dirty="0">
                <a:solidFill>
                  <a:srgbClr val="FFFFFF"/>
                </a:solidFill>
              </a:rPr>
              <a:t>: </a:t>
            </a:r>
            <a:r>
              <a:rPr lang="en-GB" sz="4800" b="1" dirty="0">
                <a:solidFill>
                  <a:srgbClr val="FFFFFF"/>
                </a:solidFill>
              </a:rPr>
              <a:t>Azure Cloud VM</a:t>
            </a:r>
            <a:endParaRPr lang="en-GB" sz="4000" dirty="0">
              <a:solidFill>
                <a:srgbClr val="FFFFFF"/>
              </a:solidFill>
            </a:endParaRPr>
          </a:p>
        </p:txBody>
      </p:sp>
      <p:sp>
        <p:nvSpPr>
          <p:cNvPr id="15" name="TextBox 14">
            <a:extLst>
              <a:ext uri="{FF2B5EF4-FFF2-40B4-BE49-F238E27FC236}">
                <a16:creationId xmlns:a16="http://schemas.microsoft.com/office/drawing/2014/main" id="{4ECDC123-F677-D3BD-D396-3A06ABF88BDC}"/>
              </a:ext>
            </a:extLst>
          </p:cNvPr>
          <p:cNvSpPr txBox="1"/>
          <p:nvPr/>
        </p:nvSpPr>
        <p:spPr>
          <a:xfrm>
            <a:off x="300618" y="1869276"/>
            <a:ext cx="5441359" cy="3970318"/>
          </a:xfrm>
          <a:prstGeom prst="rect">
            <a:avLst/>
          </a:prstGeom>
          <a:solidFill>
            <a:schemeClr val="bg1">
              <a:alpha val="70000"/>
            </a:schemeClr>
          </a:solidFill>
        </p:spPr>
        <p:txBody>
          <a:bodyPr wrap="square" rtlCol="0">
            <a:spAutoFit/>
          </a:bodyPr>
          <a:lstStyle/>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Check your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student </a:t>
            </a:r>
            <a:r>
              <a:rPr kumimoji="0" lang="en-GB" sz="3200" b="1" i="0" u="none" strike="noStrike" kern="1200" cap="none" spc="0" normalizeH="0" baseline="0" noProof="0" dirty="0" err="1">
                <a:ln>
                  <a:noFill/>
                </a:ln>
                <a:solidFill>
                  <a:prstClr val="black"/>
                </a:solidFill>
                <a:effectLst/>
                <a:uLnTx/>
                <a:uFillTx/>
                <a:latin typeface="Calibri" panose="020F0502020204030204"/>
                <a:ea typeface="+mn-ea"/>
                <a:cs typeface="+mn-cs"/>
              </a:rPr>
              <a:t>emai</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l </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and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spam folder</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Search for email from: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Azure</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and </a:t>
            </a:r>
            <a:r>
              <a:rPr kumimoji="0" lang="en-GB" sz="3200" b="1" i="0" u="none" strike="noStrike" kern="1200" cap="none" spc="0" normalizeH="0" baseline="0" noProof="0" dirty="0">
                <a:ln>
                  <a:noFill/>
                </a:ln>
                <a:solidFill>
                  <a:prstClr val="black"/>
                </a:solidFill>
                <a:effectLst/>
                <a:uLnTx/>
                <a:uFillTx/>
                <a:latin typeface="Calibri" panose="020F0502020204030204"/>
                <a:ea typeface="+mn-ea"/>
                <a:cs typeface="+mn-cs"/>
              </a:rPr>
              <a:t>Lee </a:t>
            </a:r>
            <a:r>
              <a:rPr kumimoji="0" lang="en-GB" sz="3200" b="1" i="0" u="none" strike="noStrike" kern="1200" cap="none" spc="0" normalizeH="0" baseline="0" noProof="0" dirty="0" err="1">
                <a:ln>
                  <a:noFill/>
                </a:ln>
                <a:solidFill>
                  <a:prstClr val="black"/>
                </a:solidFill>
                <a:effectLst/>
                <a:uLnTx/>
                <a:uFillTx/>
                <a:latin typeface="Calibri" panose="020F0502020204030204"/>
                <a:ea typeface="+mn-ea"/>
                <a:cs typeface="+mn-cs"/>
              </a:rPr>
              <a:t>Cobley</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457200" indent="-457200">
              <a:buFont typeface="Arial" panose="020B0604020202020204" pitchFamily="34" charset="0"/>
              <a:buChar char="•"/>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If unable to find it, please let </a:t>
            </a:r>
            <a:r>
              <a:rPr lang="en-GB" sz="3200" dirty="0">
                <a:solidFill>
                  <a:prstClr val="black"/>
                </a:solidFill>
                <a:latin typeface="Calibri" panose="020F0502020204030204"/>
              </a:rPr>
              <a:t>Lee</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know.</a:t>
            </a:r>
            <a:b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br>
            <a:r>
              <a:rPr lang="en-GB" sz="3200" u="sng" dirty="0">
                <a:solidFill>
                  <a:srgbClr val="3333FF"/>
                </a:solidFill>
              </a:rPr>
              <a:t>Lee.cobley@uwtsd.ac.uk</a:t>
            </a: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1BBF3BD-3081-56C4-A1A5-9DE1F5292326}"/>
              </a:ext>
            </a:extLst>
          </p:cNvPr>
          <p:cNvPicPr>
            <a:picLocks noChangeAspect="1"/>
          </p:cNvPicPr>
          <p:nvPr/>
        </p:nvPicPr>
        <p:blipFill>
          <a:blip r:embed="rId3"/>
          <a:stretch>
            <a:fillRect/>
          </a:stretch>
        </p:blipFill>
        <p:spPr>
          <a:xfrm>
            <a:off x="6450025" y="1700826"/>
            <a:ext cx="5291871" cy="476395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76021787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12DE9D-2C6B-5078-E3C5-74B9C781B666}"/>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A7F9E05-D125-6498-4C50-A201E760D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2C8D1D7-FD19-A9A1-0765-6DF5B982A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571DFA6-FC85-15E7-1D29-8A751EF77F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197C9CA3-3052-090C-546E-1F74A97ACA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C005F128-16AC-3404-328D-14926A0364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C12DF58-5864-AAFC-12BC-C9FA55A0E10D}"/>
              </a:ext>
            </a:extLst>
          </p:cNvPr>
          <p:cNvSpPr>
            <a:spLocks noGrp="1"/>
          </p:cNvSpPr>
          <p:nvPr>
            <p:ph type="title"/>
          </p:nvPr>
        </p:nvSpPr>
        <p:spPr>
          <a:xfrm>
            <a:off x="222461" y="278535"/>
            <a:ext cx="11517440" cy="1033669"/>
          </a:xfrm>
        </p:spPr>
        <p:txBody>
          <a:bodyPr>
            <a:normAutofit fontScale="90000"/>
          </a:bodyPr>
          <a:lstStyle/>
          <a:p>
            <a:r>
              <a:rPr lang="en-GB" sz="4800" b="1" dirty="0">
                <a:solidFill>
                  <a:srgbClr val="FFFFFF"/>
                </a:solidFill>
              </a:rPr>
              <a:t>Azure </a:t>
            </a:r>
            <a:r>
              <a:rPr lang="en-GB" sz="4800" b="1" dirty="0">
                <a:highlight>
                  <a:srgbClr val="FFFF00"/>
                </a:highlight>
              </a:rPr>
              <a:t>VM Open, Test and STOP</a:t>
            </a:r>
            <a:br>
              <a:rPr lang="en-GB" sz="4800" dirty="0">
                <a:solidFill>
                  <a:srgbClr val="FFFFFF"/>
                </a:solidFill>
              </a:rPr>
            </a:br>
            <a:r>
              <a:rPr lang="en-GB" sz="4800" dirty="0">
                <a:solidFill>
                  <a:srgbClr val="FFFFFF"/>
                </a:solidFill>
              </a:rPr>
              <a:t>Use Windows &amp; Linux Ubuntu in CMD &amp; PS</a:t>
            </a:r>
            <a:endParaRPr lang="en-GB" sz="4000" dirty="0">
              <a:solidFill>
                <a:srgbClr val="FFFFFF"/>
              </a:solidFill>
            </a:endParaRPr>
          </a:p>
        </p:txBody>
      </p:sp>
      <p:sp>
        <p:nvSpPr>
          <p:cNvPr id="15" name="TextBox 14">
            <a:extLst>
              <a:ext uri="{FF2B5EF4-FFF2-40B4-BE49-F238E27FC236}">
                <a16:creationId xmlns:a16="http://schemas.microsoft.com/office/drawing/2014/main" id="{6A77FCDC-D172-3934-9432-884FBAF7CE54}"/>
              </a:ext>
            </a:extLst>
          </p:cNvPr>
          <p:cNvSpPr txBox="1"/>
          <p:nvPr/>
        </p:nvSpPr>
        <p:spPr>
          <a:xfrm>
            <a:off x="337278" y="1597432"/>
            <a:ext cx="11228456" cy="5355312"/>
          </a:xfrm>
          <a:prstGeom prst="rect">
            <a:avLst/>
          </a:prstGeom>
          <a:solidFill>
            <a:schemeClr val="bg1">
              <a:alpha val="7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Azure Cloud VM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has been created for you with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Windows</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(for CMD &amp; PS) &amp;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WSL</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Windows </a:t>
            </a:r>
            <a:r>
              <a:rPr kumimoji="0" lang="en-GB" sz="2400" b="1" i="0" u="none" strike="noStrike" kern="1200" cap="none" spc="0" normalizeH="0" baseline="0" noProof="0" dirty="0" err="1">
                <a:ln>
                  <a:noFill/>
                </a:ln>
                <a:solidFill>
                  <a:prstClr val="black"/>
                </a:solidFill>
                <a:effectLst/>
                <a:uLnTx/>
                <a:uFillTx/>
                <a:latin typeface="Calibri" panose="020F0502020204030204"/>
                <a:ea typeface="+mn-ea"/>
                <a:cs typeface="+mn-cs"/>
              </a:rPr>
              <a:t>SubSystem</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for Linux</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activated and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Linux Ubuntu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installed. Other distros can be installed from MS Store such as Kali, Alpine, Debian, SUSE.</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Goto: </a:t>
            </a:r>
            <a:r>
              <a:rPr kumimoji="0" lang="en-GB" sz="2800" b="0" i="0" u="none" strike="noStrike" kern="1200" cap="none" spc="0" normalizeH="0" baseline="0" noProof="0" dirty="0">
                <a:ln>
                  <a:noFill/>
                </a:ln>
                <a:solidFill>
                  <a:srgbClr val="3333FF"/>
                </a:solidFill>
                <a:effectLst/>
                <a:uLnTx/>
                <a:uFillTx/>
                <a:latin typeface="Calibri" panose="020F0502020204030204"/>
                <a:ea typeface="+mn-ea"/>
                <a:cs typeface="+mn-cs"/>
                <a:hlinkClick r:id="rId3">
                  <a:extLst>
                    <a:ext uri="{A12FA001-AC4F-418D-AE19-62706E023703}">
                      <ahyp:hlinkClr xmlns:ahyp="http://schemas.microsoft.com/office/drawing/2018/hyperlinkcolor" val="tx"/>
                    </a:ext>
                  </a:extLst>
                </a:hlinkClick>
              </a:rPr>
              <a:t>https://labs.azure.com/virtualmachines</a:t>
            </a:r>
            <a:r>
              <a:rPr kumimoji="0" lang="en-GB" sz="2800" b="0" i="0" u="none" strike="noStrike" kern="1200" cap="none" spc="0" normalizeH="0" baseline="0" noProof="0" dirty="0">
                <a:ln>
                  <a:noFill/>
                </a:ln>
                <a:solidFill>
                  <a:srgbClr val="3333FF"/>
                </a:solidFill>
                <a:effectLst/>
                <a:uLnTx/>
                <a:uFillTx/>
                <a:latin typeface="Calibri" panose="020F0502020204030204"/>
                <a:ea typeface="+mn-ea"/>
                <a:cs typeface="+mn-cs"/>
              </a:rPr>
              <a:t> </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Remember to ‘</a:t>
            </a:r>
            <a:r>
              <a:rPr kumimoji="0" lang="en-GB"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SHUTDOWN &amp; STOP</a:t>
            </a: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the VM after every use to save your hours.</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US" sz="1600" b="0" i="0" u="none" strike="noStrike" kern="1200" cap="none" spc="0" normalizeH="0" baseline="0" noProof="0" dirty="0">
              <a:ln>
                <a:noFill/>
              </a:ln>
              <a:solidFill>
                <a:srgbClr val="000000"/>
              </a:solidFill>
              <a:effectLst/>
              <a:uLnTx/>
              <a:uFillTx/>
              <a:latin typeface="Aptos" panose="020B0004020202020204" pitchFamily="34" charset="0"/>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The </a:t>
            </a: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Windows login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details for every machine:</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Username:  </a:t>
            </a:r>
            <a:r>
              <a:rPr kumimoji="0" lang="en-US" sz="2400" b="0" i="0" u="none" strike="noStrike" kern="1200" cap="none" spc="0" normalizeH="0" baseline="0" noProof="0" dirty="0" err="1">
                <a:ln>
                  <a:noFill/>
                </a:ln>
                <a:solidFill>
                  <a:srgbClr val="000000"/>
                </a:solidFill>
                <a:effectLst/>
                <a:uLnTx/>
                <a:uFillTx/>
                <a:latin typeface="Calibri" panose="020F0502020204030204"/>
                <a:ea typeface="+mn-ea"/>
                <a:cs typeface="+mn-cs"/>
              </a:rPr>
              <a:t>soac</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-azure</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Password:    </a:t>
            </a:r>
            <a:r>
              <a:rPr kumimoji="0" lang="en-US" sz="2400" b="0" i="0" u="none" strike="noStrike" kern="1200" cap="none" spc="0" normalizeH="0" baseline="0" noProof="0" dirty="0">
                <a:ln>
                  <a:noFill/>
                </a:ln>
                <a:solidFill>
                  <a:srgbClr val="000000"/>
                </a:solidFill>
                <a:effectLst/>
                <a:highlight>
                  <a:srgbClr val="FFFF00"/>
                </a:highlight>
                <a:uLnTx/>
                <a:uFillTx/>
                <a:latin typeface="Calibri" panose="020F0502020204030204"/>
                <a:ea typeface="+mn-ea"/>
                <a:cs typeface="+mn-cs"/>
              </a:rPr>
              <a:t>AzuR3L@85ErviCe5</a:t>
            </a:r>
            <a:endParaRPr kumimoji="0" lang="en-US" sz="3600" b="0" i="0" u="none" strike="noStrike" kern="1200" cap="none" spc="0" normalizeH="0" baseline="0" noProof="0" dirty="0">
              <a:ln>
                <a:noFill/>
              </a:ln>
              <a:solidFill>
                <a:srgbClr val="242424"/>
              </a:solidFill>
              <a:effectLst/>
              <a:highlight>
                <a:srgbClr val="FFFF00"/>
              </a:highligh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b="0" i="0" u="none" strike="noStrike" kern="1200" cap="none" spc="0" normalizeH="0" baseline="0" noProof="0" dirty="0">
                <a:ln>
                  <a:noFill/>
                </a:ln>
                <a:solidFill>
                  <a:srgbClr val="000000"/>
                </a:solidFill>
                <a:effectLst/>
                <a:uLnTx/>
                <a:uFillTx/>
                <a:latin typeface="Calibri" panose="020F0502020204030204"/>
                <a:ea typeface="+mn-ea"/>
                <a:cs typeface="+mn-cs"/>
              </a:rPr>
              <a:t>-</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and for </a:t>
            </a: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Ubuntu</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 (as part of WSL)</a:t>
            </a: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Username:  </a:t>
            </a:r>
            <a:r>
              <a:rPr kumimoji="0" lang="en-US" sz="2400" b="0" i="0" u="none" strike="noStrike" kern="1200" cap="none" spc="0" normalizeH="0" baseline="0" noProof="0" dirty="0">
                <a:ln>
                  <a:noFill/>
                </a:ln>
                <a:solidFill>
                  <a:srgbClr val="000000"/>
                </a:solidFill>
                <a:effectLst/>
                <a:uLnTx/>
                <a:uFillTx/>
                <a:latin typeface="Calibri" panose="020F0502020204030204"/>
                <a:ea typeface="+mn-ea"/>
                <a:cs typeface="+mn-cs"/>
              </a:rPr>
              <a:t>l4soac</a:t>
            </a:r>
            <a:endParaRPr kumimoji="0" lang="en-US" sz="3600" b="0" i="0" u="none" strike="noStrike" kern="1200" cap="none" spc="0" normalizeH="0" baseline="0" noProof="0" dirty="0">
              <a:ln>
                <a:noFill/>
              </a:ln>
              <a:solidFill>
                <a:srgbClr val="242424"/>
              </a:solidFill>
              <a:effectLst/>
              <a:uLnTx/>
              <a:uFillTx/>
              <a:latin typeface="Calibri" panose="020F0502020204030204"/>
              <a:ea typeface="+mn-ea"/>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0000"/>
                </a:solidFill>
                <a:effectLst/>
                <a:uLnTx/>
                <a:uFillTx/>
                <a:latin typeface="Calibri" panose="020F0502020204030204"/>
                <a:ea typeface="+mn-ea"/>
                <a:cs typeface="+mn-cs"/>
              </a:rPr>
              <a:t>Password:   </a:t>
            </a:r>
            <a:r>
              <a:rPr kumimoji="0" lang="en-US" sz="2400" b="0" i="0" u="none" strike="noStrike" kern="1200" cap="none" spc="0" normalizeH="0" baseline="0" noProof="0" dirty="0">
                <a:ln>
                  <a:noFill/>
                </a:ln>
                <a:solidFill>
                  <a:srgbClr val="000000"/>
                </a:solidFill>
                <a:effectLst/>
                <a:highlight>
                  <a:srgbClr val="FFFF00"/>
                </a:highlight>
                <a:uLnTx/>
                <a:uFillTx/>
                <a:latin typeface="Calibri" panose="020F0502020204030204"/>
                <a:ea typeface="+mn-ea"/>
                <a:cs typeface="+mn-cs"/>
              </a:rPr>
              <a:t>5o@cUser</a:t>
            </a:r>
            <a:endParaRPr kumimoji="0" lang="en-US" sz="3600" b="0" i="0" u="none" strike="noStrike" kern="1200" cap="none" spc="0" normalizeH="0" baseline="0" noProof="0" dirty="0">
              <a:ln>
                <a:noFill/>
              </a:ln>
              <a:solidFill>
                <a:srgbClr val="242424"/>
              </a:solidFill>
              <a:effectLst/>
              <a:highlight>
                <a:srgbClr val="FFFF00"/>
              </a:highligh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443446E-D99B-4A56-6AE5-A1445129B7BD}"/>
              </a:ext>
            </a:extLst>
          </p:cNvPr>
          <p:cNvSpPr txBox="1"/>
          <p:nvPr/>
        </p:nvSpPr>
        <p:spPr>
          <a:xfrm>
            <a:off x="6646944" y="4930835"/>
            <a:ext cx="4812354" cy="1077218"/>
          </a:xfrm>
          <a:custGeom>
            <a:avLst/>
            <a:gdLst>
              <a:gd name="csX0" fmla="*/ 0 w 4812354"/>
              <a:gd name="csY0" fmla="*/ 0 h 1077218"/>
              <a:gd name="csX1" fmla="*/ 591232 w 4812354"/>
              <a:gd name="csY1" fmla="*/ 0 h 1077218"/>
              <a:gd name="csX2" fmla="*/ 1326835 w 4812354"/>
              <a:gd name="csY2" fmla="*/ 0 h 1077218"/>
              <a:gd name="csX3" fmla="*/ 1966190 w 4812354"/>
              <a:gd name="csY3" fmla="*/ 0 h 1077218"/>
              <a:gd name="csX4" fmla="*/ 2557422 w 4812354"/>
              <a:gd name="csY4" fmla="*/ 0 h 1077218"/>
              <a:gd name="csX5" fmla="*/ 3293025 w 4812354"/>
              <a:gd name="csY5" fmla="*/ 0 h 1077218"/>
              <a:gd name="csX6" fmla="*/ 3980504 w 4812354"/>
              <a:gd name="csY6" fmla="*/ 0 h 1077218"/>
              <a:gd name="csX7" fmla="*/ 4812354 w 4812354"/>
              <a:gd name="csY7" fmla="*/ 0 h 1077218"/>
              <a:gd name="csX8" fmla="*/ 4812354 w 4812354"/>
              <a:gd name="csY8" fmla="*/ 560153 h 1077218"/>
              <a:gd name="csX9" fmla="*/ 4812354 w 4812354"/>
              <a:gd name="csY9" fmla="*/ 1077218 h 1077218"/>
              <a:gd name="csX10" fmla="*/ 4221122 w 4812354"/>
              <a:gd name="csY10" fmla="*/ 1077218 h 1077218"/>
              <a:gd name="csX11" fmla="*/ 3678013 w 4812354"/>
              <a:gd name="csY11" fmla="*/ 1077218 h 1077218"/>
              <a:gd name="csX12" fmla="*/ 2942411 w 4812354"/>
              <a:gd name="csY12" fmla="*/ 1077218 h 1077218"/>
              <a:gd name="csX13" fmla="*/ 2351179 w 4812354"/>
              <a:gd name="csY13" fmla="*/ 1077218 h 1077218"/>
              <a:gd name="csX14" fmla="*/ 1615576 w 4812354"/>
              <a:gd name="csY14" fmla="*/ 1077218 h 1077218"/>
              <a:gd name="csX15" fmla="*/ 831850 w 4812354"/>
              <a:gd name="csY15" fmla="*/ 1077218 h 1077218"/>
              <a:gd name="csX16" fmla="*/ 0 w 4812354"/>
              <a:gd name="csY16" fmla="*/ 1077218 h 1077218"/>
              <a:gd name="csX17" fmla="*/ 0 w 4812354"/>
              <a:gd name="csY17" fmla="*/ 517065 h 1077218"/>
              <a:gd name="csX18" fmla="*/ 0 w 4812354"/>
              <a:gd name="csY18" fmla="*/ 0 h 107721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4812354" h="1077218" fill="none" extrusionOk="0">
                <a:moveTo>
                  <a:pt x="0" y="0"/>
                </a:moveTo>
                <a:cubicBezTo>
                  <a:pt x="195823" y="-27033"/>
                  <a:pt x="385073" y="3242"/>
                  <a:pt x="591232" y="0"/>
                </a:cubicBezTo>
                <a:cubicBezTo>
                  <a:pt x="797391" y="-3242"/>
                  <a:pt x="1178589" y="-27394"/>
                  <a:pt x="1326835" y="0"/>
                </a:cubicBezTo>
                <a:cubicBezTo>
                  <a:pt x="1475081" y="27394"/>
                  <a:pt x="1728772" y="-12867"/>
                  <a:pt x="1966190" y="0"/>
                </a:cubicBezTo>
                <a:cubicBezTo>
                  <a:pt x="2203608" y="12867"/>
                  <a:pt x="2266072" y="10671"/>
                  <a:pt x="2557422" y="0"/>
                </a:cubicBezTo>
                <a:cubicBezTo>
                  <a:pt x="2848772" y="-10671"/>
                  <a:pt x="2970479" y="14213"/>
                  <a:pt x="3293025" y="0"/>
                </a:cubicBezTo>
                <a:cubicBezTo>
                  <a:pt x="3615571" y="-14213"/>
                  <a:pt x="3795670" y="32304"/>
                  <a:pt x="3980504" y="0"/>
                </a:cubicBezTo>
                <a:cubicBezTo>
                  <a:pt x="4165338" y="-32304"/>
                  <a:pt x="4609819" y="-4814"/>
                  <a:pt x="4812354" y="0"/>
                </a:cubicBezTo>
                <a:cubicBezTo>
                  <a:pt x="4801907" y="227600"/>
                  <a:pt x="4805280" y="445538"/>
                  <a:pt x="4812354" y="560153"/>
                </a:cubicBezTo>
                <a:cubicBezTo>
                  <a:pt x="4819428" y="674768"/>
                  <a:pt x="4819014" y="903703"/>
                  <a:pt x="4812354" y="1077218"/>
                </a:cubicBezTo>
                <a:cubicBezTo>
                  <a:pt x="4605581" y="1062146"/>
                  <a:pt x="4425859" y="1104507"/>
                  <a:pt x="4221122" y="1077218"/>
                </a:cubicBezTo>
                <a:cubicBezTo>
                  <a:pt x="4016385" y="1049929"/>
                  <a:pt x="3938047" y="1102295"/>
                  <a:pt x="3678013" y="1077218"/>
                </a:cubicBezTo>
                <a:cubicBezTo>
                  <a:pt x="3417979" y="1052141"/>
                  <a:pt x="3226747" y="1080326"/>
                  <a:pt x="2942411" y="1077218"/>
                </a:cubicBezTo>
                <a:cubicBezTo>
                  <a:pt x="2658075" y="1074110"/>
                  <a:pt x="2563186" y="1056244"/>
                  <a:pt x="2351179" y="1077218"/>
                </a:cubicBezTo>
                <a:cubicBezTo>
                  <a:pt x="2139172" y="1098192"/>
                  <a:pt x="1878559" y="1060562"/>
                  <a:pt x="1615576" y="1077218"/>
                </a:cubicBezTo>
                <a:cubicBezTo>
                  <a:pt x="1352593" y="1093874"/>
                  <a:pt x="1178183" y="1098678"/>
                  <a:pt x="831850" y="1077218"/>
                </a:cubicBezTo>
                <a:cubicBezTo>
                  <a:pt x="485517" y="1055758"/>
                  <a:pt x="341751" y="1047295"/>
                  <a:pt x="0" y="1077218"/>
                </a:cubicBezTo>
                <a:cubicBezTo>
                  <a:pt x="14665" y="917096"/>
                  <a:pt x="5814" y="791895"/>
                  <a:pt x="0" y="517065"/>
                </a:cubicBezTo>
                <a:cubicBezTo>
                  <a:pt x="-5814" y="242235"/>
                  <a:pt x="-18612" y="189389"/>
                  <a:pt x="0" y="0"/>
                </a:cubicBezTo>
                <a:close/>
              </a:path>
              <a:path w="4812354" h="1077218" stroke="0" extrusionOk="0">
                <a:moveTo>
                  <a:pt x="0" y="0"/>
                </a:moveTo>
                <a:cubicBezTo>
                  <a:pt x="166777" y="6791"/>
                  <a:pt x="383281" y="23728"/>
                  <a:pt x="639356" y="0"/>
                </a:cubicBezTo>
                <a:cubicBezTo>
                  <a:pt x="895431" y="-23728"/>
                  <a:pt x="947810" y="-24393"/>
                  <a:pt x="1182464" y="0"/>
                </a:cubicBezTo>
                <a:cubicBezTo>
                  <a:pt x="1417118" y="24393"/>
                  <a:pt x="1666339" y="-23052"/>
                  <a:pt x="1966190" y="0"/>
                </a:cubicBezTo>
                <a:cubicBezTo>
                  <a:pt x="2266041" y="23052"/>
                  <a:pt x="2287486" y="-19400"/>
                  <a:pt x="2605546" y="0"/>
                </a:cubicBezTo>
                <a:cubicBezTo>
                  <a:pt x="2923606" y="19400"/>
                  <a:pt x="2926209" y="-9530"/>
                  <a:pt x="3244902" y="0"/>
                </a:cubicBezTo>
                <a:cubicBezTo>
                  <a:pt x="3563595" y="9530"/>
                  <a:pt x="3769030" y="-14096"/>
                  <a:pt x="4028628" y="0"/>
                </a:cubicBezTo>
                <a:cubicBezTo>
                  <a:pt x="4288226" y="14096"/>
                  <a:pt x="4494883" y="22690"/>
                  <a:pt x="4812354" y="0"/>
                </a:cubicBezTo>
                <a:cubicBezTo>
                  <a:pt x="4812305" y="208584"/>
                  <a:pt x="4814137" y="405327"/>
                  <a:pt x="4812354" y="560153"/>
                </a:cubicBezTo>
                <a:cubicBezTo>
                  <a:pt x="4810571" y="714979"/>
                  <a:pt x="4797614" y="876840"/>
                  <a:pt x="4812354" y="1077218"/>
                </a:cubicBezTo>
                <a:cubicBezTo>
                  <a:pt x="4674672" y="1050785"/>
                  <a:pt x="4496835" y="1105102"/>
                  <a:pt x="4221122" y="1077218"/>
                </a:cubicBezTo>
                <a:cubicBezTo>
                  <a:pt x="3945409" y="1049334"/>
                  <a:pt x="3863194" y="1043801"/>
                  <a:pt x="3533643" y="1077218"/>
                </a:cubicBezTo>
                <a:cubicBezTo>
                  <a:pt x="3204092" y="1110635"/>
                  <a:pt x="3073749" y="1053186"/>
                  <a:pt x="2894287" y="1077218"/>
                </a:cubicBezTo>
                <a:cubicBezTo>
                  <a:pt x="2714825" y="1101250"/>
                  <a:pt x="2321589" y="1049080"/>
                  <a:pt x="2110561" y="1077218"/>
                </a:cubicBezTo>
                <a:cubicBezTo>
                  <a:pt x="1899533" y="1105356"/>
                  <a:pt x="1641441" y="1054406"/>
                  <a:pt x="1326835" y="1077218"/>
                </a:cubicBezTo>
                <a:cubicBezTo>
                  <a:pt x="1012229" y="1100030"/>
                  <a:pt x="942468" y="1074287"/>
                  <a:pt x="735603" y="1077218"/>
                </a:cubicBezTo>
                <a:cubicBezTo>
                  <a:pt x="528738" y="1080149"/>
                  <a:pt x="175379" y="1077080"/>
                  <a:pt x="0" y="1077218"/>
                </a:cubicBezTo>
                <a:cubicBezTo>
                  <a:pt x="-612" y="870883"/>
                  <a:pt x="-830" y="772083"/>
                  <a:pt x="0" y="517065"/>
                </a:cubicBezTo>
                <a:cubicBezTo>
                  <a:pt x="830" y="262047"/>
                  <a:pt x="-23380" y="192891"/>
                  <a:pt x="0" y="0"/>
                </a:cubicBezTo>
                <a:close/>
              </a:path>
            </a:pathLst>
          </a:custGeom>
          <a:solidFill>
            <a:schemeClr val="accent5">
              <a:lumMod val="20000"/>
              <a:lumOff val="80000"/>
            </a:schemeClr>
          </a:solidFill>
          <a:ln w="63500">
            <a:solidFill>
              <a:schemeClr val="accent4"/>
            </a:solidFill>
            <a:extLst>
              <a:ext uri="{C807C97D-BFC1-408E-A445-0C87EB9F89A2}">
                <ask:lineSketchStyleProps xmlns:ask="http://schemas.microsoft.com/office/drawing/2018/sketchyshapes" sd="1219033472">
                  <a:prstGeom prst="rect">
                    <a:avLst/>
                  </a:prstGeom>
                  <ask:type>
                    <ask:lineSketchFreehand/>
                  </ask:type>
                </ask:lineSketchStyleProps>
              </a:ext>
            </a:extLst>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Step by step instructions located on next slide.</a:t>
            </a:r>
          </a:p>
        </p:txBody>
      </p:sp>
      <p:sp>
        <p:nvSpPr>
          <p:cNvPr id="6" name="TextBox 5">
            <a:extLst>
              <a:ext uri="{FF2B5EF4-FFF2-40B4-BE49-F238E27FC236}">
                <a16:creationId xmlns:a16="http://schemas.microsoft.com/office/drawing/2014/main" id="{69AE2751-F5BB-7FFB-8DA8-15806CE40DC0}"/>
              </a:ext>
            </a:extLst>
          </p:cNvPr>
          <p:cNvSpPr txBox="1"/>
          <p:nvPr/>
        </p:nvSpPr>
        <p:spPr>
          <a:xfrm>
            <a:off x="6540508" y="3713193"/>
            <a:ext cx="5025226" cy="1015663"/>
          </a:xfrm>
          <a:prstGeom prst="rect">
            <a:avLst/>
          </a:prstGeom>
          <a:solidFill>
            <a:srgbClr val="002060"/>
          </a:solid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Email Lee for more hours if needed. </a:t>
            </a:r>
            <a:b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GB" sz="2000" b="0" i="0" u="none" strike="noStrike" kern="0" cap="none" spc="0" normalizeH="0" baseline="0" noProof="0" dirty="0">
                <a:ln>
                  <a:noFill/>
                </a:ln>
                <a:solidFill>
                  <a:prstClr val="white"/>
                </a:solidFill>
                <a:effectLst/>
                <a:uLnTx/>
                <a:uFillTx/>
                <a:latin typeface="Calibri" panose="020F0502020204030204"/>
                <a:ea typeface="Times New Roman" panose="02020603050405020304" pitchFamily="18" charset="0"/>
                <a:cs typeface="Times New Roman" panose="02020603050405020304" pitchFamily="18" charset="0"/>
              </a:rPr>
              <a:t>Computing technician: </a:t>
            </a:r>
            <a:r>
              <a:rPr kumimoji="0" lang="en-GB" sz="2000" b="0" i="0" u="sng" strike="noStrike" kern="0" cap="none" spc="0" normalizeH="0" baseline="0" noProof="0" dirty="0">
                <a:ln>
                  <a:noFill/>
                </a:ln>
                <a:solidFill>
                  <a:prstClr val="white"/>
                </a:solidFill>
                <a:effectLst/>
                <a:uLnTx/>
                <a:uFillTx/>
                <a:latin typeface="Calibri" panose="020F0502020204030204"/>
                <a:ea typeface="Times New Roman" panose="02020603050405020304" pitchFamily="18" charset="0"/>
                <a:cs typeface="Times New Roman" panose="02020603050405020304" pitchFamily="18" charset="0"/>
              </a:rPr>
              <a:t>Lee.Cobley@uwtsd.ac.uk</a:t>
            </a: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1598078"/>
      </p:ext>
    </p:extLst>
  </p:cSld>
  <p:clrMapOvr>
    <a:masterClrMapping/>
  </p:clrMapOvr>
  <mc:AlternateContent xmlns:mc="http://schemas.openxmlformats.org/markup-compatibility/2006" xmlns:p14="http://schemas.microsoft.com/office/powerpoint/2010/main">
    <mc:Choice Requires="p14">
      <p:transition spd="slow" p14:dur="2000" advTm="82957"/>
    </mc:Choice>
    <mc:Fallback xmlns="">
      <p:transition spd="slow" advTm="82957"/>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317009" y="278535"/>
            <a:ext cx="11447972" cy="1033669"/>
          </a:xfrm>
        </p:spPr>
        <p:txBody>
          <a:bodyPr>
            <a:normAutofit/>
          </a:bodyPr>
          <a:lstStyle/>
          <a:p>
            <a:r>
              <a:rPr lang="en-GB" sz="6700" b="1" dirty="0">
                <a:solidFill>
                  <a:srgbClr val="FFFFFF"/>
                </a:solidFill>
              </a:rPr>
              <a:t>Bg. </a:t>
            </a:r>
            <a:r>
              <a:rPr lang="en-GB" sz="5300" b="1" dirty="0">
                <a:solidFill>
                  <a:srgbClr val="FFFFFF"/>
                </a:solidFill>
              </a:rPr>
              <a:t>Step by step </a:t>
            </a:r>
            <a:r>
              <a:rPr lang="en-GB" sz="5300" dirty="0">
                <a:solidFill>
                  <a:srgbClr val="FFFFFF"/>
                </a:solidFill>
              </a:rPr>
              <a:t>Azure VM instructions</a:t>
            </a:r>
          </a:p>
        </p:txBody>
      </p:sp>
      <p:sp>
        <p:nvSpPr>
          <p:cNvPr id="15" name="TextBox 14">
            <a:extLst>
              <a:ext uri="{FF2B5EF4-FFF2-40B4-BE49-F238E27FC236}">
                <a16:creationId xmlns:a16="http://schemas.microsoft.com/office/drawing/2014/main" id="{3C22E9FF-1110-BAC0-3742-6B2DF7A08E90}"/>
              </a:ext>
            </a:extLst>
          </p:cNvPr>
          <p:cNvSpPr txBox="1"/>
          <p:nvPr/>
        </p:nvSpPr>
        <p:spPr>
          <a:xfrm>
            <a:off x="174672" y="1597432"/>
            <a:ext cx="11732646" cy="5632311"/>
          </a:xfrm>
          <a:prstGeom prst="rect">
            <a:avLst/>
          </a:prstGeom>
          <a:solidFill>
            <a:schemeClr val="bg1">
              <a:alpha val="70000"/>
            </a:schemeClr>
          </a:solidFill>
        </p:spPr>
        <p:txBody>
          <a:bodyPr wrap="square" rtlCol="0">
            <a:spAutoFit/>
          </a:bodyPr>
          <a:lstStyle/>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You will receive an invitation to open your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Virtual Machine (VM)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via your student email from the UWTSD Computing technician ‘</a:t>
            </a:r>
            <a:r>
              <a:rPr kumimoji="0" lang="en-GB" sz="2000" b="0" i="0" u="sng"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Lee.Cobley@uwtsd.ac.uk</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from Microsoft Azure.</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Click the button/link to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Sign in</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when you receive the email(you may need to enter your student email address and Moodle password).</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You will see a splash screen with a PC, you'll notice a </a:t>
            </a:r>
            <a:r>
              <a:rPr kumimoji="0" lang="en-GB" sz="2000" b="1" i="0" u="none" strike="noStrike" kern="0" cap="none" spc="0" normalizeH="0" baseline="0" noProof="0" dirty="0">
                <a:ln>
                  <a:noFill/>
                </a:ln>
                <a:solidFill>
                  <a:srgbClr val="3333FF"/>
                </a:solidFill>
                <a:effectLst/>
                <a:highlight>
                  <a:srgbClr val="FFFF00"/>
                </a:highlight>
                <a:uLnTx/>
                <a:uFillTx/>
                <a:latin typeface="Calibri" panose="020F0502020204030204"/>
                <a:ea typeface="Times New Roman" panose="02020603050405020304" pitchFamily="18" charset="0"/>
                <a:cs typeface="Times New Roman" panose="02020603050405020304" pitchFamily="18" charset="0"/>
              </a:rPr>
              <a:t>little slider button</a:t>
            </a:r>
            <a:r>
              <a:rPr kumimoji="0" lang="en-GB" sz="2000" b="0" i="0" u="none" strike="noStrike" kern="0" cap="none" spc="0" normalizeH="0" baseline="0" noProof="0" dirty="0">
                <a:ln>
                  <a:noFill/>
                </a:ln>
                <a:solidFill>
                  <a:srgbClr val="3333FF"/>
                </a:solidFill>
                <a:effectLst/>
                <a:highlight>
                  <a:srgbClr val="FFFF00"/>
                </a:highlight>
                <a:uLnTx/>
                <a:uFillTx/>
                <a:latin typeface="Calibri" panose="020F0502020204030204"/>
                <a:ea typeface="Times New Roman" panose="02020603050405020304" pitchFamily="18" charset="0"/>
                <a:cs typeface="Times New Roman" panose="02020603050405020304" pitchFamily="18" charset="0"/>
              </a:rPr>
              <a:t>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(bottom left) just next to a small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PC icon</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(which at first will be greyed out). </a:t>
            </a:r>
            <a:r>
              <a:rPr kumimoji="0" lang="en-GB" sz="2000" b="1" i="0" u="none" strike="noStrike" kern="0" cap="none" spc="0" normalizeH="0" baseline="0" noProof="0" dirty="0">
                <a:ln>
                  <a:noFill/>
                </a:ln>
                <a:solidFill>
                  <a:srgbClr val="000000"/>
                </a:solidFill>
                <a:effectLst/>
                <a:highlight>
                  <a:srgbClr val="FFFF00"/>
                </a:highlight>
                <a:uLnTx/>
                <a:uFillTx/>
                <a:latin typeface="Calibri" panose="020F0502020204030204"/>
                <a:ea typeface="Times New Roman" panose="02020603050405020304" pitchFamily="18" charset="0"/>
                <a:cs typeface="Times New Roman" panose="02020603050405020304" pitchFamily="18" charset="0"/>
              </a:rPr>
              <a:t>Slide the button and give it a few minutes for the VM to power on.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It should now show a </a:t>
            </a:r>
            <a:r>
              <a:rPr kumimoji="0" lang="en-GB" sz="2000" b="1"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little blue PC icon</a:t>
            </a:r>
            <a:r>
              <a:rPr kumimoji="0" lang="en-GB" sz="2000" b="0"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(if not, Refresh the webpage, and try again).</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If you click on the</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little blue PC icon</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it should </a:t>
            </a:r>
            <a:r>
              <a:rPr kumimoji="0" lang="en-GB" sz="2000" b="1"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download a RDP file</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If it doesn't work first time give it another go, it will put the .</a:t>
            </a:r>
            <a:r>
              <a:rPr kumimoji="0" lang="en-GB" sz="2000" b="0" i="0" u="none" strike="noStrike" kern="0" cap="none" spc="0" normalizeH="0" baseline="0" noProof="0" dirty="0" err="1">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rdp</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 file in the Downloads folder or, it may attempt to open it directly, at which point you'll be prompted for </a:t>
            </a:r>
            <a:r>
              <a:rPr kumimoji="0" lang="en-GB" sz="2000" b="1" i="0" u="none" strike="noStrike" kern="0" cap="none" spc="0" normalizeH="0" baseline="0" noProof="0" dirty="0">
                <a:ln>
                  <a:noFill/>
                </a:ln>
                <a:solidFill>
                  <a:srgbClr val="3333FF"/>
                </a:solidFill>
                <a:effectLst/>
                <a:uLnTx/>
                <a:uFillTx/>
                <a:latin typeface="Calibri" panose="020F0502020204030204"/>
                <a:ea typeface="Times New Roman" panose="02020603050405020304" pitchFamily="18" charset="0"/>
                <a:cs typeface="Times New Roman" panose="02020603050405020304" pitchFamily="18" charset="0"/>
              </a:rPr>
              <a:t>logon details</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Times New Roman" panose="02020603050405020304" pitchFamily="18" charset="0"/>
              </a:rPr>
              <a:t>:</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9144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Username:  </a:t>
            </a:r>
            <a:r>
              <a:rPr kumimoji="0" lang="en-GB" sz="2000" b="0" i="0" u="none" strike="noStrike" kern="0" cap="none" spc="0" normalizeH="0" baseline="0" noProof="0" dirty="0" err="1">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soac</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-azure</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9144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Password: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AzuR3L@85ErviCe5</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Linux Ubuntu (through WSL) is installed. And can be used via the CMD prompt. If it asks for the Ubuntu login, use: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Username: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l4soac </a:t>
            </a:r>
            <a:r>
              <a:rPr kumimoji="0" lang="en-GB" sz="2000" b="1"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Password: </a:t>
            </a:r>
            <a:r>
              <a:rPr kumimoji="0" lang="en-GB" sz="2000" b="0" i="0" u="none" strike="noStrike" kern="0" cap="none" spc="0" normalizeH="0" baseline="0" noProof="0" dirty="0">
                <a:ln>
                  <a:noFill/>
                </a:ln>
                <a:solidFill>
                  <a:srgbClr val="000000"/>
                </a:solidFill>
                <a:effectLst/>
                <a:uLnTx/>
                <a:uFillTx/>
                <a:latin typeface="Calibri" panose="020F0502020204030204"/>
                <a:ea typeface="Times New Roman" panose="02020603050405020304" pitchFamily="18" charset="0"/>
                <a:cs typeface="Segoe UI" panose="020B0502040204020203" pitchFamily="34" charset="0"/>
              </a:rPr>
              <a:t>5o@cUser</a:t>
            </a: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This link to access the VM will work after initial sign-in: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My virtual machines - Azure Lab Services</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Terminal / Microsoft Terminal can be installed from the MS Store App.</a:t>
            </a:r>
          </a:p>
          <a:p>
            <a:pPr marL="457200" marR="0" lvl="0" indent="-457200" algn="l" defTabSz="914400" rtl="0" eaLnBrk="1" fontAlgn="base" latinLnBrk="0" hangingPunct="1">
              <a:lnSpc>
                <a:spcPct val="100000"/>
              </a:lnSpc>
              <a:spcBef>
                <a:spcPts val="0"/>
              </a:spcBef>
              <a:spcAft>
                <a:spcPts val="0"/>
              </a:spcAft>
              <a:buClrTx/>
              <a:buSzTx/>
              <a:buFont typeface="+mj-lt"/>
              <a:buAutoNum type="arabicPeriod"/>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Usage time: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VM</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time is limited. </a:t>
            </a:r>
            <a:r>
              <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Remember to ‘</a:t>
            </a:r>
            <a:r>
              <a:rPr kumimoji="0" lang="en-GB" sz="20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SHUT down &amp; STOP</a:t>
            </a:r>
            <a:r>
              <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the VM after use.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Email Lee for more hours if needed.</a:t>
            </a:r>
            <a:endParaRPr kumimoji="0" lang="en-GB" sz="2000" b="0" i="0" u="none" strike="noStrike" kern="100" cap="none" spc="0" normalizeH="0" baseline="0" noProof="0" dirty="0">
              <a:ln>
                <a:noFill/>
              </a:ln>
              <a:solidFill>
                <a:prstClr val="black"/>
              </a:solidFill>
              <a:effectLst/>
              <a:uLnTx/>
              <a:uFillTx/>
              <a:latin typeface="Calibri" panose="020F0502020204030204"/>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6170204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166219" y="313843"/>
            <a:ext cx="11823339" cy="1033669"/>
          </a:xfrm>
        </p:spPr>
        <p:txBody>
          <a:bodyPr>
            <a:normAutofit fontScale="90000"/>
          </a:bodyPr>
          <a:lstStyle/>
          <a:p>
            <a:r>
              <a:rPr lang="en-GB" sz="4400" b="1" dirty="0">
                <a:solidFill>
                  <a:srgbClr val="002060"/>
                </a:solidFill>
                <a:highlight>
                  <a:srgbClr val="FFFF00"/>
                </a:highlight>
              </a:rPr>
              <a:t>Try:</a:t>
            </a:r>
            <a:r>
              <a:rPr lang="en-GB" sz="4400" b="1" dirty="0">
                <a:solidFill>
                  <a:srgbClr val="002060"/>
                </a:solidFill>
              </a:rPr>
              <a:t> </a:t>
            </a:r>
            <a:r>
              <a:rPr lang="en-GB" sz="4400" b="1" dirty="0">
                <a:solidFill>
                  <a:schemeClr val="bg1"/>
                </a:solidFill>
              </a:rPr>
              <a:t>Windows</a:t>
            </a:r>
            <a:r>
              <a:rPr lang="en-GB" sz="4400" b="1" dirty="0">
                <a:solidFill>
                  <a:srgbClr val="002060"/>
                </a:solidFill>
              </a:rPr>
              <a:t> </a:t>
            </a:r>
            <a:r>
              <a:rPr lang="en-GB" b="1" dirty="0">
                <a:solidFill>
                  <a:srgbClr val="FFFFFF"/>
                </a:solidFill>
              </a:rPr>
              <a:t>Process monitoring with CMD &amp; PowerShell</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6219" y="1773602"/>
            <a:ext cx="6165425" cy="4819299"/>
          </a:xfrm>
        </p:spPr>
        <p:txBody>
          <a:bodyPr>
            <a:normAutofit/>
          </a:bodyPr>
          <a:lstStyle/>
          <a:p>
            <a:pPr marL="0" indent="0">
              <a:buNone/>
            </a:pPr>
            <a:r>
              <a:rPr lang="en-GB" dirty="0"/>
              <a:t>To see the OS managing the system’s </a:t>
            </a:r>
            <a:r>
              <a:rPr lang="en-GB" sz="2800" dirty="0"/>
              <a:t>processes, CPU and m</a:t>
            </a:r>
            <a:r>
              <a:rPr lang="en-GB" dirty="0"/>
              <a:t>emory in the CLI</a:t>
            </a:r>
            <a:r>
              <a:rPr lang="en-GB" sz="2800" dirty="0"/>
              <a:t>:</a:t>
            </a:r>
            <a:endParaRPr lang="en-GB" sz="2800" b="0" i="0" dirty="0">
              <a:effectLst/>
            </a:endParaRPr>
          </a:p>
          <a:p>
            <a:pPr marL="514350" indent="-514350">
              <a:buFont typeface="+mj-lt"/>
              <a:buAutoNum type="arabicPeriod"/>
            </a:pPr>
            <a:r>
              <a:rPr lang="en-GB" dirty="0">
                <a:highlight>
                  <a:srgbClr val="FFFF00"/>
                </a:highlight>
              </a:rPr>
              <a:t>Open </a:t>
            </a:r>
            <a:r>
              <a:rPr lang="en-GB" b="1" dirty="0">
                <a:highlight>
                  <a:srgbClr val="FFFF00"/>
                </a:highlight>
              </a:rPr>
              <a:t>CMD or PowerShell</a:t>
            </a:r>
            <a:r>
              <a:rPr lang="en-GB" b="1" dirty="0"/>
              <a:t>:</a:t>
            </a:r>
            <a:r>
              <a:rPr lang="en-GB" dirty="0"/>
              <a:t> use the ‘</a:t>
            </a:r>
            <a:r>
              <a:rPr lang="en-GB" b="1" dirty="0" err="1">
                <a:highlight>
                  <a:srgbClr val="FFFF00"/>
                </a:highlight>
              </a:rPr>
              <a:t>Tasklist</a:t>
            </a:r>
            <a:r>
              <a:rPr lang="en-GB" dirty="0"/>
              <a:t>’ </a:t>
            </a:r>
            <a:r>
              <a:rPr lang="en-GB" b="1" dirty="0"/>
              <a:t>Batch command </a:t>
            </a:r>
            <a:r>
              <a:rPr lang="en-US" dirty="0"/>
              <a:t>to view currently running processes.</a:t>
            </a:r>
          </a:p>
          <a:p>
            <a:pPr marL="514350" indent="-514350">
              <a:buFont typeface="+mj-lt"/>
              <a:buAutoNum type="arabicPeriod"/>
            </a:pPr>
            <a:r>
              <a:rPr lang="en-GB" dirty="0">
                <a:highlight>
                  <a:srgbClr val="FFFF00"/>
                </a:highlight>
              </a:rPr>
              <a:t>Open </a:t>
            </a:r>
            <a:r>
              <a:rPr lang="en-GB" b="1" dirty="0">
                <a:highlight>
                  <a:srgbClr val="FFFF00"/>
                </a:highlight>
              </a:rPr>
              <a:t>PowerShell</a:t>
            </a:r>
            <a:r>
              <a:rPr lang="en-GB" b="1" dirty="0"/>
              <a:t>:</a:t>
            </a:r>
            <a:r>
              <a:rPr lang="en-GB" dirty="0"/>
              <a:t> use the ‘</a:t>
            </a:r>
            <a:r>
              <a:rPr lang="en-GB" b="1" dirty="0">
                <a:highlight>
                  <a:srgbClr val="FFFF00"/>
                </a:highlight>
              </a:rPr>
              <a:t>Get-Process</a:t>
            </a:r>
            <a:r>
              <a:rPr lang="en-GB" dirty="0">
                <a:highlight>
                  <a:srgbClr val="FFFF00"/>
                </a:highlight>
              </a:rPr>
              <a:t>’</a:t>
            </a:r>
            <a:r>
              <a:rPr lang="en-GB" dirty="0"/>
              <a:t> PowerShell command </a:t>
            </a:r>
            <a:r>
              <a:rPr lang="en-US" dirty="0"/>
              <a:t>to get and view a list of currently running processes.</a:t>
            </a:r>
          </a:p>
          <a:p>
            <a:endParaRPr lang="en-GB" dirty="0"/>
          </a:p>
          <a:p>
            <a:pPr marL="0" indent="0">
              <a:buNone/>
            </a:pPr>
            <a:endParaRPr lang="en-GB" dirty="0"/>
          </a:p>
        </p:txBody>
      </p:sp>
      <p:pic>
        <p:nvPicPr>
          <p:cNvPr id="5" name="Picture 4" descr="Graphical user interface, table&#10;&#10;Description automatically generated">
            <a:extLst>
              <a:ext uri="{FF2B5EF4-FFF2-40B4-BE49-F238E27FC236}">
                <a16:creationId xmlns:a16="http://schemas.microsoft.com/office/drawing/2014/main" id="{B3E39FBE-E1F4-406D-A2CC-3A9483AB85CC}"/>
              </a:ext>
            </a:extLst>
          </p:cNvPr>
          <p:cNvPicPr>
            <a:picLocks noChangeAspect="1"/>
          </p:cNvPicPr>
          <p:nvPr/>
        </p:nvPicPr>
        <p:blipFill rotWithShape="1">
          <a:blip r:embed="rId3">
            <a:extLst>
              <a:ext uri="{28A0092B-C50C-407E-A947-70E740481C1C}">
                <a14:useLocalDpi xmlns:a14="http://schemas.microsoft.com/office/drawing/2010/main" val="0"/>
              </a:ext>
            </a:extLst>
          </a:blip>
          <a:srcRect r="19970" b="18563"/>
          <a:stretch/>
        </p:blipFill>
        <p:spPr>
          <a:xfrm>
            <a:off x="6560824" y="1712687"/>
            <a:ext cx="5099729" cy="4611485"/>
          </a:xfrm>
          <a:prstGeom prst="rect">
            <a:avLst/>
          </a:prstGeom>
        </p:spPr>
      </p:pic>
    </p:spTree>
    <p:extLst>
      <p:ext uri="{BB962C8B-B14F-4D97-AF65-F5344CB8AC3E}">
        <p14:creationId xmlns:p14="http://schemas.microsoft.com/office/powerpoint/2010/main" val="6231814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278535"/>
            <a:ext cx="9895951" cy="1033669"/>
          </a:xfrm>
        </p:spPr>
        <p:txBody>
          <a:bodyPr>
            <a:normAutofit/>
          </a:bodyPr>
          <a:lstStyle/>
          <a:p>
            <a:r>
              <a:rPr lang="en-GB" sz="6000" b="1" dirty="0">
                <a:solidFill>
                  <a:srgbClr val="FFFFFF"/>
                </a:solidFill>
              </a:rPr>
              <a:t>Bg. </a:t>
            </a:r>
            <a:r>
              <a:rPr lang="en-GB" dirty="0">
                <a:solidFill>
                  <a:srgbClr val="FFFFFF"/>
                </a:solidFill>
              </a:rPr>
              <a:t>Process monitoring using the CLI</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160249" y="1692501"/>
            <a:ext cx="5935752" cy="4819299"/>
          </a:xfrm>
        </p:spPr>
        <p:txBody>
          <a:bodyPr>
            <a:normAutofit/>
          </a:bodyPr>
          <a:lstStyle/>
          <a:p>
            <a:r>
              <a:rPr lang="en-GB" sz="2000" dirty="0"/>
              <a:t>In </a:t>
            </a:r>
            <a:r>
              <a:rPr lang="en-GB" sz="2000" b="1" dirty="0"/>
              <a:t>CMD prompt</a:t>
            </a:r>
            <a:r>
              <a:rPr lang="en-GB" sz="2000" dirty="0"/>
              <a:t>, the ‘</a:t>
            </a:r>
            <a:r>
              <a:rPr lang="en-GB" sz="2000" b="1" dirty="0"/>
              <a:t>TASKLIST</a:t>
            </a:r>
            <a:r>
              <a:rPr lang="en-GB" sz="2000" dirty="0"/>
              <a:t>’ </a:t>
            </a:r>
            <a:r>
              <a:rPr lang="en-GB" sz="2000" b="1" dirty="0"/>
              <a:t>Batch command </a:t>
            </a:r>
            <a:r>
              <a:rPr lang="en-GB" sz="2000" dirty="0"/>
              <a:t>can be </a:t>
            </a:r>
            <a:r>
              <a:rPr lang="en-US" sz="2000" dirty="0"/>
              <a:t>used to view currently running processes.</a:t>
            </a:r>
            <a:endParaRPr lang="en-GB" sz="2000" dirty="0"/>
          </a:p>
        </p:txBody>
      </p:sp>
      <p:sp>
        <p:nvSpPr>
          <p:cNvPr id="3" name="Content Placeholder 2">
            <a:extLst>
              <a:ext uri="{FF2B5EF4-FFF2-40B4-BE49-F238E27FC236}">
                <a16:creationId xmlns:a16="http://schemas.microsoft.com/office/drawing/2014/main" id="{8E617397-FDD0-58ED-2580-BF7D5921B764}"/>
              </a:ext>
            </a:extLst>
          </p:cNvPr>
          <p:cNvSpPr txBox="1">
            <a:spLocks/>
          </p:cNvSpPr>
          <p:nvPr/>
        </p:nvSpPr>
        <p:spPr>
          <a:xfrm>
            <a:off x="6026571" y="1639492"/>
            <a:ext cx="6165425" cy="48192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In Linux</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we can o</a:t>
            </a:r>
            <a:r>
              <a:rPr kumimoji="0" lang="en-GB" sz="2000" b="0" i="0" u="none" strike="noStrike" kern="1200" cap="none" spc="0" normalizeH="0" baseline="0" noProof="0" dirty="0">
                <a:ln>
                  <a:noFill/>
                </a:ln>
                <a:solidFill>
                  <a:srgbClr val="202124"/>
                </a:solidFill>
                <a:effectLst/>
                <a:uLnTx/>
                <a:uFillTx/>
                <a:latin typeface="Calibri" panose="020F0502020204030204"/>
                <a:ea typeface="+mn-ea"/>
                <a:cs typeface="+mn-cs"/>
              </a:rPr>
              <a:t>pen the </a:t>
            </a:r>
            <a:r>
              <a:rPr kumimoji="0" lang="en-GB" sz="2000" b="1" i="0" u="none" strike="noStrike" kern="1200" cap="none" spc="0" normalizeH="0" baseline="0" noProof="0" dirty="0">
                <a:ln>
                  <a:noFill/>
                </a:ln>
                <a:solidFill>
                  <a:srgbClr val="202124"/>
                </a:solidFill>
                <a:effectLst/>
                <a:uLnTx/>
                <a:uFillTx/>
                <a:latin typeface="Calibri" panose="020F0502020204030204"/>
                <a:ea typeface="+mn-ea"/>
                <a:cs typeface="+mn-cs"/>
              </a:rPr>
              <a:t>terminal window </a:t>
            </a:r>
            <a:r>
              <a:rPr kumimoji="0" lang="en-GB" sz="2000" b="0" i="0" u="none" strike="noStrike" kern="1200" cap="none" spc="0" normalizeH="0" baseline="0" noProof="0" dirty="0">
                <a:ln>
                  <a:noFill/>
                </a:ln>
                <a:solidFill>
                  <a:srgbClr val="202124"/>
                </a:solidFill>
                <a:effectLst/>
                <a:uLnTx/>
                <a:uFillTx/>
                <a:latin typeface="Calibri" panose="020F0502020204030204"/>
                <a:ea typeface="+mn-ea"/>
                <a:cs typeface="+mn-cs"/>
              </a:rPr>
              <a:t>and </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use the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ps</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(process status</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top</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or </a:t>
            </a:r>
            <a:r>
              <a:rPr kumimoji="0" lang="en-GB" sz="2000" b="1" i="0" u="none" strike="noStrike" kern="1200" cap="none" spc="0" normalizeH="0" baseline="0" noProof="0" dirty="0" err="1">
                <a:ln>
                  <a:noFill/>
                </a:ln>
                <a:solidFill>
                  <a:prstClr val="black"/>
                </a:solidFill>
                <a:effectLst/>
                <a:uLnTx/>
                <a:uFillTx/>
                <a:latin typeface="Calibri" panose="020F0502020204030204"/>
                <a:ea typeface="+mn-ea"/>
                <a:cs typeface="+mn-cs"/>
              </a:rPr>
              <a:t>htop</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000" b="1" i="0" u="none" strike="noStrike" kern="1200" cap="none" spc="0" normalizeH="0" baseline="0" noProof="0" dirty="0">
                <a:ln>
                  <a:noFill/>
                </a:ln>
                <a:solidFill>
                  <a:prstClr val="black"/>
                </a:solidFill>
                <a:effectLst/>
                <a:uLnTx/>
                <a:uFillTx/>
                <a:latin typeface="Calibri" panose="020F0502020204030204"/>
                <a:ea typeface="+mn-ea"/>
                <a:cs typeface="+mn-cs"/>
              </a:rPr>
              <a:t>command</a:t>
            </a:r>
            <a:r>
              <a:rPr kumimoji="0" lang="en-GB" sz="20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pic>
        <p:nvPicPr>
          <p:cNvPr id="6" name="Picture 5">
            <a:extLst>
              <a:ext uri="{FF2B5EF4-FFF2-40B4-BE49-F238E27FC236}">
                <a16:creationId xmlns:a16="http://schemas.microsoft.com/office/drawing/2014/main" id="{FD075B6D-27EB-370B-5162-F89D38796E34}"/>
              </a:ext>
            </a:extLst>
          </p:cNvPr>
          <p:cNvPicPr>
            <a:picLocks noChangeAspect="1"/>
          </p:cNvPicPr>
          <p:nvPr/>
        </p:nvPicPr>
        <p:blipFill>
          <a:blip r:embed="rId3"/>
          <a:stretch>
            <a:fillRect/>
          </a:stretch>
        </p:blipFill>
        <p:spPr>
          <a:xfrm>
            <a:off x="265171" y="2433884"/>
            <a:ext cx="7671615" cy="4172985"/>
          </a:xfrm>
          <a:prstGeom prst="rect">
            <a:avLst/>
          </a:prstGeom>
        </p:spPr>
      </p:pic>
      <p:pic>
        <p:nvPicPr>
          <p:cNvPr id="9" name="Picture 8">
            <a:extLst>
              <a:ext uri="{FF2B5EF4-FFF2-40B4-BE49-F238E27FC236}">
                <a16:creationId xmlns:a16="http://schemas.microsoft.com/office/drawing/2014/main" id="{1F516A12-1DDD-24A8-A688-6FC5BA9032DF}"/>
              </a:ext>
            </a:extLst>
          </p:cNvPr>
          <p:cNvPicPr>
            <a:picLocks noChangeAspect="1"/>
          </p:cNvPicPr>
          <p:nvPr/>
        </p:nvPicPr>
        <p:blipFill>
          <a:blip r:embed="rId4"/>
          <a:stretch>
            <a:fillRect/>
          </a:stretch>
        </p:blipFill>
        <p:spPr>
          <a:xfrm>
            <a:off x="3621512" y="3593048"/>
            <a:ext cx="8340811" cy="280700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2753376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26F113-1C39-7213-A281-87F0BE5B0BF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DF71B30-E7BC-E10F-4581-02BF999D41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5782384-53D9-4CE0-C3B5-634280C7F1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3C5D992-211A-431E-0211-5EC00928C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E53F10A9-E071-C4FA-731A-C6BC329BC6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F6C95E43-9528-8D4A-6441-A8F849DFA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587E51-D61D-DDFA-7BBF-25C1A60032F1}"/>
              </a:ext>
            </a:extLst>
          </p:cNvPr>
          <p:cNvSpPr>
            <a:spLocks noGrp="1"/>
          </p:cNvSpPr>
          <p:nvPr>
            <p:ph type="title"/>
          </p:nvPr>
        </p:nvSpPr>
        <p:spPr>
          <a:xfrm>
            <a:off x="459345" y="339509"/>
            <a:ext cx="11369797" cy="1033669"/>
          </a:xfrm>
        </p:spPr>
        <p:txBody>
          <a:bodyPr>
            <a:normAutofit/>
          </a:bodyPr>
          <a:lstStyle/>
          <a:p>
            <a:r>
              <a:rPr lang="en-GB" sz="4400" b="1" dirty="0">
                <a:solidFill>
                  <a:srgbClr val="002060"/>
                </a:solidFill>
                <a:highlight>
                  <a:srgbClr val="FFFF00"/>
                </a:highlight>
              </a:rPr>
              <a:t>Try:</a:t>
            </a:r>
            <a:r>
              <a:rPr lang="en-GB" sz="4400" b="1" dirty="0">
                <a:solidFill>
                  <a:srgbClr val="002060"/>
                </a:solidFill>
              </a:rPr>
              <a:t> </a:t>
            </a:r>
            <a:r>
              <a:rPr lang="en-GB" sz="4800" b="1" dirty="0">
                <a:solidFill>
                  <a:srgbClr val="FFFFFF"/>
                </a:solidFill>
              </a:rPr>
              <a:t>Resource Monitoring &amp; Memory usage</a:t>
            </a:r>
            <a:endParaRPr lang="en-GB" b="1" dirty="0">
              <a:solidFill>
                <a:schemeClr val="bg1"/>
              </a:solidFill>
            </a:endParaRPr>
          </a:p>
        </p:txBody>
      </p:sp>
      <p:sp>
        <p:nvSpPr>
          <p:cNvPr id="15" name="Content Placeholder 2">
            <a:extLst>
              <a:ext uri="{FF2B5EF4-FFF2-40B4-BE49-F238E27FC236}">
                <a16:creationId xmlns:a16="http://schemas.microsoft.com/office/drawing/2014/main" id="{38651A8F-FCB6-7A8C-8370-E7F6C0C0E0D9}"/>
              </a:ext>
            </a:extLst>
          </p:cNvPr>
          <p:cNvSpPr>
            <a:spLocks noGrp="1"/>
          </p:cNvSpPr>
          <p:nvPr>
            <p:ph idx="1"/>
          </p:nvPr>
        </p:nvSpPr>
        <p:spPr>
          <a:xfrm>
            <a:off x="152571" y="1671637"/>
            <a:ext cx="11676572" cy="5084398"/>
          </a:xfrm>
        </p:spPr>
        <p:txBody>
          <a:bodyPr>
            <a:normAutofit/>
          </a:bodyPr>
          <a:lstStyle/>
          <a:p>
            <a:pPr marL="0" indent="0">
              <a:buNone/>
            </a:pPr>
            <a:r>
              <a:rPr lang="en-GB" sz="3200" b="1" dirty="0"/>
              <a:t>In Windows,</a:t>
            </a:r>
            <a:r>
              <a:rPr lang="en-GB" sz="3200" dirty="0"/>
              <a:t> open</a:t>
            </a:r>
            <a:r>
              <a:rPr lang="en-GB" sz="3200" b="1" dirty="0"/>
              <a:t> </a:t>
            </a:r>
            <a:r>
              <a:rPr lang="en-GB" sz="3200" b="1" dirty="0" err="1"/>
              <a:t>cmd</a:t>
            </a:r>
            <a:r>
              <a:rPr lang="en-GB" sz="3200" b="1" dirty="0"/>
              <a:t> or PowerShell. And use:</a:t>
            </a:r>
            <a:endParaRPr lang="en-US" sz="2400" dirty="0"/>
          </a:p>
          <a:p>
            <a:pPr lvl="1">
              <a:lnSpc>
                <a:spcPct val="100000"/>
              </a:lnSpc>
              <a:spcBef>
                <a:spcPts val="0"/>
              </a:spcBef>
            </a:pPr>
            <a:r>
              <a:rPr lang="en-US" b="1" i="0" u="none" strike="noStrike" dirty="0" err="1">
                <a:solidFill>
                  <a:srgbClr val="201F1E"/>
                </a:solidFill>
                <a:effectLst/>
                <a:highlight>
                  <a:srgbClr val="FFFF00"/>
                </a:highlight>
              </a:rPr>
              <a:t>tasklist</a:t>
            </a:r>
            <a:r>
              <a:rPr lang="en-US" b="1" i="0" u="none" strike="noStrike" dirty="0">
                <a:solidFill>
                  <a:srgbClr val="201F1E"/>
                </a:solidFill>
                <a:effectLst/>
                <a:highlight>
                  <a:srgbClr val="FFFF00"/>
                </a:highlight>
              </a:rPr>
              <a:t> | clip</a:t>
            </a:r>
            <a:r>
              <a:rPr lang="en-US" b="0" i="0" u="none" strike="noStrike" dirty="0">
                <a:solidFill>
                  <a:srgbClr val="201F1E"/>
                </a:solidFill>
                <a:effectLst/>
                <a:highlight>
                  <a:srgbClr val="FFFF00"/>
                </a:highlight>
              </a:rPr>
              <a:t> </a:t>
            </a:r>
            <a:r>
              <a:rPr lang="en-US" b="0" i="0" u="none" strike="noStrike" dirty="0">
                <a:solidFill>
                  <a:srgbClr val="201F1E"/>
                </a:solidFill>
                <a:effectLst/>
              </a:rPr>
              <a:t>- copy all processes to memory, to paste into a text file / word / excel for analysis &amp; reporting. </a:t>
            </a:r>
          </a:p>
          <a:p>
            <a:pPr lvl="1">
              <a:lnSpc>
                <a:spcPct val="100000"/>
              </a:lnSpc>
              <a:spcBef>
                <a:spcPts val="0"/>
              </a:spcBef>
            </a:pPr>
            <a:r>
              <a:rPr lang="en-GB" b="1" dirty="0" err="1">
                <a:highlight>
                  <a:srgbClr val="FFFF00"/>
                </a:highlight>
              </a:rPr>
              <a:t>tasklist</a:t>
            </a:r>
            <a:r>
              <a:rPr lang="en-GB" b="1" dirty="0">
                <a:highlight>
                  <a:srgbClr val="FFFF00"/>
                </a:highlight>
              </a:rPr>
              <a:t>/v | clip - </a:t>
            </a:r>
            <a:r>
              <a:rPr lang="en-GB" kern="100" dirty="0">
                <a:effectLst/>
                <a:ea typeface="DengXian" panose="02010600030101010101" pitchFamily="2" charset="-122"/>
                <a:cs typeface="Times New Roman" panose="02020603050405020304" pitchFamily="18" charset="0"/>
              </a:rPr>
              <a:t>The /v option flag means </a:t>
            </a:r>
            <a:r>
              <a:rPr lang="en-GB" b="1" kern="100" dirty="0">
                <a:effectLst/>
                <a:ea typeface="DengXian" panose="02010600030101010101" pitchFamily="2" charset="-122"/>
                <a:cs typeface="Times New Roman" panose="02020603050405020304" pitchFamily="18" charset="0"/>
              </a:rPr>
              <a:t>verbose</a:t>
            </a:r>
            <a:r>
              <a:rPr lang="en-GB" kern="100" dirty="0">
                <a:effectLst/>
                <a:ea typeface="DengXian" panose="02010600030101010101" pitchFamily="2" charset="-122"/>
                <a:cs typeface="Times New Roman" panose="02020603050405020304" pitchFamily="18" charset="0"/>
              </a:rPr>
              <a:t> and instructs </a:t>
            </a:r>
            <a:r>
              <a:rPr lang="en-GB" kern="100" dirty="0" err="1">
                <a:effectLst/>
                <a:ea typeface="DengXian" panose="02010600030101010101" pitchFamily="2" charset="-122"/>
                <a:cs typeface="Times New Roman" panose="02020603050405020304" pitchFamily="18" charset="0"/>
              </a:rPr>
              <a:t>cmd</a:t>
            </a:r>
            <a:r>
              <a:rPr lang="en-GB" kern="100" dirty="0">
                <a:effectLst/>
                <a:ea typeface="DengXian" panose="02010600030101010101" pitchFamily="2" charset="-122"/>
                <a:cs typeface="Times New Roman" panose="02020603050405020304" pitchFamily="18" charset="0"/>
              </a:rPr>
              <a:t> to provide more detailed &amp; categorised output about each process. </a:t>
            </a:r>
            <a:r>
              <a:rPr lang="en-GB" kern="100" dirty="0">
                <a:effectLst/>
                <a:highlight>
                  <a:srgbClr val="FFFF00"/>
                </a:highlight>
                <a:ea typeface="DengXian" panose="02010600030101010101" pitchFamily="2" charset="-122"/>
                <a:cs typeface="Times New Roman" panose="02020603050405020304" pitchFamily="18" charset="0"/>
              </a:rPr>
              <a:t>Open &amp; paste in excel</a:t>
            </a:r>
            <a:r>
              <a:rPr lang="en-GB" kern="100" dirty="0">
                <a:effectLst/>
                <a:ea typeface="DengXian" panose="02010600030101010101" pitchFamily="2" charset="-122"/>
                <a:cs typeface="Times New Roman" panose="02020603050405020304" pitchFamily="18" charset="0"/>
              </a:rPr>
              <a:t>.</a:t>
            </a:r>
            <a:endParaRPr lang="en-US" b="1" i="0" u="none" strike="noStrike" dirty="0">
              <a:solidFill>
                <a:srgbClr val="201F1E"/>
              </a:solidFill>
              <a:effectLst/>
              <a:highlight>
                <a:srgbClr val="FFFF00"/>
              </a:highlight>
            </a:endParaRPr>
          </a:p>
          <a:p>
            <a:pPr lvl="1">
              <a:lnSpc>
                <a:spcPct val="100000"/>
              </a:lnSpc>
              <a:spcBef>
                <a:spcPts val="0"/>
              </a:spcBef>
            </a:pPr>
            <a:r>
              <a:rPr lang="en-GB" b="1" dirty="0" err="1">
                <a:highlight>
                  <a:srgbClr val="FFFF00"/>
                </a:highlight>
              </a:rPr>
              <a:t>tasklist</a:t>
            </a:r>
            <a:r>
              <a:rPr lang="en-GB" b="1" dirty="0">
                <a:highlight>
                  <a:srgbClr val="FFFF00"/>
                </a:highlight>
              </a:rPr>
              <a:t>  | sort </a:t>
            </a:r>
            <a:r>
              <a:rPr lang="en-GB" dirty="0"/>
              <a:t>– to sort the process list alphabetically.</a:t>
            </a:r>
          </a:p>
          <a:p>
            <a:pPr lvl="1">
              <a:lnSpc>
                <a:spcPct val="100000"/>
              </a:lnSpc>
              <a:spcBef>
                <a:spcPts val="0"/>
              </a:spcBef>
            </a:pPr>
            <a:r>
              <a:rPr lang="en-GB" b="1" dirty="0" err="1">
                <a:highlight>
                  <a:srgbClr val="FFFF00"/>
                </a:highlight>
              </a:rPr>
              <a:t>tasklist</a:t>
            </a:r>
            <a:r>
              <a:rPr lang="en-GB" b="1" dirty="0">
                <a:highlight>
                  <a:srgbClr val="FFFF00"/>
                </a:highlight>
              </a:rPr>
              <a:t>/fi "</a:t>
            </a:r>
            <a:r>
              <a:rPr lang="en-GB" b="1" dirty="0" err="1">
                <a:highlight>
                  <a:srgbClr val="FFFF00"/>
                </a:highlight>
              </a:rPr>
              <a:t>memusage</a:t>
            </a:r>
            <a:r>
              <a:rPr lang="en-GB" b="1" dirty="0">
                <a:highlight>
                  <a:srgbClr val="FFFF00"/>
                </a:highlight>
              </a:rPr>
              <a:t> </a:t>
            </a:r>
            <a:r>
              <a:rPr lang="en-GB" b="1" dirty="0" err="1">
                <a:highlight>
                  <a:srgbClr val="FFFF00"/>
                </a:highlight>
              </a:rPr>
              <a:t>gt</a:t>
            </a:r>
            <a:r>
              <a:rPr lang="en-GB" b="1" dirty="0">
                <a:highlight>
                  <a:srgbClr val="FFFF00"/>
                </a:highlight>
              </a:rPr>
              <a:t> 50000” </a:t>
            </a:r>
            <a:r>
              <a:rPr lang="en-GB" dirty="0"/>
              <a:t>– use </a:t>
            </a:r>
            <a:r>
              <a:rPr lang="en-US" b="1" dirty="0"/>
              <a:t>fi</a:t>
            </a:r>
            <a:r>
              <a:rPr lang="en-US" dirty="0"/>
              <a:t> to </a:t>
            </a:r>
            <a:r>
              <a:rPr lang="en-US" b="1" dirty="0"/>
              <a:t>filter</a:t>
            </a:r>
            <a:r>
              <a:rPr lang="en-US" dirty="0"/>
              <a:t> the types of processes. This command displays processes </a:t>
            </a:r>
            <a:r>
              <a:rPr lang="en-US" b="0" i="0" dirty="0">
                <a:solidFill>
                  <a:srgbClr val="111111"/>
                </a:solidFill>
                <a:effectLst/>
                <a:latin typeface="-apple-system"/>
              </a:rPr>
              <a:t>that are using more than 50,000 KB (or 50 MB) of memory. </a:t>
            </a:r>
            <a:r>
              <a:rPr lang="en-US" b="1" i="0" dirty="0">
                <a:solidFill>
                  <a:srgbClr val="FF0000"/>
                </a:solidFill>
                <a:effectLst/>
                <a:latin typeface="-apple-system"/>
              </a:rPr>
              <a:t>Note: </a:t>
            </a:r>
            <a:r>
              <a:rPr lang="en-US" b="0" i="0" dirty="0">
                <a:solidFill>
                  <a:schemeClr val="bg1"/>
                </a:solidFill>
                <a:effectLst/>
                <a:highlight>
                  <a:srgbClr val="FF0000"/>
                </a:highlight>
                <a:latin typeface="-apple-system"/>
              </a:rPr>
              <a:t>This command may not work in PowerShell.</a:t>
            </a:r>
            <a:endParaRPr lang="en-US" dirty="0">
              <a:solidFill>
                <a:schemeClr val="bg1"/>
              </a:solidFill>
              <a:highlight>
                <a:srgbClr val="FF0000"/>
              </a:highlight>
            </a:endParaRPr>
          </a:p>
          <a:p>
            <a:pPr lvl="1">
              <a:lnSpc>
                <a:spcPct val="100000"/>
              </a:lnSpc>
              <a:spcBef>
                <a:spcPts val="0"/>
              </a:spcBef>
            </a:pPr>
            <a:r>
              <a:rPr lang="en-US" b="1" dirty="0" err="1"/>
              <a:t>taskkill</a:t>
            </a:r>
            <a:r>
              <a:rPr lang="en-US" b="1" dirty="0"/>
              <a:t> /</a:t>
            </a:r>
            <a:r>
              <a:rPr lang="en-US" b="1" dirty="0" err="1"/>
              <a:t>im</a:t>
            </a:r>
            <a:r>
              <a:rPr lang="en-US" b="1" dirty="0"/>
              <a:t> "Snippingtool.exe" /f </a:t>
            </a:r>
            <a:r>
              <a:rPr lang="en-US" dirty="0"/>
              <a:t>or</a:t>
            </a:r>
            <a:r>
              <a:rPr lang="en-US" b="1" dirty="0"/>
              <a:t> </a:t>
            </a:r>
            <a:r>
              <a:rPr lang="en-GB" b="1" dirty="0" err="1">
                <a:highlight>
                  <a:srgbClr val="FFFF00"/>
                </a:highlight>
              </a:rPr>
              <a:t>taskkill</a:t>
            </a:r>
            <a:r>
              <a:rPr lang="en-GB" b="1" dirty="0">
                <a:highlight>
                  <a:srgbClr val="FFFF00"/>
                </a:highlight>
              </a:rPr>
              <a:t> /</a:t>
            </a:r>
            <a:r>
              <a:rPr lang="en-GB" b="1" dirty="0" err="1">
                <a:highlight>
                  <a:srgbClr val="FFFF00"/>
                </a:highlight>
              </a:rPr>
              <a:t>pid</a:t>
            </a:r>
            <a:r>
              <a:rPr lang="en-GB" b="1" dirty="0">
                <a:highlight>
                  <a:srgbClr val="FFFF00"/>
                </a:highlight>
              </a:rPr>
              <a:t> 7468 /f</a:t>
            </a:r>
            <a:r>
              <a:rPr lang="en-GB" b="1" dirty="0"/>
              <a:t> </a:t>
            </a:r>
            <a:r>
              <a:rPr lang="en-GB" dirty="0"/>
              <a:t>– to close a process/program.</a:t>
            </a:r>
          </a:p>
          <a:p>
            <a:pPr lvl="2">
              <a:lnSpc>
                <a:spcPct val="100000"/>
              </a:lnSpc>
              <a:spcBef>
                <a:spcPts val="0"/>
              </a:spcBef>
            </a:pPr>
            <a:r>
              <a:rPr lang="en-GB" sz="2400" dirty="0"/>
              <a:t>Note: /</a:t>
            </a:r>
            <a:r>
              <a:rPr lang="en-GB" sz="2400" dirty="0" err="1"/>
              <a:t>im</a:t>
            </a:r>
            <a:r>
              <a:rPr lang="en-GB" sz="2400" dirty="0"/>
              <a:t> = image name of the process. /f = forces termination.</a:t>
            </a:r>
          </a:p>
          <a:p>
            <a:pPr lvl="1">
              <a:lnSpc>
                <a:spcPct val="100000"/>
              </a:lnSpc>
              <a:spcBef>
                <a:spcPts val="0"/>
              </a:spcBef>
            </a:pPr>
            <a:endParaRPr lang="en-GB" sz="2000"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6735000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4070FC4-DCFC-9CB9-08EB-D9A4AC37ABB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35BC44C-9FEF-0D9F-6D36-0038E0851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81B754A9-DC76-17E8-F8E2-B52E5099B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64E87CA-0841-4687-4B46-4BF5C3C1D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CF73C113-65B3-A09E-2DBA-60C2E5D4D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B67AC39-BC1E-C41C-F8C4-656336DA0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C75F8C-ACA4-91EB-FF9A-E45779A80033}"/>
              </a:ext>
            </a:extLst>
          </p:cNvPr>
          <p:cNvSpPr>
            <a:spLocks noGrp="1"/>
          </p:cNvSpPr>
          <p:nvPr>
            <p:ph type="title"/>
          </p:nvPr>
        </p:nvSpPr>
        <p:spPr>
          <a:xfrm>
            <a:off x="222461" y="278535"/>
            <a:ext cx="11517440" cy="1033669"/>
          </a:xfrm>
        </p:spPr>
        <p:txBody>
          <a:bodyPr>
            <a:normAutofit/>
          </a:bodyPr>
          <a:lstStyle/>
          <a:p>
            <a:r>
              <a:rPr lang="en-GB" sz="4800" b="1" dirty="0">
                <a:highlight>
                  <a:srgbClr val="FFFF00"/>
                </a:highlight>
              </a:rPr>
              <a:t>IMPORTANT:</a:t>
            </a:r>
            <a:r>
              <a:rPr lang="en-GB" sz="4800" b="1" dirty="0"/>
              <a:t> </a:t>
            </a:r>
            <a:r>
              <a:rPr lang="en-GB" sz="4800" b="1" dirty="0">
                <a:solidFill>
                  <a:schemeClr val="bg1"/>
                </a:solidFill>
              </a:rPr>
              <a:t>SHUTDOWN &amp; </a:t>
            </a:r>
            <a:r>
              <a:rPr lang="en-GB" sz="5400" b="1" dirty="0">
                <a:solidFill>
                  <a:schemeClr val="bg1"/>
                </a:solidFill>
              </a:rPr>
              <a:t>STOP the VM</a:t>
            </a:r>
            <a:endParaRPr lang="en-GB" sz="4000" dirty="0">
              <a:solidFill>
                <a:schemeClr val="bg1"/>
              </a:solidFill>
            </a:endParaRPr>
          </a:p>
        </p:txBody>
      </p:sp>
      <p:sp>
        <p:nvSpPr>
          <p:cNvPr id="15" name="TextBox 14">
            <a:extLst>
              <a:ext uri="{FF2B5EF4-FFF2-40B4-BE49-F238E27FC236}">
                <a16:creationId xmlns:a16="http://schemas.microsoft.com/office/drawing/2014/main" id="{B79BB734-A4EC-12B3-9B67-9983D5228F16}"/>
              </a:ext>
            </a:extLst>
          </p:cNvPr>
          <p:cNvSpPr txBox="1"/>
          <p:nvPr/>
        </p:nvSpPr>
        <p:spPr>
          <a:xfrm>
            <a:off x="300618" y="1596227"/>
            <a:ext cx="5889948" cy="4832092"/>
          </a:xfrm>
          <a:prstGeom prst="rect">
            <a:avLst/>
          </a:prstGeom>
          <a:solidFill>
            <a:schemeClr val="bg1">
              <a:alpha val="7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Shut down &amp; Stop the VM after use: </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In Windows in your VM, </a:t>
            </a:r>
            <a:r>
              <a:rPr kumimoji="0" lang="en-GB" sz="2800" b="0" i="0" u="none" strike="noStrike" kern="1200" cap="none" spc="0" normalizeH="0" baseline="0" noProof="0" dirty="0" err="1">
                <a:ln>
                  <a:noFill/>
                </a:ln>
                <a:solidFill>
                  <a:prstClr val="black"/>
                </a:solidFill>
                <a:effectLst/>
                <a:uLnTx/>
                <a:uFillTx/>
                <a:latin typeface="Calibri" panose="020F0502020204030204"/>
                <a:ea typeface="+mn-ea"/>
                <a:cs typeface="+mn-cs"/>
              </a:rPr>
              <a:t>goto</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the </a:t>
            </a:r>
            <a:r>
              <a:rPr kumimoji="0" lang="en-GB"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Window icon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bottom left, click the </a:t>
            </a: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power button </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&amp; </a:t>
            </a: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SHUT DOWN</a:t>
            </a:r>
            <a:endParaRPr kumimoji="0" lang="en-GB" sz="20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endParaRP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Then back in your machine, in the </a:t>
            </a:r>
            <a:r>
              <a:rPr kumimoji="0" lang="en-GB" sz="28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Azure browser tab</a:t>
            </a: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Stop the VM</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It may take 1-3 minutes.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Wait a few minutes for it to STOP.</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This is </a:t>
            </a:r>
            <a:r>
              <a:rPr kumimoji="0" lang="en-GB" sz="28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IMPORTANT</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to prevent your hours from running out.</a:t>
            </a:r>
          </a:p>
        </p:txBody>
      </p:sp>
      <p:pic>
        <p:nvPicPr>
          <p:cNvPr id="4" name="Picture 3">
            <a:extLst>
              <a:ext uri="{FF2B5EF4-FFF2-40B4-BE49-F238E27FC236}">
                <a16:creationId xmlns:a16="http://schemas.microsoft.com/office/drawing/2014/main" id="{7ACCD64F-167F-5522-1423-782C7B3C9C4A}"/>
              </a:ext>
            </a:extLst>
          </p:cNvPr>
          <p:cNvPicPr>
            <a:picLocks noChangeAspect="1"/>
          </p:cNvPicPr>
          <p:nvPr/>
        </p:nvPicPr>
        <p:blipFill>
          <a:blip r:embed="rId3"/>
          <a:stretch>
            <a:fillRect/>
          </a:stretch>
        </p:blipFill>
        <p:spPr>
          <a:xfrm>
            <a:off x="6680365" y="1284362"/>
            <a:ext cx="5416314" cy="5574241"/>
          </a:xfrm>
          <a:prstGeom prst="rect">
            <a:avLst/>
          </a:prstGeom>
        </p:spPr>
      </p:pic>
      <p:cxnSp>
        <p:nvCxnSpPr>
          <p:cNvPr id="7" name="Straight Arrow Connector 6">
            <a:extLst>
              <a:ext uri="{FF2B5EF4-FFF2-40B4-BE49-F238E27FC236}">
                <a16:creationId xmlns:a16="http://schemas.microsoft.com/office/drawing/2014/main" id="{A01911D4-A18E-A1CA-B476-255E32C94C8E}"/>
              </a:ext>
            </a:extLst>
          </p:cNvPr>
          <p:cNvCxnSpPr>
            <a:cxnSpLocks/>
          </p:cNvCxnSpPr>
          <p:nvPr/>
        </p:nvCxnSpPr>
        <p:spPr>
          <a:xfrm>
            <a:off x="5083619" y="4549148"/>
            <a:ext cx="2074632" cy="1544577"/>
          </a:xfrm>
          <a:prstGeom prst="straightConnector1">
            <a:avLst/>
          </a:prstGeom>
          <a:ln w="920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119719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C11AEC8-078A-271E-01BE-24FB18FC3B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F4BF1F3-645F-4A99-028D-DA1DD95DE8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07F4B190-27D7-22E8-13FE-294B3273E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34A1FBD0-D3FD-136A-B9F0-59CDD0ACBA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82CC5DE-C88B-F1FB-0FFC-DB8B4BCDB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9B870E6D-CED7-C9C7-A419-67C5886EF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AB889A-0534-F957-7A80-639DBE2D3FFA}"/>
              </a:ext>
            </a:extLst>
          </p:cNvPr>
          <p:cNvSpPr>
            <a:spLocks noGrp="1"/>
          </p:cNvSpPr>
          <p:nvPr>
            <p:ph type="title"/>
          </p:nvPr>
        </p:nvSpPr>
        <p:spPr>
          <a:xfrm>
            <a:off x="786982" y="339509"/>
            <a:ext cx="9895951" cy="1033669"/>
          </a:xfrm>
        </p:spPr>
        <p:txBody>
          <a:bodyPr>
            <a:normAutofit/>
          </a:bodyPr>
          <a:lstStyle/>
          <a:p>
            <a:r>
              <a:rPr lang="en-GB" sz="4800" b="1" dirty="0">
                <a:solidFill>
                  <a:srgbClr val="FFFFFF"/>
                </a:solidFill>
              </a:rPr>
              <a:t>Register</a:t>
            </a:r>
          </a:p>
        </p:txBody>
      </p:sp>
      <p:sp>
        <p:nvSpPr>
          <p:cNvPr id="3" name="TextBox 2">
            <a:extLst>
              <a:ext uri="{FF2B5EF4-FFF2-40B4-BE49-F238E27FC236}">
                <a16:creationId xmlns:a16="http://schemas.microsoft.com/office/drawing/2014/main" id="{6624C785-6A0E-4F79-A004-25883BFC9942}"/>
              </a:ext>
            </a:extLst>
          </p:cNvPr>
          <p:cNvSpPr txBox="1"/>
          <p:nvPr/>
        </p:nvSpPr>
        <p:spPr>
          <a:xfrm>
            <a:off x="513387" y="2047434"/>
            <a:ext cx="5737288" cy="3639684"/>
          </a:xfrm>
          <a:prstGeom prst="rect">
            <a:avLst/>
          </a:prstGeom>
        </p:spPr>
        <p:txBody>
          <a:bodyPr vert="horz" lIns="91440" tIns="45720" rIns="91440" bIns="45720" rtlCol="0" anchor="t">
            <a:normAutofit/>
          </a:bodyPr>
          <a:lstStyle/>
          <a:p>
            <a:pPr marL="742950" indent="-742950">
              <a:buFont typeface="Arial" panose="020B0604020202020204" pitchFamily="34" charset="0"/>
              <a:buChar char="•"/>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Register reminder </a:t>
            </a:r>
          </a:p>
          <a:p>
            <a:pPr marL="742950" indent="-742950">
              <a:buFont typeface="Arial" panose="020B0604020202020204" pitchFamily="34" charset="0"/>
              <a:buChar char="•"/>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Thanks to D.</a:t>
            </a:r>
          </a:p>
          <a:p>
            <a:pPr marL="742950" marR="0" lvl="0" indent="-7429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3600" b="0" i="0" u="none" strike="noStrike" kern="1200" cap="none" spc="0" normalizeH="0" baseline="0" noProof="0" dirty="0">
                <a:ln>
                  <a:noFill/>
                </a:ln>
                <a:solidFill>
                  <a:prstClr val="black"/>
                </a:solidFill>
                <a:effectLst/>
                <a:uLnTx/>
                <a:uFillTx/>
                <a:latin typeface="Calibri" panose="020F0502020204030204"/>
                <a:ea typeface="+mn-ea"/>
                <a:cs typeface="+mn-cs"/>
              </a:rPr>
              <a:t>The end.</a:t>
            </a:r>
          </a:p>
        </p:txBody>
      </p:sp>
      <p:pic>
        <p:nvPicPr>
          <p:cNvPr id="5" name="Graphic 5" descr="Questions">
            <a:extLst>
              <a:ext uri="{FF2B5EF4-FFF2-40B4-BE49-F238E27FC236}">
                <a16:creationId xmlns:a16="http://schemas.microsoft.com/office/drawing/2014/main" id="{2DE5CFEB-5D48-31A9-F47F-DBEBAB33638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631897" y="314319"/>
            <a:ext cx="3399152" cy="3399152"/>
          </a:xfrm>
          <a:custGeom>
            <a:avLst/>
            <a:gdLst/>
            <a:ahLst/>
            <a:cxnLst/>
            <a:rect l="l" t="t" r="r" b="b"/>
            <a:pathLst>
              <a:path w="4636009" h="5032375">
                <a:moveTo>
                  <a:pt x="0" y="0"/>
                </a:moveTo>
                <a:lnTo>
                  <a:pt x="4636009" y="0"/>
                </a:lnTo>
                <a:lnTo>
                  <a:pt x="4636009" y="5032375"/>
                </a:lnTo>
                <a:lnTo>
                  <a:pt x="0" y="5032375"/>
                </a:lnTo>
                <a:close/>
              </a:path>
            </a:pathLst>
          </a:custGeom>
        </p:spPr>
      </p:pic>
      <p:pic>
        <p:nvPicPr>
          <p:cNvPr id="6" name="Graphic 5" descr="List with solid fill">
            <a:extLst>
              <a:ext uri="{FF2B5EF4-FFF2-40B4-BE49-F238E27FC236}">
                <a16:creationId xmlns:a16="http://schemas.microsoft.com/office/drawing/2014/main" id="{FE88DA72-E998-71E8-1DC4-7C549E82E436}"/>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093100" y="3535260"/>
            <a:ext cx="3264104" cy="3264104"/>
          </a:xfrm>
          <a:prstGeom prst="rect">
            <a:avLst/>
          </a:prstGeom>
        </p:spPr>
      </p:pic>
      <p:pic>
        <p:nvPicPr>
          <p:cNvPr id="9" name="Graphic 8" descr="Thumbs up sign with solid fill">
            <a:extLst>
              <a:ext uri="{FF2B5EF4-FFF2-40B4-BE49-F238E27FC236}">
                <a16:creationId xmlns:a16="http://schemas.microsoft.com/office/drawing/2014/main" id="{7ABFD464-AC40-F1AE-DC35-D621E02C0D96}"/>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8278352" y="2690667"/>
            <a:ext cx="1330413" cy="1330413"/>
          </a:xfrm>
          <a:prstGeom prst="rect">
            <a:avLst/>
          </a:prstGeom>
        </p:spPr>
      </p:pic>
    </p:spTree>
    <p:extLst>
      <p:ext uri="{BB962C8B-B14F-4D97-AF65-F5344CB8AC3E}">
        <p14:creationId xmlns:p14="http://schemas.microsoft.com/office/powerpoint/2010/main" val="17000587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954BE-99C8-4034-800D-908618389993}"/>
              </a:ext>
            </a:extLst>
          </p:cNvPr>
          <p:cNvSpPr>
            <a:spLocks noGrp="1"/>
          </p:cNvSpPr>
          <p:nvPr>
            <p:ph type="title"/>
          </p:nvPr>
        </p:nvSpPr>
        <p:spPr/>
        <p:txBody>
          <a:bodyPr/>
          <a:lstStyle/>
          <a:p>
            <a:r>
              <a:rPr lang="en-GB" dirty="0"/>
              <a:t>The End.</a:t>
            </a:r>
          </a:p>
        </p:txBody>
      </p:sp>
    </p:spTree>
    <p:extLst>
      <p:ext uri="{BB962C8B-B14F-4D97-AF65-F5344CB8AC3E}">
        <p14:creationId xmlns:p14="http://schemas.microsoft.com/office/powerpoint/2010/main" val="27223689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4D670-C9D8-242C-F0C3-13405597C5A7}"/>
              </a:ext>
            </a:extLst>
          </p:cNvPr>
          <p:cNvSpPr>
            <a:spLocks noGrp="1"/>
          </p:cNvSpPr>
          <p:nvPr>
            <p:ph type="title"/>
          </p:nvPr>
        </p:nvSpPr>
        <p:spPr/>
        <p:txBody>
          <a:bodyPr/>
          <a:lstStyle/>
          <a:p>
            <a:r>
              <a:rPr lang="en-GB" dirty="0"/>
              <a:t>Archive slides.</a:t>
            </a:r>
          </a:p>
        </p:txBody>
      </p:sp>
    </p:spTree>
    <p:extLst>
      <p:ext uri="{BB962C8B-B14F-4D97-AF65-F5344CB8AC3E}">
        <p14:creationId xmlns:p14="http://schemas.microsoft.com/office/powerpoint/2010/main" val="392479231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57698" y="278535"/>
            <a:ext cx="9895951" cy="1033669"/>
          </a:xfrm>
        </p:spPr>
        <p:txBody>
          <a:bodyPr>
            <a:normAutofit/>
          </a:bodyPr>
          <a:lstStyle/>
          <a:p>
            <a:r>
              <a:rPr lang="en-GB" b="1" dirty="0">
                <a:solidFill>
                  <a:schemeClr val="bg1"/>
                </a:solidFill>
              </a:rPr>
              <a:t>Study &amp; learning time</a:t>
            </a:r>
          </a:p>
        </p:txBody>
      </p:sp>
      <p:sp>
        <p:nvSpPr>
          <p:cNvPr id="3" name="TextBox 2">
            <a:extLst>
              <a:ext uri="{FF2B5EF4-FFF2-40B4-BE49-F238E27FC236}">
                <a16:creationId xmlns:a16="http://schemas.microsoft.com/office/drawing/2014/main" id="{2FD8FA0A-BEC7-4BE6-AADB-138B1CDBBC60}"/>
              </a:ext>
            </a:extLst>
          </p:cNvPr>
          <p:cNvSpPr txBox="1"/>
          <p:nvPr/>
        </p:nvSpPr>
        <p:spPr>
          <a:xfrm>
            <a:off x="459346" y="1629145"/>
            <a:ext cx="10846664" cy="138499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Study time typical for a University 20c module, where three quarters of the learning is done independently outside of the scheduled lecture/tutorial time.</a:t>
            </a:r>
          </a:p>
        </p:txBody>
      </p:sp>
      <p:graphicFrame>
        <p:nvGraphicFramePr>
          <p:cNvPr id="11" name="Table 10">
            <a:extLst>
              <a:ext uri="{FF2B5EF4-FFF2-40B4-BE49-F238E27FC236}">
                <a16:creationId xmlns:a16="http://schemas.microsoft.com/office/drawing/2014/main" id="{D47B7B7E-3B9F-431E-9750-68D6EF596A05}"/>
              </a:ext>
            </a:extLst>
          </p:cNvPr>
          <p:cNvGraphicFramePr>
            <a:graphicFrameLocks noGrp="1"/>
          </p:cNvGraphicFramePr>
          <p:nvPr/>
        </p:nvGraphicFramePr>
        <p:xfrm>
          <a:off x="1828801" y="3045853"/>
          <a:ext cx="7368208" cy="3533612"/>
        </p:xfrm>
        <a:graphic>
          <a:graphicData uri="http://schemas.openxmlformats.org/drawingml/2006/table">
            <a:tbl>
              <a:tblPr firstRow="1" firstCol="1" bandRow="1">
                <a:tableStyleId>{5C22544A-7EE6-4342-B048-85BDC9FD1C3A}</a:tableStyleId>
              </a:tblPr>
              <a:tblGrid>
                <a:gridCol w="3606196">
                  <a:extLst>
                    <a:ext uri="{9D8B030D-6E8A-4147-A177-3AD203B41FA5}">
                      <a16:colId xmlns:a16="http://schemas.microsoft.com/office/drawing/2014/main" val="3640470972"/>
                    </a:ext>
                  </a:extLst>
                </a:gridCol>
                <a:gridCol w="3762012">
                  <a:extLst>
                    <a:ext uri="{9D8B030D-6E8A-4147-A177-3AD203B41FA5}">
                      <a16:colId xmlns:a16="http://schemas.microsoft.com/office/drawing/2014/main" val="769931126"/>
                    </a:ext>
                  </a:extLst>
                </a:gridCol>
              </a:tblGrid>
              <a:tr h="785247">
                <a:tc>
                  <a:txBody>
                    <a:bodyPr/>
                    <a:lstStyle/>
                    <a:p>
                      <a:pPr algn="just" fontAlgn="base" hangingPunct="0"/>
                      <a:r>
                        <a:rPr lang="en-GB" sz="2400" dirty="0">
                          <a:effectLst/>
                        </a:rPr>
                        <a:t>Activity type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rPr>
                        <a:t>Percentage</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58386305"/>
                  </a:ext>
                </a:extLst>
              </a:tr>
              <a:tr h="785247">
                <a:tc>
                  <a:txBody>
                    <a:bodyPr/>
                    <a:lstStyle/>
                    <a:p>
                      <a:pPr algn="just" fontAlgn="base" hangingPunct="0"/>
                      <a:r>
                        <a:rPr lang="en-GB" sz="2400">
                          <a:effectLst/>
                        </a:rPr>
                        <a:t>Scheduled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24%</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508493420"/>
                  </a:ext>
                </a:extLst>
              </a:tr>
              <a:tr h="785247">
                <a:tc>
                  <a:txBody>
                    <a:bodyPr/>
                    <a:lstStyle/>
                    <a:p>
                      <a:pPr algn="just" fontAlgn="base" hangingPunct="0"/>
                      <a:r>
                        <a:rPr lang="en-GB" sz="2400">
                          <a:effectLst/>
                        </a:rPr>
                        <a:t>Independent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highlight>
                            <a:srgbClr val="FFFF00"/>
                          </a:highlight>
                        </a:rPr>
                        <a:t>76%</a:t>
                      </a:r>
                      <a:endParaRPr lang="en-GB" sz="2400" dirty="0">
                        <a:effectLst/>
                        <a:highlight>
                          <a:srgbClr val="FFFF00"/>
                        </a:highligh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707779189"/>
                  </a:ext>
                </a:extLst>
              </a:tr>
              <a:tr h="785247">
                <a:tc>
                  <a:txBody>
                    <a:bodyPr/>
                    <a:lstStyle/>
                    <a:p>
                      <a:pPr algn="just" fontAlgn="base" hangingPunct="0"/>
                      <a:r>
                        <a:rPr lang="en-GB" sz="2400">
                          <a:effectLst/>
                        </a:rPr>
                        <a:t>Placement learning</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a:effectLst/>
                        </a:rPr>
                        <a:t>0%</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165106948"/>
                  </a:ext>
                </a:extLst>
              </a:tr>
              <a:tr h="392624">
                <a:tc>
                  <a:txBody>
                    <a:bodyPr/>
                    <a:lstStyle/>
                    <a:p>
                      <a:pPr algn="just" fontAlgn="base" hangingPunct="0"/>
                      <a:r>
                        <a:rPr lang="en-GB" sz="2400">
                          <a:effectLst/>
                        </a:rPr>
                        <a:t>TOTAL</a:t>
                      </a:r>
                      <a:endParaRPr lang="en-GB" sz="24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fontAlgn="base" hangingPunct="0"/>
                      <a:r>
                        <a:rPr lang="en-GB" sz="2400" dirty="0">
                          <a:effectLst/>
                        </a:rPr>
                        <a:t>100%</a:t>
                      </a:r>
                      <a:endParaRPr lang="en-GB" sz="24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0360736"/>
                  </a:ext>
                </a:extLst>
              </a:tr>
            </a:tbl>
          </a:graphicData>
        </a:graphic>
      </p:graphicFrame>
    </p:spTree>
    <p:extLst>
      <p:ext uri="{BB962C8B-B14F-4D97-AF65-F5344CB8AC3E}">
        <p14:creationId xmlns:p14="http://schemas.microsoft.com/office/powerpoint/2010/main" val="98512499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0E37559-84E4-41FF-E598-2946C173F57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99D4622-7617-8E34-DF3A-B291BB281C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64EA1123-89B1-C1FB-B6D1-4694D8AA5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99E6CF7-BE1C-3F8F-DC46-229FFB5B3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DEDEE1A9-8BDE-3873-7403-EA9BCAAA9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013A290A-01C1-085E-5CAF-D4FEB5233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6473CE3-040B-9B03-7686-49B2FA75498D}"/>
              </a:ext>
            </a:extLst>
          </p:cNvPr>
          <p:cNvSpPr>
            <a:spLocks noGrp="1"/>
          </p:cNvSpPr>
          <p:nvPr>
            <p:ph type="title"/>
          </p:nvPr>
        </p:nvSpPr>
        <p:spPr>
          <a:xfrm>
            <a:off x="330133" y="283429"/>
            <a:ext cx="10392636" cy="1033669"/>
          </a:xfrm>
        </p:spPr>
        <p:txBody>
          <a:bodyPr>
            <a:normAutofit fontScale="90000"/>
          </a:bodyPr>
          <a:lstStyle/>
          <a:p>
            <a:r>
              <a:rPr lang="en-GB" sz="5400" b="1" dirty="0">
                <a:solidFill>
                  <a:srgbClr val="FFFFFF"/>
                </a:solidFill>
              </a:rPr>
              <a:t>At Home: </a:t>
            </a:r>
            <a:r>
              <a:rPr lang="en-GB" sz="5400" b="1" dirty="0" err="1">
                <a:solidFill>
                  <a:srgbClr val="FFFFFF"/>
                </a:solidFill>
              </a:rPr>
              <a:t>Ustwd</a:t>
            </a:r>
            <a:r>
              <a:rPr lang="en-GB" sz="5400" b="1" dirty="0">
                <a:solidFill>
                  <a:srgbClr val="FFFFFF"/>
                </a:solidFill>
              </a:rPr>
              <a:t> Azure VM or VirtualBox</a:t>
            </a:r>
          </a:p>
        </p:txBody>
      </p:sp>
      <p:sp>
        <p:nvSpPr>
          <p:cNvPr id="5" name="TextBox 4">
            <a:extLst>
              <a:ext uri="{FF2B5EF4-FFF2-40B4-BE49-F238E27FC236}">
                <a16:creationId xmlns:a16="http://schemas.microsoft.com/office/drawing/2014/main" id="{CC87F703-EFB9-B1C1-8A75-44D5C49691F6}"/>
              </a:ext>
            </a:extLst>
          </p:cNvPr>
          <p:cNvSpPr txBox="1"/>
          <p:nvPr/>
        </p:nvSpPr>
        <p:spPr>
          <a:xfrm>
            <a:off x="195031" y="1720840"/>
            <a:ext cx="7641663" cy="4154984"/>
          </a:xfrm>
          <a:prstGeom prst="rect">
            <a:avLst/>
          </a:prstGeom>
          <a:noFill/>
        </p:spPr>
        <p:txBody>
          <a:bodyPr wrap="square">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Create a free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Virtual Machine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to load a Windows &amp; Linux OS </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to experiment with,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use</a:t>
            </a: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Virtual Machine software such as Wine or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VirtualBox</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Allows you to install Windows or Linux within a Virtual Machine on your computer.</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To experiment with without making any changes to your system.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It’s a great way </a:t>
            </a:r>
            <a:r>
              <a:rPr kumimoji="0" lang="en-GB" sz="2400" b="0" i="0" u="none" strike="noStrike" kern="1200" cap="none" spc="0" normalizeH="0" baseline="0" noProof="0">
                <a:ln>
                  <a:noFill/>
                </a:ln>
                <a:solidFill>
                  <a:prstClr val="black"/>
                </a:solidFill>
                <a:effectLst/>
                <a:uLnTx/>
                <a:uFillTx/>
                <a:latin typeface="Calibri" panose="020F0502020204030204"/>
                <a:ea typeface="+mn-ea"/>
                <a:cs typeface="+mn-cs"/>
              </a:rPr>
              <a:t>to experiment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and you can create and use a Windows &amp; Linux OS just like an App. within your existing OS.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To view step by step tutorials,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click-here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 or </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here</a:t>
            </a: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pic>
        <p:nvPicPr>
          <p:cNvPr id="9" name="Picture 8" descr="A blue and white cube with white text&#10;&#10;Description automatically generated">
            <a:extLst>
              <a:ext uri="{FF2B5EF4-FFF2-40B4-BE49-F238E27FC236}">
                <a16:creationId xmlns:a16="http://schemas.microsoft.com/office/drawing/2014/main" id="{1E83040D-2FCA-C9D1-79DA-E78060EDC1A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7654190" y="1758598"/>
            <a:ext cx="4876800" cy="4876800"/>
          </a:xfrm>
          <a:prstGeom prst="rect">
            <a:avLst/>
          </a:prstGeom>
        </p:spPr>
      </p:pic>
      <p:pic>
        <p:nvPicPr>
          <p:cNvPr id="1026" name="Picture 2">
            <a:extLst>
              <a:ext uri="{FF2B5EF4-FFF2-40B4-BE49-F238E27FC236}">
                <a16:creationId xmlns:a16="http://schemas.microsoft.com/office/drawing/2014/main" id="{43A47A94-4669-5748-FE36-AB3631D8997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331601" y="126836"/>
            <a:ext cx="1442601" cy="1238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764201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1A6A9B-B519-F288-165A-9DAE0FE8133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336AF9-7C08-1108-169F-724947D5D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54AA95E-02C4-7FE3-4E1B-587C5B112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0C4A84B4-E6C1-13DE-22E3-276833E8D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A92DEBD4-DD90-C7D7-E89E-A8FA22807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B0A851CE-BFA4-14B2-FD87-ACA7C968D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2230F37-1493-A4E7-FD34-55FFAB6465AC}"/>
              </a:ext>
            </a:extLst>
          </p:cNvPr>
          <p:cNvSpPr>
            <a:spLocks noGrp="1"/>
          </p:cNvSpPr>
          <p:nvPr>
            <p:ph type="title"/>
          </p:nvPr>
        </p:nvSpPr>
        <p:spPr>
          <a:xfrm>
            <a:off x="307502" y="316522"/>
            <a:ext cx="11425148" cy="1033669"/>
          </a:xfrm>
        </p:spPr>
        <p:txBody>
          <a:bodyPr>
            <a:normAutofit fontScale="90000"/>
          </a:bodyPr>
          <a:lstStyle/>
          <a:p>
            <a:r>
              <a:rPr lang="en-GB" sz="6000" b="1" dirty="0">
                <a:solidFill>
                  <a:schemeClr val="bg1"/>
                </a:solidFill>
              </a:rPr>
              <a:t>Bg. </a:t>
            </a:r>
            <a:r>
              <a:rPr lang="en-GB" sz="4800" b="1" dirty="0">
                <a:solidFill>
                  <a:schemeClr val="bg1"/>
                </a:solidFill>
              </a:rPr>
              <a:t>Windows: System Security </a:t>
            </a:r>
            <a:r>
              <a:rPr lang="en-GB" sz="4800" b="1" dirty="0" err="1">
                <a:solidFill>
                  <a:schemeClr val="bg1"/>
                </a:solidFill>
              </a:rPr>
              <a:t>cont</a:t>
            </a:r>
            <a:r>
              <a:rPr lang="en-GB" sz="4800" b="1" dirty="0">
                <a:solidFill>
                  <a:schemeClr val="bg1"/>
                </a:solidFill>
              </a:rPr>
              <a:t>: </a:t>
            </a:r>
            <a:r>
              <a:rPr lang="en-GB" sz="4800" b="1" dirty="0">
                <a:highlight>
                  <a:srgbClr val="FFFF00"/>
                </a:highlight>
              </a:rPr>
              <a:t>Event Viewer</a:t>
            </a:r>
            <a:r>
              <a:rPr lang="en-GB" sz="4800" b="1" dirty="0"/>
              <a:t>: </a:t>
            </a:r>
            <a:endParaRPr lang="en-GB" sz="4800" b="1" dirty="0">
              <a:solidFill>
                <a:schemeClr val="bg1"/>
              </a:solidFill>
            </a:endParaRPr>
          </a:p>
        </p:txBody>
      </p:sp>
      <p:sp>
        <p:nvSpPr>
          <p:cNvPr id="15" name="Content Placeholder 2">
            <a:extLst>
              <a:ext uri="{FF2B5EF4-FFF2-40B4-BE49-F238E27FC236}">
                <a16:creationId xmlns:a16="http://schemas.microsoft.com/office/drawing/2014/main" id="{4E96F231-8D5F-840F-6AC8-DA41AFE1D746}"/>
              </a:ext>
            </a:extLst>
          </p:cNvPr>
          <p:cNvSpPr>
            <a:spLocks noGrp="1"/>
          </p:cNvSpPr>
          <p:nvPr>
            <p:ph idx="1"/>
          </p:nvPr>
        </p:nvSpPr>
        <p:spPr>
          <a:xfrm>
            <a:off x="307502" y="1811608"/>
            <a:ext cx="11545062" cy="4843634"/>
          </a:xfrm>
        </p:spPr>
        <p:txBody>
          <a:bodyPr>
            <a:normAutofit fontScale="92500" lnSpcReduction="20000"/>
          </a:bodyPr>
          <a:lstStyle/>
          <a:p>
            <a:pPr marL="0" indent="0">
              <a:lnSpc>
                <a:spcPct val="100000"/>
              </a:lnSpc>
              <a:spcBef>
                <a:spcPts val="600"/>
              </a:spcBef>
              <a:buNone/>
            </a:pPr>
            <a:r>
              <a:rPr lang="en-GB" sz="3600" b="1" dirty="0">
                <a:highlight>
                  <a:srgbClr val="FFFF00"/>
                </a:highlight>
              </a:rPr>
              <a:t>Bg. </a:t>
            </a:r>
            <a:r>
              <a:rPr lang="en-GB" sz="2800" b="1" dirty="0">
                <a:highlight>
                  <a:srgbClr val="FFFF00"/>
                </a:highlight>
              </a:rPr>
              <a:t>Covered in next Lecture tutorial. </a:t>
            </a:r>
            <a:r>
              <a:rPr lang="en-GB" sz="2800" b="1" dirty="0"/>
              <a:t>Additional Windows Security feature:</a:t>
            </a:r>
          </a:p>
          <a:p>
            <a:pPr>
              <a:lnSpc>
                <a:spcPct val="100000"/>
              </a:lnSpc>
              <a:spcBef>
                <a:spcPts val="600"/>
              </a:spcBef>
            </a:pPr>
            <a:r>
              <a:rPr lang="en-GB" sz="2600" b="1" dirty="0">
                <a:highlight>
                  <a:srgbClr val="FFFF00"/>
                </a:highlight>
              </a:rPr>
              <a:t>Event Viewer</a:t>
            </a:r>
            <a:r>
              <a:rPr lang="en-GB" sz="2600" b="1" dirty="0"/>
              <a:t>: </a:t>
            </a:r>
            <a:r>
              <a:rPr lang="en-GB" sz="2600" dirty="0">
                <a:highlight>
                  <a:srgbClr val="FFFF00"/>
                </a:highlight>
              </a:rPr>
              <a:t>Windows Event Viewer tool records application, security, and system events, making it essential for troubleshooting issues.</a:t>
            </a:r>
          </a:p>
          <a:p>
            <a:pPr marL="0" indent="0">
              <a:lnSpc>
                <a:spcPct val="100000"/>
              </a:lnSpc>
              <a:spcBef>
                <a:spcPts val="600"/>
              </a:spcBef>
              <a:buNone/>
            </a:pPr>
            <a:r>
              <a:rPr lang="en-GB" sz="3500" dirty="0"/>
              <a:t>Bg.</a:t>
            </a:r>
          </a:p>
          <a:p>
            <a:pPr>
              <a:lnSpc>
                <a:spcPct val="100000"/>
              </a:lnSpc>
              <a:spcBef>
                <a:spcPts val="600"/>
              </a:spcBef>
            </a:pPr>
            <a:r>
              <a:rPr lang="en-GB" sz="2600" dirty="0"/>
              <a:t>To access it, search for </a:t>
            </a:r>
            <a:r>
              <a:rPr lang="en-GB" sz="2600" b="1" dirty="0"/>
              <a:t>Event Viewer</a:t>
            </a:r>
            <a:r>
              <a:rPr lang="en-GB" sz="2600" dirty="0"/>
              <a:t> and open the program. </a:t>
            </a:r>
          </a:p>
          <a:p>
            <a:pPr>
              <a:lnSpc>
                <a:spcPct val="100000"/>
              </a:lnSpc>
              <a:spcBef>
                <a:spcPts val="600"/>
              </a:spcBef>
            </a:pPr>
            <a:r>
              <a:rPr lang="en-GB" sz="2600" dirty="0"/>
              <a:t>Event logs are organized into two main categories: </a:t>
            </a:r>
            <a:r>
              <a:rPr lang="en-GB" sz="2600" b="1" dirty="0"/>
              <a:t>Windows Logs</a:t>
            </a:r>
            <a:r>
              <a:rPr lang="en-GB" sz="2600" dirty="0"/>
              <a:t> and </a:t>
            </a:r>
            <a:r>
              <a:rPr lang="en-GB" sz="2600" b="1" dirty="0"/>
              <a:t>Application and Services Logs</a:t>
            </a:r>
            <a:r>
              <a:rPr lang="en-GB" sz="2600" dirty="0"/>
              <a:t>, each containing multiple log types. </a:t>
            </a:r>
          </a:p>
          <a:p>
            <a:pPr>
              <a:lnSpc>
                <a:spcPct val="100000"/>
              </a:lnSpc>
              <a:spcBef>
                <a:spcPts val="600"/>
              </a:spcBef>
            </a:pPr>
            <a:r>
              <a:rPr lang="en-GB" sz="2600" dirty="0"/>
              <a:t>Every event includes details such as level (Information, Warning, Error, or Critical), date/time, source, and an event ID. </a:t>
            </a:r>
          </a:p>
          <a:p>
            <a:pPr>
              <a:lnSpc>
                <a:spcPct val="100000"/>
              </a:lnSpc>
              <a:spcBef>
                <a:spcPts val="600"/>
              </a:spcBef>
            </a:pPr>
            <a:r>
              <a:rPr lang="en-GB" sz="2600" dirty="0"/>
              <a:t>Users can create </a:t>
            </a:r>
            <a:r>
              <a:rPr lang="en-GB" sz="2600" b="1" dirty="0"/>
              <a:t>custom views</a:t>
            </a:r>
            <a:r>
              <a:rPr lang="en-GB" sz="2600" dirty="0"/>
              <a:t> to filter events by type, time, or severity, and the built-in </a:t>
            </a:r>
            <a:r>
              <a:rPr lang="en-GB" sz="2600" b="1" dirty="0"/>
              <a:t>Administrative Events</a:t>
            </a:r>
            <a:r>
              <a:rPr lang="en-GB" sz="2600" dirty="0"/>
              <a:t> view is useful for reviewing all critical, error, and warning events. </a:t>
            </a:r>
          </a:p>
          <a:p>
            <a:pPr>
              <a:lnSpc>
                <a:spcPct val="100000"/>
              </a:lnSpc>
              <a:spcBef>
                <a:spcPts val="600"/>
              </a:spcBef>
            </a:pPr>
            <a:r>
              <a:rPr lang="en-GB" sz="2600" dirty="0"/>
              <a:t>Security-related logs are located under Windows Logs and use event IDs to identify specific event types.</a:t>
            </a:r>
          </a:p>
          <a:p>
            <a:pPr>
              <a:lnSpc>
                <a:spcPct val="100000"/>
              </a:lnSpc>
              <a:spcBef>
                <a:spcPts val="600"/>
              </a:spcBef>
            </a:pPr>
            <a:endParaRPr lang="en-GB" dirty="0"/>
          </a:p>
        </p:txBody>
      </p:sp>
    </p:spTree>
    <p:extLst>
      <p:ext uri="{BB962C8B-B14F-4D97-AF65-F5344CB8AC3E}">
        <p14:creationId xmlns:p14="http://schemas.microsoft.com/office/powerpoint/2010/main" val="32365942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86982" y="339509"/>
            <a:ext cx="9895951" cy="1033669"/>
          </a:xfrm>
        </p:spPr>
        <p:txBody>
          <a:bodyPr>
            <a:normAutofit/>
          </a:bodyPr>
          <a:lstStyle/>
          <a:p>
            <a:r>
              <a:rPr lang="en-GB" sz="4000" b="1" dirty="0">
                <a:solidFill>
                  <a:srgbClr val="002060"/>
                </a:solidFill>
                <a:highlight>
                  <a:srgbClr val="FFFF00"/>
                </a:highlight>
              </a:rPr>
              <a:t>Try:</a:t>
            </a:r>
            <a:r>
              <a:rPr lang="en-GB" sz="4000" b="1" dirty="0">
                <a:solidFill>
                  <a:srgbClr val="002060"/>
                </a:solidFill>
              </a:rPr>
              <a:t> </a:t>
            </a:r>
            <a:r>
              <a:rPr lang="en-GB" b="1" dirty="0">
                <a:solidFill>
                  <a:schemeClr val="bg1"/>
                </a:solidFill>
              </a:rPr>
              <a:t>A</a:t>
            </a:r>
            <a:r>
              <a:rPr lang="en-GB" dirty="0">
                <a:solidFill>
                  <a:schemeClr val="bg1"/>
                </a:solidFill>
              </a:rPr>
              <a:t> </a:t>
            </a:r>
            <a:r>
              <a:rPr lang="en-GB" sz="4000" b="1" dirty="0">
                <a:solidFill>
                  <a:srgbClr val="FFFFFF"/>
                </a:solidFill>
              </a:rPr>
              <a:t>Bash command editor</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39436" y="1793015"/>
            <a:ext cx="10918249" cy="4896109"/>
          </a:xfrm>
        </p:spPr>
        <p:txBody>
          <a:bodyPr>
            <a:normAutofit fontScale="92500" lnSpcReduction="10000"/>
          </a:bodyPr>
          <a:lstStyle/>
          <a:p>
            <a:pPr marL="0" indent="0">
              <a:buNone/>
            </a:pPr>
            <a:r>
              <a:rPr lang="en-GB" dirty="0"/>
              <a:t>Recommended:</a:t>
            </a:r>
          </a:p>
          <a:p>
            <a:pPr marL="514350" indent="-514350">
              <a:buFont typeface="+mj-lt"/>
              <a:buAutoNum type="arabicPeriod"/>
            </a:pPr>
            <a:r>
              <a:rPr lang="en-GB" dirty="0">
                <a:highlight>
                  <a:srgbClr val="FFFF00"/>
                </a:highlight>
                <a:hlinkClick r:id="rId3"/>
              </a:rPr>
              <a:t>Google Cloud Shell</a:t>
            </a:r>
            <a:r>
              <a:rPr lang="en-GB" dirty="0"/>
              <a:t> - free with a Gmail account. </a:t>
            </a:r>
            <a:r>
              <a:rPr lang="en-GB" dirty="0">
                <a:highlight>
                  <a:srgbClr val="FFFF00"/>
                </a:highlight>
              </a:rPr>
              <a:t>Simplest for now</a:t>
            </a:r>
            <a:r>
              <a:rPr lang="en-GB" dirty="0"/>
              <a:t>.</a:t>
            </a:r>
          </a:p>
          <a:p>
            <a:pPr marL="514350" indent="-514350">
              <a:buFont typeface="+mj-lt"/>
              <a:buAutoNum type="arabicPeriod"/>
            </a:pPr>
            <a:r>
              <a:rPr lang="en-GB" sz="2800" dirty="0">
                <a:highlight>
                  <a:srgbClr val="FFFF00"/>
                </a:highlight>
                <a:hlinkClick r:id="rId4"/>
              </a:rPr>
              <a:t>JSLinux (bellard.org)</a:t>
            </a:r>
            <a:r>
              <a:rPr lang="en-GB" sz="2800" dirty="0">
                <a:highlight>
                  <a:srgbClr val="FFFF00"/>
                </a:highlight>
              </a:rPr>
              <a:t> – Fedora</a:t>
            </a:r>
            <a:r>
              <a:rPr lang="en-GB" dirty="0">
                <a:highlight>
                  <a:srgbClr val="FFFF00"/>
                </a:highlight>
              </a:rPr>
              <a:t> Linux.</a:t>
            </a:r>
          </a:p>
          <a:p>
            <a:pPr marL="514350" indent="-514350">
              <a:buFont typeface="+mj-lt"/>
              <a:buAutoNum type="arabicPeriod"/>
            </a:pPr>
            <a:r>
              <a:rPr lang="en-GB" dirty="0">
                <a:highlight>
                  <a:srgbClr val="FFFF00"/>
                </a:highlight>
              </a:rPr>
              <a:t>UWTSD </a:t>
            </a:r>
            <a:r>
              <a:rPr lang="en-GB" dirty="0">
                <a:highlight>
                  <a:srgbClr val="FFFF00"/>
                </a:highlight>
                <a:hlinkClick r:id="rId5"/>
              </a:rPr>
              <a:t>Azure Cloud - Virtual machine</a:t>
            </a:r>
            <a:r>
              <a:rPr lang="en-GB" dirty="0"/>
              <a:t> – </a:t>
            </a:r>
            <a:r>
              <a:rPr lang="en-GB" dirty="0">
                <a:highlight>
                  <a:srgbClr val="FFFF00"/>
                </a:highlight>
              </a:rPr>
              <a:t>CLIs * CMD, PS &amp; Linux *.</a:t>
            </a:r>
          </a:p>
          <a:p>
            <a:pPr lvl="1">
              <a:lnSpc>
                <a:spcPct val="100000"/>
              </a:lnSpc>
              <a:spcBef>
                <a:spcPts val="600"/>
              </a:spcBef>
            </a:pPr>
            <a:r>
              <a:rPr lang="en-US" i="0" dirty="0">
                <a:effectLst/>
              </a:rPr>
              <a:t>Google’s </a:t>
            </a:r>
            <a:r>
              <a:rPr lang="en-US" b="1" i="0" dirty="0">
                <a:effectLst/>
              </a:rPr>
              <a:t>Cloud Shell </a:t>
            </a:r>
            <a:r>
              <a:rPr lang="en-US" b="0" i="0" dirty="0">
                <a:effectLst/>
              </a:rPr>
              <a:t>is </a:t>
            </a:r>
            <a:r>
              <a:rPr lang="en-US" b="1" i="0" dirty="0">
                <a:effectLst/>
              </a:rPr>
              <a:t>a free online Bash Shell / CLI. </a:t>
            </a:r>
          </a:p>
          <a:p>
            <a:pPr lvl="2">
              <a:lnSpc>
                <a:spcPct val="100000"/>
              </a:lnSpc>
              <a:spcBef>
                <a:spcPts val="600"/>
              </a:spcBef>
            </a:pPr>
            <a:r>
              <a:rPr lang="en-US" sz="1700" dirty="0"/>
              <a:t>Bg. </a:t>
            </a:r>
            <a:r>
              <a:rPr lang="en-US" sz="1700" b="0" i="0" dirty="0">
                <a:effectLst/>
              </a:rPr>
              <a:t>It allows us to manage our Cloud projects and resources directly from the browser, without the need to install anything on our computer. A variety of tools are already installed in the online Cloud Shell Editor such as Bash, GCP SDK, Nano editor, Composer, Git, Docker and many more.</a:t>
            </a:r>
            <a:endParaRPr lang="en-US" sz="1700" dirty="0">
              <a:highlight>
                <a:srgbClr val="FFFF00"/>
              </a:highlight>
            </a:endParaRPr>
          </a:p>
          <a:p>
            <a:pPr lvl="3">
              <a:lnSpc>
                <a:spcPct val="100000"/>
              </a:lnSpc>
              <a:spcBef>
                <a:spcPts val="600"/>
              </a:spcBef>
            </a:pPr>
            <a:r>
              <a:rPr lang="en-US" sz="1900" dirty="0"/>
              <a:t>Bash command </a:t>
            </a:r>
            <a:r>
              <a:rPr lang="en-US" sz="1900" dirty="0">
                <a:hlinkClick r:id="rId6"/>
              </a:rPr>
              <a:t>cheat sheet</a:t>
            </a:r>
            <a:r>
              <a:rPr lang="en-US" sz="1900" dirty="0"/>
              <a:t>.</a:t>
            </a:r>
            <a:endParaRPr lang="en-GB" sz="1900" dirty="0"/>
          </a:p>
          <a:p>
            <a:r>
              <a:rPr lang="en-GB" sz="3000" b="1" dirty="0"/>
              <a:t>Other Online Bash editors </a:t>
            </a:r>
            <a:r>
              <a:rPr lang="en-GB" sz="2600" dirty="0"/>
              <a:t>(Some commands e.g. </a:t>
            </a:r>
            <a:r>
              <a:rPr lang="en-GB" sz="2600" dirty="0" err="1"/>
              <a:t>htop</a:t>
            </a:r>
            <a:r>
              <a:rPr lang="en-GB" sz="2600" dirty="0"/>
              <a:t> will not work on these)</a:t>
            </a:r>
          </a:p>
          <a:p>
            <a:pPr lvl="1"/>
            <a:r>
              <a:rPr lang="en-US" sz="2200" dirty="0">
                <a:highlight>
                  <a:srgbClr val="FFFF00"/>
                </a:highlight>
                <a:hlinkClick r:id="rId7"/>
              </a:rPr>
              <a:t>Git Bash for Windows</a:t>
            </a:r>
            <a:r>
              <a:rPr lang="en-US" sz="2200" dirty="0">
                <a:highlight>
                  <a:srgbClr val="FFFF00"/>
                </a:highlight>
              </a:rPr>
              <a:t> – Available in the Labs</a:t>
            </a:r>
            <a:r>
              <a:rPr lang="en-US" sz="2200" dirty="0"/>
              <a:t>. Right click on desktop or any directory. *</a:t>
            </a:r>
          </a:p>
          <a:p>
            <a:pPr lvl="1"/>
            <a:r>
              <a:rPr lang="en-US" sz="2200" dirty="0">
                <a:hlinkClick r:id="rId8"/>
              </a:rPr>
              <a:t>Create a Bash program using </a:t>
            </a:r>
            <a:r>
              <a:rPr lang="en-US" sz="2200" dirty="0" err="1">
                <a:hlinkClick r:id="rId8"/>
              </a:rPr>
              <a:t>myCompiler</a:t>
            </a:r>
            <a:endParaRPr lang="en-US" sz="2200" dirty="0"/>
          </a:p>
          <a:p>
            <a:pPr lvl="1"/>
            <a:r>
              <a:rPr lang="en-GB" sz="2200" dirty="0">
                <a:hlinkClick r:id="rId9"/>
              </a:rPr>
              <a:t>Online Linux Terminal (cocalc.com)</a:t>
            </a:r>
            <a:endParaRPr lang="en-GB" sz="3900" dirty="0"/>
          </a:p>
          <a:p>
            <a:pPr lvl="1"/>
            <a:r>
              <a:rPr lang="en-GB" sz="2200" dirty="0">
                <a:hlinkClick r:id="rId10"/>
              </a:rPr>
              <a:t>Online Bash Compiler | Run Bash Code Online (tutorialspoint.com)</a:t>
            </a:r>
            <a:endParaRPr lang="en-GB" sz="2200" dirty="0"/>
          </a:p>
        </p:txBody>
      </p:sp>
      <p:sp>
        <p:nvSpPr>
          <p:cNvPr id="4" name="TextBox 3">
            <a:extLst>
              <a:ext uri="{FF2B5EF4-FFF2-40B4-BE49-F238E27FC236}">
                <a16:creationId xmlns:a16="http://schemas.microsoft.com/office/drawing/2014/main" id="{994D2B35-B15F-CD4B-9852-5EFBEF62CCCF}"/>
              </a:ext>
            </a:extLst>
          </p:cNvPr>
          <p:cNvSpPr txBox="1"/>
          <p:nvPr/>
        </p:nvSpPr>
        <p:spPr>
          <a:xfrm>
            <a:off x="9234620" y="5595161"/>
            <a:ext cx="2957380" cy="120032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Git for Windows provides a BASH emulation used to run </a:t>
            </a: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Git</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(Version control software) from the command line.</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46326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18041" y="236518"/>
            <a:ext cx="9895951" cy="1033669"/>
          </a:xfrm>
        </p:spPr>
        <p:txBody>
          <a:bodyPr>
            <a:normAutofit/>
          </a:bodyPr>
          <a:lstStyle/>
          <a:p>
            <a:r>
              <a:rPr lang="en-GB" sz="4800" b="1" dirty="0">
                <a:solidFill>
                  <a:srgbClr val="FFFFFF"/>
                </a:solidFill>
              </a:rPr>
              <a:t>Bg. </a:t>
            </a:r>
            <a:r>
              <a:rPr lang="en-GB" b="1" dirty="0">
                <a:solidFill>
                  <a:srgbClr val="FFFFFF"/>
                </a:solidFill>
              </a:rPr>
              <a:t>Google Cloud Shell</a:t>
            </a:r>
            <a:endParaRPr lang="en-GB" sz="4000" b="1" dirty="0">
              <a:solidFill>
                <a:srgbClr val="FFFFFF"/>
              </a:solidFill>
            </a:endParaRPr>
          </a:p>
        </p:txBody>
      </p:sp>
      <p:pic>
        <p:nvPicPr>
          <p:cNvPr id="11" name="Picture 10">
            <a:extLst>
              <a:ext uri="{FF2B5EF4-FFF2-40B4-BE49-F238E27FC236}">
                <a16:creationId xmlns:a16="http://schemas.microsoft.com/office/drawing/2014/main" id="{B9688B0E-D09E-7AB3-85B8-CF07DDC51CC4}"/>
              </a:ext>
            </a:extLst>
          </p:cNvPr>
          <p:cNvPicPr>
            <a:picLocks noChangeAspect="1"/>
          </p:cNvPicPr>
          <p:nvPr/>
        </p:nvPicPr>
        <p:blipFill>
          <a:blip r:embed="rId3"/>
          <a:stretch>
            <a:fillRect/>
          </a:stretch>
        </p:blipFill>
        <p:spPr>
          <a:xfrm>
            <a:off x="2576058" y="1270188"/>
            <a:ext cx="9371960" cy="5156095"/>
          </a:xfrm>
          <a:prstGeom prst="rect">
            <a:avLst/>
          </a:prstGeom>
        </p:spPr>
      </p:pic>
      <p:sp>
        <p:nvSpPr>
          <p:cNvPr id="13" name="Arrow: Right 12">
            <a:extLst>
              <a:ext uri="{FF2B5EF4-FFF2-40B4-BE49-F238E27FC236}">
                <a16:creationId xmlns:a16="http://schemas.microsoft.com/office/drawing/2014/main" id="{9CDEDE4D-E200-5619-82F5-27605474D6B0}"/>
              </a:ext>
            </a:extLst>
          </p:cNvPr>
          <p:cNvSpPr/>
          <p:nvPr/>
        </p:nvSpPr>
        <p:spPr>
          <a:xfrm rot="895158" flipV="1">
            <a:off x="2144147" y="2939715"/>
            <a:ext cx="5881401" cy="40744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TextBox 14">
            <a:extLst>
              <a:ext uri="{FF2B5EF4-FFF2-40B4-BE49-F238E27FC236}">
                <a16:creationId xmlns:a16="http://schemas.microsoft.com/office/drawing/2014/main" id="{3C22E9FF-1110-BAC0-3742-6B2DF7A08E90}"/>
              </a:ext>
            </a:extLst>
          </p:cNvPr>
          <p:cNvSpPr txBox="1"/>
          <p:nvPr/>
        </p:nvSpPr>
        <p:spPr>
          <a:xfrm>
            <a:off x="138313" y="1874904"/>
            <a:ext cx="3012141" cy="2246769"/>
          </a:xfrm>
          <a:prstGeom prst="rect">
            <a:avLst/>
          </a:prstGeom>
          <a:solidFill>
            <a:schemeClr val="bg1">
              <a:alpha val="7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Drag the separator handle up to expand the ‘editor’ space to include commands.</a:t>
            </a:r>
          </a:p>
        </p:txBody>
      </p:sp>
    </p:spTree>
    <p:extLst>
      <p:ext uri="{BB962C8B-B14F-4D97-AF65-F5344CB8AC3E}">
        <p14:creationId xmlns:p14="http://schemas.microsoft.com/office/powerpoint/2010/main" val="18393961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00880" y="560655"/>
            <a:ext cx="6510115" cy="1349964"/>
          </a:xfrm>
        </p:spPr>
        <p:txBody>
          <a:bodyPr vert="horz" lIns="91440" tIns="45720" rIns="91440" bIns="45720" rtlCol="0" anchor="b">
            <a:normAutofit fontScale="90000"/>
          </a:bodyPr>
          <a:lstStyle/>
          <a:p>
            <a:r>
              <a:rPr lang="en-US" sz="7300" b="1" dirty="0">
                <a:solidFill>
                  <a:schemeClr val="bg1"/>
                </a:solidFill>
              </a:rPr>
              <a:t>Bg. </a:t>
            </a:r>
            <a:r>
              <a:rPr lang="en-US" sz="6000" b="1" dirty="0">
                <a:solidFill>
                  <a:schemeClr val="bg1"/>
                </a:solidFill>
              </a:rPr>
              <a:t>Bash commands</a:t>
            </a:r>
            <a:br>
              <a:rPr lang="en-US" b="1" dirty="0">
                <a:solidFill>
                  <a:schemeClr val="bg1"/>
                </a:solidFill>
              </a:rPr>
            </a:br>
            <a:r>
              <a:rPr lang="en-US" b="1" dirty="0">
                <a:solidFill>
                  <a:schemeClr val="bg1"/>
                </a:solidFill>
              </a:rPr>
              <a:t>Using Google Cloud Shell*:</a:t>
            </a:r>
          </a:p>
        </p:txBody>
      </p:sp>
      <p:cxnSp>
        <p:nvCxnSpPr>
          <p:cNvPr id="23" name="Straight Connector 22">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9" name="Picture 8" descr="A screen shot of a computer&#10;&#10;Description automatically generated">
            <a:extLst>
              <a:ext uri="{FF2B5EF4-FFF2-40B4-BE49-F238E27FC236}">
                <a16:creationId xmlns:a16="http://schemas.microsoft.com/office/drawing/2014/main" id="{D116C9F6-8F08-6F89-3CC4-A2F009777FC0}"/>
              </a:ext>
            </a:extLst>
          </p:cNvPr>
          <p:cNvPicPr>
            <a:picLocks noChangeAspect="1"/>
          </p:cNvPicPr>
          <p:nvPr/>
        </p:nvPicPr>
        <p:blipFill>
          <a:blip r:embed="rId3"/>
          <a:stretch>
            <a:fillRect/>
          </a:stretch>
        </p:blipFill>
        <p:spPr>
          <a:xfrm>
            <a:off x="3630308" y="4525121"/>
            <a:ext cx="8561692" cy="2226038"/>
          </a:xfrm>
          <a:prstGeom prst="rect">
            <a:avLst/>
          </a:prstGeom>
        </p:spPr>
      </p:pic>
      <p:sp>
        <p:nvSpPr>
          <p:cNvPr id="11" name="TextBox 10">
            <a:extLst>
              <a:ext uri="{FF2B5EF4-FFF2-40B4-BE49-F238E27FC236}">
                <a16:creationId xmlns:a16="http://schemas.microsoft.com/office/drawing/2014/main" id="{A89F6441-9D15-211C-0A5E-90AC794D08B2}"/>
              </a:ext>
            </a:extLst>
          </p:cNvPr>
          <p:cNvSpPr txBox="1"/>
          <p:nvPr/>
        </p:nvSpPr>
        <p:spPr>
          <a:xfrm>
            <a:off x="26538" y="2090049"/>
            <a:ext cx="5514451" cy="3737780"/>
          </a:xfrm>
          <a:prstGeom prst="rect">
            <a:avLst/>
          </a:prstGeom>
          <a:solidFill>
            <a:schemeClr val="tx1">
              <a:alpha val="50000"/>
            </a:schemeClr>
          </a:solidFill>
        </p:spPr>
        <p:txBody>
          <a:bodyPr vert="horz" lIns="91440" tIns="45720" rIns="91440" bIns="45720" rtlCol="0">
            <a:normAutofit fontScale="92500"/>
          </a:bodyPr>
          <a:lstStyle/>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500" b="1" i="0" u="none" strike="noStrike" kern="1200" cap="none" spc="0" normalizeH="0" baseline="0" noProof="0" dirty="0" err="1">
                <a:ln>
                  <a:noFill/>
                </a:ln>
                <a:solidFill>
                  <a:prstClr val="white"/>
                </a:solidFill>
                <a:effectLst/>
                <a:uLnTx/>
                <a:uFillTx/>
                <a:latin typeface="Calibri" panose="020F0502020204030204"/>
                <a:ea typeface="+mn-ea"/>
                <a:cs typeface="+mn-cs"/>
              </a:rPr>
              <a:t>ps</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 lists currently running processes.</a:t>
            </a: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500" b="1" i="0" u="none" strike="noStrike" kern="1200" cap="none" spc="-300" normalizeH="0" baseline="0" noProof="0" dirty="0">
                <a:ln>
                  <a:noFill/>
                </a:ln>
                <a:solidFill>
                  <a:prstClr val="white"/>
                </a:solidFill>
                <a:effectLst/>
                <a:uLnTx/>
                <a:uFillTx/>
                <a:latin typeface="Calibri" panose="020F0502020204030204"/>
                <a:ea typeface="+mn-ea"/>
                <a:cs typeface="+mn-cs"/>
              </a:rPr>
              <a:t>top</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 The original Unix ‘top’ command is a built-in utility in Linux that provides a real-time view of the system's performance. It displays information about </a:t>
            </a: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CPU</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usage, </a:t>
            </a: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memory</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usage, running </a:t>
            </a: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processes</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and more, allowing users to monitor and analyze system activity effectively. </a:t>
            </a:r>
            <a:r>
              <a:rPr kumimoji="0" lang="en-US" sz="800" b="0" i="0" u="none" strike="noStrike" kern="1200" cap="none" spc="0" normalizeH="0" baseline="0" noProof="0" dirty="0">
                <a:ln>
                  <a:noFill/>
                </a:ln>
                <a:solidFill>
                  <a:prstClr val="white"/>
                </a:solidFill>
                <a:effectLst/>
                <a:uLnTx/>
                <a:uFillTx/>
                <a:latin typeface="Calibri" panose="020F0502020204030204"/>
                <a:ea typeface="+mn-ea"/>
                <a:cs typeface="+mn-cs"/>
              </a:rPr>
              <a:t>[</a:t>
            </a:r>
            <a:r>
              <a:rPr kumimoji="0" lang="en-US" sz="800" b="0" i="0" u="none" strike="noStrike" kern="1200" cap="none" spc="0" normalizeH="0" baseline="0" noProof="0" dirty="0">
                <a:ln>
                  <a:noFill/>
                </a:ln>
                <a:solidFill>
                  <a:prstClr val="white"/>
                </a:solidFill>
                <a:effectLst/>
                <a:uLnTx/>
                <a:uFillTx/>
                <a:latin typeface="Calibri" panose="020F0502020204030204"/>
                <a:ea typeface="+mn-ea"/>
                <a:cs typeface="+mn-cs"/>
                <a:hlinkClick r:id="rId4"/>
              </a:rPr>
              <a:t>r</a:t>
            </a:r>
            <a:r>
              <a:rPr kumimoji="0" lang="en-US" sz="800" b="0" i="0" u="none" strike="noStrike" kern="1200" cap="none" spc="0" normalizeH="0" baseline="0" noProof="0" dirty="0">
                <a:ln>
                  <a:noFill/>
                </a:ln>
                <a:solidFill>
                  <a:prstClr val="white"/>
                </a:solidFill>
                <a:effectLst/>
                <a:uLnTx/>
                <a:uFillTx/>
                <a:latin typeface="Calibri" panose="020F0502020204030204"/>
                <a:ea typeface="+mn-ea"/>
                <a:cs typeface="+mn-cs"/>
              </a:rPr>
              <a:t>]</a:t>
            </a: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500" b="1" i="0" u="none" strike="noStrike" kern="1200" cap="none" spc="0" normalizeH="0" baseline="0" noProof="0" dirty="0" err="1">
                <a:ln>
                  <a:noFill/>
                </a:ln>
                <a:solidFill>
                  <a:prstClr val="white"/>
                </a:solidFill>
                <a:effectLst/>
                <a:uLnTx/>
                <a:uFillTx/>
                <a:latin typeface="Calibri" panose="020F0502020204030204"/>
                <a:ea typeface="+mn-ea"/>
                <a:cs typeface="+mn-cs"/>
              </a:rPr>
              <a:t>htop</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 - opens the interactive process monitor. It was created as an alternative free program to the Unix top program.</a:t>
            </a: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 </a:t>
            </a: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This is the Unix/Linux equivalent of Task Manager in Windows.</a:t>
            </a:r>
          </a:p>
          <a:p>
            <a:pPr marL="34290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5" descr="A screenshot of a computer screen&#10;&#10;Description automatically generated">
            <a:extLst>
              <a:ext uri="{FF2B5EF4-FFF2-40B4-BE49-F238E27FC236}">
                <a16:creationId xmlns:a16="http://schemas.microsoft.com/office/drawing/2014/main" id="{31537E5E-941D-EF37-4DAE-8A5E2AEC7EB6}"/>
              </a:ext>
            </a:extLst>
          </p:cNvPr>
          <p:cNvPicPr>
            <a:picLocks noChangeAspect="1"/>
          </p:cNvPicPr>
          <p:nvPr/>
        </p:nvPicPr>
        <p:blipFill>
          <a:blip r:embed="rId5"/>
          <a:stretch>
            <a:fillRect/>
          </a:stretch>
        </p:blipFill>
        <p:spPr>
          <a:xfrm>
            <a:off x="5759592" y="2074247"/>
            <a:ext cx="6405869" cy="2226039"/>
          </a:xfrm>
          <a:prstGeom prst="rect">
            <a:avLst/>
          </a:prstGeom>
        </p:spPr>
      </p:pic>
      <p:cxnSp>
        <p:nvCxnSpPr>
          <p:cNvPr id="25" name="Straight Connector 24">
            <a:extLst>
              <a:ext uri="{FF2B5EF4-FFF2-40B4-BE49-F238E27FC236}">
                <a16:creationId xmlns:a16="http://schemas.microsoft.com/office/drawing/2014/main" id="{B7188D9B-1674-419B-A379-D1632A7EC3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29053" y="0"/>
            <a:ext cx="0" cy="685800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grpSp>
        <p:nvGrpSpPr>
          <p:cNvPr id="15" name="Group 14">
            <a:extLst>
              <a:ext uri="{FF2B5EF4-FFF2-40B4-BE49-F238E27FC236}">
                <a16:creationId xmlns:a16="http://schemas.microsoft.com/office/drawing/2014/main" id="{5267349E-B950-7900-9FD7-E70EC0AFE98E}"/>
              </a:ext>
            </a:extLst>
          </p:cNvPr>
          <p:cNvGrpSpPr/>
          <p:nvPr/>
        </p:nvGrpSpPr>
        <p:grpSpPr>
          <a:xfrm>
            <a:off x="7133498" y="749562"/>
            <a:ext cx="5058502" cy="1093243"/>
            <a:chOff x="3915780" y="854419"/>
            <a:chExt cx="7000875" cy="1200150"/>
          </a:xfrm>
        </p:grpSpPr>
        <p:pic>
          <p:nvPicPr>
            <p:cNvPr id="4" name="Picture 3" descr="A black screen with white text&#10;&#10;Description automatically generated">
              <a:extLst>
                <a:ext uri="{FF2B5EF4-FFF2-40B4-BE49-F238E27FC236}">
                  <a16:creationId xmlns:a16="http://schemas.microsoft.com/office/drawing/2014/main" id="{7EC97DF0-1B95-D4D9-AA0C-B5173D521541}"/>
                </a:ext>
              </a:extLst>
            </p:cNvPr>
            <p:cNvPicPr>
              <a:picLocks noChangeAspect="1"/>
            </p:cNvPicPr>
            <p:nvPr/>
          </p:nvPicPr>
          <p:blipFill>
            <a:blip r:embed="rId6"/>
            <a:stretch>
              <a:fillRect/>
            </a:stretch>
          </p:blipFill>
          <p:spPr>
            <a:xfrm>
              <a:off x="3915780" y="854419"/>
              <a:ext cx="7000875" cy="1200150"/>
            </a:xfrm>
            <a:prstGeom prst="rect">
              <a:avLst/>
            </a:prstGeom>
          </p:spPr>
        </p:pic>
        <p:sp>
          <p:nvSpPr>
            <p:cNvPr id="13" name="Rectangle 12">
              <a:extLst>
                <a:ext uri="{FF2B5EF4-FFF2-40B4-BE49-F238E27FC236}">
                  <a16:creationId xmlns:a16="http://schemas.microsoft.com/office/drawing/2014/main" id="{436BB292-D30F-3186-E896-AEF602C8FD65}"/>
                </a:ext>
              </a:extLst>
            </p:cNvPr>
            <p:cNvSpPr/>
            <p:nvPr/>
          </p:nvSpPr>
          <p:spPr>
            <a:xfrm>
              <a:off x="4057650" y="872819"/>
              <a:ext cx="1411658" cy="263772"/>
            </a:xfrm>
            <a:prstGeom prst="rect">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9" name="TextBox 18">
            <a:extLst>
              <a:ext uri="{FF2B5EF4-FFF2-40B4-BE49-F238E27FC236}">
                <a16:creationId xmlns:a16="http://schemas.microsoft.com/office/drawing/2014/main" id="{29BAD055-0402-CF6E-E4DD-6C0A14DC1544}"/>
              </a:ext>
            </a:extLst>
          </p:cNvPr>
          <p:cNvSpPr txBox="1"/>
          <p:nvPr/>
        </p:nvSpPr>
        <p:spPr>
          <a:xfrm>
            <a:off x="200880" y="5835083"/>
            <a:ext cx="3514385" cy="92333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Google Sans"/>
                <a:ea typeface="+mn-ea"/>
                <a:cs typeface="+mn-cs"/>
              </a:rPr>
              <a:t>* A </a:t>
            </a:r>
            <a:r>
              <a:rPr kumimoji="0" lang="en-US" sz="1800" b="1" i="0" u="none" strike="noStrike" kern="1200" cap="none" spc="0" normalizeH="0" baseline="0" noProof="0" dirty="0">
                <a:ln>
                  <a:noFill/>
                </a:ln>
                <a:solidFill>
                  <a:prstClr val="white"/>
                </a:solidFill>
                <a:effectLst/>
                <a:uLnTx/>
                <a:uFillTx/>
                <a:latin typeface="Google Sans"/>
                <a:ea typeface="+mn-ea"/>
                <a:cs typeface="+mn-cs"/>
              </a:rPr>
              <a:t>Shell</a:t>
            </a:r>
            <a:r>
              <a:rPr kumimoji="0" lang="en-US" sz="1800" b="0" i="0" u="none" strike="noStrike" kern="1200" cap="none" spc="0" normalizeH="0" baseline="0" noProof="0" dirty="0">
                <a:ln>
                  <a:noFill/>
                </a:ln>
                <a:solidFill>
                  <a:prstClr val="white"/>
                </a:solidFill>
                <a:effectLst/>
                <a:uLnTx/>
                <a:uFillTx/>
                <a:latin typeface="Google Sans"/>
                <a:ea typeface="+mn-ea"/>
                <a:cs typeface="+mn-cs"/>
              </a:rPr>
              <a:t> is a </a:t>
            </a:r>
            <a:r>
              <a:rPr kumimoji="0" lang="en-US" sz="1800" b="1" i="0" u="none" strike="noStrike" kern="1200" cap="none" spc="0" normalizeH="0" baseline="0" noProof="0" dirty="0">
                <a:ln>
                  <a:noFill/>
                </a:ln>
                <a:solidFill>
                  <a:prstClr val="white"/>
                </a:solidFill>
                <a:effectLst/>
                <a:uLnTx/>
                <a:uFillTx/>
                <a:latin typeface="Google Sans"/>
                <a:ea typeface="+mn-ea"/>
                <a:cs typeface="+mn-cs"/>
              </a:rPr>
              <a:t>terminal application </a:t>
            </a:r>
            <a:r>
              <a:rPr kumimoji="0" lang="en-US" sz="1800" b="0" i="0" u="none" strike="noStrike" kern="1200" cap="none" spc="0" normalizeH="0" baseline="0" noProof="0" dirty="0">
                <a:ln>
                  <a:noFill/>
                </a:ln>
                <a:solidFill>
                  <a:prstClr val="white"/>
                </a:solidFill>
                <a:effectLst/>
                <a:uLnTx/>
                <a:uFillTx/>
                <a:latin typeface="Google Sans"/>
                <a:ea typeface="+mn-ea"/>
                <a:cs typeface="+mn-cs"/>
              </a:rPr>
              <a:t>used to interface with an Operating System through written commands.</a:t>
            </a: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0743706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462743A-F293-4EF3-8125-4627567E572C}"/>
              </a:ext>
            </a:extLst>
          </p:cNvPr>
          <p:cNvSpPr>
            <a:spLocks noGrp="1"/>
          </p:cNvSpPr>
          <p:nvPr>
            <p:ph idx="1"/>
          </p:nvPr>
        </p:nvSpPr>
        <p:spPr>
          <a:xfrm>
            <a:off x="216680" y="1188216"/>
            <a:ext cx="11316069" cy="4943449"/>
          </a:xfrm>
        </p:spPr>
        <p:txBody>
          <a:bodyPr anchor="t">
            <a:noAutofit/>
          </a:bodyPr>
          <a:lstStyle/>
          <a:p>
            <a:pPr marL="514350" indent="-514350">
              <a:lnSpc>
                <a:spcPct val="100000"/>
              </a:lnSpc>
              <a:spcBef>
                <a:spcPts val="0"/>
              </a:spcBef>
              <a:buFont typeface="+mj-lt"/>
              <a:buAutoNum type="arabicPeriod"/>
            </a:pPr>
            <a:r>
              <a:rPr lang="en-GB" sz="2000" b="1" dirty="0">
                <a:effectLst/>
              </a:rPr>
              <a:t>Start icon &gt; Settings</a:t>
            </a:r>
            <a:r>
              <a:rPr lang="en-GB" sz="2000" b="0" dirty="0">
                <a:effectLst/>
              </a:rPr>
              <a:t> icon &gt; </a:t>
            </a:r>
            <a:r>
              <a:rPr lang="en-GB" sz="2000" b="1" dirty="0">
                <a:effectLst/>
              </a:rPr>
              <a:t>Update &amp; Security </a:t>
            </a:r>
            <a:r>
              <a:rPr lang="en-GB" sz="2000" b="0" dirty="0">
                <a:effectLst/>
              </a:rPr>
              <a:t>&gt; </a:t>
            </a:r>
            <a:r>
              <a:rPr lang="en-GB" sz="2000" b="1" dirty="0">
                <a:effectLst/>
              </a:rPr>
              <a:t>For Developers</a:t>
            </a:r>
            <a:r>
              <a:rPr lang="en-GB" sz="2000" b="0" dirty="0">
                <a:effectLst/>
              </a:rPr>
              <a:t>. </a:t>
            </a:r>
          </a:p>
          <a:p>
            <a:pPr marL="514350" indent="-514350">
              <a:lnSpc>
                <a:spcPct val="100000"/>
              </a:lnSpc>
              <a:spcBef>
                <a:spcPts val="0"/>
              </a:spcBef>
              <a:buFont typeface="+mj-lt"/>
              <a:buAutoNum type="arabicPeriod"/>
            </a:pPr>
            <a:r>
              <a:rPr lang="en-GB" sz="2000" b="0" dirty="0">
                <a:effectLst/>
              </a:rPr>
              <a:t>Check the </a:t>
            </a:r>
            <a:r>
              <a:rPr lang="en-GB" sz="2000" b="1" dirty="0">
                <a:effectLst/>
              </a:rPr>
              <a:t>Developer Mode </a:t>
            </a:r>
            <a:r>
              <a:rPr lang="en-GB" sz="2000" b="0" dirty="0">
                <a:effectLst/>
              </a:rPr>
              <a:t>radio button. </a:t>
            </a:r>
          </a:p>
          <a:p>
            <a:pPr marL="514350" indent="-514350">
              <a:lnSpc>
                <a:spcPct val="100000"/>
              </a:lnSpc>
              <a:spcBef>
                <a:spcPts val="0"/>
              </a:spcBef>
              <a:buFont typeface="+mj-lt"/>
              <a:buAutoNum type="arabicPeriod"/>
            </a:pPr>
            <a:r>
              <a:rPr lang="en-GB" sz="2000" b="0" dirty="0">
                <a:effectLst/>
              </a:rPr>
              <a:t>Search for “</a:t>
            </a:r>
            <a:r>
              <a:rPr lang="en-GB" sz="2000" b="1" dirty="0">
                <a:effectLst/>
              </a:rPr>
              <a:t>Turn</a:t>
            </a:r>
            <a:r>
              <a:rPr lang="en-GB" sz="2000" b="0" dirty="0">
                <a:effectLst/>
              </a:rPr>
              <a:t> </a:t>
            </a:r>
            <a:r>
              <a:rPr lang="en-GB" sz="2000" b="1" dirty="0">
                <a:effectLst/>
              </a:rPr>
              <a:t>Windows Features on/off</a:t>
            </a:r>
            <a:r>
              <a:rPr lang="en-GB" sz="2000" b="0" dirty="0">
                <a:effectLst/>
              </a:rPr>
              <a:t>”. </a:t>
            </a:r>
          </a:p>
          <a:p>
            <a:pPr marL="514350" indent="-514350">
              <a:lnSpc>
                <a:spcPct val="100000"/>
              </a:lnSpc>
              <a:spcBef>
                <a:spcPts val="0"/>
              </a:spcBef>
              <a:buFont typeface="+mj-lt"/>
              <a:buAutoNum type="arabicPeriod"/>
            </a:pPr>
            <a:r>
              <a:rPr lang="en-GB" sz="2000" dirty="0"/>
              <a:t>Check</a:t>
            </a:r>
            <a:r>
              <a:rPr lang="en-GB" sz="2000" b="0" dirty="0">
                <a:effectLst/>
              </a:rPr>
              <a:t> “</a:t>
            </a:r>
            <a:r>
              <a:rPr lang="en-GB" sz="2000" b="1" u="sng" dirty="0">
                <a:effectLst/>
              </a:rPr>
              <a:t>Windows Subsystem for Linux</a:t>
            </a:r>
            <a:r>
              <a:rPr lang="en-GB" sz="2000" b="0" dirty="0">
                <a:effectLst/>
              </a:rPr>
              <a:t>”. </a:t>
            </a:r>
          </a:p>
          <a:p>
            <a:pPr marL="514350" indent="-514350">
              <a:lnSpc>
                <a:spcPct val="100000"/>
              </a:lnSpc>
              <a:spcBef>
                <a:spcPts val="0"/>
              </a:spcBef>
              <a:buFont typeface="+mj-lt"/>
              <a:buAutoNum type="arabicPeriod"/>
            </a:pPr>
            <a:r>
              <a:rPr lang="en-GB" sz="2000" b="0" dirty="0">
                <a:effectLst/>
              </a:rPr>
              <a:t>Press OK.</a:t>
            </a:r>
          </a:p>
          <a:p>
            <a:pPr marL="514350" indent="-514350">
              <a:lnSpc>
                <a:spcPct val="100000"/>
              </a:lnSpc>
              <a:spcBef>
                <a:spcPts val="0"/>
              </a:spcBef>
              <a:buFont typeface="+mj-lt"/>
              <a:buAutoNum type="arabicPeriod"/>
            </a:pPr>
            <a:r>
              <a:rPr lang="en-GB" sz="2000" dirty="0"/>
              <a:t>After a </a:t>
            </a:r>
            <a:r>
              <a:rPr lang="en-GB" sz="2000" b="1" dirty="0"/>
              <a:t>system restart</a:t>
            </a:r>
            <a:r>
              <a:rPr lang="en-GB" sz="2000" dirty="0"/>
              <a:t>. </a:t>
            </a:r>
            <a:r>
              <a:rPr lang="en-GB" sz="2000" dirty="0" err="1"/>
              <a:t>Goto</a:t>
            </a:r>
            <a:r>
              <a:rPr lang="en-GB" sz="2000" dirty="0"/>
              <a:t> </a:t>
            </a:r>
            <a:r>
              <a:rPr lang="en-GB" sz="2000" b="1" dirty="0"/>
              <a:t>Windows Store </a:t>
            </a:r>
            <a:r>
              <a:rPr lang="en-GB" sz="2000" dirty="0"/>
              <a:t>from the start menu </a:t>
            </a:r>
            <a:br>
              <a:rPr lang="en-GB" sz="2000" dirty="0"/>
            </a:br>
            <a:r>
              <a:rPr lang="en-GB" sz="2000" dirty="0"/>
              <a:t>and install a Linux OS such as Ubuntu, Kali, alpine or </a:t>
            </a:r>
          </a:p>
          <a:p>
            <a:pPr marL="514350" indent="-514350">
              <a:lnSpc>
                <a:spcPct val="100000"/>
              </a:lnSpc>
              <a:spcBef>
                <a:spcPts val="0"/>
              </a:spcBef>
              <a:buFont typeface="+mj-lt"/>
              <a:buAutoNum type="arabicPeriod"/>
            </a:pPr>
            <a:r>
              <a:rPr lang="en-GB" sz="2000" dirty="0"/>
              <a:t>After the installation you can start the WSL console/CLI by either clicking the Linux distro icon such as </a:t>
            </a:r>
            <a:r>
              <a:rPr lang="en-GB" sz="2000" dirty="0" err="1"/>
              <a:t>Ubunto</a:t>
            </a:r>
            <a:r>
              <a:rPr lang="en-GB" sz="2000" dirty="0"/>
              <a:t>/Debian in the start menu or by typing the distro name such as ‘</a:t>
            </a:r>
            <a:r>
              <a:rPr lang="en-GB" sz="2000" dirty="0" err="1"/>
              <a:t>ubunto</a:t>
            </a:r>
            <a:r>
              <a:rPr lang="en-GB" sz="2000" dirty="0"/>
              <a:t>’ (to go to you user’s Ubuntu home directory) or ‘bash’ (to go to your User home directory in the Windows file system) </a:t>
            </a:r>
            <a:r>
              <a:rPr lang="en-GB" sz="2000" dirty="0">
                <a:highlight>
                  <a:srgbClr val="FFFF00"/>
                </a:highlight>
              </a:rPr>
              <a:t>in </a:t>
            </a:r>
            <a:r>
              <a:rPr lang="en-GB" sz="2000" dirty="0" err="1">
                <a:highlight>
                  <a:srgbClr val="FFFF00"/>
                </a:highlight>
              </a:rPr>
              <a:t>cmd</a:t>
            </a:r>
            <a:r>
              <a:rPr lang="en-GB" sz="2000" dirty="0">
                <a:highlight>
                  <a:srgbClr val="FFFF00"/>
                </a:highlight>
              </a:rPr>
              <a:t> or </a:t>
            </a:r>
            <a:r>
              <a:rPr lang="en-GB" sz="2000" dirty="0" err="1">
                <a:highlight>
                  <a:srgbClr val="FFFF00"/>
                </a:highlight>
              </a:rPr>
              <a:t>powershell</a:t>
            </a:r>
            <a:r>
              <a:rPr lang="en-GB" sz="2000" dirty="0">
                <a:highlight>
                  <a:srgbClr val="FFFF00"/>
                </a:highlight>
              </a:rPr>
              <a:t>, to run Bash commands and scripts in cmd</a:t>
            </a:r>
            <a:r>
              <a:rPr lang="en-GB" sz="2000" dirty="0"/>
              <a:t>.</a:t>
            </a:r>
          </a:p>
          <a:p>
            <a:pPr marL="514350" indent="-514350">
              <a:lnSpc>
                <a:spcPct val="100000"/>
              </a:lnSpc>
              <a:spcBef>
                <a:spcPts val="0"/>
              </a:spcBef>
              <a:buFont typeface="+mj-lt"/>
              <a:buAutoNum type="arabicPeriod"/>
            </a:pPr>
            <a:r>
              <a:rPr lang="en-GB" sz="2000" dirty="0"/>
              <a:t>Type: </a:t>
            </a:r>
            <a:r>
              <a:rPr lang="en-GB" sz="2000" b="1" dirty="0">
                <a:solidFill>
                  <a:srgbClr val="FF0000"/>
                </a:solidFill>
                <a:highlight>
                  <a:srgbClr val="FFFF00"/>
                </a:highlight>
              </a:rPr>
              <a:t>cd ~ </a:t>
            </a:r>
            <a:r>
              <a:rPr lang="en-GB" sz="2000" dirty="0"/>
              <a:t>to go to your user home directory. Here you will automatically have permission to start creating directories and files.</a:t>
            </a:r>
          </a:p>
          <a:p>
            <a:pPr marL="514350" indent="-514350">
              <a:lnSpc>
                <a:spcPct val="100000"/>
              </a:lnSpc>
              <a:spcBef>
                <a:spcPts val="0"/>
              </a:spcBef>
              <a:buFont typeface="+mj-lt"/>
              <a:buAutoNum type="arabicPeriod"/>
            </a:pPr>
            <a:r>
              <a:rPr lang="en-GB" sz="2000" dirty="0"/>
              <a:t>Try using the </a:t>
            </a:r>
            <a:r>
              <a:rPr lang="en-GB" sz="2000" b="1" dirty="0">
                <a:highlight>
                  <a:srgbClr val="FFFF00"/>
                </a:highlight>
              </a:rPr>
              <a:t>touch</a:t>
            </a:r>
            <a:r>
              <a:rPr lang="en-GB" sz="2000" dirty="0"/>
              <a:t> command to create a file: </a:t>
            </a:r>
            <a:r>
              <a:rPr lang="en-GB" sz="2000" b="1" dirty="0"/>
              <a:t>touch </a:t>
            </a:r>
            <a:r>
              <a:rPr lang="en-GB" sz="2000" b="1" dirty="0">
                <a:highlight>
                  <a:srgbClr val="FFFF00"/>
                </a:highlight>
              </a:rPr>
              <a:t>test1.sh</a:t>
            </a:r>
          </a:p>
          <a:p>
            <a:pPr marL="514350" indent="-514350">
              <a:lnSpc>
                <a:spcPct val="100000"/>
              </a:lnSpc>
              <a:spcBef>
                <a:spcPts val="0"/>
              </a:spcBef>
              <a:buFont typeface="+mj-lt"/>
              <a:buAutoNum type="arabicPeriod"/>
            </a:pPr>
            <a:r>
              <a:rPr lang="en-GB" sz="2000" dirty="0"/>
              <a:t>Then use the </a:t>
            </a:r>
            <a:r>
              <a:rPr lang="en-GB" sz="2000" dirty="0">
                <a:highlight>
                  <a:srgbClr val="FFFF00"/>
                </a:highlight>
              </a:rPr>
              <a:t>nano text editor</a:t>
            </a:r>
            <a:r>
              <a:rPr lang="en-GB" sz="2000" dirty="0"/>
              <a:t> to create a script file: </a:t>
            </a:r>
            <a:r>
              <a:rPr lang="en-GB" sz="2000" b="1" dirty="0">
                <a:highlight>
                  <a:srgbClr val="FFFF00"/>
                </a:highlight>
              </a:rPr>
              <a:t>nano test1.sh </a:t>
            </a:r>
            <a:r>
              <a:rPr lang="en-GB" sz="2000" dirty="0"/>
              <a:t>– to open the file.</a:t>
            </a:r>
          </a:p>
          <a:p>
            <a:pPr marL="0" indent="0">
              <a:lnSpc>
                <a:spcPct val="100000"/>
              </a:lnSpc>
              <a:spcBef>
                <a:spcPts val="0"/>
              </a:spcBef>
              <a:buNone/>
            </a:pPr>
            <a:r>
              <a:rPr lang="en-GB" sz="1800" dirty="0"/>
              <a:t>For more information on using the Nano text editor, please </a:t>
            </a:r>
            <a:r>
              <a:rPr lang="en-GB" sz="1800" dirty="0">
                <a:hlinkClick r:id="rId2"/>
              </a:rPr>
              <a:t>click-here</a:t>
            </a:r>
            <a:r>
              <a:rPr lang="en-GB" sz="1800" dirty="0"/>
              <a:t> &amp; </a:t>
            </a:r>
            <a:r>
              <a:rPr lang="en-GB" sz="1800" dirty="0">
                <a:hlinkClick r:id="rId3"/>
              </a:rPr>
              <a:t>here</a:t>
            </a:r>
            <a:r>
              <a:rPr lang="en-GB" sz="1800" dirty="0"/>
              <a:t>. And for the Vi text editor </a:t>
            </a:r>
            <a:r>
              <a:rPr lang="en-GB" sz="1800" dirty="0">
                <a:hlinkClick r:id="rId4"/>
              </a:rPr>
              <a:t>here</a:t>
            </a:r>
            <a:r>
              <a:rPr lang="en-GB" sz="1800" dirty="0"/>
              <a:t>.</a:t>
            </a:r>
          </a:p>
        </p:txBody>
      </p:sp>
      <p:sp>
        <p:nvSpPr>
          <p:cNvPr id="33" name="Rectangle 1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4" name="Rectangle 1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7" name="Group 6">
            <a:extLst>
              <a:ext uri="{FF2B5EF4-FFF2-40B4-BE49-F238E27FC236}">
                <a16:creationId xmlns:a16="http://schemas.microsoft.com/office/drawing/2014/main" id="{A736AF37-D248-4DDB-BD52-E416AD85B7A9}"/>
              </a:ext>
            </a:extLst>
          </p:cNvPr>
          <p:cNvGrpSpPr/>
          <p:nvPr/>
        </p:nvGrpSpPr>
        <p:grpSpPr>
          <a:xfrm>
            <a:off x="7931669" y="630797"/>
            <a:ext cx="3817760" cy="2693325"/>
            <a:chOff x="1267709" y="0"/>
            <a:chExt cx="9656582" cy="6858000"/>
          </a:xfrm>
        </p:grpSpPr>
        <p:pic>
          <p:nvPicPr>
            <p:cNvPr id="5" name="Picture 4" descr="Graphical user interface, text, application&#10;&#10;Description automatically generated">
              <a:extLst>
                <a:ext uri="{FF2B5EF4-FFF2-40B4-BE49-F238E27FC236}">
                  <a16:creationId xmlns:a16="http://schemas.microsoft.com/office/drawing/2014/main" id="{BA75BB97-0AA7-4470-BBB4-ADE838DC3A1A}"/>
                </a:ext>
              </a:extLst>
            </p:cNvPr>
            <p:cNvPicPr>
              <a:picLocks noChangeAspect="1"/>
            </p:cNvPicPr>
            <p:nvPr/>
          </p:nvPicPr>
          <p:blipFill>
            <a:blip r:embed="rId5"/>
            <a:stretch>
              <a:fillRect/>
            </a:stretch>
          </p:blipFill>
          <p:spPr>
            <a:xfrm>
              <a:off x="1267709" y="0"/>
              <a:ext cx="9656582" cy="6858000"/>
            </a:xfrm>
            <a:prstGeom prst="rect">
              <a:avLst/>
            </a:prstGeom>
          </p:spPr>
        </p:pic>
        <p:sp>
          <p:nvSpPr>
            <p:cNvPr id="6" name="Oval 5">
              <a:extLst>
                <a:ext uri="{FF2B5EF4-FFF2-40B4-BE49-F238E27FC236}">
                  <a16:creationId xmlns:a16="http://schemas.microsoft.com/office/drawing/2014/main" id="{FD562157-59D9-4885-8B81-4BED6D574D0C}"/>
                </a:ext>
              </a:extLst>
            </p:cNvPr>
            <p:cNvSpPr/>
            <p:nvPr/>
          </p:nvSpPr>
          <p:spPr>
            <a:xfrm>
              <a:off x="4771505" y="5228705"/>
              <a:ext cx="3175462" cy="390699"/>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grpSp>
        <p:nvGrpSpPr>
          <p:cNvPr id="10" name="Group 9">
            <a:extLst>
              <a:ext uri="{FF2B5EF4-FFF2-40B4-BE49-F238E27FC236}">
                <a16:creationId xmlns:a16="http://schemas.microsoft.com/office/drawing/2014/main" id="{BD715172-5E70-4BC0-99E6-7D9ADE1D1A0A}"/>
              </a:ext>
            </a:extLst>
          </p:cNvPr>
          <p:cNvGrpSpPr/>
          <p:nvPr/>
        </p:nvGrpSpPr>
        <p:grpSpPr>
          <a:xfrm>
            <a:off x="10170019" y="828433"/>
            <a:ext cx="2130321" cy="1797009"/>
            <a:chOff x="9288494" y="-160542"/>
            <a:chExt cx="2866976" cy="2506193"/>
          </a:xfrm>
        </p:grpSpPr>
        <p:pic>
          <p:nvPicPr>
            <p:cNvPr id="11" name="Picture 10" descr="Icon&#10;&#10;Description automatically generated">
              <a:extLst>
                <a:ext uri="{FF2B5EF4-FFF2-40B4-BE49-F238E27FC236}">
                  <a16:creationId xmlns:a16="http://schemas.microsoft.com/office/drawing/2014/main" id="{9BAFC6EA-46B3-4CC6-B745-4D6BC429B404}"/>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9429836" y="-160542"/>
              <a:ext cx="2506193" cy="2506193"/>
            </a:xfrm>
            <a:prstGeom prst="rect">
              <a:avLst/>
            </a:prstGeom>
          </p:spPr>
        </p:pic>
        <p:sp>
          <p:nvSpPr>
            <p:cNvPr id="12" name="TextBox 11">
              <a:extLst>
                <a:ext uri="{FF2B5EF4-FFF2-40B4-BE49-F238E27FC236}">
                  <a16:creationId xmlns:a16="http://schemas.microsoft.com/office/drawing/2014/main" id="{76264191-1C54-47D0-ADDB-8042B2550D1F}"/>
                </a:ext>
              </a:extLst>
            </p:cNvPr>
            <p:cNvSpPr txBox="1"/>
            <p:nvPr/>
          </p:nvSpPr>
          <p:spPr>
            <a:xfrm rot="19657094">
              <a:off x="10502180" y="2022689"/>
              <a:ext cx="1653290" cy="1384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7" tooltip="https://commons.wikimedia.org/wiki/File:Bash_Logo_Colored.svg"/>
                </a:rPr>
                <a:t>This Photo</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hlinkClick r:id="rId8" tooltip="https://creativecommons.org/licenses/by-sa/3.0/"/>
                </a:rPr>
                <a:t>CC BY-SA</a:t>
              </a:r>
              <a:endParaRPr kumimoji="0" lang="en-GB" sz="3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3" name="Picture 12" descr="Icon&#10;&#10;Description automatically generated with medium confidence">
              <a:extLst>
                <a:ext uri="{FF2B5EF4-FFF2-40B4-BE49-F238E27FC236}">
                  <a16:creationId xmlns:a16="http://schemas.microsoft.com/office/drawing/2014/main" id="{4303DD61-DC34-4CAA-AF74-A1AA028E9F04}"/>
                </a:ext>
              </a:extLst>
            </p:cNvPr>
            <p:cNvPicPr>
              <a:picLocks noChangeAspect="1"/>
            </p:cNvPicPr>
            <p:nvPr/>
          </p:nvPicPr>
          <p:blipFill>
            <a:blip r:embed="rId9">
              <a:alphaModFix amt="70000"/>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288494" y="119921"/>
              <a:ext cx="2196932" cy="2196932"/>
            </a:xfrm>
            <a:prstGeom prst="rect">
              <a:avLst/>
            </a:prstGeom>
          </p:spPr>
        </p:pic>
      </p:grpSp>
      <p:sp>
        <p:nvSpPr>
          <p:cNvPr id="2" name="Title 1">
            <a:extLst>
              <a:ext uri="{FF2B5EF4-FFF2-40B4-BE49-F238E27FC236}">
                <a16:creationId xmlns:a16="http://schemas.microsoft.com/office/drawing/2014/main" id="{1D6859EB-615C-4259-B320-810C6A0F4A7F}"/>
              </a:ext>
            </a:extLst>
          </p:cNvPr>
          <p:cNvSpPr>
            <a:spLocks noGrp="1"/>
          </p:cNvSpPr>
          <p:nvPr>
            <p:ph type="title"/>
          </p:nvPr>
        </p:nvSpPr>
        <p:spPr>
          <a:xfrm>
            <a:off x="216678" y="61206"/>
            <a:ext cx="9330975" cy="1009388"/>
          </a:xfrm>
          <a:solidFill>
            <a:srgbClr val="002060"/>
          </a:solidFill>
        </p:spPr>
        <p:txBody>
          <a:bodyPr anchor="ctr">
            <a:normAutofit fontScale="90000"/>
          </a:bodyPr>
          <a:lstStyle/>
          <a:p>
            <a:r>
              <a:rPr lang="en-GB" sz="5300" b="1" dirty="0">
                <a:solidFill>
                  <a:schemeClr val="bg1"/>
                </a:solidFill>
              </a:rPr>
              <a:t>Bg. </a:t>
            </a:r>
            <a:r>
              <a:rPr lang="en-GB" b="1" dirty="0">
                <a:solidFill>
                  <a:schemeClr val="bg1"/>
                </a:solidFill>
              </a:rPr>
              <a:t>Home: </a:t>
            </a:r>
            <a:r>
              <a:rPr lang="en-GB" b="1" u="sng" dirty="0">
                <a:solidFill>
                  <a:schemeClr val="bg1"/>
                </a:solidFill>
              </a:rPr>
              <a:t>To install WSL/Linux on Windows:</a:t>
            </a:r>
          </a:p>
        </p:txBody>
      </p:sp>
    </p:spTree>
    <p:extLst>
      <p:ext uri="{BB962C8B-B14F-4D97-AF65-F5344CB8AC3E}">
        <p14:creationId xmlns:p14="http://schemas.microsoft.com/office/powerpoint/2010/main" val="73113801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86492" y="278336"/>
            <a:ext cx="11623760" cy="1143210"/>
          </a:xfrm>
          <a:solidFill>
            <a:srgbClr val="002060"/>
          </a:solidFill>
        </p:spPr>
        <p:txBody>
          <a:bodyPr>
            <a:normAutofit/>
          </a:bodyPr>
          <a:lstStyle/>
          <a:p>
            <a:r>
              <a:rPr lang="en-GB" dirty="0">
                <a:solidFill>
                  <a:schemeClr val="bg1"/>
                </a:solidFill>
              </a:rPr>
              <a:t>Some basic Linux Bash commands</a:t>
            </a:r>
            <a:endParaRPr lang="en-GB" sz="40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6492" y="1499063"/>
            <a:ext cx="11510092" cy="4905470"/>
          </a:xfrm>
        </p:spPr>
        <p:txBody>
          <a:bodyPr>
            <a:noAutofit/>
          </a:bodyPr>
          <a:lstStyle/>
          <a:p>
            <a:pPr marL="0" indent="0">
              <a:lnSpc>
                <a:spcPct val="100000"/>
              </a:lnSpc>
              <a:spcBef>
                <a:spcPts val="0"/>
              </a:spcBef>
              <a:buNone/>
            </a:pPr>
            <a:r>
              <a:rPr lang="en-GB" sz="2400" dirty="0"/>
              <a:t>Taster of some Linux commands that can be used to monitor/manage some general Operating system functions:</a:t>
            </a:r>
          </a:p>
          <a:p>
            <a:pPr>
              <a:lnSpc>
                <a:spcPct val="100000"/>
              </a:lnSpc>
              <a:spcBef>
                <a:spcPts val="0"/>
              </a:spcBef>
              <a:tabLst>
                <a:tab pos="457200" algn="l"/>
              </a:tabLst>
            </a:pPr>
            <a:r>
              <a:rPr lang="en-GB" sz="2000" b="1" kern="0" dirty="0">
                <a:effectLst/>
                <a:highlight>
                  <a:srgbClr val="FFFF00"/>
                </a:highlight>
                <a:ea typeface="Times New Roman" panose="02020603050405020304" pitchFamily="18" charset="0"/>
                <a:cs typeface="Times New Roman" panose="02020603050405020304" pitchFamily="18" charset="0"/>
              </a:rPr>
              <a:t>Process Management:</a:t>
            </a:r>
            <a:r>
              <a:rPr lang="en-GB" sz="2000" kern="0" dirty="0">
                <a:effectLst/>
                <a:highlight>
                  <a:srgbClr val="FFFF00"/>
                </a:highlight>
                <a:ea typeface="Times New Roman" panose="02020603050405020304" pitchFamily="18" charset="0"/>
                <a:cs typeface="Times New Roman" panose="02020603050405020304" pitchFamily="18" charset="0"/>
              </a:rPr>
              <a:t> </a:t>
            </a:r>
            <a:r>
              <a:rPr lang="en-GB" sz="2000" kern="0" dirty="0">
                <a:effectLst/>
                <a:ea typeface="Times New Roman" panose="02020603050405020304" pitchFamily="18" charset="0"/>
                <a:cs typeface="Times New Roman" panose="02020603050405020304" pitchFamily="18" charset="0"/>
              </a:rPr>
              <a:t>Processes can be managed through commands such as </a:t>
            </a:r>
            <a:r>
              <a:rPr lang="en-GB" sz="2000" b="1" kern="0" dirty="0" err="1">
                <a:effectLst/>
                <a:ea typeface="Times New Roman" panose="02020603050405020304" pitchFamily="18" charset="0"/>
                <a:cs typeface="Courier New" panose="02070309020205020404" pitchFamily="49" charset="0"/>
              </a:rPr>
              <a:t>ps</a:t>
            </a:r>
            <a:r>
              <a:rPr lang="en-GB" sz="2000" kern="0" dirty="0">
                <a:effectLst/>
                <a:ea typeface="Times New Roman" panose="02020603050405020304" pitchFamily="18" charset="0"/>
                <a:cs typeface="Times New Roman" panose="02020603050405020304" pitchFamily="18" charset="0"/>
              </a:rPr>
              <a:t> (process status) and </a:t>
            </a:r>
            <a:r>
              <a:rPr lang="en-GB" sz="2000" b="1" kern="0" dirty="0">
                <a:effectLst/>
                <a:ea typeface="Times New Roman" panose="02020603050405020304" pitchFamily="18" charset="0"/>
                <a:cs typeface="Courier New" panose="02070309020205020404" pitchFamily="49" charset="0"/>
              </a:rPr>
              <a:t>kill</a:t>
            </a:r>
            <a:r>
              <a:rPr lang="en-GB" sz="2000" kern="0" dirty="0">
                <a:effectLst/>
                <a:ea typeface="Times New Roman" panose="02020603050405020304" pitchFamily="18" charset="0"/>
                <a:cs typeface="Times New Roman" panose="02020603050405020304" pitchFamily="18" charset="0"/>
              </a:rPr>
              <a:t> (terminate a process).</a:t>
            </a:r>
            <a:endParaRPr lang="en-GB" sz="2000" kern="100" dirty="0">
              <a:effectLst/>
              <a:ea typeface="DengXian" panose="02010600030101010101" pitchFamily="2" charset="-122"/>
              <a:cs typeface="Times New Roman" panose="02020603050405020304" pitchFamily="18" charset="0"/>
            </a:endParaRPr>
          </a:p>
          <a:p>
            <a:pPr>
              <a:lnSpc>
                <a:spcPct val="100000"/>
              </a:lnSpc>
              <a:spcBef>
                <a:spcPts val="0"/>
              </a:spcBef>
              <a:tabLst>
                <a:tab pos="457200" algn="l"/>
              </a:tabLst>
            </a:pPr>
            <a:r>
              <a:rPr lang="en-GB" sz="2000" b="1" kern="0" dirty="0">
                <a:effectLst/>
                <a:highlight>
                  <a:srgbClr val="FFFF00"/>
                </a:highlight>
                <a:ea typeface="Times New Roman" panose="02020603050405020304" pitchFamily="18" charset="0"/>
                <a:cs typeface="Times New Roman" panose="02020603050405020304" pitchFamily="18" charset="0"/>
              </a:rPr>
              <a:t>Memory Management:</a:t>
            </a:r>
            <a:r>
              <a:rPr lang="en-GB" sz="2000" kern="0" dirty="0">
                <a:effectLst/>
                <a:highlight>
                  <a:srgbClr val="FFFF00"/>
                </a:highlight>
                <a:ea typeface="Times New Roman" panose="02020603050405020304" pitchFamily="18" charset="0"/>
                <a:cs typeface="Times New Roman" panose="02020603050405020304" pitchFamily="18" charset="0"/>
              </a:rPr>
              <a:t> </a:t>
            </a:r>
            <a:r>
              <a:rPr lang="en-GB" sz="2000" kern="0" dirty="0">
                <a:effectLst/>
                <a:ea typeface="Times New Roman" panose="02020603050405020304" pitchFamily="18" charset="0"/>
                <a:cs typeface="Times New Roman" panose="02020603050405020304" pitchFamily="18" charset="0"/>
              </a:rPr>
              <a:t>Commands such as </a:t>
            </a:r>
            <a:r>
              <a:rPr lang="en-GB" sz="2000" b="1" kern="0" dirty="0">
                <a:effectLst/>
                <a:ea typeface="Times New Roman" panose="02020603050405020304" pitchFamily="18" charset="0"/>
                <a:cs typeface="Courier New" panose="02070309020205020404" pitchFamily="49" charset="0"/>
              </a:rPr>
              <a:t>free</a:t>
            </a:r>
            <a:r>
              <a:rPr lang="en-GB" sz="2000" kern="0" dirty="0">
                <a:effectLst/>
                <a:ea typeface="Times New Roman" panose="02020603050405020304" pitchFamily="18" charset="0"/>
                <a:cs typeface="Times New Roman" panose="02020603050405020304" pitchFamily="18" charset="0"/>
              </a:rPr>
              <a:t> (displays memory usage) and </a:t>
            </a:r>
            <a:r>
              <a:rPr lang="en-GB" sz="2000" b="1" kern="0" dirty="0">
                <a:effectLst/>
                <a:ea typeface="Times New Roman" panose="02020603050405020304" pitchFamily="18" charset="0"/>
                <a:cs typeface="Courier New" panose="02070309020205020404" pitchFamily="49" charset="0"/>
              </a:rPr>
              <a:t>top</a:t>
            </a:r>
            <a:r>
              <a:rPr lang="en-GB" sz="2000" kern="0" dirty="0">
                <a:effectLst/>
                <a:ea typeface="Times New Roman" panose="02020603050405020304" pitchFamily="18" charset="0"/>
                <a:cs typeface="Times New Roman" panose="02020603050405020304" pitchFamily="18" charset="0"/>
              </a:rPr>
              <a:t> which </a:t>
            </a:r>
            <a:r>
              <a:rPr lang="en-GB" sz="2000" kern="100" dirty="0">
                <a:effectLst/>
                <a:ea typeface="DengXian" panose="02010600030101010101" pitchFamily="2" charset="-122"/>
                <a:cs typeface="Times New Roman" panose="02020603050405020304" pitchFamily="18" charset="0"/>
              </a:rPr>
              <a:t>provides a real-time dynamic view of system performance, displaying information about CPU usage, memory usage, running processes and users. Top allows us to monitor and </a:t>
            </a:r>
            <a:r>
              <a:rPr lang="en-GB" sz="2000" kern="100" dirty="0" err="1">
                <a:effectLst/>
                <a:ea typeface="DengXian" panose="02010600030101010101" pitchFamily="2" charset="-122"/>
                <a:cs typeface="Times New Roman" panose="02020603050405020304" pitchFamily="18" charset="0"/>
              </a:rPr>
              <a:t>analyze</a:t>
            </a:r>
            <a:r>
              <a:rPr lang="en-GB" sz="2000" kern="100" dirty="0">
                <a:effectLst/>
                <a:ea typeface="DengXian" panose="02010600030101010101" pitchFamily="2" charset="-122"/>
                <a:cs typeface="Times New Roman" panose="02020603050405020304" pitchFamily="18" charset="0"/>
              </a:rPr>
              <a:t> system activity. An updated version of the Unix top command, </a:t>
            </a:r>
            <a:r>
              <a:rPr lang="en-GB" sz="2000" b="1" kern="100" dirty="0" err="1">
                <a:effectLst/>
                <a:ea typeface="DengXian" panose="02010600030101010101" pitchFamily="2" charset="-122"/>
                <a:cs typeface="Times New Roman" panose="02020603050405020304" pitchFamily="18" charset="0"/>
              </a:rPr>
              <a:t>htop</a:t>
            </a:r>
            <a:r>
              <a:rPr lang="en-GB" sz="2000" kern="100" dirty="0">
                <a:effectLst/>
                <a:ea typeface="DengXian" panose="02010600030101010101" pitchFamily="2" charset="-122"/>
                <a:cs typeface="Times New Roman" panose="02020603050405020304" pitchFamily="18" charset="0"/>
              </a:rPr>
              <a:t> opens the interactive monitor displaying further system information and interactive options to review system performance in real time.</a:t>
            </a:r>
          </a:p>
          <a:p>
            <a:pPr lvl="1">
              <a:lnSpc>
                <a:spcPct val="100000"/>
              </a:lnSpc>
              <a:spcBef>
                <a:spcPts val="0"/>
              </a:spcBef>
              <a:tabLst>
                <a:tab pos="457200" algn="l"/>
              </a:tabLst>
            </a:pPr>
            <a:r>
              <a:rPr lang="en-US" sz="2000" b="1" i="0" dirty="0">
                <a:effectLst/>
              </a:rPr>
              <a:t>To exit </a:t>
            </a:r>
            <a:r>
              <a:rPr lang="en-US" sz="2000" b="1" i="0" dirty="0" err="1">
                <a:effectLst/>
              </a:rPr>
              <a:t>htop</a:t>
            </a:r>
            <a:r>
              <a:rPr lang="en-US" sz="2000" dirty="0"/>
              <a:t>:</a:t>
            </a:r>
            <a:r>
              <a:rPr lang="en-US" sz="2000" b="0" i="0" dirty="0">
                <a:effectLst/>
              </a:rPr>
              <a:t> press either F10 or </a:t>
            </a:r>
            <a:r>
              <a:rPr lang="en-US" sz="2000" b="0" i="0" dirty="0" err="1">
                <a:effectLst/>
              </a:rPr>
              <a:t>Ctrl+C</a:t>
            </a:r>
            <a:endParaRPr lang="en-GB" sz="2000" kern="100" dirty="0">
              <a:effectLst/>
              <a:ea typeface="DengXian" panose="02010600030101010101" pitchFamily="2" charset="-122"/>
              <a:cs typeface="Times New Roman" panose="02020603050405020304" pitchFamily="18" charset="0"/>
            </a:endParaRPr>
          </a:p>
          <a:p>
            <a:pPr>
              <a:lnSpc>
                <a:spcPct val="100000"/>
              </a:lnSpc>
              <a:spcBef>
                <a:spcPts val="0"/>
              </a:spcBef>
              <a:tabLst>
                <a:tab pos="457200" algn="l"/>
              </a:tabLst>
            </a:pPr>
            <a:r>
              <a:rPr lang="en-GB" sz="2000" b="1" kern="0" dirty="0">
                <a:effectLst/>
                <a:highlight>
                  <a:srgbClr val="FFFF00"/>
                </a:highlight>
                <a:ea typeface="Times New Roman" panose="02020603050405020304" pitchFamily="18" charset="0"/>
                <a:cs typeface="Times New Roman" panose="02020603050405020304" pitchFamily="18" charset="0"/>
              </a:rPr>
              <a:t>File System Management:</a:t>
            </a:r>
            <a:r>
              <a:rPr lang="en-GB" sz="2000" kern="0" dirty="0">
                <a:effectLst/>
                <a:highlight>
                  <a:srgbClr val="FFFF00"/>
                </a:highlight>
                <a:ea typeface="Times New Roman" panose="02020603050405020304" pitchFamily="18" charset="0"/>
                <a:cs typeface="Times New Roman" panose="02020603050405020304" pitchFamily="18" charset="0"/>
              </a:rPr>
              <a:t> </a:t>
            </a:r>
            <a:r>
              <a:rPr lang="en-GB" sz="2000" kern="0" dirty="0">
                <a:ea typeface="Times New Roman" panose="02020603050405020304" pitchFamily="18" charset="0"/>
                <a:cs typeface="Times New Roman" panose="02020603050405020304" pitchFamily="18" charset="0"/>
              </a:rPr>
              <a:t>C</a:t>
            </a:r>
            <a:r>
              <a:rPr lang="en-GB" sz="2000" kern="0" dirty="0">
                <a:effectLst/>
                <a:ea typeface="Times New Roman" panose="02020603050405020304" pitchFamily="18" charset="0"/>
              </a:rPr>
              <a:t>ommands include </a:t>
            </a:r>
            <a:r>
              <a:rPr lang="en-GB" sz="2000" b="1" kern="0" dirty="0">
                <a:effectLst/>
                <a:ea typeface="Times New Roman" panose="02020603050405020304" pitchFamily="18" charset="0"/>
                <a:cs typeface="Courier New" panose="02070309020205020404" pitchFamily="49" charset="0"/>
              </a:rPr>
              <a:t>cd</a:t>
            </a:r>
            <a:r>
              <a:rPr lang="en-GB" sz="2000" kern="0" dirty="0">
                <a:effectLst/>
                <a:ea typeface="Times New Roman" panose="02020603050405020304" pitchFamily="18" charset="0"/>
              </a:rPr>
              <a:t> (change directory), </a:t>
            </a:r>
            <a:r>
              <a:rPr lang="en-GB" sz="2000" b="1" kern="0" dirty="0">
                <a:effectLst/>
                <a:ea typeface="Times New Roman" panose="02020603050405020304" pitchFamily="18" charset="0"/>
                <a:cs typeface="Courier New" panose="02070309020205020404" pitchFamily="49" charset="0"/>
              </a:rPr>
              <a:t>ls</a:t>
            </a:r>
            <a:r>
              <a:rPr lang="en-GB" sz="2000" kern="0" dirty="0">
                <a:effectLst/>
                <a:ea typeface="Times New Roman" panose="02020603050405020304" pitchFamily="18" charset="0"/>
              </a:rPr>
              <a:t> (list files), and </a:t>
            </a:r>
            <a:r>
              <a:rPr lang="en-GB" sz="2000" b="1" kern="0" dirty="0" err="1">
                <a:effectLst/>
                <a:ea typeface="Times New Roman" panose="02020603050405020304" pitchFamily="18" charset="0"/>
                <a:cs typeface="Courier New" panose="02070309020205020404" pitchFamily="49" charset="0"/>
              </a:rPr>
              <a:t>pwd</a:t>
            </a:r>
            <a:r>
              <a:rPr lang="en-GB" sz="2000" kern="0" dirty="0">
                <a:effectLst/>
                <a:ea typeface="Times New Roman" panose="02020603050405020304" pitchFamily="18" charset="0"/>
              </a:rPr>
              <a:t> (print working directory), </a:t>
            </a:r>
            <a:r>
              <a:rPr lang="en-GB" sz="2000" b="1" kern="0" dirty="0" err="1">
                <a:effectLst/>
                <a:ea typeface="Times New Roman" panose="02020603050405020304" pitchFamily="18" charset="0"/>
                <a:cs typeface="Courier New" panose="02070309020205020404" pitchFamily="49" charset="0"/>
              </a:rPr>
              <a:t>mkdir</a:t>
            </a:r>
            <a:r>
              <a:rPr lang="en-GB" sz="2000" kern="0" dirty="0">
                <a:effectLst/>
                <a:ea typeface="Times New Roman" panose="02020603050405020304" pitchFamily="18" charset="0"/>
                <a:cs typeface="Times New Roman" panose="02020603050405020304" pitchFamily="18" charset="0"/>
              </a:rPr>
              <a:t> (create a directory), and </a:t>
            </a:r>
            <a:r>
              <a:rPr lang="en-GB" sz="2000" b="1" kern="0" dirty="0">
                <a:effectLst/>
                <a:ea typeface="Times New Roman" panose="02020603050405020304" pitchFamily="18" charset="0"/>
                <a:cs typeface="Courier New" panose="02070309020205020404" pitchFamily="49" charset="0"/>
              </a:rPr>
              <a:t>rm</a:t>
            </a:r>
            <a:r>
              <a:rPr lang="en-GB" sz="2000" kern="0" dirty="0">
                <a:effectLst/>
                <a:ea typeface="Times New Roman" panose="02020603050405020304" pitchFamily="18" charset="0"/>
                <a:cs typeface="Times New Roman" panose="02020603050405020304" pitchFamily="18" charset="0"/>
              </a:rPr>
              <a:t> (remove files or directories) are used for file system management.</a:t>
            </a:r>
          </a:p>
          <a:p>
            <a:pPr>
              <a:lnSpc>
                <a:spcPct val="100000"/>
              </a:lnSpc>
              <a:spcBef>
                <a:spcPts val="0"/>
              </a:spcBef>
              <a:tabLst>
                <a:tab pos="457200" algn="l"/>
              </a:tabLst>
            </a:pPr>
            <a:r>
              <a:rPr lang="en-GB" sz="2000" b="1" kern="0" dirty="0">
                <a:effectLst/>
                <a:highlight>
                  <a:srgbClr val="FFFF00"/>
                </a:highlight>
                <a:ea typeface="Times New Roman" panose="02020603050405020304" pitchFamily="18" charset="0"/>
                <a:cs typeface="Times New Roman" panose="02020603050405020304" pitchFamily="18" charset="0"/>
              </a:rPr>
              <a:t>Device Management:</a:t>
            </a:r>
            <a:r>
              <a:rPr lang="en-GB" sz="2000" kern="0" dirty="0">
                <a:effectLst/>
                <a:highlight>
                  <a:srgbClr val="FFFF00"/>
                </a:highlight>
                <a:ea typeface="Times New Roman" panose="02020603050405020304" pitchFamily="18" charset="0"/>
                <a:cs typeface="Times New Roman" panose="02020603050405020304" pitchFamily="18" charset="0"/>
              </a:rPr>
              <a:t> </a:t>
            </a:r>
            <a:r>
              <a:rPr lang="en-GB" sz="2000" kern="0" dirty="0">
                <a:effectLst/>
                <a:ea typeface="Times New Roman" panose="02020603050405020304" pitchFamily="18" charset="0"/>
                <a:cs typeface="Times New Roman" panose="02020603050405020304" pitchFamily="18" charset="0"/>
              </a:rPr>
              <a:t>Commands such as </a:t>
            </a:r>
            <a:r>
              <a:rPr lang="en-GB" sz="2000" b="1" kern="0" dirty="0" err="1">
                <a:effectLst/>
                <a:ea typeface="Times New Roman" panose="02020603050405020304" pitchFamily="18" charset="0"/>
                <a:cs typeface="Courier New" panose="02070309020205020404" pitchFamily="49" charset="0"/>
              </a:rPr>
              <a:t>lsusb</a:t>
            </a:r>
            <a:r>
              <a:rPr lang="en-GB" sz="2000" kern="0" dirty="0">
                <a:effectLst/>
                <a:ea typeface="Times New Roman" panose="02020603050405020304" pitchFamily="18" charset="0"/>
                <a:cs typeface="Times New Roman" panose="02020603050405020304" pitchFamily="18" charset="0"/>
              </a:rPr>
              <a:t> (list USB devices) and </a:t>
            </a:r>
            <a:r>
              <a:rPr lang="en-GB" sz="2000" b="1" kern="0" dirty="0" err="1">
                <a:effectLst/>
                <a:ea typeface="Times New Roman" panose="02020603050405020304" pitchFamily="18" charset="0"/>
                <a:cs typeface="Courier New" panose="02070309020205020404" pitchFamily="49" charset="0"/>
              </a:rPr>
              <a:t>lspci</a:t>
            </a:r>
            <a:r>
              <a:rPr lang="en-GB" sz="2000" kern="0" dirty="0">
                <a:effectLst/>
                <a:ea typeface="Times New Roman" panose="02020603050405020304" pitchFamily="18" charset="0"/>
                <a:cs typeface="Times New Roman" panose="02020603050405020304" pitchFamily="18" charset="0"/>
              </a:rPr>
              <a:t> (list PCI devices) help manage devices. PCI slots are </a:t>
            </a:r>
            <a:r>
              <a:rPr lang="en-GB" sz="2000" kern="100" dirty="0">
                <a:effectLst/>
                <a:ea typeface="DengXian" panose="02010600030101010101" pitchFamily="2" charset="-122"/>
                <a:cs typeface="Times New Roman" panose="02020603050405020304" pitchFamily="18" charset="0"/>
              </a:rPr>
              <a:t>used to attach hardware like sound cards, video cards to the motherboard.</a:t>
            </a:r>
          </a:p>
          <a:p>
            <a:pPr marL="342900" indent="-342900">
              <a:lnSpc>
                <a:spcPct val="100000"/>
              </a:lnSpc>
              <a:spcBef>
                <a:spcPts val="0"/>
              </a:spcBef>
              <a:buFont typeface="+mj-lt"/>
              <a:buAutoNum type="arabicPeriod"/>
              <a:tabLst>
                <a:tab pos="457200" algn="l"/>
              </a:tabLst>
            </a:pPr>
            <a:endParaRPr lang="en-GB" sz="1800" kern="100" dirty="0">
              <a:solidFill>
                <a:srgbClr val="374151"/>
              </a:solidFill>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mj-lt"/>
              <a:buAutoNum type="arabicPeriod"/>
              <a:tabLst>
                <a:tab pos="457200" algn="l"/>
              </a:tabLst>
            </a:pPr>
            <a:endParaRPr lang="en-GB" sz="1800" kern="100" dirty="0">
              <a:solidFill>
                <a:srgbClr val="374151"/>
              </a:solidFill>
              <a:effectLst/>
              <a:ea typeface="DengXian" panose="02010600030101010101" pitchFamily="2" charset="-122"/>
              <a:cs typeface="Times New Roman" panose="02020603050405020304" pitchFamily="18" charset="0"/>
            </a:endParaRPr>
          </a:p>
          <a:p>
            <a:pPr>
              <a:lnSpc>
                <a:spcPct val="100000"/>
              </a:lnSpc>
              <a:spcBef>
                <a:spcPts val="0"/>
              </a:spcBef>
            </a:pPr>
            <a:endParaRPr lang="en-GB" dirty="0"/>
          </a:p>
        </p:txBody>
      </p:sp>
      <p:pic>
        <p:nvPicPr>
          <p:cNvPr id="3" name="Picture 2">
            <a:extLst>
              <a:ext uri="{FF2B5EF4-FFF2-40B4-BE49-F238E27FC236}">
                <a16:creationId xmlns:a16="http://schemas.microsoft.com/office/drawing/2014/main" id="{C1D65156-51AD-D08F-29B7-182D780063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400890"/>
            <a:ext cx="12192000" cy="457110"/>
          </a:xfrm>
          <a:prstGeom prst="rect">
            <a:avLst/>
          </a:prstGeom>
        </p:spPr>
      </p:pic>
    </p:spTree>
    <p:extLst>
      <p:ext uri="{BB962C8B-B14F-4D97-AF65-F5344CB8AC3E}">
        <p14:creationId xmlns:p14="http://schemas.microsoft.com/office/powerpoint/2010/main" val="280160937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286492" y="278336"/>
            <a:ext cx="11623760" cy="1143210"/>
          </a:xfrm>
          <a:solidFill>
            <a:srgbClr val="002060"/>
          </a:solidFill>
        </p:spPr>
        <p:txBody>
          <a:bodyPr>
            <a:normAutofit/>
          </a:bodyPr>
          <a:lstStyle/>
          <a:p>
            <a:r>
              <a:rPr lang="en-GB" dirty="0">
                <a:solidFill>
                  <a:schemeClr val="bg1"/>
                </a:solidFill>
              </a:rPr>
              <a:t>Basic Linux Bash commands </a:t>
            </a:r>
            <a:r>
              <a:rPr lang="en-GB" dirty="0" err="1">
                <a:solidFill>
                  <a:schemeClr val="bg1"/>
                </a:solidFill>
              </a:rPr>
              <a:t>cont</a:t>
            </a:r>
            <a:r>
              <a:rPr lang="en-GB" dirty="0">
                <a:solidFill>
                  <a:schemeClr val="bg1"/>
                </a:solidFill>
              </a:rPr>
              <a:t>…</a:t>
            </a:r>
            <a:endParaRPr lang="en-GB" sz="4000" b="1" dirty="0">
              <a:solidFill>
                <a:schemeClr val="bg1"/>
              </a:solidFill>
            </a:endParaRP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286492" y="1499063"/>
            <a:ext cx="11180578" cy="4580461"/>
          </a:xfrm>
        </p:spPr>
        <p:txBody>
          <a:bodyPr>
            <a:noAutofit/>
          </a:bodyPr>
          <a:lstStyle/>
          <a:p>
            <a:pPr>
              <a:lnSpc>
                <a:spcPct val="107000"/>
              </a:lnSpc>
              <a:spcAft>
                <a:spcPts val="800"/>
              </a:spcAft>
              <a:tabLst>
                <a:tab pos="457200" algn="l"/>
              </a:tabLst>
            </a:pPr>
            <a:r>
              <a:rPr lang="en-GB" sz="2000" b="1" kern="0" dirty="0">
                <a:solidFill>
                  <a:srgbClr val="374151"/>
                </a:solidFill>
                <a:effectLst/>
                <a:highlight>
                  <a:srgbClr val="FFFF00"/>
                </a:highlight>
                <a:ea typeface="Times New Roman" panose="02020603050405020304" pitchFamily="18" charset="0"/>
                <a:cs typeface="Times New Roman" panose="02020603050405020304" pitchFamily="18" charset="0"/>
              </a:rPr>
              <a:t>Networking:</a:t>
            </a:r>
            <a:r>
              <a:rPr lang="en-GB" sz="2000" kern="0" dirty="0">
                <a:solidFill>
                  <a:srgbClr val="374151"/>
                </a:solidFill>
                <a:effectLst/>
                <a:highlight>
                  <a:srgbClr val="FFFF00"/>
                </a:highlight>
                <a:ea typeface="Times New Roman" panose="02020603050405020304" pitchFamily="18" charset="0"/>
                <a:cs typeface="Times New Roman" panose="02020603050405020304" pitchFamily="18" charset="0"/>
              </a:rPr>
              <a:t> </a:t>
            </a:r>
            <a:r>
              <a:rPr lang="en-GB" sz="2000" kern="0" dirty="0">
                <a:solidFill>
                  <a:srgbClr val="374151"/>
                </a:solidFill>
                <a:effectLst/>
                <a:ea typeface="Times New Roman" panose="02020603050405020304" pitchFamily="18" charset="0"/>
                <a:cs typeface="Times New Roman" panose="02020603050405020304" pitchFamily="18" charset="0"/>
              </a:rPr>
              <a:t>Commands such as </a:t>
            </a:r>
            <a:r>
              <a:rPr lang="en-GB" sz="2000" b="1" kern="0" dirty="0">
                <a:solidFill>
                  <a:srgbClr val="374151"/>
                </a:solidFill>
                <a:effectLst/>
                <a:ea typeface="Times New Roman" panose="02020603050405020304" pitchFamily="18" charset="0"/>
                <a:cs typeface="Courier New" panose="02070309020205020404" pitchFamily="49" charset="0"/>
              </a:rPr>
              <a:t>ping</a:t>
            </a:r>
            <a:r>
              <a:rPr lang="en-GB" sz="2000" kern="0" dirty="0">
                <a:solidFill>
                  <a:srgbClr val="374151"/>
                </a:solidFill>
                <a:effectLst/>
                <a:ea typeface="Times New Roman" panose="02020603050405020304" pitchFamily="18" charset="0"/>
                <a:cs typeface="Times New Roman" panose="02020603050405020304" pitchFamily="18" charset="0"/>
              </a:rPr>
              <a:t> URL/google.com (used to check network connectivity) and </a:t>
            </a:r>
            <a:r>
              <a:rPr lang="en-GB" sz="2000" b="1" kern="0" dirty="0" err="1">
                <a:solidFill>
                  <a:srgbClr val="374151"/>
                </a:solidFill>
                <a:effectLst/>
                <a:ea typeface="Times New Roman" panose="02020603050405020304" pitchFamily="18" charset="0"/>
                <a:cs typeface="Courier New" panose="02070309020205020404" pitchFamily="49" charset="0"/>
              </a:rPr>
              <a:t>ifconfig</a:t>
            </a:r>
            <a:r>
              <a:rPr lang="en-GB" sz="2000" kern="0" dirty="0">
                <a:solidFill>
                  <a:srgbClr val="374151"/>
                </a:solidFill>
                <a:effectLst/>
                <a:ea typeface="Times New Roman" panose="02020603050405020304" pitchFamily="18" charset="0"/>
                <a:cs typeface="Times New Roman" panose="02020603050405020304" pitchFamily="18" charset="0"/>
              </a:rPr>
              <a:t> (to configure network interfaces) assist in networking monitoring and configuration. </a:t>
            </a:r>
            <a:endParaRPr lang="en-GB" sz="2000" kern="100" dirty="0">
              <a:solidFill>
                <a:srgbClr val="374151"/>
              </a:solidFill>
              <a:effectLst/>
              <a:ea typeface="DengXian" panose="02010600030101010101" pitchFamily="2" charset="-122"/>
              <a:cs typeface="Times New Roman" panose="02020603050405020304" pitchFamily="18" charset="0"/>
            </a:endParaRPr>
          </a:p>
          <a:p>
            <a:pPr>
              <a:lnSpc>
                <a:spcPct val="100000"/>
              </a:lnSpc>
              <a:spcBef>
                <a:spcPts val="0"/>
              </a:spcBef>
              <a:tabLst>
                <a:tab pos="457200" algn="l"/>
              </a:tabLst>
            </a:pPr>
            <a:r>
              <a:rPr lang="en-GB" sz="2000" b="1" kern="0" dirty="0">
                <a:solidFill>
                  <a:srgbClr val="374151"/>
                </a:solidFill>
                <a:effectLst/>
                <a:highlight>
                  <a:srgbClr val="FFFF00"/>
                </a:highlight>
                <a:ea typeface="Times New Roman" panose="02020603050405020304" pitchFamily="18" charset="0"/>
                <a:cs typeface="Times New Roman" panose="02020603050405020304" pitchFamily="18" charset="0"/>
              </a:rPr>
              <a:t>Security and Access Control:</a:t>
            </a:r>
            <a:r>
              <a:rPr lang="en-GB" sz="2000" kern="0" dirty="0">
                <a:solidFill>
                  <a:srgbClr val="374151"/>
                </a:solidFill>
                <a:effectLst/>
                <a:highlight>
                  <a:srgbClr val="FFFF00"/>
                </a:highlight>
                <a:ea typeface="Times New Roman" panose="02020603050405020304" pitchFamily="18" charset="0"/>
                <a:cs typeface="Times New Roman" panose="02020603050405020304" pitchFamily="18" charset="0"/>
              </a:rPr>
              <a:t> </a:t>
            </a:r>
            <a:r>
              <a:rPr lang="en-GB" sz="2000" kern="0" dirty="0">
                <a:solidFill>
                  <a:srgbClr val="374151"/>
                </a:solidFill>
                <a:effectLst/>
                <a:ea typeface="Times New Roman" panose="02020603050405020304" pitchFamily="18" charset="0"/>
                <a:cs typeface="Times New Roman" panose="02020603050405020304" pitchFamily="18" charset="0"/>
              </a:rPr>
              <a:t>Commands such as </a:t>
            </a:r>
            <a:r>
              <a:rPr lang="en-GB" sz="2000" b="1" kern="0" dirty="0" err="1">
                <a:solidFill>
                  <a:srgbClr val="374151"/>
                </a:solidFill>
                <a:effectLst/>
                <a:ea typeface="Times New Roman" panose="02020603050405020304" pitchFamily="18" charset="0"/>
                <a:cs typeface="Courier New" panose="02070309020205020404" pitchFamily="49" charset="0"/>
              </a:rPr>
              <a:t>chmod</a:t>
            </a:r>
            <a:r>
              <a:rPr lang="en-GB" sz="2000" kern="0" dirty="0">
                <a:solidFill>
                  <a:srgbClr val="374151"/>
                </a:solidFill>
                <a:effectLst/>
                <a:ea typeface="Times New Roman" panose="02020603050405020304" pitchFamily="18" charset="0"/>
                <a:cs typeface="Times New Roman" panose="02020603050405020304" pitchFamily="18" charset="0"/>
              </a:rPr>
              <a:t> (change file permissions) and </a:t>
            </a:r>
            <a:r>
              <a:rPr lang="en-GB" sz="2000" b="1" kern="0" dirty="0" err="1">
                <a:solidFill>
                  <a:srgbClr val="374151"/>
                </a:solidFill>
                <a:effectLst/>
                <a:ea typeface="Times New Roman" panose="02020603050405020304" pitchFamily="18" charset="0"/>
                <a:cs typeface="Courier New" panose="02070309020205020404" pitchFamily="49" charset="0"/>
              </a:rPr>
              <a:t>sudo</a:t>
            </a:r>
            <a:r>
              <a:rPr lang="en-GB" sz="2000" kern="0" dirty="0">
                <a:solidFill>
                  <a:srgbClr val="374151"/>
                </a:solidFill>
                <a:effectLst/>
                <a:ea typeface="Times New Roman" panose="02020603050405020304" pitchFamily="18" charset="0"/>
                <a:cs typeface="Times New Roman" panose="02020603050405020304" pitchFamily="18" charset="0"/>
              </a:rPr>
              <a:t> (Super User mode to execute commands with administrative privileges) help manage security and access control.</a:t>
            </a:r>
          </a:p>
          <a:p>
            <a:pPr>
              <a:lnSpc>
                <a:spcPct val="100000"/>
              </a:lnSpc>
              <a:spcBef>
                <a:spcPts val="0"/>
              </a:spcBef>
              <a:tabLst>
                <a:tab pos="457200" algn="l"/>
              </a:tabLst>
            </a:pPr>
            <a:r>
              <a:rPr lang="en-GB" sz="2000" b="1" kern="0" dirty="0">
                <a:solidFill>
                  <a:srgbClr val="374151"/>
                </a:solidFill>
                <a:effectLst/>
                <a:highlight>
                  <a:srgbClr val="FFFF00"/>
                </a:highlight>
                <a:ea typeface="Times New Roman" panose="02020603050405020304" pitchFamily="18" charset="0"/>
                <a:cs typeface="Times New Roman" panose="02020603050405020304" pitchFamily="18" charset="0"/>
              </a:rPr>
              <a:t>Error Handling and Logging:</a:t>
            </a:r>
            <a:r>
              <a:rPr lang="en-GB" sz="2000" kern="0" dirty="0">
                <a:solidFill>
                  <a:srgbClr val="374151"/>
                </a:solidFill>
                <a:effectLst/>
                <a:highlight>
                  <a:srgbClr val="FFFF00"/>
                </a:highlight>
                <a:ea typeface="Times New Roman" panose="02020603050405020304" pitchFamily="18" charset="0"/>
                <a:cs typeface="Times New Roman" panose="02020603050405020304" pitchFamily="18" charset="0"/>
              </a:rPr>
              <a:t> </a:t>
            </a:r>
            <a:r>
              <a:rPr lang="en-GB" sz="2000" kern="0" dirty="0">
                <a:solidFill>
                  <a:srgbClr val="374151"/>
                </a:solidFill>
                <a:effectLst/>
                <a:ea typeface="Times New Roman" panose="02020603050405020304" pitchFamily="18" charset="0"/>
                <a:cs typeface="Times New Roman" panose="02020603050405020304" pitchFamily="18" charset="0"/>
              </a:rPr>
              <a:t>OSs log and report errors and events for troubleshooting and maintenance. They store logs that provide insights into system activities and errors. Commands like </a:t>
            </a:r>
            <a:r>
              <a:rPr lang="en-GB" sz="2000" b="1" kern="0" dirty="0" err="1">
                <a:solidFill>
                  <a:srgbClr val="374151"/>
                </a:solidFill>
                <a:effectLst/>
                <a:ea typeface="Times New Roman" panose="02020603050405020304" pitchFamily="18" charset="0"/>
                <a:cs typeface="Courier New" panose="02070309020205020404" pitchFamily="49" charset="0"/>
              </a:rPr>
              <a:t>dmesg</a:t>
            </a:r>
            <a:r>
              <a:rPr lang="en-GB" sz="2000" kern="0" dirty="0">
                <a:solidFill>
                  <a:srgbClr val="374151"/>
                </a:solidFill>
                <a:effectLst/>
                <a:ea typeface="Times New Roman" panose="02020603050405020304" pitchFamily="18" charset="0"/>
                <a:cs typeface="Times New Roman" panose="02020603050405020304" pitchFamily="18" charset="0"/>
              </a:rPr>
              <a:t> (display system messages) and </a:t>
            </a:r>
            <a:r>
              <a:rPr lang="en-GB" sz="2000" b="1" kern="0" dirty="0">
                <a:solidFill>
                  <a:srgbClr val="374151"/>
                </a:solidFill>
                <a:effectLst/>
                <a:ea typeface="Times New Roman" panose="02020603050405020304" pitchFamily="18" charset="0"/>
                <a:cs typeface="Courier New" panose="02070309020205020404" pitchFamily="49" charset="0"/>
              </a:rPr>
              <a:t>syslog</a:t>
            </a:r>
            <a:r>
              <a:rPr lang="en-GB" sz="2000" kern="0" dirty="0">
                <a:solidFill>
                  <a:srgbClr val="374151"/>
                </a:solidFill>
                <a:effectLst/>
                <a:ea typeface="Times New Roman" panose="02020603050405020304" pitchFamily="18" charset="0"/>
                <a:cs typeface="Times New Roman" panose="02020603050405020304" pitchFamily="18" charset="0"/>
              </a:rPr>
              <a:t> (view system logs) are used for error handling and logging.</a:t>
            </a:r>
          </a:p>
          <a:p>
            <a:pPr>
              <a:lnSpc>
                <a:spcPct val="100000"/>
              </a:lnSpc>
              <a:spcBef>
                <a:spcPts val="0"/>
              </a:spcBef>
              <a:tabLst>
                <a:tab pos="457200" algn="l"/>
              </a:tabLst>
            </a:pPr>
            <a:r>
              <a:rPr lang="en-GB" sz="2000" b="1" kern="0" dirty="0">
                <a:solidFill>
                  <a:srgbClr val="374151"/>
                </a:solidFill>
                <a:effectLst/>
                <a:highlight>
                  <a:srgbClr val="FFFF00"/>
                </a:highlight>
                <a:ea typeface="Times New Roman" panose="02020603050405020304" pitchFamily="18" charset="0"/>
                <a:cs typeface="Times New Roman" panose="02020603050405020304" pitchFamily="18" charset="0"/>
              </a:rPr>
              <a:t>System Updates and Patching:</a:t>
            </a:r>
            <a:r>
              <a:rPr lang="en-GB" sz="2000" kern="0" dirty="0">
                <a:solidFill>
                  <a:srgbClr val="374151"/>
                </a:solidFill>
                <a:effectLst/>
                <a:highlight>
                  <a:srgbClr val="FFFF00"/>
                </a:highlight>
                <a:ea typeface="Times New Roman" panose="02020603050405020304" pitchFamily="18" charset="0"/>
                <a:cs typeface="Times New Roman" panose="02020603050405020304" pitchFamily="18" charset="0"/>
              </a:rPr>
              <a:t> </a:t>
            </a:r>
            <a:r>
              <a:rPr lang="en-GB" sz="2000" kern="0" dirty="0">
                <a:solidFill>
                  <a:srgbClr val="374151"/>
                </a:solidFill>
                <a:effectLst/>
                <a:ea typeface="Times New Roman" panose="02020603050405020304" pitchFamily="18" charset="0"/>
                <a:cs typeface="Times New Roman" panose="02020603050405020304" pitchFamily="18" charset="0"/>
              </a:rPr>
              <a:t>OSs require regular updates and patches to fix vulnerabilities, add new features, and improve performance. These updates can be installed using package managers such as </a:t>
            </a:r>
            <a:r>
              <a:rPr lang="en-GB" sz="2000" b="1" kern="0" dirty="0">
                <a:solidFill>
                  <a:srgbClr val="374151"/>
                </a:solidFill>
                <a:effectLst/>
                <a:ea typeface="Times New Roman" panose="02020603050405020304" pitchFamily="18" charset="0"/>
                <a:cs typeface="Courier New" panose="02070309020205020404" pitchFamily="49" charset="0"/>
              </a:rPr>
              <a:t>apt</a:t>
            </a:r>
            <a:r>
              <a:rPr lang="en-GB" sz="2000" kern="0" dirty="0">
                <a:solidFill>
                  <a:srgbClr val="374151"/>
                </a:solidFill>
                <a:effectLst/>
                <a:ea typeface="Times New Roman" panose="02020603050405020304" pitchFamily="18" charset="0"/>
                <a:cs typeface="Times New Roman" panose="02020603050405020304" pitchFamily="18" charset="0"/>
              </a:rPr>
              <a:t> (Advanced Package Tool) or </a:t>
            </a:r>
            <a:r>
              <a:rPr lang="en-GB" sz="2000" b="1" kern="0" dirty="0">
                <a:solidFill>
                  <a:srgbClr val="374151"/>
                </a:solidFill>
                <a:effectLst/>
                <a:ea typeface="Times New Roman" panose="02020603050405020304" pitchFamily="18" charset="0"/>
                <a:cs typeface="Courier New" panose="02070309020205020404" pitchFamily="49" charset="0"/>
              </a:rPr>
              <a:t>yum</a:t>
            </a:r>
            <a:r>
              <a:rPr lang="en-GB" sz="2000" kern="0" dirty="0">
                <a:solidFill>
                  <a:srgbClr val="374151"/>
                </a:solidFill>
                <a:effectLst/>
                <a:ea typeface="Times New Roman" panose="02020603050405020304" pitchFamily="18" charset="0"/>
                <a:cs typeface="Times New Roman" panose="02020603050405020304" pitchFamily="18" charset="0"/>
              </a:rPr>
              <a:t> (</a:t>
            </a:r>
            <a:r>
              <a:rPr lang="en-GB" sz="2000" kern="0" dirty="0" err="1">
                <a:solidFill>
                  <a:srgbClr val="374151"/>
                </a:solidFill>
                <a:effectLst/>
                <a:ea typeface="Times New Roman" panose="02020603050405020304" pitchFamily="18" charset="0"/>
                <a:cs typeface="Times New Roman" panose="02020603050405020304" pitchFamily="18" charset="0"/>
              </a:rPr>
              <a:t>Yellowdog</a:t>
            </a:r>
            <a:r>
              <a:rPr lang="en-GB" sz="2000" kern="0" dirty="0">
                <a:solidFill>
                  <a:srgbClr val="374151"/>
                </a:solidFill>
                <a:effectLst/>
                <a:ea typeface="Times New Roman" panose="02020603050405020304" pitchFamily="18" charset="0"/>
                <a:cs typeface="Times New Roman" panose="02020603050405020304" pitchFamily="18" charset="0"/>
              </a:rPr>
              <a:t> Updater, Modified).</a:t>
            </a:r>
          </a:p>
          <a:p>
            <a:pPr>
              <a:lnSpc>
                <a:spcPct val="100000"/>
              </a:lnSpc>
              <a:spcBef>
                <a:spcPts val="0"/>
              </a:spcBef>
              <a:tabLst>
                <a:tab pos="457200" algn="l"/>
              </a:tabLst>
            </a:pPr>
            <a:r>
              <a:rPr lang="en-GB" sz="2000" b="1" kern="0" dirty="0">
                <a:solidFill>
                  <a:srgbClr val="374151"/>
                </a:solidFill>
                <a:effectLst/>
                <a:ea typeface="Times New Roman" panose="02020603050405020304" pitchFamily="18" charset="0"/>
                <a:cs typeface="Times New Roman" panose="02020603050405020304" pitchFamily="18" charset="0"/>
              </a:rPr>
              <a:t>Virtualization:</a:t>
            </a:r>
            <a:r>
              <a:rPr lang="en-GB" sz="2000" kern="0" dirty="0">
                <a:solidFill>
                  <a:srgbClr val="374151"/>
                </a:solidFill>
                <a:effectLst/>
                <a:ea typeface="Times New Roman" panose="02020603050405020304" pitchFamily="18" charset="0"/>
                <a:cs typeface="Times New Roman" panose="02020603050405020304" pitchFamily="18" charset="0"/>
              </a:rPr>
              <a:t> Today’s modern OSs often support virtualization, allowing multiple operating systems to run concurrently on the same system hardware. Virtualization provides flexibility. Tools such as Oracle </a:t>
            </a:r>
            <a:r>
              <a:rPr lang="en-GB" sz="2000" b="1" kern="0" dirty="0">
                <a:solidFill>
                  <a:srgbClr val="374151"/>
                </a:solidFill>
                <a:effectLst/>
                <a:ea typeface="Times New Roman" panose="02020603050405020304" pitchFamily="18" charset="0"/>
                <a:cs typeface="Times New Roman" panose="02020603050405020304" pitchFamily="18" charset="0"/>
              </a:rPr>
              <a:t>VirtualBox</a:t>
            </a:r>
            <a:r>
              <a:rPr lang="en-GB" sz="2000" kern="0" dirty="0">
                <a:solidFill>
                  <a:srgbClr val="374151"/>
                </a:solidFill>
                <a:effectLst/>
                <a:ea typeface="Times New Roman" panose="02020603050405020304" pitchFamily="18" charset="0"/>
                <a:cs typeface="Times New Roman" panose="02020603050405020304" pitchFamily="18" charset="0"/>
              </a:rPr>
              <a:t> and </a:t>
            </a:r>
            <a:r>
              <a:rPr lang="en-GB" sz="2000" b="1" kern="0" dirty="0">
                <a:solidFill>
                  <a:srgbClr val="374151"/>
                </a:solidFill>
                <a:effectLst/>
                <a:ea typeface="Times New Roman" panose="02020603050405020304" pitchFamily="18" charset="0"/>
                <a:cs typeface="Times New Roman" panose="02020603050405020304" pitchFamily="18" charset="0"/>
              </a:rPr>
              <a:t>VMware</a:t>
            </a:r>
            <a:r>
              <a:rPr lang="en-GB" sz="2000" kern="0" dirty="0">
                <a:solidFill>
                  <a:srgbClr val="374151"/>
                </a:solidFill>
                <a:effectLst/>
                <a:ea typeface="Times New Roman" panose="02020603050405020304" pitchFamily="18" charset="0"/>
                <a:cs typeface="Times New Roman" panose="02020603050405020304" pitchFamily="18" charset="0"/>
              </a:rPr>
              <a:t> enable virtualization functionality.</a:t>
            </a:r>
            <a:endParaRPr lang="en-GB" sz="2000" kern="100" dirty="0">
              <a:solidFill>
                <a:srgbClr val="374151"/>
              </a:solidFill>
              <a:effectLst/>
              <a:ea typeface="DengXian" panose="02010600030101010101" pitchFamily="2" charset="-122"/>
              <a:cs typeface="Times New Roman" panose="02020603050405020304" pitchFamily="18" charset="0"/>
            </a:endParaRPr>
          </a:p>
          <a:p>
            <a:pPr marL="0" indent="0">
              <a:lnSpc>
                <a:spcPct val="100000"/>
              </a:lnSpc>
              <a:spcBef>
                <a:spcPts val="0"/>
              </a:spcBef>
              <a:buNone/>
              <a:tabLst>
                <a:tab pos="457200" algn="l"/>
              </a:tabLst>
            </a:pPr>
            <a:r>
              <a:rPr lang="en-GB" sz="2000" b="1" kern="0" dirty="0">
                <a:solidFill>
                  <a:srgbClr val="374151"/>
                </a:solidFill>
                <a:effectLst/>
                <a:highlight>
                  <a:srgbClr val="FFFF00"/>
                </a:highlight>
                <a:ea typeface="Times New Roman" panose="02020603050405020304" pitchFamily="18" charset="0"/>
                <a:cs typeface="Times New Roman" panose="02020603050405020304" pitchFamily="18" charset="0"/>
              </a:rPr>
              <a:t>Important note:</a:t>
            </a:r>
            <a:r>
              <a:rPr lang="en-GB" sz="2000" kern="0" dirty="0">
                <a:solidFill>
                  <a:srgbClr val="374151"/>
                </a:solidFill>
                <a:effectLst/>
                <a:highlight>
                  <a:srgbClr val="FFFF00"/>
                </a:highlight>
                <a:ea typeface="Times New Roman" panose="02020603050405020304" pitchFamily="18" charset="0"/>
                <a:cs typeface="Times New Roman" panose="02020603050405020304" pitchFamily="18" charset="0"/>
              </a:rPr>
              <a:t> OSs vary in their implementation of these functions. The examples above are generally applicable across Unix &amp; Linux systems, but they may not be installed or work on all systems.</a:t>
            </a:r>
            <a:endParaRPr lang="en-GB" sz="2000" kern="100" dirty="0">
              <a:effectLst/>
              <a:highlight>
                <a:srgbClr val="FFFF00"/>
              </a:highlight>
              <a:ea typeface="DengXian" panose="02010600030101010101" pitchFamily="2" charset="-122"/>
              <a:cs typeface="Times New Roman" panose="02020603050405020304" pitchFamily="18" charset="0"/>
            </a:endParaRPr>
          </a:p>
          <a:p>
            <a:pPr marL="0" indent="0">
              <a:lnSpc>
                <a:spcPct val="100000"/>
              </a:lnSpc>
              <a:spcBef>
                <a:spcPts val="0"/>
              </a:spcBef>
              <a:buNone/>
              <a:tabLst>
                <a:tab pos="457200" algn="l"/>
              </a:tabLst>
            </a:pPr>
            <a:endParaRPr lang="en-GB" sz="1800" kern="100" dirty="0">
              <a:solidFill>
                <a:srgbClr val="374151"/>
              </a:solidFill>
              <a:effectLst/>
              <a:latin typeface="Calibri" panose="020F0502020204030204" pitchFamily="34" charset="0"/>
              <a:ea typeface="DengXian" panose="02010600030101010101" pitchFamily="2" charset="-122"/>
              <a:cs typeface="Times New Roman" panose="02020603050405020304" pitchFamily="18" charset="0"/>
            </a:endParaRPr>
          </a:p>
          <a:p>
            <a:pPr>
              <a:lnSpc>
                <a:spcPct val="100000"/>
              </a:lnSpc>
              <a:spcBef>
                <a:spcPts val="0"/>
              </a:spcBef>
              <a:tabLst>
                <a:tab pos="457200" algn="l"/>
              </a:tabLst>
            </a:pPr>
            <a:endParaRPr lang="en-GB" sz="1800" kern="100" dirty="0">
              <a:solidFill>
                <a:srgbClr val="374151"/>
              </a:solidFill>
              <a:effectLst/>
              <a:latin typeface="Calibri" panose="020F0502020204030204" pitchFamily="34" charset="0"/>
              <a:ea typeface="DengXian" panose="02010600030101010101" pitchFamily="2" charset="-122"/>
              <a:cs typeface="Times New Roman" panose="02020603050405020304" pitchFamily="18" charset="0"/>
            </a:endParaRPr>
          </a:p>
          <a:p>
            <a:pPr>
              <a:lnSpc>
                <a:spcPct val="100000"/>
              </a:lnSpc>
              <a:spcBef>
                <a:spcPts val="0"/>
              </a:spcBef>
              <a:tabLst>
                <a:tab pos="457200" algn="l"/>
              </a:tabLst>
            </a:pPr>
            <a:endParaRPr lang="en-GB" sz="2000" kern="100" dirty="0">
              <a:solidFill>
                <a:srgbClr val="374151"/>
              </a:solidFill>
              <a:effectLst/>
              <a:ea typeface="DengXian" panose="02010600030101010101" pitchFamily="2" charset="-122"/>
              <a:cs typeface="Times New Roman" panose="02020603050405020304" pitchFamily="18" charset="0"/>
            </a:endParaRPr>
          </a:p>
          <a:p>
            <a:pPr marL="342900" lvl="0" indent="-342900">
              <a:lnSpc>
                <a:spcPct val="100000"/>
              </a:lnSpc>
              <a:spcBef>
                <a:spcPts val="0"/>
              </a:spcBef>
              <a:buFont typeface="+mj-lt"/>
              <a:buAutoNum type="arabicPeriod"/>
              <a:tabLst>
                <a:tab pos="457200" algn="l"/>
              </a:tabLst>
            </a:pPr>
            <a:endParaRPr lang="en-GB" sz="2000" kern="100" dirty="0">
              <a:solidFill>
                <a:srgbClr val="374151"/>
              </a:solidFill>
              <a:effectLst/>
              <a:ea typeface="DengXian" panose="02010600030101010101" pitchFamily="2" charset="-122"/>
              <a:cs typeface="Times New Roman" panose="02020603050405020304" pitchFamily="18" charset="0"/>
            </a:endParaRPr>
          </a:p>
          <a:p>
            <a:pPr>
              <a:lnSpc>
                <a:spcPct val="100000"/>
              </a:lnSpc>
              <a:spcBef>
                <a:spcPts val="0"/>
              </a:spcBef>
            </a:pPr>
            <a:endParaRPr lang="en-GB" dirty="0"/>
          </a:p>
        </p:txBody>
      </p:sp>
      <p:pic>
        <p:nvPicPr>
          <p:cNvPr id="3" name="Picture 2">
            <a:extLst>
              <a:ext uri="{FF2B5EF4-FFF2-40B4-BE49-F238E27FC236}">
                <a16:creationId xmlns:a16="http://schemas.microsoft.com/office/drawing/2014/main" id="{C1D65156-51AD-D08F-29B7-182D780063E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6400890"/>
            <a:ext cx="12192000" cy="457110"/>
          </a:xfrm>
          <a:prstGeom prst="rect">
            <a:avLst/>
          </a:prstGeom>
        </p:spPr>
      </p:pic>
    </p:spTree>
    <p:extLst>
      <p:ext uri="{BB962C8B-B14F-4D97-AF65-F5344CB8AC3E}">
        <p14:creationId xmlns:p14="http://schemas.microsoft.com/office/powerpoint/2010/main" val="35948817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59346" y="343610"/>
            <a:ext cx="11436092" cy="1033669"/>
          </a:xfrm>
        </p:spPr>
        <p:txBody>
          <a:bodyPr>
            <a:normAutofit fontScale="90000"/>
          </a:bodyPr>
          <a:lstStyle/>
          <a:p>
            <a:r>
              <a:rPr lang="en-GB" sz="4800" b="1" dirty="0">
                <a:solidFill>
                  <a:srgbClr val="FFFFFF"/>
                </a:solidFill>
              </a:rPr>
              <a:t>Bg. </a:t>
            </a:r>
            <a:r>
              <a:rPr lang="en-US" dirty="0">
                <a:solidFill>
                  <a:schemeClr val="bg1"/>
                </a:solidFill>
              </a:rPr>
              <a:t>Linux &amp; Python on your phone for free in 2 minutes</a:t>
            </a:r>
            <a:endParaRPr lang="en-GB" sz="4000" dirty="0">
              <a:solidFill>
                <a:schemeClr val="bg1"/>
              </a:solidFill>
            </a:endParaRPr>
          </a:p>
        </p:txBody>
      </p:sp>
      <p:pic>
        <p:nvPicPr>
          <p:cNvPr id="4" name="Picture 3">
            <a:hlinkClick r:id="rId3"/>
            <a:extLst>
              <a:ext uri="{FF2B5EF4-FFF2-40B4-BE49-F238E27FC236}">
                <a16:creationId xmlns:a16="http://schemas.microsoft.com/office/drawing/2014/main" id="{CAE9D191-B701-60FE-2AC9-7371565FAF41}"/>
              </a:ext>
            </a:extLst>
          </p:cNvPr>
          <p:cNvPicPr>
            <a:picLocks noChangeAspect="1"/>
          </p:cNvPicPr>
          <p:nvPr/>
        </p:nvPicPr>
        <p:blipFill>
          <a:blip r:embed="rId4"/>
          <a:stretch>
            <a:fillRect/>
          </a:stretch>
        </p:blipFill>
        <p:spPr>
          <a:xfrm>
            <a:off x="4693947" y="1278424"/>
            <a:ext cx="7282885" cy="4117359"/>
          </a:xfrm>
          <a:prstGeom prst="rect">
            <a:avLst/>
          </a:prstGeom>
        </p:spPr>
      </p:pic>
      <p:sp>
        <p:nvSpPr>
          <p:cNvPr id="15" name="TextBox 14">
            <a:extLst>
              <a:ext uri="{FF2B5EF4-FFF2-40B4-BE49-F238E27FC236}">
                <a16:creationId xmlns:a16="http://schemas.microsoft.com/office/drawing/2014/main" id="{3C22E9FF-1110-BAC0-3742-6B2DF7A08E90}"/>
              </a:ext>
            </a:extLst>
          </p:cNvPr>
          <p:cNvSpPr txBox="1"/>
          <p:nvPr/>
        </p:nvSpPr>
        <p:spPr>
          <a:xfrm>
            <a:off x="120177" y="5395784"/>
            <a:ext cx="6181769" cy="923330"/>
          </a:xfrm>
          <a:prstGeom prst="rect">
            <a:avLst/>
          </a:prstGeom>
          <a:solidFill>
            <a:schemeClr val="bg1">
              <a:alpha val="7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srgbClr val="0F0F0F"/>
                </a:solidFill>
                <a:effectLst/>
                <a:uLnTx/>
                <a:uFillTx/>
                <a:latin typeface="Calibri" panose="020F0502020204030204"/>
                <a:ea typeface="+mn-ea"/>
                <a:cs typeface="+mn-cs"/>
              </a:rPr>
              <a:t>+ How to Install Kali Linux </a:t>
            </a:r>
            <a:r>
              <a:rPr kumimoji="0" lang="en-US" sz="1800" b="1" i="0" u="none" strike="noStrike" kern="1200" cap="none" spc="0" normalizeH="0" baseline="0" noProof="0" dirty="0" err="1">
                <a:ln>
                  <a:noFill/>
                </a:ln>
                <a:solidFill>
                  <a:srgbClr val="0F0F0F"/>
                </a:solidFill>
                <a:effectLst/>
                <a:uLnTx/>
                <a:uFillTx/>
                <a:latin typeface="Calibri" panose="020F0502020204030204"/>
                <a:ea typeface="+mn-ea"/>
                <a:cs typeface="+mn-cs"/>
              </a:rPr>
              <a:t>NetHunter</a:t>
            </a:r>
            <a:r>
              <a:rPr kumimoji="0" lang="en-US" sz="1800" b="1" i="0" u="none" strike="noStrike" kern="1200" cap="none" spc="0" normalizeH="0" baseline="0" noProof="0" dirty="0">
                <a:ln>
                  <a:noFill/>
                </a:ln>
                <a:solidFill>
                  <a:srgbClr val="0F0F0F"/>
                </a:solidFill>
                <a:effectLst/>
                <a:uLnTx/>
                <a:uFillTx/>
                <a:latin typeface="Calibri" panose="020F0502020204030204"/>
                <a:ea typeface="+mn-ea"/>
                <a:cs typeface="+mn-cs"/>
              </a:rPr>
              <a:t> on a phone:*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5"/>
              </a:rPr>
              <a:t>How to Install Kali Linux Into your Phone!</a:t>
            </a:r>
            <a:endParaRPr kumimoji="0" lang="en-US" sz="1800" b="1" i="0" u="none" strike="noStrike" kern="1200" cap="none" spc="0" normalizeH="0" baseline="0" noProof="0" dirty="0">
              <a:ln>
                <a:noFill/>
              </a:ln>
              <a:solidFill>
                <a:srgbClr val="0F0F0F"/>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Kali Linux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6"/>
              </a:rPr>
              <a:t>NetHunter</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6"/>
              </a:rPr>
              <a:t> install in 8 minutes (rootless)</a:t>
            </a:r>
            <a:endParaRPr kumimoji="0" lang="en-US" sz="1800" b="1" i="0" u="none" strike="noStrike" kern="1200" cap="none" spc="0" normalizeH="0" baseline="0" noProof="0" dirty="0">
              <a:ln>
                <a:noFill/>
              </a:ln>
              <a:solidFill>
                <a:srgbClr val="0F0F0F"/>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84974B4E-586E-5F76-DA1B-355B5948BD88}"/>
              </a:ext>
            </a:extLst>
          </p:cNvPr>
          <p:cNvSpPr txBox="1"/>
          <p:nvPr/>
        </p:nvSpPr>
        <p:spPr>
          <a:xfrm>
            <a:off x="5175331" y="5402473"/>
            <a:ext cx="5888085" cy="1477328"/>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Kali Linux </a:t>
            </a:r>
            <a:r>
              <a:rPr kumimoji="0" lang="en-US" sz="1800" b="0" i="0" u="none" strike="noStrike" kern="1200" cap="none" spc="0" normalizeH="0" baseline="0" noProof="0" dirty="0" err="1">
                <a:ln>
                  <a:noFill/>
                </a:ln>
                <a:solidFill>
                  <a:prstClr val="black"/>
                </a:solidFill>
                <a:effectLst/>
                <a:uLnTx/>
                <a:uFillTx/>
                <a:latin typeface="Calibri" panose="020F0502020204030204"/>
                <a:ea typeface="+mn-ea"/>
                <a:cs typeface="+mn-cs"/>
              </a:rPr>
              <a:t>NetHunter</a:t>
            </a:r>
            <a:r>
              <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rPr>
              <a:t> is a specialized version of the popular Kali Linux distribution that is designed for penetration testing and security assessments on mobile devices. It is based on the Android operating system and can be installed on a wide range of mobile devices, including smartphones and tablets.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C013A978-95D6-8DF1-EB01-071399F58091}"/>
              </a:ext>
            </a:extLst>
          </p:cNvPr>
          <p:cNvSpPr txBox="1"/>
          <p:nvPr/>
        </p:nvSpPr>
        <p:spPr>
          <a:xfrm>
            <a:off x="162788" y="1358703"/>
            <a:ext cx="4880101" cy="2862322"/>
          </a:xfrm>
          <a:custGeom>
            <a:avLst/>
            <a:gdLst>
              <a:gd name="csX0" fmla="*/ 0 w 4880101"/>
              <a:gd name="csY0" fmla="*/ 0 h 2862322"/>
              <a:gd name="csX1" fmla="*/ 493432 w 4880101"/>
              <a:gd name="csY1" fmla="*/ 0 h 2862322"/>
              <a:gd name="csX2" fmla="*/ 889263 w 4880101"/>
              <a:gd name="csY2" fmla="*/ 0 h 2862322"/>
              <a:gd name="csX3" fmla="*/ 1529098 w 4880101"/>
              <a:gd name="csY3" fmla="*/ 0 h 2862322"/>
              <a:gd name="csX4" fmla="*/ 2022531 w 4880101"/>
              <a:gd name="csY4" fmla="*/ 0 h 2862322"/>
              <a:gd name="csX5" fmla="*/ 2515963 w 4880101"/>
              <a:gd name="csY5" fmla="*/ 0 h 2862322"/>
              <a:gd name="csX6" fmla="*/ 3155799 w 4880101"/>
              <a:gd name="csY6" fmla="*/ 0 h 2862322"/>
              <a:gd name="csX7" fmla="*/ 3600430 w 4880101"/>
              <a:gd name="csY7" fmla="*/ 0 h 2862322"/>
              <a:gd name="csX8" fmla="*/ 4240266 w 4880101"/>
              <a:gd name="csY8" fmla="*/ 0 h 2862322"/>
              <a:gd name="csX9" fmla="*/ 4880101 w 4880101"/>
              <a:gd name="csY9" fmla="*/ 0 h 2862322"/>
              <a:gd name="csX10" fmla="*/ 4880101 w 4880101"/>
              <a:gd name="csY10" fmla="*/ 572464 h 2862322"/>
              <a:gd name="csX11" fmla="*/ 4880101 w 4880101"/>
              <a:gd name="csY11" fmla="*/ 1144929 h 2862322"/>
              <a:gd name="csX12" fmla="*/ 4880101 w 4880101"/>
              <a:gd name="csY12" fmla="*/ 1746016 h 2862322"/>
              <a:gd name="csX13" fmla="*/ 4880101 w 4880101"/>
              <a:gd name="csY13" fmla="*/ 2232611 h 2862322"/>
              <a:gd name="csX14" fmla="*/ 4880101 w 4880101"/>
              <a:gd name="csY14" fmla="*/ 2862322 h 2862322"/>
              <a:gd name="csX15" fmla="*/ 4337868 w 4880101"/>
              <a:gd name="csY15" fmla="*/ 2862322 h 2862322"/>
              <a:gd name="csX16" fmla="*/ 3795634 w 4880101"/>
              <a:gd name="csY16" fmla="*/ 2862322 h 2862322"/>
              <a:gd name="csX17" fmla="*/ 3155799 w 4880101"/>
              <a:gd name="csY17" fmla="*/ 2862322 h 2862322"/>
              <a:gd name="csX18" fmla="*/ 2613565 w 4880101"/>
              <a:gd name="csY18" fmla="*/ 2862322 h 2862322"/>
              <a:gd name="csX19" fmla="*/ 2217735 w 4880101"/>
              <a:gd name="csY19" fmla="*/ 2862322 h 2862322"/>
              <a:gd name="csX20" fmla="*/ 1773103 w 4880101"/>
              <a:gd name="csY20" fmla="*/ 2862322 h 2862322"/>
              <a:gd name="csX21" fmla="*/ 1133268 w 4880101"/>
              <a:gd name="csY21" fmla="*/ 2862322 h 2862322"/>
              <a:gd name="csX22" fmla="*/ 591034 w 4880101"/>
              <a:gd name="csY22" fmla="*/ 2862322 h 2862322"/>
              <a:gd name="csX23" fmla="*/ 0 w 4880101"/>
              <a:gd name="csY23" fmla="*/ 2862322 h 2862322"/>
              <a:gd name="csX24" fmla="*/ 0 w 4880101"/>
              <a:gd name="csY24" fmla="*/ 2289858 h 2862322"/>
              <a:gd name="csX25" fmla="*/ 0 w 4880101"/>
              <a:gd name="csY25" fmla="*/ 1803263 h 2862322"/>
              <a:gd name="csX26" fmla="*/ 0 w 4880101"/>
              <a:gd name="csY26" fmla="*/ 1316668 h 2862322"/>
              <a:gd name="csX27" fmla="*/ 0 w 4880101"/>
              <a:gd name="csY27" fmla="*/ 715581 h 2862322"/>
              <a:gd name="csX28" fmla="*/ 0 w 4880101"/>
              <a:gd name="csY28" fmla="*/ 0 h 286232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Lst>
            <a:rect l="l" t="t" r="r" b="b"/>
            <a:pathLst>
              <a:path w="4880101" h="2862322" extrusionOk="0">
                <a:moveTo>
                  <a:pt x="0" y="0"/>
                </a:moveTo>
                <a:cubicBezTo>
                  <a:pt x="245435" y="-5729"/>
                  <a:pt x="322209" y="31445"/>
                  <a:pt x="493432" y="0"/>
                </a:cubicBezTo>
                <a:cubicBezTo>
                  <a:pt x="664655" y="-31445"/>
                  <a:pt x="759304" y="32179"/>
                  <a:pt x="889263" y="0"/>
                </a:cubicBezTo>
                <a:cubicBezTo>
                  <a:pt x="1019222" y="-32179"/>
                  <a:pt x="1303320" y="47098"/>
                  <a:pt x="1529098" y="0"/>
                </a:cubicBezTo>
                <a:cubicBezTo>
                  <a:pt x="1754877" y="-47098"/>
                  <a:pt x="1855147" y="31660"/>
                  <a:pt x="2022531" y="0"/>
                </a:cubicBezTo>
                <a:cubicBezTo>
                  <a:pt x="2189915" y="-31660"/>
                  <a:pt x="2383658" y="13458"/>
                  <a:pt x="2515963" y="0"/>
                </a:cubicBezTo>
                <a:cubicBezTo>
                  <a:pt x="2648268" y="-13458"/>
                  <a:pt x="2891323" y="75150"/>
                  <a:pt x="3155799" y="0"/>
                </a:cubicBezTo>
                <a:cubicBezTo>
                  <a:pt x="3420275" y="-75150"/>
                  <a:pt x="3408441" y="10405"/>
                  <a:pt x="3600430" y="0"/>
                </a:cubicBezTo>
                <a:cubicBezTo>
                  <a:pt x="3792419" y="-10405"/>
                  <a:pt x="3935638" y="39776"/>
                  <a:pt x="4240266" y="0"/>
                </a:cubicBezTo>
                <a:cubicBezTo>
                  <a:pt x="4544894" y="-39776"/>
                  <a:pt x="4662099" y="4128"/>
                  <a:pt x="4880101" y="0"/>
                </a:cubicBezTo>
                <a:cubicBezTo>
                  <a:pt x="4900309" y="234574"/>
                  <a:pt x="4837686" y="384956"/>
                  <a:pt x="4880101" y="572464"/>
                </a:cubicBezTo>
                <a:cubicBezTo>
                  <a:pt x="4922516" y="759972"/>
                  <a:pt x="4875893" y="887720"/>
                  <a:pt x="4880101" y="1144929"/>
                </a:cubicBezTo>
                <a:cubicBezTo>
                  <a:pt x="4884309" y="1402139"/>
                  <a:pt x="4871716" y="1591347"/>
                  <a:pt x="4880101" y="1746016"/>
                </a:cubicBezTo>
                <a:cubicBezTo>
                  <a:pt x="4888486" y="1900685"/>
                  <a:pt x="4838434" y="2029313"/>
                  <a:pt x="4880101" y="2232611"/>
                </a:cubicBezTo>
                <a:cubicBezTo>
                  <a:pt x="4921768" y="2435910"/>
                  <a:pt x="4842685" y="2686910"/>
                  <a:pt x="4880101" y="2862322"/>
                </a:cubicBezTo>
                <a:cubicBezTo>
                  <a:pt x="4746621" y="2871346"/>
                  <a:pt x="4526549" y="2816297"/>
                  <a:pt x="4337868" y="2862322"/>
                </a:cubicBezTo>
                <a:cubicBezTo>
                  <a:pt x="4149187" y="2908347"/>
                  <a:pt x="4065842" y="2847856"/>
                  <a:pt x="3795634" y="2862322"/>
                </a:cubicBezTo>
                <a:cubicBezTo>
                  <a:pt x="3525426" y="2876788"/>
                  <a:pt x="3331189" y="2821095"/>
                  <a:pt x="3155799" y="2862322"/>
                </a:cubicBezTo>
                <a:cubicBezTo>
                  <a:pt x="2980409" y="2903549"/>
                  <a:pt x="2814480" y="2858998"/>
                  <a:pt x="2613565" y="2862322"/>
                </a:cubicBezTo>
                <a:cubicBezTo>
                  <a:pt x="2412650" y="2865646"/>
                  <a:pt x="2409744" y="2836541"/>
                  <a:pt x="2217735" y="2862322"/>
                </a:cubicBezTo>
                <a:cubicBezTo>
                  <a:pt x="2025726" y="2888103"/>
                  <a:pt x="1906836" y="2823248"/>
                  <a:pt x="1773103" y="2862322"/>
                </a:cubicBezTo>
                <a:cubicBezTo>
                  <a:pt x="1639370" y="2901396"/>
                  <a:pt x="1445006" y="2805885"/>
                  <a:pt x="1133268" y="2862322"/>
                </a:cubicBezTo>
                <a:cubicBezTo>
                  <a:pt x="821531" y="2918759"/>
                  <a:pt x="831177" y="2832793"/>
                  <a:pt x="591034" y="2862322"/>
                </a:cubicBezTo>
                <a:cubicBezTo>
                  <a:pt x="350891" y="2891851"/>
                  <a:pt x="126483" y="2819298"/>
                  <a:pt x="0" y="2862322"/>
                </a:cubicBezTo>
                <a:cubicBezTo>
                  <a:pt x="-66135" y="2729556"/>
                  <a:pt x="24840" y="2505679"/>
                  <a:pt x="0" y="2289858"/>
                </a:cubicBezTo>
                <a:cubicBezTo>
                  <a:pt x="-24840" y="2074037"/>
                  <a:pt x="47039" y="1959026"/>
                  <a:pt x="0" y="1803263"/>
                </a:cubicBezTo>
                <a:cubicBezTo>
                  <a:pt x="-47039" y="1647501"/>
                  <a:pt x="2083" y="1470410"/>
                  <a:pt x="0" y="1316668"/>
                </a:cubicBezTo>
                <a:cubicBezTo>
                  <a:pt x="-2083" y="1162926"/>
                  <a:pt x="44684" y="1011218"/>
                  <a:pt x="0" y="715581"/>
                </a:cubicBezTo>
                <a:cubicBezTo>
                  <a:pt x="-44684" y="419944"/>
                  <a:pt x="60510" y="234258"/>
                  <a:pt x="0" y="0"/>
                </a:cubicBezTo>
                <a:close/>
              </a:path>
            </a:pathLst>
          </a:custGeom>
          <a:noFill/>
          <a:ln w="82550">
            <a:solidFill>
              <a:srgbClr val="FFFF00"/>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Only use an old phone, </a:t>
            </a:r>
            <a:r>
              <a:rPr kumimoji="0" lang="en-GB" sz="3600" b="1"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NOT</a:t>
            </a:r>
            <a:r>
              <a:rPr kumimoji="0" lang="en-GB" sz="3600" b="0" i="0" u="none" strike="noStrike" kern="1200" cap="none" spc="0" normalizeH="0" baseline="0" noProof="0" dirty="0">
                <a:ln>
                  <a:noFill/>
                </a:ln>
                <a:solidFill>
                  <a:prstClr val="black"/>
                </a:solidFill>
                <a:effectLst/>
                <a:highlight>
                  <a:srgbClr val="FFFF00"/>
                </a:highlight>
                <a:uLnTx/>
                <a:uFillTx/>
                <a:latin typeface="Calibri" panose="020F0502020204030204"/>
                <a:ea typeface="+mn-ea"/>
                <a:cs typeface="+mn-cs"/>
              </a:rPr>
              <a:t> your primary phone to ensure integrity of primary phone and no loss of data/apps etc…</a:t>
            </a:r>
          </a:p>
        </p:txBody>
      </p:sp>
      <p:sp>
        <p:nvSpPr>
          <p:cNvPr id="3" name="TextBox 2">
            <a:extLst>
              <a:ext uri="{FF2B5EF4-FFF2-40B4-BE49-F238E27FC236}">
                <a16:creationId xmlns:a16="http://schemas.microsoft.com/office/drawing/2014/main" id="{03AD78C7-136A-D2C1-FD2B-6CFCB0D9A362}"/>
              </a:ext>
            </a:extLst>
          </p:cNvPr>
          <p:cNvSpPr txBox="1"/>
          <p:nvPr/>
        </p:nvSpPr>
        <p:spPr>
          <a:xfrm>
            <a:off x="143903" y="4301304"/>
            <a:ext cx="6278219" cy="1200329"/>
          </a:xfrm>
          <a:prstGeom prst="rect">
            <a:avLst/>
          </a:prstGeom>
          <a:solidFill>
            <a:schemeClr val="bg1">
              <a:alpha val="70000"/>
            </a:schemeClr>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How To Run Linux On Your Android Smartphone: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rPr>
              <a:t>* </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hlinkClick r:id="rId7"/>
              </a:rPr>
              <a:t>How to run Linux on your </a:t>
            </a:r>
            <a:r>
              <a:rPr kumimoji="0" lang="en-US" sz="2400" b="0" i="0" u="none" strike="noStrike" kern="1200" cap="none" spc="0" normalizeH="0" baseline="0" noProof="0">
                <a:ln>
                  <a:noFill/>
                </a:ln>
                <a:solidFill>
                  <a:prstClr val="black"/>
                </a:solidFill>
                <a:effectLst/>
                <a:uLnTx/>
                <a:uFillTx/>
                <a:latin typeface="Calibri" panose="020F0502020204030204"/>
                <a:ea typeface="+mn-ea"/>
                <a:cs typeface="+mn-cs"/>
                <a:hlinkClick r:id="rId7"/>
              </a:rPr>
              <a:t>Android smartphone</a:t>
            </a: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7" name="Picture 6" descr="Icon&#10;&#10;Description automatically generated">
            <a:extLst>
              <a:ext uri="{FF2B5EF4-FFF2-40B4-BE49-F238E27FC236}">
                <a16:creationId xmlns:a16="http://schemas.microsoft.com/office/drawing/2014/main" id="{5EE93D09-21E3-C4F9-CD57-47D0AD4595C6}"/>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20160260">
            <a:off x="9253550" y="2635342"/>
            <a:ext cx="1816929" cy="2721991"/>
          </a:xfrm>
          <a:prstGeom prst="rect">
            <a:avLst/>
          </a:prstGeom>
        </p:spPr>
      </p:pic>
      <p:pic>
        <p:nvPicPr>
          <p:cNvPr id="9" name="Picture 8" descr="Icon&#10;&#10;Description automatically generated">
            <a:extLst>
              <a:ext uri="{FF2B5EF4-FFF2-40B4-BE49-F238E27FC236}">
                <a16:creationId xmlns:a16="http://schemas.microsoft.com/office/drawing/2014/main" id="{02C34D13-1C18-1590-FA48-9AF96E22B2D4}"/>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20160260">
            <a:off x="6458865" y="4298404"/>
            <a:ext cx="745589" cy="1116987"/>
          </a:xfrm>
          <a:prstGeom prst="rect">
            <a:avLst/>
          </a:prstGeom>
        </p:spPr>
      </p:pic>
    </p:spTree>
    <p:extLst>
      <p:ext uri="{BB962C8B-B14F-4D97-AF65-F5344CB8AC3E}">
        <p14:creationId xmlns:p14="http://schemas.microsoft.com/office/powerpoint/2010/main" val="13890148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heme1">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Theme1" id="{3C8FE4EA-8F2A-4043-B0AD-F87873529AAD}" vid="{34EEF614-ACE0-4DCE-8D22-6319A03D368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7768</TotalTime>
  <Words>8062</Words>
  <Application>Microsoft Office PowerPoint</Application>
  <PresentationFormat>Widescreen</PresentationFormat>
  <Paragraphs>564</Paragraphs>
  <Slides>51</Slides>
  <Notes>40</Notes>
  <HiddenSlides>0</HiddenSlides>
  <MMClips>1</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51</vt:i4>
      </vt:variant>
    </vt:vector>
  </HeadingPairs>
  <TitlesOfParts>
    <vt:vector size="65" baseType="lpstr">
      <vt:lpstr>-apple-system</vt:lpstr>
      <vt:lpstr>DengXian</vt:lpstr>
      <vt:lpstr>Google Sans</vt:lpstr>
      <vt:lpstr>Myriad Pro</vt:lpstr>
      <vt:lpstr>Aptos</vt:lpstr>
      <vt:lpstr>arial</vt:lpstr>
      <vt:lpstr>arial</vt:lpstr>
      <vt:lpstr>Calibri</vt:lpstr>
      <vt:lpstr>Calibri Light</vt:lpstr>
      <vt:lpstr>Segoe UI</vt:lpstr>
      <vt:lpstr>Symbol</vt:lpstr>
      <vt:lpstr>Times New Roman</vt:lpstr>
      <vt:lpstr>Office Theme</vt:lpstr>
      <vt:lpstr>UWTSD Theme1</vt:lpstr>
      <vt:lpstr>Tutorial 2:  OS functions continued… &amp; Tutorial Activity</vt:lpstr>
      <vt:lpstr>Log-in to MS-Teams</vt:lpstr>
      <vt:lpstr>Open: Tutorial document</vt:lpstr>
      <vt:lpstr>Lecture re-cap:</vt:lpstr>
      <vt:lpstr>Lecture Summary:     Process &amp; Resource Management</vt:lpstr>
      <vt:lpstr>Tutorial overview:</vt:lpstr>
      <vt:lpstr>Try: Windows Process monitoring</vt:lpstr>
      <vt:lpstr>PowerPoint Presentation</vt:lpstr>
      <vt:lpstr>PowerPoint Presentation</vt:lpstr>
      <vt:lpstr> Bg. Resource Monitoring &amp; Memory usage</vt:lpstr>
      <vt:lpstr>OS function: Device Management</vt:lpstr>
      <vt:lpstr>Bg. Device Management: I/O Input Output</vt:lpstr>
      <vt:lpstr>OS function: Networking function</vt:lpstr>
      <vt:lpstr>OS function: Networking function</vt:lpstr>
      <vt:lpstr>Show &amp; Try: Resource Monitor &amp; Network Activity</vt:lpstr>
      <vt:lpstr> Bg. Some CMD &amp; PS commands we will use later on</vt:lpstr>
      <vt:lpstr>OS function: System Security</vt:lpstr>
      <vt:lpstr>Bg. Ring-based security: Protection rings</vt:lpstr>
      <vt:lpstr>Bg. System Security: Protection rings</vt:lpstr>
      <vt:lpstr>Windows: System Security</vt:lpstr>
      <vt:lpstr>Windows: System Security</vt:lpstr>
      <vt:lpstr>Bg. Win. System Security cont: Local Security Policy</vt:lpstr>
      <vt:lpstr>Bg. Win. System Security cont: AppLocker</vt:lpstr>
      <vt:lpstr>Windows Defender Firewall with Advanced Security management console</vt:lpstr>
      <vt:lpstr>Bg. Windows Defender Firewall with Advanced Security management console</vt:lpstr>
      <vt:lpstr>Bg. How to manage Firewall rules in Windows Defender Firewall Management console</vt:lpstr>
      <vt:lpstr>Assignment focus:</vt:lpstr>
      <vt:lpstr>Tutorial Activity: OS key functions</vt:lpstr>
      <vt:lpstr>WSL at home: Install WSL/Linux on Windows</vt:lpstr>
      <vt:lpstr>Tutor Demo: Azure VM Open, Test &amp; STOP Use Windows &amp; Linux Ubuntu in CMD &amp; PS</vt:lpstr>
      <vt:lpstr>Homework Activity: Azure VM test</vt:lpstr>
      <vt:lpstr>Find VM email from Lee: Azure Cloud VM</vt:lpstr>
      <vt:lpstr>Azure VM Open, Test and STOP Use Windows &amp; Linux Ubuntu in CMD &amp; PS</vt:lpstr>
      <vt:lpstr>Bg. Step by step Azure VM instructions</vt:lpstr>
      <vt:lpstr>Try: Windows Process monitoring with CMD &amp; PowerShell</vt:lpstr>
      <vt:lpstr>Bg. Process monitoring using the CLI</vt:lpstr>
      <vt:lpstr>Try: Resource Monitoring &amp; Memory usage</vt:lpstr>
      <vt:lpstr>IMPORTANT: SHUTDOWN &amp; STOP the VM</vt:lpstr>
      <vt:lpstr>Register</vt:lpstr>
      <vt:lpstr>The End.</vt:lpstr>
      <vt:lpstr>Archive slides.</vt:lpstr>
      <vt:lpstr>Study &amp; learning time</vt:lpstr>
      <vt:lpstr>At Home: Ustwd Azure VM or VirtualBox</vt:lpstr>
      <vt:lpstr>Bg. Windows: System Security cont: Event Viewer: </vt:lpstr>
      <vt:lpstr>Try: A Bash command editor</vt:lpstr>
      <vt:lpstr>Bg. Google Cloud Shell</vt:lpstr>
      <vt:lpstr>Bg. Bash commands Using Google Cloud Shell*:</vt:lpstr>
      <vt:lpstr>Bg. Home: To install WSL/Linux on Windows:</vt:lpstr>
      <vt:lpstr>Some basic Linux Bash commands</vt:lpstr>
      <vt:lpstr>Basic Linux Bash commands cont…</vt:lpstr>
      <vt:lpstr>Bg. Linux &amp; Python on your phone for free in 2 minutes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 Fundamentals 2: OS Functions, Memory &amp; Processes.</dc:title>
  <dc:creator>James Williams</dc:creator>
  <cp:lastModifiedBy>James Williams</cp:lastModifiedBy>
  <cp:revision>156</cp:revision>
  <dcterms:created xsi:type="dcterms:W3CDTF">2021-02-08T13:57:33Z</dcterms:created>
  <dcterms:modified xsi:type="dcterms:W3CDTF">2026-02-12T11:46:07Z</dcterms:modified>
</cp:coreProperties>
</file>