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81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43D06E-0B24-4872-BA6A-BD1D3657DE70}" type="datetimeFigureOut">
              <a:rPr lang="en-IN" smtClean="0"/>
              <a:t>21/07/22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0C0A4A-7B81-4930-8B6D-F57BBAA2A912}" type="slidenum">
              <a:rPr lang="en-IN" smtClean="0"/>
              <a:t>‹#›</a:t>
            </a:fld>
            <a:endParaRPr lang="en-IN"/>
          </a:p>
        </p:txBody>
      </p:sp>
    </p:spTree>
    <p:extLst>
      <p:ext uri="{BB962C8B-B14F-4D97-AF65-F5344CB8AC3E}">
        <p14:creationId xmlns:p14="http://schemas.microsoft.com/office/powerpoint/2010/main" val="12752782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400"/>
              </a:spcBef>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This presentation will discuss the alarming challenge of the NHS of the UK regarding its huge staff shortage. During the Covid-19 outbreak, the healthcare workers faced huge work pressure due to which employee retention is decreasing. This presentation will look into this matter.</a:t>
            </a:r>
            <a:endParaRPr lang="en-IN" sz="1800" dirty="0">
              <a:effectLst/>
              <a:latin typeface="Times New Roman" panose="02020603050405020304" pitchFamily="18" charset="0"/>
              <a:ea typeface="Times New Roman" panose="02020603050405020304" pitchFamily="18" charset="0"/>
            </a:endParaRPr>
          </a:p>
          <a:p>
            <a:pPr algn="l">
              <a:lnSpc>
                <a:spcPct val="107000"/>
              </a:lnSpc>
            </a:pPr>
            <a:br>
              <a:rPr lang="en-IN" sz="1800" b="1" dirty="0">
                <a:solidFill>
                  <a:srgbClr val="000000"/>
                </a:solidFill>
                <a:effectLst/>
                <a:latin typeface="Times New Roman" panose="02020603050405020304" pitchFamily="18" charset="0"/>
                <a:ea typeface="Times New Roman" panose="02020603050405020304" pitchFamily="18" charset="0"/>
              </a:rPr>
            </a:br>
            <a:r>
              <a:rPr lang="en-IN" sz="1800" b="1" dirty="0">
                <a:solidFill>
                  <a:srgbClr val="000000"/>
                </a:solidFill>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F0C0A4A-7B81-4930-8B6D-F57BBAA2A912}" type="slidenum">
              <a:rPr lang="en-IN" smtClean="0"/>
              <a:t>3</a:t>
            </a:fld>
            <a:endParaRPr lang="en-IN"/>
          </a:p>
        </p:txBody>
      </p:sp>
    </p:spTree>
    <p:extLst>
      <p:ext uri="{BB962C8B-B14F-4D97-AF65-F5344CB8AC3E}">
        <p14:creationId xmlns:p14="http://schemas.microsoft.com/office/powerpoint/2010/main" val="1840644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000"/>
              </a:spcBef>
            </a:pPr>
            <a:r>
              <a:rPr lang="en-GB"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Nature and impact of staff shortage on employees and their organisations</a:t>
            </a:r>
            <a:endPar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Staff shortage is a very significant issue in various industries where the demand for staff in the industry is larger than the supply at the market price. The staff shortage is incorporated with two components which are the rate of recruiting employees in the organisation and the rate of employee retention </a:t>
            </a:r>
            <a:r>
              <a:rPr lang="en-GB" sz="1800" dirty="0">
                <a:solidFill>
                  <a:srgbClr val="000000"/>
                </a:solidFill>
                <a:effectLst/>
                <a:latin typeface="Times New Roman" panose="02020603050405020304" pitchFamily="18" charset="0"/>
                <a:ea typeface="Times New Roman" panose="02020603050405020304" pitchFamily="18" charset="0"/>
              </a:rPr>
              <a:t>(publications, 2017)</a:t>
            </a:r>
            <a:r>
              <a:rPr lang="en-IN" sz="1800" dirty="0">
                <a:solidFill>
                  <a:srgbClr val="000000"/>
                </a:solidFill>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Nature of staff shortage</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Healthcare sectors around the world are facing a huge staff shortage in industry after the Covid-19 outbreak. The World Health Organisation has estimated a shortfall of 15 million health staff by 2030. According to WHO, the shortage is happening because of immense physical and mental pressure on the workforce after the Covid-19 outbreak </a:t>
            </a:r>
            <a:r>
              <a:rPr lang="en-GB" sz="1800" dirty="0">
                <a:solidFill>
                  <a:srgbClr val="000000"/>
                </a:solidFill>
                <a:effectLst/>
                <a:latin typeface="Times New Roman" panose="02020603050405020304" pitchFamily="18" charset="0"/>
                <a:ea typeface="Times New Roman" panose="02020603050405020304" pitchFamily="18" charset="0"/>
              </a:rPr>
              <a:t>(who, 2022)</a:t>
            </a:r>
            <a:r>
              <a:rPr lang="en-IN" sz="1800" dirty="0">
                <a:solidFill>
                  <a:srgbClr val="000000"/>
                </a:solidFill>
                <a:effectLst/>
                <a:latin typeface="Times New Roman" panose="02020603050405020304" pitchFamily="18" charset="0"/>
                <a:ea typeface="Times New Roman" panose="02020603050405020304" pitchFamily="18" charset="0"/>
              </a:rPr>
              <a:t>. Along with that, other reasons such as difficulties in education, retention of staff, and performance of the employees due to lack of skills are the other reasons for staff shortage. Besides, the lack of capacity of public sectors to provide required compensation to the healthcare workers is another important reason. The NHS in the UK is facing a huge problem with staff shortage where in March 2020, it has reported that more than 110192 vacancies are unfilled in the UK . The NHS is facing a large issue with the staff shortage as there is difficulty in aligning with experience and education. Various reports are showing low job satisfaction and high work pressure in the post-Covid period </a:t>
            </a:r>
            <a:r>
              <a:rPr lang="en-GB" sz="1800" dirty="0">
                <a:solidFill>
                  <a:srgbClr val="000000"/>
                </a:solidFill>
                <a:effectLst/>
                <a:latin typeface="Times New Roman" panose="02020603050405020304" pitchFamily="18" charset="0"/>
                <a:ea typeface="Times New Roman" panose="02020603050405020304" pitchFamily="18" charset="0"/>
              </a:rPr>
              <a:t>(Campbell, 2022)</a:t>
            </a:r>
            <a:r>
              <a:rPr lang="en-IN" sz="1800" dirty="0">
                <a:solidFill>
                  <a:srgbClr val="000000"/>
                </a:solidFill>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F0C0A4A-7B81-4930-8B6D-F57BBAA2A912}" type="slidenum">
              <a:rPr lang="en-IN" smtClean="0"/>
              <a:t>4</a:t>
            </a:fld>
            <a:endParaRPr lang="en-IN"/>
          </a:p>
        </p:txBody>
      </p:sp>
    </p:spTree>
    <p:extLst>
      <p:ext uri="{BB962C8B-B14F-4D97-AF65-F5344CB8AC3E}">
        <p14:creationId xmlns:p14="http://schemas.microsoft.com/office/powerpoint/2010/main" val="39921708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Impact of staff shortage on organisation and employees</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The high rise of vacancies in the nursing sector is very alarming to the personnel of the NHS as the staff shortage is leading to unsafe care for the patients. These issues are creating immense pressure among the existing health workers and the working hours of the health workers are forced to rise due to this issue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nhsproviders</a:t>
            </a:r>
            <a:r>
              <a:rPr lang="en-GB" sz="1800" dirty="0">
                <a:solidFill>
                  <a:srgbClr val="000000"/>
                </a:solidFill>
                <a:effectLst/>
                <a:latin typeface="Times New Roman" panose="02020603050405020304" pitchFamily="18" charset="0"/>
                <a:ea typeface="Times New Roman" panose="02020603050405020304" pitchFamily="18" charset="0"/>
              </a:rPr>
              <a:t>, 2022)</a:t>
            </a:r>
            <a:r>
              <a:rPr lang="en-IN" sz="1800" dirty="0">
                <a:solidFill>
                  <a:srgbClr val="000000"/>
                </a:solidFill>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F0C0A4A-7B81-4930-8B6D-F57BBAA2A912}" type="slidenum">
              <a:rPr lang="en-IN" smtClean="0"/>
              <a:t>5</a:t>
            </a:fld>
            <a:endParaRPr lang="en-IN"/>
          </a:p>
        </p:txBody>
      </p:sp>
    </p:spTree>
    <p:extLst>
      <p:ext uri="{BB962C8B-B14F-4D97-AF65-F5344CB8AC3E}">
        <p14:creationId xmlns:p14="http://schemas.microsoft.com/office/powerpoint/2010/main" val="10075399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Political factors</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Government plays the most important role in retaining the staff in the healthcare sector. The NHS trusts are demanding the intervention of the UK government is handling the issue of staff shortage where it is trying to pass an amendment on the recruiting the number of staff over the 20 years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nhsconfed</a:t>
            </a:r>
            <a:r>
              <a:rPr lang="en-GB" sz="1800" dirty="0">
                <a:solidFill>
                  <a:srgbClr val="000000"/>
                </a:solidFill>
                <a:effectLst/>
                <a:latin typeface="Times New Roman" panose="02020603050405020304" pitchFamily="18" charset="0"/>
                <a:ea typeface="Times New Roman" panose="02020603050405020304" pitchFamily="18" charset="0"/>
              </a:rPr>
              <a:t>, 2022)</a:t>
            </a:r>
            <a:r>
              <a:rPr lang="en-IN" sz="1800" dirty="0">
                <a:solidFill>
                  <a:srgbClr val="000000"/>
                </a:solidFill>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Economic factors</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The economy of the UK is a large influencer regarding the issue of staff shortage in the NHS. It can be seen that due to low job satisfaction the staff shortage is growing rapidly. The income structure of the country is affected by the pandemic for the last 2 years as the GDP was falling and people were losing jobs. It is also affecting the workforce supply chain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Vojinović</a:t>
            </a:r>
            <a:r>
              <a:rPr lang="en-GB" sz="1800" dirty="0">
                <a:solidFill>
                  <a:srgbClr val="000000"/>
                </a:solidFill>
                <a:effectLst/>
                <a:latin typeface="Times New Roman" panose="02020603050405020304" pitchFamily="18" charset="0"/>
                <a:ea typeface="Times New Roman" panose="02020603050405020304" pitchFamily="18" charset="0"/>
              </a:rPr>
              <a:t>, 2021)</a:t>
            </a:r>
            <a:r>
              <a:rPr lang="en-IN" sz="1800" dirty="0">
                <a:solidFill>
                  <a:srgbClr val="000000"/>
                </a:solidFill>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F0C0A4A-7B81-4930-8B6D-F57BBAA2A912}" type="slidenum">
              <a:rPr lang="en-IN" smtClean="0"/>
              <a:t>6</a:t>
            </a:fld>
            <a:endParaRPr lang="en-IN"/>
          </a:p>
        </p:txBody>
      </p:sp>
    </p:spTree>
    <p:extLst>
      <p:ext uri="{BB962C8B-B14F-4D97-AF65-F5344CB8AC3E}">
        <p14:creationId xmlns:p14="http://schemas.microsoft.com/office/powerpoint/2010/main" val="11337484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Social factors</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The Covid-19 outbreak has been a socio-economic disaster which has created a large impact on healthcare workers. During the pandemic, for the huge workload, working for extra hours is leading to increased frustration among the employees and they are burning out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england.nhs</a:t>
            </a:r>
            <a:r>
              <a:rPr lang="en-GB" sz="1800" dirty="0">
                <a:solidFill>
                  <a:srgbClr val="000000"/>
                </a:solidFill>
                <a:effectLst/>
                <a:latin typeface="Times New Roman" panose="02020603050405020304" pitchFamily="18" charset="0"/>
                <a:ea typeface="Times New Roman" panose="02020603050405020304" pitchFamily="18" charset="0"/>
              </a:rPr>
              <a:t>, 2016)</a:t>
            </a:r>
            <a:r>
              <a:rPr lang="en-IN" sz="1800" dirty="0">
                <a:solidFill>
                  <a:srgbClr val="000000"/>
                </a:solidFill>
                <a:effectLst/>
                <a:latin typeface="Times New Roman" panose="02020603050405020304" pitchFamily="18" charset="0"/>
                <a:ea typeface="Times New Roman" panose="02020603050405020304" pitchFamily="18" charset="0"/>
              </a:rPr>
              <a:t>. For this reason, employees of the NHS are leaving their jobs and the organisation is facing the huge challenge of staff shortage </a:t>
            </a:r>
            <a:r>
              <a:rPr lang="en-GB" sz="1800" dirty="0">
                <a:solidFill>
                  <a:srgbClr val="000000"/>
                </a:solidFill>
                <a:effectLst/>
                <a:latin typeface="Times New Roman" panose="02020603050405020304" pitchFamily="18" charset="0"/>
                <a:ea typeface="Times New Roman" panose="02020603050405020304" pitchFamily="18" charset="0"/>
              </a:rPr>
              <a:t>(Benjamin, 2020, pp.55-65)</a:t>
            </a:r>
            <a:r>
              <a:rPr lang="en-IN" sz="1800" dirty="0">
                <a:solidFill>
                  <a:srgbClr val="000000"/>
                </a:solidFill>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Technological factors</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Though the UK is technologically very advanced, the frontline healthcare workers are not getting that much advantage of these technological advancements on their huge workload. Healthcare sectors have implemented various technological strategies such as various apps, health equipment and others </a:t>
            </a:r>
            <a:r>
              <a:rPr lang="en-GB" sz="1800" dirty="0">
                <a:solidFill>
                  <a:srgbClr val="000000"/>
                </a:solidFill>
                <a:effectLst/>
                <a:latin typeface="Times New Roman" panose="02020603050405020304" pitchFamily="18" charset="0"/>
                <a:ea typeface="Times New Roman" panose="02020603050405020304" pitchFamily="18" charset="0"/>
              </a:rPr>
              <a:t>(Benjamin, 2020, pp.55-65)</a:t>
            </a:r>
            <a:r>
              <a:rPr lang="en-IN" sz="1800" dirty="0">
                <a:solidFill>
                  <a:srgbClr val="000000"/>
                </a:solidFill>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F0C0A4A-7B81-4930-8B6D-F57BBAA2A912}" type="slidenum">
              <a:rPr lang="en-IN" smtClean="0"/>
              <a:t>7</a:t>
            </a:fld>
            <a:endParaRPr lang="en-IN"/>
          </a:p>
        </p:txBody>
      </p:sp>
    </p:spTree>
    <p:extLst>
      <p:ext uri="{BB962C8B-B14F-4D97-AF65-F5344CB8AC3E}">
        <p14:creationId xmlns:p14="http://schemas.microsoft.com/office/powerpoint/2010/main" val="40779416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Environmental factors</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The medical wastage of the NHS is polluting the environment for which it is getting threats from the environmentalists. Besides, the poor socio- environmental condition due to the pandemic has been reducing the workforce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Triggle</a:t>
            </a:r>
            <a:r>
              <a:rPr lang="en-GB" sz="1800" dirty="0">
                <a:solidFill>
                  <a:srgbClr val="000000"/>
                </a:solidFill>
                <a:effectLst/>
                <a:latin typeface="Times New Roman" panose="02020603050405020304" pitchFamily="18" charset="0"/>
                <a:ea typeface="Times New Roman" panose="02020603050405020304" pitchFamily="18" charset="0"/>
              </a:rPr>
              <a:t>, 2022)</a:t>
            </a:r>
            <a:r>
              <a:rPr lang="en-IN" sz="1800" dirty="0">
                <a:solidFill>
                  <a:srgbClr val="000000"/>
                </a:solidFill>
                <a:effectLst/>
                <a:latin typeface="Times New Roman" panose="02020603050405020304" pitchFamily="18" charset="0"/>
                <a:ea typeface="Times New Roman" panose="02020603050405020304" pitchFamily="18" charset="0"/>
              </a:rPr>
              <a:t>.</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Legal factors</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The NHS trusts and providers are supporting the amendment passed by the House of Lords to the health and care bill in early 2022. It is requesting the government to pass a law on funding the NHS regarding their employment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kingsfund</a:t>
            </a:r>
            <a:r>
              <a:rPr lang="en-GB" sz="1800" dirty="0">
                <a:solidFill>
                  <a:srgbClr val="000000"/>
                </a:solidFill>
                <a:effectLst/>
                <a:latin typeface="Times New Roman" panose="02020603050405020304" pitchFamily="18" charset="0"/>
                <a:ea typeface="Times New Roman" panose="02020603050405020304" pitchFamily="18" charset="0"/>
              </a:rPr>
              <a:t>, 2022)</a:t>
            </a:r>
            <a:r>
              <a:rPr lang="en-IN" sz="1800" dirty="0">
                <a:solidFill>
                  <a:srgbClr val="000000"/>
                </a:solidFill>
                <a:effectLst/>
                <a:latin typeface="Times New Roman" panose="02020603050405020304" pitchFamily="18" charset="0"/>
                <a:ea typeface="Times New Roman" panose="02020603050405020304" pitchFamily="18" charset="0"/>
              </a:rPr>
              <a:t>.</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F0C0A4A-7B81-4930-8B6D-F57BBAA2A912}" type="slidenum">
              <a:rPr lang="en-IN" smtClean="0"/>
              <a:t>8</a:t>
            </a:fld>
            <a:endParaRPr lang="en-IN"/>
          </a:p>
        </p:txBody>
      </p:sp>
    </p:spTree>
    <p:extLst>
      <p:ext uri="{BB962C8B-B14F-4D97-AF65-F5344CB8AC3E}">
        <p14:creationId xmlns:p14="http://schemas.microsoft.com/office/powerpoint/2010/main" val="39563682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000"/>
              </a:spcBef>
            </a:pPr>
            <a:r>
              <a:rPr lang="en-GB"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Cause and effect analysis through Fishbone diagram</a:t>
            </a:r>
            <a:endPar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Manpower</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The NHS is facing a big issue with the shortage of manpower where there is a scarcity of frontline health workers. For this reason, the quality of caring for patients is decreasing.</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Machine</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It is incorporated by facilities of the healthcare system. It can be seen that the process has been getting disrupted due to the pandemic which has created huge pressure on the frontline healthcare workers and nurses </a:t>
            </a:r>
            <a:r>
              <a:rPr lang="en-GB" sz="1800" dirty="0">
                <a:solidFill>
                  <a:srgbClr val="000000"/>
                </a:solidFill>
                <a:effectLst/>
                <a:latin typeface="Times New Roman" panose="02020603050405020304" pitchFamily="18" charset="0"/>
                <a:ea typeface="Times New Roman" panose="02020603050405020304" pitchFamily="18" charset="0"/>
              </a:rPr>
              <a:t>(Lewis, 2022)</a:t>
            </a:r>
            <a:r>
              <a:rPr lang="en-IN" sz="1800" dirty="0">
                <a:solidFill>
                  <a:srgbClr val="000000"/>
                </a:solidFill>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Method</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The huge workload is creating a burning out on the employees of the NHS where the process has been disrupted due to the huge employee turnover.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F0C0A4A-7B81-4930-8B6D-F57BBAA2A912}" type="slidenum">
              <a:rPr lang="en-IN" smtClean="0"/>
              <a:t>9</a:t>
            </a:fld>
            <a:endParaRPr lang="en-IN"/>
          </a:p>
        </p:txBody>
      </p:sp>
    </p:spTree>
    <p:extLst>
      <p:ext uri="{BB962C8B-B14F-4D97-AF65-F5344CB8AC3E}">
        <p14:creationId xmlns:p14="http://schemas.microsoft.com/office/powerpoint/2010/main" val="17756758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Material</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The supply of manpower is facing a huge shortage as people are not willing to work under this immense work pressure and no adequate compensation </a:t>
            </a:r>
            <a:r>
              <a:rPr lang="en-GB" sz="1800" dirty="0">
                <a:solidFill>
                  <a:srgbClr val="000000"/>
                </a:solidFill>
                <a:effectLst/>
                <a:latin typeface="Times New Roman" panose="02020603050405020304" pitchFamily="18" charset="0"/>
                <a:ea typeface="Times New Roman" panose="02020603050405020304" pitchFamily="18" charset="0"/>
              </a:rPr>
              <a:t>(Rodriguez, 2020)</a:t>
            </a:r>
            <a:r>
              <a:rPr lang="en-IN" sz="1800" dirty="0">
                <a:solidFill>
                  <a:srgbClr val="000000"/>
                </a:solidFill>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Measurement</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The staff shortage is affecting the quality of the service of the healthcare system as with a lack of frontline healthcare workers patients are not getting the required care and treatment </a:t>
            </a:r>
            <a:r>
              <a:rPr lang="en-GB" sz="1800" dirty="0">
                <a:solidFill>
                  <a:srgbClr val="000000"/>
                </a:solidFill>
                <a:effectLst/>
                <a:latin typeface="Times New Roman" panose="02020603050405020304" pitchFamily="18" charset="0"/>
                <a:ea typeface="Times New Roman" panose="02020603050405020304" pitchFamily="18" charset="0"/>
              </a:rPr>
              <a:t>(gov, 2019)</a:t>
            </a:r>
            <a:r>
              <a:rPr lang="en-IN" sz="1800" dirty="0">
                <a:solidFill>
                  <a:srgbClr val="000000"/>
                </a:solidFill>
                <a:effectLst/>
                <a:latin typeface="Times New Roman" panose="02020603050405020304" pitchFamily="18" charset="0"/>
                <a:ea typeface="Times New Roman" panose="02020603050405020304" pitchFamily="18" charset="0"/>
              </a:rPr>
              <a:t>.</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Environment</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The environment plays a crucial role in the supply of manpower in the NHS. The covid-19 outbreak and the socioeconomic and environmental disaster have affected the staff supply of the NHS.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F0C0A4A-7B81-4930-8B6D-F57BBAA2A912}" type="slidenum">
              <a:rPr lang="en-IN" smtClean="0"/>
              <a:t>10</a:t>
            </a:fld>
            <a:endParaRPr lang="en-IN"/>
          </a:p>
        </p:txBody>
      </p:sp>
    </p:spTree>
    <p:extLst>
      <p:ext uri="{BB962C8B-B14F-4D97-AF65-F5344CB8AC3E}">
        <p14:creationId xmlns:p14="http://schemas.microsoft.com/office/powerpoint/2010/main" val="39752718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000"/>
              </a:spcBef>
            </a:pPr>
            <a:r>
              <a:rPr lang="en-GB"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 evaluation of alternative solutions to staff shortage </a:t>
            </a:r>
            <a:endPar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This is necessary for an organisation to take or follow some effective solution to increase the work process in the organisation. On that basis, there are some effective solutions discussed below for further discussion and this will also help to resolve the problems in an effective manner.</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b="1" dirty="0">
                <a:effectLst/>
                <a:latin typeface="Times New Roman" panose="02020603050405020304" pitchFamily="18" charset="0"/>
                <a:ea typeface="Times New Roman" panose="02020603050405020304" pitchFamily="18" charset="0"/>
              </a:rPr>
              <a:t>Training and Skills Development</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The NHS did not have a huge employee base where they could provide better service to their patients. On that basis, the organisation needs to develop its employees’ skills through proper training in an appropriate way. This process is through if any employee is unable to attend to any patients, then other employees effectively take over the responsibility. This process through the organisation increases the efficiency of their work process (Rubin, 2021).</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b="1" dirty="0">
                <a:effectLst/>
                <a:latin typeface="Times New Roman" panose="02020603050405020304" pitchFamily="18" charset="0"/>
                <a:ea typeface="Times New Roman" panose="02020603050405020304" pitchFamily="18" charset="0"/>
              </a:rPr>
              <a:t>Employee’s motivation</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Employees are the most important part of an organisation to run its business in an effective manner. On that basis, the NHS needs to motivate their employees for their work and also appreciate them as per their achievement. This is necessary to stabilise the employee base in the organisation. The NHS faces difficulties regarding employee shortage where the organisation needs to encourage its employees for further development.</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b="1" dirty="0">
                <a:effectLst/>
                <a:latin typeface="Times New Roman" panose="02020603050405020304" pitchFamily="18" charset="0"/>
                <a:ea typeface="Times New Roman" panose="02020603050405020304" pitchFamily="18" charset="0"/>
              </a:rPr>
              <a:t>Effective Recruiting Practices</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The human resource management of the NHS needs to be active regarding their recruitment. On that basis, the management team need to be clear about their requirement and as per that, they hire employees for their workplace. Along with this, it is also necessary to develop and motivate individuals so they can achieve their goal and the organisation also increases their potential ability (Smet &amp; Bonnie , 2021).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F0C0A4A-7B81-4930-8B6D-F57BBAA2A912}" type="slidenum">
              <a:rPr lang="en-IN" smtClean="0"/>
              <a:t>11</a:t>
            </a:fld>
            <a:endParaRPr lang="en-IN"/>
          </a:p>
        </p:txBody>
      </p:sp>
    </p:spTree>
    <p:extLst>
      <p:ext uri="{BB962C8B-B14F-4D97-AF65-F5344CB8AC3E}">
        <p14:creationId xmlns:p14="http://schemas.microsoft.com/office/powerpoint/2010/main" val="35834058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400"/>
              </a:spcBef>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The presentation discussed the staff shortage in the NHS. Based on this, it has explained the nature and impact it created on the organisation along with the employees. Further, it has carried out a PESTEL analysis to evaluate the impact of external environmental factors. The fishbone diagram has discussed the cause and effect of the staff shortage. It has also evaluated the solutions that can handle this issue.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F0C0A4A-7B81-4930-8B6D-F57BBAA2A912}" type="slidenum">
              <a:rPr lang="en-IN" smtClean="0"/>
              <a:t>12</a:t>
            </a:fld>
            <a:endParaRPr lang="en-IN"/>
          </a:p>
        </p:txBody>
      </p:sp>
    </p:spTree>
    <p:extLst>
      <p:ext uri="{BB962C8B-B14F-4D97-AF65-F5344CB8AC3E}">
        <p14:creationId xmlns:p14="http://schemas.microsoft.com/office/powerpoint/2010/main" val="22849573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C4076-9CDE-597B-EA8E-57C66D71253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1FD79A56-8BBD-B190-83BB-85D94EDD3E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A43CF53A-DE40-2865-C36A-75ED7381BA4E}"/>
              </a:ext>
            </a:extLst>
          </p:cNvPr>
          <p:cNvSpPr>
            <a:spLocks noGrp="1"/>
          </p:cNvSpPr>
          <p:nvPr>
            <p:ph type="dt" sz="half" idx="10"/>
          </p:nvPr>
        </p:nvSpPr>
        <p:spPr/>
        <p:txBody>
          <a:bodyPr/>
          <a:lstStyle/>
          <a:p>
            <a:fld id="{1EFC2C72-9B81-4780-A0A8-6417818095BB}" type="datetimeFigureOut">
              <a:rPr lang="en-IN" smtClean="0"/>
              <a:t>21/07/22</a:t>
            </a:fld>
            <a:endParaRPr lang="en-IN"/>
          </a:p>
        </p:txBody>
      </p:sp>
      <p:sp>
        <p:nvSpPr>
          <p:cNvPr id="5" name="Footer Placeholder 4">
            <a:extLst>
              <a:ext uri="{FF2B5EF4-FFF2-40B4-BE49-F238E27FC236}">
                <a16:creationId xmlns:a16="http://schemas.microsoft.com/office/drawing/2014/main" id="{304C131B-CAD2-09A5-CBDF-7DBE84B5A66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4F2735F-C46E-62BC-081F-02DFB4375C29}"/>
              </a:ext>
            </a:extLst>
          </p:cNvPr>
          <p:cNvSpPr>
            <a:spLocks noGrp="1"/>
          </p:cNvSpPr>
          <p:nvPr>
            <p:ph type="sldNum" sz="quarter" idx="12"/>
          </p:nvPr>
        </p:nvSpPr>
        <p:spPr/>
        <p:txBody>
          <a:bodyPr/>
          <a:lstStyle/>
          <a:p>
            <a:fld id="{87BAA24E-C761-452C-A258-C9EE127299E6}" type="slidenum">
              <a:rPr lang="en-IN" smtClean="0"/>
              <a:t>‹#›</a:t>
            </a:fld>
            <a:endParaRPr lang="en-IN"/>
          </a:p>
        </p:txBody>
      </p:sp>
    </p:spTree>
    <p:extLst>
      <p:ext uri="{BB962C8B-B14F-4D97-AF65-F5344CB8AC3E}">
        <p14:creationId xmlns:p14="http://schemas.microsoft.com/office/powerpoint/2010/main" val="21428148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04D10-63D8-1515-2B9B-9410CF413C2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511BDC03-63F9-8796-0CBE-27CFE49E961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B81A56B-540A-9A16-15FB-C8FA02BFE0F3}"/>
              </a:ext>
            </a:extLst>
          </p:cNvPr>
          <p:cNvSpPr>
            <a:spLocks noGrp="1"/>
          </p:cNvSpPr>
          <p:nvPr>
            <p:ph type="dt" sz="half" idx="10"/>
          </p:nvPr>
        </p:nvSpPr>
        <p:spPr/>
        <p:txBody>
          <a:bodyPr/>
          <a:lstStyle/>
          <a:p>
            <a:fld id="{1EFC2C72-9B81-4780-A0A8-6417818095BB}" type="datetimeFigureOut">
              <a:rPr lang="en-IN" smtClean="0"/>
              <a:t>21/07/22</a:t>
            </a:fld>
            <a:endParaRPr lang="en-IN"/>
          </a:p>
        </p:txBody>
      </p:sp>
      <p:sp>
        <p:nvSpPr>
          <p:cNvPr id="5" name="Footer Placeholder 4">
            <a:extLst>
              <a:ext uri="{FF2B5EF4-FFF2-40B4-BE49-F238E27FC236}">
                <a16:creationId xmlns:a16="http://schemas.microsoft.com/office/drawing/2014/main" id="{DF474BCE-5AA9-7234-8A96-FD204D09F65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D092DA0-7344-CA77-EE2E-5897D7D0E2A4}"/>
              </a:ext>
            </a:extLst>
          </p:cNvPr>
          <p:cNvSpPr>
            <a:spLocks noGrp="1"/>
          </p:cNvSpPr>
          <p:nvPr>
            <p:ph type="sldNum" sz="quarter" idx="12"/>
          </p:nvPr>
        </p:nvSpPr>
        <p:spPr/>
        <p:txBody>
          <a:bodyPr/>
          <a:lstStyle/>
          <a:p>
            <a:fld id="{87BAA24E-C761-452C-A258-C9EE127299E6}" type="slidenum">
              <a:rPr lang="en-IN" smtClean="0"/>
              <a:t>‹#›</a:t>
            </a:fld>
            <a:endParaRPr lang="en-IN"/>
          </a:p>
        </p:txBody>
      </p:sp>
    </p:spTree>
    <p:extLst>
      <p:ext uri="{BB962C8B-B14F-4D97-AF65-F5344CB8AC3E}">
        <p14:creationId xmlns:p14="http://schemas.microsoft.com/office/powerpoint/2010/main" val="4462041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8BAF2-18DF-45CE-A2DC-06285806E1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B4B9352F-C292-1F93-92F6-A80FB174A9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DDC193-FE08-FF3D-989D-800C6D8227D4}"/>
              </a:ext>
            </a:extLst>
          </p:cNvPr>
          <p:cNvSpPr>
            <a:spLocks noGrp="1"/>
          </p:cNvSpPr>
          <p:nvPr>
            <p:ph type="dt" sz="half" idx="10"/>
          </p:nvPr>
        </p:nvSpPr>
        <p:spPr/>
        <p:txBody>
          <a:bodyPr/>
          <a:lstStyle/>
          <a:p>
            <a:fld id="{1EFC2C72-9B81-4780-A0A8-6417818095BB}" type="datetimeFigureOut">
              <a:rPr lang="en-IN" smtClean="0"/>
              <a:t>21/07/22</a:t>
            </a:fld>
            <a:endParaRPr lang="en-IN"/>
          </a:p>
        </p:txBody>
      </p:sp>
      <p:sp>
        <p:nvSpPr>
          <p:cNvPr id="5" name="Footer Placeholder 4">
            <a:extLst>
              <a:ext uri="{FF2B5EF4-FFF2-40B4-BE49-F238E27FC236}">
                <a16:creationId xmlns:a16="http://schemas.microsoft.com/office/drawing/2014/main" id="{CB0D5E20-F785-3DD5-C01C-5DEDA4D3D05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F355F55-A6F3-8E62-A094-1F6DC2774246}"/>
              </a:ext>
            </a:extLst>
          </p:cNvPr>
          <p:cNvSpPr>
            <a:spLocks noGrp="1"/>
          </p:cNvSpPr>
          <p:nvPr>
            <p:ph type="sldNum" sz="quarter" idx="12"/>
          </p:nvPr>
        </p:nvSpPr>
        <p:spPr/>
        <p:txBody>
          <a:bodyPr/>
          <a:lstStyle/>
          <a:p>
            <a:fld id="{87BAA24E-C761-452C-A258-C9EE127299E6}" type="slidenum">
              <a:rPr lang="en-IN" smtClean="0"/>
              <a:t>‹#›</a:t>
            </a:fld>
            <a:endParaRPr lang="en-IN"/>
          </a:p>
        </p:txBody>
      </p:sp>
    </p:spTree>
    <p:extLst>
      <p:ext uri="{BB962C8B-B14F-4D97-AF65-F5344CB8AC3E}">
        <p14:creationId xmlns:p14="http://schemas.microsoft.com/office/powerpoint/2010/main" val="878984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93A69-2315-238B-D51A-233EE506E6F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EFF6F0B2-DB29-B5E0-540E-FCFC798DAE8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CB373B0C-B994-D4D9-0B70-B4543810988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72FA08CE-FAD6-A1C4-313D-D786C973C3C1}"/>
              </a:ext>
            </a:extLst>
          </p:cNvPr>
          <p:cNvSpPr>
            <a:spLocks noGrp="1"/>
          </p:cNvSpPr>
          <p:nvPr>
            <p:ph type="dt" sz="half" idx="10"/>
          </p:nvPr>
        </p:nvSpPr>
        <p:spPr/>
        <p:txBody>
          <a:bodyPr/>
          <a:lstStyle/>
          <a:p>
            <a:fld id="{1EFC2C72-9B81-4780-A0A8-6417818095BB}" type="datetimeFigureOut">
              <a:rPr lang="en-IN" smtClean="0"/>
              <a:t>21/07/22</a:t>
            </a:fld>
            <a:endParaRPr lang="en-IN"/>
          </a:p>
        </p:txBody>
      </p:sp>
      <p:sp>
        <p:nvSpPr>
          <p:cNvPr id="6" name="Footer Placeholder 5">
            <a:extLst>
              <a:ext uri="{FF2B5EF4-FFF2-40B4-BE49-F238E27FC236}">
                <a16:creationId xmlns:a16="http://schemas.microsoft.com/office/drawing/2014/main" id="{8D5A940A-EA2D-AC45-A911-B46C66AD57B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FBE0A1A-DECF-2B27-D663-F4F9055F0BA5}"/>
              </a:ext>
            </a:extLst>
          </p:cNvPr>
          <p:cNvSpPr>
            <a:spLocks noGrp="1"/>
          </p:cNvSpPr>
          <p:nvPr>
            <p:ph type="sldNum" sz="quarter" idx="12"/>
          </p:nvPr>
        </p:nvSpPr>
        <p:spPr/>
        <p:txBody>
          <a:bodyPr/>
          <a:lstStyle/>
          <a:p>
            <a:fld id="{87BAA24E-C761-452C-A258-C9EE127299E6}" type="slidenum">
              <a:rPr lang="en-IN" smtClean="0"/>
              <a:t>‹#›</a:t>
            </a:fld>
            <a:endParaRPr lang="en-IN"/>
          </a:p>
        </p:txBody>
      </p:sp>
    </p:spTree>
    <p:extLst>
      <p:ext uri="{BB962C8B-B14F-4D97-AF65-F5344CB8AC3E}">
        <p14:creationId xmlns:p14="http://schemas.microsoft.com/office/powerpoint/2010/main" val="2341664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16478-5DCC-274D-5FEA-7CD7ADF54ABB}"/>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9EB7E5DC-C383-C288-199D-5CCABD3546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4DD5C53-37CE-31AA-56C0-90842409388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CF1EF41A-48D9-0130-6AC3-0ACE99A107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E3F20E8-05E0-6624-3627-3004B08B055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DE7B237B-6945-FA6C-62A1-49E29026A3CC}"/>
              </a:ext>
            </a:extLst>
          </p:cNvPr>
          <p:cNvSpPr>
            <a:spLocks noGrp="1"/>
          </p:cNvSpPr>
          <p:nvPr>
            <p:ph type="dt" sz="half" idx="10"/>
          </p:nvPr>
        </p:nvSpPr>
        <p:spPr/>
        <p:txBody>
          <a:bodyPr/>
          <a:lstStyle/>
          <a:p>
            <a:fld id="{1EFC2C72-9B81-4780-A0A8-6417818095BB}" type="datetimeFigureOut">
              <a:rPr lang="en-IN" smtClean="0"/>
              <a:t>21/07/22</a:t>
            </a:fld>
            <a:endParaRPr lang="en-IN"/>
          </a:p>
        </p:txBody>
      </p:sp>
      <p:sp>
        <p:nvSpPr>
          <p:cNvPr id="8" name="Footer Placeholder 7">
            <a:extLst>
              <a:ext uri="{FF2B5EF4-FFF2-40B4-BE49-F238E27FC236}">
                <a16:creationId xmlns:a16="http://schemas.microsoft.com/office/drawing/2014/main" id="{EA783274-B57B-DF15-79FE-487F25D3AED1}"/>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F5083A04-96BC-B3B0-7771-EABDCAA3FF5A}"/>
              </a:ext>
            </a:extLst>
          </p:cNvPr>
          <p:cNvSpPr>
            <a:spLocks noGrp="1"/>
          </p:cNvSpPr>
          <p:nvPr>
            <p:ph type="sldNum" sz="quarter" idx="12"/>
          </p:nvPr>
        </p:nvSpPr>
        <p:spPr/>
        <p:txBody>
          <a:bodyPr/>
          <a:lstStyle/>
          <a:p>
            <a:fld id="{87BAA24E-C761-452C-A258-C9EE127299E6}" type="slidenum">
              <a:rPr lang="en-IN" smtClean="0"/>
              <a:t>‹#›</a:t>
            </a:fld>
            <a:endParaRPr lang="en-IN"/>
          </a:p>
        </p:txBody>
      </p:sp>
    </p:spTree>
    <p:extLst>
      <p:ext uri="{BB962C8B-B14F-4D97-AF65-F5344CB8AC3E}">
        <p14:creationId xmlns:p14="http://schemas.microsoft.com/office/powerpoint/2010/main" val="5217619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8B1D1-A8B7-4FD2-B73B-D16F2A59B53D}"/>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F7FFB94D-D84D-4F5F-20EF-BA53DDADAA7A}"/>
              </a:ext>
            </a:extLst>
          </p:cNvPr>
          <p:cNvSpPr>
            <a:spLocks noGrp="1"/>
          </p:cNvSpPr>
          <p:nvPr>
            <p:ph type="dt" sz="half" idx="10"/>
          </p:nvPr>
        </p:nvSpPr>
        <p:spPr/>
        <p:txBody>
          <a:bodyPr/>
          <a:lstStyle/>
          <a:p>
            <a:fld id="{1EFC2C72-9B81-4780-A0A8-6417818095BB}" type="datetimeFigureOut">
              <a:rPr lang="en-IN" smtClean="0"/>
              <a:t>21/07/22</a:t>
            </a:fld>
            <a:endParaRPr lang="en-IN"/>
          </a:p>
        </p:txBody>
      </p:sp>
      <p:sp>
        <p:nvSpPr>
          <p:cNvPr id="4" name="Footer Placeholder 3">
            <a:extLst>
              <a:ext uri="{FF2B5EF4-FFF2-40B4-BE49-F238E27FC236}">
                <a16:creationId xmlns:a16="http://schemas.microsoft.com/office/drawing/2014/main" id="{B8D45AC8-088B-DBEB-4F98-4F31C17C4DC5}"/>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2B4F208F-DF74-FB8F-D704-55BEBFA45D52}"/>
              </a:ext>
            </a:extLst>
          </p:cNvPr>
          <p:cNvSpPr>
            <a:spLocks noGrp="1"/>
          </p:cNvSpPr>
          <p:nvPr>
            <p:ph type="sldNum" sz="quarter" idx="12"/>
          </p:nvPr>
        </p:nvSpPr>
        <p:spPr/>
        <p:txBody>
          <a:bodyPr/>
          <a:lstStyle/>
          <a:p>
            <a:fld id="{87BAA24E-C761-452C-A258-C9EE127299E6}" type="slidenum">
              <a:rPr lang="en-IN" smtClean="0"/>
              <a:t>‹#›</a:t>
            </a:fld>
            <a:endParaRPr lang="en-IN"/>
          </a:p>
        </p:txBody>
      </p:sp>
    </p:spTree>
    <p:extLst>
      <p:ext uri="{BB962C8B-B14F-4D97-AF65-F5344CB8AC3E}">
        <p14:creationId xmlns:p14="http://schemas.microsoft.com/office/powerpoint/2010/main" val="15937926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656EC1-44A5-716E-FF4C-45B03726876D}"/>
              </a:ext>
            </a:extLst>
          </p:cNvPr>
          <p:cNvSpPr>
            <a:spLocks noGrp="1"/>
          </p:cNvSpPr>
          <p:nvPr>
            <p:ph type="dt" sz="half" idx="10"/>
          </p:nvPr>
        </p:nvSpPr>
        <p:spPr/>
        <p:txBody>
          <a:bodyPr/>
          <a:lstStyle/>
          <a:p>
            <a:fld id="{1EFC2C72-9B81-4780-A0A8-6417818095BB}" type="datetimeFigureOut">
              <a:rPr lang="en-IN" smtClean="0"/>
              <a:t>21/07/22</a:t>
            </a:fld>
            <a:endParaRPr lang="en-IN"/>
          </a:p>
        </p:txBody>
      </p:sp>
      <p:sp>
        <p:nvSpPr>
          <p:cNvPr id="3" name="Footer Placeholder 2">
            <a:extLst>
              <a:ext uri="{FF2B5EF4-FFF2-40B4-BE49-F238E27FC236}">
                <a16:creationId xmlns:a16="http://schemas.microsoft.com/office/drawing/2014/main" id="{BC5ED9DF-F90A-6328-7F9B-2E7BD2358076}"/>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243AA32D-E616-F3B1-8CCC-BDFBD0A31474}"/>
              </a:ext>
            </a:extLst>
          </p:cNvPr>
          <p:cNvSpPr>
            <a:spLocks noGrp="1"/>
          </p:cNvSpPr>
          <p:nvPr>
            <p:ph type="sldNum" sz="quarter" idx="12"/>
          </p:nvPr>
        </p:nvSpPr>
        <p:spPr/>
        <p:txBody>
          <a:bodyPr/>
          <a:lstStyle/>
          <a:p>
            <a:fld id="{87BAA24E-C761-452C-A258-C9EE127299E6}" type="slidenum">
              <a:rPr lang="en-IN" smtClean="0"/>
              <a:t>‹#›</a:t>
            </a:fld>
            <a:endParaRPr lang="en-IN"/>
          </a:p>
        </p:txBody>
      </p:sp>
    </p:spTree>
    <p:extLst>
      <p:ext uri="{BB962C8B-B14F-4D97-AF65-F5344CB8AC3E}">
        <p14:creationId xmlns:p14="http://schemas.microsoft.com/office/powerpoint/2010/main" val="2679889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843B6-4F88-1F67-BBCF-AB749E2993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FEC55FB0-39BA-B0A7-37A5-FE1D3D381C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EA0BA318-4BF9-EFBE-6627-1EE9E4E5A0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FE2891-9865-ECCC-EF83-001AE0ED3676}"/>
              </a:ext>
            </a:extLst>
          </p:cNvPr>
          <p:cNvSpPr>
            <a:spLocks noGrp="1"/>
          </p:cNvSpPr>
          <p:nvPr>
            <p:ph type="dt" sz="half" idx="10"/>
          </p:nvPr>
        </p:nvSpPr>
        <p:spPr/>
        <p:txBody>
          <a:bodyPr/>
          <a:lstStyle/>
          <a:p>
            <a:fld id="{1EFC2C72-9B81-4780-A0A8-6417818095BB}" type="datetimeFigureOut">
              <a:rPr lang="en-IN" smtClean="0"/>
              <a:t>21/07/22</a:t>
            </a:fld>
            <a:endParaRPr lang="en-IN"/>
          </a:p>
        </p:txBody>
      </p:sp>
      <p:sp>
        <p:nvSpPr>
          <p:cNvPr id="6" name="Footer Placeholder 5">
            <a:extLst>
              <a:ext uri="{FF2B5EF4-FFF2-40B4-BE49-F238E27FC236}">
                <a16:creationId xmlns:a16="http://schemas.microsoft.com/office/drawing/2014/main" id="{71C81036-05D6-624F-C8E5-A3E5FCA18A3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A5C5A91-941E-C43C-BF2A-EED1CA52E109}"/>
              </a:ext>
            </a:extLst>
          </p:cNvPr>
          <p:cNvSpPr>
            <a:spLocks noGrp="1"/>
          </p:cNvSpPr>
          <p:nvPr>
            <p:ph type="sldNum" sz="quarter" idx="12"/>
          </p:nvPr>
        </p:nvSpPr>
        <p:spPr/>
        <p:txBody>
          <a:bodyPr/>
          <a:lstStyle/>
          <a:p>
            <a:fld id="{87BAA24E-C761-452C-A258-C9EE127299E6}" type="slidenum">
              <a:rPr lang="en-IN" smtClean="0"/>
              <a:t>‹#›</a:t>
            </a:fld>
            <a:endParaRPr lang="en-IN"/>
          </a:p>
        </p:txBody>
      </p:sp>
    </p:spTree>
    <p:extLst>
      <p:ext uri="{BB962C8B-B14F-4D97-AF65-F5344CB8AC3E}">
        <p14:creationId xmlns:p14="http://schemas.microsoft.com/office/powerpoint/2010/main" val="26010209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DA191-39A8-D448-44B2-7CC793E18A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DA881E9D-B929-5C4F-FFC6-6C9F8DA375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0626448F-C7DE-30A8-5466-A947FE8063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0551D0-F5DE-02D1-FEB1-1B76360DF1CE}"/>
              </a:ext>
            </a:extLst>
          </p:cNvPr>
          <p:cNvSpPr>
            <a:spLocks noGrp="1"/>
          </p:cNvSpPr>
          <p:nvPr>
            <p:ph type="dt" sz="half" idx="10"/>
          </p:nvPr>
        </p:nvSpPr>
        <p:spPr/>
        <p:txBody>
          <a:bodyPr/>
          <a:lstStyle/>
          <a:p>
            <a:fld id="{1EFC2C72-9B81-4780-A0A8-6417818095BB}" type="datetimeFigureOut">
              <a:rPr lang="en-IN" smtClean="0"/>
              <a:t>21/07/22</a:t>
            </a:fld>
            <a:endParaRPr lang="en-IN"/>
          </a:p>
        </p:txBody>
      </p:sp>
      <p:sp>
        <p:nvSpPr>
          <p:cNvPr id="6" name="Footer Placeholder 5">
            <a:extLst>
              <a:ext uri="{FF2B5EF4-FFF2-40B4-BE49-F238E27FC236}">
                <a16:creationId xmlns:a16="http://schemas.microsoft.com/office/drawing/2014/main" id="{A339B33C-4F21-D73F-87B5-2971A21FEAE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D4FBE70-A119-2BB2-FB2E-B49BCC0DF6BC}"/>
              </a:ext>
            </a:extLst>
          </p:cNvPr>
          <p:cNvSpPr>
            <a:spLocks noGrp="1"/>
          </p:cNvSpPr>
          <p:nvPr>
            <p:ph type="sldNum" sz="quarter" idx="12"/>
          </p:nvPr>
        </p:nvSpPr>
        <p:spPr/>
        <p:txBody>
          <a:bodyPr/>
          <a:lstStyle/>
          <a:p>
            <a:fld id="{87BAA24E-C761-452C-A258-C9EE127299E6}" type="slidenum">
              <a:rPr lang="en-IN" smtClean="0"/>
              <a:t>‹#›</a:t>
            </a:fld>
            <a:endParaRPr lang="en-IN"/>
          </a:p>
        </p:txBody>
      </p:sp>
    </p:spTree>
    <p:extLst>
      <p:ext uri="{BB962C8B-B14F-4D97-AF65-F5344CB8AC3E}">
        <p14:creationId xmlns:p14="http://schemas.microsoft.com/office/powerpoint/2010/main" val="5569557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D0AED-477B-31CA-E5D6-84AFE16202BA}"/>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71CA3960-0152-D72D-C760-F891DCE1123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0E360B0-8F06-05CF-1A4E-CA38BFF5188A}"/>
              </a:ext>
            </a:extLst>
          </p:cNvPr>
          <p:cNvSpPr>
            <a:spLocks noGrp="1"/>
          </p:cNvSpPr>
          <p:nvPr>
            <p:ph type="dt" sz="half" idx="10"/>
          </p:nvPr>
        </p:nvSpPr>
        <p:spPr/>
        <p:txBody>
          <a:bodyPr/>
          <a:lstStyle/>
          <a:p>
            <a:fld id="{1EFC2C72-9B81-4780-A0A8-6417818095BB}" type="datetimeFigureOut">
              <a:rPr lang="en-IN" smtClean="0"/>
              <a:t>21/07/22</a:t>
            </a:fld>
            <a:endParaRPr lang="en-IN"/>
          </a:p>
        </p:txBody>
      </p:sp>
      <p:sp>
        <p:nvSpPr>
          <p:cNvPr id="5" name="Footer Placeholder 4">
            <a:extLst>
              <a:ext uri="{FF2B5EF4-FFF2-40B4-BE49-F238E27FC236}">
                <a16:creationId xmlns:a16="http://schemas.microsoft.com/office/drawing/2014/main" id="{3C10DE18-A2ED-92F0-5AAF-F535EB2B260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0E017BE-6CF5-D2DF-EF3D-EA6021D65170}"/>
              </a:ext>
            </a:extLst>
          </p:cNvPr>
          <p:cNvSpPr>
            <a:spLocks noGrp="1"/>
          </p:cNvSpPr>
          <p:nvPr>
            <p:ph type="sldNum" sz="quarter" idx="12"/>
          </p:nvPr>
        </p:nvSpPr>
        <p:spPr/>
        <p:txBody>
          <a:bodyPr/>
          <a:lstStyle/>
          <a:p>
            <a:fld id="{87BAA24E-C761-452C-A258-C9EE127299E6}" type="slidenum">
              <a:rPr lang="en-IN" smtClean="0"/>
              <a:t>‹#›</a:t>
            </a:fld>
            <a:endParaRPr lang="en-IN"/>
          </a:p>
        </p:txBody>
      </p:sp>
    </p:spTree>
    <p:extLst>
      <p:ext uri="{BB962C8B-B14F-4D97-AF65-F5344CB8AC3E}">
        <p14:creationId xmlns:p14="http://schemas.microsoft.com/office/powerpoint/2010/main" val="3842275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BE7EA7-F8E4-9E43-18D6-3D42A3838B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6780B81-21E3-0480-44F0-F629DDBBE17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2588C14-A144-F6FB-31EB-F31D419D8061}"/>
              </a:ext>
            </a:extLst>
          </p:cNvPr>
          <p:cNvSpPr>
            <a:spLocks noGrp="1"/>
          </p:cNvSpPr>
          <p:nvPr>
            <p:ph type="dt" sz="half" idx="10"/>
          </p:nvPr>
        </p:nvSpPr>
        <p:spPr/>
        <p:txBody>
          <a:bodyPr/>
          <a:lstStyle/>
          <a:p>
            <a:fld id="{1EFC2C72-9B81-4780-A0A8-6417818095BB}" type="datetimeFigureOut">
              <a:rPr lang="en-IN" smtClean="0"/>
              <a:t>21/07/22</a:t>
            </a:fld>
            <a:endParaRPr lang="en-IN"/>
          </a:p>
        </p:txBody>
      </p:sp>
      <p:sp>
        <p:nvSpPr>
          <p:cNvPr id="5" name="Footer Placeholder 4">
            <a:extLst>
              <a:ext uri="{FF2B5EF4-FFF2-40B4-BE49-F238E27FC236}">
                <a16:creationId xmlns:a16="http://schemas.microsoft.com/office/drawing/2014/main" id="{79738E1B-82FA-C236-069E-8B5A897CAE5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E994DD6-B19B-48AE-DE18-21EC428D4B93}"/>
              </a:ext>
            </a:extLst>
          </p:cNvPr>
          <p:cNvSpPr>
            <a:spLocks noGrp="1"/>
          </p:cNvSpPr>
          <p:nvPr>
            <p:ph type="sldNum" sz="quarter" idx="12"/>
          </p:nvPr>
        </p:nvSpPr>
        <p:spPr/>
        <p:txBody>
          <a:bodyPr/>
          <a:lstStyle/>
          <a:p>
            <a:fld id="{87BAA24E-C761-452C-A258-C9EE127299E6}" type="slidenum">
              <a:rPr lang="en-IN" smtClean="0"/>
              <a:t>‹#›</a:t>
            </a:fld>
            <a:endParaRPr lang="en-IN"/>
          </a:p>
        </p:txBody>
      </p:sp>
    </p:spTree>
    <p:extLst>
      <p:ext uri="{BB962C8B-B14F-4D97-AF65-F5344CB8AC3E}">
        <p14:creationId xmlns:p14="http://schemas.microsoft.com/office/powerpoint/2010/main" val="6956259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2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EDC1F5-99F8-F0C8-9CFB-3EE99F4AEA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86D1DF6-FE59-0813-4410-47F053CDD7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9DF3C92-E739-1A24-ACFE-D5F0969E32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FC2C72-9B81-4780-A0A8-6417818095BB}" type="datetimeFigureOut">
              <a:rPr lang="en-IN" smtClean="0"/>
              <a:t>21/07/22</a:t>
            </a:fld>
            <a:endParaRPr lang="en-IN"/>
          </a:p>
        </p:txBody>
      </p:sp>
      <p:sp>
        <p:nvSpPr>
          <p:cNvPr id="5" name="Footer Placeholder 4">
            <a:extLst>
              <a:ext uri="{FF2B5EF4-FFF2-40B4-BE49-F238E27FC236}">
                <a16:creationId xmlns:a16="http://schemas.microsoft.com/office/drawing/2014/main" id="{CD797657-85E5-8466-6076-F7E5181790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AC32F4F8-08C2-77E5-3168-193E52F1F9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BAA24E-C761-452C-A258-C9EE127299E6}" type="slidenum">
              <a:rPr lang="en-IN" smtClean="0"/>
              <a:t>‹#›</a:t>
            </a:fld>
            <a:endParaRPr lang="en-IN"/>
          </a:p>
        </p:txBody>
      </p:sp>
    </p:spTree>
    <p:extLst>
      <p:ext uri="{BB962C8B-B14F-4D97-AF65-F5344CB8AC3E}">
        <p14:creationId xmlns:p14="http://schemas.microsoft.com/office/powerpoint/2010/main" val="37958381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4AF5A-7F70-0D2F-EF95-88CC8403E0D4}"/>
              </a:ext>
            </a:extLst>
          </p:cNvPr>
          <p:cNvSpPr>
            <a:spLocks noGrp="1"/>
          </p:cNvSpPr>
          <p:nvPr>
            <p:ph type="ctrTitle"/>
          </p:nvPr>
        </p:nvSpPr>
        <p:spPr>
          <a:xfrm>
            <a:off x="1650609" y="5501389"/>
            <a:ext cx="9144000" cy="751773"/>
          </a:xfrm>
        </p:spPr>
        <p:txBody>
          <a:bodyPr>
            <a:normAutofit/>
          </a:bodyPr>
          <a:lstStyle/>
          <a:p>
            <a:r>
              <a:rPr lang="en-GB" sz="4000" b="1" dirty="0">
                <a:effectLst/>
                <a:latin typeface="Times New Roman" panose="02020603050405020304" pitchFamily="18" charset="0"/>
                <a:ea typeface="Times New Roman" panose="02020603050405020304" pitchFamily="18" charset="0"/>
              </a:rPr>
              <a:t>Problem Solving and Decision Making</a:t>
            </a:r>
            <a:endParaRPr lang="en-IN" sz="11500" dirty="0"/>
          </a:p>
        </p:txBody>
      </p:sp>
      <p:pic>
        <p:nvPicPr>
          <p:cNvPr id="6" name="Picture 5">
            <a:extLst>
              <a:ext uri="{FF2B5EF4-FFF2-40B4-BE49-F238E27FC236}">
                <a16:creationId xmlns:a16="http://schemas.microsoft.com/office/drawing/2014/main" id="{AD42DD6D-62DD-EC54-F2A3-DA2B778846C4}"/>
              </a:ext>
            </a:extLst>
          </p:cNvPr>
          <p:cNvPicPr>
            <a:picLocks noChangeAspect="1"/>
          </p:cNvPicPr>
          <p:nvPr/>
        </p:nvPicPr>
        <p:blipFill>
          <a:blip r:embed="rId2"/>
          <a:stretch>
            <a:fillRect/>
          </a:stretch>
        </p:blipFill>
        <p:spPr>
          <a:xfrm>
            <a:off x="4217596" y="3608876"/>
            <a:ext cx="4010025" cy="160972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3071246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CD045-2C27-4D31-CF4D-47E7E1812829}"/>
              </a:ext>
            </a:extLst>
          </p:cNvPr>
          <p:cNvSpPr>
            <a:spLocks noGrp="1"/>
          </p:cNvSpPr>
          <p:nvPr>
            <p:ph type="title"/>
          </p:nvPr>
        </p:nvSpPr>
        <p:spPr/>
        <p:txBody>
          <a:bodyPr/>
          <a:lstStyle/>
          <a:p>
            <a:r>
              <a:rPr lang="en-US" dirty="0"/>
              <a:t>Table of Contents</a:t>
            </a:r>
          </a:p>
        </p:txBody>
      </p:sp>
      <p:sp>
        <p:nvSpPr>
          <p:cNvPr id="3" name="Content Placeholder 2">
            <a:extLst>
              <a:ext uri="{FF2B5EF4-FFF2-40B4-BE49-F238E27FC236}">
                <a16:creationId xmlns:a16="http://schemas.microsoft.com/office/drawing/2014/main" id="{F75B495D-1E97-9C21-048B-2490789FA21D}"/>
              </a:ext>
            </a:extLst>
          </p:cNvPr>
          <p:cNvSpPr>
            <a:spLocks noGrp="1"/>
          </p:cNvSpPr>
          <p:nvPr>
            <p:ph idx="1"/>
          </p:nvPr>
        </p:nvSpPr>
        <p:spPr/>
        <p:txBody>
          <a:bodyPr>
            <a:normAutofit/>
          </a:bodyPr>
          <a:lstStyle/>
          <a:p>
            <a:r>
              <a:rPr lang="en-US" sz="20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Introduction………………………………………………………………………3</a:t>
            </a:r>
          </a:p>
          <a:p>
            <a:r>
              <a:rPr lang="en-GB" sz="20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Nature and impact of staff shortage on employees and their organisations…4</a:t>
            </a:r>
          </a:p>
          <a:p>
            <a:r>
              <a:rPr lang="en-GB" sz="2000" b="1" dirty="0">
                <a:solidFill>
                  <a:srgbClr val="000000"/>
                </a:solidFill>
                <a:latin typeface="Times New Roman" panose="02020603050405020304" pitchFamily="18" charset="0"/>
                <a:cs typeface="Times New Roman" panose="02020603050405020304" pitchFamily="18" charset="0"/>
              </a:rPr>
              <a:t>PESTEL analysis…………………………………………………………………6</a:t>
            </a:r>
          </a:p>
          <a:p>
            <a:r>
              <a:rPr lang="en-GB" sz="2000" b="1" dirty="0">
                <a:solidFill>
                  <a:srgbClr val="000000"/>
                </a:solidFill>
                <a:latin typeface="Times New Roman" panose="02020603050405020304" pitchFamily="18" charset="0"/>
                <a:cs typeface="Times New Roman" panose="02020603050405020304" pitchFamily="18" charset="0"/>
              </a:rPr>
              <a:t>Cause and effect analysis through Fishbone diagram…………………………9</a:t>
            </a:r>
          </a:p>
          <a:p>
            <a:r>
              <a:rPr lang="en-GB" sz="2000" b="1" dirty="0">
                <a:solidFill>
                  <a:srgbClr val="000000"/>
                </a:solidFill>
                <a:latin typeface="Times New Roman" panose="02020603050405020304" pitchFamily="18" charset="0"/>
                <a:cs typeface="Times New Roman" panose="02020603050405020304" pitchFamily="18" charset="0"/>
              </a:rPr>
              <a:t>An evaluation of alternative solutions to staff shortage………………………..11</a:t>
            </a:r>
          </a:p>
          <a:p>
            <a:r>
              <a:rPr lang="en-US" sz="2000" b="1" dirty="0">
                <a:solidFill>
                  <a:srgbClr val="000000"/>
                </a:solidFill>
                <a:latin typeface="Times New Roman" panose="02020603050405020304" pitchFamily="18" charset="0"/>
                <a:cs typeface="Times New Roman" panose="02020603050405020304" pitchFamily="18" charset="0"/>
              </a:rPr>
              <a:t>Conclusion……………………………………………………………………......12</a:t>
            </a:r>
          </a:p>
          <a:p>
            <a:r>
              <a:rPr lang="en-GB" sz="2000" b="1" dirty="0">
                <a:solidFill>
                  <a:srgbClr val="000000"/>
                </a:solidFill>
                <a:latin typeface="Times New Roman" panose="02020603050405020304" pitchFamily="18" charset="0"/>
                <a:cs typeface="Times New Roman" panose="02020603050405020304" pitchFamily="18" charset="0"/>
              </a:rPr>
              <a:t>References…………………………………………………………………………13</a:t>
            </a:r>
            <a:endParaRPr lang="en-US" sz="20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218191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F0A8C-77CC-3318-496D-872F0899E483}"/>
              </a:ext>
            </a:extLst>
          </p:cNvPr>
          <p:cNvSpPr>
            <a:spLocks noGrp="1"/>
          </p:cNvSpPr>
          <p:nvPr>
            <p:ph type="title"/>
          </p:nvPr>
        </p:nvSpPr>
        <p:spPr>
          <a:xfrm>
            <a:off x="838200" y="365126"/>
            <a:ext cx="10515600" cy="760290"/>
          </a:xfrm>
        </p:spPr>
        <p:txBody>
          <a:bodyPr>
            <a:normAutofit/>
          </a:bodyPr>
          <a:lstStyle/>
          <a:p>
            <a:r>
              <a:rPr lang="en-US" sz="32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IN" sz="6600" dirty="0"/>
          </a:p>
        </p:txBody>
      </p:sp>
      <p:sp>
        <p:nvSpPr>
          <p:cNvPr id="5" name="TextBox 4">
            <a:extLst>
              <a:ext uri="{FF2B5EF4-FFF2-40B4-BE49-F238E27FC236}">
                <a16:creationId xmlns:a16="http://schemas.microsoft.com/office/drawing/2014/main" id="{0FFEC614-8845-5B86-A611-56DFF34C5722}"/>
              </a:ext>
            </a:extLst>
          </p:cNvPr>
          <p:cNvSpPr txBox="1"/>
          <p:nvPr/>
        </p:nvSpPr>
        <p:spPr>
          <a:xfrm>
            <a:off x="838200" y="1900948"/>
            <a:ext cx="5817433" cy="646331"/>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Times New Roman" panose="02020603050405020304" pitchFamily="18" charset="0"/>
              </a:rPr>
              <a:t>This presentation will discuss the alarming challenge of the NHS of the UK regarding its huge staff shortage. </a:t>
            </a:r>
            <a:endParaRPr lang="en-IN" dirty="0"/>
          </a:p>
        </p:txBody>
      </p:sp>
      <p:sp>
        <p:nvSpPr>
          <p:cNvPr id="7" name="TextBox 6">
            <a:extLst>
              <a:ext uri="{FF2B5EF4-FFF2-40B4-BE49-F238E27FC236}">
                <a16:creationId xmlns:a16="http://schemas.microsoft.com/office/drawing/2014/main" id="{7A958254-110E-38CA-D94F-B495946ABC97}"/>
              </a:ext>
            </a:extLst>
          </p:cNvPr>
          <p:cNvSpPr txBox="1"/>
          <p:nvPr/>
        </p:nvSpPr>
        <p:spPr>
          <a:xfrm>
            <a:off x="6096000" y="5358255"/>
            <a:ext cx="5817433" cy="923330"/>
          </a:xfrm>
          <a:prstGeom prst="rect">
            <a:avLst/>
          </a:prstGeom>
          <a:noFill/>
        </p:spPr>
        <p:txBody>
          <a:bodyPr wrap="square">
            <a:spAutoFit/>
          </a:bodyPr>
          <a:lstStyle/>
          <a:p>
            <a:pPr algn="just"/>
            <a:r>
              <a:rPr lang="en-IN" sz="1800" dirty="0">
                <a:solidFill>
                  <a:srgbClr val="000000"/>
                </a:solidFill>
                <a:effectLst/>
                <a:latin typeface="Times New Roman" panose="02020603050405020304" pitchFamily="18" charset="0"/>
                <a:ea typeface="Times New Roman" panose="02020603050405020304" pitchFamily="18" charset="0"/>
              </a:rPr>
              <a:t>During the Covid-19 outbreak, the healthcare workers faced huge work pressure due to which employee retention is decreasing. This presentation will look into this matter.</a:t>
            </a:r>
            <a:endParaRPr lang="en-IN" sz="1800" dirty="0">
              <a:effectLst/>
              <a:latin typeface="Times New Roman" panose="02020603050405020304" pitchFamily="18" charset="0"/>
              <a:ea typeface="Times New Roman" panose="02020603050405020304" pitchFamily="18" charset="0"/>
            </a:endParaRPr>
          </a:p>
        </p:txBody>
      </p:sp>
      <p:pic>
        <p:nvPicPr>
          <p:cNvPr id="1026" name="Picture 2" descr="National Health Service | British agency | Britannica">
            <a:extLst>
              <a:ext uri="{FF2B5EF4-FFF2-40B4-BE49-F238E27FC236}">
                <a16:creationId xmlns:a16="http://schemas.microsoft.com/office/drawing/2014/main" id="{5A8F9224-25FD-6379-4862-88092774A9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0189" y="2984196"/>
            <a:ext cx="4442085" cy="3331564"/>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A6F2179D-7A46-CB68-8BD9-6FA98D95AF17}"/>
              </a:ext>
            </a:extLst>
          </p:cNvPr>
          <p:cNvSpPr txBox="1"/>
          <p:nvPr/>
        </p:nvSpPr>
        <p:spPr>
          <a:xfrm>
            <a:off x="1871791" y="6488668"/>
            <a:ext cx="1989944" cy="369332"/>
          </a:xfrm>
          <a:prstGeom prst="rect">
            <a:avLst/>
          </a:prstGeom>
          <a:noFill/>
        </p:spPr>
        <p:txBody>
          <a:bodyPr wrap="square">
            <a:spAutoFit/>
          </a:bodyPr>
          <a:lstStyle/>
          <a:p>
            <a:r>
              <a:rPr lang="en-GB" sz="1800" dirty="0" err="1">
                <a:solidFill>
                  <a:srgbClr val="000000"/>
                </a:solidFill>
                <a:effectLst/>
                <a:latin typeface="Times New Roman" panose="02020603050405020304" pitchFamily="18" charset="0"/>
                <a:ea typeface="Times New Roman" panose="02020603050405020304" pitchFamily="18" charset="0"/>
              </a:rPr>
              <a:t>nhsproviders</a:t>
            </a:r>
            <a:r>
              <a:rPr lang="en-GB" sz="1800" dirty="0">
                <a:solidFill>
                  <a:srgbClr val="000000"/>
                </a:solidFill>
                <a:effectLst/>
                <a:latin typeface="Times New Roman" panose="02020603050405020304" pitchFamily="18" charset="0"/>
                <a:ea typeface="Times New Roman" panose="02020603050405020304" pitchFamily="18" charset="0"/>
              </a:rPr>
              <a:t>, 2022</a:t>
            </a:r>
            <a:endParaRPr lang="en-IN" dirty="0"/>
          </a:p>
        </p:txBody>
      </p:sp>
      <p:pic>
        <p:nvPicPr>
          <p:cNvPr id="3" name="Picture 2">
            <a:extLst>
              <a:ext uri="{FF2B5EF4-FFF2-40B4-BE49-F238E27FC236}">
                <a16:creationId xmlns:a16="http://schemas.microsoft.com/office/drawing/2014/main" id="{F3DD35F8-8873-7CF8-B62F-11EB78DAC99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74144" y="1804579"/>
            <a:ext cx="4514850" cy="2809875"/>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D0B6CD9-9648-2299-1621-60BD75DB181D}"/>
              </a:ext>
            </a:extLst>
          </p:cNvPr>
          <p:cNvSpPr txBox="1"/>
          <p:nvPr/>
        </p:nvSpPr>
        <p:spPr>
          <a:xfrm>
            <a:off x="8551600" y="4731540"/>
            <a:ext cx="1989944" cy="369332"/>
          </a:xfrm>
          <a:prstGeom prst="rect">
            <a:avLst/>
          </a:prstGeom>
          <a:noFill/>
        </p:spPr>
        <p:txBody>
          <a:bodyPr wrap="square">
            <a:spAutoFit/>
          </a:bodyPr>
          <a:lstStyle/>
          <a:p>
            <a:r>
              <a:rPr lang="en-GB" sz="1800" dirty="0" err="1">
                <a:solidFill>
                  <a:srgbClr val="000000"/>
                </a:solidFill>
                <a:effectLst/>
                <a:latin typeface="Times New Roman" panose="02020603050405020304" pitchFamily="18" charset="0"/>
                <a:ea typeface="Times New Roman" panose="02020603050405020304" pitchFamily="18" charset="0"/>
              </a:rPr>
              <a:t>nhsproviders</a:t>
            </a:r>
            <a:r>
              <a:rPr lang="en-GB" sz="1800" dirty="0">
                <a:solidFill>
                  <a:srgbClr val="000000"/>
                </a:solidFill>
                <a:effectLst/>
                <a:latin typeface="Times New Roman" panose="02020603050405020304" pitchFamily="18" charset="0"/>
                <a:ea typeface="Times New Roman" panose="02020603050405020304" pitchFamily="18" charset="0"/>
              </a:rPr>
              <a:t>, 2022</a:t>
            </a:r>
            <a:endParaRPr lang="en-IN" dirty="0"/>
          </a:p>
        </p:txBody>
      </p:sp>
    </p:spTree>
    <p:extLst>
      <p:ext uri="{BB962C8B-B14F-4D97-AF65-F5344CB8AC3E}">
        <p14:creationId xmlns:p14="http://schemas.microsoft.com/office/powerpoint/2010/main" val="5538768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7C11C-8DAC-053F-E3B1-E56210CE2DFC}"/>
              </a:ext>
            </a:extLst>
          </p:cNvPr>
          <p:cNvSpPr>
            <a:spLocks noGrp="1"/>
          </p:cNvSpPr>
          <p:nvPr>
            <p:ph type="title"/>
          </p:nvPr>
        </p:nvSpPr>
        <p:spPr>
          <a:xfrm>
            <a:off x="838200" y="365125"/>
            <a:ext cx="10515600" cy="759137"/>
          </a:xfrm>
        </p:spPr>
        <p:txBody>
          <a:bodyPr>
            <a:normAutofit fontScale="90000"/>
          </a:bodyPr>
          <a:lstStyle/>
          <a:p>
            <a:r>
              <a:rPr lang="en-GB" sz="2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Nature and impact of staff shortage on employees and their organisations</a:t>
            </a:r>
            <a:endParaRPr lang="en-IN" sz="6000" dirty="0"/>
          </a:p>
        </p:txBody>
      </p:sp>
      <p:sp>
        <p:nvSpPr>
          <p:cNvPr id="5" name="TextBox 4">
            <a:extLst>
              <a:ext uri="{FF2B5EF4-FFF2-40B4-BE49-F238E27FC236}">
                <a16:creationId xmlns:a16="http://schemas.microsoft.com/office/drawing/2014/main" id="{EA1E384F-3B77-98EA-CF05-873A6A997956}"/>
              </a:ext>
            </a:extLst>
          </p:cNvPr>
          <p:cNvSpPr txBox="1"/>
          <p:nvPr/>
        </p:nvSpPr>
        <p:spPr>
          <a:xfrm>
            <a:off x="838200" y="1255517"/>
            <a:ext cx="6093500" cy="561949"/>
          </a:xfrm>
          <a:prstGeom prst="rect">
            <a:avLst/>
          </a:prstGeom>
          <a:noFill/>
        </p:spPr>
        <p:txBody>
          <a:bodyPr wrap="square">
            <a:spAutoFit/>
          </a:bodyPr>
          <a:lstStyle/>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Nature of staff shortage</a:t>
            </a:r>
            <a:endParaRPr lang="en-IN" sz="180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9A0E71A1-5B8C-F092-FA86-73D29826C644}"/>
              </a:ext>
            </a:extLst>
          </p:cNvPr>
          <p:cNvSpPr txBox="1"/>
          <p:nvPr/>
        </p:nvSpPr>
        <p:spPr>
          <a:xfrm>
            <a:off x="838200" y="2228671"/>
            <a:ext cx="6093500" cy="1200329"/>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Times New Roman" panose="02020603050405020304" pitchFamily="18" charset="0"/>
              </a:rPr>
              <a:t>The World Health Organisation has estimated a shortfall of 15 million health staff by 2030. According to WHO, the shortage is happening because of immense physical and mental pressure on the workforce after the Covid-19 outbreak </a:t>
            </a:r>
            <a:r>
              <a:rPr lang="en-GB" sz="1800" dirty="0">
                <a:solidFill>
                  <a:srgbClr val="000000"/>
                </a:solidFill>
                <a:effectLst/>
                <a:latin typeface="Times New Roman" panose="02020603050405020304" pitchFamily="18" charset="0"/>
                <a:ea typeface="Times New Roman" panose="02020603050405020304" pitchFamily="18" charset="0"/>
              </a:rPr>
              <a:t>(who, 2022)</a:t>
            </a:r>
            <a:r>
              <a:rPr lang="en-IN" sz="1800" dirty="0">
                <a:solidFill>
                  <a:srgbClr val="000000"/>
                </a:solidFill>
                <a:effectLst/>
                <a:latin typeface="Times New Roman" panose="02020603050405020304" pitchFamily="18" charset="0"/>
                <a:ea typeface="Times New Roman" panose="02020603050405020304" pitchFamily="18" charset="0"/>
              </a:rPr>
              <a:t>. </a:t>
            </a:r>
            <a:endParaRPr lang="en-IN" dirty="0"/>
          </a:p>
        </p:txBody>
      </p:sp>
      <p:sp>
        <p:nvSpPr>
          <p:cNvPr id="9" name="TextBox 8">
            <a:extLst>
              <a:ext uri="{FF2B5EF4-FFF2-40B4-BE49-F238E27FC236}">
                <a16:creationId xmlns:a16="http://schemas.microsoft.com/office/drawing/2014/main" id="{5FFFF7AD-55B5-3AD7-1C5F-BC801AD15547}"/>
              </a:ext>
            </a:extLst>
          </p:cNvPr>
          <p:cNvSpPr txBox="1"/>
          <p:nvPr/>
        </p:nvSpPr>
        <p:spPr>
          <a:xfrm>
            <a:off x="838200" y="3840205"/>
            <a:ext cx="6093500" cy="923330"/>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Times New Roman" panose="02020603050405020304" pitchFamily="18" charset="0"/>
              </a:rPr>
              <a:t>The NHS in the UK is facing a huge problem with staff shortage where in March 2020, it has reported that more than 110192 vacancies are unfilled in the UK . </a:t>
            </a:r>
            <a:endParaRPr lang="en-IN" dirty="0"/>
          </a:p>
        </p:txBody>
      </p:sp>
      <p:sp>
        <p:nvSpPr>
          <p:cNvPr id="11" name="TextBox 10">
            <a:extLst>
              <a:ext uri="{FF2B5EF4-FFF2-40B4-BE49-F238E27FC236}">
                <a16:creationId xmlns:a16="http://schemas.microsoft.com/office/drawing/2014/main" id="{0909DC67-CE1D-14ED-DD9E-C8C75A777551}"/>
              </a:ext>
            </a:extLst>
          </p:cNvPr>
          <p:cNvSpPr txBox="1"/>
          <p:nvPr/>
        </p:nvSpPr>
        <p:spPr>
          <a:xfrm>
            <a:off x="838200" y="5174740"/>
            <a:ext cx="6093500" cy="646331"/>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Times New Roman" panose="02020603050405020304" pitchFamily="18" charset="0"/>
              </a:rPr>
              <a:t>Various reports are showing low job satisfaction and high work pressure in the post-Covid period </a:t>
            </a:r>
            <a:r>
              <a:rPr lang="en-GB" sz="1800" dirty="0">
                <a:solidFill>
                  <a:srgbClr val="000000"/>
                </a:solidFill>
                <a:effectLst/>
                <a:latin typeface="Times New Roman" panose="02020603050405020304" pitchFamily="18" charset="0"/>
                <a:ea typeface="Times New Roman" panose="02020603050405020304" pitchFamily="18" charset="0"/>
              </a:rPr>
              <a:t>(Campbell, 2022)</a:t>
            </a:r>
            <a:r>
              <a:rPr lang="en-IN" sz="1800" dirty="0">
                <a:solidFill>
                  <a:srgbClr val="000000"/>
                </a:solidFill>
                <a:effectLst/>
                <a:latin typeface="Times New Roman" panose="02020603050405020304" pitchFamily="18" charset="0"/>
                <a:ea typeface="Times New Roman" panose="02020603050405020304" pitchFamily="18" charset="0"/>
              </a:rPr>
              <a:t>. </a:t>
            </a:r>
            <a:endParaRPr lang="en-IN" dirty="0"/>
          </a:p>
        </p:txBody>
      </p:sp>
      <p:pic>
        <p:nvPicPr>
          <p:cNvPr id="2050" name="Picture 2" descr="Undervalued' nurses depart, leaving NHS with staffing shortage | Financial  Times">
            <a:extLst>
              <a:ext uri="{FF2B5EF4-FFF2-40B4-BE49-F238E27FC236}">
                <a16:creationId xmlns:a16="http://schemas.microsoft.com/office/drawing/2014/main" id="{E960BAFF-60C0-7A45-C0F8-5CDBACEF8B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72379" y="2262162"/>
            <a:ext cx="4730748" cy="3156085"/>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86508A7F-DB42-CE1E-A626-8649D3316190}"/>
              </a:ext>
            </a:extLst>
          </p:cNvPr>
          <p:cNvSpPr txBox="1"/>
          <p:nvPr/>
        </p:nvSpPr>
        <p:spPr>
          <a:xfrm>
            <a:off x="7513820" y="5048915"/>
            <a:ext cx="1615190" cy="369332"/>
          </a:xfrm>
          <a:prstGeom prst="rect">
            <a:avLst/>
          </a:prstGeom>
          <a:noFill/>
        </p:spPr>
        <p:txBody>
          <a:bodyPr wrap="square">
            <a:spAutoFit/>
          </a:bodyPr>
          <a:lstStyle/>
          <a:p>
            <a:r>
              <a:rPr lang="en-GB" sz="1800" dirty="0">
                <a:solidFill>
                  <a:srgbClr val="000000"/>
                </a:solidFill>
                <a:effectLst/>
                <a:latin typeface="Times New Roman" panose="02020603050405020304" pitchFamily="18" charset="0"/>
                <a:ea typeface="Times New Roman" panose="02020603050405020304" pitchFamily="18" charset="0"/>
              </a:rPr>
              <a:t>(who, 2022)</a:t>
            </a:r>
            <a:endParaRPr lang="en-IN" dirty="0"/>
          </a:p>
        </p:txBody>
      </p:sp>
    </p:spTree>
    <p:extLst>
      <p:ext uri="{BB962C8B-B14F-4D97-AF65-F5344CB8AC3E}">
        <p14:creationId xmlns:p14="http://schemas.microsoft.com/office/powerpoint/2010/main" val="23597709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C6ADD76-CBA9-BD0A-4D70-0DDD7EFD5D7F}"/>
              </a:ext>
            </a:extLst>
          </p:cNvPr>
          <p:cNvSpPr txBox="1"/>
          <p:nvPr/>
        </p:nvSpPr>
        <p:spPr>
          <a:xfrm>
            <a:off x="6098500" y="1661520"/>
            <a:ext cx="6093500" cy="561949"/>
          </a:xfrm>
          <a:prstGeom prst="rect">
            <a:avLst/>
          </a:prstGeom>
          <a:noFill/>
        </p:spPr>
        <p:txBody>
          <a:bodyPr wrap="square">
            <a:spAutoFit/>
          </a:bodyPr>
          <a:lstStyle/>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Impact of staff shortage on organisation and employees</a:t>
            </a:r>
            <a:endParaRPr lang="en-IN" sz="180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97032448-2CC5-DFB9-B9A8-86B3AD52922C}"/>
              </a:ext>
            </a:extLst>
          </p:cNvPr>
          <p:cNvSpPr txBox="1"/>
          <p:nvPr/>
        </p:nvSpPr>
        <p:spPr>
          <a:xfrm>
            <a:off x="5916637" y="2841996"/>
            <a:ext cx="6093500" cy="923330"/>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Times New Roman" panose="02020603050405020304" pitchFamily="18" charset="0"/>
              </a:rPr>
              <a:t>The high rise of vacancies in the nursing sector is very alarming to the personnel of the NHS as the staff shortage is leading to unsafe care for the patients. </a:t>
            </a:r>
            <a:endParaRPr lang="en-IN" dirty="0"/>
          </a:p>
        </p:txBody>
      </p:sp>
      <p:sp>
        <p:nvSpPr>
          <p:cNvPr id="9" name="TextBox 8">
            <a:extLst>
              <a:ext uri="{FF2B5EF4-FFF2-40B4-BE49-F238E27FC236}">
                <a16:creationId xmlns:a16="http://schemas.microsoft.com/office/drawing/2014/main" id="{2E38DB3E-0869-10E6-012A-7A3374E1C430}"/>
              </a:ext>
            </a:extLst>
          </p:cNvPr>
          <p:cNvSpPr txBox="1"/>
          <p:nvPr/>
        </p:nvSpPr>
        <p:spPr>
          <a:xfrm>
            <a:off x="5704970" y="4088484"/>
            <a:ext cx="6093500" cy="923330"/>
          </a:xfrm>
          <a:prstGeom prst="rect">
            <a:avLst/>
          </a:prstGeom>
          <a:noFill/>
        </p:spPr>
        <p:txBody>
          <a:bodyPr wrap="square">
            <a:spAutoFit/>
          </a:bodyPr>
          <a:lstStyle/>
          <a:p>
            <a:pPr algn="just"/>
            <a:r>
              <a:rPr lang="en-IN" sz="1800" dirty="0">
                <a:solidFill>
                  <a:srgbClr val="000000"/>
                </a:solidFill>
                <a:effectLst/>
                <a:latin typeface="Times New Roman" panose="02020603050405020304" pitchFamily="18" charset="0"/>
                <a:ea typeface="Times New Roman" panose="02020603050405020304" pitchFamily="18" charset="0"/>
              </a:rPr>
              <a:t>These issues are creating immense pressure among the existing health workers and the working hours of the health workers are forced to rise due to this issue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nhsproviders</a:t>
            </a:r>
            <a:r>
              <a:rPr lang="en-GB" sz="1800" dirty="0">
                <a:solidFill>
                  <a:srgbClr val="000000"/>
                </a:solidFill>
                <a:effectLst/>
                <a:latin typeface="Times New Roman" panose="02020603050405020304" pitchFamily="18" charset="0"/>
                <a:ea typeface="Times New Roman" panose="02020603050405020304" pitchFamily="18" charset="0"/>
              </a:rPr>
              <a:t>, 2022)</a:t>
            </a:r>
            <a:r>
              <a:rPr lang="en-IN" sz="1800" dirty="0">
                <a:solidFill>
                  <a:srgbClr val="000000"/>
                </a:solidFill>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p:txBody>
      </p:sp>
      <p:sp>
        <p:nvSpPr>
          <p:cNvPr id="12" name="TextBox 11">
            <a:extLst>
              <a:ext uri="{FF2B5EF4-FFF2-40B4-BE49-F238E27FC236}">
                <a16:creationId xmlns:a16="http://schemas.microsoft.com/office/drawing/2014/main" id="{DBC1C41F-31C2-A0A4-06DF-325FE93A2A53}"/>
              </a:ext>
            </a:extLst>
          </p:cNvPr>
          <p:cNvSpPr txBox="1"/>
          <p:nvPr/>
        </p:nvSpPr>
        <p:spPr>
          <a:xfrm>
            <a:off x="8963387" y="5855243"/>
            <a:ext cx="2473496" cy="369332"/>
          </a:xfrm>
          <a:prstGeom prst="rect">
            <a:avLst/>
          </a:prstGeom>
          <a:noFill/>
        </p:spPr>
        <p:txBody>
          <a:bodyPr wrap="square">
            <a:spAutoFit/>
          </a:bodyPr>
          <a:lstStyle/>
          <a:p>
            <a:r>
              <a:rPr lang="en-GB" sz="1800" dirty="0">
                <a:solidFill>
                  <a:srgbClr val="000000"/>
                </a:solidFill>
                <a:effectLst/>
                <a:latin typeface="Times New Roman" panose="02020603050405020304" pitchFamily="18" charset="0"/>
                <a:ea typeface="Times New Roman" panose="02020603050405020304" pitchFamily="18" charset="0"/>
              </a:rPr>
              <a:t>(Campbell, 2022)</a:t>
            </a:r>
            <a:endParaRPr lang="en-IN" dirty="0"/>
          </a:p>
        </p:txBody>
      </p:sp>
    </p:spTree>
    <p:extLst>
      <p:ext uri="{BB962C8B-B14F-4D97-AF65-F5344CB8AC3E}">
        <p14:creationId xmlns:p14="http://schemas.microsoft.com/office/powerpoint/2010/main" val="3584910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BDEC9-D104-56CD-8370-552329DD20EE}"/>
              </a:ext>
            </a:extLst>
          </p:cNvPr>
          <p:cNvSpPr>
            <a:spLocks noGrp="1"/>
          </p:cNvSpPr>
          <p:nvPr>
            <p:ph type="title"/>
          </p:nvPr>
        </p:nvSpPr>
        <p:spPr>
          <a:xfrm>
            <a:off x="838200" y="365125"/>
            <a:ext cx="10515600" cy="879059"/>
          </a:xfrm>
        </p:spPr>
        <p:txBody>
          <a:bodyPr vert="horz" lIns="91440" tIns="45720" rIns="91440" bIns="45720" rtlCol="0" anchor="ctr">
            <a:normAutofit/>
          </a:bodyPr>
          <a:lstStyle/>
          <a:p>
            <a:r>
              <a:rPr lang="en-GB" sz="2800" b="1" dirty="0">
                <a:solidFill>
                  <a:srgbClr val="000000"/>
                </a:solidFill>
                <a:latin typeface="Times New Roman" panose="02020603050405020304" pitchFamily="18" charset="0"/>
                <a:cs typeface="Times New Roman" panose="02020603050405020304" pitchFamily="18" charset="0"/>
              </a:rPr>
              <a:t>PESTEL analysis</a:t>
            </a:r>
            <a:endParaRPr lang="en-IN" sz="2800" b="1" dirty="0">
              <a:solidFill>
                <a:srgbClr val="000000"/>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61441CCE-C020-358F-72B1-6F613FF40ECD}"/>
              </a:ext>
            </a:extLst>
          </p:cNvPr>
          <p:cNvSpPr txBox="1"/>
          <p:nvPr/>
        </p:nvSpPr>
        <p:spPr>
          <a:xfrm>
            <a:off x="838200" y="1452303"/>
            <a:ext cx="6093500" cy="1477328"/>
          </a:xfrm>
          <a:prstGeom prst="rect">
            <a:avLst/>
          </a:prstGeom>
          <a:noFill/>
        </p:spPr>
        <p:txBody>
          <a:bodyPr wrap="square">
            <a:spAutoFit/>
          </a:bodyPr>
          <a:lstStyle/>
          <a:p>
            <a:pPr algn="just"/>
            <a:r>
              <a:rPr lang="en-IN" sz="1800" b="1" dirty="0">
                <a:solidFill>
                  <a:srgbClr val="000000"/>
                </a:solidFill>
                <a:effectLst/>
                <a:latin typeface="Times New Roman" panose="02020603050405020304" pitchFamily="18" charset="0"/>
                <a:ea typeface="Times New Roman" panose="02020603050405020304" pitchFamily="18" charset="0"/>
              </a:rPr>
              <a:t>Political factors</a:t>
            </a:r>
            <a:endParaRPr lang="en-IN" sz="1800" dirty="0">
              <a:effectLst/>
              <a:latin typeface="Times New Roman" panose="02020603050405020304" pitchFamily="18" charset="0"/>
              <a:ea typeface="Times New Roman" panose="02020603050405020304" pitchFamily="18" charset="0"/>
            </a:endParaRPr>
          </a:p>
          <a:p>
            <a:pPr algn="just"/>
            <a:r>
              <a:rPr lang="en-IN" sz="1800" dirty="0">
                <a:solidFill>
                  <a:srgbClr val="000000"/>
                </a:solidFill>
                <a:effectLst/>
                <a:latin typeface="Times New Roman" panose="02020603050405020304" pitchFamily="18" charset="0"/>
                <a:ea typeface="Times New Roman" panose="02020603050405020304" pitchFamily="18" charset="0"/>
              </a:rPr>
              <a:t>The NHS trusts are demanding the intervention of the UK government is handling the issue of staff shortage where it is trying to pass an amendment on the recruiting the number of staff over the 20 years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nhsconfed</a:t>
            </a:r>
            <a:r>
              <a:rPr lang="en-GB" sz="1800" dirty="0">
                <a:solidFill>
                  <a:srgbClr val="000000"/>
                </a:solidFill>
                <a:effectLst/>
                <a:latin typeface="Times New Roman" panose="02020603050405020304" pitchFamily="18" charset="0"/>
                <a:ea typeface="Times New Roman" panose="02020603050405020304" pitchFamily="18" charset="0"/>
              </a:rPr>
              <a:t>, 2022)</a:t>
            </a:r>
            <a:r>
              <a:rPr lang="en-IN" sz="1800" dirty="0">
                <a:solidFill>
                  <a:srgbClr val="000000"/>
                </a:solidFill>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9F1B7E24-2010-C254-A117-04150DD0E15B}"/>
              </a:ext>
            </a:extLst>
          </p:cNvPr>
          <p:cNvSpPr txBox="1"/>
          <p:nvPr/>
        </p:nvSpPr>
        <p:spPr>
          <a:xfrm>
            <a:off x="838200" y="3541027"/>
            <a:ext cx="6093500" cy="1754326"/>
          </a:xfrm>
          <a:prstGeom prst="rect">
            <a:avLst/>
          </a:prstGeom>
          <a:noFill/>
        </p:spPr>
        <p:txBody>
          <a:bodyPr wrap="square">
            <a:spAutoFit/>
          </a:bodyPr>
          <a:lstStyle/>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Economic factors</a:t>
            </a:r>
            <a:endParaRPr lang="en-IN" sz="1800" dirty="0">
              <a:effectLst/>
              <a:latin typeface="Times New Roman" panose="02020603050405020304" pitchFamily="18" charset="0"/>
              <a:ea typeface="Times New Roman" panose="02020603050405020304" pitchFamily="18" charset="0"/>
            </a:endParaRPr>
          </a:p>
          <a:p>
            <a:r>
              <a:rPr lang="en-IN" sz="1800" dirty="0">
                <a:solidFill>
                  <a:srgbClr val="000000"/>
                </a:solidFill>
                <a:effectLst/>
                <a:latin typeface="Times New Roman" panose="02020603050405020304" pitchFamily="18" charset="0"/>
                <a:ea typeface="Times New Roman" panose="02020603050405020304" pitchFamily="18" charset="0"/>
              </a:rPr>
              <a:t>The economy of the UK is a large influencer regarding the issue of staff shortage in the NHS. It can be seen that due to low job satisfaction the staff shortage is growing rapidly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Vojinović</a:t>
            </a:r>
            <a:r>
              <a:rPr lang="en-GB" sz="1800" dirty="0">
                <a:solidFill>
                  <a:srgbClr val="000000"/>
                </a:solidFill>
                <a:effectLst/>
                <a:latin typeface="Times New Roman" panose="02020603050405020304" pitchFamily="18" charset="0"/>
                <a:ea typeface="Times New Roman" panose="02020603050405020304" pitchFamily="18" charset="0"/>
              </a:rPr>
              <a:t>, 2021)</a:t>
            </a:r>
            <a:r>
              <a:rPr lang="en-IN" sz="1800" dirty="0">
                <a:solidFill>
                  <a:srgbClr val="000000"/>
                </a:solidFill>
                <a:effectLst/>
                <a:latin typeface="Times New Roman" panose="02020603050405020304" pitchFamily="18" charset="0"/>
                <a:ea typeface="Times New Roman" panose="02020603050405020304" pitchFamily="18" charset="0"/>
              </a:rPr>
              <a:t>.</a:t>
            </a:r>
            <a:endParaRPr lang="en-IN" dirty="0"/>
          </a:p>
        </p:txBody>
      </p:sp>
      <p:pic>
        <p:nvPicPr>
          <p:cNvPr id="4098" name="Picture 2" descr="Building capacity of COVID-19 Frontline Health Workers | WHO | Regional  Office for Africa">
            <a:extLst>
              <a:ext uri="{FF2B5EF4-FFF2-40B4-BE49-F238E27FC236}">
                <a16:creationId xmlns:a16="http://schemas.microsoft.com/office/drawing/2014/main" id="{A690243B-1FFE-04CD-4027-166BEA73CA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1801" y="1971245"/>
            <a:ext cx="4200493" cy="291550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A2BD372-3859-89CD-BD67-B7F8E766919A}"/>
              </a:ext>
            </a:extLst>
          </p:cNvPr>
          <p:cNvSpPr txBox="1"/>
          <p:nvPr/>
        </p:nvSpPr>
        <p:spPr>
          <a:xfrm>
            <a:off x="8572124" y="4926021"/>
            <a:ext cx="2139846" cy="369332"/>
          </a:xfrm>
          <a:prstGeom prst="rect">
            <a:avLst/>
          </a:prstGeom>
          <a:noFill/>
        </p:spPr>
        <p:txBody>
          <a:bodyPr wrap="square">
            <a:spAutoFit/>
          </a:bodyPr>
          <a:lstStyle/>
          <a:p>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nhsproviders</a:t>
            </a:r>
            <a:r>
              <a:rPr lang="en-GB" sz="1800" dirty="0">
                <a:solidFill>
                  <a:srgbClr val="000000"/>
                </a:solidFill>
                <a:effectLst/>
                <a:latin typeface="Times New Roman" panose="02020603050405020304" pitchFamily="18" charset="0"/>
                <a:ea typeface="Times New Roman" panose="02020603050405020304" pitchFamily="18" charset="0"/>
              </a:rPr>
              <a:t>, 2022)</a:t>
            </a:r>
            <a:endParaRPr lang="en-IN" dirty="0"/>
          </a:p>
        </p:txBody>
      </p:sp>
    </p:spTree>
    <p:extLst>
      <p:ext uri="{BB962C8B-B14F-4D97-AF65-F5344CB8AC3E}">
        <p14:creationId xmlns:p14="http://schemas.microsoft.com/office/powerpoint/2010/main" val="214219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17C8D54-4CC7-9A1D-D5C9-A39B5564E701}"/>
              </a:ext>
            </a:extLst>
          </p:cNvPr>
          <p:cNvSpPr txBox="1"/>
          <p:nvPr/>
        </p:nvSpPr>
        <p:spPr>
          <a:xfrm>
            <a:off x="5655212" y="1918562"/>
            <a:ext cx="6650346" cy="2031325"/>
          </a:xfrm>
          <a:prstGeom prst="rect">
            <a:avLst/>
          </a:prstGeom>
          <a:noFill/>
        </p:spPr>
        <p:txBody>
          <a:bodyPr wrap="square">
            <a:spAutoFit/>
          </a:bodyPr>
          <a:lstStyle/>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Social factors</a:t>
            </a:r>
            <a:endParaRPr lang="en-IN" sz="1800" dirty="0">
              <a:effectLst/>
              <a:latin typeface="Times New Roman" panose="02020603050405020304" pitchFamily="18" charset="0"/>
              <a:ea typeface="Times New Roman" panose="02020603050405020304" pitchFamily="18" charset="0"/>
            </a:endParaRPr>
          </a:p>
          <a:p>
            <a:r>
              <a:rPr lang="en-IN" sz="1800" dirty="0">
                <a:solidFill>
                  <a:srgbClr val="000000"/>
                </a:solidFill>
                <a:effectLst/>
                <a:latin typeface="Times New Roman" panose="02020603050405020304" pitchFamily="18" charset="0"/>
                <a:ea typeface="Times New Roman" panose="02020603050405020304" pitchFamily="18" charset="0"/>
              </a:rPr>
              <a:t>The Covid-19 outbreak has been a socio-economic disaster which has created a large impact on healthcare workers. During the pandemic, for the huge workload, working for extra hours is leading to increased frustration among the employees and they are burning out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england.nhs</a:t>
            </a:r>
            <a:r>
              <a:rPr lang="en-GB" sz="1800" dirty="0">
                <a:solidFill>
                  <a:srgbClr val="000000"/>
                </a:solidFill>
                <a:effectLst/>
                <a:latin typeface="Times New Roman" panose="02020603050405020304" pitchFamily="18" charset="0"/>
                <a:ea typeface="Times New Roman" panose="02020603050405020304" pitchFamily="18" charset="0"/>
              </a:rPr>
              <a:t>, 2016)</a:t>
            </a:r>
            <a:r>
              <a:rPr lang="en-IN" sz="1800" dirty="0">
                <a:solidFill>
                  <a:srgbClr val="000000"/>
                </a:solidFill>
                <a:effectLst/>
                <a:latin typeface="Times New Roman" panose="02020603050405020304" pitchFamily="18" charset="0"/>
                <a:ea typeface="Times New Roman" panose="02020603050405020304" pitchFamily="18" charset="0"/>
              </a:rPr>
              <a:t>. </a:t>
            </a:r>
            <a:endParaRPr lang="en-IN" dirty="0"/>
          </a:p>
        </p:txBody>
      </p:sp>
      <p:sp>
        <p:nvSpPr>
          <p:cNvPr id="7" name="TextBox 6">
            <a:extLst>
              <a:ext uri="{FF2B5EF4-FFF2-40B4-BE49-F238E27FC236}">
                <a16:creationId xmlns:a16="http://schemas.microsoft.com/office/drawing/2014/main" id="{C4626762-2DDE-2AE0-11DF-0B0F7D0B469D}"/>
              </a:ext>
            </a:extLst>
          </p:cNvPr>
          <p:cNvSpPr txBox="1"/>
          <p:nvPr/>
        </p:nvSpPr>
        <p:spPr>
          <a:xfrm>
            <a:off x="5655212" y="4570105"/>
            <a:ext cx="6536788" cy="1200329"/>
          </a:xfrm>
          <a:prstGeom prst="rect">
            <a:avLst/>
          </a:prstGeom>
          <a:noFill/>
        </p:spPr>
        <p:txBody>
          <a:bodyPr wrap="square">
            <a:spAutoFit/>
          </a:bodyPr>
          <a:lstStyle/>
          <a:p>
            <a:pPr algn="just"/>
            <a:r>
              <a:rPr lang="en-IN" sz="1800" b="1" dirty="0">
                <a:solidFill>
                  <a:srgbClr val="000000"/>
                </a:solidFill>
                <a:effectLst/>
                <a:latin typeface="Times New Roman" panose="02020603050405020304" pitchFamily="18" charset="0"/>
                <a:ea typeface="Times New Roman" panose="02020603050405020304" pitchFamily="18" charset="0"/>
              </a:rPr>
              <a:t>Technological factors</a:t>
            </a:r>
            <a:endParaRPr lang="en-IN" b="1" dirty="0">
              <a:latin typeface="Times New Roman" panose="02020603050405020304" pitchFamily="18" charset="0"/>
              <a:ea typeface="Times New Roman" panose="02020603050405020304" pitchFamily="18" charset="0"/>
            </a:endParaRPr>
          </a:p>
          <a:p>
            <a:pPr algn="just"/>
            <a:r>
              <a:rPr lang="en-IN" sz="1800" dirty="0">
                <a:solidFill>
                  <a:srgbClr val="000000"/>
                </a:solidFill>
                <a:effectLst/>
                <a:latin typeface="Times New Roman" panose="02020603050405020304" pitchFamily="18" charset="0"/>
                <a:ea typeface="Times New Roman" panose="02020603050405020304" pitchFamily="18" charset="0"/>
              </a:rPr>
              <a:t>Healthcare sectors have implemented various technological strategies such as various apps, health equipment and others </a:t>
            </a:r>
            <a:r>
              <a:rPr lang="en-GB" sz="1800" dirty="0">
                <a:solidFill>
                  <a:srgbClr val="000000"/>
                </a:solidFill>
                <a:effectLst/>
                <a:latin typeface="Times New Roman" panose="02020603050405020304" pitchFamily="18" charset="0"/>
                <a:ea typeface="Times New Roman" panose="02020603050405020304" pitchFamily="18" charset="0"/>
              </a:rPr>
              <a:t>(Benjamin, 2020, pp.55-65)</a:t>
            </a:r>
            <a:r>
              <a:rPr lang="en-IN" sz="1800" dirty="0">
                <a:solidFill>
                  <a:srgbClr val="000000"/>
                </a:solidFill>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p:txBody>
      </p:sp>
      <p:sp>
        <p:nvSpPr>
          <p:cNvPr id="10" name="TextBox 9">
            <a:extLst>
              <a:ext uri="{FF2B5EF4-FFF2-40B4-BE49-F238E27FC236}">
                <a16:creationId xmlns:a16="http://schemas.microsoft.com/office/drawing/2014/main" id="{CEB97BD5-128F-F483-BE41-73093E483029}"/>
              </a:ext>
            </a:extLst>
          </p:cNvPr>
          <p:cNvSpPr txBox="1"/>
          <p:nvPr/>
        </p:nvSpPr>
        <p:spPr>
          <a:xfrm flipH="1">
            <a:off x="6095999" y="6139765"/>
            <a:ext cx="3791857" cy="369332"/>
          </a:xfrm>
          <a:prstGeom prst="rect">
            <a:avLst/>
          </a:prstGeom>
          <a:noFill/>
        </p:spPr>
        <p:txBody>
          <a:bodyPr wrap="square">
            <a:spAutoFit/>
          </a:bodyPr>
          <a:lstStyle/>
          <a:p>
            <a:r>
              <a:rPr lang="en-GB" sz="1800" dirty="0">
                <a:solidFill>
                  <a:srgbClr val="000000"/>
                </a:solidFill>
                <a:effectLst/>
                <a:latin typeface="Times New Roman" panose="02020603050405020304" pitchFamily="18" charset="0"/>
                <a:ea typeface="Times New Roman" panose="02020603050405020304" pitchFamily="18" charset="0"/>
              </a:rPr>
              <a:t>(Benjamin, 2020, pp.55-65)</a:t>
            </a:r>
            <a:endParaRPr lang="en-IN" dirty="0"/>
          </a:p>
        </p:txBody>
      </p:sp>
    </p:spTree>
    <p:extLst>
      <p:ext uri="{BB962C8B-B14F-4D97-AF65-F5344CB8AC3E}">
        <p14:creationId xmlns:p14="http://schemas.microsoft.com/office/powerpoint/2010/main" val="3981582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1770AB7-9A29-C161-DCB9-F63E150C2447}"/>
              </a:ext>
            </a:extLst>
          </p:cNvPr>
          <p:cNvSpPr txBox="1"/>
          <p:nvPr/>
        </p:nvSpPr>
        <p:spPr>
          <a:xfrm>
            <a:off x="690487" y="2504047"/>
            <a:ext cx="7363265" cy="923330"/>
          </a:xfrm>
          <a:prstGeom prst="rect">
            <a:avLst/>
          </a:prstGeom>
          <a:noFill/>
        </p:spPr>
        <p:txBody>
          <a:bodyPr wrap="square">
            <a:spAutoFit/>
          </a:bodyPr>
          <a:lstStyle/>
          <a:p>
            <a:pPr algn="just"/>
            <a:r>
              <a:rPr lang="en-IN" sz="1800" b="1" dirty="0">
                <a:solidFill>
                  <a:srgbClr val="000000"/>
                </a:solidFill>
                <a:effectLst/>
                <a:latin typeface="Times New Roman" panose="02020603050405020304" pitchFamily="18" charset="0"/>
                <a:ea typeface="Times New Roman" panose="02020603050405020304" pitchFamily="18" charset="0"/>
              </a:rPr>
              <a:t>Environmental factors</a:t>
            </a:r>
            <a:endParaRPr lang="en-IN" sz="1800" dirty="0">
              <a:effectLst/>
              <a:latin typeface="Times New Roman" panose="02020603050405020304" pitchFamily="18" charset="0"/>
              <a:ea typeface="Times New Roman" panose="02020603050405020304" pitchFamily="18" charset="0"/>
            </a:endParaRPr>
          </a:p>
          <a:p>
            <a:pPr algn="just"/>
            <a:r>
              <a:rPr lang="en-IN" sz="1800" dirty="0">
                <a:solidFill>
                  <a:srgbClr val="000000"/>
                </a:solidFill>
                <a:effectLst/>
                <a:latin typeface="Times New Roman" panose="02020603050405020304" pitchFamily="18" charset="0"/>
                <a:ea typeface="Times New Roman" panose="02020603050405020304" pitchFamily="18" charset="0"/>
              </a:rPr>
              <a:t>The medical wastage of the NHS is polluting the environment for which it is getting threats from the environmentalists.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Triggle</a:t>
            </a:r>
            <a:r>
              <a:rPr lang="en-GB" sz="1800" dirty="0">
                <a:solidFill>
                  <a:srgbClr val="000000"/>
                </a:solidFill>
                <a:effectLst/>
                <a:latin typeface="Times New Roman" panose="02020603050405020304" pitchFamily="18" charset="0"/>
                <a:ea typeface="Times New Roman" panose="02020603050405020304" pitchFamily="18" charset="0"/>
              </a:rPr>
              <a:t>, 2022)</a:t>
            </a:r>
            <a:r>
              <a:rPr lang="en-IN" sz="1800" dirty="0">
                <a:solidFill>
                  <a:srgbClr val="000000"/>
                </a:solidFill>
                <a:effectLst/>
                <a:latin typeface="Times New Roman" panose="02020603050405020304" pitchFamily="18" charset="0"/>
                <a:ea typeface="Times New Roman" panose="02020603050405020304" pitchFamily="18" charset="0"/>
              </a:rPr>
              <a:t>.</a:t>
            </a:r>
            <a:endParaRPr lang="en-IN" sz="180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618B7EE7-BA62-CCC7-382D-DC32EF0726A7}"/>
              </a:ext>
            </a:extLst>
          </p:cNvPr>
          <p:cNvSpPr txBox="1"/>
          <p:nvPr/>
        </p:nvSpPr>
        <p:spPr>
          <a:xfrm>
            <a:off x="838199" y="4720000"/>
            <a:ext cx="7067843" cy="1477328"/>
          </a:xfrm>
          <a:prstGeom prst="rect">
            <a:avLst/>
          </a:prstGeom>
          <a:noFill/>
        </p:spPr>
        <p:txBody>
          <a:bodyPr wrap="square">
            <a:spAutoFit/>
          </a:bodyPr>
          <a:lstStyle/>
          <a:p>
            <a:pPr algn="just"/>
            <a:r>
              <a:rPr lang="en-IN" sz="1800" b="1" dirty="0">
                <a:solidFill>
                  <a:srgbClr val="000000"/>
                </a:solidFill>
                <a:effectLst/>
                <a:latin typeface="Times New Roman" panose="02020603050405020304" pitchFamily="18" charset="0"/>
                <a:ea typeface="Times New Roman" panose="02020603050405020304" pitchFamily="18" charset="0"/>
              </a:rPr>
              <a:t>Legal factors</a:t>
            </a:r>
            <a:endParaRPr lang="en-IN" sz="1800" dirty="0">
              <a:effectLst/>
              <a:latin typeface="Times New Roman" panose="02020603050405020304" pitchFamily="18" charset="0"/>
              <a:ea typeface="Times New Roman" panose="02020603050405020304" pitchFamily="18" charset="0"/>
            </a:endParaRPr>
          </a:p>
          <a:p>
            <a:pPr algn="just"/>
            <a:r>
              <a:rPr lang="en-IN" sz="1800" dirty="0">
                <a:solidFill>
                  <a:srgbClr val="000000"/>
                </a:solidFill>
                <a:effectLst/>
                <a:latin typeface="Times New Roman" panose="02020603050405020304" pitchFamily="18" charset="0"/>
                <a:ea typeface="Times New Roman" panose="02020603050405020304" pitchFamily="18" charset="0"/>
              </a:rPr>
              <a:t>The NHS trusts and providers are supporting the amendment passed by the House of Lords to the health and care bill in early 2022. It is requesting the government to pass a law on funding the NHS regarding their employment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kingsfund</a:t>
            </a:r>
            <a:r>
              <a:rPr lang="en-GB" sz="1800" dirty="0">
                <a:solidFill>
                  <a:srgbClr val="000000"/>
                </a:solidFill>
                <a:effectLst/>
                <a:latin typeface="Times New Roman" panose="02020603050405020304" pitchFamily="18" charset="0"/>
                <a:ea typeface="Times New Roman" panose="02020603050405020304" pitchFamily="18" charset="0"/>
              </a:rPr>
              <a:t>, 2022)</a:t>
            </a:r>
            <a:r>
              <a:rPr lang="en-IN" sz="1800" dirty="0">
                <a:solidFill>
                  <a:srgbClr val="000000"/>
                </a:solidFill>
                <a:effectLst/>
                <a:latin typeface="Times New Roman" panose="02020603050405020304" pitchFamily="18" charset="0"/>
                <a:ea typeface="Times New Roman" panose="02020603050405020304" pitchFamily="18" charset="0"/>
              </a:rPr>
              <a:t>.</a:t>
            </a:r>
            <a:endParaRPr lang="en-IN"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143025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7DE59-577C-76B6-5B00-9238BB17B6E0}"/>
              </a:ext>
            </a:extLst>
          </p:cNvPr>
          <p:cNvSpPr>
            <a:spLocks noGrp="1"/>
          </p:cNvSpPr>
          <p:nvPr>
            <p:ph type="title"/>
          </p:nvPr>
        </p:nvSpPr>
        <p:spPr>
          <a:xfrm>
            <a:off x="838200" y="365126"/>
            <a:ext cx="10515600" cy="609236"/>
          </a:xfrm>
        </p:spPr>
        <p:txBody>
          <a:bodyPr vert="horz" lIns="91440" tIns="45720" rIns="91440" bIns="45720" rtlCol="0" anchor="ctr">
            <a:normAutofit/>
          </a:bodyPr>
          <a:lstStyle/>
          <a:p>
            <a:r>
              <a:rPr lang="en-GB" sz="2800" b="1" dirty="0">
                <a:solidFill>
                  <a:srgbClr val="000000"/>
                </a:solidFill>
                <a:latin typeface="Times New Roman" panose="02020603050405020304" pitchFamily="18" charset="0"/>
                <a:cs typeface="Times New Roman" panose="02020603050405020304" pitchFamily="18" charset="0"/>
              </a:rPr>
              <a:t>Cause and effect analysis through Fishbone diagram</a:t>
            </a:r>
            <a:endParaRPr lang="en-IN" sz="2800" b="1" dirty="0">
              <a:solidFill>
                <a:srgbClr val="000000"/>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CA52903E-8FAF-0D20-DB14-23B87BFA40B7}"/>
              </a:ext>
            </a:extLst>
          </p:cNvPr>
          <p:cNvSpPr txBox="1"/>
          <p:nvPr/>
        </p:nvSpPr>
        <p:spPr>
          <a:xfrm>
            <a:off x="838200" y="1205058"/>
            <a:ext cx="6093500" cy="1200329"/>
          </a:xfrm>
          <a:prstGeom prst="rect">
            <a:avLst/>
          </a:prstGeom>
          <a:noFill/>
        </p:spPr>
        <p:txBody>
          <a:bodyPr wrap="square">
            <a:spAutoFit/>
          </a:bodyPr>
          <a:lstStyle/>
          <a:p>
            <a:pPr algn="just"/>
            <a:r>
              <a:rPr lang="en-IN" sz="1800" b="1" dirty="0">
                <a:solidFill>
                  <a:srgbClr val="000000"/>
                </a:solidFill>
                <a:effectLst/>
                <a:latin typeface="Times New Roman" panose="02020603050405020304" pitchFamily="18" charset="0"/>
                <a:ea typeface="Times New Roman" panose="02020603050405020304" pitchFamily="18" charset="0"/>
              </a:rPr>
              <a:t>Manpower</a:t>
            </a:r>
            <a:endParaRPr lang="en-IN" sz="1800" dirty="0">
              <a:effectLst/>
              <a:latin typeface="Times New Roman" panose="02020603050405020304" pitchFamily="18" charset="0"/>
              <a:ea typeface="Times New Roman" panose="02020603050405020304" pitchFamily="18" charset="0"/>
            </a:endParaRPr>
          </a:p>
          <a:p>
            <a:pPr algn="just"/>
            <a:r>
              <a:rPr lang="en-IN" sz="1800" dirty="0">
                <a:solidFill>
                  <a:srgbClr val="000000"/>
                </a:solidFill>
                <a:effectLst/>
                <a:latin typeface="Times New Roman" panose="02020603050405020304" pitchFamily="18" charset="0"/>
                <a:ea typeface="Times New Roman" panose="02020603050405020304" pitchFamily="18" charset="0"/>
              </a:rPr>
              <a:t>The NHS is facing a big issue with the shortage of manpower where there is a scarcity of frontline health workers. For this reason, the quality of caring for patients is decreasing.</a:t>
            </a:r>
            <a:endParaRPr lang="en-IN" sz="180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8722ECDF-F0DD-94BD-4269-A6F87F619982}"/>
              </a:ext>
            </a:extLst>
          </p:cNvPr>
          <p:cNvSpPr txBox="1"/>
          <p:nvPr/>
        </p:nvSpPr>
        <p:spPr>
          <a:xfrm>
            <a:off x="829454" y="2636083"/>
            <a:ext cx="6093500" cy="1477328"/>
          </a:xfrm>
          <a:prstGeom prst="rect">
            <a:avLst/>
          </a:prstGeom>
          <a:noFill/>
        </p:spPr>
        <p:txBody>
          <a:bodyPr wrap="square">
            <a:spAutoFit/>
          </a:bodyPr>
          <a:lstStyle/>
          <a:p>
            <a:pPr algn="just"/>
            <a:r>
              <a:rPr lang="en-IN" sz="1800" b="1" dirty="0">
                <a:solidFill>
                  <a:srgbClr val="000000"/>
                </a:solidFill>
                <a:effectLst/>
                <a:latin typeface="Times New Roman" panose="02020603050405020304" pitchFamily="18" charset="0"/>
                <a:ea typeface="Times New Roman" panose="02020603050405020304" pitchFamily="18" charset="0"/>
              </a:rPr>
              <a:t>Machine</a:t>
            </a:r>
            <a:endParaRPr lang="en-IN" sz="1800" dirty="0">
              <a:effectLst/>
              <a:latin typeface="Times New Roman" panose="02020603050405020304" pitchFamily="18" charset="0"/>
              <a:ea typeface="Times New Roman" panose="02020603050405020304" pitchFamily="18" charset="0"/>
            </a:endParaRPr>
          </a:p>
          <a:p>
            <a:pPr algn="just"/>
            <a:r>
              <a:rPr lang="en-IN" sz="1800" dirty="0">
                <a:solidFill>
                  <a:srgbClr val="000000"/>
                </a:solidFill>
                <a:effectLst/>
                <a:latin typeface="Times New Roman" panose="02020603050405020304" pitchFamily="18" charset="0"/>
                <a:ea typeface="Times New Roman" panose="02020603050405020304" pitchFamily="18" charset="0"/>
              </a:rPr>
              <a:t>It is incorporated by facilities of the healthcare system. It can be seen that the process has been getting disrupted due to the pandemic which has created huge pressure on the frontline healthcare workers and nurses </a:t>
            </a:r>
            <a:r>
              <a:rPr lang="en-GB" sz="1800" dirty="0">
                <a:solidFill>
                  <a:srgbClr val="000000"/>
                </a:solidFill>
                <a:effectLst/>
                <a:latin typeface="Times New Roman" panose="02020603050405020304" pitchFamily="18" charset="0"/>
                <a:ea typeface="Times New Roman" panose="02020603050405020304" pitchFamily="18" charset="0"/>
              </a:rPr>
              <a:t>(Lewis, 2022)</a:t>
            </a:r>
            <a:r>
              <a:rPr lang="en-IN" sz="1800" dirty="0">
                <a:solidFill>
                  <a:srgbClr val="000000"/>
                </a:solidFill>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p:txBody>
      </p:sp>
      <p:sp>
        <p:nvSpPr>
          <p:cNvPr id="9" name="TextBox 8">
            <a:extLst>
              <a:ext uri="{FF2B5EF4-FFF2-40B4-BE49-F238E27FC236}">
                <a16:creationId xmlns:a16="http://schemas.microsoft.com/office/drawing/2014/main" id="{98C92481-F230-EA33-D93B-ABEBF37F0745}"/>
              </a:ext>
            </a:extLst>
          </p:cNvPr>
          <p:cNvSpPr txBox="1"/>
          <p:nvPr/>
        </p:nvSpPr>
        <p:spPr>
          <a:xfrm>
            <a:off x="838200" y="4574803"/>
            <a:ext cx="6093500" cy="1200329"/>
          </a:xfrm>
          <a:prstGeom prst="rect">
            <a:avLst/>
          </a:prstGeom>
          <a:noFill/>
        </p:spPr>
        <p:txBody>
          <a:bodyPr wrap="square">
            <a:spAutoFit/>
          </a:bodyPr>
          <a:lstStyle/>
          <a:p>
            <a:pPr algn="just"/>
            <a:r>
              <a:rPr lang="en-IN" sz="1800" b="1" dirty="0">
                <a:solidFill>
                  <a:srgbClr val="000000"/>
                </a:solidFill>
                <a:effectLst/>
                <a:latin typeface="Times New Roman" panose="02020603050405020304" pitchFamily="18" charset="0"/>
                <a:ea typeface="Times New Roman" panose="02020603050405020304" pitchFamily="18" charset="0"/>
              </a:rPr>
              <a:t>Method</a:t>
            </a:r>
            <a:endParaRPr lang="en-IN" sz="1800" dirty="0">
              <a:effectLst/>
              <a:latin typeface="Times New Roman" panose="02020603050405020304" pitchFamily="18" charset="0"/>
              <a:ea typeface="Times New Roman" panose="02020603050405020304" pitchFamily="18" charset="0"/>
            </a:endParaRPr>
          </a:p>
          <a:p>
            <a:pPr algn="just"/>
            <a:r>
              <a:rPr lang="en-IN" sz="1800" dirty="0">
                <a:solidFill>
                  <a:srgbClr val="000000"/>
                </a:solidFill>
                <a:effectLst/>
                <a:latin typeface="Times New Roman" panose="02020603050405020304" pitchFamily="18" charset="0"/>
                <a:ea typeface="Times New Roman" panose="02020603050405020304" pitchFamily="18" charset="0"/>
              </a:rPr>
              <a:t>The huge workload is creating a burning out on the employees of the NHS where the process has been disrupted due to the huge employee turnover. </a:t>
            </a:r>
            <a:endParaRPr lang="en-IN" sz="1800" dirty="0">
              <a:effectLst/>
              <a:latin typeface="Times New Roman" panose="02020603050405020304" pitchFamily="18" charset="0"/>
              <a:ea typeface="Times New Roman" panose="02020603050405020304" pitchFamily="18" charset="0"/>
            </a:endParaRPr>
          </a:p>
        </p:txBody>
      </p:sp>
      <p:pic>
        <p:nvPicPr>
          <p:cNvPr id="7170" name="Picture 2" descr="More Than Half of COVID-19 Healthcare Workers at Risk for Mental Health  Problems | University of Utah Health">
            <a:extLst>
              <a:ext uri="{FF2B5EF4-FFF2-40B4-BE49-F238E27FC236}">
                <a16:creationId xmlns:a16="http://schemas.microsoft.com/office/drawing/2014/main" id="{BF2D3BBE-863D-70F5-E76D-C9C959B63A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13688" y="2230411"/>
            <a:ext cx="3810000" cy="2667000"/>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8AE3E196-6CC6-610B-1049-63F72F1D773A}"/>
              </a:ext>
            </a:extLst>
          </p:cNvPr>
          <p:cNvSpPr txBox="1"/>
          <p:nvPr/>
        </p:nvSpPr>
        <p:spPr>
          <a:xfrm>
            <a:off x="8923357" y="5174967"/>
            <a:ext cx="1840042" cy="369332"/>
          </a:xfrm>
          <a:prstGeom prst="rect">
            <a:avLst/>
          </a:prstGeom>
          <a:noFill/>
        </p:spPr>
        <p:txBody>
          <a:bodyPr wrap="square">
            <a:spAutoFit/>
          </a:bodyPr>
          <a:lstStyle/>
          <a:p>
            <a:r>
              <a:rPr lang="en-GB" sz="1800" dirty="0">
                <a:solidFill>
                  <a:srgbClr val="000000"/>
                </a:solidFill>
                <a:effectLst/>
                <a:latin typeface="Times New Roman" panose="02020603050405020304" pitchFamily="18" charset="0"/>
                <a:ea typeface="Times New Roman" panose="02020603050405020304" pitchFamily="18" charset="0"/>
              </a:rPr>
              <a:t>(Lewis, 2022)</a:t>
            </a:r>
            <a:endParaRPr lang="en-IN" dirty="0"/>
          </a:p>
        </p:txBody>
      </p:sp>
    </p:spTree>
    <p:extLst>
      <p:ext uri="{BB962C8B-B14F-4D97-AF65-F5344CB8AC3E}">
        <p14:creationId xmlns:p14="http://schemas.microsoft.com/office/powerpoint/2010/main" val="11576659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D3D31-E679-68CF-B5AB-8CED2C890EAF}"/>
              </a:ext>
            </a:extLst>
          </p:cNvPr>
          <p:cNvSpPr>
            <a:spLocks noGrp="1"/>
          </p:cNvSpPr>
          <p:nvPr>
            <p:ph type="title"/>
          </p:nvPr>
        </p:nvSpPr>
        <p:spPr/>
        <p:txBody>
          <a:bodyPr vert="horz" lIns="91440" tIns="45720" rIns="91440" bIns="45720" rtlCol="0" anchor="ctr">
            <a:normAutofit/>
          </a:bodyPr>
          <a:lstStyle/>
          <a:p>
            <a:r>
              <a:rPr lang="en-GB" sz="2800" b="1" dirty="0" err="1">
                <a:solidFill>
                  <a:srgbClr val="000000"/>
                </a:solidFill>
                <a:latin typeface="Times New Roman" panose="02020603050405020304" pitchFamily="18" charset="0"/>
                <a:cs typeface="Times New Roman" panose="02020603050405020304" pitchFamily="18" charset="0"/>
              </a:rPr>
              <a:t>Contd</a:t>
            </a:r>
            <a:r>
              <a:rPr lang="en-GB" sz="2800" b="1" dirty="0">
                <a:solidFill>
                  <a:srgbClr val="000000"/>
                </a:solidFill>
                <a:latin typeface="Times New Roman" panose="02020603050405020304" pitchFamily="18" charset="0"/>
                <a:cs typeface="Times New Roman" panose="02020603050405020304" pitchFamily="18" charset="0"/>
              </a:rPr>
              <a:t>…</a:t>
            </a:r>
            <a:endParaRPr lang="en-IN" sz="2800" b="1" dirty="0">
              <a:solidFill>
                <a:srgbClr val="000000"/>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55710F19-94A9-736E-2CE3-5234C832A8D4}"/>
              </a:ext>
            </a:extLst>
          </p:cNvPr>
          <p:cNvSpPr txBox="1"/>
          <p:nvPr/>
        </p:nvSpPr>
        <p:spPr>
          <a:xfrm>
            <a:off x="838200" y="1690688"/>
            <a:ext cx="6856828" cy="4524315"/>
          </a:xfrm>
          <a:prstGeom prst="rect">
            <a:avLst/>
          </a:prstGeom>
          <a:noFill/>
        </p:spPr>
        <p:txBody>
          <a:bodyPr wrap="square">
            <a:spAutoFit/>
          </a:bodyPr>
          <a:lstStyle/>
          <a:p>
            <a:pPr algn="just"/>
            <a:r>
              <a:rPr lang="en-IN" sz="1800" b="1" dirty="0">
                <a:solidFill>
                  <a:srgbClr val="000000"/>
                </a:solidFill>
                <a:effectLst/>
                <a:latin typeface="Times New Roman" panose="02020603050405020304" pitchFamily="18" charset="0"/>
                <a:ea typeface="Times New Roman" panose="02020603050405020304" pitchFamily="18" charset="0"/>
              </a:rPr>
              <a:t>Material</a:t>
            </a:r>
            <a:endParaRPr lang="en-IN" sz="1800" dirty="0">
              <a:effectLst/>
              <a:latin typeface="Times New Roman" panose="02020603050405020304" pitchFamily="18" charset="0"/>
              <a:ea typeface="Times New Roman" panose="02020603050405020304" pitchFamily="18" charset="0"/>
            </a:endParaRPr>
          </a:p>
          <a:p>
            <a:pPr algn="just"/>
            <a:r>
              <a:rPr lang="en-IN" sz="1800" dirty="0">
                <a:solidFill>
                  <a:srgbClr val="000000"/>
                </a:solidFill>
                <a:effectLst/>
                <a:latin typeface="Times New Roman" panose="02020603050405020304" pitchFamily="18" charset="0"/>
                <a:ea typeface="Times New Roman" panose="02020603050405020304" pitchFamily="18" charset="0"/>
              </a:rPr>
              <a:t>The supply of manpower is facing a huge shortage as people are not willing to work under this immense work pressure and no adequate compensation </a:t>
            </a:r>
            <a:r>
              <a:rPr lang="en-GB" sz="1800" dirty="0">
                <a:solidFill>
                  <a:srgbClr val="000000"/>
                </a:solidFill>
                <a:effectLst/>
                <a:latin typeface="Times New Roman" panose="02020603050405020304" pitchFamily="18" charset="0"/>
                <a:ea typeface="Times New Roman" panose="02020603050405020304" pitchFamily="18" charset="0"/>
              </a:rPr>
              <a:t>(Rodriguez, 2020)</a:t>
            </a:r>
            <a:r>
              <a:rPr lang="en-IN" sz="1800" dirty="0">
                <a:solidFill>
                  <a:srgbClr val="000000"/>
                </a:solidFill>
                <a:effectLst/>
                <a:latin typeface="Times New Roman" panose="02020603050405020304" pitchFamily="18" charset="0"/>
                <a:ea typeface="Times New Roman" panose="02020603050405020304" pitchFamily="18" charset="0"/>
              </a:rPr>
              <a:t>. </a:t>
            </a:r>
          </a:p>
          <a:p>
            <a:pPr algn="just"/>
            <a:endParaRPr lang="en-IN" sz="1800" dirty="0">
              <a:effectLst/>
              <a:latin typeface="Times New Roman" panose="02020603050405020304" pitchFamily="18" charset="0"/>
              <a:ea typeface="Times New Roman" panose="02020603050405020304" pitchFamily="18" charset="0"/>
            </a:endParaRPr>
          </a:p>
          <a:p>
            <a:pPr algn="just"/>
            <a:endParaRPr lang="en-IN" sz="1800" dirty="0">
              <a:effectLst/>
              <a:latin typeface="Times New Roman" panose="02020603050405020304" pitchFamily="18" charset="0"/>
              <a:ea typeface="Times New Roman" panose="02020603050405020304" pitchFamily="18" charset="0"/>
            </a:endParaRPr>
          </a:p>
          <a:p>
            <a:pPr algn="just"/>
            <a:r>
              <a:rPr lang="en-IN" sz="1800" b="1" dirty="0">
                <a:solidFill>
                  <a:srgbClr val="000000"/>
                </a:solidFill>
                <a:effectLst/>
                <a:latin typeface="Times New Roman" panose="02020603050405020304" pitchFamily="18" charset="0"/>
                <a:ea typeface="Times New Roman" panose="02020603050405020304" pitchFamily="18" charset="0"/>
              </a:rPr>
              <a:t>Measurement</a:t>
            </a:r>
            <a:endParaRPr lang="en-IN" sz="1800" dirty="0">
              <a:effectLst/>
              <a:latin typeface="Times New Roman" panose="02020603050405020304" pitchFamily="18" charset="0"/>
              <a:ea typeface="Times New Roman" panose="02020603050405020304" pitchFamily="18" charset="0"/>
            </a:endParaRPr>
          </a:p>
          <a:p>
            <a:pPr algn="just"/>
            <a:r>
              <a:rPr lang="en-IN" sz="1800" dirty="0">
                <a:solidFill>
                  <a:srgbClr val="000000"/>
                </a:solidFill>
                <a:effectLst/>
                <a:latin typeface="Times New Roman" panose="02020603050405020304" pitchFamily="18" charset="0"/>
                <a:ea typeface="Times New Roman" panose="02020603050405020304" pitchFamily="18" charset="0"/>
              </a:rPr>
              <a:t>The staff shortage is affecting the quality of the service of the healthcare system as with a lack of frontline healthcare workers patients are not getting the required care and treatment </a:t>
            </a:r>
            <a:r>
              <a:rPr lang="en-GB" sz="1800" dirty="0">
                <a:solidFill>
                  <a:srgbClr val="000000"/>
                </a:solidFill>
                <a:effectLst/>
                <a:latin typeface="Times New Roman" panose="02020603050405020304" pitchFamily="18" charset="0"/>
                <a:ea typeface="Times New Roman" panose="02020603050405020304" pitchFamily="18" charset="0"/>
              </a:rPr>
              <a:t>(gov, 2019)</a:t>
            </a:r>
            <a:r>
              <a:rPr lang="en-IN" sz="1800" dirty="0">
                <a:solidFill>
                  <a:srgbClr val="000000"/>
                </a:solidFill>
                <a:effectLst/>
                <a:latin typeface="Times New Roman" panose="02020603050405020304" pitchFamily="18" charset="0"/>
                <a:ea typeface="Times New Roman" panose="02020603050405020304" pitchFamily="18" charset="0"/>
              </a:rPr>
              <a:t>.</a:t>
            </a:r>
          </a:p>
          <a:p>
            <a:pPr algn="just"/>
            <a:endParaRPr lang="en-IN" sz="1800" dirty="0">
              <a:effectLst/>
              <a:latin typeface="Times New Roman" panose="02020603050405020304" pitchFamily="18" charset="0"/>
              <a:ea typeface="Times New Roman" panose="02020603050405020304" pitchFamily="18" charset="0"/>
            </a:endParaRPr>
          </a:p>
          <a:p>
            <a:pPr algn="just"/>
            <a:endParaRPr lang="en-IN" sz="1800" dirty="0">
              <a:effectLst/>
              <a:latin typeface="Times New Roman" panose="02020603050405020304" pitchFamily="18" charset="0"/>
              <a:ea typeface="Times New Roman" panose="02020603050405020304" pitchFamily="18" charset="0"/>
            </a:endParaRPr>
          </a:p>
          <a:p>
            <a:pPr algn="just"/>
            <a:r>
              <a:rPr lang="en-IN" sz="1800" b="1" dirty="0">
                <a:solidFill>
                  <a:srgbClr val="000000"/>
                </a:solidFill>
                <a:effectLst/>
                <a:latin typeface="Times New Roman" panose="02020603050405020304" pitchFamily="18" charset="0"/>
                <a:ea typeface="Times New Roman" panose="02020603050405020304" pitchFamily="18" charset="0"/>
              </a:rPr>
              <a:t>Environment</a:t>
            </a:r>
            <a:endParaRPr lang="en-IN" sz="1800" dirty="0">
              <a:effectLst/>
              <a:latin typeface="Times New Roman" panose="02020603050405020304" pitchFamily="18" charset="0"/>
              <a:ea typeface="Times New Roman" panose="02020603050405020304" pitchFamily="18" charset="0"/>
            </a:endParaRPr>
          </a:p>
          <a:p>
            <a:pPr algn="just"/>
            <a:r>
              <a:rPr lang="en-IN" sz="1800" dirty="0">
                <a:solidFill>
                  <a:srgbClr val="000000"/>
                </a:solidFill>
                <a:effectLst/>
                <a:latin typeface="Times New Roman" panose="02020603050405020304" pitchFamily="18" charset="0"/>
                <a:ea typeface="Times New Roman" panose="02020603050405020304" pitchFamily="18" charset="0"/>
              </a:rPr>
              <a:t>The environment plays a crucial role in the supply of manpower in the NHS. The covid-19 outbreak and the socioeconomic and environmental disaster have affected the staff supply of the NHS. </a:t>
            </a:r>
            <a:endParaRPr lang="en-IN" sz="1800" dirty="0">
              <a:effectLst/>
              <a:latin typeface="Times New Roman" panose="02020603050405020304" pitchFamily="18" charset="0"/>
              <a:ea typeface="Times New Roman" panose="02020603050405020304" pitchFamily="18" charset="0"/>
            </a:endParaRPr>
          </a:p>
        </p:txBody>
      </p:sp>
      <p:pic>
        <p:nvPicPr>
          <p:cNvPr id="8194" name="Picture 2" descr="Healthcare Professionals' Mental Health Needs: Where Can They Go? - The  Rural Monitor">
            <a:extLst>
              <a:ext uri="{FF2B5EF4-FFF2-40B4-BE49-F238E27FC236}">
                <a16:creationId xmlns:a16="http://schemas.microsoft.com/office/drawing/2014/main" id="{717229E1-8E1A-F94A-85AE-C57A94959C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05816" y="2858254"/>
            <a:ext cx="3727866" cy="248524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1DB8449-66F8-11ED-5C0B-73CFF0C4F29A}"/>
              </a:ext>
            </a:extLst>
          </p:cNvPr>
          <p:cNvSpPr txBox="1"/>
          <p:nvPr/>
        </p:nvSpPr>
        <p:spPr>
          <a:xfrm>
            <a:off x="9437668" y="5605110"/>
            <a:ext cx="1405328" cy="369332"/>
          </a:xfrm>
          <a:prstGeom prst="rect">
            <a:avLst/>
          </a:prstGeom>
          <a:noFill/>
        </p:spPr>
        <p:txBody>
          <a:bodyPr wrap="square">
            <a:spAutoFit/>
          </a:bodyPr>
          <a:lstStyle/>
          <a:p>
            <a:r>
              <a:rPr lang="en-GB" sz="1800" dirty="0">
                <a:solidFill>
                  <a:srgbClr val="000000"/>
                </a:solidFill>
                <a:effectLst/>
                <a:latin typeface="Times New Roman" panose="02020603050405020304" pitchFamily="18" charset="0"/>
                <a:ea typeface="Times New Roman" panose="02020603050405020304" pitchFamily="18" charset="0"/>
              </a:rPr>
              <a:t>(gov, 2019)</a:t>
            </a:r>
            <a:endParaRPr lang="en-IN" dirty="0"/>
          </a:p>
        </p:txBody>
      </p:sp>
    </p:spTree>
    <p:extLst>
      <p:ext uri="{BB962C8B-B14F-4D97-AF65-F5344CB8AC3E}">
        <p14:creationId xmlns:p14="http://schemas.microsoft.com/office/powerpoint/2010/main" val="37006606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2FD4E-741A-9E3B-2096-14B2E9180BBE}"/>
              </a:ext>
            </a:extLst>
          </p:cNvPr>
          <p:cNvSpPr>
            <a:spLocks noGrp="1"/>
          </p:cNvSpPr>
          <p:nvPr>
            <p:ph type="title"/>
          </p:nvPr>
        </p:nvSpPr>
        <p:spPr>
          <a:xfrm>
            <a:off x="838200" y="365126"/>
            <a:ext cx="10515600" cy="669196"/>
          </a:xfrm>
        </p:spPr>
        <p:txBody>
          <a:bodyPr vert="horz" lIns="91440" tIns="45720" rIns="91440" bIns="45720" rtlCol="0" anchor="ctr">
            <a:normAutofit/>
          </a:bodyPr>
          <a:lstStyle/>
          <a:p>
            <a:r>
              <a:rPr lang="en-GB" sz="2800" b="1" dirty="0">
                <a:solidFill>
                  <a:srgbClr val="000000"/>
                </a:solidFill>
                <a:latin typeface="Times New Roman" panose="02020603050405020304" pitchFamily="18" charset="0"/>
                <a:cs typeface="Times New Roman" panose="02020603050405020304" pitchFamily="18" charset="0"/>
              </a:rPr>
              <a:t>An evaluation of alternative solutions to staff shortage </a:t>
            </a:r>
            <a:endParaRPr lang="en-IN" sz="2800" b="1" dirty="0">
              <a:solidFill>
                <a:srgbClr val="000000"/>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EBAE4BF8-A0BB-6E97-69A8-A9D34BEFBB4E}"/>
              </a:ext>
            </a:extLst>
          </p:cNvPr>
          <p:cNvSpPr txBox="1"/>
          <p:nvPr/>
        </p:nvSpPr>
        <p:spPr>
          <a:xfrm>
            <a:off x="838200" y="1183984"/>
            <a:ext cx="6093500" cy="1754326"/>
          </a:xfrm>
          <a:prstGeom prst="rect">
            <a:avLst/>
          </a:prstGeom>
          <a:noFill/>
        </p:spPr>
        <p:txBody>
          <a:bodyPr wrap="square">
            <a:spAutoFit/>
          </a:bodyPr>
          <a:lstStyle/>
          <a:p>
            <a:pPr algn="just">
              <a:lnSpc>
                <a:spcPct val="200000"/>
              </a:lnSpc>
            </a:pPr>
            <a:r>
              <a:rPr lang="en-GB" sz="1800" b="1" dirty="0">
                <a:effectLst/>
                <a:latin typeface="Times New Roman" panose="02020603050405020304" pitchFamily="18" charset="0"/>
                <a:ea typeface="Times New Roman" panose="02020603050405020304" pitchFamily="18" charset="0"/>
              </a:rPr>
              <a:t>Training and Skills Development</a:t>
            </a:r>
            <a:endParaRPr lang="en-IN"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The NHS did not have a huge employee base where they could provide better service to their patients. On that basis, the organisation needs to develop its employees’ skills through proper training in an appropriate way (Rubin, 2021). </a:t>
            </a:r>
            <a:endParaRPr lang="en-IN" dirty="0"/>
          </a:p>
        </p:txBody>
      </p:sp>
      <p:sp>
        <p:nvSpPr>
          <p:cNvPr id="7" name="TextBox 6">
            <a:extLst>
              <a:ext uri="{FF2B5EF4-FFF2-40B4-BE49-F238E27FC236}">
                <a16:creationId xmlns:a16="http://schemas.microsoft.com/office/drawing/2014/main" id="{E72C5A2B-EF1B-ECEF-8CE9-B741F26CA66B}"/>
              </a:ext>
            </a:extLst>
          </p:cNvPr>
          <p:cNvSpPr txBox="1"/>
          <p:nvPr/>
        </p:nvSpPr>
        <p:spPr>
          <a:xfrm>
            <a:off x="838200" y="3087972"/>
            <a:ext cx="6093500" cy="1754326"/>
          </a:xfrm>
          <a:prstGeom prst="rect">
            <a:avLst/>
          </a:prstGeom>
          <a:noFill/>
        </p:spPr>
        <p:txBody>
          <a:bodyPr wrap="square">
            <a:spAutoFit/>
          </a:bodyPr>
          <a:lstStyle/>
          <a:p>
            <a:pPr algn="just">
              <a:lnSpc>
                <a:spcPct val="200000"/>
              </a:lnSpc>
            </a:pPr>
            <a:r>
              <a:rPr lang="en-GB" sz="1800" b="1" dirty="0">
                <a:effectLst/>
                <a:latin typeface="Times New Roman" panose="02020603050405020304" pitchFamily="18" charset="0"/>
                <a:ea typeface="Times New Roman" panose="02020603050405020304" pitchFamily="18" charset="0"/>
              </a:rPr>
              <a:t>Employee’s motivation</a:t>
            </a:r>
            <a:endParaRPr lang="en-IN"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Employees are the most important part of an organisation to run its business in an effective manner. On that basis, the NHS needs to motivate their employees for their work and also appreciate them as per their achievement. </a:t>
            </a:r>
            <a:endParaRPr lang="en-IN" dirty="0"/>
          </a:p>
        </p:txBody>
      </p:sp>
      <p:sp>
        <p:nvSpPr>
          <p:cNvPr id="9" name="TextBox 8">
            <a:extLst>
              <a:ext uri="{FF2B5EF4-FFF2-40B4-BE49-F238E27FC236}">
                <a16:creationId xmlns:a16="http://schemas.microsoft.com/office/drawing/2014/main" id="{AC7CF9E9-34C8-D26D-7C48-DE39BD631D60}"/>
              </a:ext>
            </a:extLst>
          </p:cNvPr>
          <p:cNvSpPr txBox="1"/>
          <p:nvPr/>
        </p:nvSpPr>
        <p:spPr>
          <a:xfrm>
            <a:off x="838200" y="4991960"/>
            <a:ext cx="6093500" cy="1754326"/>
          </a:xfrm>
          <a:prstGeom prst="rect">
            <a:avLst/>
          </a:prstGeom>
          <a:noFill/>
        </p:spPr>
        <p:txBody>
          <a:bodyPr wrap="square">
            <a:spAutoFit/>
          </a:bodyPr>
          <a:lstStyle/>
          <a:p>
            <a:pPr algn="just">
              <a:lnSpc>
                <a:spcPct val="200000"/>
              </a:lnSpc>
            </a:pPr>
            <a:r>
              <a:rPr lang="en-GB" sz="1800" b="1" dirty="0">
                <a:effectLst/>
                <a:latin typeface="Times New Roman" panose="02020603050405020304" pitchFamily="18" charset="0"/>
                <a:ea typeface="Times New Roman" panose="02020603050405020304" pitchFamily="18" charset="0"/>
              </a:rPr>
              <a:t>Effective Recruiting Practices</a:t>
            </a:r>
            <a:endParaRPr lang="en-IN"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The human resource management of the NHS needs to be active regarding their recruitment. On that basis, the management team need to be clear about their requirement and as per that, they hire employees for their workplace  (Smet &amp; Bonnie , 2021). </a:t>
            </a:r>
            <a:endParaRPr lang="en-IN" dirty="0"/>
          </a:p>
        </p:txBody>
      </p:sp>
      <p:pic>
        <p:nvPicPr>
          <p:cNvPr id="9218" name="Picture 2" descr="Frustrated Patients Are Making Health Care Workers' Jobs Even Harder">
            <a:extLst>
              <a:ext uri="{FF2B5EF4-FFF2-40B4-BE49-F238E27FC236}">
                <a16:creationId xmlns:a16="http://schemas.microsoft.com/office/drawing/2014/main" id="{047B2BC6-9114-E871-81A8-BE324CB3EDD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0536"/>
          <a:stretch/>
        </p:blipFill>
        <p:spPr bwMode="auto">
          <a:xfrm>
            <a:off x="8214610" y="2324416"/>
            <a:ext cx="3013023" cy="342634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F3281B2B-65E6-1D63-2A3B-1527C8D81342}"/>
              </a:ext>
            </a:extLst>
          </p:cNvPr>
          <p:cNvSpPr txBox="1"/>
          <p:nvPr/>
        </p:nvSpPr>
        <p:spPr>
          <a:xfrm>
            <a:off x="8952876" y="5750765"/>
            <a:ext cx="1855033" cy="369332"/>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(Rubin, 2021). </a:t>
            </a:r>
            <a:endParaRPr lang="en-IN" dirty="0"/>
          </a:p>
        </p:txBody>
      </p:sp>
    </p:spTree>
    <p:extLst>
      <p:ext uri="{BB962C8B-B14F-4D97-AF65-F5344CB8AC3E}">
        <p14:creationId xmlns:p14="http://schemas.microsoft.com/office/powerpoint/2010/main" val="748148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ABEAF-80C6-62A5-B751-601233BB2E85}"/>
              </a:ext>
            </a:extLst>
          </p:cNvPr>
          <p:cNvSpPr>
            <a:spLocks noGrp="1"/>
          </p:cNvSpPr>
          <p:nvPr>
            <p:ph type="title"/>
          </p:nvPr>
        </p:nvSpPr>
        <p:spPr/>
        <p:txBody>
          <a:bodyPr vert="horz" lIns="91440" tIns="45720" rIns="91440" bIns="45720" rtlCol="0" anchor="ctr">
            <a:normAutofit/>
          </a:bodyPr>
          <a:lstStyle/>
          <a:p>
            <a:r>
              <a:rPr lang="en-US" sz="2800" b="1" dirty="0">
                <a:solidFill>
                  <a:srgbClr val="000000"/>
                </a:solidFill>
                <a:latin typeface="Times New Roman" panose="02020603050405020304" pitchFamily="18" charset="0"/>
                <a:cs typeface="Times New Roman" panose="02020603050405020304" pitchFamily="18" charset="0"/>
              </a:rPr>
              <a:t>Conclusion</a:t>
            </a:r>
            <a:endParaRPr lang="en-IN" sz="2800" b="1" dirty="0">
              <a:solidFill>
                <a:srgbClr val="000000"/>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7699D969-BCC1-F884-8760-0E76B2AAD41C}"/>
              </a:ext>
            </a:extLst>
          </p:cNvPr>
          <p:cNvSpPr txBox="1"/>
          <p:nvPr/>
        </p:nvSpPr>
        <p:spPr>
          <a:xfrm>
            <a:off x="838200" y="1690688"/>
            <a:ext cx="10233074" cy="646331"/>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Times New Roman" panose="02020603050405020304" pitchFamily="18" charset="0"/>
              </a:rPr>
              <a:t>The presentation discussed the staff shortage in the NHS. Based on this, it has explained the nature and impact it created on the organisation along with the employees. </a:t>
            </a:r>
            <a:endParaRPr lang="en-IN" dirty="0"/>
          </a:p>
        </p:txBody>
      </p:sp>
      <p:sp>
        <p:nvSpPr>
          <p:cNvPr id="7" name="TextBox 6">
            <a:extLst>
              <a:ext uri="{FF2B5EF4-FFF2-40B4-BE49-F238E27FC236}">
                <a16:creationId xmlns:a16="http://schemas.microsoft.com/office/drawing/2014/main" id="{C95EECCE-7D8C-DE11-3C80-8AF67C2F6FD4}"/>
              </a:ext>
            </a:extLst>
          </p:cNvPr>
          <p:cNvSpPr txBox="1"/>
          <p:nvPr/>
        </p:nvSpPr>
        <p:spPr>
          <a:xfrm>
            <a:off x="838200" y="3327827"/>
            <a:ext cx="6093500" cy="923330"/>
          </a:xfrm>
          <a:prstGeom prst="rect">
            <a:avLst/>
          </a:prstGeom>
          <a:noFill/>
        </p:spPr>
        <p:txBody>
          <a:bodyPr wrap="square">
            <a:spAutoFit/>
          </a:bodyPr>
          <a:lstStyle/>
          <a:p>
            <a:pPr algn="just"/>
            <a:r>
              <a:rPr lang="en-IN" sz="1800" dirty="0">
                <a:solidFill>
                  <a:srgbClr val="000000"/>
                </a:solidFill>
                <a:effectLst/>
                <a:latin typeface="Times New Roman" panose="02020603050405020304" pitchFamily="18" charset="0"/>
                <a:ea typeface="Times New Roman" panose="02020603050405020304" pitchFamily="18" charset="0"/>
              </a:rPr>
              <a:t>The fishbone diagram has discussed the cause and effect of the staff shortage. It has also evaluated the solutions that can handle this issue. </a:t>
            </a:r>
            <a:endParaRPr lang="en-IN" sz="1800" dirty="0">
              <a:effectLst/>
              <a:latin typeface="Times New Roman" panose="02020603050405020304" pitchFamily="18" charset="0"/>
              <a:ea typeface="Times New Roman" panose="02020603050405020304" pitchFamily="18" charset="0"/>
            </a:endParaRPr>
          </a:p>
        </p:txBody>
      </p:sp>
      <p:pic>
        <p:nvPicPr>
          <p:cNvPr id="10242" name="Picture 2" descr="As COVID-19 Surges In California, Healthcare Workers, ICUs and Providers  Struggle to Cope | Blue Shield of California | News Center">
            <a:extLst>
              <a:ext uri="{FF2B5EF4-FFF2-40B4-BE49-F238E27FC236}">
                <a16:creationId xmlns:a16="http://schemas.microsoft.com/office/drawing/2014/main" id="{67ED945D-0AC1-72FA-69C8-D5DDE0F01E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0353" y="2422655"/>
            <a:ext cx="4476750" cy="27336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F62DE23-9688-C341-084C-244104A20ADC}"/>
              </a:ext>
            </a:extLst>
          </p:cNvPr>
          <p:cNvSpPr txBox="1"/>
          <p:nvPr/>
        </p:nvSpPr>
        <p:spPr>
          <a:xfrm>
            <a:off x="7913558" y="4786998"/>
            <a:ext cx="1645170" cy="369332"/>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(Rubin, 2021). </a:t>
            </a:r>
            <a:endParaRPr lang="en-IN" dirty="0"/>
          </a:p>
        </p:txBody>
      </p:sp>
      <p:sp>
        <p:nvSpPr>
          <p:cNvPr id="11" name="TextBox 10">
            <a:extLst>
              <a:ext uri="{FF2B5EF4-FFF2-40B4-BE49-F238E27FC236}">
                <a16:creationId xmlns:a16="http://schemas.microsoft.com/office/drawing/2014/main" id="{58E86B8D-5808-91D9-C206-1842BDDAD11F}"/>
              </a:ext>
            </a:extLst>
          </p:cNvPr>
          <p:cNvSpPr txBox="1"/>
          <p:nvPr/>
        </p:nvSpPr>
        <p:spPr>
          <a:xfrm>
            <a:off x="939019" y="5592299"/>
            <a:ext cx="10233074"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Times New Roman" panose="02020603050405020304" pitchFamily="18" charset="0"/>
              </a:rPr>
              <a:t>Further, it has carried out a PESTEL analysis to evaluate the impact of external environmental factors. </a:t>
            </a:r>
            <a:endParaRPr lang="en-US" dirty="0"/>
          </a:p>
        </p:txBody>
      </p:sp>
    </p:spTree>
    <p:extLst>
      <p:ext uri="{BB962C8B-B14F-4D97-AF65-F5344CB8AC3E}">
        <p14:creationId xmlns:p14="http://schemas.microsoft.com/office/powerpoint/2010/main" val="36025366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FF1D8-50C8-DED6-8DA6-1308420EE961}"/>
              </a:ext>
            </a:extLst>
          </p:cNvPr>
          <p:cNvSpPr>
            <a:spLocks noGrp="1"/>
          </p:cNvSpPr>
          <p:nvPr>
            <p:ph type="title"/>
          </p:nvPr>
        </p:nvSpPr>
        <p:spPr/>
        <p:txBody>
          <a:bodyPr vert="horz" lIns="91440" tIns="45720" rIns="91440" bIns="45720" rtlCol="0" anchor="ctr">
            <a:normAutofit/>
          </a:bodyPr>
          <a:lstStyle/>
          <a:p>
            <a:r>
              <a:rPr lang="en-GB" sz="2800" b="1" dirty="0">
                <a:solidFill>
                  <a:srgbClr val="000000"/>
                </a:solidFill>
                <a:latin typeface="Times New Roman" panose="02020603050405020304" pitchFamily="18" charset="0"/>
                <a:cs typeface="Times New Roman" panose="02020603050405020304" pitchFamily="18" charset="0"/>
              </a:rPr>
              <a:t>References</a:t>
            </a:r>
            <a:endParaRPr lang="en-IN" sz="2800" b="1" dirty="0">
              <a:solidFill>
                <a:srgbClr val="000000"/>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2363B7D7-273E-495E-D939-F3C0524D8F44}"/>
              </a:ext>
            </a:extLst>
          </p:cNvPr>
          <p:cNvSpPr txBox="1"/>
          <p:nvPr/>
        </p:nvSpPr>
        <p:spPr>
          <a:xfrm>
            <a:off x="838200" y="2241765"/>
            <a:ext cx="11108961" cy="3282950"/>
          </a:xfrm>
          <a:prstGeom prst="rect">
            <a:avLst/>
          </a:prstGeom>
          <a:noFill/>
        </p:spPr>
        <p:txBody>
          <a:bodyPr wrap="square">
            <a:spAutoFit/>
          </a:bodyPr>
          <a:lstStyle/>
          <a:p>
            <a:pPr algn="just">
              <a:spcAft>
                <a:spcPts val="800"/>
              </a:spcAft>
            </a:pP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Benjamin, C., Phillips, A., Finch, J., Dubois, L., McGrath, L., </a:t>
            </a:r>
            <a:r>
              <a:rPr lang="en-US" sz="1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Kulke</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Brooks, C., Harris, P., Daly, J., Birch, J. and Nickson, K., (2020). Exploring professional issues: the psychosocial component of genetic counseling in genomic healthcare. </a:t>
            </a:r>
            <a:r>
              <a:rPr lang="en-US" sz="11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Personalized Medicine</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1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17</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pp.55-65.</a:t>
            </a:r>
            <a:endParaRPr lang="en-IN"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Campbell, D., (2022). </a:t>
            </a:r>
            <a:r>
              <a:rPr lang="en-US" sz="1100" i="1" dirty="0">
                <a:effectLst/>
                <a:latin typeface="Times New Roman" panose="02020603050405020304" pitchFamily="18" charset="0"/>
                <a:ea typeface="Calibri" panose="020F0502020204030204" pitchFamily="34" charset="0"/>
                <a:cs typeface="Times New Roman" panose="02020603050405020304" pitchFamily="18" charset="0"/>
              </a:rPr>
              <a:t>Staffing crisis deepens in NHS England with 110,000 posts unfilled. </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[Online] Available at: </a:t>
            </a:r>
            <a:r>
              <a:rPr lang="en-US" sz="1100" u="sng" dirty="0">
                <a:effectLst/>
                <a:latin typeface="Times New Roman" panose="02020603050405020304" pitchFamily="18" charset="0"/>
                <a:ea typeface="Calibri" panose="020F0502020204030204" pitchFamily="34" charset="0"/>
                <a:cs typeface="Times New Roman" panose="02020603050405020304" pitchFamily="18" charset="0"/>
              </a:rPr>
              <a:t>https://www.theguardian.com/society/2022/mar/03/staffing-crisis-deepens-in-nhs-england-with-110000-posts-unfilled</a:t>
            </a:r>
            <a:endParaRPr lang="en-IN"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US" sz="1100" dirty="0" err="1">
                <a:effectLst/>
                <a:latin typeface="Times New Roman" panose="02020603050405020304" pitchFamily="18" charset="0"/>
                <a:ea typeface="Calibri" panose="020F0502020204030204" pitchFamily="34" charset="0"/>
                <a:cs typeface="Times New Roman" panose="02020603050405020304" pitchFamily="18" charset="0"/>
              </a:rPr>
              <a:t>kingsfund</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(2022). </a:t>
            </a:r>
            <a:r>
              <a:rPr lang="en-US" sz="1100" i="1" dirty="0">
                <a:effectLst/>
                <a:latin typeface="Times New Roman" panose="02020603050405020304" pitchFamily="18" charset="0"/>
                <a:ea typeface="Calibri" panose="020F0502020204030204" pitchFamily="34" charset="0"/>
                <a:cs typeface="Times New Roman" panose="02020603050405020304" pitchFamily="18" charset="0"/>
              </a:rPr>
              <a:t>NHS workforce: our position. </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[Online] Available at: </a:t>
            </a:r>
            <a:r>
              <a:rPr lang="en-US" sz="1100" u="sng" dirty="0">
                <a:effectLst/>
                <a:latin typeface="Times New Roman" panose="02020603050405020304" pitchFamily="18" charset="0"/>
                <a:ea typeface="Calibri" panose="020F0502020204030204" pitchFamily="34" charset="0"/>
                <a:cs typeface="Times New Roman" panose="02020603050405020304" pitchFamily="18" charset="0"/>
              </a:rPr>
              <a:t>https://www.kingsfund.org.uk/projects/positions/nhs-workforce</a:t>
            </a:r>
            <a:endParaRPr lang="en-IN"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Lewis, S., (2022). </a:t>
            </a:r>
            <a:r>
              <a:rPr lang="en-US" sz="1100" i="1" dirty="0">
                <a:effectLst/>
                <a:latin typeface="Times New Roman" panose="02020603050405020304" pitchFamily="18" charset="0"/>
                <a:ea typeface="Calibri" panose="020F0502020204030204" pitchFamily="34" charset="0"/>
                <a:cs typeface="Times New Roman" panose="02020603050405020304" pitchFamily="18" charset="0"/>
              </a:rPr>
              <a:t>fishbone diagram (Ishikawa cause and effect). </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[Online] Available at: </a:t>
            </a:r>
            <a:r>
              <a:rPr lang="en-US" sz="1100" u="sng" dirty="0">
                <a:effectLst/>
                <a:latin typeface="Times New Roman" panose="02020603050405020304" pitchFamily="18" charset="0"/>
                <a:ea typeface="Calibri" panose="020F0502020204030204" pitchFamily="34" charset="0"/>
                <a:cs typeface="Times New Roman" panose="02020603050405020304" pitchFamily="18" charset="0"/>
              </a:rPr>
              <a:t>https://www.techtarget.com/whatis/definition/fishbone-diagram</a:t>
            </a:r>
            <a:endParaRPr lang="en-IN"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US" sz="1100" dirty="0" err="1">
                <a:effectLst/>
                <a:latin typeface="Times New Roman" panose="02020603050405020304" pitchFamily="18" charset="0"/>
                <a:ea typeface="Calibri" panose="020F0502020204030204" pitchFamily="34" charset="0"/>
                <a:cs typeface="Times New Roman" panose="02020603050405020304" pitchFamily="18" charset="0"/>
              </a:rPr>
              <a:t>nhsconfed</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(2022). </a:t>
            </a:r>
            <a:r>
              <a:rPr lang="en-US" sz="1100" i="1" dirty="0">
                <a:effectLst/>
                <a:latin typeface="Times New Roman" panose="02020603050405020304" pitchFamily="18" charset="0"/>
                <a:ea typeface="Calibri" panose="020F0502020204030204" pitchFamily="34" charset="0"/>
                <a:cs typeface="Times New Roman" panose="02020603050405020304" pitchFamily="18" charset="0"/>
              </a:rPr>
              <a:t>Staff shortages and exhausted workforce present greatest challenge to NHS. </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[Online] Available at: </a:t>
            </a:r>
            <a:r>
              <a:rPr lang="en-US" sz="1100" u="sng" dirty="0">
                <a:effectLst/>
                <a:latin typeface="Times New Roman" panose="02020603050405020304" pitchFamily="18" charset="0"/>
                <a:ea typeface="Calibri" panose="020F0502020204030204" pitchFamily="34" charset="0"/>
                <a:cs typeface="Times New Roman" panose="02020603050405020304" pitchFamily="18" charset="0"/>
              </a:rPr>
              <a:t>https://www.nhsconfed.org/news/staff-shortages-and-exhausted-workforce-present-greatest-challenge-nhs</a:t>
            </a:r>
            <a:endParaRPr lang="en-IN"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US" sz="1100" dirty="0" err="1">
                <a:effectLst/>
                <a:latin typeface="Times New Roman" panose="02020603050405020304" pitchFamily="18" charset="0"/>
                <a:ea typeface="Calibri" panose="020F0502020204030204" pitchFamily="34" charset="0"/>
                <a:cs typeface="Times New Roman" panose="02020603050405020304" pitchFamily="18" charset="0"/>
              </a:rPr>
              <a:t>nhsproviders</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(2022). </a:t>
            </a:r>
            <a:r>
              <a:rPr lang="en-US" sz="1100" i="1" dirty="0">
                <a:effectLst/>
                <a:latin typeface="Times New Roman" panose="02020603050405020304" pitchFamily="18" charset="0"/>
                <a:ea typeface="Calibri" panose="020F0502020204030204" pitchFamily="34" charset="0"/>
                <a:cs typeface="Times New Roman" panose="02020603050405020304" pitchFamily="18" charset="0"/>
              </a:rPr>
              <a:t>NHS workforce shortage has "serious and detrimental" impact on services. </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[Online] Available at: </a:t>
            </a:r>
            <a:r>
              <a:rPr lang="en-US" sz="1100" u="sng" dirty="0">
                <a:effectLst/>
                <a:latin typeface="Times New Roman" panose="02020603050405020304" pitchFamily="18" charset="0"/>
                <a:ea typeface="Calibri" panose="020F0502020204030204" pitchFamily="34" charset="0"/>
                <a:cs typeface="Times New Roman" panose="02020603050405020304" pitchFamily="18" charset="0"/>
              </a:rPr>
              <a:t>https://nhsproviders.org/news-blogs/news/nhs-workforce-shortage-has-serious-and-detrimental-impact-on-services</a:t>
            </a:r>
            <a:endParaRPr lang="en-IN"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Rodriguez, D., (2020). </a:t>
            </a:r>
            <a:r>
              <a:rPr lang="en-US" sz="1100" i="1" dirty="0">
                <a:effectLst/>
                <a:latin typeface="Times New Roman" panose="02020603050405020304" pitchFamily="18" charset="0"/>
                <a:ea typeface="Calibri" panose="020F0502020204030204" pitchFamily="34" charset="0"/>
                <a:cs typeface="Times New Roman" panose="02020603050405020304" pitchFamily="18" charset="0"/>
              </a:rPr>
              <a:t>Importance of Cause and Effect Diagram (</a:t>
            </a:r>
            <a:r>
              <a:rPr lang="en-US" sz="1100" i="1" dirty="0" err="1">
                <a:effectLst/>
                <a:latin typeface="Times New Roman" panose="02020603050405020304" pitchFamily="18" charset="0"/>
                <a:ea typeface="Calibri" panose="020F0502020204030204" pitchFamily="34" charset="0"/>
                <a:cs typeface="Times New Roman" panose="02020603050405020304" pitchFamily="18" charset="0"/>
              </a:rPr>
              <a:t>a.k.a</a:t>
            </a:r>
            <a:r>
              <a:rPr lang="en-US" sz="1100" i="1" dirty="0">
                <a:effectLst/>
                <a:latin typeface="Times New Roman" panose="02020603050405020304" pitchFamily="18" charset="0"/>
                <a:ea typeface="Calibri" panose="020F0502020204030204" pitchFamily="34" charset="0"/>
                <a:cs typeface="Times New Roman" panose="02020603050405020304" pitchFamily="18" charset="0"/>
              </a:rPr>
              <a:t> Fishbone Diagram). </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[Online] Available at: </a:t>
            </a:r>
            <a:r>
              <a:rPr lang="en-US" sz="1100" u="sng" dirty="0">
                <a:effectLst/>
                <a:latin typeface="Times New Roman" panose="02020603050405020304" pitchFamily="18" charset="0"/>
                <a:ea typeface="Calibri" panose="020F0502020204030204" pitchFamily="34" charset="0"/>
                <a:cs typeface="Times New Roman" panose="02020603050405020304" pitchFamily="18" charset="0"/>
              </a:rPr>
              <a:t>https://www.invensislearning.com/blog/cause-and-effect-diagram/</a:t>
            </a:r>
            <a:endParaRPr lang="en-IN"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Rubin, R., (2021). </a:t>
            </a:r>
            <a:r>
              <a:rPr lang="en-US" sz="1100" i="1" dirty="0">
                <a:effectLst/>
                <a:latin typeface="Times New Roman" panose="02020603050405020304" pitchFamily="18" charset="0"/>
                <a:ea typeface="Calibri" panose="020F0502020204030204" pitchFamily="34" charset="0"/>
                <a:cs typeface="Times New Roman" panose="02020603050405020304" pitchFamily="18" charset="0"/>
              </a:rPr>
              <a:t>Labor shortage: 5 ways to achieve more with less. </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[Online] Available at: </a:t>
            </a:r>
            <a:r>
              <a:rPr lang="en-US" sz="1100" u="sng" dirty="0">
                <a:effectLst/>
                <a:latin typeface="Times New Roman" panose="02020603050405020304" pitchFamily="18" charset="0"/>
                <a:ea typeface="Calibri" panose="020F0502020204030204" pitchFamily="34" charset="0"/>
                <a:cs typeface="Times New Roman" panose="02020603050405020304" pitchFamily="18" charset="0"/>
              </a:rPr>
              <a:t>https://www.accenture.com/us-en/blogs/business-functions-blog/leaders-facing-labor-shortage</a:t>
            </a:r>
            <a:endParaRPr lang="en-IN"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Smet, A. D. &amp; Bonnie , D., (2021). </a:t>
            </a:r>
            <a:r>
              <a:rPr lang="en-US" sz="1100" i="1" dirty="0">
                <a:effectLst/>
                <a:latin typeface="Times New Roman" panose="02020603050405020304" pitchFamily="18" charset="0"/>
                <a:ea typeface="Calibri" panose="020F0502020204030204" pitchFamily="34" charset="0"/>
                <a:cs typeface="Times New Roman" panose="02020603050405020304" pitchFamily="18" charset="0"/>
              </a:rPr>
              <a:t>The Great Attrition: What to do about the labor shortage. </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[Online] Available at: </a:t>
            </a:r>
            <a:r>
              <a:rPr lang="en-US" sz="1100" u="sng" dirty="0">
                <a:effectLst/>
                <a:latin typeface="Times New Roman" panose="02020603050405020304" pitchFamily="18" charset="0"/>
                <a:ea typeface="Calibri" panose="020F0502020204030204" pitchFamily="34" charset="0"/>
                <a:cs typeface="Times New Roman" panose="02020603050405020304" pitchFamily="18" charset="0"/>
              </a:rPr>
              <a:t>https://www.mckinsey.com/business-functions/people-and-organizational-performance/our-insights/the-organization-blog/the-great-attrition-what-to-do-about-the-labor-shortage</a:t>
            </a:r>
            <a:endParaRPr lang="en-IN" sz="1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909349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TotalTime>
  <Words>2778</Words>
  <Application>Microsoft Office PowerPoint</Application>
  <PresentationFormat>Widescreen</PresentationFormat>
  <Paragraphs>140</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Problem Solving and Decision Making</vt:lpstr>
      <vt:lpstr>Table of Contents</vt:lpstr>
      <vt:lpstr>Introduction</vt:lpstr>
      <vt:lpstr>Nature and impact of staff shortage on employees and their organisations</vt:lpstr>
      <vt:lpstr>PowerPoint Presentation</vt:lpstr>
      <vt:lpstr>PESTEL analysis</vt:lpstr>
      <vt:lpstr>PowerPoint Presentation</vt:lpstr>
      <vt:lpstr>PowerPoint Presentation</vt:lpstr>
      <vt:lpstr>Cause and effect analysis through Fishbone diagram</vt:lpstr>
      <vt:lpstr>Contd…</vt:lpstr>
      <vt:lpstr>An evaluation of alternative solutions to staff shortage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Toader Mircea (2118800)</cp:lastModifiedBy>
  <cp:revision>17</cp:revision>
  <dcterms:created xsi:type="dcterms:W3CDTF">2022-07-19T08:51:21Z</dcterms:created>
  <dcterms:modified xsi:type="dcterms:W3CDTF">2022-07-21T14:15:05Z</dcterms:modified>
</cp:coreProperties>
</file>