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6F79F5-EB56-15D9-6FBA-8AA7B4C6A0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AB79215-CD13-E164-C730-B4F8F700D1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484450-0F28-4B2D-814D-CFE46D7A27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E9BD1-5DCA-43D8-BB1D-6D8316E8F4A3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F7C166-4D33-D535-F073-63C892B48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72E8B3-B593-5067-7715-C129B7D788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3473-4530-4898-97E6-2525A72A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3438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CB3DC0-672C-CC93-2620-7D272B5CF3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86133-4155-64EC-CA54-CAE4B11131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8913C-F98A-800F-2B6C-3A240F27F3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E9BD1-5DCA-43D8-BB1D-6D8316E8F4A3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B595F8-70A8-327C-BA40-7122D52D8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111617-06F6-74FC-370C-18A35FB98E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3473-4530-4898-97E6-2525A72A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3378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E75AC-47FB-1267-BDB2-0767DC288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E12203-A6F5-F60A-D093-B363DC2148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A152D4-03E2-37A1-8E1A-EF9B23E803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E9BD1-5DCA-43D8-BB1D-6D8316E8F4A3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B9D37E-89F4-A93A-24A9-E399322E25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6E4E7D-7E63-E55F-9096-2D43C909D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3473-4530-4898-97E6-2525A72A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0674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2EF06-F5A9-5286-940A-30453BC758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40825-4053-E795-AC52-FFADDBFE0B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4EC8BE-5DFC-1B0E-11E3-E699080327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088B15-0FED-A205-A491-9EE68D0474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E9BD1-5DCA-43D8-BB1D-6D8316E8F4A3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4AF389-2461-B4FA-293A-E1D928DDE6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7AC4A-4A77-FA3B-C75E-BCE224ED5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3473-4530-4898-97E6-2525A72A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9878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A0FE2E-348E-30E0-B46C-456FD30A15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CBEF6EF-753A-A857-7F8B-A1FE06369D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2B63B5-C0BF-9729-6D2D-05073E1BF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19999F-BC36-8965-3645-0A1CC62826B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27293C-253D-4E0A-ADDE-C10BD554A4E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503FE89-905A-5AE7-529B-567B15CE2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E9BD1-5DCA-43D8-BB1D-6D8316E8F4A3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A40873-2AB3-E6DE-86C6-3F4507954F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DA6D26A-5B7C-9DD7-2F1B-4F4F58106A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3473-4530-4898-97E6-2525A72A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8102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4BE7E-B161-47C6-4375-1C28733318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4EACC29-5FB6-13AA-31A6-368E13473F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E9BD1-5DCA-43D8-BB1D-6D8316E8F4A3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04BADD-E199-1C99-8A43-239655F96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0A0588-9CD1-697D-BED8-CBB312BF8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3473-4530-4898-97E6-2525A72A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6493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19BD21E-C7BA-1789-68EF-A6C8067115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E9BD1-5DCA-43D8-BB1D-6D8316E8F4A3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83B5D8-C934-1CDD-391C-2BD7A25B28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572E90-A085-47BF-39E5-258B077CB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3473-4530-4898-97E6-2525A72A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6103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948A2-4DF5-9CCA-E119-B3E40AD77A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C54E77-BCC9-1C39-3AE7-CFD668EF74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088CE5-13EF-0BE2-C318-531BBB7FDD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0890DF-F59A-6A35-03C0-9A86E0E15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E9BD1-5DCA-43D8-BB1D-6D8316E8F4A3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B67CEE-2BE6-9956-51DE-DC287FC73F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57DD3-0E03-6EB3-DDF0-8DEF753B4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3473-4530-4898-97E6-2525A72A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8065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BC8E0-9C8D-E599-DA69-6091CE9D4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F542857-C760-06F7-C1C7-F97EC2FF81A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A11B88-4247-91E8-5B10-19DD23D210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7AF629-86EA-F4CE-4ECF-2DE96E8B75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E9BD1-5DCA-43D8-BB1D-6D8316E8F4A3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6998F4-6310-6B32-1D7C-9326BAA570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54D85D-0B5F-A313-DEDF-E05502C28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3473-4530-4898-97E6-2525A72A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22685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36CB4-9312-27C8-D42F-A6380907E9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C5B4D1-01F0-EB66-01B4-92C18328787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F47498-81CE-0A4E-B42A-C7626D7F4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E9BD1-5DCA-43D8-BB1D-6D8316E8F4A3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8DDE9E-4B97-B9AE-0654-6AE158404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C351DC-0437-BF6A-4224-901434BEF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3473-4530-4898-97E6-2525A72A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925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0A11FD-94F7-FABB-F025-233AC2263D0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8121FB-F325-EB8B-53BE-AB07E9905E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D8808E-5F3D-3C07-E0D9-C5DF60D87A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0E9BD1-5DCA-43D8-BB1D-6D8316E8F4A3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3253F3-1EAF-A461-94EC-B9A5D4198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74B070-4272-1FB5-197F-5C6219ECE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3473-4530-4898-97E6-2525A72A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827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CDC396-105B-21FB-FA1A-B5BB9C82E9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BC08C7-7915-6E22-79E3-B76E58D4AF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B91002-8BE3-5B6F-ACA0-33BBD930145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0E9BD1-5DCA-43D8-BB1D-6D8316E8F4A3}" type="datetimeFigureOut">
              <a:rPr lang="en-GB" smtClean="0"/>
              <a:t>06/04/2023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C0985F-351C-10F8-0707-08DBACF7A12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886197-6348-C4E9-C2C2-7F7507CD54C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43473-4530-4898-97E6-2525A72A17B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582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mailto:2014975@student.uwtsd.ac.uk" TargetMode="Externa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Rectangle 87">
            <a:extLst>
              <a:ext uri="{FF2B5EF4-FFF2-40B4-BE49-F238E27FC236}">
                <a16:creationId xmlns:a16="http://schemas.microsoft.com/office/drawing/2014/main" id="{A8B47028-B927-4237-A6A0-F5D94F8BE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10B8E-E16B-4229-87AC-3075FF7F1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0576" y="373638"/>
            <a:ext cx="5334930" cy="1822909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Managing Projects in the Workplace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25B6B-E619-2434-BFE3-8DB8BA4737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5" y="3160643"/>
            <a:ext cx="5334931" cy="2878416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Name: Babar Hussain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</a:t>
            </a:r>
            <a:r>
              <a:rPr lang="en-GB" sz="1800" u="none" strike="noStrike" kern="0" dirty="0">
                <a:solidFill>
                  <a:srgbClr val="0563C1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2014975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Code: BMSW 5104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Assignment Title: Project Management Plant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8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Lecturer: </a:t>
            </a:r>
            <a:r>
              <a:rPr lang="en-GB" sz="1800" kern="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Sujeewa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Herath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100" name="Oval 89">
            <a:extLst>
              <a:ext uri="{FF2B5EF4-FFF2-40B4-BE49-F238E27FC236}">
                <a16:creationId xmlns:a16="http://schemas.microsoft.com/office/drawing/2014/main" id="{F35BC0E3-6FE4-4491-BA19-C0126066A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4233" y="1222264"/>
            <a:ext cx="385605" cy="385605"/>
          </a:xfrm>
          <a:prstGeom prst="ellipse">
            <a:avLst/>
          </a:prstGeom>
          <a:noFill/>
          <a:ln w="1270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Freeform: Shape 91">
            <a:extLst>
              <a:ext uri="{FF2B5EF4-FFF2-40B4-BE49-F238E27FC236}">
                <a16:creationId xmlns:a16="http://schemas.microsoft.com/office/drawing/2014/main" id="{DB11BD18-218F-49C7-BE16-82AEA08B2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5743" y="-4098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4" descr="Bunch of colored pencils">
            <a:extLst>
              <a:ext uri="{FF2B5EF4-FFF2-40B4-BE49-F238E27FC236}">
                <a16:creationId xmlns:a16="http://schemas.microsoft.com/office/drawing/2014/main" id="{2BA41A0A-413A-45D5-2DEA-7411D9815480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35" b="1"/>
          <a:stretch/>
        </p:blipFill>
        <p:spPr>
          <a:xfrm>
            <a:off x="9067622" y="-4095"/>
            <a:ext cx="2379301" cy="1704729"/>
          </a:xfrm>
          <a:custGeom>
            <a:avLst/>
            <a:gdLst/>
            <a:ahLst/>
            <a:cxnLst/>
            <a:rect l="l" t="t" r="r" b="b"/>
            <a:pathLst>
              <a:path w="2379301" h="1704729">
                <a:moveTo>
                  <a:pt x="118544" y="0"/>
                </a:moveTo>
                <a:lnTo>
                  <a:pt x="2260757" y="0"/>
                </a:lnTo>
                <a:lnTo>
                  <a:pt x="2285812" y="52013"/>
                </a:lnTo>
                <a:cubicBezTo>
                  <a:pt x="2346012" y="194340"/>
                  <a:pt x="2379301" y="350822"/>
                  <a:pt x="2379301" y="515079"/>
                </a:cubicBezTo>
                <a:cubicBezTo>
                  <a:pt x="2379301" y="1172105"/>
                  <a:pt x="1846677" y="1704729"/>
                  <a:pt x="1189650" y="1704729"/>
                </a:cubicBezTo>
                <a:cubicBezTo>
                  <a:pt x="532624" y="1704729"/>
                  <a:pt x="0" y="1172105"/>
                  <a:pt x="0" y="515079"/>
                </a:cubicBezTo>
                <a:cubicBezTo>
                  <a:pt x="0" y="350822"/>
                  <a:pt x="33289" y="194340"/>
                  <a:pt x="93489" y="52013"/>
                </a:cubicBezTo>
                <a:close/>
              </a:path>
            </a:pathLst>
          </a:custGeom>
        </p:spPr>
      </p:pic>
      <p:sp>
        <p:nvSpPr>
          <p:cNvPr id="102" name="Freeform: Shape 93">
            <a:extLst>
              <a:ext uri="{FF2B5EF4-FFF2-40B4-BE49-F238E27FC236}">
                <a16:creationId xmlns:a16="http://schemas.microsoft.com/office/drawing/2014/main" id="{EA996627-3E00-4A50-8640-F4F7D38C5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54677" y="783838"/>
            <a:ext cx="756196" cy="31844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3" name="Picture 22" descr="Cartoon bee with pencil">
            <a:extLst>
              <a:ext uri="{FF2B5EF4-FFF2-40B4-BE49-F238E27FC236}">
                <a16:creationId xmlns:a16="http://schemas.microsoft.com/office/drawing/2014/main" id="{78C2B4AC-FABA-7978-5246-3978983BDD71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7" r="6549" b="7"/>
          <a:stretch/>
        </p:blipFill>
        <p:spPr>
          <a:xfrm>
            <a:off x="9952384" y="1760434"/>
            <a:ext cx="2239616" cy="2708616"/>
          </a:xfrm>
          <a:custGeom>
            <a:avLst/>
            <a:gdLst/>
            <a:ahLst/>
            <a:cxnLst/>
            <a:rect l="l" t="t" r="r" b="b"/>
            <a:pathLst>
              <a:path w="2085425" h="2522136">
                <a:moveTo>
                  <a:pt x="1261068" y="0"/>
                </a:moveTo>
                <a:cubicBezTo>
                  <a:pt x="1565773" y="0"/>
                  <a:pt x="1845238" y="108068"/>
                  <a:pt x="2063225" y="287967"/>
                </a:cubicBezTo>
                <a:lnTo>
                  <a:pt x="2085425" y="308144"/>
                </a:lnTo>
                <a:lnTo>
                  <a:pt x="2085425" y="2213992"/>
                </a:lnTo>
                <a:lnTo>
                  <a:pt x="2063225" y="2234170"/>
                </a:lnTo>
                <a:cubicBezTo>
                  <a:pt x="1845238" y="2414068"/>
                  <a:pt x="1565773" y="2522136"/>
                  <a:pt x="1261068" y="2522136"/>
                </a:cubicBezTo>
                <a:cubicBezTo>
                  <a:pt x="564599" y="2522136"/>
                  <a:pt x="0" y="1957537"/>
                  <a:pt x="0" y="1261068"/>
                </a:cubicBezTo>
                <a:cubicBezTo>
                  <a:pt x="0" y="564599"/>
                  <a:pt x="564599" y="0"/>
                  <a:pt x="1261068" y="0"/>
                </a:cubicBezTo>
                <a:close/>
              </a:path>
            </a:pathLst>
          </a:custGeom>
        </p:spPr>
      </p:pic>
      <p:pic>
        <p:nvPicPr>
          <p:cNvPr id="11" name="Picture 10" descr="Children playing with toy blocks">
            <a:extLst>
              <a:ext uri="{FF2B5EF4-FFF2-40B4-BE49-F238E27FC236}">
                <a16:creationId xmlns:a16="http://schemas.microsoft.com/office/drawing/2014/main" id="{B4CC5CDE-987F-7CDC-5D8B-6FB5CFB0E47B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9" r="3" b="3"/>
          <a:stretch/>
        </p:blipFill>
        <p:spPr>
          <a:xfrm>
            <a:off x="9170976" y="4749556"/>
            <a:ext cx="3021024" cy="2108444"/>
          </a:xfrm>
          <a:custGeom>
            <a:avLst/>
            <a:gdLst/>
            <a:ahLst/>
            <a:cxnLst/>
            <a:rect l="l" t="t" r="r" b="b"/>
            <a:pathLst>
              <a:path w="3021024" h="2108444">
                <a:moveTo>
                  <a:pt x="1655192" y="0"/>
                </a:moveTo>
                <a:cubicBezTo>
                  <a:pt x="2169394" y="0"/>
                  <a:pt x="2628833" y="234475"/>
                  <a:pt x="2932420" y="602338"/>
                </a:cubicBezTo>
                <a:lnTo>
                  <a:pt x="3021024" y="720827"/>
                </a:lnTo>
                <a:lnTo>
                  <a:pt x="3021024" y="2108444"/>
                </a:lnTo>
                <a:lnTo>
                  <a:pt x="64399" y="2108444"/>
                </a:lnTo>
                <a:lnTo>
                  <a:pt x="33628" y="1988773"/>
                </a:lnTo>
                <a:cubicBezTo>
                  <a:pt x="11579" y="1881024"/>
                  <a:pt x="0" y="1769461"/>
                  <a:pt x="0" y="1655194"/>
                </a:cubicBezTo>
                <a:cubicBezTo>
                  <a:pt x="0" y="741057"/>
                  <a:pt x="741056" y="0"/>
                  <a:pt x="1655192" y="0"/>
                </a:cubicBezTo>
                <a:close/>
              </a:path>
            </a:pathLst>
          </a:custGeom>
        </p:spPr>
      </p:pic>
      <p:pic>
        <p:nvPicPr>
          <p:cNvPr id="19" name="Picture 18" descr="Reading cartoon bee">
            <a:extLst>
              <a:ext uri="{FF2B5EF4-FFF2-40B4-BE49-F238E27FC236}">
                <a16:creationId xmlns:a16="http://schemas.microsoft.com/office/drawing/2014/main" id="{C6A5D68C-578C-9BAE-469C-B2A53439A6B7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28" r="-1" b="8121"/>
          <a:stretch/>
        </p:blipFill>
        <p:spPr>
          <a:xfrm>
            <a:off x="6172634" y="2105827"/>
            <a:ext cx="3468770" cy="3468770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103" name="Freeform: Shape 95">
            <a:extLst>
              <a:ext uri="{FF2B5EF4-FFF2-40B4-BE49-F238E27FC236}">
                <a16:creationId xmlns:a16="http://schemas.microsoft.com/office/drawing/2014/main" id="{184DB80F-D629-4A24-AE0B-F583086D2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51946">
            <a:off x="6691190" y="5832133"/>
            <a:ext cx="1780023" cy="1237913"/>
          </a:xfrm>
          <a:custGeom>
            <a:avLst/>
            <a:gdLst>
              <a:gd name="connsiteX0" fmla="*/ 1585229 w 1780023"/>
              <a:gd name="connsiteY0" fmla="*/ 764759 h 1237913"/>
              <a:gd name="connsiteX1" fmla="*/ 1623024 w 1780023"/>
              <a:gd name="connsiteY1" fmla="*/ 792810 h 1237913"/>
              <a:gd name="connsiteX2" fmla="*/ 1777614 w 1780023"/>
              <a:gd name="connsiteY2" fmla="*/ 1157141 h 1237913"/>
              <a:gd name="connsiteX3" fmla="*/ 1733799 w 1780023"/>
              <a:gd name="connsiteY3" fmla="*/ 1235532 h 1237913"/>
              <a:gd name="connsiteX4" fmla="*/ 1716464 w 1780023"/>
              <a:gd name="connsiteY4" fmla="*/ 1237722 h 1237913"/>
              <a:gd name="connsiteX5" fmla="*/ 1716464 w 1780023"/>
              <a:gd name="connsiteY5" fmla="*/ 1237913 h 1237913"/>
              <a:gd name="connsiteX6" fmla="*/ 1655409 w 1780023"/>
              <a:gd name="connsiteY6" fmla="*/ 1191717 h 1237913"/>
              <a:gd name="connsiteX7" fmla="*/ 1513200 w 1780023"/>
              <a:gd name="connsiteY7" fmla="*/ 856627 h 1237913"/>
              <a:gd name="connsiteX8" fmla="*/ 1538499 w 1780023"/>
              <a:gd name="connsiteY8" fmla="*/ 770415 h 1237913"/>
              <a:gd name="connsiteX9" fmla="*/ 1585229 w 1780023"/>
              <a:gd name="connsiteY9" fmla="*/ 764759 h 1237913"/>
              <a:gd name="connsiteX10" fmla="*/ 477919 w 1780023"/>
              <a:gd name="connsiteY10" fmla="*/ 21437 h 1237913"/>
              <a:gd name="connsiteX11" fmla="*/ 509236 w 1780023"/>
              <a:gd name="connsiteY11" fmla="*/ 84182 h 1237913"/>
              <a:gd name="connsiteX12" fmla="*/ 445829 w 1780023"/>
              <a:gd name="connsiteY12" fmla="*/ 139871 h 1237913"/>
              <a:gd name="connsiteX13" fmla="*/ 437447 w 1780023"/>
              <a:gd name="connsiteY13" fmla="*/ 139395 h 1237913"/>
              <a:gd name="connsiteX14" fmla="*/ 73211 w 1780023"/>
              <a:gd name="connsiteY14" fmla="*/ 137204 h 1237913"/>
              <a:gd name="connsiteX15" fmla="*/ 749 w 1780023"/>
              <a:gd name="connsiteY15" fmla="*/ 84082 h 1237913"/>
              <a:gd name="connsiteX16" fmla="*/ 53871 w 1780023"/>
              <a:gd name="connsiteY16" fmla="*/ 11621 h 1237913"/>
              <a:gd name="connsiteX17" fmla="*/ 58352 w 1780023"/>
              <a:gd name="connsiteY17" fmla="*/ 11093 h 1237913"/>
              <a:gd name="connsiteX18" fmla="*/ 454020 w 1780023"/>
              <a:gd name="connsiteY18" fmla="*/ 13474 h 1237913"/>
              <a:gd name="connsiteX19" fmla="*/ 477919 w 1780023"/>
              <a:gd name="connsiteY19" fmla="*/ 21437 h 1237913"/>
              <a:gd name="connsiteX20" fmla="*/ 957797 w 1780023"/>
              <a:gd name="connsiteY20" fmla="*/ 167970 h 1237913"/>
              <a:gd name="connsiteX21" fmla="*/ 1286982 w 1780023"/>
              <a:gd name="connsiteY21" fmla="*/ 387616 h 1237913"/>
              <a:gd name="connsiteX22" fmla="*/ 1293725 w 1780023"/>
              <a:gd name="connsiteY22" fmla="*/ 477075 h 1237913"/>
              <a:gd name="connsiteX23" fmla="*/ 1245453 w 1780023"/>
              <a:gd name="connsiteY23" fmla="*/ 499154 h 1237913"/>
              <a:gd name="connsiteX24" fmla="*/ 1245167 w 1780023"/>
              <a:gd name="connsiteY24" fmla="*/ 499154 h 1237913"/>
              <a:gd name="connsiteX25" fmla="*/ 1203638 w 1780023"/>
              <a:gd name="connsiteY25" fmla="*/ 484104 h 1237913"/>
              <a:gd name="connsiteX26" fmla="*/ 900647 w 1780023"/>
              <a:gd name="connsiteY26" fmla="*/ 281508 h 1237913"/>
              <a:gd name="connsiteX27" fmla="*/ 872454 w 1780023"/>
              <a:gd name="connsiteY27" fmla="*/ 196164 h 1237913"/>
              <a:gd name="connsiteX28" fmla="*/ 957797 w 1780023"/>
              <a:gd name="connsiteY28" fmla="*/ 167970 h 1237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80023" h="1237913"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5D6DAB5F-1A95-4E9C-9BB9-05A2FECB0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2910" y="6538912"/>
            <a:ext cx="1484156" cy="319088"/>
          </a:xfrm>
          <a:custGeom>
            <a:avLst/>
            <a:gdLst>
              <a:gd name="connsiteX0" fmla="*/ 742077 w 1484156"/>
              <a:gd name="connsiteY0" fmla="*/ 0 h 319088"/>
              <a:gd name="connsiteX1" fmla="*/ 1384409 w 1484156"/>
              <a:gd name="connsiteY1" fmla="*/ 224336 h 319088"/>
              <a:gd name="connsiteX2" fmla="*/ 1484156 w 1484156"/>
              <a:gd name="connsiteY2" fmla="*/ 319088 h 319088"/>
              <a:gd name="connsiteX3" fmla="*/ 0 w 1484156"/>
              <a:gd name="connsiteY3" fmla="*/ 319088 h 319088"/>
              <a:gd name="connsiteX4" fmla="*/ 99747 w 1484156"/>
              <a:gd name="connsiteY4" fmla="*/ 224336 h 319088"/>
              <a:gd name="connsiteX5" fmla="*/ 742077 w 1484156"/>
              <a:gd name="connsiteY5" fmla="*/ 0 h 319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4156" h="319088">
                <a:moveTo>
                  <a:pt x="742077" y="0"/>
                </a:moveTo>
                <a:cubicBezTo>
                  <a:pt x="986072" y="0"/>
                  <a:pt x="1209855" y="84189"/>
                  <a:pt x="1384409" y="224336"/>
                </a:cubicBezTo>
                <a:lnTo>
                  <a:pt x="1484156" y="319088"/>
                </a:lnTo>
                <a:lnTo>
                  <a:pt x="0" y="319088"/>
                </a:lnTo>
                <a:lnTo>
                  <a:pt x="99747" y="224336"/>
                </a:lnTo>
                <a:cubicBezTo>
                  <a:pt x="274301" y="84189"/>
                  <a:pt x="498083" y="0"/>
                  <a:pt x="742077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76370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Rectangle 87">
            <a:extLst>
              <a:ext uri="{FF2B5EF4-FFF2-40B4-BE49-F238E27FC236}">
                <a16:creationId xmlns:a16="http://schemas.microsoft.com/office/drawing/2014/main" id="{A8B47028-B927-4237-A6A0-F5D94F8BEC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10B8E-E16B-4229-87AC-3075FF7F1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6" y="753626"/>
            <a:ext cx="5334930" cy="30041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Buzzing Bees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25B6B-E619-2434-BFE3-8DB8BA4737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5" y="3849845"/>
            <a:ext cx="5334931" cy="218921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Early Years Nursery School</a:t>
            </a:r>
          </a:p>
        </p:txBody>
      </p:sp>
      <p:sp>
        <p:nvSpPr>
          <p:cNvPr id="100" name="Oval 89">
            <a:extLst>
              <a:ext uri="{FF2B5EF4-FFF2-40B4-BE49-F238E27FC236}">
                <a16:creationId xmlns:a16="http://schemas.microsoft.com/office/drawing/2014/main" id="{F35BC0E3-6FE4-4491-BA19-C0126066A5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4233" y="1222264"/>
            <a:ext cx="385605" cy="385605"/>
          </a:xfrm>
          <a:prstGeom prst="ellipse">
            <a:avLst/>
          </a:prstGeom>
          <a:noFill/>
          <a:ln w="1270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1" name="Freeform: Shape 91">
            <a:extLst>
              <a:ext uri="{FF2B5EF4-FFF2-40B4-BE49-F238E27FC236}">
                <a16:creationId xmlns:a16="http://schemas.microsoft.com/office/drawing/2014/main" id="{DB11BD18-218F-49C7-BE16-82AEA08B2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25743" y="-4098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4" descr="Bunch of colored pencils">
            <a:extLst>
              <a:ext uri="{FF2B5EF4-FFF2-40B4-BE49-F238E27FC236}">
                <a16:creationId xmlns:a16="http://schemas.microsoft.com/office/drawing/2014/main" id="{2BA41A0A-413A-45D5-2DEA-7411D981548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535" b="1"/>
          <a:stretch/>
        </p:blipFill>
        <p:spPr>
          <a:xfrm>
            <a:off x="9067622" y="-4095"/>
            <a:ext cx="2379301" cy="1704729"/>
          </a:xfrm>
          <a:custGeom>
            <a:avLst/>
            <a:gdLst/>
            <a:ahLst/>
            <a:cxnLst/>
            <a:rect l="l" t="t" r="r" b="b"/>
            <a:pathLst>
              <a:path w="2379301" h="1704729">
                <a:moveTo>
                  <a:pt x="118544" y="0"/>
                </a:moveTo>
                <a:lnTo>
                  <a:pt x="2260757" y="0"/>
                </a:lnTo>
                <a:lnTo>
                  <a:pt x="2285812" y="52013"/>
                </a:lnTo>
                <a:cubicBezTo>
                  <a:pt x="2346012" y="194340"/>
                  <a:pt x="2379301" y="350822"/>
                  <a:pt x="2379301" y="515079"/>
                </a:cubicBezTo>
                <a:cubicBezTo>
                  <a:pt x="2379301" y="1172105"/>
                  <a:pt x="1846677" y="1704729"/>
                  <a:pt x="1189650" y="1704729"/>
                </a:cubicBezTo>
                <a:cubicBezTo>
                  <a:pt x="532624" y="1704729"/>
                  <a:pt x="0" y="1172105"/>
                  <a:pt x="0" y="515079"/>
                </a:cubicBezTo>
                <a:cubicBezTo>
                  <a:pt x="0" y="350822"/>
                  <a:pt x="33289" y="194340"/>
                  <a:pt x="93489" y="52013"/>
                </a:cubicBezTo>
                <a:close/>
              </a:path>
            </a:pathLst>
          </a:custGeom>
        </p:spPr>
      </p:pic>
      <p:sp>
        <p:nvSpPr>
          <p:cNvPr id="102" name="Freeform: Shape 93">
            <a:extLst>
              <a:ext uri="{FF2B5EF4-FFF2-40B4-BE49-F238E27FC236}">
                <a16:creationId xmlns:a16="http://schemas.microsoft.com/office/drawing/2014/main" id="{EA996627-3E00-4A50-8640-F4F7D38C5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654677" y="783838"/>
            <a:ext cx="756196" cy="318448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3" name="Picture 22" descr="Cartoon bee with pencil">
            <a:extLst>
              <a:ext uri="{FF2B5EF4-FFF2-40B4-BE49-F238E27FC236}">
                <a16:creationId xmlns:a16="http://schemas.microsoft.com/office/drawing/2014/main" id="{78C2B4AC-FABA-7978-5246-3978983BDD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7" r="6549" b="7"/>
          <a:stretch/>
        </p:blipFill>
        <p:spPr>
          <a:xfrm>
            <a:off x="9952384" y="1760434"/>
            <a:ext cx="2239616" cy="2708616"/>
          </a:xfrm>
          <a:custGeom>
            <a:avLst/>
            <a:gdLst/>
            <a:ahLst/>
            <a:cxnLst/>
            <a:rect l="l" t="t" r="r" b="b"/>
            <a:pathLst>
              <a:path w="2085425" h="2522136">
                <a:moveTo>
                  <a:pt x="1261068" y="0"/>
                </a:moveTo>
                <a:cubicBezTo>
                  <a:pt x="1565773" y="0"/>
                  <a:pt x="1845238" y="108068"/>
                  <a:pt x="2063225" y="287967"/>
                </a:cubicBezTo>
                <a:lnTo>
                  <a:pt x="2085425" y="308144"/>
                </a:lnTo>
                <a:lnTo>
                  <a:pt x="2085425" y="2213992"/>
                </a:lnTo>
                <a:lnTo>
                  <a:pt x="2063225" y="2234170"/>
                </a:lnTo>
                <a:cubicBezTo>
                  <a:pt x="1845238" y="2414068"/>
                  <a:pt x="1565773" y="2522136"/>
                  <a:pt x="1261068" y="2522136"/>
                </a:cubicBezTo>
                <a:cubicBezTo>
                  <a:pt x="564599" y="2522136"/>
                  <a:pt x="0" y="1957537"/>
                  <a:pt x="0" y="1261068"/>
                </a:cubicBezTo>
                <a:cubicBezTo>
                  <a:pt x="0" y="564599"/>
                  <a:pt x="564599" y="0"/>
                  <a:pt x="1261068" y="0"/>
                </a:cubicBezTo>
                <a:close/>
              </a:path>
            </a:pathLst>
          </a:custGeom>
        </p:spPr>
      </p:pic>
      <p:pic>
        <p:nvPicPr>
          <p:cNvPr id="11" name="Picture 10" descr="Children playing with toy blocks">
            <a:extLst>
              <a:ext uri="{FF2B5EF4-FFF2-40B4-BE49-F238E27FC236}">
                <a16:creationId xmlns:a16="http://schemas.microsoft.com/office/drawing/2014/main" id="{B4CC5CDE-987F-7CDC-5D8B-6FB5CFB0E47B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59" r="3" b="3"/>
          <a:stretch/>
        </p:blipFill>
        <p:spPr>
          <a:xfrm>
            <a:off x="9170976" y="4749556"/>
            <a:ext cx="3021024" cy="2108444"/>
          </a:xfrm>
          <a:custGeom>
            <a:avLst/>
            <a:gdLst/>
            <a:ahLst/>
            <a:cxnLst/>
            <a:rect l="l" t="t" r="r" b="b"/>
            <a:pathLst>
              <a:path w="3021024" h="2108444">
                <a:moveTo>
                  <a:pt x="1655192" y="0"/>
                </a:moveTo>
                <a:cubicBezTo>
                  <a:pt x="2169394" y="0"/>
                  <a:pt x="2628833" y="234475"/>
                  <a:pt x="2932420" y="602338"/>
                </a:cubicBezTo>
                <a:lnTo>
                  <a:pt x="3021024" y="720827"/>
                </a:lnTo>
                <a:lnTo>
                  <a:pt x="3021024" y="2108444"/>
                </a:lnTo>
                <a:lnTo>
                  <a:pt x="64399" y="2108444"/>
                </a:lnTo>
                <a:lnTo>
                  <a:pt x="33628" y="1988773"/>
                </a:lnTo>
                <a:cubicBezTo>
                  <a:pt x="11579" y="1881024"/>
                  <a:pt x="0" y="1769461"/>
                  <a:pt x="0" y="1655194"/>
                </a:cubicBezTo>
                <a:cubicBezTo>
                  <a:pt x="0" y="741057"/>
                  <a:pt x="741056" y="0"/>
                  <a:pt x="1655192" y="0"/>
                </a:cubicBezTo>
                <a:close/>
              </a:path>
            </a:pathLst>
          </a:custGeom>
        </p:spPr>
      </p:pic>
      <p:pic>
        <p:nvPicPr>
          <p:cNvPr id="19" name="Picture 18" descr="Reading cartoon bee">
            <a:extLst>
              <a:ext uri="{FF2B5EF4-FFF2-40B4-BE49-F238E27FC236}">
                <a16:creationId xmlns:a16="http://schemas.microsoft.com/office/drawing/2014/main" id="{C6A5D68C-578C-9BAE-469C-B2A53439A6B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28" r="-1" b="8121"/>
          <a:stretch/>
        </p:blipFill>
        <p:spPr>
          <a:xfrm>
            <a:off x="6172634" y="2105827"/>
            <a:ext cx="3468770" cy="3468770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103" name="Freeform: Shape 95">
            <a:extLst>
              <a:ext uri="{FF2B5EF4-FFF2-40B4-BE49-F238E27FC236}">
                <a16:creationId xmlns:a16="http://schemas.microsoft.com/office/drawing/2014/main" id="{184DB80F-D629-4A24-AE0B-F583086D27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451946">
            <a:off x="6691190" y="5832133"/>
            <a:ext cx="1780023" cy="1237913"/>
          </a:xfrm>
          <a:custGeom>
            <a:avLst/>
            <a:gdLst>
              <a:gd name="connsiteX0" fmla="*/ 1585229 w 1780023"/>
              <a:gd name="connsiteY0" fmla="*/ 764759 h 1237913"/>
              <a:gd name="connsiteX1" fmla="*/ 1623024 w 1780023"/>
              <a:gd name="connsiteY1" fmla="*/ 792810 h 1237913"/>
              <a:gd name="connsiteX2" fmla="*/ 1777614 w 1780023"/>
              <a:gd name="connsiteY2" fmla="*/ 1157141 h 1237913"/>
              <a:gd name="connsiteX3" fmla="*/ 1733799 w 1780023"/>
              <a:gd name="connsiteY3" fmla="*/ 1235532 h 1237913"/>
              <a:gd name="connsiteX4" fmla="*/ 1716464 w 1780023"/>
              <a:gd name="connsiteY4" fmla="*/ 1237722 h 1237913"/>
              <a:gd name="connsiteX5" fmla="*/ 1716464 w 1780023"/>
              <a:gd name="connsiteY5" fmla="*/ 1237913 h 1237913"/>
              <a:gd name="connsiteX6" fmla="*/ 1655409 w 1780023"/>
              <a:gd name="connsiteY6" fmla="*/ 1191717 h 1237913"/>
              <a:gd name="connsiteX7" fmla="*/ 1513200 w 1780023"/>
              <a:gd name="connsiteY7" fmla="*/ 856627 h 1237913"/>
              <a:gd name="connsiteX8" fmla="*/ 1538499 w 1780023"/>
              <a:gd name="connsiteY8" fmla="*/ 770415 h 1237913"/>
              <a:gd name="connsiteX9" fmla="*/ 1585229 w 1780023"/>
              <a:gd name="connsiteY9" fmla="*/ 764759 h 1237913"/>
              <a:gd name="connsiteX10" fmla="*/ 477919 w 1780023"/>
              <a:gd name="connsiteY10" fmla="*/ 21437 h 1237913"/>
              <a:gd name="connsiteX11" fmla="*/ 509236 w 1780023"/>
              <a:gd name="connsiteY11" fmla="*/ 84182 h 1237913"/>
              <a:gd name="connsiteX12" fmla="*/ 445829 w 1780023"/>
              <a:gd name="connsiteY12" fmla="*/ 139871 h 1237913"/>
              <a:gd name="connsiteX13" fmla="*/ 437447 w 1780023"/>
              <a:gd name="connsiteY13" fmla="*/ 139395 h 1237913"/>
              <a:gd name="connsiteX14" fmla="*/ 73211 w 1780023"/>
              <a:gd name="connsiteY14" fmla="*/ 137204 h 1237913"/>
              <a:gd name="connsiteX15" fmla="*/ 749 w 1780023"/>
              <a:gd name="connsiteY15" fmla="*/ 84082 h 1237913"/>
              <a:gd name="connsiteX16" fmla="*/ 53871 w 1780023"/>
              <a:gd name="connsiteY16" fmla="*/ 11621 h 1237913"/>
              <a:gd name="connsiteX17" fmla="*/ 58352 w 1780023"/>
              <a:gd name="connsiteY17" fmla="*/ 11093 h 1237913"/>
              <a:gd name="connsiteX18" fmla="*/ 454020 w 1780023"/>
              <a:gd name="connsiteY18" fmla="*/ 13474 h 1237913"/>
              <a:gd name="connsiteX19" fmla="*/ 477919 w 1780023"/>
              <a:gd name="connsiteY19" fmla="*/ 21437 h 1237913"/>
              <a:gd name="connsiteX20" fmla="*/ 957797 w 1780023"/>
              <a:gd name="connsiteY20" fmla="*/ 167970 h 1237913"/>
              <a:gd name="connsiteX21" fmla="*/ 1286982 w 1780023"/>
              <a:gd name="connsiteY21" fmla="*/ 387616 h 1237913"/>
              <a:gd name="connsiteX22" fmla="*/ 1293725 w 1780023"/>
              <a:gd name="connsiteY22" fmla="*/ 477075 h 1237913"/>
              <a:gd name="connsiteX23" fmla="*/ 1245453 w 1780023"/>
              <a:gd name="connsiteY23" fmla="*/ 499154 h 1237913"/>
              <a:gd name="connsiteX24" fmla="*/ 1245167 w 1780023"/>
              <a:gd name="connsiteY24" fmla="*/ 499154 h 1237913"/>
              <a:gd name="connsiteX25" fmla="*/ 1203638 w 1780023"/>
              <a:gd name="connsiteY25" fmla="*/ 484104 h 1237913"/>
              <a:gd name="connsiteX26" fmla="*/ 900647 w 1780023"/>
              <a:gd name="connsiteY26" fmla="*/ 281508 h 1237913"/>
              <a:gd name="connsiteX27" fmla="*/ 872454 w 1780023"/>
              <a:gd name="connsiteY27" fmla="*/ 196164 h 1237913"/>
              <a:gd name="connsiteX28" fmla="*/ 957797 w 1780023"/>
              <a:gd name="connsiteY28" fmla="*/ 167970 h 12379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80023" h="1237913">
                <a:moveTo>
                  <a:pt x="1585229" y="764759"/>
                </a:moveTo>
                <a:cubicBezTo>
                  <a:pt x="1600438" y="768789"/>
                  <a:pt x="1614156" y="778436"/>
                  <a:pt x="1623024" y="792810"/>
                </a:cubicBezTo>
                <a:cubicBezTo>
                  <a:pt x="1689575" y="907319"/>
                  <a:pt x="1741505" y="1029715"/>
                  <a:pt x="1777614" y="1157141"/>
                </a:cubicBezTo>
                <a:cubicBezTo>
                  <a:pt x="1787149" y="1190888"/>
                  <a:pt x="1767537" y="1225969"/>
                  <a:pt x="1733799" y="1235532"/>
                </a:cubicBezTo>
                <a:cubicBezTo>
                  <a:pt x="1728151" y="1237046"/>
                  <a:pt x="1722312" y="1237780"/>
                  <a:pt x="1716464" y="1237722"/>
                </a:cubicBezTo>
                <a:lnTo>
                  <a:pt x="1716464" y="1237913"/>
                </a:lnTo>
                <a:cubicBezTo>
                  <a:pt x="1688070" y="1237913"/>
                  <a:pt x="1663124" y="1219044"/>
                  <a:pt x="1655409" y="1191717"/>
                </a:cubicBezTo>
                <a:cubicBezTo>
                  <a:pt x="1622214" y="1074512"/>
                  <a:pt x="1574437" y="961936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53325" y="762319"/>
                  <a:pt x="1570022" y="760730"/>
                  <a:pt x="1585229" y="764759"/>
                </a:cubicBezTo>
                <a:close/>
                <a:moveTo>
                  <a:pt x="477919" y="21437"/>
                </a:moveTo>
                <a:cubicBezTo>
                  <a:pt x="499341" y="33775"/>
                  <a:pt x="512445" y="58102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89834" y="-4456"/>
                  <a:pt x="322735" y="-3656"/>
                  <a:pt x="454020" y="13474"/>
                </a:cubicBezTo>
                <a:cubicBezTo>
                  <a:pt x="462713" y="14543"/>
                  <a:pt x="470778" y="17324"/>
                  <a:pt x="477919" y="21437"/>
                </a:cubicBezTo>
                <a:close/>
                <a:moveTo>
                  <a:pt x="957797" y="167970"/>
                </a:move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8235" y="164811"/>
                  <a:pt x="926445" y="152188"/>
                  <a:pt x="957797" y="167970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98" name="Freeform: Shape 97">
            <a:extLst>
              <a:ext uri="{FF2B5EF4-FFF2-40B4-BE49-F238E27FC236}">
                <a16:creationId xmlns:a16="http://schemas.microsoft.com/office/drawing/2014/main" id="{5D6DAB5F-1A95-4E9C-9BB9-05A2FECB04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32910" y="6538912"/>
            <a:ext cx="1484156" cy="319088"/>
          </a:xfrm>
          <a:custGeom>
            <a:avLst/>
            <a:gdLst>
              <a:gd name="connsiteX0" fmla="*/ 742077 w 1484156"/>
              <a:gd name="connsiteY0" fmla="*/ 0 h 319088"/>
              <a:gd name="connsiteX1" fmla="*/ 1384409 w 1484156"/>
              <a:gd name="connsiteY1" fmla="*/ 224336 h 319088"/>
              <a:gd name="connsiteX2" fmla="*/ 1484156 w 1484156"/>
              <a:gd name="connsiteY2" fmla="*/ 319088 h 319088"/>
              <a:gd name="connsiteX3" fmla="*/ 0 w 1484156"/>
              <a:gd name="connsiteY3" fmla="*/ 319088 h 319088"/>
              <a:gd name="connsiteX4" fmla="*/ 99747 w 1484156"/>
              <a:gd name="connsiteY4" fmla="*/ 224336 h 319088"/>
              <a:gd name="connsiteX5" fmla="*/ 742077 w 1484156"/>
              <a:gd name="connsiteY5" fmla="*/ 0 h 3190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84156" h="319088">
                <a:moveTo>
                  <a:pt x="742077" y="0"/>
                </a:moveTo>
                <a:cubicBezTo>
                  <a:pt x="986072" y="0"/>
                  <a:pt x="1209855" y="84189"/>
                  <a:pt x="1384409" y="224336"/>
                </a:cubicBezTo>
                <a:lnTo>
                  <a:pt x="1484156" y="319088"/>
                </a:lnTo>
                <a:lnTo>
                  <a:pt x="0" y="319088"/>
                </a:lnTo>
                <a:lnTo>
                  <a:pt x="99747" y="224336"/>
                </a:lnTo>
                <a:cubicBezTo>
                  <a:pt x="274301" y="84189"/>
                  <a:pt x="498083" y="0"/>
                  <a:pt x="742077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3992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Rectangle 120">
            <a:extLst>
              <a:ext uri="{FF2B5EF4-FFF2-40B4-BE49-F238E27FC236}">
                <a16:creationId xmlns:a16="http://schemas.microsoft.com/office/drawing/2014/main" id="{347D6575-0B06-40B2-9D0F-298202F6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9" name="Picture 18" descr="Reading cartoon bee">
            <a:extLst>
              <a:ext uri="{FF2B5EF4-FFF2-40B4-BE49-F238E27FC236}">
                <a16:creationId xmlns:a16="http://schemas.microsoft.com/office/drawing/2014/main" id="{C6A5D68C-578C-9BAE-469C-B2A53439A6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28" r="-1" b="8121"/>
          <a:stretch/>
        </p:blipFill>
        <p:spPr>
          <a:xfrm rot="1028542">
            <a:off x="4655" y="-37867"/>
            <a:ext cx="1941033" cy="1941033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pic>
        <p:nvPicPr>
          <p:cNvPr id="23" name="Picture 22" descr="Cartoon bee with pencil">
            <a:extLst>
              <a:ext uri="{FF2B5EF4-FFF2-40B4-BE49-F238E27FC236}">
                <a16:creationId xmlns:a16="http://schemas.microsoft.com/office/drawing/2014/main" id="{78C2B4AC-FABA-7978-5246-3978983BDD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50" r="-4" b="-4"/>
          <a:stretch/>
        </p:blipFill>
        <p:spPr>
          <a:xfrm rot="2120549">
            <a:off x="9184374" y="3706787"/>
            <a:ext cx="3047542" cy="3047542"/>
          </a:xfrm>
          <a:custGeom>
            <a:avLst/>
            <a:gdLst/>
            <a:ahLst/>
            <a:cxnLst/>
            <a:rect l="l" t="t" r="r" b="b"/>
            <a:pathLst>
              <a:path w="2283868" h="2283868">
                <a:moveTo>
                  <a:pt x="1141934" y="0"/>
                </a:moveTo>
                <a:cubicBezTo>
                  <a:pt x="1772607" y="0"/>
                  <a:pt x="2283868" y="511261"/>
                  <a:pt x="2283868" y="1141934"/>
                </a:cubicBezTo>
                <a:cubicBezTo>
                  <a:pt x="2283868" y="1772607"/>
                  <a:pt x="1772607" y="2283868"/>
                  <a:pt x="1141934" y="2283868"/>
                </a:cubicBezTo>
                <a:cubicBezTo>
                  <a:pt x="511261" y="2283868"/>
                  <a:pt x="0" y="1772607"/>
                  <a:pt x="0" y="1141934"/>
                </a:cubicBezTo>
                <a:cubicBezTo>
                  <a:pt x="0" y="511261"/>
                  <a:pt x="511261" y="0"/>
                  <a:pt x="1141934" y="0"/>
                </a:cubicBezTo>
                <a:close/>
              </a:path>
            </a:pathLst>
          </a:custGeom>
        </p:spPr>
      </p:pic>
      <p:sp>
        <p:nvSpPr>
          <p:cNvPr id="123" name="Arc 122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4703" y="541034"/>
            <a:ext cx="931930" cy="90664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10B8E-E16B-4229-87AC-3075FF7F1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1966" y="292385"/>
            <a:ext cx="10358278" cy="150909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Buzzing Bees </a:t>
            </a:r>
            <a:br>
              <a:rPr lang="en-GB" sz="2400" dirty="0">
                <a:solidFill>
                  <a:srgbClr val="FFFFFF"/>
                </a:solidFill>
              </a:rPr>
            </a:br>
            <a:br>
              <a:rPr lang="en-GB" sz="2400" dirty="0">
                <a:solidFill>
                  <a:srgbClr val="FFFFFF"/>
                </a:solidFill>
              </a:rPr>
            </a:b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create a lively, interesting, enjoyable, secure atmosphere that supports early learning and development by fostering curiosity, inquiry, and investigation via play</a:t>
            </a:r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501" y="3865664"/>
            <a:ext cx="739429" cy="739429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25B6B-E619-2434-BFE3-8DB8BA4737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543" y="1865298"/>
            <a:ext cx="11141123" cy="3998789"/>
          </a:xfrm>
        </p:spPr>
        <p:txBody>
          <a:bodyPr>
            <a:normAutofit/>
          </a:bodyPr>
          <a:lstStyle/>
          <a:p>
            <a:pPr algn="l"/>
            <a:r>
              <a:rPr lang="en-GB" sz="2600" b="1" dirty="0"/>
              <a:t>Introduction</a:t>
            </a:r>
          </a:p>
          <a:p>
            <a:pPr marL="342900" indent="-342900" algn="l">
              <a:buFont typeface="Courier New" panose="02070309020205020404" pitchFamily="49" charset="0"/>
              <a:buChar char="o"/>
            </a:pPr>
            <a:endParaRPr lang="en-GB" dirty="0"/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GB" dirty="0"/>
              <a:t> There is significant increase in demand for childcare services in the UK.</a:t>
            </a: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A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s an entrepreneur I can see that the need for nurseries will never decrease.</a:t>
            </a: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Project Management Plan Has been created.</a:t>
            </a: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Babar Hussain will be the sole owner.</a:t>
            </a: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25 children capacity aged from 0 to 5 years</a:t>
            </a:r>
          </a:p>
          <a:p>
            <a:pPr marL="342900" indent="-342900" algn="l">
              <a:buFont typeface="Courier New" panose="02070309020205020404" pitchFamily="49" charset="0"/>
              <a:buChar char="o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The Early Years Foundation Stage will be followed</a:t>
            </a:r>
          </a:p>
          <a:p>
            <a:pPr marL="342900" indent="-342900" algn="l">
              <a:buFont typeface="Courier New" panose="02070309020205020404" pitchFamily="49" charset="0"/>
              <a:buChar char="o"/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l"/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96645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Rectangle 120">
            <a:extLst>
              <a:ext uri="{FF2B5EF4-FFF2-40B4-BE49-F238E27FC236}">
                <a16:creationId xmlns:a16="http://schemas.microsoft.com/office/drawing/2014/main" id="{347D6575-0B06-40B2-9D0F-298202F6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9" name="Picture 18" descr="Reading cartoon bee">
            <a:extLst>
              <a:ext uri="{FF2B5EF4-FFF2-40B4-BE49-F238E27FC236}">
                <a16:creationId xmlns:a16="http://schemas.microsoft.com/office/drawing/2014/main" id="{C6A5D68C-578C-9BAE-469C-B2A53439A6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28" r="-1" b="8121"/>
          <a:stretch/>
        </p:blipFill>
        <p:spPr>
          <a:xfrm rot="1028542">
            <a:off x="4655" y="-37867"/>
            <a:ext cx="1941033" cy="1941033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pic>
        <p:nvPicPr>
          <p:cNvPr id="23" name="Picture 22" descr="Cartoon bee with pencil">
            <a:extLst>
              <a:ext uri="{FF2B5EF4-FFF2-40B4-BE49-F238E27FC236}">
                <a16:creationId xmlns:a16="http://schemas.microsoft.com/office/drawing/2014/main" id="{78C2B4AC-FABA-7978-5246-3978983BDD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50" r="-4" b="-4"/>
          <a:stretch/>
        </p:blipFill>
        <p:spPr>
          <a:xfrm rot="2120549">
            <a:off x="9184374" y="3706787"/>
            <a:ext cx="3047542" cy="3047542"/>
          </a:xfrm>
          <a:custGeom>
            <a:avLst/>
            <a:gdLst/>
            <a:ahLst/>
            <a:cxnLst/>
            <a:rect l="l" t="t" r="r" b="b"/>
            <a:pathLst>
              <a:path w="2283868" h="2283868">
                <a:moveTo>
                  <a:pt x="1141934" y="0"/>
                </a:moveTo>
                <a:cubicBezTo>
                  <a:pt x="1772607" y="0"/>
                  <a:pt x="2283868" y="511261"/>
                  <a:pt x="2283868" y="1141934"/>
                </a:cubicBezTo>
                <a:cubicBezTo>
                  <a:pt x="2283868" y="1772607"/>
                  <a:pt x="1772607" y="2283868"/>
                  <a:pt x="1141934" y="2283868"/>
                </a:cubicBezTo>
                <a:cubicBezTo>
                  <a:pt x="511261" y="2283868"/>
                  <a:pt x="0" y="1772607"/>
                  <a:pt x="0" y="1141934"/>
                </a:cubicBezTo>
                <a:cubicBezTo>
                  <a:pt x="0" y="511261"/>
                  <a:pt x="511261" y="0"/>
                  <a:pt x="1141934" y="0"/>
                </a:cubicBezTo>
                <a:close/>
              </a:path>
            </a:pathLst>
          </a:custGeom>
        </p:spPr>
      </p:pic>
      <p:sp>
        <p:nvSpPr>
          <p:cNvPr id="123" name="Arc 122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4703" y="541034"/>
            <a:ext cx="931930" cy="90664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10B8E-E16B-4229-87AC-3075FF7F1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1966" y="292385"/>
            <a:ext cx="10358278" cy="150909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Buzzing Bees </a:t>
            </a:r>
            <a:br>
              <a:rPr lang="en-GB" sz="2400" dirty="0">
                <a:solidFill>
                  <a:srgbClr val="FFFFFF"/>
                </a:solidFill>
              </a:rPr>
            </a:br>
            <a:br>
              <a:rPr lang="en-GB" sz="2400" dirty="0">
                <a:solidFill>
                  <a:srgbClr val="FFFFFF"/>
                </a:solidFill>
              </a:rPr>
            </a:br>
            <a:r>
              <a:rPr lang="en-GB" sz="18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create a lively, interesting, enjoyable, secure atmosphere that supports early learning and development by fostering curiosity, inquiry, and investigation via play</a:t>
            </a:r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501" y="3865664"/>
            <a:ext cx="739429" cy="739429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25B6B-E619-2434-BFE3-8DB8BA4737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543" y="1865298"/>
            <a:ext cx="11141123" cy="3998789"/>
          </a:xfrm>
        </p:spPr>
        <p:txBody>
          <a:bodyPr>
            <a:normAutofit fontScale="40000" lnSpcReduction="20000"/>
          </a:bodyPr>
          <a:lstStyle/>
          <a:p>
            <a:pPr algn="l"/>
            <a:endParaRPr lang="en-GB" dirty="0"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just">
              <a:lnSpc>
                <a:spcPct val="120000"/>
              </a:lnSpc>
              <a:spcAft>
                <a:spcPts val="800"/>
              </a:spcAft>
            </a:pPr>
            <a:r>
              <a:rPr lang="en-GB" sz="5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Address:</a:t>
            </a: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	Stratford Road</a:t>
            </a:r>
            <a:r>
              <a:rPr lang="en-GB" sz="5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Shirley</a:t>
            </a:r>
            <a:r>
              <a:rPr lang="en-GB" sz="56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</a:t>
            </a: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Solihull, B90 3AE</a:t>
            </a:r>
            <a:endParaRPr lang="en-GB" sz="5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Aft>
                <a:spcPts val="800"/>
              </a:spcAft>
            </a:pPr>
            <a:r>
              <a:rPr lang="en-GB" sz="5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Company Directors:</a:t>
            </a: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 	Mr Babar Hussain</a:t>
            </a:r>
            <a:endParaRPr lang="en-GB" sz="5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Aft>
                <a:spcPts val="800"/>
              </a:spcAft>
            </a:pP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			Mr Awais Munir (Deputy Manager)	</a:t>
            </a:r>
            <a:endParaRPr lang="en-GB" sz="5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Aft>
                <a:spcPts val="800"/>
              </a:spcAft>
            </a:pPr>
            <a:r>
              <a:rPr lang="en-GB" sz="5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Tel:	</a:t>
            </a: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07978648593</a:t>
            </a:r>
            <a:endParaRPr lang="en-GB" sz="5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Aft>
                <a:spcPts val="800"/>
              </a:spcAft>
            </a:pPr>
            <a:r>
              <a:rPr lang="en-GB" sz="5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Opening Hours:</a:t>
            </a: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7:30am – 6:30pm (closed throughout the Christmas and holiday weekend)</a:t>
            </a:r>
            <a:endParaRPr lang="en-GB" sz="5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20000"/>
              </a:lnSpc>
              <a:spcAft>
                <a:spcPts val="800"/>
              </a:spcAft>
            </a:pPr>
            <a:r>
              <a:rPr lang="en-GB" sz="5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No of places:</a:t>
            </a: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	25 children  </a:t>
            </a:r>
            <a:r>
              <a:rPr lang="en-GB" sz="56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Proposed Opening Date</a:t>
            </a:r>
            <a:r>
              <a:rPr lang="en-GB" sz="56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: 	April 2024</a:t>
            </a:r>
            <a:endParaRPr lang="en-GB" sz="56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marL="342900" indent="-342900" algn="l">
              <a:buFont typeface="Courier New" panose="02070309020205020404" pitchFamily="49" charset="0"/>
              <a:buChar char="o"/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l"/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873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Rectangle 144">
            <a:extLst>
              <a:ext uri="{FF2B5EF4-FFF2-40B4-BE49-F238E27FC236}">
                <a16:creationId xmlns:a16="http://schemas.microsoft.com/office/drawing/2014/main" id="{347D6575-0B06-40B2-9D0F-298202F6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7" name="Arc 146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10B8E-E16B-4229-87AC-3075FF7F1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9633" y="994358"/>
            <a:ext cx="5254633" cy="1069995"/>
          </a:xfrm>
        </p:spPr>
        <p:txBody>
          <a:bodyPr>
            <a:normAutofit fontScale="90000"/>
          </a:bodyPr>
          <a:lstStyle/>
          <a:p>
            <a:pPr algn="l"/>
            <a:r>
              <a:rPr lang="en-GB" sz="4900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Buzzing Bees </a:t>
            </a:r>
            <a:br>
              <a:rPr lang="en-GB" sz="5100" dirty="0">
                <a:solidFill>
                  <a:srgbClr val="FFFFFF"/>
                </a:solidFill>
              </a:rPr>
            </a:br>
            <a:endParaRPr lang="en-GB" sz="51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25B6B-E619-2434-BFE3-8DB8BA4737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2817" y="1595121"/>
            <a:ext cx="6163965" cy="4885192"/>
          </a:xfrm>
        </p:spPr>
        <p:txBody>
          <a:bodyPr>
            <a:noAutofit/>
          </a:bodyPr>
          <a:lstStyle/>
          <a:p>
            <a:pPr algn="just"/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Property</a:t>
            </a:r>
          </a:p>
          <a:p>
            <a:pPr algn="just"/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The property will be rented, with intention to buy at later stage.</a:t>
            </a:r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The nursery will include a complete indoor space conversion as well as necessary outside work to guarantee the setting supports all learning modalities in all weather conditions</a:t>
            </a:r>
            <a:endParaRPr lang="en-GB" sz="16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/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Shirley is where the property is situated in Solihull. The house is isolated inside its own grounds, which also feature a little wooded area behind the sizable garden.</a:t>
            </a:r>
          </a:p>
          <a:p>
            <a:pPr algn="just"/>
            <a:r>
              <a:rPr lang="en-GB" sz="1600" b="1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Employees</a:t>
            </a:r>
          </a:p>
          <a:p>
            <a:pPr algn="just"/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 Managing Director</a:t>
            </a:r>
          </a:p>
          <a:p>
            <a:pPr algn="just"/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 Deputy manager</a:t>
            </a:r>
          </a:p>
          <a:p>
            <a:pPr algn="just"/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 level 3 qualified nursery nurses (full time)</a:t>
            </a:r>
          </a:p>
          <a:p>
            <a:pPr algn="just"/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 level 2 qualified nursery assistants (full time)</a:t>
            </a:r>
          </a:p>
          <a:p>
            <a:pPr algn="just"/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2 level 2 qualified nursery assistants (part time)</a:t>
            </a:r>
          </a:p>
          <a:p>
            <a:pPr algn="just"/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 cook (Part time)</a:t>
            </a:r>
          </a:p>
          <a:p>
            <a:pPr algn="just"/>
            <a:r>
              <a:rPr lang="en-GB" sz="16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1 Cleaner (Part Time)</a:t>
            </a:r>
          </a:p>
          <a:p>
            <a:pPr algn="l"/>
            <a:endParaRPr lang="en-GB" sz="1400" dirty="0">
              <a:solidFill>
                <a:srgbClr val="FFFFFF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49" name="Oval 148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4703" y="541034"/>
            <a:ext cx="931930" cy="90664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18" descr="Reading cartoon bee">
            <a:extLst>
              <a:ext uri="{FF2B5EF4-FFF2-40B4-BE49-F238E27FC236}">
                <a16:creationId xmlns:a16="http://schemas.microsoft.com/office/drawing/2014/main" id="{C6A5D68C-578C-9BAE-469C-B2A53439A6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28" r="-1" b="8121"/>
          <a:stretch/>
        </p:blipFill>
        <p:spPr>
          <a:xfrm>
            <a:off x="6838414" y="-211427"/>
            <a:ext cx="3318219" cy="331821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151" name="Rectangle 150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501" y="3865664"/>
            <a:ext cx="739429" cy="739429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3" name="Picture 22" descr="Cartoon bee with pencil">
            <a:extLst>
              <a:ext uri="{FF2B5EF4-FFF2-40B4-BE49-F238E27FC236}">
                <a16:creationId xmlns:a16="http://schemas.microsoft.com/office/drawing/2014/main" id="{78C2B4AC-FABA-7978-5246-3978983BDD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50" r="-4" b="-4"/>
          <a:stretch/>
        </p:blipFill>
        <p:spPr>
          <a:xfrm>
            <a:off x="9224703" y="2863908"/>
            <a:ext cx="3047542" cy="3047542"/>
          </a:xfrm>
          <a:custGeom>
            <a:avLst/>
            <a:gdLst/>
            <a:ahLst/>
            <a:cxnLst/>
            <a:rect l="l" t="t" r="r" b="b"/>
            <a:pathLst>
              <a:path w="2283868" h="2283868">
                <a:moveTo>
                  <a:pt x="1141934" y="0"/>
                </a:moveTo>
                <a:cubicBezTo>
                  <a:pt x="1772607" y="0"/>
                  <a:pt x="2283868" y="511261"/>
                  <a:pt x="2283868" y="1141934"/>
                </a:cubicBezTo>
                <a:cubicBezTo>
                  <a:pt x="2283868" y="1772607"/>
                  <a:pt x="1772607" y="2283868"/>
                  <a:pt x="1141934" y="2283868"/>
                </a:cubicBezTo>
                <a:cubicBezTo>
                  <a:pt x="511261" y="2283868"/>
                  <a:pt x="0" y="1772607"/>
                  <a:pt x="0" y="1141934"/>
                </a:cubicBezTo>
                <a:cubicBezTo>
                  <a:pt x="0" y="511261"/>
                  <a:pt x="511261" y="0"/>
                  <a:pt x="114193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59154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Rectangle 120">
            <a:extLst>
              <a:ext uri="{FF2B5EF4-FFF2-40B4-BE49-F238E27FC236}">
                <a16:creationId xmlns:a16="http://schemas.microsoft.com/office/drawing/2014/main" id="{347D6575-0B06-40B2-9D0F-298202F6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9" name="Picture 18" descr="Reading cartoon bee">
            <a:extLst>
              <a:ext uri="{FF2B5EF4-FFF2-40B4-BE49-F238E27FC236}">
                <a16:creationId xmlns:a16="http://schemas.microsoft.com/office/drawing/2014/main" id="{C6A5D68C-578C-9BAE-469C-B2A53439A6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28" r="-1" b="8121"/>
          <a:stretch/>
        </p:blipFill>
        <p:spPr>
          <a:xfrm rot="1028542">
            <a:off x="4655" y="-37867"/>
            <a:ext cx="1941033" cy="1941033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pic>
        <p:nvPicPr>
          <p:cNvPr id="23" name="Picture 22" descr="Cartoon bee with pencil">
            <a:extLst>
              <a:ext uri="{FF2B5EF4-FFF2-40B4-BE49-F238E27FC236}">
                <a16:creationId xmlns:a16="http://schemas.microsoft.com/office/drawing/2014/main" id="{78C2B4AC-FABA-7978-5246-3978983BDD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50" r="-4" b="-4"/>
          <a:stretch/>
        </p:blipFill>
        <p:spPr>
          <a:xfrm rot="2120549">
            <a:off x="9184374" y="3706787"/>
            <a:ext cx="3047542" cy="3047542"/>
          </a:xfrm>
          <a:custGeom>
            <a:avLst/>
            <a:gdLst/>
            <a:ahLst/>
            <a:cxnLst/>
            <a:rect l="l" t="t" r="r" b="b"/>
            <a:pathLst>
              <a:path w="2283868" h="2283868">
                <a:moveTo>
                  <a:pt x="1141934" y="0"/>
                </a:moveTo>
                <a:cubicBezTo>
                  <a:pt x="1772607" y="0"/>
                  <a:pt x="2283868" y="511261"/>
                  <a:pt x="2283868" y="1141934"/>
                </a:cubicBezTo>
                <a:cubicBezTo>
                  <a:pt x="2283868" y="1772607"/>
                  <a:pt x="1772607" y="2283868"/>
                  <a:pt x="1141934" y="2283868"/>
                </a:cubicBezTo>
                <a:cubicBezTo>
                  <a:pt x="511261" y="2283868"/>
                  <a:pt x="0" y="1772607"/>
                  <a:pt x="0" y="1141934"/>
                </a:cubicBezTo>
                <a:cubicBezTo>
                  <a:pt x="0" y="511261"/>
                  <a:pt x="511261" y="0"/>
                  <a:pt x="1141934" y="0"/>
                </a:cubicBezTo>
                <a:close/>
              </a:path>
            </a:pathLst>
          </a:custGeom>
        </p:spPr>
      </p:pic>
      <p:sp>
        <p:nvSpPr>
          <p:cNvPr id="123" name="Arc 122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4703" y="541034"/>
            <a:ext cx="931930" cy="90664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10B8E-E16B-4229-87AC-3075FF7F1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1965" y="240882"/>
            <a:ext cx="10358278" cy="93009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Buzzing Bees </a:t>
            </a:r>
            <a:br>
              <a:rPr lang="en-GB" sz="2400" dirty="0">
                <a:solidFill>
                  <a:srgbClr val="FFFFFF"/>
                </a:solidFill>
              </a:rPr>
            </a:br>
            <a:endParaRPr lang="en-GB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501" y="3865664"/>
            <a:ext cx="739429" cy="739429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25B6B-E619-2434-BFE3-8DB8BA4737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5661" y="1611260"/>
            <a:ext cx="11141123" cy="3998789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buFont typeface="Courier New" panose="02070309020205020404" pitchFamily="49" charset="0"/>
              <a:buChar char="o"/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l"/>
            <a:r>
              <a:rPr lang="en-GB" b="1" dirty="0"/>
              <a:t>Training and development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All employees will receive assistance for their growth through a thorough staff appraisal system that addresses their needs for both personal and professional development</a:t>
            </a:r>
            <a:r>
              <a:rPr lang="en-GB" sz="2400" dirty="0">
                <a:solidFill>
                  <a:srgbClr val="FFFFFF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R</a:t>
            </a:r>
            <a:r>
              <a:rPr lang="en-GB" sz="2400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egular staff meetings, and the topic of training will be covered</a:t>
            </a:r>
          </a:p>
          <a:p>
            <a:pPr algn="l"/>
            <a:endParaRPr lang="en-GB" sz="2400" b="1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  <a:p>
            <a:pPr algn="l"/>
            <a:r>
              <a:rPr lang="en-GB" sz="2400" b="1" dirty="0">
                <a:effectLst/>
                <a:latin typeface="Times New Roman" panose="02020603050405020304" pitchFamily="18" charset="0"/>
                <a:ea typeface="Calibri" panose="020F0502020204030204" pitchFamily="34" charset="0"/>
              </a:rPr>
              <a:t>Marketing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Local Newspaper &amp; Magazine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Create website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</a:rPr>
              <a:t>Leaflets distribution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400" dirty="0">
              <a:effectLst/>
              <a:latin typeface="Times New Roman" panose="02020603050405020304" pitchFamily="18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26185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Rectangle 120">
            <a:extLst>
              <a:ext uri="{FF2B5EF4-FFF2-40B4-BE49-F238E27FC236}">
                <a16:creationId xmlns:a16="http://schemas.microsoft.com/office/drawing/2014/main" id="{347D6575-0B06-40B2-9D0F-298202F6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9" name="Picture 18" descr="Reading cartoon bee">
            <a:extLst>
              <a:ext uri="{FF2B5EF4-FFF2-40B4-BE49-F238E27FC236}">
                <a16:creationId xmlns:a16="http://schemas.microsoft.com/office/drawing/2014/main" id="{C6A5D68C-578C-9BAE-469C-B2A53439A6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28" r="-1" b="8121"/>
          <a:stretch/>
        </p:blipFill>
        <p:spPr>
          <a:xfrm rot="1028542">
            <a:off x="4655" y="-37867"/>
            <a:ext cx="1941033" cy="1941033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pic>
        <p:nvPicPr>
          <p:cNvPr id="23" name="Picture 22" descr="Cartoon bee with pencil">
            <a:extLst>
              <a:ext uri="{FF2B5EF4-FFF2-40B4-BE49-F238E27FC236}">
                <a16:creationId xmlns:a16="http://schemas.microsoft.com/office/drawing/2014/main" id="{78C2B4AC-FABA-7978-5246-3978983BDD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50" r="-4" b="-4"/>
          <a:stretch/>
        </p:blipFill>
        <p:spPr>
          <a:xfrm rot="2120549">
            <a:off x="9184374" y="3706787"/>
            <a:ext cx="3047542" cy="3047542"/>
          </a:xfrm>
          <a:custGeom>
            <a:avLst/>
            <a:gdLst/>
            <a:ahLst/>
            <a:cxnLst/>
            <a:rect l="l" t="t" r="r" b="b"/>
            <a:pathLst>
              <a:path w="2283868" h="2283868">
                <a:moveTo>
                  <a:pt x="1141934" y="0"/>
                </a:moveTo>
                <a:cubicBezTo>
                  <a:pt x="1772607" y="0"/>
                  <a:pt x="2283868" y="511261"/>
                  <a:pt x="2283868" y="1141934"/>
                </a:cubicBezTo>
                <a:cubicBezTo>
                  <a:pt x="2283868" y="1772607"/>
                  <a:pt x="1772607" y="2283868"/>
                  <a:pt x="1141934" y="2283868"/>
                </a:cubicBezTo>
                <a:cubicBezTo>
                  <a:pt x="511261" y="2283868"/>
                  <a:pt x="0" y="1772607"/>
                  <a:pt x="0" y="1141934"/>
                </a:cubicBezTo>
                <a:cubicBezTo>
                  <a:pt x="0" y="511261"/>
                  <a:pt x="511261" y="0"/>
                  <a:pt x="1141934" y="0"/>
                </a:cubicBezTo>
                <a:close/>
              </a:path>
            </a:pathLst>
          </a:custGeom>
        </p:spPr>
      </p:pic>
      <p:sp>
        <p:nvSpPr>
          <p:cNvPr id="123" name="Arc 122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4703" y="541034"/>
            <a:ext cx="931930" cy="90664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10B8E-E16B-4229-87AC-3075FF7F1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1965" y="240882"/>
            <a:ext cx="10358278" cy="93009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Buzzing Bees </a:t>
            </a:r>
            <a:br>
              <a:rPr lang="en-GB" sz="2400" dirty="0">
                <a:solidFill>
                  <a:srgbClr val="FFFFFF"/>
                </a:solidFill>
              </a:rPr>
            </a:br>
            <a:endParaRPr lang="en-GB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501" y="3865664"/>
            <a:ext cx="739429" cy="739429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25B6B-E619-2434-BFE3-8DB8BA4737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5661" y="1611260"/>
            <a:ext cx="11141123" cy="3998789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400" b="1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Calculations</a:t>
            </a:r>
            <a:endParaRPr lang="en-GB" b="1" kern="100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£35-£37 per hour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kern="100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 loan will be applied for 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2806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Rectangle 120">
            <a:extLst>
              <a:ext uri="{FF2B5EF4-FFF2-40B4-BE49-F238E27FC236}">
                <a16:creationId xmlns:a16="http://schemas.microsoft.com/office/drawing/2014/main" id="{347D6575-0B06-40B2-9D0F-298202F6B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19" name="Picture 18" descr="Reading cartoon bee">
            <a:extLst>
              <a:ext uri="{FF2B5EF4-FFF2-40B4-BE49-F238E27FC236}">
                <a16:creationId xmlns:a16="http://schemas.microsoft.com/office/drawing/2014/main" id="{C6A5D68C-578C-9BAE-469C-B2A53439A6B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28" r="-1" b="8121"/>
          <a:stretch/>
        </p:blipFill>
        <p:spPr>
          <a:xfrm rot="1028542">
            <a:off x="630342" y="409896"/>
            <a:ext cx="3274952" cy="3274952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pic>
        <p:nvPicPr>
          <p:cNvPr id="23" name="Picture 22" descr="Cartoon bee with pencil">
            <a:extLst>
              <a:ext uri="{FF2B5EF4-FFF2-40B4-BE49-F238E27FC236}">
                <a16:creationId xmlns:a16="http://schemas.microsoft.com/office/drawing/2014/main" id="{78C2B4AC-FABA-7978-5246-3978983BDD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50" r="-4" b="-4"/>
          <a:stretch/>
        </p:blipFill>
        <p:spPr>
          <a:xfrm rot="2144503">
            <a:off x="8790212" y="3230835"/>
            <a:ext cx="3405788" cy="3405788"/>
          </a:xfrm>
          <a:custGeom>
            <a:avLst/>
            <a:gdLst/>
            <a:ahLst/>
            <a:cxnLst/>
            <a:rect l="l" t="t" r="r" b="b"/>
            <a:pathLst>
              <a:path w="2283868" h="2283868">
                <a:moveTo>
                  <a:pt x="1141934" y="0"/>
                </a:moveTo>
                <a:cubicBezTo>
                  <a:pt x="1772607" y="0"/>
                  <a:pt x="2283868" y="511261"/>
                  <a:pt x="2283868" y="1141934"/>
                </a:cubicBezTo>
                <a:cubicBezTo>
                  <a:pt x="2283868" y="1772607"/>
                  <a:pt x="1772607" y="2283868"/>
                  <a:pt x="1141934" y="2283868"/>
                </a:cubicBezTo>
                <a:cubicBezTo>
                  <a:pt x="511261" y="2283868"/>
                  <a:pt x="0" y="1772607"/>
                  <a:pt x="0" y="1141934"/>
                </a:cubicBezTo>
                <a:cubicBezTo>
                  <a:pt x="0" y="511261"/>
                  <a:pt x="511261" y="0"/>
                  <a:pt x="1141934" y="0"/>
                </a:cubicBezTo>
                <a:close/>
              </a:path>
            </a:pathLst>
          </a:custGeom>
        </p:spPr>
      </p:pic>
      <p:sp>
        <p:nvSpPr>
          <p:cNvPr id="123" name="Arc 122">
            <a:extLst>
              <a:ext uri="{FF2B5EF4-FFF2-40B4-BE49-F238E27FC236}">
                <a16:creationId xmlns:a16="http://schemas.microsoft.com/office/drawing/2014/main" id="{E2B33195-5BCA-4BB7-A82D-6739522687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604789">
            <a:off x="675639" y="775849"/>
            <a:ext cx="2987899" cy="2987899"/>
          </a:xfrm>
          <a:prstGeom prst="arc">
            <a:avLst>
              <a:gd name="adj1" fmla="val 14455503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5" name="Oval 124">
            <a:extLst>
              <a:ext uri="{FF2B5EF4-FFF2-40B4-BE49-F238E27FC236}">
                <a16:creationId xmlns:a16="http://schemas.microsoft.com/office/drawing/2014/main" id="{CF8AD9F3-9AF6-494F-83A3-2F67756393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224703" y="541034"/>
            <a:ext cx="931930" cy="906649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10B8E-E16B-4229-87AC-3075FF7F1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1965" y="240882"/>
            <a:ext cx="10358278" cy="93009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Buzzing Bees </a:t>
            </a:r>
            <a:br>
              <a:rPr lang="en-GB" sz="2400" dirty="0">
                <a:solidFill>
                  <a:srgbClr val="FFFFFF"/>
                </a:solidFill>
              </a:rPr>
            </a:br>
            <a:endParaRPr lang="en-GB" sz="18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7" name="Rectangle 126">
            <a:extLst>
              <a:ext uri="{FF2B5EF4-FFF2-40B4-BE49-F238E27FC236}">
                <a16:creationId xmlns:a16="http://schemas.microsoft.com/office/drawing/2014/main" id="{0DA5DB8B-7E5C-4ABC-8069-A9A8806F3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1501" y="3865664"/>
            <a:ext cx="739429" cy="739429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25B6B-E619-2434-BFE3-8DB8BA4737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5661" y="1611260"/>
            <a:ext cx="11141123" cy="399878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000" b="1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QUAD Chart 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B2F0A6B-50A1-3BD4-3CC4-0472F3AE373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3722674"/>
              </p:ext>
            </p:extLst>
          </p:nvPr>
        </p:nvGraphicFramePr>
        <p:xfrm>
          <a:off x="3233420" y="2636037"/>
          <a:ext cx="5725160" cy="323062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62580">
                  <a:extLst>
                    <a:ext uri="{9D8B030D-6E8A-4147-A177-3AD203B41FA5}">
                      <a16:colId xmlns:a16="http://schemas.microsoft.com/office/drawing/2014/main" val="3190615218"/>
                    </a:ext>
                  </a:extLst>
                </a:gridCol>
                <a:gridCol w="2862580">
                  <a:extLst>
                    <a:ext uri="{9D8B030D-6E8A-4147-A177-3AD203B41FA5}">
                      <a16:colId xmlns:a16="http://schemas.microsoft.com/office/drawing/2014/main" val="1715169246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Purpose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To provide early years education to children aged between 0-5 years.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Provide a safe place for parent to leave their children while they are at work.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457200"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Customers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Parents and local families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Local authorities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Employees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469571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Desired Result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Have all 25-nursery placement filled.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</a:rPr>
                        <a:t>Regular payments made by parents on time.</a:t>
                      </a:r>
                      <a:endParaRPr lang="en-GB" sz="1100" kern="100" dirty="0">
                        <a:solidFill>
                          <a:schemeClr val="tx1"/>
                        </a:solidFill>
                        <a:effectLst/>
                      </a:endParaRPr>
                    </a:p>
                    <a:p>
                      <a:pPr marL="228600"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Measure of Success</a:t>
                      </a:r>
                      <a:endParaRPr lang="en-GB" sz="1100" kern="100" dirty="0">
                        <a:effectLst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</a:rPr>
                        <a:t>Receive monthly payment on time.</a:t>
                      </a:r>
                      <a:endParaRPr lang="en-GB" sz="1100" kern="100" dirty="0">
                        <a:effectLst/>
                      </a:endParaRPr>
                    </a:p>
                    <a:p>
                      <a:pPr marL="342900" lvl="0" indent="-342900" algn="just">
                        <a:lnSpc>
                          <a:spcPct val="107000"/>
                        </a:lnSpc>
                        <a:spcAft>
                          <a:spcPts val="800"/>
                        </a:spcAft>
                        <a:buFont typeface="Symbol" panose="05050102010706020507" pitchFamily="18" charset="2"/>
                        <a:buChar char=""/>
                      </a:pPr>
                      <a:r>
                        <a:rPr lang="en-GB" sz="1200" kern="100" dirty="0">
                          <a:effectLst/>
                        </a:rPr>
                        <a:t> </a:t>
                      </a:r>
                      <a:endParaRPr lang="en-GB" sz="1100" kern="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100552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34292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2" name="Rectangle 131">
            <a:extLst>
              <a:ext uri="{FF2B5EF4-FFF2-40B4-BE49-F238E27FC236}">
                <a16:creationId xmlns:a16="http://schemas.microsoft.com/office/drawing/2014/main" id="{78FEF541-9D31-416C-9CB5-46A1A742D9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4" name="Rectangle 133">
            <a:extLst>
              <a:ext uri="{FF2B5EF4-FFF2-40B4-BE49-F238E27FC236}">
                <a16:creationId xmlns:a16="http://schemas.microsoft.com/office/drawing/2014/main" id="{C0346EDD-F4DA-460A-8365-633DFEC2D1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Arc 135">
            <a:extLst>
              <a:ext uri="{FF2B5EF4-FFF2-40B4-BE49-F238E27FC236}">
                <a16:creationId xmlns:a16="http://schemas.microsoft.com/office/drawing/2014/main" id="{129A6924-D08B-45DD-8219-D130D09CE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90427" y="683791"/>
            <a:ext cx="2987899" cy="2987899"/>
          </a:xfrm>
          <a:prstGeom prst="arc">
            <a:avLst>
              <a:gd name="adj1" fmla="val 16200000"/>
              <a:gd name="adj2" fmla="val 2120553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710B8E-E16B-4229-87AC-3075FF7F11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21863" y="643467"/>
            <a:ext cx="4926669" cy="286649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Buzzing Bees 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425B6B-E619-2434-BFE3-8DB8BA47376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21863" y="3671690"/>
            <a:ext cx="4926669" cy="2532618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kern="100">
                <a:solidFill>
                  <a:srgbClr val="FFFF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Thankyou</a:t>
            </a:r>
          </a:p>
        </p:txBody>
      </p:sp>
      <p:pic>
        <p:nvPicPr>
          <p:cNvPr id="23" name="Picture 22" descr="Cartoon bee with pencil">
            <a:extLst>
              <a:ext uri="{FF2B5EF4-FFF2-40B4-BE49-F238E27FC236}">
                <a16:creationId xmlns:a16="http://schemas.microsoft.com/office/drawing/2014/main" id="{78C2B4AC-FABA-7978-5246-3978983BDD7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426" r="5" b="5"/>
          <a:stretch/>
        </p:blipFill>
        <p:spPr>
          <a:xfrm>
            <a:off x="545433" y="545094"/>
            <a:ext cx="2326652" cy="2334718"/>
          </a:xfrm>
          <a:custGeom>
            <a:avLst/>
            <a:gdLst/>
            <a:ahLst/>
            <a:cxnLst/>
            <a:rect l="l" t="t" r="r" b="b"/>
            <a:pathLst>
              <a:path w="4048125" h="4048125">
                <a:moveTo>
                  <a:pt x="65094" y="0"/>
                </a:moveTo>
                <a:lnTo>
                  <a:pt x="3983031" y="0"/>
                </a:lnTo>
                <a:cubicBezTo>
                  <a:pt x="4018981" y="0"/>
                  <a:pt x="4048125" y="29144"/>
                  <a:pt x="4048125" y="65094"/>
                </a:cubicBezTo>
                <a:lnTo>
                  <a:pt x="4048125" y="3983031"/>
                </a:lnTo>
                <a:cubicBezTo>
                  <a:pt x="4048125" y="4018981"/>
                  <a:pt x="4018981" y="4048125"/>
                  <a:pt x="3983031" y="4048125"/>
                </a:cubicBezTo>
                <a:lnTo>
                  <a:pt x="65094" y="4048125"/>
                </a:lnTo>
                <a:cubicBezTo>
                  <a:pt x="29144" y="4048125"/>
                  <a:pt x="0" y="4018981"/>
                  <a:pt x="0" y="3983031"/>
                </a:cubicBezTo>
                <a:lnTo>
                  <a:pt x="0" y="65094"/>
                </a:lnTo>
                <a:cubicBezTo>
                  <a:pt x="0" y="29144"/>
                  <a:pt x="29144" y="0"/>
                  <a:pt x="65094" y="0"/>
                </a:cubicBezTo>
                <a:close/>
              </a:path>
            </a:pathLst>
          </a:custGeom>
        </p:spPr>
      </p:pic>
      <p:sp>
        <p:nvSpPr>
          <p:cNvPr id="138" name="Oval 137">
            <a:extLst>
              <a:ext uri="{FF2B5EF4-FFF2-40B4-BE49-F238E27FC236}">
                <a16:creationId xmlns:a16="http://schemas.microsoft.com/office/drawing/2014/main" id="{D8640428-FCF3-4959-9C16-0C63AE5797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64951" y="2387841"/>
            <a:ext cx="491961" cy="49196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0" name="Rectangle 139">
            <a:extLst>
              <a:ext uri="{FF2B5EF4-FFF2-40B4-BE49-F238E27FC236}">
                <a16:creationId xmlns:a16="http://schemas.microsoft.com/office/drawing/2014/main" id="{01B0AB56-1C73-492F-9E03-DF7B546AFC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16496" y="3190391"/>
            <a:ext cx="784976" cy="784976"/>
          </a:xfrm>
          <a:prstGeom prst="rect">
            <a:avLst/>
          </a:prstGeom>
          <a:noFill/>
          <a:ln w="127000">
            <a:solidFill>
              <a:schemeClr val="accent4"/>
            </a:solidFill>
            <a:round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9" name="Picture 18" descr="Reading cartoon bee">
            <a:extLst>
              <a:ext uri="{FF2B5EF4-FFF2-40B4-BE49-F238E27FC236}">
                <a16:creationId xmlns:a16="http://schemas.microsoft.com/office/drawing/2014/main" id="{C6A5D68C-578C-9BAE-469C-B2A53439A6B7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28" r="-4" b="8118"/>
          <a:stretch/>
        </p:blipFill>
        <p:spPr>
          <a:xfrm>
            <a:off x="2909318" y="3117697"/>
            <a:ext cx="3096826" cy="3096826"/>
          </a:xfrm>
          <a:custGeom>
            <a:avLst/>
            <a:gdLst/>
            <a:ahLst/>
            <a:cxnLst/>
            <a:rect l="l" t="t" r="r" b="b"/>
            <a:pathLst>
              <a:path w="3096826" h="3096826">
                <a:moveTo>
                  <a:pt x="68161" y="0"/>
                </a:moveTo>
                <a:lnTo>
                  <a:pt x="3028665" y="0"/>
                </a:lnTo>
                <a:cubicBezTo>
                  <a:pt x="3066309" y="0"/>
                  <a:pt x="3096826" y="30517"/>
                  <a:pt x="3096826" y="68161"/>
                </a:cubicBezTo>
                <a:lnTo>
                  <a:pt x="3096826" y="3028665"/>
                </a:lnTo>
                <a:cubicBezTo>
                  <a:pt x="3096826" y="3066309"/>
                  <a:pt x="3066309" y="3096826"/>
                  <a:pt x="3028665" y="3096826"/>
                </a:cubicBezTo>
                <a:lnTo>
                  <a:pt x="68161" y="3096826"/>
                </a:lnTo>
                <a:cubicBezTo>
                  <a:pt x="30517" y="3096826"/>
                  <a:pt x="0" y="3066309"/>
                  <a:pt x="0" y="3028665"/>
                </a:cubicBezTo>
                <a:lnTo>
                  <a:pt x="0" y="68161"/>
                </a:lnTo>
                <a:cubicBezTo>
                  <a:pt x="0" y="30517"/>
                  <a:pt x="30517" y="0"/>
                  <a:pt x="68161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2214832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492</Words>
  <Application>Microsoft Office PowerPoint</Application>
  <PresentationFormat>Widescreen</PresentationFormat>
  <Paragraphs>77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Arial Black</vt:lpstr>
      <vt:lpstr>Calibri</vt:lpstr>
      <vt:lpstr>Calibri Light</vt:lpstr>
      <vt:lpstr>Courier New</vt:lpstr>
      <vt:lpstr>Symbol</vt:lpstr>
      <vt:lpstr>Times New Roman</vt:lpstr>
      <vt:lpstr>Office Theme</vt:lpstr>
      <vt:lpstr>Managing Projects in the Workplace</vt:lpstr>
      <vt:lpstr>Buzzing Bees</vt:lpstr>
      <vt:lpstr>Buzzing Bees   To create a lively, interesting, enjoyable, secure atmosphere that supports early learning and development by fostering curiosity, inquiry, and investigation via play</vt:lpstr>
      <vt:lpstr>Buzzing Bees   To create a lively, interesting, enjoyable, secure atmosphere that supports early learning and development by fostering curiosity, inquiry, and investigation via play</vt:lpstr>
      <vt:lpstr>Buzzing Bees  </vt:lpstr>
      <vt:lpstr>Buzzing Bees  </vt:lpstr>
      <vt:lpstr>Buzzing Bees  </vt:lpstr>
      <vt:lpstr>Buzzing Bees  </vt:lpstr>
      <vt:lpstr>Buzzing Bees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Projects in the Workplace</dc:title>
  <dc:creator>Babar Hussain (2014975)</dc:creator>
  <cp:lastModifiedBy>Babar Hussain (2014975)</cp:lastModifiedBy>
  <cp:revision>1</cp:revision>
  <dcterms:created xsi:type="dcterms:W3CDTF">2023-04-06T11:27:24Z</dcterms:created>
  <dcterms:modified xsi:type="dcterms:W3CDTF">2023-04-06T13:42:17Z</dcterms:modified>
</cp:coreProperties>
</file>