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handoutMasterIdLst>
    <p:handoutMasterId r:id="rId19"/>
  </p:handoutMasterIdLst>
  <p:sldIdLst>
    <p:sldId id="256" r:id="rId5"/>
    <p:sldId id="257" r:id="rId6"/>
    <p:sldId id="258" r:id="rId7"/>
    <p:sldId id="269" r:id="rId8"/>
    <p:sldId id="268" r:id="rId9"/>
    <p:sldId id="261" r:id="rId10"/>
    <p:sldId id="271" r:id="rId11"/>
    <p:sldId id="262" r:id="rId12"/>
    <p:sldId id="270" r:id="rId13"/>
    <p:sldId id="259" r:id="rId14"/>
    <p:sldId id="263" r:id="rId15"/>
    <p:sldId id="266" r:id="rId16"/>
    <p:sldId id="272" r:id="rId17"/>
    <p:sldId id="273" r:id="rId18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–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FD4443E-F989-4FC4-A0C8-D5A2AF1F390B}" styleName="Dark Style 1 –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–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–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–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62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76E91E-032F-47E5-BF0F-6DECFE2F0BD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632AB7C-B812-41DE-BBC4-A1378C168F9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u="sng" dirty="0"/>
            <a:t>Area</a:t>
          </a:r>
          <a:r>
            <a:rPr lang="en-US" sz="1800" dirty="0"/>
            <a:t> – </a:t>
          </a:r>
          <a:r>
            <a:rPr lang="en-US" sz="1800" b="0" dirty="0"/>
            <a:t>Business &amp; Management </a:t>
          </a:r>
        </a:p>
      </dgm:t>
    </dgm:pt>
    <dgm:pt modelId="{B4D9B049-B229-4FAB-A648-063EAC9C512D}" type="parTrans" cxnId="{BD0999F7-3D35-41B2-AAA0-309B43A4696D}">
      <dgm:prSet/>
      <dgm:spPr/>
      <dgm:t>
        <a:bodyPr/>
        <a:lstStyle/>
        <a:p>
          <a:pPr algn="ctr"/>
          <a:endParaRPr lang="en-US" sz="2000"/>
        </a:p>
      </dgm:t>
    </dgm:pt>
    <dgm:pt modelId="{649D684F-2F41-4DAF-A8CA-2565F65B4E43}" type="sibTrans" cxnId="{BD0999F7-3D35-41B2-AAA0-309B43A4696D}">
      <dgm:prSet/>
      <dgm:spPr/>
      <dgm:t>
        <a:bodyPr/>
        <a:lstStyle/>
        <a:p>
          <a:endParaRPr lang="en-US" sz="1800"/>
        </a:p>
      </dgm:t>
    </dgm:pt>
    <dgm:pt modelId="{3403F312-0198-4C7C-8D88-D5C0D8AD930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u="sng"/>
            <a:t>Field</a:t>
          </a:r>
          <a:r>
            <a:rPr lang="en-US" sz="1800"/>
            <a:t> – Human Resource Management</a:t>
          </a:r>
        </a:p>
      </dgm:t>
    </dgm:pt>
    <dgm:pt modelId="{B6D46EE8-6036-41EB-980A-C987ED64031C}" type="parTrans" cxnId="{17C455C7-1096-42C4-AF20-FA5AC09ABFAC}">
      <dgm:prSet/>
      <dgm:spPr/>
      <dgm:t>
        <a:bodyPr/>
        <a:lstStyle/>
        <a:p>
          <a:pPr algn="ctr"/>
          <a:endParaRPr lang="en-US" sz="2000"/>
        </a:p>
      </dgm:t>
    </dgm:pt>
    <dgm:pt modelId="{CBB0CA6E-C035-4344-9A4F-61F6F59A506B}" type="sibTrans" cxnId="{17C455C7-1096-42C4-AF20-FA5AC09ABFAC}">
      <dgm:prSet/>
      <dgm:spPr/>
      <dgm:t>
        <a:bodyPr/>
        <a:lstStyle/>
        <a:p>
          <a:endParaRPr lang="en-US" sz="1800"/>
        </a:p>
      </dgm:t>
    </dgm:pt>
    <dgm:pt modelId="{3D27D790-2820-4098-8E02-EF1BB4FFE3D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u="sng"/>
            <a:t>Aspect</a:t>
          </a:r>
          <a:r>
            <a:rPr lang="en-US" sz="1800"/>
            <a:t> – Employee motivations/engagement</a:t>
          </a:r>
        </a:p>
      </dgm:t>
    </dgm:pt>
    <dgm:pt modelId="{A7BD0D06-5E70-4683-8053-0C70C2688F94}" type="parTrans" cxnId="{A79ED060-F59A-4A1F-96FA-1EF1722D843C}">
      <dgm:prSet/>
      <dgm:spPr/>
      <dgm:t>
        <a:bodyPr/>
        <a:lstStyle/>
        <a:p>
          <a:pPr algn="ctr"/>
          <a:endParaRPr lang="en-US" sz="2000"/>
        </a:p>
      </dgm:t>
    </dgm:pt>
    <dgm:pt modelId="{F2A16184-4E17-4090-8FEF-75420B52F939}" type="sibTrans" cxnId="{A79ED060-F59A-4A1F-96FA-1EF1722D843C}">
      <dgm:prSet/>
      <dgm:spPr/>
      <dgm:t>
        <a:bodyPr/>
        <a:lstStyle/>
        <a:p>
          <a:endParaRPr lang="en-US" sz="1800"/>
        </a:p>
      </dgm:t>
    </dgm:pt>
    <dgm:pt modelId="{BE6B302A-1389-4847-8D4E-FC6D67CD700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u="sng" dirty="0"/>
            <a:t>Topic</a:t>
          </a:r>
          <a:r>
            <a:rPr lang="en-US" sz="1800" dirty="0"/>
            <a:t> – Analyzing volunteer motivation/engagement at a mega event</a:t>
          </a:r>
        </a:p>
      </dgm:t>
    </dgm:pt>
    <dgm:pt modelId="{7B670D5D-F64F-407D-AD67-7FCEC53DBF58}" type="parTrans" cxnId="{147AE039-A45D-4B02-9E6C-D4663AB3495F}">
      <dgm:prSet/>
      <dgm:spPr/>
      <dgm:t>
        <a:bodyPr/>
        <a:lstStyle/>
        <a:p>
          <a:pPr algn="ctr"/>
          <a:endParaRPr lang="en-US" sz="2000"/>
        </a:p>
      </dgm:t>
    </dgm:pt>
    <dgm:pt modelId="{5A521541-0805-48C2-812D-59B7B2CC8E19}" type="sibTrans" cxnId="{147AE039-A45D-4B02-9E6C-D4663AB3495F}">
      <dgm:prSet/>
      <dgm:spPr/>
      <dgm:t>
        <a:bodyPr/>
        <a:lstStyle/>
        <a:p>
          <a:endParaRPr lang="en-US" sz="1800"/>
        </a:p>
      </dgm:t>
    </dgm:pt>
    <dgm:pt modelId="{29DE41D5-C9A7-A343-B9D7-94B235A85D94}" type="pres">
      <dgm:prSet presAssocID="{DE76E91E-032F-47E5-BF0F-6DECFE2F0BD3}" presName="linear" presStyleCnt="0">
        <dgm:presLayoutVars>
          <dgm:animLvl val="lvl"/>
          <dgm:resizeHandles val="exact"/>
        </dgm:presLayoutVars>
      </dgm:prSet>
      <dgm:spPr/>
    </dgm:pt>
    <dgm:pt modelId="{83668E81-CE40-8144-BA7D-2856157DF6E2}" type="pres">
      <dgm:prSet presAssocID="{1632AB7C-B812-41DE-BBC4-A1378C168F9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C07A1EB-A4B7-8A46-9543-593F84E08423}" type="pres">
      <dgm:prSet presAssocID="{649D684F-2F41-4DAF-A8CA-2565F65B4E43}" presName="spacer" presStyleCnt="0"/>
      <dgm:spPr/>
    </dgm:pt>
    <dgm:pt modelId="{86EFB9AD-7B40-B841-8743-44428E98DB43}" type="pres">
      <dgm:prSet presAssocID="{3403F312-0198-4C7C-8D88-D5C0D8AD930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0915411-78FB-BF46-920B-FECC3835821C}" type="pres">
      <dgm:prSet presAssocID="{CBB0CA6E-C035-4344-9A4F-61F6F59A506B}" presName="spacer" presStyleCnt="0"/>
      <dgm:spPr/>
    </dgm:pt>
    <dgm:pt modelId="{6F6CABC7-57C0-7046-B228-AE23866F9DF4}" type="pres">
      <dgm:prSet presAssocID="{3D27D790-2820-4098-8E02-EF1BB4FFE3D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308E796-7B4E-8B41-AD21-469230D7D397}" type="pres">
      <dgm:prSet presAssocID="{F2A16184-4E17-4090-8FEF-75420B52F939}" presName="spacer" presStyleCnt="0"/>
      <dgm:spPr/>
    </dgm:pt>
    <dgm:pt modelId="{AC4A71D6-B72E-7F4E-BAB6-DD7D35EE9E53}" type="pres">
      <dgm:prSet presAssocID="{BE6B302A-1389-4847-8D4E-FC6D67CD700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47AE039-A45D-4B02-9E6C-D4663AB3495F}" srcId="{DE76E91E-032F-47E5-BF0F-6DECFE2F0BD3}" destId="{BE6B302A-1389-4847-8D4E-FC6D67CD700E}" srcOrd="3" destOrd="0" parTransId="{7B670D5D-F64F-407D-AD67-7FCEC53DBF58}" sibTransId="{5A521541-0805-48C2-812D-59B7B2CC8E19}"/>
    <dgm:cxn modelId="{A79ED060-F59A-4A1F-96FA-1EF1722D843C}" srcId="{DE76E91E-032F-47E5-BF0F-6DECFE2F0BD3}" destId="{3D27D790-2820-4098-8E02-EF1BB4FFE3DF}" srcOrd="2" destOrd="0" parTransId="{A7BD0D06-5E70-4683-8053-0C70C2688F94}" sibTransId="{F2A16184-4E17-4090-8FEF-75420B52F939}"/>
    <dgm:cxn modelId="{61B02F71-9074-844C-A5F3-5F0D0E410912}" type="presOf" srcId="{3D27D790-2820-4098-8E02-EF1BB4FFE3DF}" destId="{6F6CABC7-57C0-7046-B228-AE23866F9DF4}" srcOrd="0" destOrd="0" presId="urn:microsoft.com/office/officeart/2005/8/layout/vList2"/>
    <dgm:cxn modelId="{6B0FF05A-C267-3048-BACF-75FBC7AAE181}" type="presOf" srcId="{BE6B302A-1389-4847-8D4E-FC6D67CD700E}" destId="{AC4A71D6-B72E-7F4E-BAB6-DD7D35EE9E53}" srcOrd="0" destOrd="0" presId="urn:microsoft.com/office/officeart/2005/8/layout/vList2"/>
    <dgm:cxn modelId="{D4BE508F-1E39-D341-A82F-93D0695F93F6}" type="presOf" srcId="{1632AB7C-B812-41DE-BBC4-A1378C168F97}" destId="{83668E81-CE40-8144-BA7D-2856157DF6E2}" srcOrd="0" destOrd="0" presId="urn:microsoft.com/office/officeart/2005/8/layout/vList2"/>
    <dgm:cxn modelId="{38DE7AAF-08CF-9447-92A6-7A40264E146A}" type="presOf" srcId="{3403F312-0198-4C7C-8D88-D5C0D8AD930D}" destId="{86EFB9AD-7B40-B841-8743-44428E98DB43}" srcOrd="0" destOrd="0" presId="urn:microsoft.com/office/officeart/2005/8/layout/vList2"/>
    <dgm:cxn modelId="{17C455C7-1096-42C4-AF20-FA5AC09ABFAC}" srcId="{DE76E91E-032F-47E5-BF0F-6DECFE2F0BD3}" destId="{3403F312-0198-4C7C-8D88-D5C0D8AD930D}" srcOrd="1" destOrd="0" parTransId="{B6D46EE8-6036-41EB-980A-C987ED64031C}" sibTransId="{CBB0CA6E-C035-4344-9A4F-61F6F59A506B}"/>
    <dgm:cxn modelId="{BD0999F7-3D35-41B2-AAA0-309B43A4696D}" srcId="{DE76E91E-032F-47E5-BF0F-6DECFE2F0BD3}" destId="{1632AB7C-B812-41DE-BBC4-A1378C168F97}" srcOrd="0" destOrd="0" parTransId="{B4D9B049-B229-4FAB-A648-063EAC9C512D}" sibTransId="{649D684F-2F41-4DAF-A8CA-2565F65B4E43}"/>
    <dgm:cxn modelId="{FF55ACFC-13C0-8647-B4A3-35FD021316F8}" type="presOf" srcId="{DE76E91E-032F-47E5-BF0F-6DECFE2F0BD3}" destId="{29DE41D5-C9A7-A343-B9D7-94B235A85D94}" srcOrd="0" destOrd="0" presId="urn:microsoft.com/office/officeart/2005/8/layout/vList2"/>
    <dgm:cxn modelId="{41F068F2-EBBE-0348-B4A0-2C6A691E4A38}" type="presParOf" srcId="{29DE41D5-C9A7-A343-B9D7-94B235A85D94}" destId="{83668E81-CE40-8144-BA7D-2856157DF6E2}" srcOrd="0" destOrd="0" presId="urn:microsoft.com/office/officeart/2005/8/layout/vList2"/>
    <dgm:cxn modelId="{B1C675C6-C758-C74C-8A61-DBB32A8612C7}" type="presParOf" srcId="{29DE41D5-C9A7-A343-B9D7-94B235A85D94}" destId="{EC07A1EB-A4B7-8A46-9543-593F84E08423}" srcOrd="1" destOrd="0" presId="urn:microsoft.com/office/officeart/2005/8/layout/vList2"/>
    <dgm:cxn modelId="{6A384B51-E308-084B-983D-5DDB90B5F55E}" type="presParOf" srcId="{29DE41D5-C9A7-A343-B9D7-94B235A85D94}" destId="{86EFB9AD-7B40-B841-8743-44428E98DB43}" srcOrd="2" destOrd="0" presId="urn:microsoft.com/office/officeart/2005/8/layout/vList2"/>
    <dgm:cxn modelId="{7E0625F2-A193-C64A-A8F1-F68B26AE3348}" type="presParOf" srcId="{29DE41D5-C9A7-A343-B9D7-94B235A85D94}" destId="{C0915411-78FB-BF46-920B-FECC3835821C}" srcOrd="3" destOrd="0" presId="urn:microsoft.com/office/officeart/2005/8/layout/vList2"/>
    <dgm:cxn modelId="{C395EC33-0DBB-1146-9710-FF95678FCF1A}" type="presParOf" srcId="{29DE41D5-C9A7-A343-B9D7-94B235A85D94}" destId="{6F6CABC7-57C0-7046-B228-AE23866F9DF4}" srcOrd="4" destOrd="0" presId="urn:microsoft.com/office/officeart/2005/8/layout/vList2"/>
    <dgm:cxn modelId="{58D0F103-0E9A-964C-BC5A-256C347827CB}" type="presParOf" srcId="{29DE41D5-C9A7-A343-B9D7-94B235A85D94}" destId="{1308E796-7B4E-8B41-AD21-469230D7D397}" srcOrd="5" destOrd="0" presId="urn:microsoft.com/office/officeart/2005/8/layout/vList2"/>
    <dgm:cxn modelId="{74B6A0C2-04B6-6E49-A2DF-1C43EA32D716}" type="presParOf" srcId="{29DE41D5-C9A7-A343-B9D7-94B235A85D94}" destId="{AC4A71D6-B72E-7F4E-BAB6-DD7D35EE9E5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68E81-CE40-8144-BA7D-2856157DF6E2}">
      <dsp:nvSpPr>
        <dsp:cNvPr id="0" name=""/>
        <dsp:cNvSpPr/>
      </dsp:nvSpPr>
      <dsp:spPr>
        <a:xfrm>
          <a:off x="0" y="19191"/>
          <a:ext cx="5337341" cy="10857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 dirty="0"/>
            <a:t>Area</a:t>
          </a:r>
          <a:r>
            <a:rPr lang="en-US" sz="1800" kern="1200" dirty="0"/>
            <a:t> – </a:t>
          </a:r>
          <a:r>
            <a:rPr lang="en-US" sz="1800" b="0" kern="1200" dirty="0"/>
            <a:t>Business &amp; Management </a:t>
          </a:r>
        </a:p>
      </dsp:txBody>
      <dsp:txXfrm>
        <a:off x="53002" y="72193"/>
        <a:ext cx="5231337" cy="979756"/>
      </dsp:txXfrm>
    </dsp:sp>
    <dsp:sp modelId="{86EFB9AD-7B40-B841-8743-44428E98DB43}">
      <dsp:nvSpPr>
        <dsp:cNvPr id="0" name=""/>
        <dsp:cNvSpPr/>
      </dsp:nvSpPr>
      <dsp:spPr>
        <a:xfrm>
          <a:off x="0" y="1271991"/>
          <a:ext cx="5337341" cy="1085760"/>
        </a:xfrm>
        <a:prstGeom prst="roundRect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/>
            <a:t>Field</a:t>
          </a:r>
          <a:r>
            <a:rPr lang="en-US" sz="1800" kern="1200"/>
            <a:t> – Human Resource Management</a:t>
          </a:r>
        </a:p>
      </dsp:txBody>
      <dsp:txXfrm>
        <a:off x="53002" y="1324993"/>
        <a:ext cx="5231337" cy="979756"/>
      </dsp:txXfrm>
    </dsp:sp>
    <dsp:sp modelId="{6F6CABC7-57C0-7046-B228-AE23866F9DF4}">
      <dsp:nvSpPr>
        <dsp:cNvPr id="0" name=""/>
        <dsp:cNvSpPr/>
      </dsp:nvSpPr>
      <dsp:spPr>
        <a:xfrm>
          <a:off x="0" y="2524791"/>
          <a:ext cx="5337341" cy="1085760"/>
        </a:xfrm>
        <a:prstGeom prst="roundRect">
          <a:avLst/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/>
            <a:t>Aspect</a:t>
          </a:r>
          <a:r>
            <a:rPr lang="en-US" sz="1800" kern="1200"/>
            <a:t> – Employee motivations/engagement</a:t>
          </a:r>
        </a:p>
      </dsp:txBody>
      <dsp:txXfrm>
        <a:off x="53002" y="2577793"/>
        <a:ext cx="5231337" cy="979756"/>
      </dsp:txXfrm>
    </dsp:sp>
    <dsp:sp modelId="{AC4A71D6-B72E-7F4E-BAB6-DD7D35EE9E53}">
      <dsp:nvSpPr>
        <dsp:cNvPr id="0" name=""/>
        <dsp:cNvSpPr/>
      </dsp:nvSpPr>
      <dsp:spPr>
        <a:xfrm>
          <a:off x="0" y="3777591"/>
          <a:ext cx="5337341" cy="1085760"/>
        </a:xfrm>
        <a:prstGeom prst="roundRect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 dirty="0"/>
            <a:t>Topic</a:t>
          </a:r>
          <a:r>
            <a:rPr lang="en-US" sz="1800" kern="1200" dirty="0"/>
            <a:t> – Analyzing volunteer motivation/engagement at a mega event</a:t>
          </a:r>
        </a:p>
      </dsp:txBody>
      <dsp:txXfrm>
        <a:off x="53002" y="3830593"/>
        <a:ext cx="5231337" cy="979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B24ED4-2617-4BF7-91D8-655B28A51E12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3D4C5-311A-4BD7-BFA5-9C25590F1E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3721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iangle-ornament-colors-colorful-1995195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riyoshwordfromtheword.blogspot.com/2013/01/is-it-new.html" TargetMode="External"/><Relationship Id="rId5" Type="http://schemas.openxmlformats.org/officeDocument/2006/relationships/image" Target="../media/image19.gif"/><Relationship Id="rId4" Type="http://schemas.openxmlformats.org/officeDocument/2006/relationships/hyperlink" Target="https://www.cato.org/blog/roadmap-robots-unpacking-bipartisan-senate-ai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F84177-D544-484B-840F-230FCEB94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C9B9BC-356F-4894-B473-21807684E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279" y="967417"/>
            <a:ext cx="5280460" cy="3943250"/>
          </a:xfrm>
        </p:spPr>
        <p:txBody>
          <a:bodyPr>
            <a:normAutofit/>
          </a:bodyPr>
          <a:lstStyle/>
          <a:p>
            <a:br>
              <a:rPr lang="en-US" sz="3700" b="1">
                <a:solidFill>
                  <a:srgbClr val="FEFFFF"/>
                </a:solidFill>
              </a:rPr>
            </a:br>
            <a:r>
              <a:rPr lang="en-US" sz="3700" b="1">
                <a:solidFill>
                  <a:srgbClr val="FEFFFF"/>
                </a:solidFill>
              </a:rPr>
              <a:t>Generating/Selecting a research topic</a:t>
            </a:r>
          </a:p>
        </p:txBody>
      </p:sp>
      <p:pic>
        <p:nvPicPr>
          <p:cNvPr id="5" name="Picture 4" descr="Glass and digital lights">
            <a:extLst>
              <a:ext uri="{FF2B5EF4-FFF2-40B4-BE49-F238E27FC236}">
                <a16:creationId xmlns:a16="http://schemas.microsoft.com/office/drawing/2014/main" id="{35954DE0-DA5F-A8CE-668C-D2D88AAE12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16" r="11271"/>
          <a:stretch>
            <a:fillRect/>
          </a:stretch>
        </p:blipFill>
        <p:spPr>
          <a:xfrm>
            <a:off x="6111242" y="10"/>
            <a:ext cx="6080758" cy="6857990"/>
          </a:xfrm>
          <a:prstGeom prst="rect">
            <a:avLst/>
          </a:prstGeom>
        </p:spPr>
      </p:pic>
      <p:sp>
        <p:nvSpPr>
          <p:cNvPr id="13" name="Freeform 27">
            <a:extLst>
              <a:ext uri="{FF2B5EF4-FFF2-40B4-BE49-F238E27FC236}">
                <a16:creationId xmlns:a16="http://schemas.microsoft.com/office/drawing/2014/main" id="{CFD42E53-DE7E-4891-9F3A-A1E195E8E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3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6917" y="430469"/>
            <a:ext cx="6845092" cy="791203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Selection of topic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4" descr="Cluster of books">
            <a:extLst>
              <a:ext uri="{FF2B5EF4-FFF2-40B4-BE49-F238E27FC236}">
                <a16:creationId xmlns:a16="http://schemas.microsoft.com/office/drawing/2014/main" id="{4A284C6A-D018-B77A-0781-6BDF4851D8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332" r="35676" b="-1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18459" y="1402400"/>
            <a:ext cx="7667878" cy="51182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Sources of topics: 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Through the literature e.g. books/academic &amp; professional journals.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Inspired directly from the workplace or business setting.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Linked to your work, personal interest, hobbies, news items &amp; etc.</a:t>
            </a:r>
          </a:p>
          <a:p>
            <a:pPr marL="342900" lvl="1" indent="-342900">
              <a:lnSpc>
                <a:spcPct val="90000"/>
              </a:lnSpc>
            </a:pPr>
            <a:r>
              <a:rPr lang="en-US" sz="1400" dirty="0"/>
              <a:t>Points to consider: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A purely descriptive dissertation totally lacking in theory and concepts is </a:t>
            </a:r>
            <a:r>
              <a:rPr lang="en-US" sz="1400" b="1" u="sng" dirty="0"/>
              <a:t>NOT</a:t>
            </a:r>
            <a:r>
              <a:rPr lang="en-US" sz="1400" dirty="0"/>
              <a:t> acceptable.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What taught modules have your enjoyed?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Which theories, concepts or ideas did you find interesting?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Ensure that you can collect sufficient, relevant data from primary and/or secondary sources.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Research topic must be manageable in scale, too broad and sensitive issue will result in a vague and worthless study. 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An emerging topic, or one in the process of development can be challenging.</a:t>
            </a:r>
          </a:p>
          <a:p>
            <a:pPr lvl="1">
              <a:lnSpc>
                <a:spcPct val="90000"/>
              </a:lnSpc>
            </a:pPr>
            <a:r>
              <a:rPr lang="en-US" sz="1400" dirty="0"/>
              <a:t>You are required to meet the research objectives and answer relevant questions.</a:t>
            </a:r>
          </a:p>
          <a:p>
            <a:pPr lvl="1">
              <a:lnSpc>
                <a:spcPct val="90000"/>
              </a:lnSpc>
            </a:pPr>
            <a:endParaRPr lang="en-US" sz="1400" dirty="0"/>
          </a:p>
          <a:p>
            <a:pPr lvl="1">
              <a:lnSpc>
                <a:spcPct val="90000"/>
              </a:lnSpc>
            </a:pPr>
            <a:endParaRPr lang="en-US" sz="1400" dirty="0"/>
          </a:p>
          <a:p>
            <a:pPr lvl="1">
              <a:lnSpc>
                <a:spcPct val="9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63040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HAT GPT 좀더 유용 하게 쓰는 [TIP]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5335" y="4589550"/>
            <a:ext cx="3941596" cy="26174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5854" y="358167"/>
            <a:ext cx="8911687" cy="741168"/>
          </a:xfrm>
        </p:spPr>
        <p:txBody>
          <a:bodyPr/>
          <a:lstStyle/>
          <a:p>
            <a:pPr algn="ctr"/>
            <a:r>
              <a:rPr lang="en-US" b="1" dirty="0"/>
              <a:t>Techniques for generating ideas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3705574"/>
              </p:ext>
            </p:extLst>
          </p:nvPr>
        </p:nvGraphicFramePr>
        <p:xfrm>
          <a:off x="2147978" y="1315201"/>
          <a:ext cx="9267440" cy="3609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76546">
                  <a:extLst>
                    <a:ext uri="{9D8B030D-6E8A-4147-A177-3AD203B41FA5}">
                      <a16:colId xmlns:a16="http://schemas.microsoft.com/office/drawing/2014/main" val="1399703305"/>
                    </a:ext>
                  </a:extLst>
                </a:gridCol>
                <a:gridCol w="4590894">
                  <a:extLst>
                    <a:ext uri="{9D8B030D-6E8A-4147-A177-3AD203B41FA5}">
                      <a16:colId xmlns:a16="http://schemas.microsoft.com/office/drawing/2014/main" val="35563596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Rational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Creative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804998"/>
                  </a:ext>
                </a:extLst>
              </a:tr>
              <a:tr h="889246">
                <a:tc>
                  <a:txBody>
                    <a:bodyPr/>
                    <a:lstStyle/>
                    <a:p>
                      <a:r>
                        <a:rPr lang="en-US" sz="2000" dirty="0"/>
                        <a:t>Examining your own strengths &amp; 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Brainstorming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91611"/>
                  </a:ext>
                </a:extLst>
              </a:tr>
              <a:tr h="861134">
                <a:tc>
                  <a:txBody>
                    <a:bodyPr/>
                    <a:lstStyle/>
                    <a:p>
                      <a:r>
                        <a:rPr lang="en-US" sz="2000" dirty="0"/>
                        <a:t>Looking at past projects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Exploring personal preferences</a:t>
                      </a:r>
                      <a:r>
                        <a:rPr lang="en-US" sz="2000" baseline="0" dirty="0"/>
                        <a:t> using past projects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4018473"/>
                  </a:ext>
                </a:extLst>
              </a:tr>
              <a:tr h="506027">
                <a:tc>
                  <a:txBody>
                    <a:bodyPr/>
                    <a:lstStyle/>
                    <a:p>
                      <a:r>
                        <a:rPr lang="en-US" sz="2000" dirty="0"/>
                        <a:t>Searching</a:t>
                      </a:r>
                      <a:r>
                        <a:rPr lang="en-US" sz="2000" baseline="0" dirty="0"/>
                        <a:t> the literature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Keeping a notebook</a:t>
                      </a:r>
                      <a:r>
                        <a:rPr lang="en-US" sz="2000" baseline="0" dirty="0"/>
                        <a:t> of ideas</a:t>
                      </a:r>
                      <a:endParaRPr lang="en-US" sz="2000" dirty="0"/>
                    </a:p>
                    <a:p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93317"/>
                  </a:ext>
                </a:extLst>
              </a:tr>
              <a:tr h="523783">
                <a:tc>
                  <a:txBody>
                    <a:bodyPr/>
                    <a:lstStyle/>
                    <a:p>
                      <a:r>
                        <a:rPr lang="en-US" sz="2000" dirty="0"/>
                        <a:t>Gaining ideas through discussion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SWOT analysis</a:t>
                      </a:r>
                    </a:p>
                    <a:p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9799708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797867" y="5667450"/>
            <a:ext cx="3130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sz="2400" dirty="0"/>
              <a:t>OR, ask him/her..…</a:t>
            </a:r>
            <a:endParaRPr lang="zh-HK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17116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E3F390CE-A87C-9662-B141-9127B7EB80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84" r="8983" b="-1"/>
          <a:stretch>
            <a:fillRect/>
          </a:stretch>
        </p:blipFill>
        <p:spPr>
          <a:xfrm>
            <a:off x="4485557" y="0"/>
            <a:ext cx="7706443" cy="6858000"/>
          </a:xfrm>
          <a:prstGeom prst="rect">
            <a:avLst/>
          </a:prstGeom>
        </p:spPr>
      </p:pic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46AA4-90CF-207A-3E32-D5CE53F68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Proposing a research topic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E6BE8-3149-A053-1199-D33E3E5E1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525" y="2529100"/>
            <a:ext cx="6166939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Identify the area of study (discipline), the related field of the discipline, a particular aspect in the field and the topic (recent issue / topic of your own interest). </a:t>
            </a:r>
            <a:endParaRPr lang="en-HK" sz="28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49233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59C671B-1B22-4141-A9C0-2E7941FDA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7B2F5A4B-FA0F-4625-82F7-1D3F11281B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ACB0BAE-722F-4C91-8C2A-44EF768E8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3AC4D9F-59AC-421A-9FF3-C936CEC43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797BCE03-677D-4D65-A4D1-1FD721DD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D007E5D0-0B4E-4094-988C-9917146C2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024DB804-C06B-4A0A-AC43-6BCCB7D76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51DC17A-305E-486E-A527-5E8068E9E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B6CCA716-6D46-4523-BF96-FF1B0C546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632B09A-D30C-4268-B28B-ACD612763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FC839A4-228B-4EC0-8AF4-D8E38ECE6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A8FFB1A1-5BB5-4551-87CD-F3365E6FE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D05AF173-8E70-41FA-9254-DF9AC3DDA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D56A4CE-A3F4-4CFF-9A65-C029AC17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DF669161-0B30-4C76-96BF-96202748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A5232353-CF7C-44DD-8BEE-1C8FF54CD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AEA6CAE2-8741-4E88-A632-69C2B2EC5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014AC37D-4388-4AE6-9D4D-CCD99A608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7FE084B0-333E-4F7C-83F1-F7D132527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FDCFCB98-2E3A-4227-823C-80489BB28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252F94DE-A6A3-4463-BE05-34281F1C8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16EA21FA-886F-43CF-9D44-C1342F305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88C821A5-BCF7-47FE-894F-0ADC5FDB2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F8337ECE-206A-472E-AFC4-0F230C91E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0BB2EC4-D043-4B43-87E7-723A787EE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04013015-AF71-47BC-BE4D-ED9EFA24FF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1B30B18-D920-4E3E-B931-1F310244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C70EF50A-66E6-460A-8AF9-47A10D0D9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BDDE715-DC1D-4B19-9FCF-8B62FCE8E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B4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59D4B08-2FD7-4795-B867-90033141C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FEAB822-F0FD-4704-BB9F-0294145A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a marketing strategy&#10;&#10;Description automatically generated">
            <a:extLst>
              <a:ext uri="{FF2B5EF4-FFF2-40B4-BE49-F238E27FC236}">
                <a16:creationId xmlns:a16="http://schemas.microsoft.com/office/drawing/2014/main" id="{35DF7252-9F89-61A2-DF63-AD455775D9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5515" y="554804"/>
            <a:ext cx="8476193" cy="5767718"/>
          </a:xfrm>
          <a:prstGeom prst="rect">
            <a:avLst/>
          </a:prstGeom>
        </p:spPr>
      </p:pic>
      <p:pic>
        <p:nvPicPr>
          <p:cNvPr id="9" name="Picture 8" descr="Close-up of a wooden maze">
            <a:extLst>
              <a:ext uri="{FF2B5EF4-FFF2-40B4-BE49-F238E27FC236}">
                <a16:creationId xmlns:a16="http://schemas.microsoft.com/office/drawing/2014/main" id="{A5123D52-60C9-854A-565B-62EFF76665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74" y="69861"/>
            <a:ext cx="3134032" cy="6736181"/>
          </a:xfrm>
          <a:prstGeom prst="rect">
            <a:avLst/>
          </a:prstGeom>
        </p:spPr>
      </p:pic>
      <p:sp>
        <p:nvSpPr>
          <p:cNvPr id="23" name="Title 1">
            <a:extLst>
              <a:ext uri="{FF2B5EF4-FFF2-40B4-BE49-F238E27FC236}">
                <a16:creationId xmlns:a16="http://schemas.microsoft.com/office/drawing/2014/main" id="{DF453C1D-7CAE-A023-6A80-E1AC0CEE3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112" y="2063968"/>
            <a:ext cx="3015294" cy="2394379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Narrowing the research scope</a:t>
            </a:r>
          </a:p>
        </p:txBody>
      </p:sp>
    </p:spTree>
    <p:extLst>
      <p:ext uri="{BB962C8B-B14F-4D97-AF65-F5344CB8AC3E}">
        <p14:creationId xmlns:p14="http://schemas.microsoft.com/office/powerpoint/2010/main" val="1904268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83758" y="314339"/>
            <a:ext cx="3650279" cy="1259894"/>
          </a:xfrm>
        </p:spPr>
        <p:txBody>
          <a:bodyPr>
            <a:normAutofit/>
          </a:bodyPr>
          <a:lstStyle/>
          <a:p>
            <a:r>
              <a:rPr lang="en-US" b="1" u="sng" dirty="0"/>
              <a:t>Example 1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 descr="Volunteers distributing food in kitchen">
            <a:extLst>
              <a:ext uri="{FF2B5EF4-FFF2-40B4-BE49-F238E27FC236}">
                <a16:creationId xmlns:a16="http://schemas.microsoft.com/office/drawing/2014/main" id="{FC3E3C7F-ACC7-D071-296B-57154B1B7F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6228019" y="1274213"/>
            <a:ext cx="5775772" cy="4882543"/>
          </a:xfrm>
          <a:prstGeom prst="rect">
            <a:avLst/>
          </a:prstGeom>
        </p:spPr>
      </p:pic>
      <p:sp>
        <p:nvSpPr>
          <p:cNvPr id="7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EEA368-F5A1-770C-0707-F46C5F9D73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7668779"/>
              </p:ext>
            </p:extLst>
          </p:nvPr>
        </p:nvGraphicFramePr>
        <p:xfrm>
          <a:off x="702470" y="1274213"/>
          <a:ext cx="5337341" cy="48825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6218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59C671B-1B22-4141-A9C0-2E7941FDA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7B2F5A4B-FA0F-4625-82F7-1D3F11281B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ACB0BAE-722F-4C91-8C2A-44EF768E8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3AC4D9F-59AC-421A-9FF3-C936CEC43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797BCE03-677D-4D65-A4D1-1FD721DD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D007E5D0-0B4E-4094-988C-9917146C2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024DB804-C06B-4A0A-AC43-6BCCB7D76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51DC17A-305E-486E-A527-5E8068E9E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B6CCA716-6D46-4523-BF96-FF1B0C546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632B09A-D30C-4268-B28B-ACD612763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FC839A4-228B-4EC0-8AF4-D8E38ECE6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A8FFB1A1-5BB5-4551-87CD-F3365E6FE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D05AF173-8E70-41FA-9254-DF9AC3DDA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D56A4CE-A3F4-4CFF-9A65-C029AC17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DF669161-0B30-4C76-96BF-96202748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A5232353-CF7C-44DD-8BEE-1C8FF54CD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AEA6CAE2-8741-4E88-A632-69C2B2EC5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014AC37D-4388-4AE6-9D4D-CCD99A608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7FE084B0-333E-4F7C-83F1-F7D132527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FDCFCB98-2E3A-4227-823C-80489BB28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252F94DE-A6A3-4463-BE05-34281F1C8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16EA21FA-886F-43CF-9D44-C1342F305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88C821A5-BCF7-47FE-894F-0ADC5FDB2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F8337ECE-206A-472E-AFC4-0F230C91E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0BB2EC4-D043-4B43-87E7-723A787EE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04013015-AF71-47BC-BE4D-ED9EFA24FF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1B30B18-D920-4E3E-B931-1F310244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C70EF50A-66E6-460A-8AF9-47A10D0D9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BDDE715-DC1D-4B19-9FCF-8B62FCE8E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C7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59D4B08-2FD7-4795-B867-90033141C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FEAB822-F0FD-4704-BB9F-0294145A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document&#10;&#10;Description automatically generated">
            <a:extLst>
              <a:ext uri="{FF2B5EF4-FFF2-40B4-BE49-F238E27FC236}">
                <a16:creationId xmlns:a16="http://schemas.microsoft.com/office/drawing/2014/main" id="{D9001679-D6D0-6398-EB3F-9747B2CAF2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1" y="43237"/>
            <a:ext cx="6454339" cy="6759610"/>
          </a:xfrm>
          <a:prstGeom prst="rect">
            <a:avLst/>
          </a:prstGeom>
        </p:spPr>
      </p:pic>
      <p:pic>
        <p:nvPicPr>
          <p:cNvPr id="7" name="Picture 6" descr="A diagram of emotional attachment&#10;&#10;Description automatically generated">
            <a:extLst>
              <a:ext uri="{FF2B5EF4-FFF2-40B4-BE49-F238E27FC236}">
                <a16:creationId xmlns:a16="http://schemas.microsoft.com/office/drawing/2014/main" id="{C8472DBD-D657-33C6-BDA1-F7A0A94038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1763" y="3108231"/>
            <a:ext cx="5543631" cy="2416483"/>
          </a:xfrm>
          <a:prstGeom prst="rect">
            <a:avLst/>
          </a:prstGeom>
          <a:ln>
            <a:solidFill>
              <a:schemeClr val="accent6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5C5818-433C-5C8B-4B64-4893DBEA97B5}"/>
              </a:ext>
            </a:extLst>
          </p:cNvPr>
          <p:cNvSpPr txBox="1"/>
          <p:nvPr/>
        </p:nvSpPr>
        <p:spPr>
          <a:xfrm>
            <a:off x="7472472" y="2574730"/>
            <a:ext cx="3944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/>
              <a:t>Proposed Research model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2E7FF8-FBC5-4C21-9A48-3F542ACB0A4B}"/>
              </a:ext>
            </a:extLst>
          </p:cNvPr>
          <p:cNvSpPr txBox="1"/>
          <p:nvPr/>
        </p:nvSpPr>
        <p:spPr>
          <a:xfrm>
            <a:off x="9626886" y="73815"/>
            <a:ext cx="21827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Reference #3</a:t>
            </a:r>
          </a:p>
        </p:txBody>
      </p:sp>
    </p:spTree>
    <p:extLst>
      <p:ext uri="{BB962C8B-B14F-4D97-AF65-F5344CB8AC3E}">
        <p14:creationId xmlns:p14="http://schemas.microsoft.com/office/powerpoint/2010/main" val="1571269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0276" y="500124"/>
            <a:ext cx="8911687" cy="672030"/>
          </a:xfrm>
        </p:spPr>
        <p:txBody>
          <a:bodyPr/>
          <a:lstStyle/>
          <a:p>
            <a:r>
              <a:rPr lang="en-US" b="1" dirty="0"/>
              <a:t>Aims, objectives and hypotheses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0276" y="1372829"/>
            <a:ext cx="9504336" cy="519845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Aim</a:t>
            </a:r>
          </a:p>
          <a:p>
            <a:r>
              <a:rPr lang="en-US" sz="2400" dirty="0"/>
              <a:t>This is the statement of </a:t>
            </a:r>
            <a:r>
              <a:rPr lang="en-US" sz="2400" b="1" i="1" dirty="0">
                <a:solidFill>
                  <a:srgbClr val="C00000"/>
                </a:solidFill>
              </a:rPr>
              <a:t>what</a:t>
            </a:r>
            <a:r>
              <a:rPr lang="en-US" sz="2400" dirty="0"/>
              <a:t> your study is about (a 10 to 20 words sentence, usually relates to the topic title)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2400" b="1" dirty="0"/>
              <a:t>Objectives or research questions</a:t>
            </a:r>
          </a:p>
          <a:p>
            <a:r>
              <a:rPr lang="en-US" sz="2400" dirty="0"/>
              <a:t>These are the individual </a:t>
            </a:r>
            <a:r>
              <a:rPr lang="en-US" sz="2400" b="1" i="1" dirty="0">
                <a:solidFill>
                  <a:srgbClr val="C00000"/>
                </a:solidFill>
              </a:rPr>
              <a:t>steps</a:t>
            </a:r>
            <a:r>
              <a:rPr lang="en-US" sz="2400" dirty="0"/>
              <a:t> (typically 3-4) that allow you to meet the overall research aim (1-2)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en-US" sz="2400" b="1" dirty="0"/>
              <a:t>Hypotheses</a:t>
            </a:r>
          </a:p>
          <a:p>
            <a:r>
              <a:rPr lang="en-US" sz="2400" dirty="0"/>
              <a:t>Any formal statements that </a:t>
            </a:r>
            <a:r>
              <a:rPr lang="en-US" sz="2400" b="1" i="1" dirty="0">
                <a:solidFill>
                  <a:srgbClr val="C00000"/>
                </a:solidFill>
              </a:rPr>
              <a:t>can be tested </a:t>
            </a:r>
            <a:r>
              <a:rPr lang="en-US" sz="2400" dirty="0"/>
              <a:t>based on the collection and analysis of appropriate (usually quantitative) information.</a:t>
            </a:r>
          </a:p>
        </p:txBody>
      </p:sp>
    </p:spTree>
    <p:extLst>
      <p:ext uri="{BB962C8B-B14F-4D97-AF65-F5344CB8AC3E}">
        <p14:creationId xmlns:p14="http://schemas.microsoft.com/office/powerpoint/2010/main" val="3845434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close up of a paper&#10;&#10;Description automatically generated">
            <a:extLst>
              <a:ext uri="{FF2B5EF4-FFF2-40B4-BE49-F238E27FC236}">
                <a16:creationId xmlns:a16="http://schemas.microsoft.com/office/drawing/2014/main" id="{A250FC1D-D22F-2442-2B66-1F1264191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290" y="3092283"/>
            <a:ext cx="7934129" cy="31046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657D92-52D0-6DE1-EAA8-A9AA11A648EF}"/>
              </a:ext>
            </a:extLst>
          </p:cNvPr>
          <p:cNvSpPr txBox="1"/>
          <p:nvPr/>
        </p:nvSpPr>
        <p:spPr>
          <a:xfrm>
            <a:off x="10007029" y="100241"/>
            <a:ext cx="2308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Reference #4</a:t>
            </a:r>
          </a:p>
        </p:txBody>
      </p:sp>
      <p:pic>
        <p:nvPicPr>
          <p:cNvPr id="11" name="Picture 10" descr="A close-up of a text&#10;&#10;Description automatically generated">
            <a:extLst>
              <a:ext uri="{FF2B5EF4-FFF2-40B4-BE49-F238E27FC236}">
                <a16:creationId xmlns:a16="http://schemas.microsoft.com/office/drawing/2014/main" id="{1BBC2545-3DE1-B35B-F153-E1FC3C82EC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2442" y="561906"/>
            <a:ext cx="8434316" cy="2944516"/>
          </a:xfrm>
          <a:prstGeom prst="rect">
            <a:avLst/>
          </a:prstGeom>
        </p:spPr>
      </p:pic>
      <p:pic>
        <p:nvPicPr>
          <p:cNvPr id="17" name="Picture 16" descr="A close-up of a paper&#10;&#10;Description automatically generated">
            <a:extLst>
              <a:ext uri="{FF2B5EF4-FFF2-40B4-BE49-F238E27FC236}">
                <a16:creationId xmlns:a16="http://schemas.microsoft.com/office/drawing/2014/main" id="{8F3B93FB-A8B6-384B-25A2-8606DD773B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661057"/>
            <a:ext cx="4462818" cy="3104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186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0493" y="159030"/>
            <a:ext cx="3068015" cy="831828"/>
          </a:xfrm>
        </p:spPr>
        <p:txBody>
          <a:bodyPr>
            <a:normAutofit/>
          </a:bodyPr>
          <a:lstStyle/>
          <a:p>
            <a:pPr algn="ctr"/>
            <a:r>
              <a:rPr lang="en-US" sz="2800" b="1" u="sng" dirty="0"/>
              <a:t>Activity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2306" y="888118"/>
            <a:ext cx="9755298" cy="13824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Consider the rationale for the article of </a:t>
            </a:r>
            <a:r>
              <a:rPr lang="en-HK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Delgado-Galindo, P., Torres-Gordillo, J. J., &amp; Rodríguez-</a:t>
            </a:r>
            <a:r>
              <a:rPr lang="en-HK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Santero</a:t>
            </a:r>
            <a:r>
              <a:rPr lang="en-HK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(2024). Parent–school-community relationship: a comparative study of highly effective schools and schools with low effectiveness in Andalusia. </a:t>
            </a:r>
            <a:r>
              <a:rPr lang="en-HK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London Review of Education</a:t>
            </a:r>
            <a:r>
              <a:rPr lang="en-HK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HK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HK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complete below table.</a:t>
            </a:r>
          </a:p>
          <a:p>
            <a:pPr marL="0" indent="0">
              <a:buNone/>
            </a:pPr>
            <a:endParaRPr lang="en-US" sz="1600" b="1" dirty="0"/>
          </a:p>
        </p:txBody>
      </p:sp>
      <p:pic>
        <p:nvPicPr>
          <p:cNvPr id="7" name="Picture 6" descr="A colorful triangle with black background&#10;&#10;Description automatically generated">
            <a:extLst>
              <a:ext uri="{FF2B5EF4-FFF2-40B4-BE49-F238E27FC236}">
                <a16:creationId xmlns:a16="http://schemas.microsoft.com/office/drawing/2014/main" id="{CAD8BC9B-9F26-5DDF-5F00-005CCF4E9D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0800000">
            <a:off x="694629" y="2270588"/>
            <a:ext cx="3830010" cy="3616504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576CC4-4039-246E-9A50-C8A7A8DA49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2423139"/>
              </p:ext>
            </p:extLst>
          </p:nvPr>
        </p:nvGraphicFramePr>
        <p:xfrm>
          <a:off x="1503144" y="2270587"/>
          <a:ext cx="9185712" cy="3215812"/>
        </p:xfrm>
        <a:graphic>
          <a:graphicData uri="http://schemas.openxmlformats.org/drawingml/2006/table">
            <a:tbl>
              <a:tblPr firstRow="1" firstCol="1" bandRow="1">
                <a:tableStyleId>{5DA37D80-6434-44D0-A028-1B22A696006F}</a:tableStyleId>
              </a:tblPr>
              <a:tblGrid>
                <a:gridCol w="2188162">
                  <a:extLst>
                    <a:ext uri="{9D8B030D-6E8A-4147-A177-3AD203B41FA5}">
                      <a16:colId xmlns:a16="http://schemas.microsoft.com/office/drawing/2014/main" val="1788797221"/>
                    </a:ext>
                  </a:extLst>
                </a:gridCol>
                <a:gridCol w="6997550">
                  <a:extLst>
                    <a:ext uri="{9D8B030D-6E8A-4147-A177-3AD203B41FA5}">
                      <a16:colId xmlns:a16="http://schemas.microsoft.com/office/drawing/2014/main" val="2549123433"/>
                    </a:ext>
                  </a:extLst>
                </a:gridCol>
              </a:tblGrid>
              <a:tr h="7360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US" sz="5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effectLst/>
                        </a:rPr>
                        <a:t>Area of Study</a:t>
                      </a:r>
                      <a:endParaRPr lang="en-HK" sz="16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en-HK" sz="1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67996877"/>
                  </a:ext>
                </a:extLst>
              </a:tr>
              <a:tr h="8012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effectLst/>
                        </a:rPr>
                        <a:t>Field of the discipline</a:t>
                      </a:r>
                      <a:endParaRPr lang="en-HK" sz="16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en-HK" sz="1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5842221"/>
                  </a:ext>
                </a:extLst>
              </a:tr>
              <a:tr h="7805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effectLst/>
                        </a:rPr>
                        <a:t>Aspect within the field</a:t>
                      </a:r>
                      <a:endParaRPr lang="en-HK" sz="16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HK" sz="1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78820028"/>
                  </a:ext>
                </a:extLst>
              </a:tr>
              <a:tr h="8979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effectLst/>
                        </a:rPr>
                        <a:t>Topic/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effectLst/>
                        </a:rPr>
                        <a:t>Issue</a:t>
                      </a:r>
                      <a:endParaRPr lang="en-HK" sz="16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en-HK" sz="1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369501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29B387A-61B6-8627-EB62-E58151772EDC}"/>
              </a:ext>
            </a:extLst>
          </p:cNvPr>
          <p:cNvSpPr txBox="1"/>
          <p:nvPr/>
        </p:nvSpPr>
        <p:spPr>
          <a:xfrm>
            <a:off x="9852916" y="6350477"/>
            <a:ext cx="2308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Reference #4</a:t>
            </a:r>
          </a:p>
        </p:txBody>
      </p:sp>
    </p:spTree>
    <p:extLst>
      <p:ext uri="{BB962C8B-B14F-4D97-AF65-F5344CB8AC3E}">
        <p14:creationId xmlns:p14="http://schemas.microsoft.com/office/powerpoint/2010/main" val="35358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20D15E5-EA3B-387F-C690-CF5846830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805" y="2179295"/>
            <a:ext cx="2454052" cy="3029344"/>
          </a:xfrm>
        </p:spPr>
        <p:txBody>
          <a:bodyPr>
            <a:normAutofit/>
          </a:bodyPr>
          <a:lstStyle/>
          <a:p>
            <a:r>
              <a:rPr lang="en-US" sz="2700" b="1" dirty="0">
                <a:solidFill>
                  <a:schemeClr val="bg1"/>
                </a:solidFill>
              </a:rPr>
              <a:t>Aims, objectives and methodology</a:t>
            </a:r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B8ED73F-B334-4A04-0529-A826640373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3146686"/>
              </p:ext>
            </p:extLst>
          </p:nvPr>
        </p:nvGraphicFramePr>
        <p:xfrm>
          <a:off x="4143781" y="1290124"/>
          <a:ext cx="7978282" cy="44232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208002">
                  <a:extLst>
                    <a:ext uri="{9D8B030D-6E8A-4147-A177-3AD203B41FA5}">
                      <a16:colId xmlns:a16="http://schemas.microsoft.com/office/drawing/2014/main" val="3830498070"/>
                    </a:ext>
                  </a:extLst>
                </a:gridCol>
                <a:gridCol w="3770280">
                  <a:extLst>
                    <a:ext uri="{9D8B030D-6E8A-4147-A177-3AD203B41FA5}">
                      <a16:colId xmlns:a16="http://schemas.microsoft.com/office/drawing/2014/main" val="3539705542"/>
                    </a:ext>
                  </a:extLst>
                </a:gridCol>
              </a:tblGrid>
              <a:tr h="9492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Aims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(What?)</a:t>
                      </a:r>
                      <a:endParaRPr lang="en-HK" sz="2000" b="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225611" marR="225611" marT="225611" marB="112806" anchor="ctr"/>
                </a:tc>
                <a:tc>
                  <a:txBody>
                    <a:bodyPr/>
                    <a:lstStyle/>
                    <a:p>
                      <a:endParaRPr lang="en-US" sz="3500" b="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225611" marR="225611" marT="225611" marB="112806" anchor="ctr"/>
                </a:tc>
                <a:extLst>
                  <a:ext uri="{0D108BD9-81ED-4DB2-BD59-A6C34878D82A}">
                    <a16:rowId xmlns:a16="http://schemas.microsoft.com/office/drawing/2014/main" val="1135979273"/>
                  </a:ext>
                </a:extLst>
              </a:tr>
              <a:tr h="8481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Objectives or research questions?</a:t>
                      </a:r>
                    </a:p>
                  </a:txBody>
                  <a:tcPr marL="225611" marR="225611" marT="225611" marB="112806"/>
                </a:tc>
                <a:tc>
                  <a:txBody>
                    <a:bodyPr/>
                    <a:lstStyle/>
                    <a:p>
                      <a:endParaRPr lang="en-US" sz="2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225611" marR="225611" marT="225611" marB="112806"/>
                </a:tc>
                <a:extLst>
                  <a:ext uri="{0D108BD9-81ED-4DB2-BD59-A6C34878D82A}">
                    <a16:rowId xmlns:a16="http://schemas.microsoft.com/office/drawing/2014/main" val="2038888126"/>
                  </a:ext>
                </a:extLst>
              </a:tr>
              <a:tr h="81224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to test?</a:t>
                      </a:r>
                    </a:p>
                  </a:txBody>
                  <a:tcPr marL="225611" marR="225611" marT="225611" marB="112806"/>
                </a:tc>
                <a:tc>
                  <a:txBody>
                    <a:bodyPr/>
                    <a:lstStyle/>
                    <a:p>
                      <a:endParaRPr lang="en-US" sz="29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225611" marR="225611" marT="225611" marB="112806"/>
                </a:tc>
                <a:extLst>
                  <a:ext uri="{0D108BD9-81ED-4DB2-BD59-A6C34878D82A}">
                    <a16:rowId xmlns:a16="http://schemas.microsoft.com/office/drawing/2014/main" val="46795396"/>
                  </a:ext>
                </a:extLst>
              </a:tr>
              <a:tr h="81224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 to test?</a:t>
                      </a:r>
                    </a:p>
                  </a:txBody>
                  <a:tcPr marL="225611" marR="225611" marT="225611" marB="112806"/>
                </a:tc>
                <a:tc>
                  <a:txBody>
                    <a:bodyPr/>
                    <a:lstStyle/>
                    <a:p>
                      <a:endParaRPr lang="en-US" sz="2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225611" marR="225611" marT="225611" marB="112806"/>
                </a:tc>
                <a:extLst>
                  <a:ext uri="{0D108BD9-81ED-4DB2-BD59-A6C34878D82A}">
                    <a16:rowId xmlns:a16="http://schemas.microsoft.com/office/drawing/2014/main" val="1385855911"/>
                  </a:ext>
                </a:extLst>
              </a:tr>
              <a:tr h="81224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Importance of the study?</a:t>
                      </a:r>
                      <a:endParaRPr lang="en-US" sz="2000" b="0" kern="12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225611" marR="225611" marT="225611" marB="112806"/>
                </a:tc>
                <a:tc>
                  <a:txBody>
                    <a:bodyPr/>
                    <a:lstStyle/>
                    <a:p>
                      <a:endParaRPr lang="en-US" sz="29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225611" marR="225611" marT="225611" marB="112806"/>
                </a:tc>
                <a:extLst>
                  <a:ext uri="{0D108BD9-81ED-4DB2-BD59-A6C34878D82A}">
                    <a16:rowId xmlns:a16="http://schemas.microsoft.com/office/drawing/2014/main" val="895177961"/>
                  </a:ext>
                </a:extLst>
              </a:tr>
            </a:tbl>
          </a:graphicData>
        </a:graphic>
      </p:graphicFrame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8BAEC8C-1740-8EAC-042E-8F8CD2B66452}"/>
              </a:ext>
            </a:extLst>
          </p:cNvPr>
          <p:cNvSpPr txBox="1">
            <a:spLocks/>
          </p:cNvSpPr>
          <p:nvPr/>
        </p:nvSpPr>
        <p:spPr>
          <a:xfrm>
            <a:off x="4143781" y="192238"/>
            <a:ext cx="7978282" cy="1097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US" sz="1400" dirty="0"/>
              <a:t>Consider the rationale for the article of </a:t>
            </a:r>
            <a:r>
              <a:rPr lang="en-HK" sz="1400" dirty="0">
                <a:solidFill>
                  <a:srgbClr val="222222"/>
                </a:solidFill>
                <a:latin typeface="Arial" panose="020B0604020202020204" pitchFamily="34" charset="0"/>
              </a:rPr>
              <a:t>Delgado-Galindo, P., Torres-Gordillo, J. J., &amp; Rodríguez-</a:t>
            </a:r>
            <a:r>
              <a:rPr lang="en-HK" sz="1400" dirty="0" err="1">
                <a:solidFill>
                  <a:srgbClr val="222222"/>
                </a:solidFill>
                <a:latin typeface="Arial" panose="020B0604020202020204" pitchFamily="34" charset="0"/>
              </a:rPr>
              <a:t>Santero</a:t>
            </a:r>
            <a:r>
              <a:rPr lang="en-HK" sz="1400" dirty="0">
                <a:solidFill>
                  <a:srgbClr val="222222"/>
                </a:solidFill>
                <a:latin typeface="Arial" panose="020B0604020202020204" pitchFamily="34" charset="0"/>
              </a:rPr>
              <a:t>, J. (2024). Parent–school-community relationship: a comparative study of highly effective schools and schools with low effectiveness in Andalusia. </a:t>
            </a:r>
            <a:r>
              <a:rPr lang="en-HK" sz="1400" i="1" dirty="0">
                <a:solidFill>
                  <a:srgbClr val="222222"/>
                </a:solidFill>
                <a:latin typeface="Arial" panose="020B0604020202020204" pitchFamily="34" charset="0"/>
              </a:rPr>
              <a:t>London Review of Education</a:t>
            </a:r>
            <a:r>
              <a:rPr lang="en-HK" sz="14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HK" sz="1400" i="1" dirty="0">
                <a:solidFill>
                  <a:srgbClr val="222222"/>
                </a:solidFill>
                <a:latin typeface="Arial" panose="020B0604020202020204" pitchFamily="34" charset="0"/>
              </a:rPr>
              <a:t>22</a:t>
            </a:r>
            <a:r>
              <a:rPr lang="en-HK" sz="1400" dirty="0">
                <a:solidFill>
                  <a:srgbClr val="222222"/>
                </a:solidFill>
                <a:latin typeface="Arial" panose="020B0604020202020204" pitchFamily="34" charset="0"/>
              </a:rPr>
              <a:t>(1), complete below table.</a:t>
            </a:r>
          </a:p>
          <a:p>
            <a:pPr marL="0" indent="0">
              <a:buFont typeface="Wingdings 3" charset="2"/>
              <a:buNone/>
            </a:pPr>
            <a:endParaRPr lang="en-US" sz="12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BAF325-86C1-A74D-E05E-BA4EC4C2960C}"/>
              </a:ext>
            </a:extLst>
          </p:cNvPr>
          <p:cNvSpPr txBox="1"/>
          <p:nvPr/>
        </p:nvSpPr>
        <p:spPr>
          <a:xfrm>
            <a:off x="9883739" y="6349557"/>
            <a:ext cx="2308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Reference #4</a:t>
            </a:r>
          </a:p>
        </p:txBody>
      </p:sp>
    </p:spTree>
    <p:extLst>
      <p:ext uri="{BB962C8B-B14F-4D97-AF65-F5344CB8AC3E}">
        <p14:creationId xmlns:p14="http://schemas.microsoft.com/office/powerpoint/2010/main" val="1208064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9984" y="402315"/>
            <a:ext cx="6845092" cy="72645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Activity 3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F62EC06A-8C28-863D-4123-7B0755A177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32" r="46888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732" y="1397632"/>
            <a:ext cx="7643671" cy="4374999"/>
          </a:xfrm>
        </p:spPr>
        <p:txBody>
          <a:bodyPr>
            <a:normAutofit/>
          </a:bodyPr>
          <a:lstStyle/>
          <a:p>
            <a:r>
              <a:rPr lang="en-US" sz="2400" dirty="0"/>
              <a:t>Use the worksheet provided.</a:t>
            </a:r>
          </a:p>
          <a:p>
            <a:r>
              <a:rPr lang="en-US" sz="2400" dirty="0"/>
              <a:t>Based on your previous or preferred research proposal topic and complete page 1 to 3.</a:t>
            </a:r>
          </a:p>
          <a:p>
            <a:r>
              <a:rPr lang="en-US" sz="2400" dirty="0"/>
              <a:t>Working with the person next to you</a:t>
            </a:r>
          </a:p>
          <a:p>
            <a:r>
              <a:rPr lang="en-US" sz="2400" dirty="0"/>
              <a:t>Discuss whether the aims and objectives that you have listed are relevant and logical.  </a:t>
            </a:r>
          </a:p>
          <a:p>
            <a:r>
              <a:rPr lang="en-US" sz="2400" dirty="0"/>
              <a:t>Upon collecting the view of your classmates, complete the rest of the questions and submit your completed worksheet to your lecturer.</a:t>
            </a:r>
          </a:p>
        </p:txBody>
      </p:sp>
    </p:spTree>
    <p:extLst>
      <p:ext uri="{BB962C8B-B14F-4D97-AF65-F5344CB8AC3E}">
        <p14:creationId xmlns:p14="http://schemas.microsoft.com/office/powerpoint/2010/main" val="185510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>
            <a:extLst>
              <a:ext uri="{FF2B5EF4-FFF2-40B4-BE49-F238E27FC236}">
                <a16:creationId xmlns:a16="http://schemas.microsoft.com/office/drawing/2014/main" id="{F01E7660-30BE-4AD1-939C-8ABBC66EC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6" name="Freeform 11">
              <a:extLst>
                <a:ext uri="{FF2B5EF4-FFF2-40B4-BE49-F238E27FC236}">
                  <a16:creationId xmlns:a16="http://schemas.microsoft.com/office/drawing/2014/main" id="{AF2339E5-4CFB-46BA-A1E6-1F2F59297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7" name="Freeform 12">
              <a:extLst>
                <a:ext uri="{FF2B5EF4-FFF2-40B4-BE49-F238E27FC236}">
                  <a16:creationId xmlns:a16="http://schemas.microsoft.com/office/drawing/2014/main" id="{A714EACA-E00A-47F4-9617-48EF86FC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8" name="Freeform 13">
              <a:extLst>
                <a:ext uri="{FF2B5EF4-FFF2-40B4-BE49-F238E27FC236}">
                  <a16:creationId xmlns:a16="http://schemas.microsoft.com/office/drawing/2014/main" id="{3D643816-3096-4530-BAC2-B7799760D5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9" name="Freeform 14">
              <a:extLst>
                <a:ext uri="{FF2B5EF4-FFF2-40B4-BE49-F238E27FC236}">
                  <a16:creationId xmlns:a16="http://schemas.microsoft.com/office/drawing/2014/main" id="{4481B6B9-DFCC-4B58-B517-C90F77008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0" name="Freeform 15">
              <a:extLst>
                <a:ext uri="{FF2B5EF4-FFF2-40B4-BE49-F238E27FC236}">
                  <a16:creationId xmlns:a16="http://schemas.microsoft.com/office/drawing/2014/main" id="{C3AD10B5-BAA3-43BF-AB59-8B0E610B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" name="Freeform 16">
              <a:extLst>
                <a:ext uri="{FF2B5EF4-FFF2-40B4-BE49-F238E27FC236}">
                  <a16:creationId xmlns:a16="http://schemas.microsoft.com/office/drawing/2014/main" id="{A8CBC7E8-2093-422A-B1DF-548212F5E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2" name="Freeform 17">
              <a:extLst>
                <a:ext uri="{FF2B5EF4-FFF2-40B4-BE49-F238E27FC236}">
                  <a16:creationId xmlns:a16="http://schemas.microsoft.com/office/drawing/2014/main" id="{DACD4C1E-0C60-49F4-9940-2EC2B351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" name="Freeform 18">
              <a:extLst>
                <a:ext uri="{FF2B5EF4-FFF2-40B4-BE49-F238E27FC236}">
                  <a16:creationId xmlns:a16="http://schemas.microsoft.com/office/drawing/2014/main" id="{D4EBDC8A-E0EA-4C61-9A07-F87965F308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4" name="Freeform 19">
              <a:extLst>
                <a:ext uri="{FF2B5EF4-FFF2-40B4-BE49-F238E27FC236}">
                  <a16:creationId xmlns:a16="http://schemas.microsoft.com/office/drawing/2014/main" id="{56AB17E4-FFC1-40A6-8716-4DA6E7E2E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5" name="Freeform 20">
              <a:extLst>
                <a:ext uri="{FF2B5EF4-FFF2-40B4-BE49-F238E27FC236}">
                  <a16:creationId xmlns:a16="http://schemas.microsoft.com/office/drawing/2014/main" id="{18B82752-3697-40F0-A707-455553AE3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6" name="Freeform 21">
              <a:extLst>
                <a:ext uri="{FF2B5EF4-FFF2-40B4-BE49-F238E27FC236}">
                  <a16:creationId xmlns:a16="http://schemas.microsoft.com/office/drawing/2014/main" id="{46E341FE-2212-45E9-9AC6-689D6A7A0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7" name="Freeform 22">
              <a:extLst>
                <a:ext uri="{FF2B5EF4-FFF2-40B4-BE49-F238E27FC236}">
                  <a16:creationId xmlns:a16="http://schemas.microsoft.com/office/drawing/2014/main" id="{60DDF26F-4245-4642-8C13-878C6ABE4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49" name="Group 148">
            <a:extLst>
              <a:ext uri="{FF2B5EF4-FFF2-40B4-BE49-F238E27FC236}">
                <a16:creationId xmlns:a16="http://schemas.microsoft.com/office/drawing/2014/main" id="{E2F0A64F-6E97-407F-905F-CFB60C876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50" name="Freeform 27">
              <a:extLst>
                <a:ext uri="{FF2B5EF4-FFF2-40B4-BE49-F238E27FC236}">
                  <a16:creationId xmlns:a16="http://schemas.microsoft.com/office/drawing/2014/main" id="{6B2CD8E6-069E-402A-B6AC-FF0051404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1" name="Freeform 28">
              <a:extLst>
                <a:ext uri="{FF2B5EF4-FFF2-40B4-BE49-F238E27FC236}">
                  <a16:creationId xmlns:a16="http://schemas.microsoft.com/office/drawing/2014/main" id="{A6CA6D01-96EA-411D-B14A-86F2AFDBDC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2" name="Freeform 29">
              <a:extLst>
                <a:ext uri="{FF2B5EF4-FFF2-40B4-BE49-F238E27FC236}">
                  <a16:creationId xmlns:a16="http://schemas.microsoft.com/office/drawing/2014/main" id="{69CFD19D-A122-4CB2-866A-479CA3A52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3" name="Freeform 30">
              <a:extLst>
                <a:ext uri="{FF2B5EF4-FFF2-40B4-BE49-F238E27FC236}">
                  <a16:creationId xmlns:a16="http://schemas.microsoft.com/office/drawing/2014/main" id="{C9F6C159-EFEF-4092-B1F1-7AB7F5A44F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4" name="Freeform 31">
              <a:extLst>
                <a:ext uri="{FF2B5EF4-FFF2-40B4-BE49-F238E27FC236}">
                  <a16:creationId xmlns:a16="http://schemas.microsoft.com/office/drawing/2014/main" id="{3A1E13BE-E59A-46EA-8C13-190FCBC3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5" name="Freeform 32">
              <a:extLst>
                <a:ext uri="{FF2B5EF4-FFF2-40B4-BE49-F238E27FC236}">
                  <a16:creationId xmlns:a16="http://schemas.microsoft.com/office/drawing/2014/main" id="{4872D65B-9C5F-405F-BCCD-D61CB8565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6" name="Freeform 33">
              <a:extLst>
                <a:ext uri="{FF2B5EF4-FFF2-40B4-BE49-F238E27FC236}">
                  <a16:creationId xmlns:a16="http://schemas.microsoft.com/office/drawing/2014/main" id="{F6590D24-F49D-498F-A9A5-9CF6B0951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7" name="Freeform 34">
              <a:extLst>
                <a:ext uri="{FF2B5EF4-FFF2-40B4-BE49-F238E27FC236}">
                  <a16:creationId xmlns:a16="http://schemas.microsoft.com/office/drawing/2014/main" id="{F7AFD90D-3869-4EB4-A43D-A59A0583F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8" name="Freeform 35">
              <a:extLst>
                <a:ext uri="{FF2B5EF4-FFF2-40B4-BE49-F238E27FC236}">
                  <a16:creationId xmlns:a16="http://schemas.microsoft.com/office/drawing/2014/main" id="{226A884C-1C5B-4789-8BED-CA2815F2B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9" name="Freeform 36">
              <a:extLst>
                <a:ext uri="{FF2B5EF4-FFF2-40B4-BE49-F238E27FC236}">
                  <a16:creationId xmlns:a16="http://schemas.microsoft.com/office/drawing/2014/main" id="{54FC0D3F-819F-41B1-BFC2-FA3443FB46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0" name="Freeform 37">
              <a:extLst>
                <a:ext uri="{FF2B5EF4-FFF2-40B4-BE49-F238E27FC236}">
                  <a16:creationId xmlns:a16="http://schemas.microsoft.com/office/drawing/2014/main" id="{839E654C-F067-4053-881C-7D53C2E60B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1" name="Freeform 38">
              <a:extLst>
                <a:ext uri="{FF2B5EF4-FFF2-40B4-BE49-F238E27FC236}">
                  <a16:creationId xmlns:a16="http://schemas.microsoft.com/office/drawing/2014/main" id="{F44A0F15-BA31-4A9E-A48B-2F1D0E2CE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63" name="Rectangle 162">
            <a:extLst>
              <a:ext uri="{FF2B5EF4-FFF2-40B4-BE49-F238E27FC236}">
                <a16:creationId xmlns:a16="http://schemas.microsoft.com/office/drawing/2014/main" id="{62631CC7-E8DA-4782-ADDD-F97B25E40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5" name="Freeform 11">
            <a:extLst>
              <a:ext uri="{FF2B5EF4-FFF2-40B4-BE49-F238E27FC236}">
                <a16:creationId xmlns:a16="http://schemas.microsoft.com/office/drawing/2014/main" id="{5D16879A-58B6-4F6B-8688-42B28FE10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4C65EF45-751F-4B16-8EF6-0D1382C9D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410D52FB-FECF-4A00-8723-C495FDB74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paper with text and words&#10;&#10;Description automatically generated">
            <a:extLst>
              <a:ext uri="{FF2B5EF4-FFF2-40B4-BE49-F238E27FC236}">
                <a16:creationId xmlns:a16="http://schemas.microsoft.com/office/drawing/2014/main" id="{65CB6609-A6F0-7B55-770B-8A307D3D23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3712" y="3121947"/>
            <a:ext cx="6809822" cy="2463765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93E95207-7C79-7C86-3193-BFD351961CB1}"/>
              </a:ext>
            </a:extLst>
          </p:cNvPr>
          <p:cNvSpPr txBox="1"/>
          <p:nvPr/>
        </p:nvSpPr>
        <p:spPr>
          <a:xfrm>
            <a:off x="4514316" y="5731300"/>
            <a:ext cx="3949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 err="1"/>
              <a:t>Chammylau.dr@gmail.com</a:t>
            </a:r>
            <a:endParaRPr lang="en-US" sz="1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F3BD95-793C-3268-219C-9ECB75D68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3712" y="528465"/>
            <a:ext cx="6809822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215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>
            <a:extLst>
              <a:ext uri="{FF2B5EF4-FFF2-40B4-BE49-F238E27FC236}">
                <a16:creationId xmlns:a16="http://schemas.microsoft.com/office/drawing/2014/main" id="{FDBE99CD-2858-13DE-0C1B-8545616BDE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2380"/>
          <a:stretch>
            <a:fillRect/>
          </a:stretch>
        </p:blipFill>
        <p:spPr>
          <a:xfrm>
            <a:off x="452310" y="210403"/>
            <a:ext cx="4263147" cy="3454253"/>
          </a:xfrm>
          <a:prstGeom prst="rect">
            <a:avLst/>
          </a:prstGeom>
        </p:spPr>
      </p:pic>
      <p:pic>
        <p:nvPicPr>
          <p:cNvPr id="17" name="Picture 16" descr="A hand pointing at a computer screen&#10;&#10;AI-generated content may be incorrect.">
            <a:extLst>
              <a:ext uri="{FF2B5EF4-FFF2-40B4-BE49-F238E27FC236}">
                <a16:creationId xmlns:a16="http://schemas.microsoft.com/office/drawing/2014/main" id="{157785AE-443D-1EF5-5002-C606AF1845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0915" r="3791" b="-2"/>
          <a:stretch>
            <a:fillRect/>
          </a:stretch>
        </p:blipFill>
        <p:spPr>
          <a:xfrm>
            <a:off x="5015823" y="214468"/>
            <a:ext cx="6811737" cy="5868335"/>
          </a:xfrm>
          <a:prstGeom prst="rect">
            <a:avLst/>
          </a:prstGeom>
        </p:spPr>
      </p:pic>
      <p:sp>
        <p:nvSpPr>
          <p:cNvPr id="96" name="Rectangle 95">
            <a:extLst>
              <a:ext uri="{FF2B5EF4-FFF2-40B4-BE49-F238E27FC236}">
                <a16:creationId xmlns:a16="http://schemas.microsoft.com/office/drawing/2014/main" id="{BE5390C0-EA28-456A-8C95-1CDB808E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4117" y="4108589"/>
            <a:ext cx="1526538" cy="2245817"/>
          </a:xfrm>
          <a:prstGeom prst="rect">
            <a:avLst/>
          </a:prstGeom>
          <a:solidFill>
            <a:srgbClr val="6B676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6" descr="An orange and white sticker with white text&#10;&#10;AI-generated content may be incorrect.">
            <a:extLst>
              <a:ext uri="{FF2B5EF4-FFF2-40B4-BE49-F238E27FC236}">
                <a16:creationId xmlns:a16="http://schemas.microsoft.com/office/drawing/2014/main" id="{1445BE60-7C57-9010-021A-BB383417E4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680" r="2" b="12284"/>
          <a:stretch>
            <a:fillRect/>
          </a:stretch>
        </p:blipFill>
        <p:spPr>
          <a:xfrm>
            <a:off x="1614238" y="3806678"/>
            <a:ext cx="3264001" cy="2840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81211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28DE4D5E85FA3418D7F57A01137A82E" ma:contentTypeVersion="18" ma:contentTypeDescription="Create a new document." ma:contentTypeScope="" ma:versionID="f8b106359546d0b04ef3e24b242c3662">
  <xsd:schema xmlns:xsd="http://www.w3.org/2001/XMLSchema" xmlns:xs="http://www.w3.org/2001/XMLSchema" xmlns:p="http://schemas.microsoft.com/office/2006/metadata/properties" xmlns:ns1="http://schemas.microsoft.com/sharepoint/v3" xmlns:ns3="e62c1724-e9ce-4098-b89c-44fce19e725c" xmlns:ns4="b7261692-7664-4376-98f2-1f3623f2f83d" targetNamespace="http://schemas.microsoft.com/office/2006/metadata/properties" ma:root="true" ma:fieldsID="4cb27b8ab959b7249302c26855d6d147" ns1:_="" ns3:_="" ns4:_="">
    <xsd:import namespace="http://schemas.microsoft.com/sharepoint/v3"/>
    <xsd:import namespace="e62c1724-e9ce-4098-b89c-44fce19e725c"/>
    <xsd:import namespace="b7261692-7664-4376-98f2-1f3623f2f83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1:_ip_UnifiedCompliancePolicyProperties" minOccurs="0"/>
                <xsd:element ref="ns1:_ip_UnifiedCompliancePolicyUIAction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Location" minOccurs="0"/>
                <xsd:element ref="ns4:MediaLengthInSeconds" minOccurs="0"/>
                <xsd:element ref="ns4:_activity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1" nillable="true" ma:displayName="Unified Compliance Policy Properties" ma:description="" ma:hidden="true" ma:internalName="_ip_UnifiedCompliancePolicyProperties">
      <xsd:simpleType>
        <xsd:restriction base="dms:Note"/>
      </xsd:simpleType>
    </xsd:element>
    <xsd:element name="_ip_UnifiedCompliancePolicyUIAction" ma:index="12" nillable="true" ma:displayName="Unified Compliance Policy UI Action" ma:description="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2c1724-e9ce-4098-b89c-44fce19e725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261692-7664-4376-98f2-1f3623f2f83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_activity" ma:index="24" nillable="true" ma:displayName="_activity" ma:hidden="true" ma:internalName="_activity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_activity xmlns="b7261692-7664-4376-98f2-1f3623f2f83d" xsi:nil="true"/>
  </documentManagement>
</p:properties>
</file>

<file path=customXml/itemProps1.xml><?xml version="1.0" encoding="utf-8"?>
<ds:datastoreItem xmlns:ds="http://schemas.openxmlformats.org/officeDocument/2006/customXml" ds:itemID="{809A1CB3-B1E1-46A6-AB93-197A7C8A3F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e62c1724-e9ce-4098-b89c-44fce19e725c"/>
    <ds:schemaRef ds:uri="b7261692-7664-4376-98f2-1f3623f2f8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3485DDC-9974-4E23-AAE3-AF2D0800770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9CEA3A9-56BA-419E-A609-69C79EAFE270}">
  <ds:schemaRefs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dcmitype/"/>
    <ds:schemaRef ds:uri="e62c1724-e9ce-4098-b89c-44fce19e725c"/>
    <ds:schemaRef ds:uri="b7261692-7664-4376-98f2-1f3623f2f83d"/>
    <ds:schemaRef ds:uri="http://schemas.microsoft.com/sharepoint/v3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648</TotalTime>
  <Words>600</Words>
  <Application>Microsoft Office PowerPoint</Application>
  <PresentationFormat>Widescreen</PresentationFormat>
  <Paragraphs>76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Times New Roman</vt:lpstr>
      <vt:lpstr>Wingdings 3</vt:lpstr>
      <vt:lpstr>Wisp</vt:lpstr>
      <vt:lpstr> Generating/Selecting a research topic</vt:lpstr>
      <vt:lpstr>Selection of topic</vt:lpstr>
      <vt:lpstr>Techniques for generating ideas</vt:lpstr>
      <vt:lpstr>Proposing a research topic</vt:lpstr>
      <vt:lpstr>Narrowing the research scope</vt:lpstr>
      <vt:lpstr>Example 1</vt:lpstr>
      <vt:lpstr>PowerPoint Presentation</vt:lpstr>
      <vt:lpstr>Aims, objectives and hypotheses</vt:lpstr>
      <vt:lpstr>PowerPoint Presentation</vt:lpstr>
      <vt:lpstr>Activity 2</vt:lpstr>
      <vt:lpstr>Aims, objectives and methodology</vt:lpstr>
      <vt:lpstr>Activity 3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Exercises</dc:title>
  <dc:creator>Chammy Lau [BHM]</dc:creator>
  <cp:lastModifiedBy>Chammy Lau [BHM]</cp:lastModifiedBy>
  <cp:revision>88</cp:revision>
  <cp:lastPrinted>2025-07-30T06:17:40Z</cp:lastPrinted>
  <dcterms:created xsi:type="dcterms:W3CDTF">2022-07-29T10:52:13Z</dcterms:created>
  <dcterms:modified xsi:type="dcterms:W3CDTF">2025-07-30T06:17:41Z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0x010100F28DE4D5E85FA3418D7F57A01137A82E</vt:lpwstr>
  </property>
</Properties>
</file>