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5" d="100"/>
          <a:sy n="55" d="100"/>
        </p:scale>
        <p:origin x="19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B294C7-CCDF-477D-9312-AEBFD220F77C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33AA56-6829-4B83-A40F-A54C051BEC50}">
      <dgm:prSet/>
      <dgm:spPr/>
      <dgm:t>
        <a:bodyPr/>
        <a:lstStyle/>
        <a:p>
          <a:r>
            <a:rPr lang="en-GB"/>
            <a:t>THE OVERVIEW IS THE SIX BULLET POINTS </a:t>
          </a:r>
          <a:endParaRPr lang="en-US"/>
        </a:p>
      </dgm:t>
    </dgm:pt>
    <dgm:pt modelId="{2187DDEF-03B0-40E1-BDB9-8053520F77D3}" type="parTrans" cxnId="{EF2831BF-987C-4C05-AFD4-579FCB2A3871}">
      <dgm:prSet/>
      <dgm:spPr/>
      <dgm:t>
        <a:bodyPr/>
        <a:lstStyle/>
        <a:p>
          <a:endParaRPr lang="en-US"/>
        </a:p>
      </dgm:t>
    </dgm:pt>
    <dgm:pt modelId="{4F9F3724-86BE-437A-871B-5D2176B23ECD}" type="sibTrans" cxnId="{EF2831BF-987C-4C05-AFD4-579FCB2A3871}">
      <dgm:prSet/>
      <dgm:spPr/>
      <dgm:t>
        <a:bodyPr/>
        <a:lstStyle/>
        <a:p>
          <a:endParaRPr lang="en-US"/>
        </a:p>
      </dgm:t>
    </dgm:pt>
    <dgm:pt modelId="{737172A8-26B0-4B01-BC08-D4BD75315904}">
      <dgm:prSet/>
      <dgm:spPr/>
      <dgm:t>
        <a:bodyPr/>
        <a:lstStyle/>
        <a:p>
          <a:r>
            <a:rPr lang="en-GB"/>
            <a:t>COMPANY BACKGROUND </a:t>
          </a:r>
          <a:endParaRPr lang="en-US"/>
        </a:p>
      </dgm:t>
    </dgm:pt>
    <dgm:pt modelId="{6AABA216-D18D-4FD4-87E1-D3AE09FFB042}" type="parTrans" cxnId="{217D63A3-F13E-4EC0-B205-566AAD957D0B}">
      <dgm:prSet/>
      <dgm:spPr/>
      <dgm:t>
        <a:bodyPr/>
        <a:lstStyle/>
        <a:p>
          <a:endParaRPr lang="en-US"/>
        </a:p>
      </dgm:t>
    </dgm:pt>
    <dgm:pt modelId="{52E8017E-3031-43BF-BE2A-D555F3EA8C1D}" type="sibTrans" cxnId="{217D63A3-F13E-4EC0-B205-566AAD957D0B}">
      <dgm:prSet/>
      <dgm:spPr/>
      <dgm:t>
        <a:bodyPr/>
        <a:lstStyle/>
        <a:p>
          <a:endParaRPr lang="en-US"/>
        </a:p>
      </dgm:t>
    </dgm:pt>
    <dgm:pt modelId="{31CAA286-429A-479F-8D02-ED66B4FB97B5}">
      <dgm:prSet/>
      <dgm:spPr/>
      <dgm:t>
        <a:bodyPr/>
        <a:lstStyle/>
        <a:p>
          <a:r>
            <a:rPr lang="en-GB"/>
            <a:t>THE NATURE AND SCOOP OF THE MAIN PROBLEMS </a:t>
          </a:r>
          <a:endParaRPr lang="en-US"/>
        </a:p>
      </dgm:t>
    </dgm:pt>
    <dgm:pt modelId="{4A5B7D0B-3F06-4C60-92F5-595ACB0258AC}" type="parTrans" cxnId="{99FB1022-9106-4064-90D0-6A4706461DE4}">
      <dgm:prSet/>
      <dgm:spPr/>
      <dgm:t>
        <a:bodyPr/>
        <a:lstStyle/>
        <a:p>
          <a:endParaRPr lang="en-US"/>
        </a:p>
      </dgm:t>
    </dgm:pt>
    <dgm:pt modelId="{F8973DD8-7643-4D35-8922-B5F7A6E91D89}" type="sibTrans" cxnId="{99FB1022-9106-4064-90D0-6A4706461DE4}">
      <dgm:prSet/>
      <dgm:spPr/>
      <dgm:t>
        <a:bodyPr/>
        <a:lstStyle/>
        <a:p>
          <a:endParaRPr lang="en-US"/>
        </a:p>
      </dgm:t>
    </dgm:pt>
    <dgm:pt modelId="{37C588D5-37D7-41BB-B64A-76BCF2796A6E}">
      <dgm:prSet/>
      <dgm:spPr/>
      <dgm:t>
        <a:bodyPr/>
        <a:lstStyle/>
        <a:p>
          <a:r>
            <a:rPr lang="en-GB"/>
            <a:t>THE PESTTLE ANALYSIS OF GREEN HAVEN FLORISTS </a:t>
          </a:r>
          <a:endParaRPr lang="en-US"/>
        </a:p>
      </dgm:t>
    </dgm:pt>
    <dgm:pt modelId="{CBCAB37C-1FDD-4633-A777-B15D16CCE8EE}" type="parTrans" cxnId="{DA614C91-B181-4FC1-802D-F57F3CAFB509}">
      <dgm:prSet/>
      <dgm:spPr/>
      <dgm:t>
        <a:bodyPr/>
        <a:lstStyle/>
        <a:p>
          <a:endParaRPr lang="en-US"/>
        </a:p>
      </dgm:t>
    </dgm:pt>
    <dgm:pt modelId="{064D077A-D2D0-45B2-9925-4DCF27099098}" type="sibTrans" cxnId="{DA614C91-B181-4FC1-802D-F57F3CAFB509}">
      <dgm:prSet/>
      <dgm:spPr/>
      <dgm:t>
        <a:bodyPr/>
        <a:lstStyle/>
        <a:p>
          <a:endParaRPr lang="en-US"/>
        </a:p>
      </dgm:t>
    </dgm:pt>
    <dgm:pt modelId="{603B4BF8-E1B1-48A4-BD28-B3D1C5FBD70F}">
      <dgm:prSet/>
      <dgm:spPr/>
      <dgm:t>
        <a:bodyPr/>
        <a:lstStyle/>
        <a:p>
          <a:r>
            <a:rPr lang="en-GB"/>
            <a:t>FISH BONE DIAGRAM</a:t>
          </a:r>
          <a:endParaRPr lang="en-US"/>
        </a:p>
      </dgm:t>
    </dgm:pt>
    <dgm:pt modelId="{A21780D3-B2BA-4D1D-9C3A-3FDD4240A85B}" type="parTrans" cxnId="{5B96CFB6-968A-49D2-938D-B8899D78110D}">
      <dgm:prSet/>
      <dgm:spPr/>
      <dgm:t>
        <a:bodyPr/>
        <a:lstStyle/>
        <a:p>
          <a:endParaRPr lang="en-US"/>
        </a:p>
      </dgm:t>
    </dgm:pt>
    <dgm:pt modelId="{11B008D7-A64A-45C0-9696-335869D1999A}" type="sibTrans" cxnId="{5B96CFB6-968A-49D2-938D-B8899D78110D}">
      <dgm:prSet/>
      <dgm:spPr/>
      <dgm:t>
        <a:bodyPr/>
        <a:lstStyle/>
        <a:p>
          <a:endParaRPr lang="en-US"/>
        </a:p>
      </dgm:t>
    </dgm:pt>
    <dgm:pt modelId="{3115242E-8A04-44F6-B232-73DF2F6A6B55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60A168F8-6E47-4E43-B8E8-75EEE9565EAC}" type="parTrans" cxnId="{F86E4A68-E1C7-4050-ACB5-F6888B7B0D19}">
      <dgm:prSet/>
      <dgm:spPr/>
      <dgm:t>
        <a:bodyPr/>
        <a:lstStyle/>
        <a:p>
          <a:endParaRPr lang="en-US"/>
        </a:p>
      </dgm:t>
    </dgm:pt>
    <dgm:pt modelId="{A9FAFA46-BFDD-4090-A1C9-37FB045BBDE9}" type="sibTrans" cxnId="{F86E4A68-E1C7-4050-ACB5-F6888B7B0D19}">
      <dgm:prSet/>
      <dgm:spPr/>
      <dgm:t>
        <a:bodyPr/>
        <a:lstStyle/>
        <a:p>
          <a:endParaRPr lang="en-US"/>
        </a:p>
      </dgm:t>
    </dgm:pt>
    <dgm:pt modelId="{30CE99FC-C4EA-483F-A844-878FF5CFAB2C}">
      <dgm:prSet/>
      <dgm:spPr/>
      <dgm:t>
        <a:bodyPr/>
        <a:lstStyle/>
        <a:p>
          <a:r>
            <a:rPr lang="en-GB"/>
            <a:t>REFERENCES </a:t>
          </a:r>
          <a:br>
            <a:rPr lang="en-GB"/>
          </a:br>
          <a:endParaRPr lang="en-US"/>
        </a:p>
      </dgm:t>
    </dgm:pt>
    <dgm:pt modelId="{F1CAAF2C-5231-45A9-9E62-0A20DB5D9791}" type="parTrans" cxnId="{4A826286-96E4-4724-A618-537C7FD19E95}">
      <dgm:prSet/>
      <dgm:spPr/>
      <dgm:t>
        <a:bodyPr/>
        <a:lstStyle/>
        <a:p>
          <a:endParaRPr lang="en-US"/>
        </a:p>
      </dgm:t>
    </dgm:pt>
    <dgm:pt modelId="{D6FE3771-F912-444B-A0EC-9A44E539E5C4}" type="sibTrans" cxnId="{4A826286-96E4-4724-A618-537C7FD19E95}">
      <dgm:prSet/>
      <dgm:spPr/>
      <dgm:t>
        <a:bodyPr/>
        <a:lstStyle/>
        <a:p>
          <a:endParaRPr lang="en-US"/>
        </a:p>
      </dgm:t>
    </dgm:pt>
    <dgm:pt modelId="{75979915-90CC-46A5-8E19-225EA110B414}" type="pres">
      <dgm:prSet presAssocID="{CBB294C7-CCDF-477D-9312-AEBFD220F77C}" presName="cycle" presStyleCnt="0">
        <dgm:presLayoutVars>
          <dgm:dir/>
          <dgm:resizeHandles val="exact"/>
        </dgm:presLayoutVars>
      </dgm:prSet>
      <dgm:spPr/>
    </dgm:pt>
    <dgm:pt modelId="{D2B37970-23B7-4A91-B80B-A86954BAF7F6}" type="pres">
      <dgm:prSet presAssocID="{4333AA56-6829-4B83-A40F-A54C051BEC50}" presName="node" presStyleLbl="node1" presStyleIdx="0" presStyleCnt="7">
        <dgm:presLayoutVars>
          <dgm:bulletEnabled val="1"/>
        </dgm:presLayoutVars>
      </dgm:prSet>
      <dgm:spPr/>
    </dgm:pt>
    <dgm:pt modelId="{4B798588-5686-4912-A0FE-C83A1119280F}" type="pres">
      <dgm:prSet presAssocID="{4333AA56-6829-4B83-A40F-A54C051BEC50}" presName="spNode" presStyleCnt="0"/>
      <dgm:spPr/>
    </dgm:pt>
    <dgm:pt modelId="{DEC39B62-44CB-46ED-8ECE-593253B5E8AD}" type="pres">
      <dgm:prSet presAssocID="{4F9F3724-86BE-437A-871B-5D2176B23ECD}" presName="sibTrans" presStyleLbl="sibTrans1D1" presStyleIdx="0" presStyleCnt="7"/>
      <dgm:spPr/>
    </dgm:pt>
    <dgm:pt modelId="{FA61D5E3-0304-4F26-AFEC-B39558F79F9A}" type="pres">
      <dgm:prSet presAssocID="{737172A8-26B0-4B01-BC08-D4BD75315904}" presName="node" presStyleLbl="node1" presStyleIdx="1" presStyleCnt="7">
        <dgm:presLayoutVars>
          <dgm:bulletEnabled val="1"/>
        </dgm:presLayoutVars>
      </dgm:prSet>
      <dgm:spPr/>
    </dgm:pt>
    <dgm:pt modelId="{E5801738-BFC2-4E64-8118-60D99AE3565C}" type="pres">
      <dgm:prSet presAssocID="{737172A8-26B0-4B01-BC08-D4BD75315904}" presName="spNode" presStyleCnt="0"/>
      <dgm:spPr/>
    </dgm:pt>
    <dgm:pt modelId="{0CAD8143-EDD2-432A-8C76-D542ABD0E89C}" type="pres">
      <dgm:prSet presAssocID="{52E8017E-3031-43BF-BE2A-D555F3EA8C1D}" presName="sibTrans" presStyleLbl="sibTrans1D1" presStyleIdx="1" presStyleCnt="7"/>
      <dgm:spPr/>
    </dgm:pt>
    <dgm:pt modelId="{3DE1BEA3-C326-4741-9B38-53C4AB1F208F}" type="pres">
      <dgm:prSet presAssocID="{31CAA286-429A-479F-8D02-ED66B4FB97B5}" presName="node" presStyleLbl="node1" presStyleIdx="2" presStyleCnt="7">
        <dgm:presLayoutVars>
          <dgm:bulletEnabled val="1"/>
        </dgm:presLayoutVars>
      </dgm:prSet>
      <dgm:spPr/>
    </dgm:pt>
    <dgm:pt modelId="{5477C443-A8B7-4B96-AE2C-B06854A7432A}" type="pres">
      <dgm:prSet presAssocID="{31CAA286-429A-479F-8D02-ED66B4FB97B5}" presName="spNode" presStyleCnt="0"/>
      <dgm:spPr/>
    </dgm:pt>
    <dgm:pt modelId="{09644590-6723-4E00-81DB-BC12F9880231}" type="pres">
      <dgm:prSet presAssocID="{F8973DD8-7643-4D35-8922-B5F7A6E91D89}" presName="sibTrans" presStyleLbl="sibTrans1D1" presStyleIdx="2" presStyleCnt="7"/>
      <dgm:spPr/>
    </dgm:pt>
    <dgm:pt modelId="{00D38F90-4E27-435B-B0C7-877C7C4D45D9}" type="pres">
      <dgm:prSet presAssocID="{37C588D5-37D7-41BB-B64A-76BCF2796A6E}" presName="node" presStyleLbl="node1" presStyleIdx="3" presStyleCnt="7">
        <dgm:presLayoutVars>
          <dgm:bulletEnabled val="1"/>
        </dgm:presLayoutVars>
      </dgm:prSet>
      <dgm:spPr/>
    </dgm:pt>
    <dgm:pt modelId="{4A929BA3-CDFF-43A1-956A-8108658836B1}" type="pres">
      <dgm:prSet presAssocID="{37C588D5-37D7-41BB-B64A-76BCF2796A6E}" presName="spNode" presStyleCnt="0"/>
      <dgm:spPr/>
    </dgm:pt>
    <dgm:pt modelId="{22BECD5B-64FA-4B7C-B047-0C82ACC7D4E3}" type="pres">
      <dgm:prSet presAssocID="{064D077A-D2D0-45B2-9925-4DCF27099098}" presName="sibTrans" presStyleLbl="sibTrans1D1" presStyleIdx="3" presStyleCnt="7"/>
      <dgm:spPr/>
    </dgm:pt>
    <dgm:pt modelId="{EE6F3A9F-6248-4C52-8769-5B9B6D427C87}" type="pres">
      <dgm:prSet presAssocID="{603B4BF8-E1B1-48A4-BD28-B3D1C5FBD70F}" presName="node" presStyleLbl="node1" presStyleIdx="4" presStyleCnt="7">
        <dgm:presLayoutVars>
          <dgm:bulletEnabled val="1"/>
        </dgm:presLayoutVars>
      </dgm:prSet>
      <dgm:spPr/>
    </dgm:pt>
    <dgm:pt modelId="{5E83F2B6-D01D-4558-80F0-84DF6538BB0A}" type="pres">
      <dgm:prSet presAssocID="{603B4BF8-E1B1-48A4-BD28-B3D1C5FBD70F}" presName="spNode" presStyleCnt="0"/>
      <dgm:spPr/>
    </dgm:pt>
    <dgm:pt modelId="{E68DAAED-604F-464E-A4E3-0AB8FCB509A5}" type="pres">
      <dgm:prSet presAssocID="{11B008D7-A64A-45C0-9696-335869D1999A}" presName="sibTrans" presStyleLbl="sibTrans1D1" presStyleIdx="4" presStyleCnt="7"/>
      <dgm:spPr/>
    </dgm:pt>
    <dgm:pt modelId="{F0CC7EC8-DDC3-4888-A56B-73929A9E3274}" type="pres">
      <dgm:prSet presAssocID="{3115242E-8A04-44F6-B232-73DF2F6A6B55}" presName="node" presStyleLbl="node1" presStyleIdx="5" presStyleCnt="7">
        <dgm:presLayoutVars>
          <dgm:bulletEnabled val="1"/>
        </dgm:presLayoutVars>
      </dgm:prSet>
      <dgm:spPr/>
    </dgm:pt>
    <dgm:pt modelId="{189E4E67-7951-4685-B6C1-5FDE4640680B}" type="pres">
      <dgm:prSet presAssocID="{3115242E-8A04-44F6-B232-73DF2F6A6B55}" presName="spNode" presStyleCnt="0"/>
      <dgm:spPr/>
    </dgm:pt>
    <dgm:pt modelId="{ABF724B7-94AA-47FF-A42E-CC0D1B5F38BE}" type="pres">
      <dgm:prSet presAssocID="{A9FAFA46-BFDD-4090-A1C9-37FB045BBDE9}" presName="sibTrans" presStyleLbl="sibTrans1D1" presStyleIdx="5" presStyleCnt="7"/>
      <dgm:spPr/>
    </dgm:pt>
    <dgm:pt modelId="{7F26D47F-4532-463D-A17F-65D286FD06FF}" type="pres">
      <dgm:prSet presAssocID="{30CE99FC-C4EA-483F-A844-878FF5CFAB2C}" presName="node" presStyleLbl="node1" presStyleIdx="6" presStyleCnt="7">
        <dgm:presLayoutVars>
          <dgm:bulletEnabled val="1"/>
        </dgm:presLayoutVars>
      </dgm:prSet>
      <dgm:spPr/>
    </dgm:pt>
    <dgm:pt modelId="{81FAD5BD-6438-49AF-95D3-8A3BD6742B1C}" type="pres">
      <dgm:prSet presAssocID="{30CE99FC-C4EA-483F-A844-878FF5CFAB2C}" presName="spNode" presStyleCnt="0"/>
      <dgm:spPr/>
    </dgm:pt>
    <dgm:pt modelId="{8A3CFC23-9791-4738-AD91-5CDB9D442FAC}" type="pres">
      <dgm:prSet presAssocID="{D6FE3771-F912-444B-A0EC-9A44E539E5C4}" presName="sibTrans" presStyleLbl="sibTrans1D1" presStyleIdx="6" presStyleCnt="7"/>
      <dgm:spPr/>
    </dgm:pt>
  </dgm:ptLst>
  <dgm:cxnLst>
    <dgm:cxn modelId="{9123FD01-2F49-452F-8B29-F0F2D7A18D0A}" type="presOf" srcId="{31CAA286-429A-479F-8D02-ED66B4FB97B5}" destId="{3DE1BEA3-C326-4741-9B38-53C4AB1F208F}" srcOrd="0" destOrd="0" presId="urn:microsoft.com/office/officeart/2005/8/layout/cycle5"/>
    <dgm:cxn modelId="{E2AFFF03-6B27-4820-AFB8-8C22A2369C1B}" type="presOf" srcId="{11B008D7-A64A-45C0-9696-335869D1999A}" destId="{E68DAAED-604F-464E-A4E3-0AB8FCB509A5}" srcOrd="0" destOrd="0" presId="urn:microsoft.com/office/officeart/2005/8/layout/cycle5"/>
    <dgm:cxn modelId="{99FB1022-9106-4064-90D0-6A4706461DE4}" srcId="{CBB294C7-CCDF-477D-9312-AEBFD220F77C}" destId="{31CAA286-429A-479F-8D02-ED66B4FB97B5}" srcOrd="2" destOrd="0" parTransId="{4A5B7D0B-3F06-4C60-92F5-595ACB0258AC}" sibTransId="{F8973DD8-7643-4D35-8922-B5F7A6E91D89}"/>
    <dgm:cxn modelId="{0BA11622-B38F-4A83-B4B7-EDE1314141A3}" type="presOf" srcId="{52E8017E-3031-43BF-BE2A-D555F3EA8C1D}" destId="{0CAD8143-EDD2-432A-8C76-D542ABD0E89C}" srcOrd="0" destOrd="0" presId="urn:microsoft.com/office/officeart/2005/8/layout/cycle5"/>
    <dgm:cxn modelId="{C034AB22-62E8-46B3-9C84-E4C5E80B5715}" type="presOf" srcId="{603B4BF8-E1B1-48A4-BD28-B3D1C5FBD70F}" destId="{EE6F3A9F-6248-4C52-8769-5B9B6D427C87}" srcOrd="0" destOrd="0" presId="urn:microsoft.com/office/officeart/2005/8/layout/cycle5"/>
    <dgm:cxn modelId="{3E689225-FCF2-434A-A5AE-245E875DEFDE}" type="presOf" srcId="{F8973DD8-7643-4D35-8922-B5F7A6E91D89}" destId="{09644590-6723-4E00-81DB-BC12F9880231}" srcOrd="0" destOrd="0" presId="urn:microsoft.com/office/officeart/2005/8/layout/cycle5"/>
    <dgm:cxn modelId="{968EFE61-0F4A-4CC8-B571-BA592A12CCC4}" type="presOf" srcId="{CBB294C7-CCDF-477D-9312-AEBFD220F77C}" destId="{75979915-90CC-46A5-8E19-225EA110B414}" srcOrd="0" destOrd="0" presId="urn:microsoft.com/office/officeart/2005/8/layout/cycle5"/>
    <dgm:cxn modelId="{76B36564-78F8-4314-B418-9618558BAEFA}" type="presOf" srcId="{4F9F3724-86BE-437A-871B-5D2176B23ECD}" destId="{DEC39B62-44CB-46ED-8ECE-593253B5E8AD}" srcOrd="0" destOrd="0" presId="urn:microsoft.com/office/officeart/2005/8/layout/cycle5"/>
    <dgm:cxn modelId="{AB250645-D784-4317-93F4-0A9E9C223831}" type="presOf" srcId="{3115242E-8A04-44F6-B232-73DF2F6A6B55}" destId="{F0CC7EC8-DDC3-4888-A56B-73929A9E3274}" srcOrd="0" destOrd="0" presId="urn:microsoft.com/office/officeart/2005/8/layout/cycle5"/>
    <dgm:cxn modelId="{4C4C5565-7360-464B-A70F-DA0AF4F6C7F1}" type="presOf" srcId="{D6FE3771-F912-444B-A0EC-9A44E539E5C4}" destId="{8A3CFC23-9791-4738-AD91-5CDB9D442FAC}" srcOrd="0" destOrd="0" presId="urn:microsoft.com/office/officeart/2005/8/layout/cycle5"/>
    <dgm:cxn modelId="{F86E4A68-E1C7-4050-ACB5-F6888B7B0D19}" srcId="{CBB294C7-CCDF-477D-9312-AEBFD220F77C}" destId="{3115242E-8A04-44F6-B232-73DF2F6A6B55}" srcOrd="5" destOrd="0" parTransId="{60A168F8-6E47-4E43-B8E8-75EEE9565EAC}" sibTransId="{A9FAFA46-BFDD-4090-A1C9-37FB045BBDE9}"/>
    <dgm:cxn modelId="{ED540C72-5A41-4C1F-9887-D7DDEEFF487A}" type="presOf" srcId="{37C588D5-37D7-41BB-B64A-76BCF2796A6E}" destId="{00D38F90-4E27-435B-B0C7-877C7C4D45D9}" srcOrd="0" destOrd="0" presId="urn:microsoft.com/office/officeart/2005/8/layout/cycle5"/>
    <dgm:cxn modelId="{B8DE6A7B-3272-4882-AA7B-AFF292358452}" type="presOf" srcId="{064D077A-D2D0-45B2-9925-4DCF27099098}" destId="{22BECD5B-64FA-4B7C-B047-0C82ACC7D4E3}" srcOrd="0" destOrd="0" presId="urn:microsoft.com/office/officeart/2005/8/layout/cycle5"/>
    <dgm:cxn modelId="{4A826286-96E4-4724-A618-537C7FD19E95}" srcId="{CBB294C7-CCDF-477D-9312-AEBFD220F77C}" destId="{30CE99FC-C4EA-483F-A844-878FF5CFAB2C}" srcOrd="6" destOrd="0" parTransId="{F1CAAF2C-5231-45A9-9E62-0A20DB5D9791}" sibTransId="{D6FE3771-F912-444B-A0EC-9A44E539E5C4}"/>
    <dgm:cxn modelId="{DA614C91-B181-4FC1-802D-F57F3CAFB509}" srcId="{CBB294C7-CCDF-477D-9312-AEBFD220F77C}" destId="{37C588D5-37D7-41BB-B64A-76BCF2796A6E}" srcOrd="3" destOrd="0" parTransId="{CBCAB37C-1FDD-4633-A777-B15D16CCE8EE}" sibTransId="{064D077A-D2D0-45B2-9925-4DCF27099098}"/>
    <dgm:cxn modelId="{217D63A3-F13E-4EC0-B205-566AAD957D0B}" srcId="{CBB294C7-CCDF-477D-9312-AEBFD220F77C}" destId="{737172A8-26B0-4B01-BC08-D4BD75315904}" srcOrd="1" destOrd="0" parTransId="{6AABA216-D18D-4FD4-87E1-D3AE09FFB042}" sibTransId="{52E8017E-3031-43BF-BE2A-D555F3EA8C1D}"/>
    <dgm:cxn modelId="{16AE7CAA-FAC1-48EA-8A1B-19B296B8A223}" type="presOf" srcId="{737172A8-26B0-4B01-BC08-D4BD75315904}" destId="{FA61D5E3-0304-4F26-AFEC-B39558F79F9A}" srcOrd="0" destOrd="0" presId="urn:microsoft.com/office/officeart/2005/8/layout/cycle5"/>
    <dgm:cxn modelId="{5B96CFB6-968A-49D2-938D-B8899D78110D}" srcId="{CBB294C7-CCDF-477D-9312-AEBFD220F77C}" destId="{603B4BF8-E1B1-48A4-BD28-B3D1C5FBD70F}" srcOrd="4" destOrd="0" parTransId="{A21780D3-B2BA-4D1D-9C3A-3FDD4240A85B}" sibTransId="{11B008D7-A64A-45C0-9696-335869D1999A}"/>
    <dgm:cxn modelId="{EF2831BF-987C-4C05-AFD4-579FCB2A3871}" srcId="{CBB294C7-CCDF-477D-9312-AEBFD220F77C}" destId="{4333AA56-6829-4B83-A40F-A54C051BEC50}" srcOrd="0" destOrd="0" parTransId="{2187DDEF-03B0-40E1-BDB9-8053520F77D3}" sibTransId="{4F9F3724-86BE-437A-871B-5D2176B23ECD}"/>
    <dgm:cxn modelId="{4677B1C0-DB37-44CC-B04B-5716BDB986FE}" type="presOf" srcId="{4333AA56-6829-4B83-A40F-A54C051BEC50}" destId="{D2B37970-23B7-4A91-B80B-A86954BAF7F6}" srcOrd="0" destOrd="0" presId="urn:microsoft.com/office/officeart/2005/8/layout/cycle5"/>
    <dgm:cxn modelId="{76E6F1FA-9CB3-4683-AE8E-F03AF56E790B}" type="presOf" srcId="{30CE99FC-C4EA-483F-A844-878FF5CFAB2C}" destId="{7F26D47F-4532-463D-A17F-65D286FD06FF}" srcOrd="0" destOrd="0" presId="urn:microsoft.com/office/officeart/2005/8/layout/cycle5"/>
    <dgm:cxn modelId="{71F336FC-A451-4F05-B4E3-65D56737A489}" type="presOf" srcId="{A9FAFA46-BFDD-4090-A1C9-37FB045BBDE9}" destId="{ABF724B7-94AA-47FF-A42E-CC0D1B5F38BE}" srcOrd="0" destOrd="0" presId="urn:microsoft.com/office/officeart/2005/8/layout/cycle5"/>
    <dgm:cxn modelId="{76E520BD-DBBB-47D7-9127-767057D2A37F}" type="presParOf" srcId="{75979915-90CC-46A5-8E19-225EA110B414}" destId="{D2B37970-23B7-4A91-B80B-A86954BAF7F6}" srcOrd="0" destOrd="0" presId="urn:microsoft.com/office/officeart/2005/8/layout/cycle5"/>
    <dgm:cxn modelId="{9FA1F19A-2D5B-47BD-98EA-509683B46651}" type="presParOf" srcId="{75979915-90CC-46A5-8E19-225EA110B414}" destId="{4B798588-5686-4912-A0FE-C83A1119280F}" srcOrd="1" destOrd="0" presId="urn:microsoft.com/office/officeart/2005/8/layout/cycle5"/>
    <dgm:cxn modelId="{BC0E5686-4BEB-4EBF-991F-12F90FB7FECB}" type="presParOf" srcId="{75979915-90CC-46A5-8E19-225EA110B414}" destId="{DEC39B62-44CB-46ED-8ECE-593253B5E8AD}" srcOrd="2" destOrd="0" presId="urn:microsoft.com/office/officeart/2005/8/layout/cycle5"/>
    <dgm:cxn modelId="{BAB0CF55-2A8D-442C-AC49-74832D1AE640}" type="presParOf" srcId="{75979915-90CC-46A5-8E19-225EA110B414}" destId="{FA61D5E3-0304-4F26-AFEC-B39558F79F9A}" srcOrd="3" destOrd="0" presId="urn:microsoft.com/office/officeart/2005/8/layout/cycle5"/>
    <dgm:cxn modelId="{E5F0590A-A5F6-4050-A516-7B81EEC70FE8}" type="presParOf" srcId="{75979915-90CC-46A5-8E19-225EA110B414}" destId="{E5801738-BFC2-4E64-8118-60D99AE3565C}" srcOrd="4" destOrd="0" presId="urn:microsoft.com/office/officeart/2005/8/layout/cycle5"/>
    <dgm:cxn modelId="{11A9FE16-A79E-460B-A8BF-F4C817373D27}" type="presParOf" srcId="{75979915-90CC-46A5-8E19-225EA110B414}" destId="{0CAD8143-EDD2-432A-8C76-D542ABD0E89C}" srcOrd="5" destOrd="0" presId="urn:microsoft.com/office/officeart/2005/8/layout/cycle5"/>
    <dgm:cxn modelId="{A0B8C86B-EE0F-492E-A00C-6A7F5813AF2B}" type="presParOf" srcId="{75979915-90CC-46A5-8E19-225EA110B414}" destId="{3DE1BEA3-C326-4741-9B38-53C4AB1F208F}" srcOrd="6" destOrd="0" presId="urn:microsoft.com/office/officeart/2005/8/layout/cycle5"/>
    <dgm:cxn modelId="{730C24EE-BD2F-4A77-83BD-73904A131FB8}" type="presParOf" srcId="{75979915-90CC-46A5-8E19-225EA110B414}" destId="{5477C443-A8B7-4B96-AE2C-B06854A7432A}" srcOrd="7" destOrd="0" presId="urn:microsoft.com/office/officeart/2005/8/layout/cycle5"/>
    <dgm:cxn modelId="{6569445A-39D5-42DC-8629-2BAED83D56C8}" type="presParOf" srcId="{75979915-90CC-46A5-8E19-225EA110B414}" destId="{09644590-6723-4E00-81DB-BC12F9880231}" srcOrd="8" destOrd="0" presId="urn:microsoft.com/office/officeart/2005/8/layout/cycle5"/>
    <dgm:cxn modelId="{EA92DD8E-6DAC-42C0-8DC9-934D54749127}" type="presParOf" srcId="{75979915-90CC-46A5-8E19-225EA110B414}" destId="{00D38F90-4E27-435B-B0C7-877C7C4D45D9}" srcOrd="9" destOrd="0" presId="urn:microsoft.com/office/officeart/2005/8/layout/cycle5"/>
    <dgm:cxn modelId="{DD6C3ED5-DA47-4EDA-91DA-2B78B927D361}" type="presParOf" srcId="{75979915-90CC-46A5-8E19-225EA110B414}" destId="{4A929BA3-CDFF-43A1-956A-8108658836B1}" srcOrd="10" destOrd="0" presId="urn:microsoft.com/office/officeart/2005/8/layout/cycle5"/>
    <dgm:cxn modelId="{FB196F6F-7339-4789-9142-A2B891BABB45}" type="presParOf" srcId="{75979915-90CC-46A5-8E19-225EA110B414}" destId="{22BECD5B-64FA-4B7C-B047-0C82ACC7D4E3}" srcOrd="11" destOrd="0" presId="urn:microsoft.com/office/officeart/2005/8/layout/cycle5"/>
    <dgm:cxn modelId="{E87FFECA-4003-412C-99DA-0D19C9707142}" type="presParOf" srcId="{75979915-90CC-46A5-8E19-225EA110B414}" destId="{EE6F3A9F-6248-4C52-8769-5B9B6D427C87}" srcOrd="12" destOrd="0" presId="urn:microsoft.com/office/officeart/2005/8/layout/cycle5"/>
    <dgm:cxn modelId="{3CD1264C-C3C1-4A45-A507-4BBD101A5907}" type="presParOf" srcId="{75979915-90CC-46A5-8E19-225EA110B414}" destId="{5E83F2B6-D01D-4558-80F0-84DF6538BB0A}" srcOrd="13" destOrd="0" presId="urn:microsoft.com/office/officeart/2005/8/layout/cycle5"/>
    <dgm:cxn modelId="{8EE8281F-F041-4A2B-966C-1C438F59D829}" type="presParOf" srcId="{75979915-90CC-46A5-8E19-225EA110B414}" destId="{E68DAAED-604F-464E-A4E3-0AB8FCB509A5}" srcOrd="14" destOrd="0" presId="urn:microsoft.com/office/officeart/2005/8/layout/cycle5"/>
    <dgm:cxn modelId="{46A4F18D-6344-451C-83FE-058C6CA19BFB}" type="presParOf" srcId="{75979915-90CC-46A5-8E19-225EA110B414}" destId="{F0CC7EC8-DDC3-4888-A56B-73929A9E3274}" srcOrd="15" destOrd="0" presId="urn:microsoft.com/office/officeart/2005/8/layout/cycle5"/>
    <dgm:cxn modelId="{07EDE35B-DA48-4467-A6B0-2A0C54E8B98A}" type="presParOf" srcId="{75979915-90CC-46A5-8E19-225EA110B414}" destId="{189E4E67-7951-4685-B6C1-5FDE4640680B}" srcOrd="16" destOrd="0" presId="urn:microsoft.com/office/officeart/2005/8/layout/cycle5"/>
    <dgm:cxn modelId="{7AE07A5F-FCFE-45B4-8B2D-D678E0FD535B}" type="presParOf" srcId="{75979915-90CC-46A5-8E19-225EA110B414}" destId="{ABF724B7-94AA-47FF-A42E-CC0D1B5F38BE}" srcOrd="17" destOrd="0" presId="urn:microsoft.com/office/officeart/2005/8/layout/cycle5"/>
    <dgm:cxn modelId="{50E52CB4-16BB-4836-BCC7-E75FEBE7BE28}" type="presParOf" srcId="{75979915-90CC-46A5-8E19-225EA110B414}" destId="{7F26D47F-4532-463D-A17F-65D286FD06FF}" srcOrd="18" destOrd="0" presId="urn:microsoft.com/office/officeart/2005/8/layout/cycle5"/>
    <dgm:cxn modelId="{FEF408D4-E028-4C04-A135-06241EBD49A4}" type="presParOf" srcId="{75979915-90CC-46A5-8E19-225EA110B414}" destId="{81FAD5BD-6438-49AF-95D3-8A3BD6742B1C}" srcOrd="19" destOrd="0" presId="urn:microsoft.com/office/officeart/2005/8/layout/cycle5"/>
    <dgm:cxn modelId="{E58CC270-15CD-486D-A35B-16818FA608A7}" type="presParOf" srcId="{75979915-90CC-46A5-8E19-225EA110B414}" destId="{8A3CFC23-9791-4738-AD91-5CDB9D442FAC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37970-23B7-4A91-B80B-A86954BAF7F6}">
      <dsp:nvSpPr>
        <dsp:cNvPr id="0" name=""/>
        <dsp:cNvSpPr/>
      </dsp:nvSpPr>
      <dsp:spPr>
        <a:xfrm>
          <a:off x="1739763" y="255948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 OVERVIEW IS THE SIX BULLET POINTS </a:t>
          </a:r>
          <a:endParaRPr lang="en-US" sz="900" kern="1200"/>
        </a:p>
      </dsp:txBody>
      <dsp:txXfrm>
        <a:off x="1770237" y="286422"/>
        <a:ext cx="899444" cy="563307"/>
      </dsp:txXfrm>
    </dsp:sp>
    <dsp:sp modelId="{DEC39B62-44CB-46ED-8ECE-593253B5E8AD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2388405" y="106209"/>
              </a:moveTo>
              <a:arcTo wR="1782334" hR="1782334" stAng="17392770" swAng="772376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61D5E3-0304-4F26-AFEC-B39558F79F9A}">
      <dsp:nvSpPr>
        <dsp:cNvPr id="0" name=""/>
        <dsp:cNvSpPr/>
      </dsp:nvSpPr>
      <dsp:spPr>
        <a:xfrm>
          <a:off x="3133249" y="927015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COMPANY BACKGROUND </a:t>
          </a:r>
          <a:endParaRPr lang="en-US" sz="900" kern="1200"/>
        </a:p>
      </dsp:txBody>
      <dsp:txXfrm>
        <a:off x="3163723" y="957489"/>
        <a:ext cx="899444" cy="563307"/>
      </dsp:txXfrm>
    </dsp:sp>
    <dsp:sp modelId="{0CAD8143-EDD2-432A-8C76-D542ABD0E89C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3448155" y="1148489"/>
              </a:moveTo>
              <a:arcTo wR="1782334" hR="1782334" stAng="20350091" swAng="1064485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E1BEA3-C326-4741-9B38-53C4AB1F208F}">
      <dsp:nvSpPr>
        <dsp:cNvPr id="0" name=""/>
        <dsp:cNvSpPr/>
      </dsp:nvSpPr>
      <dsp:spPr>
        <a:xfrm>
          <a:off x="3477411" y="2434889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 NATURE AND SCOOP OF THE MAIN PROBLEMS </a:t>
          </a:r>
          <a:endParaRPr lang="en-US" sz="900" kern="1200"/>
        </a:p>
      </dsp:txBody>
      <dsp:txXfrm>
        <a:off x="3507885" y="2465363"/>
        <a:ext cx="899444" cy="563307"/>
      </dsp:txXfrm>
    </dsp:sp>
    <dsp:sp modelId="{09644590-6723-4E00-81DB-BC12F9880231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3355730" y="2619677"/>
              </a:moveTo>
              <a:arcTo wR="1782334" hR="1782334" stAng="1681282" swAng="835650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D38F90-4E27-435B-B0C7-877C7C4D45D9}">
      <dsp:nvSpPr>
        <dsp:cNvPr id="0" name=""/>
        <dsp:cNvSpPr/>
      </dsp:nvSpPr>
      <dsp:spPr>
        <a:xfrm>
          <a:off x="2513089" y="3644111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 PESTTLE ANALYSIS OF GREEN HAVEN FLORISTS </a:t>
          </a:r>
          <a:endParaRPr lang="en-US" sz="900" kern="1200"/>
        </a:p>
      </dsp:txBody>
      <dsp:txXfrm>
        <a:off x="2543563" y="3674585"/>
        <a:ext cx="899444" cy="563307"/>
      </dsp:txXfrm>
    </dsp:sp>
    <dsp:sp modelId="{22BECD5B-64FA-4B7C-B047-0C82ACC7D4E3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1959258" y="3555866"/>
              </a:moveTo>
              <a:arcTo wR="1782334" hR="1782334" stAng="5058189" swAng="683623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6F3A9F-6248-4C52-8769-5B9B6D427C87}">
      <dsp:nvSpPr>
        <dsp:cNvPr id="0" name=""/>
        <dsp:cNvSpPr/>
      </dsp:nvSpPr>
      <dsp:spPr>
        <a:xfrm>
          <a:off x="966437" y="3644111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FISH BONE DIAGRAM</a:t>
          </a:r>
          <a:endParaRPr lang="en-US" sz="900" kern="1200"/>
        </a:p>
      </dsp:txBody>
      <dsp:txXfrm>
        <a:off x="996911" y="3674585"/>
        <a:ext cx="899444" cy="563307"/>
      </dsp:txXfrm>
    </dsp:sp>
    <dsp:sp modelId="{E68DAAED-604F-464E-A4E3-0AB8FCB509A5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456738" y="2973767"/>
              </a:moveTo>
              <a:arcTo wR="1782334" hR="1782334" stAng="8283068" swAng="835650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C7EC8-DDC3-4888-A56B-73929A9E3274}">
      <dsp:nvSpPr>
        <dsp:cNvPr id="0" name=""/>
        <dsp:cNvSpPr/>
      </dsp:nvSpPr>
      <dsp:spPr>
        <a:xfrm>
          <a:off x="2115" y="2434889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CONCLUSION</a:t>
          </a:r>
          <a:endParaRPr lang="en-US" sz="900" kern="1200"/>
        </a:p>
      </dsp:txBody>
      <dsp:txXfrm>
        <a:off x="32589" y="2465363"/>
        <a:ext cx="899444" cy="563307"/>
      </dsp:txXfrm>
    </dsp:sp>
    <dsp:sp modelId="{ABF724B7-94AA-47FF-A42E-CC0D1B5F38BE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2592" y="1686246"/>
              </a:moveTo>
              <a:arcTo wR="1782334" hR="1782334" stAng="10985424" swAng="1064485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26D47F-4532-463D-A17F-65D286FD06FF}">
      <dsp:nvSpPr>
        <dsp:cNvPr id="0" name=""/>
        <dsp:cNvSpPr/>
      </dsp:nvSpPr>
      <dsp:spPr>
        <a:xfrm>
          <a:off x="346278" y="927015"/>
          <a:ext cx="960392" cy="6242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REFERENCES </a:t>
          </a:r>
          <a:br>
            <a:rPr lang="en-GB" sz="900" kern="1200"/>
          </a:br>
          <a:endParaRPr lang="en-US" sz="900" kern="1200"/>
        </a:p>
      </dsp:txBody>
      <dsp:txXfrm>
        <a:off x="376752" y="957489"/>
        <a:ext cx="899444" cy="563307"/>
      </dsp:txXfrm>
    </dsp:sp>
    <dsp:sp modelId="{8A3CFC23-9791-4738-AD91-5CDB9D442FAC}">
      <dsp:nvSpPr>
        <dsp:cNvPr id="0" name=""/>
        <dsp:cNvSpPr/>
      </dsp:nvSpPr>
      <dsp:spPr>
        <a:xfrm>
          <a:off x="437625" y="568075"/>
          <a:ext cx="3564669" cy="3564669"/>
        </a:xfrm>
        <a:custGeom>
          <a:avLst/>
          <a:gdLst/>
          <a:ahLst/>
          <a:cxnLst/>
          <a:rect l="0" t="0" r="0" b="0"/>
          <a:pathLst>
            <a:path>
              <a:moveTo>
                <a:pt x="818073" y="283362"/>
              </a:moveTo>
              <a:arcTo wR="1782334" hR="1782334" stAng="14234855" swAng="772376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49:25.282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0,'0'8081,"0"-8078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49:38.802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21 16,'-15'-12,"10"9,14 10,5926 4305,-5934-4311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0:35.233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6521 0,'0'0,"0"0,0 0,0 0,0 0,0 0,0 0,0 0,0 0,0 0,0 0,-12 9,-1522 1105,1649-1197,-5198 3776,5077-3689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0:44.810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0,'0'1692,"0"-1689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2:57.302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1,'19135'0,"-19134"0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3:11.193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0 4816,'4812'-4812,"-4809"4809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3:20.605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4530 1,'0'0,"0"0,0 0,-15 15,-4497 4497,4510-4510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3:27.768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4848 1,'0'0,"0"0,0 0,0 0,-6 5,-4827 4829,4824-4826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4:32.403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1,'4273'5093,"-4268"-5088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4:42.616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1,'0'0,"0"0,0 0,1 1,3849 4587,-3844-4580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23T14:54:49.430"/>
    </inkml:context>
    <inkml:brush xml:id="br0">
      <inkml:brushProperty name="width" value="0.1" units="cm"/>
      <inkml:brushProperty name="height" value="0.1" units="cm"/>
      <inkml:brushProperty name="color" value="#004F8B"/>
      <inkml:brushProperty name="ignorePressure" value="1"/>
    </inkml:brush>
  </inkml:definitions>
  <inkml:trace contextRef="#ctx0" brushRef="#br0">1 0,'0'0,"0"0,0 0,0 0,7 9,4206 5012,-4198-5002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94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71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563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281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24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9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55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391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3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487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80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4191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518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562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96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5FF888-C308-4539-989C-F49A330FF98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B15967-A4D8-443D-8291-016A7787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215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38047&amp;picture=problem-solved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11.png"/><Relationship Id="rId18" Type="http://schemas.openxmlformats.org/officeDocument/2006/relationships/customXml" Target="../ink/ink9.xml"/><Relationship Id="rId3" Type="http://schemas.openxmlformats.org/officeDocument/2006/relationships/image" Target="../media/image6.png"/><Relationship Id="rId21" Type="http://schemas.openxmlformats.org/officeDocument/2006/relationships/image" Target="../media/image15.png"/><Relationship Id="rId7" Type="http://schemas.openxmlformats.org/officeDocument/2006/relationships/image" Target="../media/image8.png"/><Relationship Id="rId12" Type="http://schemas.openxmlformats.org/officeDocument/2006/relationships/customXml" Target="../ink/ink6.xml"/><Relationship Id="rId17" Type="http://schemas.openxmlformats.org/officeDocument/2006/relationships/image" Target="../media/image13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23" Type="http://schemas.openxmlformats.org/officeDocument/2006/relationships/image" Target="../media/image16.png"/><Relationship Id="rId10" Type="http://schemas.openxmlformats.org/officeDocument/2006/relationships/customXml" Target="../ink/ink5.xml"/><Relationship Id="rId19" Type="http://schemas.openxmlformats.org/officeDocument/2006/relationships/image" Target="../media/image14.png"/><Relationship Id="rId4" Type="http://schemas.openxmlformats.org/officeDocument/2006/relationships/customXml" Target="../ink/ink2.xml"/><Relationship Id="rId9" Type="http://schemas.openxmlformats.org/officeDocument/2006/relationships/image" Target="../media/image9.png"/><Relationship Id="rId14" Type="http://schemas.openxmlformats.org/officeDocument/2006/relationships/customXml" Target="../ink/ink7.xml"/><Relationship Id="rId22" Type="http://schemas.openxmlformats.org/officeDocument/2006/relationships/customXml" Target="../ink/ink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namethatplant.wordpress.com/tag/charteuse-flowers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9DFDBA6-326D-0C0C-6B93-869E6B243167}"/>
              </a:ext>
            </a:extLst>
          </p:cNvPr>
          <p:cNvSpPr txBox="1"/>
          <p:nvPr/>
        </p:nvSpPr>
        <p:spPr>
          <a:xfrm>
            <a:off x="3971366" y="1093694"/>
            <a:ext cx="5217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  MODULE  NAME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9C7C9-21A1-BC29-ABBB-271E0E7150EF}"/>
              </a:ext>
            </a:extLst>
          </p:cNvPr>
          <p:cNvSpPr txBox="1"/>
          <p:nvPr/>
        </p:nvSpPr>
        <p:spPr>
          <a:xfrm>
            <a:off x="7135906" y="3977680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GEMMA HAMMOND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4CB3E-7138-8095-830F-D023E1C8EC59}"/>
              </a:ext>
            </a:extLst>
          </p:cNvPr>
          <p:cNvSpPr txBox="1"/>
          <p:nvPr/>
        </p:nvSpPr>
        <p:spPr>
          <a:xfrm>
            <a:off x="6983506" y="3192306"/>
            <a:ext cx="2205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 2514962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27819D-D3A3-B186-4620-287C08443C4F}"/>
              </a:ext>
            </a:extLst>
          </p:cNvPr>
          <p:cNvSpPr txBox="1"/>
          <p:nvPr/>
        </p:nvSpPr>
        <p:spPr>
          <a:xfrm>
            <a:off x="3074894" y="1645006"/>
            <a:ext cx="84626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PROBLEM SOLVING AND DECISION MAKINGN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68437A-C54B-6265-15C5-B8C015C77565}"/>
              </a:ext>
            </a:extLst>
          </p:cNvPr>
          <p:cNvSpPr txBox="1"/>
          <p:nvPr/>
        </p:nvSpPr>
        <p:spPr>
          <a:xfrm>
            <a:off x="9511553" y="304800"/>
            <a:ext cx="2510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22/04/2026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2D3697-FA38-9194-A973-260A613350D7}"/>
              </a:ext>
            </a:extLst>
          </p:cNvPr>
          <p:cNvSpPr txBox="1"/>
          <p:nvPr/>
        </p:nvSpPr>
        <p:spPr>
          <a:xfrm>
            <a:off x="4249271" y="2418656"/>
            <a:ext cx="5773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MODULE CODE LCLM4004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F705E3-81FB-C57B-8F9A-6E3F9460A2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589" y="2945323"/>
            <a:ext cx="4972610" cy="32253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DA77A21-CC35-22F8-4EA2-EA1334EB08A8}"/>
              </a:ext>
            </a:extLst>
          </p:cNvPr>
          <p:cNvSpPr txBox="1"/>
          <p:nvPr/>
        </p:nvSpPr>
        <p:spPr>
          <a:xfrm>
            <a:off x="5904800" y="3204030"/>
            <a:ext cx="1350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740DD9C-11CE-DCF6-BF16-647BD9C41D56}"/>
              </a:ext>
            </a:extLst>
          </p:cNvPr>
          <p:cNvSpPr txBox="1"/>
          <p:nvPr/>
        </p:nvSpPr>
        <p:spPr>
          <a:xfrm>
            <a:off x="5955646" y="3977680"/>
            <a:ext cx="1350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ACD2EB-929A-7E0B-5FBC-B4FE5BF2A46B}"/>
              </a:ext>
            </a:extLst>
          </p:cNvPr>
          <p:cNvSpPr txBox="1"/>
          <p:nvPr/>
        </p:nvSpPr>
        <p:spPr>
          <a:xfrm>
            <a:off x="6009434" y="4454134"/>
            <a:ext cx="3756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TUTOR  TOYIN  ADISA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4C1F2E-B108-11BA-0189-E213B8E2DF59}"/>
              </a:ext>
            </a:extLst>
          </p:cNvPr>
          <p:cNvSpPr txBox="1"/>
          <p:nvPr/>
        </p:nvSpPr>
        <p:spPr>
          <a:xfrm>
            <a:off x="6096000" y="5109882"/>
            <a:ext cx="3630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ASSIGNMENT 1 PRESENTATION</a:t>
            </a:r>
          </a:p>
        </p:txBody>
      </p:sp>
    </p:spTree>
    <p:extLst>
      <p:ext uri="{BB962C8B-B14F-4D97-AF65-F5344CB8AC3E}">
        <p14:creationId xmlns:p14="http://schemas.microsoft.com/office/powerpoint/2010/main" val="172587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of a viewing telescope with a city on its background">
            <a:extLst>
              <a:ext uri="{FF2B5EF4-FFF2-40B4-BE49-F238E27FC236}">
                <a16:creationId xmlns:a16="http://schemas.microsoft.com/office/drawing/2014/main" id="{31A63B8C-D31A-8615-CE76-D24739E8B3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87" r="8159"/>
          <a:stretch>
            <a:fillRect/>
          </a:stretch>
        </p:blipFill>
        <p:spPr>
          <a:xfrm>
            <a:off x="4765525" y="-110067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1AE630-C5E2-05E8-D38E-641F27F91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500" y="264159"/>
            <a:ext cx="4088190" cy="895863"/>
          </a:xfrm>
        </p:spPr>
        <p:txBody>
          <a:bodyPr>
            <a:normAutofit/>
          </a:bodyPr>
          <a:lstStyle/>
          <a:p>
            <a:r>
              <a:rPr lang="en-GB" sz="4800" dirty="0"/>
              <a:t>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870093-73BF-9F99-7CFB-5459E3A331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1066801"/>
            <a:ext cx="4079721" cy="4080932"/>
          </a:xfrm>
        </p:spPr>
        <p:txBody>
          <a:bodyPr>
            <a:normAutofit/>
          </a:bodyPr>
          <a:lstStyle/>
          <a:p>
            <a:r>
              <a:rPr lang="en-GB" sz="1600" dirty="0"/>
              <a:t>GREEN FLORIST HAVEN WAS ESTABLISHED IN 2010 IN GREEN CITY,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8AF09-DDC8-812A-C686-BBF8CCBD6410}"/>
              </a:ext>
            </a:extLst>
          </p:cNvPr>
          <p:cNvSpPr txBox="1"/>
          <p:nvPr/>
        </p:nvSpPr>
        <p:spPr>
          <a:xfrm>
            <a:off x="1429386" y="1554115"/>
            <a:ext cx="4016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29" name="TextBox 6">
            <a:extLst>
              <a:ext uri="{FF2B5EF4-FFF2-40B4-BE49-F238E27FC236}">
                <a16:creationId xmlns:a16="http://schemas.microsoft.com/office/drawing/2014/main" id="{F9CEDDB8-C065-E34A-7406-3A00CB234C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7601240"/>
              </p:ext>
            </p:extLst>
          </p:nvPr>
        </p:nvGraphicFramePr>
        <p:xfrm>
          <a:off x="630916" y="1923447"/>
          <a:ext cx="4439920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349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68483E-9C81-3C17-5E5E-D6A436584ECC}"/>
              </a:ext>
            </a:extLst>
          </p:cNvPr>
          <p:cNvSpPr txBox="1"/>
          <p:nvPr/>
        </p:nvSpPr>
        <p:spPr>
          <a:xfrm>
            <a:off x="673754" y="643467"/>
            <a:ext cx="4203045" cy="13756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D46A2A-DA67-E922-735A-F44CD7479BF9}"/>
              </a:ext>
            </a:extLst>
          </p:cNvPr>
          <p:cNvSpPr txBox="1"/>
          <p:nvPr/>
        </p:nvSpPr>
        <p:spPr>
          <a:xfrm>
            <a:off x="673754" y="2160590"/>
            <a:ext cx="3973943" cy="3440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</a:rPr>
              <a:t>THE GREEN HAVEN WAS FOUNDED IN THE YEAR 2015, OFFERING FLORAL ARRANGEMENTS. THE FOCUS WAS SUSAINABILITY HOW EVER IN RECENT YEARS THE BUSINESS HAD FACED A BIG DECLING DUE TO INCREASED ONLINE COMPETITION.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Aqua and green fractal background like floral petal">
            <a:extLst>
              <a:ext uri="{FF2B5EF4-FFF2-40B4-BE49-F238E27FC236}">
                <a16:creationId xmlns:a16="http://schemas.microsoft.com/office/drawing/2014/main" id="{047C714B-DD54-2867-2D48-B32F268027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05" r="22696"/>
          <a:stretch>
            <a:fillRect/>
          </a:stretch>
        </p:blipFill>
        <p:spPr>
          <a:xfrm>
            <a:off x="6740344" y="972608"/>
            <a:ext cx="3854813" cy="4900269"/>
          </a:xfrm>
          <a:prstGeom prst="rect">
            <a:avLst/>
          </a:prstGeom>
        </p:spPr>
      </p:pic>
      <p:sp>
        <p:nvSpPr>
          <p:cNvPr id="68" name="Isosceles Triangle 6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723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F099186-C306-5B5D-EDEC-613DBDFD13FC}"/>
              </a:ext>
            </a:extLst>
          </p:cNvPr>
          <p:cNvSpPr txBox="1"/>
          <p:nvPr/>
        </p:nvSpPr>
        <p:spPr>
          <a:xfrm>
            <a:off x="5536734" y="609600"/>
            <a:ext cx="37372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COMPANY BACKGROUND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7E1F71-0F61-62C2-3EFE-AE30C09C1303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FOUNDED IN 2015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OWNERS  FAMILYS OWNED BUSINESS 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BOUQUETS, FRESH FLOWERS  AND GIFTS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STRONG COMMUNITY TIES CUSTOMER LOYALTY 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PRESENCE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LOCAL SUPPLLERS WITH GOOD COMMUNITY SUPPOER AND EVENTS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GIVING OPTIONS FOR A GOOD DELVERY SERVIES .</a:t>
            </a:r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755E7AFD-8A18-F751-2BDF-7516568F2D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43" r="22147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406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70946BB0-C9EF-2BA1-12C1-C9175521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230" r="757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BD2B67-962B-431F-2A94-29D66F849DE0}"/>
              </a:ext>
            </a:extLst>
          </p:cNvPr>
          <p:cNvSpPr txBox="1"/>
          <p:nvPr/>
        </p:nvSpPr>
        <p:spPr>
          <a:xfrm>
            <a:off x="5549944" y="616179"/>
            <a:ext cx="4257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highlight>
                  <a:srgbClr val="008080"/>
                </a:highlight>
              </a:rPr>
              <a:t>NATURER &amp; OF THE PROBLEM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E76A07-0751-87D3-1379-F959DADC3FDE}"/>
              </a:ext>
            </a:extLst>
          </p:cNvPr>
          <p:cNvSpPr txBox="1"/>
          <p:nvPr/>
        </p:nvSpPr>
        <p:spPr>
          <a:xfrm>
            <a:off x="5547984" y="1384693"/>
            <a:ext cx="32596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INCREASING DEMANDS FOR ECO FRIENDLY AND SUTAINABLE   PRODUCTS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D320743-0BB0-2C12-B15D-08605D80D8FD}"/>
              </a:ext>
            </a:extLst>
          </p:cNvPr>
          <p:cNvSpPr txBox="1"/>
          <p:nvPr/>
        </p:nvSpPr>
        <p:spPr>
          <a:xfrm>
            <a:off x="5550348" y="2112539"/>
            <a:ext cx="26284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CLIMATE CHANGES AFFECTING THE FLOWER SUPPLY AND COST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8A3B47-1BCC-D4B9-1DF6-BCCAA310961C}"/>
              </a:ext>
            </a:extLst>
          </p:cNvPr>
          <p:cNvSpPr txBox="1"/>
          <p:nvPr/>
        </p:nvSpPr>
        <p:spPr>
          <a:xfrm>
            <a:off x="5627390" y="3753403"/>
            <a:ext cx="3180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RISING COSTS OF  MATERIALS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84696E0-E1FA-57C6-C47F-F079D6A17EC1}"/>
              </a:ext>
            </a:extLst>
          </p:cNvPr>
          <p:cNvSpPr txBox="1"/>
          <p:nvPr/>
        </p:nvSpPr>
        <p:spPr>
          <a:xfrm>
            <a:off x="5576333" y="4686258"/>
            <a:ext cx="2897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TRENDS WITH BRANDS IMAGES AND VALUES.</a:t>
            </a:r>
          </a:p>
        </p:txBody>
      </p:sp>
    </p:spTree>
    <p:extLst>
      <p:ext uri="{BB962C8B-B14F-4D97-AF65-F5344CB8AC3E}">
        <p14:creationId xmlns:p14="http://schemas.microsoft.com/office/powerpoint/2010/main" val="2743326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FCDAD9-835F-9FC1-64A1-70366B1826A5}"/>
              </a:ext>
            </a:extLst>
          </p:cNvPr>
          <p:cNvSpPr txBox="1"/>
          <p:nvPr/>
        </p:nvSpPr>
        <p:spPr>
          <a:xfrm>
            <a:off x="2386361" y="173691"/>
            <a:ext cx="8909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PESTTLE ANALYSIS   OF GREEN HAVEN FLORIST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8CE5-D3C0-BE0F-A544-1FDDD080CDFE}"/>
              </a:ext>
            </a:extLst>
          </p:cNvPr>
          <p:cNvSpPr txBox="1"/>
          <p:nvPr/>
        </p:nvSpPr>
        <p:spPr>
          <a:xfrm>
            <a:off x="490653" y="758283"/>
            <a:ext cx="1138539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POLITICAL :   WHICH IS A  GAVERMENT POLICIES PROMOTING SUSTAINABLE  TO BUSINESSES TO BENEFIT WITH STRICTERE REGULATIONS TO IMPORT EXOTIC PLANTS  WHICH COST OR LIMIITS SUPPLYS.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ECONOMIC  : WHEN THEIRE IS A DOWTURN IT COULD REDUCE SPENDING ON LUXURY ITEMS LIKE FLORALS . HOW EVER IT MIGHT OFFSET WHEN THE RISE OF THE INCREASING ON DEMAND FOR ECO FRIENDLY OPTIONS 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SOCIAL:WHEN THERE IS A GROWING AWARENESS OF THE ENVIRONMENTAL WHICH WILL BRING IN LOYAL  CUSTOMERS .LOCAL SOURCING AND FAVORABLE MARKETS FOR GREEN HAVEN AND YOUNGER CUSTOMERS.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TECHNOLOGICAL: GREEN HAVEN NEEDS TO INVEST ITS ONLINE SALES WITH DIGITAL TO REACH A BROADER AUDIENCE.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LEGAL :HAVEN MUST COMPLYY WITH ENVIRONMENTAL LAWS  WITH PACKANGING PLANTS IMPORTS WASTE 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ENVIRONMENTAL: CLIMATE CHANGE  WITH EXTREME WEATHER  WORNINGS CAN AFFECT THE SUPPLY CHANGE  WHICH CAN PUT RISK ON SOURCING  AND MAKE IT DIFFIUCLT ON THE SUPLY CHAIN 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301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08660E-373E-249D-C71D-77A28D97663D}"/>
              </a:ext>
            </a:extLst>
          </p:cNvPr>
          <p:cNvSpPr txBox="1"/>
          <p:nvPr/>
        </p:nvSpPr>
        <p:spPr>
          <a:xfrm>
            <a:off x="1839951" y="99255"/>
            <a:ext cx="6902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FISHBONE DIAGRAM  CAUSSE AND EFFECTS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69A95B39-F5F3-4B0F-2718-F7231938F436}"/>
                  </a:ext>
                </a:extLst>
              </p14:cNvPr>
              <p14:cNvContentPartPr/>
              <p14:nvPr/>
            </p14:nvContentPartPr>
            <p14:xfrm>
              <a:off x="8331498" y="2142764"/>
              <a:ext cx="360" cy="291060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69A95B39-F5F3-4B0F-2718-F7231938F43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313858" y="2124764"/>
                <a:ext cx="36000" cy="294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E1D87AAE-8322-7D23-FAC1-FD170674089B}"/>
                  </a:ext>
                </a:extLst>
              </p14:cNvPr>
              <p14:cNvContentPartPr/>
              <p14:nvPr/>
            </p14:nvContentPartPr>
            <p14:xfrm>
              <a:off x="8440218" y="2168684"/>
              <a:ext cx="2140920" cy="155556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E1D87AAE-8322-7D23-FAC1-FD170674089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22578" y="2151044"/>
                <a:ext cx="2176560" cy="159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8E74417B-A4AD-5CCA-0A70-A77C14908FE3}"/>
                  </a:ext>
                </a:extLst>
              </p14:cNvPr>
              <p14:cNvContentPartPr/>
              <p14:nvPr/>
            </p14:nvContentPartPr>
            <p14:xfrm>
              <a:off x="8262378" y="3807404"/>
              <a:ext cx="2347560" cy="170568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8E74417B-A4AD-5CCA-0A70-A77C14908FE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244738" y="3789404"/>
                <a:ext cx="2383200" cy="174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FD3D092-D341-92AC-56AB-520671A9F15A}"/>
                  </a:ext>
                </a:extLst>
              </p14:cNvPr>
              <p14:cNvContentPartPr/>
              <p14:nvPr/>
            </p14:nvContentPartPr>
            <p14:xfrm>
              <a:off x="8326458" y="5014124"/>
              <a:ext cx="360" cy="61056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FD3D092-D341-92AC-56AB-520671A9F15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308818" y="4996124"/>
                <a:ext cx="36000" cy="64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4401F3B1-55F1-15B6-272D-49D703A53CAB}"/>
                  </a:ext>
                </a:extLst>
              </p14:cNvPr>
              <p14:cNvContentPartPr/>
              <p14:nvPr/>
            </p14:nvContentPartPr>
            <p14:xfrm>
              <a:off x="1242378" y="3826844"/>
              <a:ext cx="6889320" cy="36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4401F3B1-55F1-15B6-272D-49D703A53CA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224738" y="3809204"/>
                <a:ext cx="69249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AD41919C-3294-18A5-BE5D-CDBD5775E802}"/>
                  </a:ext>
                </a:extLst>
              </p14:cNvPr>
              <p14:cNvContentPartPr/>
              <p14:nvPr/>
            </p14:nvContentPartPr>
            <p14:xfrm>
              <a:off x="5108058" y="3974444"/>
              <a:ext cx="1733760" cy="173376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AD41919C-3294-18A5-BE5D-CDBD5775E80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090058" y="3956804"/>
                <a:ext cx="1769400" cy="176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6E8A822C-43E4-E5BC-EAD2-23E9124EB118}"/>
                  </a:ext>
                </a:extLst>
              </p14:cNvPr>
              <p14:cNvContentPartPr/>
              <p14:nvPr/>
            </p14:nvContentPartPr>
            <p14:xfrm>
              <a:off x="3249018" y="3925484"/>
              <a:ext cx="1630800" cy="163080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6E8A822C-43E4-E5BC-EAD2-23E9124EB11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231378" y="3907844"/>
                <a:ext cx="1666440" cy="166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677A6AAC-88EE-8A43-D3F6-C65AE82E05BF}"/>
                  </a:ext>
                </a:extLst>
              </p14:cNvPr>
              <p14:cNvContentPartPr/>
              <p14:nvPr/>
            </p14:nvContentPartPr>
            <p14:xfrm>
              <a:off x="1145178" y="3900284"/>
              <a:ext cx="1745640" cy="174564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677A6AAC-88EE-8A43-D3F6-C65AE82E05BF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127178" y="3882644"/>
                <a:ext cx="1781280" cy="178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1CD91BD9-218C-DF51-9D02-9C37A6F3DBE6}"/>
                  </a:ext>
                </a:extLst>
              </p14:cNvPr>
              <p14:cNvContentPartPr/>
              <p14:nvPr/>
            </p14:nvContentPartPr>
            <p14:xfrm>
              <a:off x="5202018" y="1816964"/>
              <a:ext cx="1540440" cy="183564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1CD91BD9-218C-DF51-9D02-9C37A6F3DBE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5184378" y="1799324"/>
                <a:ext cx="1576080" cy="187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FCBF55B8-6EB5-7844-F4FB-AD1F6DA869EF}"/>
                  </a:ext>
                </a:extLst>
              </p14:cNvPr>
              <p14:cNvContentPartPr/>
              <p14:nvPr/>
            </p14:nvContentPartPr>
            <p14:xfrm>
              <a:off x="3431898" y="1991204"/>
              <a:ext cx="1389240" cy="165528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FCBF55B8-6EB5-7844-F4FB-AD1F6DA869EF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414258" y="1973564"/>
                <a:ext cx="1424880" cy="169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76B78F14-F73A-C1A9-438B-D48BB2042C43}"/>
                  </a:ext>
                </a:extLst>
              </p14:cNvPr>
              <p14:cNvContentPartPr/>
              <p14:nvPr/>
            </p14:nvContentPartPr>
            <p14:xfrm>
              <a:off x="1339578" y="1967084"/>
              <a:ext cx="1525320" cy="181764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76B78F14-F73A-C1A9-438B-D48BB2042C4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321938" y="1949084"/>
                <a:ext cx="1560960" cy="1853280"/>
              </a:xfrm>
              <a:prstGeom prst="rect">
                <a:avLst/>
              </a:prstGeom>
            </p:spPr>
          </p:pic>
        </mc:Fallback>
      </mc:AlternateContent>
      <p:sp>
        <p:nvSpPr>
          <p:cNvPr id="54" name="TextBox 53">
            <a:extLst>
              <a:ext uri="{FF2B5EF4-FFF2-40B4-BE49-F238E27FC236}">
                <a16:creationId xmlns:a16="http://schemas.microsoft.com/office/drawing/2014/main" id="{C641A5C3-0CDD-369B-31DC-A2BBF405375B}"/>
              </a:ext>
            </a:extLst>
          </p:cNvPr>
          <p:cNvSpPr txBox="1"/>
          <p:nvPr/>
        </p:nvSpPr>
        <p:spPr>
          <a:xfrm>
            <a:off x="228438" y="4099724"/>
            <a:ext cx="29122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 kern="1200" dirty="0">
                <a:solidFill>
                  <a:schemeClr val="tx1"/>
                </a:solidFill>
                <a:highlight>
                  <a:srgbClr val="FF00FF"/>
                </a:highlight>
                <a:latin typeface="+mn-lt"/>
                <a:ea typeface="+mn-ea"/>
                <a:cs typeface="+mn-cs"/>
              </a:rPr>
              <a:t>PEOPLE;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INSUFFICIENT STAFF TRAINING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LOW STAFF MORALS </a:t>
            </a:r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LACK OF PERSONALISED CUSTOMER  SERVICE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23F1282-AD3F-5CA1-4C08-DFD71AEDDEC2}"/>
              </a:ext>
            </a:extLst>
          </p:cNvPr>
          <p:cNvSpPr txBox="1"/>
          <p:nvPr/>
        </p:nvSpPr>
        <p:spPr>
          <a:xfrm>
            <a:off x="6841818" y="867282"/>
            <a:ext cx="43365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00FF00"/>
                </a:highlight>
              </a:rPr>
              <a:t>PROCESSES: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SLOW DELIVERY TIMES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NO CUSTOMERS LOYALTY PROGRAMS.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CUMBERSOME ONLINE  CHECKOUT PROCESS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A4D8C7B-0CD2-AB5D-E6B2-6714F6EDB9EB}"/>
              </a:ext>
            </a:extLst>
          </p:cNvPr>
          <p:cNvSpPr txBox="1"/>
          <p:nvPr/>
        </p:nvSpPr>
        <p:spPr>
          <a:xfrm>
            <a:off x="6742458" y="4212584"/>
            <a:ext cx="36616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highlight>
                  <a:srgbClr val="00FFFF"/>
                </a:highlight>
              </a:rPr>
              <a:t>MARKETING: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800" kern="1200" dirty="0">
              <a:solidFill>
                <a:schemeClr val="tx1"/>
              </a:solidFill>
              <a:highlight>
                <a:srgbClr val="00FFFF"/>
              </a:highlight>
              <a:latin typeface="+mn-lt"/>
              <a:ea typeface="+mn-ea"/>
              <a:cs typeface="+mn-cs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WEAK SOCIAL MEADER PRESENCE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 TARGETED PR</a:t>
            </a:r>
            <a:r>
              <a:rPr lang="en-US" dirty="0"/>
              <a:t>OMOTION.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LIMITED LOCAL ADVERTISING.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7DAACF7-5F6F-1012-D099-CDA41FCAF1F4}"/>
              </a:ext>
            </a:extLst>
          </p:cNvPr>
          <p:cNvSpPr txBox="1"/>
          <p:nvPr/>
        </p:nvSpPr>
        <p:spPr>
          <a:xfrm>
            <a:off x="228438" y="938242"/>
            <a:ext cx="23920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FF0000"/>
                </a:highlight>
              </a:rPr>
              <a:t>ECONOMIC: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HIGH PRICING COMPARED TO COMPETITORS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LIMITED DUDGET FOR MARKETING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SENSITIVITY TO ECONOMIC DOWNTURNS.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3303866-37C0-30CC-E786-2488DE5574DE}"/>
              </a:ext>
            </a:extLst>
          </p:cNvPr>
          <p:cNvSpPr txBox="1"/>
          <p:nvPr/>
        </p:nvSpPr>
        <p:spPr>
          <a:xfrm>
            <a:off x="3182238" y="771070"/>
            <a:ext cx="38516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0000FF"/>
                </a:highlight>
              </a:rPr>
              <a:t>SOCIAL: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CHSNGING CUSTOMER PREFERNCES TOWARDS DIGITAL SHOPPING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DEMOGRAPHIC SHIFTS  YONGER CUSTOMERS</a:t>
            </a:r>
          </a:p>
          <a:p>
            <a:endParaRPr lang="en-GB" dirty="0"/>
          </a:p>
          <a:p>
            <a:r>
              <a:rPr lang="en-GB" dirty="0"/>
              <a:t>DESIRE FOR LOCALLY SOURCED PRODUCTS.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4DC0D05-24FA-3A79-251A-42D17A879438}"/>
              </a:ext>
            </a:extLst>
          </p:cNvPr>
          <p:cNvSpPr txBox="1"/>
          <p:nvPr/>
        </p:nvSpPr>
        <p:spPr>
          <a:xfrm>
            <a:off x="3030788" y="4683512"/>
            <a:ext cx="38106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008080"/>
                </a:highlight>
              </a:rPr>
              <a:t>TECHNOLOGY;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NEEDS FOR USER-FRIENDLY ONLINE STORE.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POOR INTERGRATION.</a:t>
            </a:r>
          </a:p>
        </p:txBody>
      </p:sp>
    </p:spTree>
    <p:extLst>
      <p:ext uri="{BB962C8B-B14F-4D97-AF65-F5344CB8AC3E}">
        <p14:creationId xmlns:p14="http://schemas.microsoft.com/office/powerpoint/2010/main" val="296109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BAFD3F4-0E52-49C0-3BE2-E9ACE5ADFFD2}"/>
              </a:ext>
            </a:extLst>
          </p:cNvPr>
          <p:cNvSpPr txBox="1"/>
          <p:nvPr/>
        </p:nvSpPr>
        <p:spPr>
          <a:xfrm>
            <a:off x="4974337" y="1265314"/>
            <a:ext cx="4299666" cy="3249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5E77D3-BDDF-24CE-EB14-C02D4CFC408C}"/>
              </a:ext>
            </a:extLst>
          </p:cNvPr>
          <p:cNvSpPr txBox="1"/>
          <p:nvPr/>
        </p:nvSpPr>
        <p:spPr>
          <a:xfrm>
            <a:off x="4974336" y="4514446"/>
            <a:ext cx="4299666" cy="8710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CONLUSION FOR GREEN HAVEN FLORIEST HAS STRONG PRODUCTS AND LOYAL CUSTOMERS 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D51CB71-935E-E3F0-B27C-5B3793845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53DF9A-AFFC-0A2C-C2B0-24B81AD6CAD1}"/>
              </a:ext>
            </a:extLst>
          </p:cNvPr>
          <p:cNvSpPr txBox="1"/>
          <p:nvPr/>
        </p:nvSpPr>
        <p:spPr>
          <a:xfrm>
            <a:off x="1339702" y="414670"/>
            <a:ext cx="5784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BUSINESS RELIES TO HEAVILY ON TRADITIONAL, IN STORE SALES.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C0E2E9-0E77-9CCA-F6C8-98002028A100}"/>
              </a:ext>
            </a:extLst>
          </p:cNvPr>
          <p:cNvSpPr txBox="1"/>
          <p:nvPr/>
        </p:nvSpPr>
        <p:spPr>
          <a:xfrm>
            <a:off x="2137144" y="1669312"/>
            <a:ext cx="6092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BENEFITS FROM GOOD LOCAL REPUTATION AND PERSONALISED SERVICE.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A19657-272B-3A39-FCA8-83E821C401AF}"/>
              </a:ext>
            </a:extLst>
          </p:cNvPr>
          <p:cNvSpPr txBox="1"/>
          <p:nvPr/>
        </p:nvSpPr>
        <p:spPr>
          <a:xfrm>
            <a:off x="5465135" y="2498651"/>
            <a:ext cx="4138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AND DIGITAL NEEDS TO BE IMPROVED.</a:t>
            </a:r>
          </a:p>
        </p:txBody>
      </p:sp>
    </p:spTree>
    <p:extLst>
      <p:ext uri="{BB962C8B-B14F-4D97-AF65-F5344CB8AC3E}">
        <p14:creationId xmlns:p14="http://schemas.microsoft.com/office/powerpoint/2010/main" val="339467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42101C2-BE45-2F8D-3279-E399F9DE8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646" t="4302" r="2" b="4107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567B65-178C-FF1E-3424-A16A28018FEC}"/>
              </a:ext>
            </a:extLst>
          </p:cNvPr>
          <p:cNvSpPr txBox="1"/>
          <p:nvPr/>
        </p:nvSpPr>
        <p:spPr>
          <a:xfrm>
            <a:off x="421298" y="-1540102"/>
            <a:ext cx="4088190" cy="2369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32D59-AFEC-2D1D-EDF3-146E02D4AEAB}"/>
              </a:ext>
            </a:extLst>
          </p:cNvPr>
          <p:cNvSpPr txBox="1"/>
          <p:nvPr/>
        </p:nvSpPr>
        <p:spPr>
          <a:xfrm>
            <a:off x="9521077" y="6657945"/>
            <a:ext cx="267092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namethatplant.wordpress.com/tag/charteuse-flow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D79A5F-6A43-5131-240F-AFC393397666}"/>
              </a:ext>
            </a:extLst>
          </p:cNvPr>
          <p:cNvSpPr txBox="1"/>
          <p:nvPr/>
        </p:nvSpPr>
        <p:spPr>
          <a:xfrm>
            <a:off x="800215" y="912211"/>
            <a:ext cx="396651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CASE STUDY UWSDT  (2024) GREEN HAVEN MAIN SOURCE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SWOT ANALYSIS  ALBERT HUMPHREY (2005) THEORY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COMPETITIVE STATEGY  (PORTER</a:t>
            </a:r>
          </a:p>
          <a:p>
            <a:r>
              <a:rPr lang="en-GB" dirty="0"/>
              <a:t>MICHEAL E.PORTER9(2008)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MARKETTING (GENERAL THEORY) PHILIP KOTLER AND KELLER,K.L.(2016)MARKETING MANGEMENT .PEARSON.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DIGITAL BUSINESS / ONLINE STRACTEGY  DAVE CHAFFEY (2022) DIGITAL BUSINESS AND E-COMMERCE MANAGEMENT . PEARSON.</a:t>
            </a:r>
          </a:p>
        </p:txBody>
      </p:sp>
    </p:spTree>
    <p:extLst>
      <p:ext uri="{BB962C8B-B14F-4D97-AF65-F5344CB8AC3E}">
        <p14:creationId xmlns:p14="http://schemas.microsoft.com/office/powerpoint/2010/main" val="1943700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Close-up of shoots growing in stone cracks">
            <a:extLst>
              <a:ext uri="{FF2B5EF4-FFF2-40B4-BE49-F238E27FC236}">
                <a16:creationId xmlns:a16="http://schemas.microsoft.com/office/drawing/2014/main" id="{53FACB7F-C4D3-F7CA-8502-D3DFA2500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38" r="16452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5C0E80-25AA-B885-614D-B9EE130BF2A5}"/>
              </a:ext>
            </a:extLst>
          </p:cNvPr>
          <p:cNvSpPr txBox="1"/>
          <p:nvPr/>
        </p:nvSpPr>
        <p:spPr>
          <a:xfrm>
            <a:off x="5380563" y="1678665"/>
            <a:ext cx="3887839" cy="23721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GREEN HAVEN FLORIEST 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  QUESTIONS  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D1DBD4-937E-4AE3-40F4-02CD272483D6}"/>
              </a:ext>
            </a:extLst>
          </p:cNvPr>
          <p:cNvSpPr txBox="1"/>
          <p:nvPr/>
        </p:nvSpPr>
        <p:spPr>
          <a:xfrm>
            <a:off x="5394960" y="4803494"/>
            <a:ext cx="6793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THANK YOU :   WORK DONE BY GEMMA SYLVIA HAMMOND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D58112-EC26-9A82-4700-07BCE1CB54B2}"/>
              </a:ext>
            </a:extLst>
          </p:cNvPr>
          <p:cNvSpPr txBox="1"/>
          <p:nvPr/>
        </p:nvSpPr>
        <p:spPr>
          <a:xfrm>
            <a:off x="5937814" y="5666154"/>
            <a:ext cx="1585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23/04/2026</a:t>
            </a:r>
          </a:p>
        </p:txBody>
      </p:sp>
    </p:spTree>
    <p:extLst>
      <p:ext uri="{BB962C8B-B14F-4D97-AF65-F5344CB8AC3E}">
        <p14:creationId xmlns:p14="http://schemas.microsoft.com/office/powerpoint/2010/main" val="20792991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1835</TotalTime>
  <Words>557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Trebuchet MS</vt:lpstr>
      <vt:lpstr>Wingdings</vt:lpstr>
      <vt:lpstr>Wingdings 3</vt:lpstr>
      <vt:lpstr>Facet</vt:lpstr>
      <vt:lpstr>PowerPoint Presentation</vt:lpstr>
      <vt:lpstr>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Sylvia Hammond (2514962)</dc:creator>
  <cp:lastModifiedBy>Gemma Sylvia Hammond (2514962)</cp:lastModifiedBy>
  <cp:revision>3</cp:revision>
  <dcterms:created xsi:type="dcterms:W3CDTF">2026-04-22T11:44:13Z</dcterms:created>
  <dcterms:modified xsi:type="dcterms:W3CDTF">2026-04-23T18:19:57Z</dcterms:modified>
</cp:coreProperties>
</file>