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2" r:id="rId3"/>
    <p:sldId id="259" r:id="rId4"/>
    <p:sldId id="260" r:id="rId5"/>
    <p:sldId id="257" r:id="rId6"/>
    <p:sldId id="261" r:id="rId7"/>
    <p:sldId id="264" r:id="rId8"/>
    <p:sldId id="263" r:id="rId9"/>
    <p:sldId id="265" r:id="rId10"/>
    <p:sldId id="273" r:id="rId11"/>
    <p:sldId id="274" r:id="rId12"/>
    <p:sldId id="266" r:id="rId13"/>
    <p:sldId id="267" r:id="rId14"/>
    <p:sldId id="268" r:id="rId15"/>
    <p:sldId id="269" r:id="rId16"/>
    <p:sldId id="270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4660"/>
  </p:normalViewPr>
  <p:slideViewPr>
    <p:cSldViewPr snapToGrid="0">
      <p:cViewPr varScale="1">
        <p:scale>
          <a:sx n="64" d="100"/>
          <a:sy n="64" d="100"/>
        </p:scale>
        <p:origin x="56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0C0A-5464-4FE4-84EB-FF9C94016DF4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C6404-AD6E-4860-8E75-697CA40B95DA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3/23/2021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3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 /><Relationship Id="rId1" Type="http://schemas.openxmlformats.org/officeDocument/2006/relationships/slideLayout" Target="../slideLayouts/slideLayout4.xml" 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chopen.com/books/hypnotherapy-and-hypnosis/hypnosis-and-hypnotherapy-the-role-of-traditional-versus-alternative-approach" TargetMode="External" /><Relationship Id="rId2" Type="http://schemas.openxmlformats.org/officeDocument/2006/relationships/hyperlink" Target="https://doi.org/10.1080/00207140701338696" TargetMode="External" /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287.6388.337" TargetMode="External" /><Relationship Id="rId2" Type="http://schemas.openxmlformats.org/officeDocument/2006/relationships/hyperlink" Target="https://doi.org/10.1080/00207144.2019.1612671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theguardian.com/uk/2002/jun/18/martinwainwright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CF4A8252-486D-49EC-BDEF-2D79CDB7B3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944" b="25905"/>
          <a:stretch/>
        </p:blipFill>
        <p:spPr>
          <a:xfrm>
            <a:off x="20" y="-19040"/>
            <a:ext cx="12191980" cy="4571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65F58D-DA2F-46C0-9B51-8DB5BC1A6D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3753529"/>
            <a:ext cx="8991600" cy="1645759"/>
          </a:xfrm>
        </p:spPr>
        <p:txBody>
          <a:bodyPr>
            <a:normAutofit/>
          </a:bodyPr>
          <a:lstStyle/>
          <a:p>
            <a:r>
              <a:rPr lang="en-GB" dirty="0"/>
              <a:t>Complementary Therapies</a:t>
            </a:r>
            <a:br>
              <a:rPr lang="en-GB" dirty="0"/>
            </a:br>
            <a:r>
              <a:rPr lang="en-GB" dirty="0"/>
              <a:t>group teaching session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AB334B-1A11-4056-8E39-D4F4C5A88E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5524500"/>
            <a:ext cx="6801612" cy="1304925"/>
          </a:xfrm>
        </p:spPr>
        <p:txBody>
          <a:bodyPr>
            <a:noAutofit/>
          </a:bodyPr>
          <a:lstStyle/>
          <a:p>
            <a:pPr>
              <a:spcBef>
                <a:spcPts val="200"/>
              </a:spcBef>
            </a:pPr>
            <a:r>
              <a:rPr lang="en-GB" dirty="0"/>
              <a:t>Ali Akbar Khan 1715173</a:t>
            </a:r>
          </a:p>
          <a:p>
            <a:pPr>
              <a:spcBef>
                <a:spcPts val="200"/>
              </a:spcBef>
            </a:pPr>
            <a:r>
              <a:rPr lang="en-GB" dirty="0"/>
              <a:t>Sadaf Rashid 1814941</a:t>
            </a:r>
          </a:p>
          <a:p>
            <a:pPr>
              <a:spcBef>
                <a:spcPts val="200"/>
              </a:spcBef>
            </a:pPr>
            <a:r>
              <a:rPr lang="en-GB" dirty="0"/>
              <a:t>Yasmin Khatun </a:t>
            </a:r>
            <a:r>
              <a:rPr lang="en-GB" dirty="0" err="1"/>
              <a:t>Chohid</a:t>
            </a:r>
            <a:r>
              <a:rPr lang="en-GB" dirty="0"/>
              <a:t> 1814774</a:t>
            </a:r>
          </a:p>
          <a:p>
            <a:pPr>
              <a:spcBef>
                <a:spcPts val="200"/>
              </a:spcBef>
            </a:pPr>
            <a:r>
              <a:rPr lang="en-GB" dirty="0"/>
              <a:t>Mohammed Miah 1814468</a:t>
            </a:r>
          </a:p>
        </p:txBody>
      </p:sp>
    </p:spTree>
    <p:extLst>
      <p:ext uri="{BB962C8B-B14F-4D97-AF65-F5344CB8AC3E}">
        <p14:creationId xmlns:p14="http://schemas.microsoft.com/office/powerpoint/2010/main" val="3661800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11503A5-964B-40CC-9ECC-D8E293904A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16184" b="17150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A92BD9-E318-46BE-8FA6-8EB644ACB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753529"/>
            <a:ext cx="8991600" cy="1645759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FF7312-4C92-4808-8BA5-18732654E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95194" y="5704731"/>
            <a:ext cx="6801612" cy="51318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869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04320-449F-47D4-BA4A-FAB4A1C7F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What is complementary therapy?</a:t>
            </a:r>
          </a:p>
        </p:txBody>
      </p:sp>
      <p:pic>
        <p:nvPicPr>
          <p:cNvPr id="12" name="Picture 11" descr="A person with blonde hair&#10;&#10;Description automatically generated with low confidence">
            <a:extLst>
              <a:ext uri="{FF2B5EF4-FFF2-40B4-BE49-F238E27FC236}">
                <a16:creationId xmlns:a16="http://schemas.microsoft.com/office/drawing/2014/main" id="{E580D8F4-0578-4326-B3CA-072973EA5D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1710" r="-1" b="6962"/>
          <a:stretch/>
        </p:blipFill>
        <p:spPr>
          <a:xfrm>
            <a:off x="20" y="10"/>
            <a:ext cx="5012368" cy="68579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0C75B-087F-4967-BA53-03A23FE8C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5495" y="2640691"/>
            <a:ext cx="6489329" cy="41506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Salutogenesis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 focusing on factors that </a:t>
            </a:r>
            <a:r>
              <a:rPr lang="en-GB" b="1" u="sng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support human health and well-being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rather than on factors that cause disease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(</a:t>
            </a:r>
            <a:r>
              <a:rPr lang="en-GB" dirty="0" err="1"/>
              <a:t>Wolberg</a:t>
            </a:r>
            <a:r>
              <a:rPr lang="en-GB" dirty="0"/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2843791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9D7C0-907D-4DA5-B8FC-7541C5075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hypnotherapy works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E5C97C05-AE65-43F6-9CF6-D1C58CD693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b="19890"/>
          <a:stretch/>
        </p:blipFill>
        <p:spPr>
          <a:xfrm>
            <a:off x="2791968" y="2638044"/>
            <a:ext cx="6608063" cy="35151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5A89D30-33D0-4472-A484-C7EB05A66D2D}"/>
              </a:ext>
            </a:extLst>
          </p:cNvPr>
          <p:cNvSpPr txBox="1"/>
          <p:nvPr/>
        </p:nvSpPr>
        <p:spPr>
          <a:xfrm>
            <a:off x="1247775" y="6268450"/>
            <a:ext cx="2337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Gruzelier</a:t>
            </a:r>
            <a:r>
              <a:rPr lang="en-GB" dirty="0"/>
              <a:t>, 2000)</a:t>
            </a:r>
          </a:p>
        </p:txBody>
      </p:sp>
    </p:spTree>
    <p:extLst>
      <p:ext uri="{BB962C8B-B14F-4D97-AF65-F5344CB8AC3E}">
        <p14:creationId xmlns:p14="http://schemas.microsoft.com/office/powerpoint/2010/main" val="247167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picture containing text, black&#10;&#10;Description automatically generated">
            <a:extLst>
              <a:ext uri="{FF2B5EF4-FFF2-40B4-BE49-F238E27FC236}">
                <a16:creationId xmlns:a16="http://schemas.microsoft.com/office/drawing/2014/main" id="{6509F739-D731-4235-8C77-5B2333F136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199" b="15470"/>
          <a:stretch/>
        </p:blipFill>
        <p:spPr>
          <a:xfrm>
            <a:off x="20" y="10"/>
            <a:ext cx="12191980" cy="42428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E143F9-67DE-4ACC-AC43-4163EDF49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419936"/>
            <a:ext cx="8991600" cy="1645759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>
                <a:solidFill>
                  <a:srgbClr val="262626"/>
                </a:solidFill>
              </a:rPr>
              <a:t>History of hypnotherapy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99DD19-57BB-4F8A-B4E1-2E64ECEBFD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1950" y="5212231"/>
            <a:ext cx="11430000" cy="164575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Franz Mesmer [23 May 1734 – 5 March 1815)]</a:t>
            </a: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(Brown and Fromm, 2013)</a:t>
            </a: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11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Text, whiteboard&#10;&#10;Description automatically generated">
            <a:extLst>
              <a:ext uri="{FF2B5EF4-FFF2-40B4-BE49-F238E27FC236}">
                <a16:creationId xmlns:a16="http://schemas.microsoft.com/office/drawing/2014/main" id="{F574ECAC-B5C5-44C1-8C26-0A4307E18DE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71199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0AE715-8BA1-4ED0-BB85-0999021E1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hypnotherapy vs </a:t>
            </a:r>
            <a:br>
              <a:rPr lang="en-GB" dirty="0"/>
            </a:br>
            <a:r>
              <a:rPr lang="en-GB" dirty="0"/>
              <a:t>orthodox treatments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9D4939B-CEB2-45F3-A2CA-76ACB33A4D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1912" y="2533269"/>
            <a:ext cx="4659627" cy="33337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Behavioural and Psychological applications:</a:t>
            </a:r>
          </a:p>
          <a:p>
            <a:r>
              <a:rPr lang="en-GB" dirty="0"/>
              <a:t>Depressive disorders</a:t>
            </a:r>
          </a:p>
          <a:p>
            <a:r>
              <a:rPr lang="en-GB" dirty="0"/>
              <a:t>Anxiety</a:t>
            </a:r>
          </a:p>
          <a:p>
            <a:r>
              <a:rPr lang="en-GB" dirty="0"/>
              <a:t>Cessation of smoking</a:t>
            </a:r>
          </a:p>
          <a:p>
            <a:r>
              <a:rPr lang="en-GB" dirty="0"/>
              <a:t>Mental health nursing</a:t>
            </a:r>
          </a:p>
          <a:p>
            <a:endParaRPr lang="en-GB" dirty="0"/>
          </a:p>
          <a:p>
            <a:pPr>
              <a:buFontTx/>
              <a:buChar char="-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Performance enhancement applications</a:t>
            </a:r>
          </a:p>
          <a:p>
            <a:r>
              <a:rPr lang="en-GB" dirty="0"/>
              <a:t>Overcoming mental block</a:t>
            </a:r>
          </a:p>
          <a:p>
            <a:r>
              <a:rPr lang="en-GB" dirty="0"/>
              <a:t>Increase self confidence</a:t>
            </a:r>
          </a:p>
          <a:p>
            <a:r>
              <a:rPr lang="en-GB" dirty="0"/>
              <a:t>Improve training and performance</a:t>
            </a:r>
          </a:p>
          <a:p>
            <a:pPr>
              <a:buFontTx/>
              <a:buChar char="-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21B31DC-C458-474C-BD25-C583E4DEB1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315" y="2533269"/>
            <a:ext cx="4270247" cy="42199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Medical applications:</a:t>
            </a:r>
          </a:p>
          <a:p>
            <a:r>
              <a:rPr lang="en-GB" dirty="0"/>
              <a:t>Allergy management</a:t>
            </a:r>
          </a:p>
          <a:p>
            <a:r>
              <a:rPr lang="en-GB" dirty="0"/>
              <a:t>Treating impotence</a:t>
            </a:r>
          </a:p>
          <a:p>
            <a:r>
              <a:rPr lang="en-GB" dirty="0"/>
              <a:t>Emesis (post-chemotherapy)</a:t>
            </a:r>
          </a:p>
          <a:p>
            <a:r>
              <a:rPr lang="en-GB" dirty="0"/>
              <a:t>Gastrointestinal disorders</a:t>
            </a:r>
          </a:p>
          <a:p>
            <a:r>
              <a:rPr lang="en-GB" dirty="0"/>
              <a:t>Obstetrics</a:t>
            </a:r>
          </a:p>
          <a:p>
            <a:r>
              <a:rPr lang="en-GB" dirty="0"/>
              <a:t>Pulmonary medicine</a:t>
            </a:r>
          </a:p>
          <a:p>
            <a:r>
              <a:rPr lang="en-GB" dirty="0"/>
              <a:t>Clinical pain management</a:t>
            </a:r>
          </a:p>
          <a:p>
            <a:r>
              <a:rPr lang="en-GB" dirty="0"/>
              <a:t>Headache and migraine</a:t>
            </a:r>
          </a:p>
          <a:p>
            <a:r>
              <a:rPr lang="en-GB" dirty="0"/>
              <a:t>Pain relief</a:t>
            </a:r>
          </a:p>
          <a:p>
            <a:r>
              <a:rPr lang="en-GB" dirty="0" err="1"/>
              <a:t>Hypnoanalgesia</a:t>
            </a:r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7AE331-C32B-4E54-A48A-92C7C9DB49C1}"/>
              </a:ext>
            </a:extLst>
          </p:cNvPr>
          <p:cNvSpPr txBox="1"/>
          <p:nvPr/>
        </p:nvSpPr>
        <p:spPr>
          <a:xfrm>
            <a:off x="0" y="5893308"/>
            <a:ext cx="46596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British Medical Association (BMA) 1955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American Medical Association (AMA) 1958</a:t>
            </a:r>
          </a:p>
          <a:p>
            <a:r>
              <a:rPr lang="en-GB" dirty="0"/>
              <a:t>(Reilly, 1983)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662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3DCA9-BC0F-44C9-9FB7-A9B07F1AF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Examining Uses of hypnotherapy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CEFC9-B4FA-4972-AB24-8E6BE6F26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Medical:</a:t>
            </a:r>
          </a:p>
          <a:p>
            <a:r>
              <a:rPr lang="en-GB" dirty="0"/>
              <a:t>Emesis (post-chemotherapy): </a:t>
            </a:r>
            <a:r>
              <a:rPr lang="en-US" dirty="0"/>
              <a:t> The need for antiemetic drugs was reduced significantly by using hypnosis to manage chemotherapeutic adverse effects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Behavioural:</a:t>
            </a:r>
          </a:p>
          <a:p>
            <a:r>
              <a:rPr lang="en-GB" dirty="0"/>
              <a:t>Cessation of smoking: Generally, studies have shown no positive outcomes, however one study comparing hypnotherapy vs no treatment found favourable results.</a:t>
            </a:r>
          </a:p>
          <a:p>
            <a:r>
              <a:rPr lang="en-GB" dirty="0"/>
              <a:t>(J. Barnes, 2019)</a:t>
            </a:r>
          </a:p>
        </p:txBody>
      </p:sp>
    </p:spTree>
    <p:extLst>
      <p:ext uri="{BB962C8B-B14F-4D97-AF65-F5344CB8AC3E}">
        <p14:creationId xmlns:p14="http://schemas.microsoft.com/office/powerpoint/2010/main" val="474216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3CB87E8-C73F-4327-8D51-354629CA0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Effectiveness of hypnotherapy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E3FB2F-FF76-4342-A8A4-A0D79F83D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outcomes demonstrate effectiveness</a:t>
            </a:r>
          </a:p>
          <a:p>
            <a:r>
              <a:rPr lang="en-GB" dirty="0"/>
              <a:t>(Cowen, 2016)</a:t>
            </a:r>
          </a:p>
          <a:p>
            <a:r>
              <a:rPr lang="en-GB" dirty="0"/>
              <a:t>Demand for more clinical trials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“10 studies showed benefits from hypnotherapy as an adjunct treatment for overactive bladder (OAB).”</a:t>
            </a:r>
          </a:p>
          <a:p>
            <a:pPr marL="0" indent="0" algn="r">
              <a:buNone/>
            </a:pPr>
            <a:r>
              <a:rPr lang="en-GB" dirty="0"/>
              <a:t> (Osborne and Reed, 2019)</a:t>
            </a:r>
          </a:p>
        </p:txBody>
      </p:sp>
    </p:spTree>
    <p:extLst>
      <p:ext uri="{BB962C8B-B14F-4D97-AF65-F5344CB8AC3E}">
        <p14:creationId xmlns:p14="http://schemas.microsoft.com/office/powerpoint/2010/main" val="337066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C1D97-6145-4CDB-84C6-B981116A7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hypnotherapy can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6A6E3-6D0E-42F0-B32E-0D4C0AE19B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Therapeutic benefits</a:t>
            </a:r>
          </a:p>
          <a:p>
            <a:r>
              <a:rPr lang="en-GB" dirty="0"/>
              <a:t>Supporting</a:t>
            </a:r>
          </a:p>
          <a:p>
            <a:r>
              <a:rPr lang="en-GB" dirty="0"/>
              <a:t>Aiding</a:t>
            </a:r>
          </a:p>
          <a:p>
            <a:r>
              <a:rPr lang="en-GB" dirty="0"/>
              <a:t>(Fromm, 1980)</a:t>
            </a:r>
          </a:p>
        </p:txBody>
      </p:sp>
    </p:spTree>
    <p:extLst>
      <p:ext uri="{BB962C8B-B14F-4D97-AF65-F5344CB8AC3E}">
        <p14:creationId xmlns:p14="http://schemas.microsoft.com/office/powerpoint/2010/main" val="3427447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3356F-3E11-4E9A-929D-3534736FF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Hypnotherapist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0C6F0-41F4-4155-A96D-93D474F61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Qualification</a:t>
            </a:r>
          </a:p>
          <a:p>
            <a:r>
              <a:rPr lang="en-GB" sz="2800" dirty="0"/>
              <a:t>Little training so choose carefully (CNHC)</a:t>
            </a:r>
          </a:p>
          <a:p>
            <a:r>
              <a:rPr lang="en-GB" sz="2800" dirty="0"/>
              <a:t>Cost</a:t>
            </a:r>
          </a:p>
        </p:txBody>
      </p:sp>
    </p:spTree>
    <p:extLst>
      <p:ext uri="{BB962C8B-B14F-4D97-AF65-F5344CB8AC3E}">
        <p14:creationId xmlns:p14="http://schemas.microsoft.com/office/powerpoint/2010/main" val="3339617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2DE89-4EB5-4174-875B-8F3DAD47C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GB" sz="2000"/>
              <a:t>What happens?</a:t>
            </a:r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54A55A18-289A-4A0B-A8C1-FB2DBD426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>
            <a:normAutofit/>
          </a:bodyPr>
          <a:lstStyle/>
          <a:p>
            <a:endParaRPr lang="en-US" sz="1600"/>
          </a:p>
        </p:txBody>
      </p:sp>
      <p:pic>
        <p:nvPicPr>
          <p:cNvPr id="1026" name="Picture 2" descr="Hypnosis Test">
            <a:extLst>
              <a:ext uri="{FF2B5EF4-FFF2-40B4-BE49-F238E27FC236}">
                <a16:creationId xmlns:a16="http://schemas.microsoft.com/office/drawing/2014/main" id="{DDC40F89-6BDD-48E8-8844-651868BFF8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40"/>
          <a:stretch/>
        </p:blipFill>
        <p:spPr bwMode="auto">
          <a:xfrm>
            <a:off x="4654296" y="10"/>
            <a:ext cx="753770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3707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7271E-0E5C-4ABD-BA9A-5673ADC24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Efficacy of hypnotherapy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131EB-240E-42DA-AA5A-1AEDE6D246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Meta-analysis:</a:t>
            </a:r>
          </a:p>
          <a:p>
            <a:pPr lvl="1"/>
            <a:r>
              <a:rPr lang="en-GB" dirty="0"/>
              <a:t>21 randomised studies</a:t>
            </a:r>
          </a:p>
          <a:p>
            <a:pPr lvl="1"/>
            <a:r>
              <a:rPr lang="en-GB" dirty="0"/>
              <a:t>Evaluating efficacy</a:t>
            </a:r>
          </a:p>
          <a:p>
            <a:pPr lvl="1"/>
            <a:r>
              <a:rPr lang="en-GB" dirty="0"/>
              <a:t>Result: Highly effective in treatment of psychosomatic disorders</a:t>
            </a:r>
          </a:p>
          <a:p>
            <a:pPr lvl="1"/>
            <a:r>
              <a:rPr lang="en-GB" dirty="0"/>
              <a:t>(Flammer and </a:t>
            </a:r>
            <a:r>
              <a:rPr lang="en-GB" dirty="0" err="1"/>
              <a:t>Alladin</a:t>
            </a:r>
            <a:r>
              <a:rPr lang="en-GB" dirty="0"/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1573020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2EBE9-799A-4120-A36D-7B1EDBBDF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Contraindications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D5501-9E47-4661-B650-F016102AC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D6D6CF-A3BA-4C29-8896-C26B6F1AF4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2" t="10394" r="3730" b="12523"/>
          <a:stretch/>
        </p:blipFill>
        <p:spPr>
          <a:xfrm>
            <a:off x="2039695" y="2638044"/>
            <a:ext cx="8112610" cy="37341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47444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BE61B-AF8D-47C4-95F3-38D10A3FC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6130" y="2143126"/>
            <a:ext cx="8579739" cy="416840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“RECENT REVIEW CONCLUDED CURRENT EVIDENCE IS NOT SUFICIENT TO SUPPORT THE USE OF HYPNOSIS FOR ANXIETY.”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r">
              <a:buNone/>
            </a:pPr>
            <a:r>
              <a:rPr lang="en-GB" sz="2400" dirty="0"/>
              <a:t>(FREDETTE, 2012)</a:t>
            </a:r>
          </a:p>
        </p:txBody>
      </p:sp>
    </p:spTree>
    <p:extLst>
      <p:ext uri="{BB962C8B-B14F-4D97-AF65-F5344CB8AC3E}">
        <p14:creationId xmlns:p14="http://schemas.microsoft.com/office/powerpoint/2010/main" val="2992598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F8C0B-1520-4BD8-B15B-6706FA675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18B7244-CFD0-4726-B9BF-46B85F246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side-effects</a:t>
            </a:r>
          </a:p>
          <a:p>
            <a:r>
              <a:rPr lang="en-GB" dirty="0"/>
              <a:t>Qualified and regulated</a:t>
            </a:r>
          </a:p>
          <a:p>
            <a:r>
              <a:rPr lang="en-GB" dirty="0"/>
              <a:t>Non-invasive approach</a:t>
            </a:r>
          </a:p>
          <a:p>
            <a:r>
              <a:rPr lang="en-GB" dirty="0"/>
              <a:t>0% serious adverse events</a:t>
            </a:r>
          </a:p>
          <a:p>
            <a:r>
              <a:rPr lang="en-GB" dirty="0"/>
              <a:t>Scientific research supports its benefit</a:t>
            </a:r>
          </a:p>
          <a:p>
            <a:r>
              <a:rPr lang="en-GB" dirty="0"/>
              <a:t>Helps with pain, depression, anxiety, and phobias</a:t>
            </a:r>
          </a:p>
          <a:p>
            <a:r>
              <a:rPr lang="en-GB" dirty="0"/>
              <a:t>(Bollinger, J W, 2019)</a:t>
            </a:r>
          </a:p>
        </p:txBody>
      </p:sp>
      <p:pic>
        <p:nvPicPr>
          <p:cNvPr id="10" name="Picture 9" descr="A yellow rubber duck&#10;&#10;Description automatically generated with medium confidence">
            <a:extLst>
              <a:ext uri="{FF2B5EF4-FFF2-40B4-BE49-F238E27FC236}">
                <a16:creationId xmlns:a16="http://schemas.microsoft.com/office/drawing/2014/main" id="{7F3E63C7-641D-4233-8147-99784A344C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9872" y="2899155"/>
            <a:ext cx="3101983" cy="310198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F5C9882-D522-4404-BCD7-2138223A2D9D}"/>
              </a:ext>
            </a:extLst>
          </p:cNvPr>
          <p:cNvSpPr txBox="1"/>
          <p:nvPr/>
        </p:nvSpPr>
        <p:spPr>
          <a:xfrm>
            <a:off x="942975" y="6224659"/>
            <a:ext cx="414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 You will not be clucking like a duck!</a:t>
            </a:r>
          </a:p>
        </p:txBody>
      </p:sp>
    </p:spTree>
    <p:extLst>
      <p:ext uri="{BB962C8B-B14F-4D97-AF65-F5344CB8AC3E}">
        <p14:creationId xmlns:p14="http://schemas.microsoft.com/office/powerpoint/2010/main" val="2587391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E8EAF7-2355-4499-82E5-65C73BE1C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48A161-D5CF-40C4-8158-F52140189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763" y="2256473"/>
            <a:ext cx="10454640" cy="4896231"/>
          </a:xfrm>
        </p:spPr>
        <p:txBody>
          <a:bodyPr>
            <a:normAutofit/>
          </a:bodyPr>
          <a:lstStyle/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AMA (1958) ‘Council on Mental Health: Medical use of Hypnosis’, JAMA, Sep 13, 1958: 186-189.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Barnes, J. et al. (2019) ‘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Hypnotherapy for smoking cessation.’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Cochrane Database of Systematic Reviews, John Wiley &amp; Sons, Ltd. pp. 1465-1858. DOI:10.1002/14651858.CD001008.pub3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BMA (1955) ‘Medical use of Hypnotism: Report of a Subcommittee appointed by the Psychological Medicine Group Committee of the British Medical Association’, Supplement to the BMJ April 23, 1955: 190-193, Appendix X.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Bollinger, J. W. (2018) ‘The Rate of Adverse Events Related to Hypnosis During Clinical Trials.’ </a:t>
            </a:r>
            <a:r>
              <a:rPr lang="en-GB" sz="12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American Journal of Clinical Hypnosis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60(4), pp. 357-366. DOI:10.1080/00029157.2017.1315927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Chapman, R. A. (2006</a:t>
            </a:r>
            <a:r>
              <a:rPr lang="en-GB" sz="12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‘Introduction to cognitive behaviour therapy and hypnosis.’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New York: Springer Publishing Company, 2006. p. 3. 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Flammer, E. and </a:t>
            </a: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Alladin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 (2007) The Efficacy of Hypnotherapy in the Treatment of Psychosomatic Disorders: Meta-analytical Evidence, 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Clinical and Experimental Hypnosis, 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55(3), pp. 251-274, DOI: </a:t>
            </a:r>
            <a:r>
              <a:rPr lang="en-GB" sz="1200" u="none" strike="noStrike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10.1080/00207140701338696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Fromm, E. (1980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‘Values in Psychotherapy.’ 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17(4). pp. 425-430. DOI:10.1037/h0085942</a:t>
            </a:r>
          </a:p>
          <a:p>
            <a:pPr marL="226695" indent="-226695" algn="l"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Garba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Mamman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(2020) 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‘Hypnosis and Hypnotherapy: The Role of Traditional Versus Alternative Approach.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 Available at: </a:t>
            </a:r>
            <a:r>
              <a:rPr lang="en-GB" sz="1200" u="sng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https://www.intechopen.com/books/hypnotherapy-and-hypnosis/hypnosis-and-hypnotherapy-the-role-of-traditional-versus-alternative-approach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 on 13th February 2021).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359674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48A161-D5CF-40C4-8158-F52140189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8" y="514736"/>
            <a:ext cx="10454640" cy="6232525"/>
          </a:xfrm>
        </p:spPr>
        <p:txBody>
          <a:bodyPr>
            <a:normAutofit/>
          </a:bodyPr>
          <a:lstStyle/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Gruzelier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J. (2000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 ‘Unwanted effects of hypnosis: A review of the evidence and its implications.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 Contemporary Hypnosis,17(4), pp. 163-193. DOI:10.1002/ch.207</a:t>
            </a:r>
          </a:p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Kienle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G. S. et al. (2011) 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‘Complementary Therapy Systems and Their Integrative Evaluation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’, 7(3), pp.175-187.</a:t>
            </a:r>
          </a:p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Mendoza, M. E. and </a:t>
            </a:r>
            <a:r>
              <a:rPr lang="en-GB" sz="1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Capafons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 (2009) 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‘Efficacy of clinical hypnosis: A summary of its empirical evidence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.’ pp. 98-116.</a:t>
            </a:r>
          </a:p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Osborne L. A. and Reed, P. (2019) ‘A Review of Hypnotherapy for Overactive Bladder’, International Journal of Clinical and Experimental Hypnosis, 67(3), pp. 278-296. DOI: </a:t>
            </a:r>
            <a:r>
              <a:rPr lang="en-GB" sz="1200" u="none" strike="noStrike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10.1080/00207144.2019.1612671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Reilly, D. T. (1983) ‘Young doctors' views on alternative medicine.’ Br Medical Journal pp. 287-337. Available at: </a:t>
            </a:r>
            <a:r>
              <a:rPr lang="en-GB" sz="1200" u="sng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https://doi.org/10.1136/bmj.287.6388.337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(Accessed on 12th February 2021).</a:t>
            </a:r>
          </a:p>
          <a:p>
            <a:pPr marL="226695" indent="-226695" algn="l">
              <a:lnSpc>
                <a:spcPct val="20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Guardian (2002) ‘Hypnotist 'raped woman in trance'. Available at: </a:t>
            </a:r>
            <a:r>
              <a:rPr lang="en-GB" sz="1200" u="sng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https://www.theguardian.com/uk/2002/jun/18/martinwainwright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 on 16th February 2021).</a:t>
            </a:r>
          </a:p>
          <a:p>
            <a:pPr>
              <a:lnSpc>
                <a:spcPct val="2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6494879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911</TotalTime>
  <Words>893</Words>
  <Application>Microsoft Office PowerPoint</Application>
  <PresentationFormat>Widescreen</PresentationFormat>
  <Paragraphs>107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Parcel</vt:lpstr>
      <vt:lpstr>Complementary Therapies group teaching session</vt:lpstr>
      <vt:lpstr>Introduction</vt:lpstr>
      <vt:lpstr>What is complementary therapy?</vt:lpstr>
      <vt:lpstr>How hypnotherapy works</vt:lpstr>
      <vt:lpstr>History of hypnotherapy</vt:lpstr>
      <vt:lpstr>hypnotherapy vs  orthodox treatments</vt:lpstr>
      <vt:lpstr>Examining Uses of hypnotherapy</vt:lpstr>
      <vt:lpstr>Effectiveness of hypnotherapy</vt:lpstr>
      <vt:lpstr>How hypnotherapy can help</vt:lpstr>
      <vt:lpstr>Hypnotherapist</vt:lpstr>
      <vt:lpstr>What happens?</vt:lpstr>
      <vt:lpstr>Efficacy of hypnotherapy</vt:lpstr>
      <vt:lpstr>Contraindications</vt:lpstr>
      <vt:lpstr>PowerPoint Presentation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Therapy presentation</dc:title>
  <dc:creator>Ali Akbar Khan (1715173)</dc:creator>
  <cp:lastModifiedBy>Mohammed Miah</cp:lastModifiedBy>
  <cp:revision>21</cp:revision>
  <dcterms:created xsi:type="dcterms:W3CDTF">2021-02-14T16:23:23Z</dcterms:created>
  <dcterms:modified xsi:type="dcterms:W3CDTF">2021-03-23T12:52:06Z</dcterms:modified>
</cp:coreProperties>
</file>