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45"/>
  </p:notesMasterIdLst>
  <p:handoutMasterIdLst>
    <p:handoutMasterId r:id="rId46"/>
  </p:handoutMasterIdLst>
  <p:sldIdLst>
    <p:sldId id="256" r:id="rId4"/>
    <p:sldId id="258" r:id="rId5"/>
    <p:sldId id="312" r:id="rId6"/>
    <p:sldId id="316" r:id="rId7"/>
    <p:sldId id="317" r:id="rId8"/>
    <p:sldId id="318" r:id="rId9"/>
    <p:sldId id="319" r:id="rId10"/>
    <p:sldId id="320" r:id="rId11"/>
    <p:sldId id="321" r:id="rId12"/>
    <p:sldId id="322" r:id="rId13"/>
    <p:sldId id="323" r:id="rId14"/>
    <p:sldId id="324" r:id="rId15"/>
    <p:sldId id="325" r:id="rId16"/>
    <p:sldId id="328" r:id="rId17"/>
    <p:sldId id="329" r:id="rId18"/>
    <p:sldId id="330" r:id="rId19"/>
    <p:sldId id="331" r:id="rId20"/>
    <p:sldId id="332" r:id="rId21"/>
    <p:sldId id="333" r:id="rId22"/>
    <p:sldId id="334" r:id="rId23"/>
    <p:sldId id="335" r:id="rId24"/>
    <p:sldId id="336" r:id="rId25"/>
    <p:sldId id="337" r:id="rId26"/>
    <p:sldId id="338" r:id="rId27"/>
    <p:sldId id="339" r:id="rId28"/>
    <p:sldId id="340" r:id="rId29"/>
    <p:sldId id="341" r:id="rId30"/>
    <p:sldId id="342" r:id="rId31"/>
    <p:sldId id="343" r:id="rId32"/>
    <p:sldId id="344" r:id="rId33"/>
    <p:sldId id="345" r:id="rId34"/>
    <p:sldId id="346" r:id="rId35"/>
    <p:sldId id="347" r:id="rId36"/>
    <p:sldId id="353" r:id="rId37"/>
    <p:sldId id="354" r:id="rId38"/>
    <p:sldId id="352" r:id="rId39"/>
    <p:sldId id="355" r:id="rId40"/>
    <p:sldId id="349" r:id="rId41"/>
    <p:sldId id="350" r:id="rId42"/>
    <p:sldId id="351" r:id="rId43"/>
    <p:sldId id="285" r:id="rId4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mi Ademoye" initials="KA" lastIdx="1" clrIdx="0">
    <p:extLst>
      <p:ext uri="{19B8F6BF-5375-455C-9EA6-DF929625EA0E}">
        <p15:presenceInfo xmlns:p15="http://schemas.microsoft.com/office/powerpoint/2012/main" userId="S-1-5-21-809251214-2178901256-4152538893-2668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5752" autoAdjust="0"/>
  </p:normalViewPr>
  <p:slideViewPr>
    <p:cSldViewPr>
      <p:cViewPr varScale="1">
        <p:scale>
          <a:sx n="98" d="100"/>
          <a:sy n="98" d="100"/>
        </p:scale>
        <p:origin x="1983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commentAuthors" Target="commentAuthors.xml"/><Relationship Id="rId50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10/8/2019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developer.mozilla.org/en-US/docs/Learn/HTML/Multimedia_and_embedding/Responsive_images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developers.google.com/web/fundamentals/design-and-ux/responsive/images" TargetMode="Externa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developers.google.com/web/fundamentals/design-and-ux/responsive/images" TargetMode="External"/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responsiveimages.org/" TargetMode="Externa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developer.mozilla.org/en-US/docs/Learn/HTML/Multimedia_and_embedding/Responsive_images" TargetMode="External"/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developers.google.com/web/fundamentals/design-and-ux/responsive/images" TargetMode="External"/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developers.google.com/web/fundamentals/design-and-ux/responsive/images" TargetMode="External"/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The trickiest part in building CSS for the grid elements is the CSS to make the </a:t>
            </a:r>
            <a:r>
              <a:rPr lang="en-GB" b="1" i="1" dirty="0" smtClean="0"/>
              <a:t>columns stack side by side</a:t>
            </a:r>
            <a:r>
              <a:rPr lang="en-GB" dirty="0" smtClean="0"/>
              <a:t>.</a:t>
            </a:r>
          </a:p>
          <a:p>
            <a:pPr lvl="1"/>
            <a:r>
              <a:rPr lang="en-GB" dirty="0" smtClean="0"/>
              <a:t>The </a:t>
            </a:r>
            <a:r>
              <a:rPr lang="en-GB" baseline="0" dirty="0" smtClean="0"/>
              <a:t>listed options are all different ways to do this.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Note: Flexbox</a:t>
            </a:r>
            <a:r>
              <a:rPr lang="en-GB" baseline="0" dirty="0" smtClean="0"/>
              <a:t> is intended for laying out items in a single dimension i.e. either one row or one column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Not two dimension, rows and columns, so not the best for creating nested grid layouts.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Better for positioning smaller details inside a row/column.</a:t>
            </a:r>
          </a:p>
          <a:p>
            <a:endParaRPr lang="en-GB" baseline="0" dirty="0" smtClean="0"/>
          </a:p>
          <a:p>
            <a:r>
              <a:rPr lang="en-GB" dirty="0" smtClean="0"/>
              <a:t>See more: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https://rachelandrew.co.uk/archives/2016/03/30/should-i-use-grid-or-flexbox/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https://tutorialzine.com/2017/03/css-grid-vs-flexbox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Try</a:t>
            </a:r>
            <a:r>
              <a:rPr lang="en-GB" baseline="0" dirty="0" smtClean="0"/>
              <a:t> and Google: should I use CSS flexbox for layout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/>
              <a:t>CSS Grid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https://www.w3schools.com/css/css_grid.asp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https://css-tricks.com/snippets/css/complete-guide-grid/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https://developer.mozilla.org/en-US/docs/Web/CSS/CSS_Grid_Layout</a:t>
            </a:r>
          </a:p>
          <a:p>
            <a:endParaRPr lang="en-GB" baseline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1779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If you have plans of</a:t>
            </a:r>
            <a:r>
              <a:rPr lang="en-GB" baseline="0" dirty="0" smtClean="0"/>
              <a:t> going into web development, especially the front-end side of things, you should learn the three methods of creating grids: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CSS Floats: https://www.w3schools.com/css/css_float.asp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CSS Flexbox: https://www.w3schools.com/css/css3_flexbox.asp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CSS display: grid: https://www.w3schools.com/css/css_grid.asp</a:t>
            </a:r>
            <a:endParaRPr lang="en-GB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aseline="0" dirty="0" smtClean="0"/>
              <a:t>These techniques are also useful for achieving other design features in your website and we will revisit flexbox and probably floats.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89640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Bootstrap version 3 had just the 1</a:t>
            </a:r>
            <a:r>
              <a:rPr lang="en-GB" baseline="30000" dirty="0" smtClean="0"/>
              <a:t>st</a:t>
            </a:r>
            <a:r>
              <a:rPr lang="en-GB" dirty="0" smtClean="0"/>
              <a:t> four and used the column class prefixes .col-</a:t>
            </a:r>
            <a:r>
              <a:rPr lang="en-GB" b="1" dirty="0" err="1" smtClean="0"/>
              <a:t>xs</a:t>
            </a:r>
            <a:r>
              <a:rPr lang="en-GB" b="1" dirty="0" smtClean="0"/>
              <a:t>-</a:t>
            </a:r>
            <a:r>
              <a:rPr lang="en-GB" dirty="0" smtClean="0"/>
              <a:t>, .col-</a:t>
            </a:r>
            <a:r>
              <a:rPr lang="en-GB" b="1" dirty="0" err="1" smtClean="0"/>
              <a:t>sm</a:t>
            </a:r>
            <a:r>
              <a:rPr lang="en-GB" b="1" dirty="0" smtClean="0"/>
              <a:t>-</a:t>
            </a:r>
            <a:r>
              <a:rPr lang="en-GB" dirty="0" smtClean="0"/>
              <a:t>, .col-</a:t>
            </a:r>
            <a:r>
              <a:rPr lang="en-GB" b="1" dirty="0" smtClean="0"/>
              <a:t>md-</a:t>
            </a:r>
            <a:r>
              <a:rPr lang="en-GB" dirty="0" smtClean="0"/>
              <a:t> and .col-</a:t>
            </a:r>
            <a:r>
              <a:rPr lang="en-GB" b="1" dirty="0" err="1" smtClean="0"/>
              <a:t>lg</a:t>
            </a:r>
            <a:r>
              <a:rPr lang="en-GB" b="1" dirty="0" smtClean="0"/>
              <a:t>-</a:t>
            </a:r>
            <a:r>
              <a:rPr lang="en-GB" dirty="0" smtClean="0"/>
              <a:t>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5446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6174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The </a:t>
            </a:r>
            <a:r>
              <a:rPr lang="en-GB" baseline="0" dirty="0"/>
              <a:t>Grid is based on 12 columns, which means it can contain a maximum of 12 columns per line.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The -n, </a:t>
            </a:r>
            <a:r>
              <a:rPr lang="en-GB" baseline="0" dirty="0" err="1"/>
              <a:t>sm</a:t>
            </a:r>
            <a:r>
              <a:rPr lang="en-GB" baseline="0" dirty="0"/>
              <a:t>-n, md-n, </a:t>
            </a:r>
            <a:r>
              <a:rPr lang="en-GB" baseline="0" dirty="0" err="1"/>
              <a:t>lg</a:t>
            </a:r>
            <a:r>
              <a:rPr lang="en-GB" baseline="0" dirty="0"/>
              <a:t>-n, xl-n represent the classes that determine column widths.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-n is a value from 1 to 12.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1510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The </a:t>
            </a:r>
            <a:r>
              <a:rPr lang="en-GB" baseline="0" dirty="0"/>
              <a:t>Grid is based on 12 columns, which means it can contain a maximum of 12 columns per line.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The -n, </a:t>
            </a:r>
            <a:r>
              <a:rPr lang="en-GB" baseline="0" dirty="0" err="1"/>
              <a:t>sm</a:t>
            </a:r>
            <a:r>
              <a:rPr lang="en-GB" baseline="0" dirty="0"/>
              <a:t>-n, md-n, </a:t>
            </a:r>
            <a:r>
              <a:rPr lang="en-GB" baseline="0" dirty="0" err="1"/>
              <a:t>lg</a:t>
            </a:r>
            <a:r>
              <a:rPr lang="en-GB" baseline="0" dirty="0"/>
              <a:t>-n, xl-n represent the classes that determine column widths.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-n is a value from 1 to 12.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5957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The </a:t>
            </a:r>
            <a:r>
              <a:rPr lang="en-GB" baseline="0" dirty="0"/>
              <a:t>Grid is based on 12 columns, which means it can contain a maximum of 12 columns per line.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The -n, </a:t>
            </a:r>
            <a:r>
              <a:rPr lang="en-GB" baseline="0" dirty="0" err="1"/>
              <a:t>sm</a:t>
            </a:r>
            <a:r>
              <a:rPr lang="en-GB" baseline="0" dirty="0"/>
              <a:t>-n, md-n, </a:t>
            </a:r>
            <a:r>
              <a:rPr lang="en-GB" baseline="0" dirty="0" err="1"/>
              <a:t>lg</a:t>
            </a:r>
            <a:r>
              <a:rPr lang="en-GB" baseline="0" dirty="0"/>
              <a:t>-n, xl-n represent the classes that determine column widths.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-n is a value from 1 to 12.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1552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The </a:t>
            </a:r>
            <a:r>
              <a:rPr lang="en-GB" baseline="0" dirty="0"/>
              <a:t>Grid is based on 12 columns, which means it can contain a maximum of 12 columns per line.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The -n, </a:t>
            </a:r>
            <a:r>
              <a:rPr lang="en-GB" baseline="0" dirty="0" err="1"/>
              <a:t>sm</a:t>
            </a:r>
            <a:r>
              <a:rPr lang="en-GB" baseline="0" dirty="0"/>
              <a:t>-n, md-n, </a:t>
            </a:r>
            <a:r>
              <a:rPr lang="en-GB" baseline="0" dirty="0" err="1"/>
              <a:t>lg</a:t>
            </a:r>
            <a:r>
              <a:rPr lang="en-GB" baseline="0" dirty="0"/>
              <a:t>-n, xl-n represent the classes that determine column widths.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-n is a value from 1 to 12.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6890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 Bootstrap 3, push</a:t>
            </a:r>
            <a:r>
              <a:rPr lang="en-GB" baseline="0" dirty="0"/>
              <a:t> and pull classes were used.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7824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1886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See more: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>
                <a:hlinkClick r:id="rId3"/>
              </a:rPr>
              <a:t>https://developer.mozilla.org/en-US/docs/Learn/HTML/Multimedia_and_embedding/Responsive_images</a:t>
            </a:r>
            <a:endParaRPr lang="en-GB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>
                <a:hlinkClick r:id="rId4"/>
              </a:rPr>
              <a:t>https://developers.google.com/web/fundamentals/design-and-ux/responsive/images</a:t>
            </a:r>
            <a:endParaRPr lang="en-GB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5648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https://www.w3schools.com/howto/howto_css_image_responsive.asp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8435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8937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Media queries can be thought of as basic conditional logic statements for CSS!</a:t>
            </a:r>
          </a:p>
          <a:p>
            <a:r>
              <a:rPr lang="en-GB" dirty="0"/>
              <a:t>They will include the</a:t>
            </a:r>
            <a:r>
              <a:rPr lang="en-GB" baseline="0" dirty="0"/>
              <a:t> CSS styles when the condition is true.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9793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See</a:t>
            </a:r>
            <a:r>
              <a:rPr lang="en-GB" baseline="0" dirty="0"/>
              <a:t> more at: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http://www.w3.org/TR/css3-mediaqueries/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http://www.w3schools.com/css/css3_mediaqueries.asp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http://www.w3schools.com/cssref/css3_pr_mediaquery.asp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Media</a:t>
            </a:r>
            <a:r>
              <a:rPr lang="en-GB" baseline="0" dirty="0"/>
              <a:t> Types: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/>
              <a:t>All: all types of media devices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/>
              <a:t>Print: used for printers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/>
              <a:t>Screen: computer screens, tablets, smart phones, etc.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/>
              <a:t>Speech: screen readers that read the page out loud.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5971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4773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https://timkadlec.com/2012/04/media-query-asset-downloading-results/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5474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See more: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https://www.w3schools.com/tags/att_source_srcset.asp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https://www.w3schools.com/tags/tryit.asp?filename=tryhtml5_picture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3625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Note: the w suffixed value isn't a 'real' size. It's merely an indication to the browser, roughly equivalent to the width in 'CSS pixels‘ – it is</a:t>
            </a:r>
            <a:r>
              <a:rPr lang="en-GB" baseline="0" dirty="0"/>
              <a:t> the image resolution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Links: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>
                <a:hlinkClick r:id="rId3"/>
              </a:rPr>
              <a:t>https://developers.google.com/web/fundamentals/design-and-ux/responsive/images</a:t>
            </a:r>
            <a:endParaRPr lang="en-GB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mtClean="0">
                <a:hlinkClick r:id="rId4"/>
              </a:rPr>
              <a:t>https://responsiveimages.org/</a:t>
            </a:r>
            <a:endParaRPr lang="en-GB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https</a:t>
            </a:r>
            <a:r>
              <a:rPr lang="en-GB" dirty="0"/>
              <a:t>://webkit.org/demos/srcset/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http://www.mydevice.io/devices/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https://cloudfour.com/thinks/responsive-images-101-part-4-srcset-width-descriptors/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http://www.webdesignerdepot.com/2015/08/the-state-of-responsive-images/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https://responsiveimages.org/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https://developer.mozilla.org/en-US/docs/Web/HTML/Element/img#Example_3_Using_the_srcset_attribute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https://www.sitepoint.com/how-to-build-responsive-images-with-srcset/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5055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Note: the w suffixed value isn't a 'real' size. It's merely an indication to the browser, equivalent to the width of the image source in 'CSS pixels‘.</a:t>
            </a:r>
          </a:p>
          <a:p>
            <a:endParaRPr lang="en-GB" dirty="0"/>
          </a:p>
          <a:p>
            <a:r>
              <a:rPr lang="en-GB" dirty="0"/>
              <a:t>Links: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https://webkit.org/demos/srcset/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https://cloudfour.com/thinks/responsive-images-101-part-4-srcset-width-descriptors/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https://responsiveimages.org/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https://developer.mozilla.org/en-US/docs/Web/HTML/Element/img#Example_3_Using_the_srcset_attribute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3003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https://developer.mozilla.org/en-US/docs/Learn/HTML/Multimedia_and_embedding/Responsive_images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0808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https://developers.google.com/web/fundamentals/design-and-ux/responsive/images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9176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https://developers.google.com/web/fundamentals/design-and-ux/responsive/images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1381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https://getbootstrap.com/docs/4.1/utilities/embed/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5719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10/8/2019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10/8/2019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10/8/2019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10/8/2019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10/8/2019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10/8/2019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10/8/2019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10/8/2019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10/8/2019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3schools.com/css/css_float.asp" TargetMode="External"/><Relationship Id="rId7" Type="http://schemas.openxmlformats.org/officeDocument/2006/relationships/hyperlink" Target="https://caniuse.com/#feat=css-grid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w3schools.com/css/css_grid.asp" TargetMode="External"/><Relationship Id="rId5" Type="http://schemas.openxmlformats.org/officeDocument/2006/relationships/hyperlink" Target="https://caniuse.com/#search=flexbox" TargetMode="External"/><Relationship Id="rId4" Type="http://schemas.openxmlformats.org/officeDocument/2006/relationships/hyperlink" Target="https://www.w3schools.com/css/css3_flexbox.asp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responsive+grid+systems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getbootstrap.com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developer.mozilla.org/en-US/docs/Learn/HTML/Multimedia_and_embedding/Responsive_images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evelopers.google.com/web/fundamentals/design-and-ux/responsive/image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3schools.com/howto/tryit.asp?filename=tryhow_css_image_responsive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getbootstrap.com/docs/4.1/content/images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3schools.com/cssref/css3_pr_mediaquery.asp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3schools.com/cssref/css3_pr_mediaquery.asp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3schools.com/tags/att_source_srcset.asp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w3schools.com/tags/tryit.asp?filename=tryhtml5_picture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cM4dXsASXaQ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getbootstrap.com/docs/4.1/utilities/embed/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Responsive Web Design (RWD) With Bootstrap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</a:t>
            </a:r>
            <a:r>
              <a:rPr lang="en-GB" dirty="0" smtClean="0"/>
              <a:t>2: </a:t>
            </a:r>
            <a:r>
              <a:rPr lang="en-GB" dirty="0"/>
              <a:t>Application Development (</a:t>
            </a:r>
            <a:r>
              <a:rPr lang="en-GB" dirty="0" err="1" smtClean="0"/>
              <a:t>AppDevWeb</a:t>
            </a:r>
            <a:r>
              <a:rPr lang="en-GB" dirty="0" smtClean="0"/>
              <a:t>)</a:t>
            </a:r>
            <a:endParaRPr lang="en-GB" dirty="0"/>
          </a:p>
          <a:p>
            <a:r>
              <a:rPr lang="en-GB" dirty="0"/>
              <a:t>Dr 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 smtClean="0"/>
              <a:t>07-Oct-2019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Bootstrap’s Flexible Grid</a:t>
            </a:r>
          </a:p>
          <a:p>
            <a:r>
              <a:rPr lang="en-GB" dirty="0" smtClean="0"/>
              <a:t>Introduction to Responsive Web Design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007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Flexible Grid Layout Options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CSS Frameworks </a:t>
            </a:r>
            <a:r>
              <a:rPr lang="en-GB" dirty="0"/>
              <a:t>e.g. Bootstrap</a:t>
            </a:r>
          </a:p>
          <a:p>
            <a:r>
              <a:rPr lang="en-GB" b="1" dirty="0">
                <a:hlinkClick r:id="rId3"/>
              </a:rPr>
              <a:t>CSS Floats</a:t>
            </a:r>
            <a:endParaRPr lang="en-GB" b="1" dirty="0"/>
          </a:p>
          <a:p>
            <a:r>
              <a:rPr lang="en-GB" b="1" dirty="0">
                <a:hlinkClick r:id="rId4"/>
              </a:rPr>
              <a:t>CSS </a:t>
            </a:r>
            <a:r>
              <a:rPr lang="en-GB" b="1" dirty="0" smtClean="0">
                <a:hlinkClick r:id="rId4"/>
              </a:rPr>
              <a:t>Flexbox</a:t>
            </a:r>
            <a:endParaRPr lang="en-GB" b="1" dirty="0" smtClean="0"/>
          </a:p>
          <a:p>
            <a:pPr lvl="1"/>
            <a:r>
              <a:rPr lang="en-GB" dirty="0" smtClean="0">
                <a:hlinkClick r:id="rId5"/>
              </a:rPr>
              <a:t>Not supported in &lt;= IE 10</a:t>
            </a:r>
            <a:endParaRPr lang="en-GB" dirty="0" smtClean="0"/>
          </a:p>
          <a:p>
            <a:pPr lvl="1"/>
            <a:r>
              <a:rPr lang="en-GB" dirty="0" smtClean="0"/>
              <a:t>Not intended for grid layouts (see notes below). </a:t>
            </a:r>
          </a:p>
          <a:p>
            <a:pPr lvl="2"/>
            <a:r>
              <a:rPr lang="en-GB" dirty="0" smtClean="0"/>
              <a:t>It is intended for laying out items in a single dimension i.e. either a row or a column.</a:t>
            </a:r>
            <a:endParaRPr lang="en-GB" dirty="0"/>
          </a:p>
          <a:p>
            <a:r>
              <a:rPr lang="en-GB" b="1" dirty="0" smtClean="0">
                <a:hlinkClick r:id="rId6"/>
              </a:rPr>
              <a:t>CSS Grid</a:t>
            </a:r>
            <a:r>
              <a:rPr lang="en-GB" dirty="0" smtClean="0"/>
              <a:t> (uses CSS setting </a:t>
            </a:r>
            <a:r>
              <a:rPr lang="en-GB" b="1" i="1" dirty="0" err="1" smtClean="0"/>
              <a:t>display:grid</a:t>
            </a:r>
            <a:r>
              <a:rPr lang="en-GB" dirty="0" smtClean="0"/>
              <a:t>)</a:t>
            </a:r>
            <a:endParaRPr lang="en-GB" b="1" i="1" dirty="0" smtClean="0"/>
          </a:p>
          <a:p>
            <a:pPr lvl="1"/>
            <a:r>
              <a:rPr lang="en-GB" dirty="0" smtClean="0">
                <a:hlinkClick r:id="rId7"/>
              </a:rPr>
              <a:t>Not fully supported by all browsers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0901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CSS Grid Frameworks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CSS Grid Frameworks contain </a:t>
            </a:r>
            <a:r>
              <a:rPr lang="en-GB" b="1" i="1" dirty="0" smtClean="0"/>
              <a:t>ready-made CSS classes</a:t>
            </a:r>
            <a:r>
              <a:rPr lang="en-GB" dirty="0" smtClean="0"/>
              <a:t> that you can use for website layouts.</a:t>
            </a:r>
          </a:p>
          <a:p>
            <a:r>
              <a:rPr lang="en-GB" dirty="0" smtClean="0"/>
              <a:t>When looking for a framework to use, look for </a:t>
            </a:r>
            <a:r>
              <a:rPr lang="en-GB" dirty="0">
                <a:hlinkClick r:id="rId3"/>
              </a:rPr>
              <a:t>Responsive </a:t>
            </a:r>
            <a:r>
              <a:rPr lang="en-GB" dirty="0" smtClean="0">
                <a:hlinkClick r:id="rId3"/>
              </a:rPr>
              <a:t>Grid Frameworks</a:t>
            </a:r>
            <a:r>
              <a:rPr lang="en-GB" dirty="0" smtClean="0"/>
              <a:t>.</a:t>
            </a:r>
          </a:p>
          <a:p>
            <a:r>
              <a:rPr lang="en-GB" dirty="0"/>
              <a:t>We will be using the popular CSS framework, </a:t>
            </a:r>
            <a:r>
              <a:rPr lang="en-GB" b="1" dirty="0"/>
              <a:t>Bootstrap</a:t>
            </a:r>
            <a:r>
              <a:rPr lang="en-GB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4327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Bootstrap’s CSS Grid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Bootstrap</a:t>
            </a:r>
            <a:r>
              <a:rPr lang="en-GB" dirty="0" smtClean="0"/>
              <a:t> is a CSS framework providing front-end website solutions.</a:t>
            </a:r>
            <a:endParaRPr lang="en-GB" dirty="0" smtClean="0">
              <a:hlinkClick r:id=""/>
            </a:endParaRPr>
          </a:p>
          <a:p>
            <a:r>
              <a:rPr lang="en-GB" dirty="0" smtClean="0">
                <a:hlinkClick r:id=""/>
              </a:rPr>
              <a:t>Bootstrap’s grid</a:t>
            </a:r>
            <a:r>
              <a:rPr lang="en-GB" dirty="0" smtClean="0"/>
              <a:t> is a 12-column, responsive CSS grid framework.</a:t>
            </a:r>
          </a:p>
          <a:p>
            <a:r>
              <a:rPr lang="en-GB" dirty="0" smtClean="0"/>
              <a:t>Bootstrap 4 is the current version and it supports </a:t>
            </a:r>
            <a:r>
              <a:rPr lang="en-GB" b="1" i="1" dirty="0" smtClean="0"/>
              <a:t>5 different grid layout widths</a:t>
            </a:r>
            <a:r>
              <a:rPr lang="en-GB" dirty="0" smtClean="0"/>
              <a:t>:</a:t>
            </a:r>
          </a:p>
          <a:p>
            <a:pPr lvl="1"/>
            <a:r>
              <a:rPr lang="en-GB" dirty="0" smtClean="0"/>
              <a:t>Extra small devices</a:t>
            </a:r>
          </a:p>
          <a:p>
            <a:pPr lvl="1"/>
            <a:r>
              <a:rPr lang="en-GB" dirty="0" smtClean="0"/>
              <a:t>Small (</a:t>
            </a:r>
            <a:r>
              <a:rPr lang="en-GB" dirty="0" err="1" smtClean="0"/>
              <a:t>sm</a:t>
            </a:r>
            <a:r>
              <a:rPr lang="en-GB" dirty="0" smtClean="0"/>
              <a:t>) devices</a:t>
            </a:r>
          </a:p>
          <a:p>
            <a:pPr lvl="1"/>
            <a:r>
              <a:rPr lang="en-GB" dirty="0" smtClean="0"/>
              <a:t>Medium (md) devices</a:t>
            </a:r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4427984" y="4509120"/>
            <a:ext cx="4572000" cy="969496"/>
          </a:xfrm>
          <a:prstGeom prst="rect">
            <a:avLst/>
          </a:prstGeom>
        </p:spPr>
        <p:txBody>
          <a:bodyPr>
            <a:spAutoFit/>
          </a:bodyPr>
          <a:lstStyle/>
          <a:p>
            <a:pPr marL="640080" lvl="1" indent="-274320">
              <a:spcBef>
                <a:spcPts val="550"/>
              </a:spcBef>
              <a:buClr>
                <a:srgbClr val="2DA2BF"/>
              </a:buClr>
              <a:buSzPct val="70000"/>
              <a:buFont typeface="Wingdings 2"/>
              <a:buChar char=""/>
            </a:pPr>
            <a:r>
              <a:rPr lang="en-GB" sz="2600" dirty="0" smtClean="0">
                <a:solidFill>
                  <a:prstClr val="black"/>
                </a:solidFill>
              </a:rPr>
              <a:t>Large (</a:t>
            </a:r>
            <a:r>
              <a:rPr lang="en-GB" sz="2600" dirty="0" err="1" smtClean="0">
                <a:solidFill>
                  <a:prstClr val="black"/>
                </a:solidFill>
              </a:rPr>
              <a:t>lg</a:t>
            </a:r>
            <a:r>
              <a:rPr lang="en-GB" sz="2600" dirty="0" smtClean="0">
                <a:solidFill>
                  <a:prstClr val="black"/>
                </a:solidFill>
              </a:rPr>
              <a:t>) devices</a:t>
            </a:r>
            <a:endParaRPr lang="en-GB" sz="2600" dirty="0">
              <a:solidFill>
                <a:prstClr val="black"/>
              </a:solidFill>
            </a:endParaRPr>
          </a:p>
          <a:p>
            <a:pPr marL="640080" lvl="1" indent="-274320">
              <a:spcBef>
                <a:spcPts val="550"/>
              </a:spcBef>
              <a:buClr>
                <a:srgbClr val="2DA2BF"/>
              </a:buClr>
              <a:buSzPct val="70000"/>
              <a:buFont typeface="Wingdings 2"/>
              <a:buChar char=""/>
            </a:pPr>
            <a:r>
              <a:rPr lang="en-GB" sz="2600" dirty="0" smtClean="0">
                <a:solidFill>
                  <a:prstClr val="black"/>
                </a:solidFill>
              </a:rPr>
              <a:t>Extra large (xl) </a:t>
            </a:r>
            <a:r>
              <a:rPr lang="en-GB" sz="2600" dirty="0">
                <a:solidFill>
                  <a:prstClr val="black"/>
                </a:solidFill>
              </a:rPr>
              <a:t>devices</a:t>
            </a:r>
          </a:p>
        </p:txBody>
      </p:sp>
    </p:spTree>
    <p:extLst>
      <p:ext uri="{BB962C8B-B14F-4D97-AF65-F5344CB8AC3E}">
        <p14:creationId xmlns:p14="http://schemas.microsoft.com/office/powerpoint/2010/main" val="1782794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Bootstrap 4 Flexible Grid System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/>
          </p:nvPr>
        </p:nvGraphicFramePr>
        <p:xfrm>
          <a:off x="612775" y="1600200"/>
          <a:ext cx="8153400" cy="513080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358900">
                  <a:extLst>
                    <a:ext uri="{9D8B030D-6E8A-4147-A177-3AD203B41FA5}">
                      <a16:colId xmlns:a16="http://schemas.microsoft.com/office/drawing/2014/main" val="3605572932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3430349160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596518812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703834230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487615282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38423743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Extra small</a:t>
                      </a:r>
                    </a:p>
                    <a:p>
                      <a:r>
                        <a:rPr lang="en-GB" dirty="0"/>
                        <a:t>&lt;576px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Small (</a:t>
                      </a:r>
                      <a:r>
                        <a:rPr lang="en-GB" dirty="0" err="1" smtClean="0"/>
                        <a:t>sm</a:t>
                      </a:r>
                      <a:r>
                        <a:rPr lang="en-GB" dirty="0" smtClean="0"/>
                        <a:t>)</a:t>
                      </a:r>
                      <a:endParaRPr lang="en-GB" dirty="0"/>
                    </a:p>
                    <a:p>
                      <a:r>
                        <a:rPr lang="en-GB" dirty="0"/>
                        <a:t>≥576px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Medium (md)</a:t>
                      </a:r>
                      <a:endParaRPr lang="en-GB" dirty="0"/>
                    </a:p>
                    <a:p>
                      <a:r>
                        <a:rPr lang="en-GB" dirty="0"/>
                        <a:t>≥768px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Large (</a:t>
                      </a:r>
                      <a:r>
                        <a:rPr lang="en-GB" dirty="0" err="1" smtClean="0"/>
                        <a:t>lg</a:t>
                      </a:r>
                      <a:r>
                        <a:rPr lang="en-GB" dirty="0" smtClean="0"/>
                        <a:t>)</a:t>
                      </a:r>
                      <a:endParaRPr lang="en-GB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≥992px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Extra </a:t>
                      </a:r>
                      <a:r>
                        <a:rPr lang="en-GB" dirty="0" smtClean="0"/>
                        <a:t>Large (xl)</a:t>
                      </a:r>
                      <a:endParaRPr lang="en-GB" dirty="0"/>
                    </a:p>
                    <a:p>
                      <a:r>
                        <a:rPr lang="en-GB" dirty="0"/>
                        <a:t>≥1200px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2704815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Max container</a:t>
                      </a:r>
                      <a:r>
                        <a:rPr lang="en-GB" baseline="0" dirty="0"/>
                        <a:t> width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None (auto)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540px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720px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960px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1140px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4098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CSS</a:t>
                      </a:r>
                      <a:r>
                        <a:rPr lang="en-GB" baseline="0" dirty="0"/>
                        <a:t> class prefix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.col-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.col-</a:t>
                      </a:r>
                      <a:r>
                        <a:rPr lang="en-GB" dirty="0" err="1"/>
                        <a:t>sm</a:t>
                      </a:r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.col-md-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.col-</a:t>
                      </a:r>
                      <a:r>
                        <a:rPr lang="en-GB" dirty="0" err="1"/>
                        <a:t>lg</a:t>
                      </a:r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.col-xl-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673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i="1" dirty="0"/>
                        <a:t>You append</a:t>
                      </a:r>
                      <a:r>
                        <a:rPr lang="en-GB" i="1" baseline="0" dirty="0"/>
                        <a:t> the number of columns to span after the class prefix</a:t>
                      </a:r>
                      <a:endParaRPr lang="en-GB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1556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No of columns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34087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Gutter width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dirty="0"/>
                        <a:t>30px (15px</a:t>
                      </a:r>
                      <a:r>
                        <a:rPr lang="en-GB" baseline="0" dirty="0"/>
                        <a:t> on each side of a column)</a:t>
                      </a:r>
                    </a:p>
                    <a:p>
                      <a:r>
                        <a:rPr lang="en-GB" i="1" baseline="0" dirty="0"/>
                        <a:t>You can remove the gutter by using the class .no-gutters</a:t>
                      </a:r>
                      <a:endParaRPr lang="en-GB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59307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err="1"/>
                        <a:t>Nestable</a:t>
                      </a:r>
                      <a:endParaRPr lang="en-GB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dirty="0"/>
                        <a:t>Yes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20263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Column ordering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dirty="0"/>
                        <a:t>Yes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22873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099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Bootstrap Grid: Containers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b="1" dirty="0" smtClean="0"/>
              <a:t>Containers</a:t>
            </a:r>
            <a:r>
              <a:rPr lang="en-GB" dirty="0" smtClean="0"/>
              <a:t> </a:t>
            </a:r>
            <a:r>
              <a:rPr lang="en-GB" dirty="0"/>
              <a:t>are the most basic element </a:t>
            </a:r>
            <a:r>
              <a:rPr lang="en-GB" dirty="0" smtClean="0"/>
              <a:t>in the Bootstrap grid.</a:t>
            </a:r>
          </a:p>
          <a:p>
            <a:pPr lvl="1"/>
            <a:r>
              <a:rPr lang="en-GB" dirty="0" smtClean="0"/>
              <a:t>A container </a:t>
            </a:r>
            <a:r>
              <a:rPr lang="en-GB" b="1" i="1" dirty="0" smtClean="0"/>
              <a:t>represents a grid</a:t>
            </a:r>
            <a:r>
              <a:rPr lang="en-GB" dirty="0" smtClean="0"/>
              <a:t>.</a:t>
            </a:r>
          </a:p>
          <a:p>
            <a:pPr lvl="1"/>
            <a:r>
              <a:rPr lang="en-GB" dirty="0" smtClean="0"/>
              <a:t>Rows and columns are nested inside containers.</a:t>
            </a:r>
          </a:p>
          <a:p>
            <a:pPr lvl="1"/>
            <a:r>
              <a:rPr lang="en-GB" dirty="0" smtClean="0"/>
              <a:t>You can also have nested grids.</a:t>
            </a:r>
          </a:p>
          <a:p>
            <a:r>
              <a:rPr lang="en-GB" dirty="0" smtClean="0"/>
              <a:t>Two container CSS classes:</a:t>
            </a:r>
          </a:p>
          <a:p>
            <a:pPr lvl="1"/>
            <a:r>
              <a:rPr lang="en-GB" b="1" dirty="0" smtClean="0"/>
              <a:t>.container</a:t>
            </a:r>
            <a:r>
              <a:rPr lang="en-GB" dirty="0" smtClean="0"/>
              <a:t>: </a:t>
            </a:r>
            <a:r>
              <a:rPr lang="en-GB" dirty="0"/>
              <a:t>a </a:t>
            </a:r>
            <a:r>
              <a:rPr lang="en-GB" i="1" dirty="0" smtClean="0"/>
              <a:t>fixed-width</a:t>
            </a:r>
            <a:r>
              <a:rPr lang="en-GB" dirty="0" smtClean="0"/>
              <a:t> </a:t>
            </a:r>
            <a:r>
              <a:rPr lang="en-GB" dirty="0"/>
              <a:t>grid centred by </a:t>
            </a:r>
            <a:r>
              <a:rPr lang="en-GB" dirty="0" smtClean="0"/>
              <a:t>default.</a:t>
            </a:r>
          </a:p>
          <a:p>
            <a:pPr lvl="2"/>
            <a:r>
              <a:rPr lang="en-GB" dirty="0"/>
              <a:t>C</a:t>
            </a:r>
            <a:r>
              <a:rPr lang="en-GB" dirty="0" smtClean="0"/>
              <a:t>onstrains </a:t>
            </a:r>
            <a:r>
              <a:rPr lang="en-GB" dirty="0"/>
              <a:t>the grid width to max </a:t>
            </a:r>
            <a:r>
              <a:rPr lang="en-GB" dirty="0" smtClean="0"/>
              <a:t>value.</a:t>
            </a:r>
          </a:p>
          <a:p>
            <a:pPr lvl="1"/>
            <a:r>
              <a:rPr lang="en-GB" b="1" dirty="0" smtClean="0"/>
              <a:t>.container-fluid</a:t>
            </a:r>
            <a:r>
              <a:rPr lang="en-GB" dirty="0" smtClean="0"/>
              <a:t>: </a:t>
            </a:r>
            <a:r>
              <a:rPr lang="en-GB" dirty="0"/>
              <a:t>a </a:t>
            </a:r>
            <a:r>
              <a:rPr lang="en-GB" i="1" dirty="0"/>
              <a:t>100% </a:t>
            </a:r>
            <a:r>
              <a:rPr lang="en-GB" i="1" dirty="0" smtClean="0"/>
              <a:t>full-width </a:t>
            </a:r>
            <a:r>
              <a:rPr lang="en-GB" dirty="0" smtClean="0"/>
              <a:t>grid.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7923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Bootstrap Grid: Rows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Rows come next </a:t>
            </a:r>
            <a:r>
              <a:rPr lang="en-GB" dirty="0" smtClean="0"/>
              <a:t>and are </a:t>
            </a:r>
            <a:r>
              <a:rPr lang="en-GB" b="1" i="1" dirty="0" smtClean="0"/>
              <a:t>parents of columns</a:t>
            </a:r>
            <a:r>
              <a:rPr lang="en-GB" dirty="0" smtClean="0"/>
              <a:t>.</a:t>
            </a:r>
          </a:p>
          <a:p>
            <a:pPr lvl="1"/>
            <a:r>
              <a:rPr lang="en-GB" dirty="0" smtClean="0"/>
              <a:t>They are used to create </a:t>
            </a:r>
            <a:r>
              <a:rPr lang="en-GB" b="1" dirty="0"/>
              <a:t>horizontal groups</a:t>
            </a:r>
            <a:r>
              <a:rPr lang="en-GB" dirty="0"/>
              <a:t> of columns to ensure columns line up properly.</a:t>
            </a:r>
          </a:p>
          <a:p>
            <a:r>
              <a:rPr lang="en-GB" dirty="0" smtClean="0"/>
              <a:t>Rows are usually children of:</a:t>
            </a:r>
          </a:p>
          <a:p>
            <a:pPr lvl="1"/>
            <a:r>
              <a:rPr lang="en-GB" dirty="0" smtClean="0"/>
              <a:t>Containers</a:t>
            </a:r>
          </a:p>
          <a:p>
            <a:pPr lvl="1"/>
            <a:r>
              <a:rPr lang="en-GB" dirty="0" smtClean="0"/>
              <a:t>Columns (to create a nested grid) </a:t>
            </a:r>
          </a:p>
          <a:p>
            <a:r>
              <a:rPr lang="en-GB" dirty="0"/>
              <a:t>T</a:t>
            </a:r>
            <a:r>
              <a:rPr lang="en-GB" dirty="0" smtClean="0"/>
              <a:t>he </a:t>
            </a:r>
            <a:r>
              <a:rPr lang="en-GB" dirty="0"/>
              <a:t>CSS class is </a:t>
            </a:r>
            <a:r>
              <a:rPr lang="en-GB" b="1" dirty="0"/>
              <a:t>.row</a:t>
            </a:r>
            <a:endParaRPr lang="en-GB" dirty="0"/>
          </a:p>
          <a:p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5292080" y="5015880"/>
            <a:ext cx="3473968" cy="249288"/>
          </a:xfrm>
          <a:prstGeom prst="rect">
            <a:avLst/>
          </a:prstGeom>
          <a:solidFill>
            <a:srgbClr val="FFFF0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292080" y="6096000"/>
            <a:ext cx="3473968" cy="249288"/>
          </a:xfrm>
          <a:prstGeom prst="rect">
            <a:avLst/>
          </a:prstGeom>
          <a:solidFill>
            <a:srgbClr val="FFFF0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945948" y="4653136"/>
            <a:ext cx="3730508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="container"&gt;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b="1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b="1" dirty="0">
                <a:solidFill>
                  <a:srgbClr val="0000FF"/>
                </a:solidFill>
                <a:latin typeface="Consolas" panose="020B0609020204030204" pitchFamily="49" charset="0"/>
              </a:rPr>
              <a:t>="row"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 smtClean="0">
                <a:solidFill>
                  <a:srgbClr val="000000"/>
                </a:solidFill>
                <a:latin typeface="Consolas" panose="020B0609020204030204" pitchFamily="49" charset="0"/>
              </a:rPr>
              <a:t>     </a:t>
            </a:r>
            <a:r>
              <a:rPr lang="en-GB" dirty="0" smtClean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="col-12"&gt;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en-GB" dirty="0">
                <a:solidFill>
                  <a:srgbClr val="006400"/>
                </a:solidFill>
                <a:latin typeface="Consolas" panose="020B0609020204030204" pitchFamily="49" charset="0"/>
              </a:rPr>
              <a:t>&lt;!-- </a:t>
            </a:r>
            <a:r>
              <a:rPr lang="en-GB" dirty="0" smtClean="0">
                <a:solidFill>
                  <a:srgbClr val="006400"/>
                </a:solidFill>
                <a:latin typeface="Consolas" panose="020B0609020204030204" pitchFamily="49" charset="0"/>
              </a:rPr>
              <a:t>Content </a:t>
            </a:r>
            <a:r>
              <a:rPr lang="en-GB" dirty="0">
                <a:solidFill>
                  <a:srgbClr val="006400"/>
                </a:solidFill>
                <a:latin typeface="Consolas" panose="020B0609020204030204" pitchFamily="49" charset="0"/>
              </a:rPr>
              <a:t>--&gt;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 smtClean="0">
                <a:solidFill>
                  <a:srgbClr val="000000"/>
                </a:solidFill>
                <a:latin typeface="Consolas" panose="020B0609020204030204" pitchFamily="49" charset="0"/>
              </a:rPr>
              <a:t>     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102000" y="4941168"/>
            <a:ext cx="1440160" cy="324000"/>
          </a:xfrm>
          <a:prstGeom prst="rect">
            <a:avLst/>
          </a:prstGeom>
          <a:noFill/>
          <a:ln w="1905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396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Bootstrap Grid: Columns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b="1" dirty="0" smtClean="0"/>
              <a:t>Content is placed within columns</a:t>
            </a:r>
            <a:r>
              <a:rPr lang="en-GB" dirty="0" smtClean="0"/>
              <a:t> and columns are </a:t>
            </a:r>
            <a:r>
              <a:rPr lang="en-GB" b="1" i="1" dirty="0" smtClean="0"/>
              <a:t>children of rows</a:t>
            </a:r>
            <a:r>
              <a:rPr lang="en-GB" dirty="0" smtClean="0"/>
              <a:t>.</a:t>
            </a:r>
          </a:p>
          <a:p>
            <a:r>
              <a:rPr lang="en-GB" dirty="0" smtClean="0"/>
              <a:t>There are 12 CSS column classes for each of the five grid sizes: </a:t>
            </a:r>
            <a:r>
              <a:rPr lang="en-GB" b="1" dirty="0"/>
              <a:t>.</a:t>
            </a:r>
            <a:r>
              <a:rPr lang="en-GB" b="1" dirty="0" smtClean="0"/>
              <a:t>col-size-n</a:t>
            </a:r>
            <a:r>
              <a:rPr lang="en-GB" dirty="0" smtClean="0"/>
              <a:t>.</a:t>
            </a:r>
          </a:p>
          <a:p>
            <a:pPr lvl="1"/>
            <a:endParaRPr lang="en-GB" dirty="0"/>
          </a:p>
          <a:p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612648" y="3848100"/>
          <a:ext cx="8153400" cy="24942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4368800">
                  <a:extLst>
                    <a:ext uri="{9D8B030D-6E8A-4147-A177-3AD203B41FA5}">
                      <a16:colId xmlns:a16="http://schemas.microsoft.com/office/drawing/2014/main" val="1024689888"/>
                    </a:ext>
                  </a:extLst>
                </a:gridCol>
                <a:gridCol w="1280510">
                  <a:extLst>
                    <a:ext uri="{9D8B030D-6E8A-4147-A177-3AD203B41FA5}">
                      <a16:colId xmlns:a16="http://schemas.microsoft.com/office/drawing/2014/main" val="2719279525"/>
                    </a:ext>
                  </a:extLst>
                </a:gridCol>
                <a:gridCol w="2504090">
                  <a:extLst>
                    <a:ext uri="{9D8B030D-6E8A-4147-A177-3AD203B41FA5}">
                      <a16:colId xmlns:a16="http://schemas.microsoft.com/office/drawing/2014/main" val="23976192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Device Size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CSS Size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CSS Classes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8139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Extra</a:t>
                      </a:r>
                      <a:r>
                        <a:rPr lang="en-GB" b="1" baseline="0" dirty="0" smtClean="0"/>
                        <a:t> small devices </a:t>
                      </a:r>
                      <a:r>
                        <a:rPr lang="en-GB" baseline="0" dirty="0" smtClean="0"/>
                        <a:t>(portrait phones)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col-1, …, col-12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63060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Small devices </a:t>
                      </a:r>
                      <a:r>
                        <a:rPr lang="en-GB" dirty="0" smtClean="0"/>
                        <a:t>(landscape</a:t>
                      </a:r>
                      <a:r>
                        <a:rPr lang="en-GB" baseline="0" dirty="0" smtClean="0"/>
                        <a:t> phones)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sm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col-</a:t>
                      </a:r>
                      <a:r>
                        <a:rPr lang="en-GB" b="1" dirty="0" smtClean="0"/>
                        <a:t>sm</a:t>
                      </a:r>
                      <a:r>
                        <a:rPr lang="en-GB" dirty="0" smtClean="0"/>
                        <a:t>-1, …, col-</a:t>
                      </a:r>
                      <a:r>
                        <a:rPr lang="en-GB" b="1" dirty="0" smtClean="0"/>
                        <a:t>sm</a:t>
                      </a:r>
                      <a:r>
                        <a:rPr lang="en-GB" dirty="0" smtClean="0"/>
                        <a:t>-12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70383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Medium devices </a:t>
                      </a:r>
                      <a:r>
                        <a:rPr lang="en-GB" dirty="0" smtClean="0"/>
                        <a:t>(tablets)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col-</a:t>
                      </a:r>
                      <a:r>
                        <a:rPr lang="en-GB" b="1" dirty="0" smtClean="0"/>
                        <a:t>md</a:t>
                      </a:r>
                      <a:r>
                        <a:rPr lang="en-GB" dirty="0" smtClean="0"/>
                        <a:t>-1, …, col-</a:t>
                      </a:r>
                      <a:r>
                        <a:rPr lang="en-GB" b="1" dirty="0" smtClean="0"/>
                        <a:t>md</a:t>
                      </a:r>
                      <a:r>
                        <a:rPr lang="en-GB" dirty="0" smtClean="0"/>
                        <a:t>-12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12810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Large devices </a:t>
                      </a:r>
                      <a:r>
                        <a:rPr lang="en-GB" dirty="0" smtClean="0"/>
                        <a:t>(desktops,</a:t>
                      </a:r>
                      <a:r>
                        <a:rPr lang="en-GB" baseline="0" dirty="0" smtClean="0"/>
                        <a:t> etc.)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lg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col-</a:t>
                      </a:r>
                      <a:r>
                        <a:rPr lang="en-GB" b="1" dirty="0" smtClean="0"/>
                        <a:t>lg</a:t>
                      </a:r>
                      <a:r>
                        <a:rPr lang="en-GB" dirty="0" smtClean="0"/>
                        <a:t>-1, …, col-</a:t>
                      </a:r>
                      <a:r>
                        <a:rPr lang="en-GB" b="1" dirty="0" smtClean="0"/>
                        <a:t>lg</a:t>
                      </a:r>
                      <a:r>
                        <a:rPr lang="en-GB" dirty="0" smtClean="0"/>
                        <a:t>-12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43562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Extra large devices </a:t>
                      </a:r>
                      <a:r>
                        <a:rPr lang="en-GB" dirty="0" smtClean="0"/>
                        <a:t>(large desktops,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tvs</a:t>
                      </a:r>
                      <a:r>
                        <a:rPr lang="en-GB" baseline="0" dirty="0" smtClean="0"/>
                        <a:t>, etc.)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xl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col-</a:t>
                      </a:r>
                      <a:r>
                        <a:rPr lang="en-GB" b="1" dirty="0" smtClean="0"/>
                        <a:t>xl</a:t>
                      </a:r>
                      <a:r>
                        <a:rPr lang="en-GB" dirty="0" smtClean="0"/>
                        <a:t>-1, …, col-</a:t>
                      </a:r>
                      <a:r>
                        <a:rPr lang="en-GB" b="1" dirty="0" smtClean="0"/>
                        <a:t>xl</a:t>
                      </a:r>
                      <a:r>
                        <a:rPr lang="en-GB" dirty="0" smtClean="0"/>
                        <a:t>-12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15354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1135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Grid </a:t>
            </a:r>
            <a:r>
              <a:rPr lang="en-GB" dirty="0" smtClean="0"/>
              <a:t>Example</a:t>
            </a:r>
            <a:br>
              <a:rPr lang="en-GB" dirty="0" smtClean="0"/>
            </a:br>
            <a:r>
              <a:rPr lang="en-GB" sz="3100" dirty="0" smtClean="0"/>
              <a:t>Extra Small Devices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039846483"/>
              </p:ext>
            </p:extLst>
          </p:nvPr>
        </p:nvGraphicFramePr>
        <p:xfrm>
          <a:off x="612775" y="1484784"/>
          <a:ext cx="8153400" cy="439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9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="container"&gt;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="row"&gt;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col-3"&gt;</a:t>
                      </a:r>
                    </a:p>
                    <a:p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      </a:t>
                      </a:r>
                      <a:r>
                        <a:rPr lang="en-GB" dirty="0" smtClean="0">
                          <a:solidFill>
                            <a:srgbClr val="006400"/>
                          </a:solidFill>
                          <a:latin typeface="Consolas" panose="020B0609020204030204" pitchFamily="49" charset="0"/>
                        </a:rPr>
                        <a:t>&lt;!-- Content --&gt;</a:t>
                      </a:r>
                      <a:endParaRPr lang="en-GB" sz="1800" dirty="0" smtClean="0">
                        <a:solidFill>
                          <a:srgbClr val="0000FF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col-9"&gt;</a:t>
                      </a:r>
                    </a:p>
                    <a:p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      </a:t>
                      </a:r>
                      <a:r>
                        <a:rPr lang="en-GB" dirty="0" smtClean="0">
                          <a:solidFill>
                            <a:srgbClr val="006400"/>
                          </a:solidFill>
                          <a:latin typeface="Consolas" panose="020B0609020204030204" pitchFamily="49" charset="0"/>
                        </a:rPr>
                        <a:t>&lt;!-- Content --&gt;</a:t>
                      </a:r>
                      <a:endParaRPr lang="en-GB" sz="1800" dirty="0" smtClean="0">
                        <a:solidFill>
                          <a:srgbClr val="0000FF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/>
                        <a:t>col-3 </a:t>
                      </a:r>
                      <a:r>
                        <a:rPr lang="en-GB" dirty="0"/>
                        <a:t>(spans across</a:t>
                      </a:r>
                      <a:r>
                        <a:rPr lang="en-GB" baseline="0" dirty="0"/>
                        <a:t> 3 columns</a:t>
                      </a:r>
                      <a:r>
                        <a:rPr lang="en-GB" baseline="0" dirty="0" smtClean="0"/>
                        <a:t>)</a:t>
                      </a:r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r>
                        <a:rPr lang="en-GB" dirty="0" smtClean="0"/>
                        <a:t>col-9 </a:t>
                      </a:r>
                      <a:r>
                        <a:rPr lang="en-GB" dirty="0"/>
                        <a:t>(spans across</a:t>
                      </a:r>
                      <a:r>
                        <a:rPr lang="en-GB" baseline="0" dirty="0"/>
                        <a:t> 9 columns)</a:t>
                      </a:r>
                      <a:endParaRPr lang="en-GB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1562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Grid </a:t>
            </a:r>
            <a:r>
              <a:rPr lang="en-GB" dirty="0" smtClean="0"/>
              <a:t>Example</a:t>
            </a:r>
            <a:br>
              <a:rPr lang="en-GB" dirty="0" smtClean="0"/>
            </a:br>
            <a:r>
              <a:rPr lang="en-GB" sz="3100" dirty="0"/>
              <a:t>Extra Small Devices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964745916"/>
              </p:ext>
            </p:extLst>
          </p:nvPr>
        </p:nvGraphicFramePr>
        <p:xfrm>
          <a:off x="612775" y="1484784"/>
          <a:ext cx="8153400" cy="439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9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="container"&gt;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="row"&gt;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col-6"&gt;</a:t>
                      </a:r>
                    </a:p>
                    <a:p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     </a:t>
                      </a:r>
                      <a:r>
                        <a:rPr lang="en-GB" dirty="0" smtClean="0">
                          <a:solidFill>
                            <a:srgbClr val="006400"/>
                          </a:solidFill>
                          <a:latin typeface="Consolas" panose="020B0609020204030204" pitchFamily="49" charset="0"/>
                        </a:rPr>
                        <a:t>&lt;!-- Content --&gt;</a:t>
                      </a:r>
                      <a:endParaRPr lang="en-GB" sz="1800" dirty="0" smtClean="0">
                        <a:solidFill>
                          <a:srgbClr val="0000FF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col-6"&gt;</a:t>
                      </a:r>
                    </a:p>
                    <a:p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     </a:t>
                      </a:r>
                      <a:r>
                        <a:rPr lang="en-GB" dirty="0" smtClean="0">
                          <a:solidFill>
                            <a:srgbClr val="006400"/>
                          </a:solidFill>
                          <a:latin typeface="Consolas" panose="020B0609020204030204" pitchFamily="49" charset="0"/>
                        </a:rPr>
                        <a:t>&lt;!-- Content --&gt;</a:t>
                      </a:r>
                      <a:endParaRPr lang="en-GB" sz="1800" dirty="0" smtClean="0">
                        <a:solidFill>
                          <a:srgbClr val="0000FF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r>
                        <a:rPr lang="en-GB" dirty="0" smtClean="0"/>
                        <a:t>col-6 </a:t>
                      </a:r>
                      <a:r>
                        <a:rPr lang="en-GB" dirty="0"/>
                        <a:t>(spans across</a:t>
                      </a:r>
                      <a:r>
                        <a:rPr lang="en-GB" baseline="0" dirty="0"/>
                        <a:t> 6 columns</a:t>
                      </a:r>
                      <a:r>
                        <a:rPr lang="en-GB" baseline="0" dirty="0" smtClean="0"/>
                        <a:t>)</a:t>
                      </a:r>
                    </a:p>
                    <a:p>
                      <a:endParaRPr lang="en-GB" baseline="0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r>
                        <a:rPr lang="en-GB" dirty="0" smtClean="0"/>
                        <a:t>col-6 </a:t>
                      </a:r>
                      <a:r>
                        <a:rPr lang="en-GB" dirty="0"/>
                        <a:t>(spans across</a:t>
                      </a:r>
                      <a:r>
                        <a:rPr lang="en-GB" baseline="0" dirty="0"/>
                        <a:t> 6 columns)</a:t>
                      </a:r>
                      <a:endParaRPr lang="en-GB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7511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Grid </a:t>
            </a:r>
            <a:r>
              <a:rPr lang="en-GB" dirty="0" smtClean="0"/>
              <a:t>Example</a:t>
            </a:r>
            <a:br>
              <a:rPr lang="en-GB" dirty="0" smtClean="0"/>
            </a:br>
            <a:r>
              <a:rPr lang="en-GB" sz="3100" dirty="0"/>
              <a:t>Extra Small Devices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239384957"/>
              </p:ext>
            </p:extLst>
          </p:nvPr>
        </p:nvGraphicFramePr>
        <p:xfrm>
          <a:off x="612775" y="1484784"/>
          <a:ext cx="8153400" cy="5034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9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="container"&gt;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="row"&gt;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col-12"&gt;</a:t>
                      </a:r>
                    </a:p>
                    <a:p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     </a:t>
                      </a:r>
                      <a:r>
                        <a:rPr lang="en-GB" dirty="0" smtClean="0">
                          <a:solidFill>
                            <a:srgbClr val="006400"/>
                          </a:solidFill>
                          <a:latin typeface="Consolas" panose="020B0609020204030204" pitchFamily="49" charset="0"/>
                        </a:rPr>
                        <a:t>&lt;!-- Content --&gt;</a:t>
                      </a:r>
                      <a:endParaRPr lang="en-GB" sz="1800" dirty="0" smtClean="0">
                        <a:solidFill>
                          <a:srgbClr val="0000FF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col-12"&gt;</a:t>
                      </a:r>
                    </a:p>
                    <a:p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     </a:t>
                      </a:r>
                      <a:r>
                        <a:rPr lang="en-GB" dirty="0" smtClean="0">
                          <a:solidFill>
                            <a:srgbClr val="006400"/>
                          </a:solidFill>
                          <a:latin typeface="Consolas" panose="020B0609020204030204" pitchFamily="49" charset="0"/>
                        </a:rPr>
                        <a:t>&lt;!-- Content --&gt;</a:t>
                      </a:r>
                      <a:endParaRPr lang="en-GB" sz="1800" dirty="0" smtClean="0">
                        <a:solidFill>
                          <a:srgbClr val="0000FF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r>
                        <a:rPr lang="en-GB" dirty="0"/>
                        <a:t>col-12 (spans across</a:t>
                      </a:r>
                      <a:r>
                        <a:rPr lang="en-GB" baseline="0" dirty="0"/>
                        <a:t> all 12 columns</a:t>
                      </a:r>
                      <a:r>
                        <a:rPr lang="en-GB" baseline="0" dirty="0" smtClean="0"/>
                        <a:t>)</a:t>
                      </a:r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col-12 (spans</a:t>
                      </a:r>
                      <a:r>
                        <a:rPr lang="en-GB" baseline="0" dirty="0"/>
                        <a:t> across all 12 columns</a:t>
                      </a:r>
                      <a:r>
                        <a:rPr lang="en-GB" baseline="0" dirty="0" smtClean="0"/>
                        <a:t>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7615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Grid Example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568076420"/>
              </p:ext>
            </p:extLst>
          </p:nvPr>
        </p:nvGraphicFramePr>
        <p:xfrm>
          <a:off x="612775" y="1484784"/>
          <a:ext cx="8153400" cy="5369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9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="container"&gt;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="row"&gt;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="col-12 col-sm-6 col-md-3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"&gt;</a:t>
                      </a:r>
                      <a:r>
                        <a:rPr lang="en-GB" dirty="0" smtClean="0">
                          <a:solidFill>
                            <a:srgbClr val="006400"/>
                          </a:solidFill>
                          <a:latin typeface="Consolas" panose="020B0609020204030204" pitchFamily="49" charset="0"/>
                        </a:rPr>
                        <a:t>&lt;!--Content--&gt;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="col-12 col-sm-6 col-md-9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"&gt;</a:t>
                      </a:r>
                      <a:r>
                        <a:rPr lang="en-GB" dirty="0" smtClean="0">
                          <a:solidFill>
                            <a:srgbClr val="006400"/>
                          </a:solidFill>
                          <a:latin typeface="Consolas" panose="020B0609020204030204" pitchFamily="49" charset="0"/>
                        </a:rPr>
                        <a:t>&lt;!--Content--&gt;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</a:pPr>
                      <a:r>
                        <a:rPr lang="en-GB" b="1" dirty="0"/>
                        <a:t>Extra Small screens </a:t>
                      </a:r>
                      <a:r>
                        <a:rPr lang="en-GB" dirty="0"/>
                        <a:t>(w</a:t>
                      </a:r>
                      <a:r>
                        <a:rPr lang="en-GB" baseline="0" dirty="0"/>
                        <a:t>ill create two rows because each div uses all 12 columns)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r>
                        <a:rPr lang="en-GB" dirty="0"/>
                        <a:t>col-12 (spans across</a:t>
                      </a:r>
                      <a:r>
                        <a:rPr lang="en-GB" baseline="0" dirty="0"/>
                        <a:t> all 12 columns)</a:t>
                      </a:r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col-12 (spans</a:t>
                      </a:r>
                      <a:r>
                        <a:rPr lang="en-GB" baseline="0" dirty="0"/>
                        <a:t> across all 12 columns)</a:t>
                      </a:r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</a:pPr>
                      <a:r>
                        <a:rPr lang="en-GB" b="1" dirty="0"/>
                        <a:t>Small screens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r>
                        <a:rPr lang="en-GB" dirty="0"/>
                        <a:t>col-sm-6 (spans across</a:t>
                      </a:r>
                      <a:r>
                        <a:rPr lang="en-GB" baseline="0" dirty="0"/>
                        <a:t> 6 columns)</a:t>
                      </a:r>
                      <a:endParaRPr lang="en-GB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r>
                        <a:rPr lang="en-GB" dirty="0"/>
                        <a:t>col-sm-6 (spans across</a:t>
                      </a:r>
                      <a:r>
                        <a:rPr lang="en-GB" baseline="0" dirty="0"/>
                        <a:t> 6 columns)</a:t>
                      </a:r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</a:pPr>
                      <a:r>
                        <a:rPr lang="en-GB" b="1" dirty="0"/>
                        <a:t>Large screens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dirty="0"/>
                        <a:t>col-md-3 (spans across</a:t>
                      </a:r>
                      <a:r>
                        <a:rPr lang="en-GB" baseline="0" dirty="0"/>
                        <a:t> 3 columns)</a:t>
                      </a:r>
                      <a:endParaRPr lang="en-GB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r>
                        <a:rPr lang="en-GB" dirty="0"/>
                        <a:t>col-md-9 (spans across</a:t>
                      </a:r>
                      <a:r>
                        <a:rPr lang="en-GB" baseline="0" dirty="0"/>
                        <a:t> 9 columns)</a:t>
                      </a:r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6253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900" dirty="0"/>
              <a:t>Additional Grid Options</a:t>
            </a:r>
            <a:r>
              <a:rPr lang="en-GB" dirty="0"/>
              <a:t/>
            </a:r>
            <a:br>
              <a:rPr lang="en-GB" dirty="0"/>
            </a:br>
            <a:r>
              <a:rPr lang="en-GB" sz="3600" dirty="0"/>
              <a:t>Column Reordering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You can use the </a:t>
            </a:r>
            <a:r>
              <a:rPr lang="en-GB" b="1" dirty="0"/>
              <a:t>.order-n</a:t>
            </a:r>
            <a:r>
              <a:rPr lang="en-GB" dirty="0"/>
              <a:t> to control the visual order of your columns. (</a:t>
            </a:r>
            <a:r>
              <a:rPr lang="en-GB" i="1" dirty="0"/>
              <a:t>Based on Flexbox Order</a:t>
            </a:r>
            <a:r>
              <a:rPr lang="en-GB" dirty="0"/>
              <a:t>)</a:t>
            </a:r>
          </a:p>
          <a:p>
            <a:r>
              <a:rPr lang="en-GB" dirty="0"/>
              <a:t>It is used to prioritise content by changing the default order. The following example will swap the columns round on medium screens.</a:t>
            </a:r>
          </a:p>
          <a:p>
            <a:pPr marL="320040" lvl="1" indent="0">
              <a:buClr>
                <a:srgbClr val="2DA2BF"/>
              </a:buClr>
              <a:buNone/>
            </a:pP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0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="col-12 col-md-9 order-md-2"&gt;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...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20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20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320040" lvl="1" indent="0">
              <a:buClr>
                <a:srgbClr val="2DA2BF"/>
              </a:buClr>
              <a:buNone/>
            </a:pP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0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="col-12 col-md-3 order-md-1"&gt;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...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20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2000" dirty="0">
              <a:solidFill>
                <a:prstClr val="black"/>
              </a:solidFill>
            </a:endParaRPr>
          </a:p>
          <a:p>
            <a:pPr marL="320400" indent="-320400"/>
            <a:r>
              <a:rPr lang="en-GB" sz="2600" dirty="0"/>
              <a:t>On a medium screen, Column 2 will display first and column 1 second:</a:t>
            </a:r>
          </a:p>
          <a:p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43608" y="5669240"/>
          <a:ext cx="7344816" cy="640080"/>
        </p:xfrm>
        <a:graphic>
          <a:graphicData uri="http://schemas.openxmlformats.org/drawingml/2006/table">
            <a:tbl>
              <a:tblPr bandRow="1">
                <a:tableStyleId>{5940675A-B579-460E-94D1-54222C63F5DA}</a:tableStyleId>
              </a:tblPr>
              <a:tblGrid>
                <a:gridCol w="612068">
                  <a:extLst>
                    <a:ext uri="{9D8B030D-6E8A-4147-A177-3AD203B41FA5}">
                      <a16:colId xmlns:a16="http://schemas.microsoft.com/office/drawing/2014/main" val="2465765834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377743708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3324619453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1292418425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947664861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2447758071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2008504609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587957641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2124941256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504932414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1767476729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1573701159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/>
                        <a:t>col-md-3 </a:t>
                      </a:r>
                    </a:p>
                    <a:p>
                      <a:r>
                        <a:rPr lang="en-GB" dirty="0"/>
                        <a:t>order-md-1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r>
                        <a:rPr lang="en-GB" dirty="0"/>
                        <a:t>col-md-9 order-md-2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93105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6091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Additional Grid Options</a:t>
            </a:r>
            <a:br>
              <a:rPr lang="en-GB" dirty="0"/>
            </a:br>
            <a:r>
              <a:rPr lang="en-GB" sz="2800" dirty="0"/>
              <a:t>Offsetting Columns and Margins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Offsetting Columns</a:t>
            </a:r>
          </a:p>
          <a:p>
            <a:pPr lvl="1"/>
            <a:r>
              <a:rPr lang="en-GB" dirty="0"/>
              <a:t>Used to move columns to the right or left, when the columns in a row do not add up to 12.</a:t>
            </a:r>
          </a:p>
          <a:p>
            <a:pPr lvl="2"/>
            <a:r>
              <a:rPr lang="en-GB" b="1" dirty="0"/>
              <a:t>offset-size-n</a:t>
            </a:r>
          </a:p>
          <a:p>
            <a:r>
              <a:rPr lang="en-GB" dirty="0"/>
              <a:t>Margin utility classes are used to automatically add margins based on space left in row.</a:t>
            </a:r>
          </a:p>
          <a:p>
            <a:pPr lvl="2"/>
            <a:r>
              <a:rPr lang="en-GB" b="1" dirty="0"/>
              <a:t>ml-size-auto</a:t>
            </a:r>
            <a:r>
              <a:rPr lang="en-GB" dirty="0"/>
              <a:t>: automatically add some margin to column’s left side</a:t>
            </a:r>
          </a:p>
          <a:p>
            <a:pPr lvl="2"/>
            <a:r>
              <a:rPr lang="en-GB" b="1" dirty="0" err="1"/>
              <a:t>mr</a:t>
            </a:r>
            <a:r>
              <a:rPr lang="en-GB" b="1" dirty="0"/>
              <a:t>-size-auto</a:t>
            </a:r>
            <a:r>
              <a:rPr lang="en-GB" dirty="0"/>
              <a:t>: automatically add some margin to column’s right side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670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Flexible Images and 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There are two issues with flexible images and media:</a:t>
            </a:r>
          </a:p>
          <a:p>
            <a:pPr lvl="1"/>
            <a:r>
              <a:rPr lang="en-GB" dirty="0"/>
              <a:t>Resizing/scaling to fit the current viewport region.</a:t>
            </a:r>
          </a:p>
          <a:p>
            <a:pPr lvl="1"/>
            <a:r>
              <a:rPr lang="en-GB" dirty="0"/>
              <a:t>Serving up different images based on device capabilities e.g. higher res images for larger screens</a:t>
            </a:r>
            <a:r>
              <a:rPr lang="en-GB" dirty="0" smtClean="0"/>
              <a:t>.</a:t>
            </a:r>
          </a:p>
          <a:p>
            <a:pPr lvl="2"/>
            <a:r>
              <a:rPr lang="en-GB" dirty="0" smtClean="0"/>
              <a:t>More </a:t>
            </a:r>
            <a:r>
              <a:rPr lang="en-GB" dirty="0" smtClean="0"/>
              <a:t>on this later</a:t>
            </a:r>
            <a:r>
              <a:rPr lang="en-GB" dirty="0" smtClean="0"/>
              <a:t>.</a:t>
            </a:r>
          </a:p>
          <a:p>
            <a:pPr lvl="2"/>
            <a:r>
              <a:rPr lang="en-GB" dirty="0" smtClean="0"/>
              <a:t>See more:</a:t>
            </a:r>
          </a:p>
          <a:p>
            <a:pPr lvl="3"/>
            <a:r>
              <a:rPr lang="en-GB" dirty="0">
                <a:hlinkClick r:id="rId3"/>
              </a:rPr>
              <a:t>Mozilla Responsive Images</a:t>
            </a:r>
            <a:endParaRPr lang="en-GB" dirty="0"/>
          </a:p>
          <a:p>
            <a:pPr lvl="3"/>
            <a:r>
              <a:rPr lang="en-GB" dirty="0" smtClean="0">
                <a:hlinkClick r:id="rId4"/>
              </a:rPr>
              <a:t>Google Developers Web Fundamentals: Images</a:t>
            </a:r>
            <a:endParaRPr lang="en-GB" dirty="0" smtClean="0"/>
          </a:p>
          <a:p>
            <a:pPr lvl="3"/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64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Scaling Images and 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23848" cy="52578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Setting the image/media width property to 100% will make it responsive and scale it up and down based on parent element’s width:</a:t>
            </a:r>
          </a:p>
          <a:p>
            <a:pPr marL="594360" lvl="2" indent="0">
              <a:buNone/>
            </a:pPr>
            <a:r>
              <a:rPr lang="en-GB" dirty="0" err="1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img</a:t>
            </a:r>
            <a:r>
              <a:rPr lang="en-GB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, video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width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100%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height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auto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dirty="0"/>
          </a:p>
          <a:p>
            <a:r>
              <a:rPr lang="en-GB" dirty="0"/>
              <a:t>Setting max-width to 100% will make it responsive. Image will scale down, but prevents the image from scaling up to be larger than its original size:</a:t>
            </a:r>
          </a:p>
          <a:p>
            <a:pPr marL="594360" lvl="2" indent="0">
              <a:buNone/>
            </a:pPr>
            <a:r>
              <a:rPr lang="en-GB" dirty="0" err="1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img</a:t>
            </a:r>
            <a:r>
              <a:rPr lang="en-GB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, video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max-width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100%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height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auto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dirty="0"/>
          </a:p>
          <a:p>
            <a:pPr marL="685800" lvl="2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EE3CBE-089D-4F36-AE9D-B03F61CF3406}"/>
              </a:ext>
            </a:extLst>
          </p:cNvPr>
          <p:cNvSpPr txBox="1"/>
          <p:nvPr/>
        </p:nvSpPr>
        <p:spPr>
          <a:xfrm>
            <a:off x="5782346" y="6276032"/>
            <a:ext cx="29837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hlinkClick r:id="rId3"/>
              </a:rPr>
              <a:t>Heck! What’s the difference?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8095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E0BBA4-E105-402A-ADA3-6743EBD6A4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Bootstrap’s Flexible Image Class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75C94D-7E3E-4FC1-939B-353EB89853CF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b="1" dirty="0"/>
              <a:t>.</a:t>
            </a:r>
            <a:r>
              <a:rPr lang="en-GB" b="1" dirty="0" err="1"/>
              <a:t>img</a:t>
            </a:r>
            <a:r>
              <a:rPr lang="en-GB" b="1" dirty="0"/>
              <a:t>-fluid</a:t>
            </a:r>
            <a:r>
              <a:rPr lang="en-GB" dirty="0"/>
              <a:t>: will apply the following CSS styles:</a:t>
            </a:r>
          </a:p>
          <a:p>
            <a:pPr lvl="1"/>
            <a:r>
              <a:rPr lang="en-GB" dirty="0"/>
              <a:t>max-width: 100%</a:t>
            </a:r>
          </a:p>
          <a:p>
            <a:pPr lvl="1"/>
            <a:r>
              <a:rPr lang="en-GB" dirty="0"/>
              <a:t>height: auto</a:t>
            </a:r>
          </a:p>
          <a:p>
            <a:pPr marL="0" indent="0" algn="r">
              <a:buNone/>
            </a:pPr>
            <a:r>
              <a:rPr lang="en-GB" dirty="0">
                <a:hlinkClick r:id="rId3"/>
              </a:rPr>
              <a:t>See more here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53414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Media Queries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53136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CSS2 introduced </a:t>
            </a:r>
            <a:r>
              <a:rPr lang="en-GB" b="1" dirty="0"/>
              <a:t>Media Types </a:t>
            </a:r>
            <a:r>
              <a:rPr lang="en-GB" dirty="0"/>
              <a:t>using the @media rule.</a:t>
            </a:r>
          </a:p>
          <a:p>
            <a:pPr lvl="1"/>
            <a:r>
              <a:rPr lang="en-GB" dirty="0"/>
              <a:t>Back then the aim was to target different styles for different media types e.g.</a:t>
            </a:r>
          </a:p>
          <a:p>
            <a:pPr lvl="2"/>
            <a:r>
              <a:rPr lang="en-GB" dirty="0"/>
              <a:t>Computer screens</a:t>
            </a:r>
          </a:p>
          <a:p>
            <a:pPr lvl="2"/>
            <a:r>
              <a:rPr lang="en-GB" dirty="0"/>
              <a:t>Printers</a:t>
            </a:r>
          </a:p>
          <a:p>
            <a:pPr lvl="2"/>
            <a:r>
              <a:rPr lang="en-GB" dirty="0"/>
              <a:t>Handheld devices</a:t>
            </a:r>
          </a:p>
          <a:p>
            <a:pPr lvl="2"/>
            <a:r>
              <a:rPr lang="en-GB" dirty="0"/>
              <a:t>Etc.</a:t>
            </a:r>
          </a:p>
          <a:p>
            <a:r>
              <a:rPr lang="en-GB" dirty="0"/>
              <a:t>CSS3 extended the CSS2 idea and introduced </a:t>
            </a:r>
            <a:r>
              <a:rPr lang="en-GB" b="1" dirty="0"/>
              <a:t>Media Queries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Instead of looking at the type of device, they look at the </a:t>
            </a:r>
            <a:r>
              <a:rPr lang="en-GB" b="1" i="1" dirty="0"/>
              <a:t>capabilities of the device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64302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CSS3 Media Queries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Enable us to target specific CSS styles depending upon the capabilities of a device.</a:t>
            </a:r>
          </a:p>
          <a:p>
            <a:r>
              <a:rPr lang="en-GB" dirty="0"/>
              <a:t>For example:</a:t>
            </a:r>
          </a:p>
          <a:p>
            <a:pPr lvl="1"/>
            <a:r>
              <a:rPr lang="en-GB" dirty="0"/>
              <a:t>Viewport width and height</a:t>
            </a:r>
          </a:p>
          <a:p>
            <a:pPr lvl="1"/>
            <a:r>
              <a:rPr lang="en-GB" dirty="0"/>
              <a:t>Orientation (landscape or portrait)</a:t>
            </a:r>
          </a:p>
          <a:p>
            <a:pPr lvl="1"/>
            <a:r>
              <a:rPr lang="en-GB" dirty="0"/>
              <a:t>Device width and height</a:t>
            </a:r>
          </a:p>
          <a:p>
            <a:pPr lvl="1"/>
            <a:r>
              <a:rPr lang="en-GB" dirty="0"/>
              <a:t>Resolution (device resolution using dpi or </a:t>
            </a:r>
            <a:r>
              <a:rPr lang="en-GB" dirty="0" err="1"/>
              <a:t>dpcm</a:t>
            </a:r>
            <a:r>
              <a:rPr lang="en-GB" dirty="0"/>
              <a:t>)</a:t>
            </a:r>
          </a:p>
          <a:p>
            <a:pPr lvl="1"/>
            <a:r>
              <a:rPr lang="en-GB" dirty="0"/>
              <a:t>And </a:t>
            </a:r>
            <a:r>
              <a:rPr lang="en-GB" dirty="0">
                <a:hlinkClick r:id="rId2"/>
              </a:rPr>
              <a:t>more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5913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Media Queries: How?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A media query consists of:</a:t>
            </a:r>
          </a:p>
          <a:p>
            <a:pPr lvl="1"/>
            <a:r>
              <a:rPr lang="en-GB" dirty="0"/>
              <a:t>@media directive</a:t>
            </a:r>
          </a:p>
          <a:p>
            <a:pPr lvl="1"/>
            <a:r>
              <a:rPr lang="en-GB" dirty="0"/>
              <a:t>a media type, plus</a:t>
            </a:r>
          </a:p>
          <a:p>
            <a:pPr lvl="1"/>
            <a:r>
              <a:rPr lang="en-GB" dirty="0"/>
              <a:t>zero or more expressions that check the conditions of particular media features</a:t>
            </a:r>
          </a:p>
          <a:p>
            <a:r>
              <a:rPr lang="en-GB" dirty="0"/>
              <a:t>Syntax:</a:t>
            </a:r>
          </a:p>
          <a:p>
            <a:pPr marL="594360" lvl="2" indent="0">
              <a:buNone/>
            </a:pP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@media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[</a:t>
            </a:r>
            <a:r>
              <a:rPr lang="en-GB" sz="20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not|only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] </a:t>
            </a:r>
            <a:r>
              <a:rPr lang="en-GB" sz="20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mediatype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and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en-GB" sz="2000" dirty="0">
                <a:solidFill>
                  <a:srgbClr val="FF0000"/>
                </a:solidFill>
                <a:highlight>
                  <a:srgbClr val="FFFFFF"/>
                </a:highlight>
                <a:latin typeface="Consolas"/>
              </a:rPr>
              <a:t>expressions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)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{</a:t>
            </a:r>
          </a:p>
          <a:p>
            <a:pPr marL="594360" lvl="2" indent="0">
              <a:buNone/>
            </a:pP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	</a:t>
            </a:r>
            <a:r>
              <a:rPr lang="en-GB" sz="2000" dirty="0">
                <a:solidFill>
                  <a:srgbClr val="800000"/>
                </a:solidFill>
                <a:highlight>
                  <a:srgbClr val="FFFFFF"/>
                </a:highlight>
                <a:latin typeface="Consolas"/>
              </a:rPr>
              <a:t>Normal CSS Rules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594360" lvl="2" indent="0">
              <a:buNone/>
            </a:pP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  <a:endParaRPr lang="en-GB" sz="2000" dirty="0"/>
          </a:p>
          <a:p>
            <a:r>
              <a:rPr lang="en-GB" dirty="0"/>
              <a:t>The media query is true when</a:t>
            </a:r>
          </a:p>
          <a:p>
            <a:pPr lvl="1"/>
            <a:r>
              <a:rPr lang="en-GB" dirty="0"/>
              <a:t>Media type matches the device being used</a:t>
            </a:r>
          </a:p>
          <a:p>
            <a:pPr lvl="1"/>
            <a:r>
              <a:rPr lang="en-GB" dirty="0"/>
              <a:t>All expressions in the media query are true.</a:t>
            </a:r>
          </a:p>
          <a:p>
            <a:endParaRPr lang="en-GB" dirty="0"/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3635896" y="4509120"/>
            <a:ext cx="104399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031814" y="4941168"/>
            <a:ext cx="2475358" cy="369332"/>
          </a:xfrm>
          <a:prstGeom prst="rect">
            <a:avLst/>
          </a:prstGeom>
          <a:ln w="63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dirty="0"/>
              <a:t>[</a:t>
            </a:r>
            <a:r>
              <a:rPr lang="en-GB" dirty="0" err="1"/>
              <a:t>not|only</a:t>
            </a:r>
            <a:r>
              <a:rPr lang="en-GB" dirty="0"/>
              <a:t>] are optional!</a:t>
            </a:r>
          </a:p>
        </p:txBody>
      </p:sp>
    </p:spTree>
    <p:extLst>
      <p:ext uri="{BB962C8B-B14F-4D97-AF65-F5344CB8AC3E}">
        <p14:creationId xmlns:p14="http://schemas.microsoft.com/office/powerpoint/2010/main" val="2147477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@media CSS3 Rule Explained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51840" cy="5141168"/>
          </a:xfrm>
        </p:spPr>
        <p:txBody>
          <a:bodyPr>
            <a:normAutofit/>
          </a:bodyPr>
          <a:lstStyle/>
          <a:p>
            <a:r>
              <a:rPr lang="en-GB" dirty="0"/>
              <a:t>Media Type: Target different media types</a:t>
            </a:r>
          </a:p>
          <a:p>
            <a:pPr marL="320040" lvl="1" indent="0">
              <a:buNone/>
            </a:pPr>
            <a:r>
              <a:rPr lang="en-GB" sz="2400" dirty="0">
                <a:solidFill>
                  <a:srgbClr val="800000"/>
                </a:solidFill>
                <a:highlight>
                  <a:srgbClr val="FFFFFF"/>
                </a:highlight>
                <a:latin typeface="Consolas"/>
              </a:rPr>
              <a:t>@media </a:t>
            </a:r>
            <a:r>
              <a:rPr lang="en-GB" sz="2400" dirty="0" err="1">
                <a:solidFill>
                  <a:srgbClr val="800000"/>
                </a:solidFill>
                <a:highlight>
                  <a:srgbClr val="FFFFFF"/>
                </a:highlight>
                <a:latin typeface="Consolas"/>
              </a:rPr>
              <a:t>mediatype</a:t>
            </a:r>
            <a:r>
              <a:rPr lang="en-GB" sz="2400" dirty="0">
                <a:solidFill>
                  <a:srgbClr val="8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GB" sz="24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{ }</a:t>
            </a:r>
            <a:endParaRPr lang="en-GB" sz="2400" dirty="0"/>
          </a:p>
          <a:p>
            <a:pPr lvl="1"/>
            <a:r>
              <a:rPr lang="en-GB" dirty="0"/>
              <a:t>Media types: </a:t>
            </a:r>
            <a:r>
              <a:rPr lang="en-GB" b="1" dirty="0"/>
              <a:t>print</a:t>
            </a:r>
            <a:r>
              <a:rPr lang="en-GB" dirty="0"/>
              <a:t>, </a:t>
            </a:r>
            <a:r>
              <a:rPr lang="en-GB" b="1" dirty="0"/>
              <a:t>screen</a:t>
            </a:r>
            <a:r>
              <a:rPr lang="en-GB" dirty="0"/>
              <a:t>, </a:t>
            </a:r>
            <a:r>
              <a:rPr lang="en-GB" b="1" dirty="0"/>
              <a:t>speech</a:t>
            </a:r>
            <a:r>
              <a:rPr lang="en-GB" dirty="0"/>
              <a:t>.</a:t>
            </a:r>
          </a:p>
          <a:p>
            <a:pPr lvl="1"/>
            <a:r>
              <a:rPr lang="en-GB" b="1" dirty="0"/>
              <a:t>all</a:t>
            </a:r>
            <a:r>
              <a:rPr lang="en-GB" dirty="0"/>
              <a:t>: use all when CSS styles apply to all media types.</a:t>
            </a:r>
          </a:p>
          <a:p>
            <a:r>
              <a:rPr lang="en-GB" dirty="0"/>
              <a:t>Expressions: Target specific media features:</a:t>
            </a:r>
          </a:p>
          <a:p>
            <a:pPr marL="320040" lvl="1" indent="0">
              <a:buNone/>
            </a:pPr>
            <a:r>
              <a:rPr lang="en-GB" sz="2400" dirty="0">
                <a:solidFill>
                  <a:srgbClr val="800000"/>
                </a:solidFill>
                <a:highlight>
                  <a:srgbClr val="FFFFFF"/>
                </a:highlight>
                <a:latin typeface="Consolas"/>
              </a:rPr>
              <a:t>@media </a:t>
            </a:r>
            <a:r>
              <a:rPr lang="en-GB" sz="2400" dirty="0" err="1">
                <a:solidFill>
                  <a:srgbClr val="800000"/>
                </a:solidFill>
                <a:highlight>
                  <a:srgbClr val="FFFFFF"/>
                </a:highlight>
                <a:latin typeface="Consolas"/>
              </a:rPr>
              <a:t>mediatype</a:t>
            </a:r>
            <a:r>
              <a:rPr lang="en-GB" sz="2400" dirty="0">
                <a:solidFill>
                  <a:srgbClr val="800000"/>
                </a:solidFill>
                <a:highlight>
                  <a:srgbClr val="FFFFFF"/>
                </a:highlight>
                <a:latin typeface="Consolas"/>
              </a:rPr>
              <a:t> and </a:t>
            </a:r>
            <a:r>
              <a:rPr lang="en-GB" sz="24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en-GB" sz="2400" dirty="0">
                <a:solidFill>
                  <a:srgbClr val="800000"/>
                </a:solidFill>
                <a:highlight>
                  <a:srgbClr val="FFFFFF"/>
                </a:highlight>
                <a:latin typeface="Consolas"/>
              </a:rPr>
              <a:t>media feature check</a:t>
            </a:r>
            <a:r>
              <a:rPr lang="en-GB" sz="24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</a:t>
            </a:r>
            <a:r>
              <a:rPr lang="en-GB" sz="2400" dirty="0">
                <a:solidFill>
                  <a:srgbClr val="8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GB" sz="24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{ }</a:t>
            </a:r>
          </a:p>
          <a:p>
            <a:pPr marL="777240" lvl="1" indent="-457200"/>
            <a:r>
              <a:rPr lang="en-GB" dirty="0"/>
              <a:t>Viewport size: width, height</a:t>
            </a:r>
          </a:p>
          <a:p>
            <a:pPr marL="777240" lvl="1" indent="-457200"/>
            <a:r>
              <a:rPr lang="en-GB" dirty="0"/>
              <a:t>Orientation</a:t>
            </a:r>
          </a:p>
          <a:p>
            <a:pPr marL="777240" lvl="1" indent="-457200"/>
            <a:r>
              <a:rPr lang="en-GB" dirty="0"/>
              <a:t>More: </a:t>
            </a:r>
            <a:r>
              <a:rPr lang="en-GB" sz="1800" dirty="0">
                <a:hlinkClick r:id="rId3"/>
              </a:rPr>
              <a:t>http://www.w3schools.com/cssref/css3_pr_mediaquery.asp</a:t>
            </a:r>
            <a:r>
              <a:rPr lang="en-GB" sz="1800" dirty="0"/>
              <a:t> </a:t>
            </a:r>
            <a:endParaRPr lang="en-GB" sz="2000" dirty="0"/>
          </a:p>
          <a:p>
            <a:pPr marL="457200" indent="-457200"/>
            <a:r>
              <a:rPr lang="en-GB" dirty="0"/>
              <a:t>"</a:t>
            </a:r>
            <a:r>
              <a:rPr lang="en-GB" b="1" dirty="0"/>
              <a:t>and</a:t>
            </a:r>
            <a:r>
              <a:rPr lang="en-GB" dirty="0"/>
              <a:t>" is used to combine </a:t>
            </a:r>
            <a:r>
              <a:rPr lang="en-GB" i="1" dirty="0"/>
              <a:t>multiple</a:t>
            </a:r>
            <a:r>
              <a:rPr lang="en-GB" dirty="0"/>
              <a:t> features</a:t>
            </a:r>
          </a:p>
        </p:txBody>
      </p:sp>
    </p:spTree>
    <p:extLst>
      <p:ext uri="{BB962C8B-B14F-4D97-AF65-F5344CB8AC3E}">
        <p14:creationId xmlns:p14="http://schemas.microsoft.com/office/powerpoint/2010/main" val="3473950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Media Queries: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53136"/>
          </a:xfrm>
        </p:spPr>
        <p:txBody>
          <a:bodyPr>
            <a:normAutofit/>
          </a:bodyPr>
          <a:lstStyle/>
          <a:p>
            <a:r>
              <a:rPr lang="en-GB" dirty="0"/>
              <a:t>In its simplest form (targeting only media type):</a:t>
            </a:r>
          </a:p>
          <a:p>
            <a:pPr marL="1051560" lvl="3" indent="0">
              <a:buNone/>
            </a:pP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@media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print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{</a:t>
            </a:r>
          </a:p>
          <a:p>
            <a:pPr marL="1051560" lvl="3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GB" dirty="0">
                <a:solidFill>
                  <a:srgbClr val="800000"/>
                </a:solidFill>
                <a:highlight>
                  <a:srgbClr val="FFFFFF"/>
                </a:highlight>
                <a:latin typeface="Consolas"/>
              </a:rPr>
              <a:t>body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{</a:t>
            </a:r>
          </a:p>
          <a:p>
            <a:pPr marL="1051560" lvl="3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/>
              </a:rPr>
              <a:t>font-size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15pt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1051560" lvl="3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1051560" lvl="3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  <a:endParaRPr lang="en-GB" dirty="0"/>
          </a:p>
          <a:p>
            <a:r>
              <a:rPr lang="en-GB" dirty="0"/>
              <a:t>Targeting both media type and media feature:</a:t>
            </a:r>
          </a:p>
          <a:p>
            <a:pPr marL="1051560" lvl="3" indent="0">
              <a:buNone/>
            </a:pP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@media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screen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and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/>
              </a:rPr>
              <a:t>min-width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480px)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{</a:t>
            </a:r>
          </a:p>
          <a:p>
            <a:pPr marL="1051560" lvl="3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GB" dirty="0">
                <a:solidFill>
                  <a:srgbClr val="800000"/>
                </a:solidFill>
                <a:highlight>
                  <a:srgbClr val="FFFFFF"/>
                </a:highlight>
                <a:latin typeface="Consolas"/>
              </a:rPr>
              <a:t>#</a:t>
            </a:r>
            <a:r>
              <a:rPr lang="en-GB" dirty="0" err="1">
                <a:solidFill>
                  <a:srgbClr val="800000"/>
                </a:solidFill>
                <a:highlight>
                  <a:srgbClr val="FFFFFF"/>
                </a:highlight>
                <a:latin typeface="Consolas"/>
              </a:rPr>
              <a:t>leftsidebar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{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/>
              </a:rPr>
              <a:t>width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200px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/>
              </a:rPr>
              <a:t>float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left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 }</a:t>
            </a:r>
          </a:p>
          <a:p>
            <a:pPr marL="1051560" lvl="3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GB" dirty="0">
                <a:solidFill>
                  <a:srgbClr val="800000"/>
                </a:solidFill>
                <a:highlight>
                  <a:srgbClr val="FFFFFF"/>
                </a:highlight>
                <a:latin typeface="Consolas"/>
              </a:rPr>
              <a:t>#main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{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/>
              </a:rPr>
              <a:t>background-</a:t>
            </a:r>
            <a:r>
              <a:rPr lang="en-GB" dirty="0" err="1">
                <a:solidFill>
                  <a:srgbClr val="FF0000"/>
                </a:solidFill>
                <a:highlight>
                  <a:srgbClr val="FFFFFF"/>
                </a:highlight>
                <a:latin typeface="Consolas"/>
              </a:rPr>
              <a:t>color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grey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 }</a:t>
            </a:r>
          </a:p>
          <a:p>
            <a:pPr marL="1051560" lvl="3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  <a:endParaRPr lang="en-GB" dirty="0"/>
          </a:p>
          <a:p>
            <a:r>
              <a:rPr lang="en-GB" dirty="0"/>
              <a:t>If you omit the media type, it will default to </a:t>
            </a:r>
            <a:r>
              <a:rPr lang="en-GB" b="1" dirty="0"/>
              <a:t>all</a:t>
            </a:r>
            <a:r>
              <a:rPr lang="en-GB" dirty="0"/>
              <a:t>.</a:t>
            </a:r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79512" y="3140968"/>
            <a:ext cx="1444626" cy="369332"/>
          </a:xfrm>
          <a:prstGeom prst="rect">
            <a:avLst/>
          </a:prstGeom>
          <a:ln w="63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dirty="0"/>
              <a:t>Media Query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901825" y="2420888"/>
            <a:ext cx="789855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>
            <a:stCxn id="4" idx="2"/>
          </p:cNvCxnSpPr>
          <p:nvPr/>
        </p:nvCxnSpPr>
        <p:spPr>
          <a:xfrm>
            <a:off x="901825" y="3510300"/>
            <a:ext cx="789855" cy="10708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ight Brace 8"/>
          <p:cNvSpPr/>
          <p:nvPr/>
        </p:nvSpPr>
        <p:spPr>
          <a:xfrm>
            <a:off x="5220072" y="2492896"/>
            <a:ext cx="360040" cy="86409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Brace 9"/>
          <p:cNvSpPr/>
          <p:nvPr/>
        </p:nvSpPr>
        <p:spPr>
          <a:xfrm>
            <a:off x="8100392" y="4725144"/>
            <a:ext cx="432048" cy="72008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7038512" y="2740278"/>
            <a:ext cx="1925976" cy="369332"/>
          </a:xfrm>
          <a:prstGeom prst="rect">
            <a:avLst/>
          </a:prstGeom>
          <a:ln w="63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dirty="0"/>
              <a:t>Normal CSS Rules</a:t>
            </a:r>
          </a:p>
        </p:txBody>
      </p:sp>
      <p:cxnSp>
        <p:nvCxnSpPr>
          <p:cNvPr id="13" name="Straight Arrow Connector 12"/>
          <p:cNvCxnSpPr>
            <a:stCxn id="11" idx="1"/>
          </p:cNvCxnSpPr>
          <p:nvPr/>
        </p:nvCxnSpPr>
        <p:spPr>
          <a:xfrm flipH="1">
            <a:off x="6189676" y="2924944"/>
            <a:ext cx="84883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8316416" y="3140968"/>
            <a:ext cx="182524" cy="15841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4944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9" grpId="0" animBg="1"/>
      <p:bldP spid="10" grpId="0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Media Queries for Style Sheets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51840" cy="4495800"/>
          </a:xfrm>
        </p:spPr>
        <p:txBody>
          <a:bodyPr>
            <a:normAutofit/>
          </a:bodyPr>
          <a:lstStyle/>
          <a:p>
            <a:r>
              <a:rPr lang="en-GB" dirty="0"/>
              <a:t>Media queries can also be used to </a:t>
            </a:r>
            <a:r>
              <a:rPr lang="en-GB" b="1" dirty="0"/>
              <a:t>set</a:t>
            </a:r>
            <a:r>
              <a:rPr lang="en-GB" dirty="0"/>
              <a:t> different stylesheets to use for different device capabilities.</a:t>
            </a:r>
          </a:p>
          <a:p>
            <a:r>
              <a:rPr lang="en-GB" dirty="0"/>
              <a:t>You add the “</a:t>
            </a:r>
            <a:r>
              <a:rPr lang="en-GB" b="1" dirty="0"/>
              <a:t>media</a:t>
            </a:r>
            <a:r>
              <a:rPr lang="en-GB" dirty="0"/>
              <a:t>” attribute to the &lt;link /&gt; tag  when specifying the stylesheet to load.</a:t>
            </a:r>
          </a:p>
          <a:p>
            <a:r>
              <a:rPr lang="en-GB" dirty="0"/>
              <a:t>Syntax:</a:t>
            </a:r>
          </a:p>
          <a:p>
            <a:pPr marL="0" indent="0">
              <a:buNone/>
            </a:pP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2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link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2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rel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="stylesheet"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b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</a:b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	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media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</a:t>
            </a:r>
            <a:r>
              <a:rPr lang="en-GB" sz="22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mediatype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2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and|not|only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/>
              </a:rPr>
              <a:t>expressions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)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</a:t>
            </a:r>
            <a:b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</a:b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	</a:t>
            </a:r>
            <a:r>
              <a:rPr lang="en-GB" sz="22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href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="styles.css"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/&gt;</a:t>
            </a:r>
            <a:endParaRPr lang="en-GB" sz="22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475656" y="4437112"/>
            <a:ext cx="7056784" cy="360040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284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Media Queries for Style Sheets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rgbClr val="0064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&lt;!-- Targeting screen devices only --&gt;</a:t>
            </a:r>
            <a:endParaRPr lang="en-GB" sz="24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4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link</a:t>
            </a:r>
            <a:r>
              <a:rPr lang="en-GB" sz="24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rel</a:t>
            </a:r>
            <a:r>
              <a:rPr lang="en-GB" sz="24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="stylesheet"</a:t>
            </a:r>
            <a:r>
              <a:rPr lang="en-GB" sz="24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media</a:t>
            </a:r>
            <a:r>
              <a:rPr lang="en-GB" sz="24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="screen"</a:t>
            </a:r>
            <a:r>
              <a:rPr lang="en-GB" sz="24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href</a:t>
            </a:r>
            <a:r>
              <a:rPr lang="en-GB" sz="24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="screen_styles.css"</a:t>
            </a:r>
            <a:r>
              <a:rPr lang="en-GB" sz="24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4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/&gt;</a:t>
            </a:r>
          </a:p>
          <a:p>
            <a:pPr marL="0" indent="0">
              <a:buNone/>
            </a:pPr>
            <a:endParaRPr lang="en-GB" sz="24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en-GB" sz="2400" dirty="0">
                <a:solidFill>
                  <a:srgbClr val="0064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&lt;!-- none screen devices, portrait orientation only --&gt;</a:t>
            </a:r>
            <a:endParaRPr lang="en-GB" sz="24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4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link</a:t>
            </a:r>
            <a:r>
              <a:rPr lang="en-GB" sz="24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rel</a:t>
            </a:r>
            <a:r>
              <a:rPr lang="en-GB" sz="24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="stylesheet"</a:t>
            </a:r>
            <a:r>
              <a:rPr lang="en-GB" sz="24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br>
              <a:rPr lang="en-GB" sz="24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</a:br>
            <a:r>
              <a:rPr lang="en-GB" sz="24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media</a:t>
            </a:r>
            <a:r>
              <a:rPr lang="en-GB" sz="24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="not screen and (orientation: portrait)"</a:t>
            </a:r>
            <a:r>
              <a:rPr lang="en-GB" sz="24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href</a:t>
            </a:r>
            <a:r>
              <a:rPr lang="en-GB" sz="24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="not_screen_portrait.css"</a:t>
            </a:r>
            <a:r>
              <a:rPr lang="en-GB" sz="24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4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/&gt;</a:t>
            </a:r>
            <a:endParaRPr lang="en-GB" sz="2000" dirty="0"/>
          </a:p>
          <a:p>
            <a:endParaRPr lang="en-GB" sz="2000" dirty="0"/>
          </a:p>
        </p:txBody>
      </p:sp>
      <p:sp>
        <p:nvSpPr>
          <p:cNvPr id="4" name="Rectangle 3"/>
          <p:cNvSpPr/>
          <p:nvPr/>
        </p:nvSpPr>
        <p:spPr>
          <a:xfrm>
            <a:off x="4427984" y="2060848"/>
            <a:ext cx="2520280" cy="432048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633540" y="4581128"/>
            <a:ext cx="7898899" cy="432048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991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Media Queries: Additional Points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279832" cy="5141168"/>
          </a:xfrm>
        </p:spPr>
        <p:txBody>
          <a:bodyPr>
            <a:normAutofit/>
          </a:bodyPr>
          <a:lstStyle/>
          <a:p>
            <a:r>
              <a:rPr lang="en-GB" dirty="0" smtClean="0"/>
              <a:t>You </a:t>
            </a:r>
            <a:r>
              <a:rPr lang="en-GB" dirty="0"/>
              <a:t>combine multiple media feature checks using “</a:t>
            </a:r>
            <a:r>
              <a:rPr lang="en-GB" b="1" dirty="0"/>
              <a:t>and</a:t>
            </a:r>
            <a:r>
              <a:rPr lang="en-GB" dirty="0"/>
              <a:t>”, for example:</a:t>
            </a:r>
          </a:p>
          <a:p>
            <a:pPr marL="411480" lvl="1" indent="0">
              <a:buNone/>
            </a:pPr>
            <a:r>
              <a:rPr lang="en-GB" sz="20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media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="screen and (orientation: portrait) and (min-width: 800px)"</a:t>
            </a:r>
            <a:endParaRPr lang="en-GB" sz="2400" dirty="0"/>
          </a:p>
          <a:p>
            <a:r>
              <a:rPr lang="en-GB" dirty="0" smtClean="0"/>
              <a:t>Media queries with @Import: </a:t>
            </a:r>
          </a:p>
          <a:p>
            <a:pPr lvl="1"/>
            <a:r>
              <a:rPr lang="en-GB" b="1" dirty="0" smtClean="0"/>
              <a:t>Conditionally </a:t>
            </a:r>
            <a:r>
              <a:rPr lang="en-GB" b="1" dirty="0"/>
              <a:t>load stylesheets in your </a:t>
            </a:r>
            <a:r>
              <a:rPr lang="en-GB" b="1" i="1" dirty="0"/>
              <a:t>.</a:t>
            </a:r>
            <a:r>
              <a:rPr lang="en-GB" b="1" i="1" dirty="0" err="1"/>
              <a:t>css</a:t>
            </a:r>
            <a:r>
              <a:rPr lang="en-GB" b="1" i="1" dirty="0"/>
              <a:t> file</a:t>
            </a:r>
            <a:r>
              <a:rPr lang="en-GB" b="1" dirty="0"/>
              <a:t> using @import</a:t>
            </a:r>
            <a:r>
              <a:rPr lang="en-GB" dirty="0"/>
              <a:t> instead of using the media attribute in the &lt;link /&gt; tag.</a:t>
            </a:r>
          </a:p>
          <a:p>
            <a:pPr lvl="1"/>
            <a:r>
              <a:rPr lang="en-GB" dirty="0" smtClean="0"/>
              <a:t>Add </a:t>
            </a:r>
            <a:r>
              <a:rPr lang="en-GB" dirty="0"/>
              <a:t>the @import statement to the top of your .</a:t>
            </a:r>
            <a:r>
              <a:rPr lang="en-GB" dirty="0" err="1"/>
              <a:t>css</a:t>
            </a:r>
            <a:r>
              <a:rPr lang="en-GB" dirty="0"/>
              <a:t> file:</a:t>
            </a:r>
          </a:p>
          <a:p>
            <a:pPr marL="365760" lvl="1" indent="0" algn="ctr">
              <a:buNone/>
            </a:pP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@import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url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("phone.css")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screen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and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(</a:t>
            </a:r>
            <a:r>
              <a:rPr lang="en-GB" sz="20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max-width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360px)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  <a:endParaRPr lang="en-GB" sz="2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2092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RWD Media Queries Consideration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51840" cy="5069160"/>
          </a:xfrm>
        </p:spPr>
        <p:txBody>
          <a:bodyPr>
            <a:normAutofit/>
          </a:bodyPr>
          <a:lstStyle/>
          <a:p>
            <a:r>
              <a:rPr lang="en-GB" dirty="0"/>
              <a:t>Using media queries to link to different CSS files:</a:t>
            </a:r>
          </a:p>
          <a:p>
            <a:pPr lvl="1"/>
            <a:r>
              <a:rPr lang="en-GB" dirty="0"/>
              <a:t>CSS is a “render blocking” resource – the browser needs to fetch and parse CSS before loading content.</a:t>
            </a:r>
          </a:p>
          <a:p>
            <a:pPr lvl="1"/>
            <a:r>
              <a:rPr lang="en-GB" dirty="0"/>
              <a:t>Modern browsers can detect which linked CSS file is:</a:t>
            </a:r>
          </a:p>
          <a:p>
            <a:pPr lvl="2"/>
            <a:r>
              <a:rPr lang="en-GB" dirty="0"/>
              <a:t> relevant and needs to be processed immediately and </a:t>
            </a:r>
          </a:p>
          <a:p>
            <a:pPr lvl="2"/>
            <a:r>
              <a:rPr lang="en-GB" dirty="0"/>
              <a:t>which can be deferred until after initial page rendering</a:t>
            </a:r>
          </a:p>
          <a:p>
            <a:pPr lvl="1"/>
            <a:r>
              <a:rPr lang="en-GB" b="1" i="1" dirty="0"/>
              <a:t>But, all the linked files will still be downloaded</a:t>
            </a:r>
            <a:r>
              <a:rPr lang="en-GB" dirty="0"/>
              <a:t>!</a:t>
            </a:r>
          </a:p>
          <a:p>
            <a:r>
              <a:rPr lang="en-GB" dirty="0"/>
              <a:t>Practicalities of separating media queries:</a:t>
            </a:r>
          </a:p>
          <a:p>
            <a:pPr lvl="1"/>
            <a:r>
              <a:rPr lang="en-GB" dirty="0"/>
              <a:t>In all but extreme cases, consider adding media queries in an existing stylesheet with standard CSS.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996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Media Queries: Demo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7657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Organising Media Queries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609600" y="1589566"/>
            <a:ext cx="3886200" cy="5367826"/>
          </a:xfrm>
          <a:ln w="31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sz="5100" dirty="0"/>
              <a:t>Individual media queries immediately after normal default definitions: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GB" sz="32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.thing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 </a:t>
            </a:r>
            <a:r>
              <a:rPr lang="en-GB" sz="3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width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3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50%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}</a:t>
            </a:r>
          </a:p>
          <a:p>
            <a:pPr marL="0" indent="0">
              <a:buNone/>
            </a:pPr>
            <a:endParaRPr lang="en-GB" sz="32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sz="3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@media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3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screen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3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and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3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(</a:t>
            </a:r>
            <a:r>
              <a:rPr lang="en-GB" sz="3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min-width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3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30rem)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</a:t>
            </a:r>
            <a:r>
              <a:rPr lang="en-GB" sz="32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.thing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 </a:t>
            </a:r>
            <a:r>
              <a:rPr lang="en-GB" sz="3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width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3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75%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}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</a:p>
          <a:p>
            <a:pPr marL="0" indent="0">
              <a:buNone/>
            </a:pPr>
            <a:endParaRPr lang="en-GB" sz="32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3200" dirty="0">
                <a:solidFill>
                  <a:srgbClr val="0064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/*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3200" dirty="0">
                <a:solidFill>
                  <a:srgbClr val="0064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 few more styles would go between them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3200" dirty="0">
                <a:solidFill>
                  <a:srgbClr val="0064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*/</a:t>
            </a:r>
            <a:endParaRPr lang="en-GB" sz="32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endParaRPr lang="en-GB" sz="32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32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.thing2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 </a:t>
            </a:r>
            <a:r>
              <a:rPr lang="en-GB" sz="3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width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3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65%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}</a:t>
            </a:r>
          </a:p>
          <a:p>
            <a:pPr marL="0" indent="0">
              <a:buNone/>
            </a:pPr>
            <a:endParaRPr lang="en-GB" sz="32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sz="3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@media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3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screen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3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and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3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(</a:t>
            </a:r>
            <a:r>
              <a:rPr lang="en-GB" sz="3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min-width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3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30rem)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</a:t>
            </a:r>
            <a:r>
              <a:rPr lang="en-GB" sz="32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.thing2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 </a:t>
            </a:r>
            <a:r>
              <a:rPr lang="en-GB" sz="3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width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3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75%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}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sz="240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2"/>
          </p:nvPr>
        </p:nvSpPr>
        <p:spPr>
          <a:xfrm>
            <a:off x="4844901" y="1589566"/>
            <a:ext cx="3886200" cy="5367826"/>
          </a:xfrm>
          <a:ln w="31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sz="5100" dirty="0"/>
              <a:t>Grouping media queries matching the same condition together:</a:t>
            </a:r>
          </a:p>
          <a:p>
            <a:pPr marL="0" indent="0">
              <a:lnSpc>
                <a:spcPct val="120000"/>
              </a:lnSpc>
              <a:spcBef>
                <a:spcPts val="1200"/>
              </a:spcBef>
              <a:buNone/>
            </a:pPr>
            <a:r>
              <a:rPr lang="en-GB" sz="32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.thing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 </a:t>
            </a:r>
            <a:r>
              <a:rPr lang="en-GB" sz="3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width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3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50%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}</a:t>
            </a:r>
          </a:p>
          <a:p>
            <a:pPr marL="0" indent="0">
              <a:lnSpc>
                <a:spcPct val="120000"/>
              </a:lnSpc>
              <a:buNone/>
            </a:pPr>
            <a:endParaRPr lang="en-GB" sz="32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sz="32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.thing2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 </a:t>
            </a:r>
            <a:r>
              <a:rPr lang="en-GB" sz="3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width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3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65%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}</a:t>
            </a:r>
          </a:p>
          <a:p>
            <a:pPr marL="0" indent="0">
              <a:buNone/>
            </a:pPr>
            <a:endParaRPr lang="en-GB" sz="32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3200" dirty="0">
                <a:solidFill>
                  <a:srgbClr val="0064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/*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3200" dirty="0">
                <a:solidFill>
                  <a:srgbClr val="0064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 few more styles would go between them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3200" dirty="0">
                <a:solidFill>
                  <a:srgbClr val="0064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*/</a:t>
            </a:r>
            <a:endParaRPr lang="en-GB" sz="32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32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sz="3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@media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3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screen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3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and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3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(</a:t>
            </a:r>
            <a:r>
              <a:rPr lang="en-GB" sz="3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min-width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3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30rem)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</a:t>
            </a:r>
            <a:r>
              <a:rPr lang="en-GB" sz="32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.thing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 </a:t>
            </a:r>
            <a:r>
              <a:rPr lang="en-GB" sz="3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width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3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75%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}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</a:t>
            </a:r>
            <a:r>
              <a:rPr lang="en-GB" sz="32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.thing2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 </a:t>
            </a:r>
            <a:r>
              <a:rPr lang="en-GB" sz="3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width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3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75%</a:t>
            </a: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}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3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6674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Organising Media Queries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Two general approaches:</a:t>
            </a:r>
          </a:p>
          <a:p>
            <a:r>
              <a:rPr lang="en-GB" dirty="0"/>
              <a:t>Placing media queries immediately after the individual normal default styles they apply to:</a:t>
            </a:r>
          </a:p>
          <a:p>
            <a:pPr lvl="1"/>
            <a:r>
              <a:rPr lang="en-GB" dirty="0"/>
              <a:t>Tends to be more verbose and repetitious</a:t>
            </a:r>
          </a:p>
          <a:p>
            <a:pPr lvl="1"/>
            <a:r>
              <a:rPr lang="en-GB" dirty="0"/>
              <a:t>But, may be easier to maintain and to locate style definitions.</a:t>
            </a:r>
          </a:p>
          <a:p>
            <a:r>
              <a:rPr lang="en-GB" dirty="0"/>
              <a:t>Grouping all identical media queries together</a:t>
            </a:r>
          </a:p>
          <a:p>
            <a:pPr lvl="1"/>
            <a:r>
              <a:rPr lang="en-GB" dirty="0"/>
              <a:t>Less verbose and fewer occurrences of repetition</a:t>
            </a:r>
          </a:p>
          <a:p>
            <a:pPr lvl="1"/>
            <a:r>
              <a:rPr lang="en-GB" dirty="0"/>
              <a:t>May be more difficult to maintain or locate style definitions.</a:t>
            </a:r>
          </a:p>
          <a:p>
            <a:r>
              <a:rPr lang="en-GB" i="1" dirty="0"/>
              <a:t>It is really a matter of personal preference!</a:t>
            </a:r>
          </a:p>
          <a:p>
            <a:pPr lvl="1"/>
            <a:r>
              <a:rPr lang="en-GB" dirty="0"/>
              <a:t>But use optimisation techniques for performance.</a:t>
            </a:r>
          </a:p>
        </p:txBody>
      </p:sp>
    </p:spTree>
    <p:extLst>
      <p:ext uri="{BB962C8B-B14F-4D97-AF65-F5344CB8AC3E}">
        <p14:creationId xmlns:p14="http://schemas.microsoft.com/office/powerpoint/2010/main" val="999654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B0C83D-67DA-4810-8E72-6432705AA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Different Images for Different Devices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7CC609-42BA-4F25-8098-C9DDDA0C8B1D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You can use media queries to display different images or media on different devices.</a:t>
            </a:r>
          </a:p>
          <a:p>
            <a:pPr lvl="1"/>
            <a:r>
              <a:rPr lang="en-GB" dirty="0"/>
              <a:t>Uses a combination of media queries and setting</a:t>
            </a:r>
          </a:p>
          <a:p>
            <a:pPr lvl="2"/>
            <a:r>
              <a:rPr lang="en-GB" dirty="0"/>
              <a:t>display: none</a:t>
            </a:r>
            <a:r>
              <a:rPr lang="en-GB" dirty="0" smtClean="0"/>
              <a:t>;</a:t>
            </a:r>
          </a:p>
          <a:p>
            <a:pPr lvl="2"/>
            <a:r>
              <a:rPr lang="en-GB" dirty="0" smtClean="0"/>
              <a:t>Different background-image settings</a:t>
            </a:r>
            <a:endParaRPr lang="en-GB" dirty="0"/>
          </a:p>
          <a:p>
            <a:r>
              <a:rPr lang="en-GB" dirty="0"/>
              <a:t>Alternatively:</a:t>
            </a:r>
          </a:p>
          <a:p>
            <a:pPr lvl="1"/>
            <a:r>
              <a:rPr lang="en-GB" dirty="0"/>
              <a:t>You can add the new HTML5 </a:t>
            </a:r>
            <a:r>
              <a:rPr lang="en-GB" b="1" dirty="0" err="1"/>
              <a:t>srcset</a:t>
            </a:r>
            <a:r>
              <a:rPr lang="en-GB" b="1" dirty="0"/>
              <a:t> attribute </a:t>
            </a:r>
            <a:r>
              <a:rPr lang="en-GB" dirty="0"/>
              <a:t>to an &lt;</a:t>
            </a:r>
            <a:r>
              <a:rPr lang="en-GB" dirty="0" err="1"/>
              <a:t>img</a:t>
            </a:r>
            <a:r>
              <a:rPr lang="en-GB" dirty="0"/>
              <a:t> /&gt; element.</a:t>
            </a:r>
          </a:p>
          <a:p>
            <a:pPr lvl="1"/>
            <a:r>
              <a:rPr lang="en-GB" dirty="0"/>
              <a:t>You can use the new HTML </a:t>
            </a:r>
            <a:r>
              <a:rPr lang="en-GB" b="1" dirty="0"/>
              <a:t>&lt;picture&gt;</a:t>
            </a:r>
            <a:r>
              <a:rPr lang="en-GB" dirty="0"/>
              <a:t> element which uses its child &lt;source /&gt; element to specify alternative images.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3012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</a:t>
            </a:r>
            <a:r>
              <a:rPr lang="en-GB" dirty="0" err="1"/>
              <a:t>srcset</a:t>
            </a:r>
            <a:r>
              <a:rPr lang="en-GB" dirty="0"/>
              <a:t> Attribute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23848" cy="5141168"/>
          </a:xfrm>
        </p:spPr>
        <p:txBody>
          <a:bodyPr/>
          <a:lstStyle/>
          <a:p>
            <a:r>
              <a:rPr lang="en-GB" dirty="0"/>
              <a:t>The </a:t>
            </a:r>
            <a:r>
              <a:rPr lang="en-GB" dirty="0" err="1">
                <a:hlinkClick r:id="rId3"/>
              </a:rPr>
              <a:t>srcset</a:t>
            </a:r>
            <a:r>
              <a:rPr lang="en-GB" dirty="0">
                <a:hlinkClick r:id="rId3"/>
              </a:rPr>
              <a:t> attribute</a:t>
            </a:r>
            <a:r>
              <a:rPr lang="en-GB" dirty="0"/>
              <a:t> allows you to specify:</a:t>
            </a:r>
          </a:p>
          <a:p>
            <a:pPr lvl="1"/>
            <a:r>
              <a:rPr lang="en-GB" dirty="0"/>
              <a:t>different image sources, and </a:t>
            </a:r>
          </a:p>
          <a:p>
            <a:pPr lvl="1"/>
            <a:r>
              <a:rPr lang="en-GB" dirty="0"/>
              <a:t>additional information that will allow the browser to decide on the most appropriate image to display.</a:t>
            </a:r>
          </a:p>
          <a:p>
            <a:r>
              <a:rPr lang="en-GB" dirty="0"/>
              <a:t>You can target images based on:</a:t>
            </a:r>
          </a:p>
          <a:p>
            <a:pPr lvl="1"/>
            <a:r>
              <a:rPr lang="en-GB" dirty="0"/>
              <a:t>Device pixel ratio using the </a:t>
            </a:r>
            <a:r>
              <a:rPr lang="en-GB" b="1" dirty="0"/>
              <a:t>x</a:t>
            </a:r>
            <a:r>
              <a:rPr lang="en-GB" dirty="0"/>
              <a:t> descriptor</a:t>
            </a:r>
          </a:p>
          <a:p>
            <a:pPr lvl="1"/>
            <a:r>
              <a:rPr lang="en-GB" dirty="0"/>
              <a:t>Image widths using the </a:t>
            </a:r>
            <a:r>
              <a:rPr lang="en-GB" b="1" dirty="0"/>
              <a:t>w</a:t>
            </a:r>
            <a:r>
              <a:rPr lang="en-GB" dirty="0"/>
              <a:t> descriptor - requires an additional “sizes” attribute to specify width media queries.</a:t>
            </a:r>
          </a:p>
          <a:p>
            <a:r>
              <a:rPr lang="en-GB" i="1" dirty="0"/>
              <a:t>Remember to add the standard </a:t>
            </a:r>
            <a:r>
              <a:rPr lang="en-GB" b="1" i="1" dirty="0" err="1"/>
              <a:t>src</a:t>
            </a:r>
            <a:r>
              <a:rPr lang="en-GB" i="1" dirty="0"/>
              <a:t> attribute as a </a:t>
            </a:r>
            <a:r>
              <a:rPr lang="en-GB" i="1" dirty="0" err="1"/>
              <a:t>fallback</a:t>
            </a:r>
            <a:r>
              <a:rPr lang="en-GB" i="1" dirty="0"/>
              <a:t> for older browsers</a:t>
            </a:r>
            <a:r>
              <a:rPr lang="en-GB" dirty="0"/>
              <a:t>.</a:t>
            </a:r>
          </a:p>
        </p:txBody>
      </p:sp>
      <p:sp>
        <p:nvSpPr>
          <p:cNvPr id="4" name="Right Arrow 3">
            <a:hlinkClick r:id="rId4"/>
          </p:cNvPr>
          <p:cNvSpPr/>
          <p:nvPr/>
        </p:nvSpPr>
        <p:spPr>
          <a:xfrm>
            <a:off x="8316416" y="6525344"/>
            <a:ext cx="288032" cy="216024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185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the </a:t>
            </a:r>
            <a:r>
              <a:rPr lang="en-GB" dirty="0" err="1"/>
              <a:t>srcset</a:t>
            </a:r>
            <a:r>
              <a:rPr lang="en-GB" dirty="0"/>
              <a:t>: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Using the  </a:t>
            </a:r>
            <a:r>
              <a:rPr lang="en-GB" b="1" dirty="0"/>
              <a:t>x descriptor</a:t>
            </a:r>
            <a:r>
              <a:rPr lang="en-GB" dirty="0"/>
              <a:t>: device pixel ratio</a:t>
            </a:r>
          </a:p>
          <a:p>
            <a:pPr marL="365760" lvl="1" indent="0">
              <a:buNone/>
            </a:pP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000" dirty="0" err="1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img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srcset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="small.jpg 1x, large.jpg 2x"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src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="small.jpg"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alt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=""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/&gt;</a:t>
            </a:r>
            <a:endParaRPr lang="en-GB" sz="2000" dirty="0"/>
          </a:p>
          <a:p>
            <a:pPr lvl="1"/>
            <a:r>
              <a:rPr lang="en-GB" dirty="0"/>
              <a:t>1x for regular resolution screens</a:t>
            </a:r>
          </a:p>
          <a:p>
            <a:pPr lvl="1"/>
            <a:r>
              <a:rPr lang="en-GB" dirty="0"/>
              <a:t>2x on displays with 2 device pixels per CSS pixel (higher resolution devices)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33002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the </a:t>
            </a:r>
            <a:r>
              <a:rPr lang="en-GB" dirty="0" err="1"/>
              <a:t>srcset</a:t>
            </a:r>
            <a:r>
              <a:rPr lang="en-GB" dirty="0"/>
              <a:t>: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279832" cy="52578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Using the </a:t>
            </a:r>
            <a:r>
              <a:rPr lang="en-GB" b="1" dirty="0"/>
              <a:t>w descriptor</a:t>
            </a:r>
            <a:r>
              <a:rPr lang="en-GB" dirty="0"/>
              <a:t>: images of different resolution widths available, browser picks best one:</a:t>
            </a:r>
          </a:p>
          <a:p>
            <a:pPr marL="320040" lvl="1" indent="0">
              <a:buNone/>
            </a:pPr>
            <a:r>
              <a:rPr lang="en-GB" sz="17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1700" dirty="0" err="1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img</a:t>
            </a:r>
            <a:r>
              <a:rPr lang="en-GB" sz="17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7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srcset</a:t>
            </a:r>
            <a:r>
              <a:rPr lang="en-GB" sz="17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</a:t>
            </a:r>
            <a:r>
              <a:rPr lang="pl-PL" sz="17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cat-320.jpg 320w, cat-640.jpg 640w, cat-1280.jpg 1280w</a:t>
            </a:r>
            <a:r>
              <a:rPr lang="en-GB" sz="17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</a:t>
            </a:r>
            <a:r>
              <a:rPr lang="en-GB" sz="17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</a:p>
          <a:p>
            <a:pPr marL="320040" lvl="1" indent="0">
              <a:buNone/>
            </a:pPr>
            <a:r>
              <a:rPr lang="en-GB" sz="17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</a:t>
            </a:r>
            <a:r>
              <a:rPr lang="en-GB" sz="17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sizes</a:t>
            </a:r>
            <a:r>
              <a:rPr lang="en-GB" sz="17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="(max-width: 480px) 100vw, (max-width: 900px) 33vw, 254px"</a:t>
            </a:r>
            <a:r>
              <a:rPr lang="en-GB" sz="17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</a:p>
          <a:p>
            <a:pPr marL="320040" lvl="1" indent="0">
              <a:buNone/>
            </a:pPr>
            <a:r>
              <a:rPr lang="en-GB" sz="17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</a:t>
            </a:r>
            <a:r>
              <a:rPr lang="en-GB" sz="17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src</a:t>
            </a:r>
            <a:r>
              <a:rPr lang="en-GB" sz="17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="cat-160.jpg"</a:t>
            </a:r>
            <a:r>
              <a:rPr lang="en-GB" sz="17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7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alt</a:t>
            </a:r>
            <a:r>
              <a:rPr lang="en-GB" sz="17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="Cat" /&gt;</a:t>
            </a:r>
            <a:endParaRPr lang="en-GB" sz="1700" dirty="0"/>
          </a:p>
          <a:p>
            <a:r>
              <a:rPr lang="en-GB" b="1" dirty="0" err="1"/>
              <a:t>vw</a:t>
            </a:r>
            <a:r>
              <a:rPr lang="en-GB" dirty="0"/>
              <a:t> stands for viewport width, where 1vw = 1% of the viewport width.</a:t>
            </a:r>
          </a:p>
          <a:p>
            <a:pPr lvl="1"/>
            <a:r>
              <a:rPr lang="en-GB" dirty="0"/>
              <a:t>480px wide or smaller, image will be 100% of viewport width</a:t>
            </a:r>
          </a:p>
          <a:p>
            <a:pPr lvl="1"/>
            <a:r>
              <a:rPr lang="en-GB" dirty="0"/>
              <a:t>Between 481px to 900px, 33% of viewport width. </a:t>
            </a:r>
          </a:p>
          <a:p>
            <a:pPr lvl="1"/>
            <a:r>
              <a:rPr lang="en-GB" dirty="0"/>
              <a:t>Anything else, image will </a:t>
            </a:r>
            <a:r>
              <a:rPr lang="en-GB" dirty="0" smtClean="0"/>
              <a:t>be </a:t>
            </a:r>
            <a:r>
              <a:rPr lang="en-GB" dirty="0"/>
              <a:t>254px wide.</a:t>
            </a:r>
          </a:p>
          <a:p>
            <a:r>
              <a:rPr lang="en-GB" dirty="0"/>
              <a:t>The width descriptor ‘</a:t>
            </a:r>
            <a:r>
              <a:rPr lang="en-GB" b="1" dirty="0"/>
              <a:t>w</a:t>
            </a:r>
            <a:r>
              <a:rPr lang="en-GB" dirty="0"/>
              <a:t>’ is </a:t>
            </a:r>
            <a:r>
              <a:rPr lang="en-GB" dirty="0" smtClean="0"/>
              <a:t>the image’s real size, found by inspecting the image size on your computer.</a:t>
            </a:r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564829" y="2420888"/>
            <a:ext cx="7056784" cy="288032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564829" y="2708920"/>
            <a:ext cx="7218384" cy="288032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7763494" y="6596390"/>
            <a:ext cx="138050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hlinkClick r:id="rId3"/>
              </a:rPr>
              <a:t>Video Example Link</a:t>
            </a: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4212849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the </a:t>
            </a:r>
            <a:r>
              <a:rPr lang="en-GB" dirty="0" err="1"/>
              <a:t>srcset</a:t>
            </a:r>
            <a:r>
              <a:rPr lang="en-GB" dirty="0"/>
              <a:t>: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53136"/>
          </a:xfrm>
        </p:spPr>
        <p:txBody>
          <a:bodyPr>
            <a:normAutofit fontScale="92500"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If device with current viewport of 480px views page:</a:t>
            </a:r>
          </a:p>
          <a:p>
            <a:pPr lvl="1"/>
            <a:r>
              <a:rPr lang="en-GB" dirty="0" smtClean="0"/>
              <a:t>elva-fairy-480w.jpg will be used.</a:t>
            </a:r>
          </a:p>
          <a:p>
            <a:pPr lvl="1"/>
            <a:r>
              <a:rPr lang="en-GB" dirty="0" smtClean="0"/>
              <a:t>It will be scaled to a width of 440px.</a:t>
            </a:r>
          </a:p>
          <a:p>
            <a:r>
              <a:rPr lang="en-GB" dirty="0" smtClean="0"/>
              <a:t>This file size is likely to be smaller </a:t>
            </a:r>
            <a:r>
              <a:rPr lang="en-GB" dirty="0"/>
              <a:t>than  </a:t>
            </a:r>
            <a:r>
              <a:rPr lang="en-GB" dirty="0" smtClean="0"/>
              <a:t>elva-fairy-800w.jpg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1618473"/>
            <a:ext cx="8036174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dirty="0" err="1">
                <a:solidFill>
                  <a:srgbClr val="800000"/>
                </a:solidFill>
                <a:latin typeface="Consolas" panose="020B0609020204030204" pitchFamily="49" charset="0"/>
              </a:rPr>
              <a:t>img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 err="1">
                <a:solidFill>
                  <a:srgbClr val="FF0000"/>
                </a:solidFill>
                <a:latin typeface="Consolas" panose="020B0609020204030204" pitchFamily="49" charset="0"/>
              </a:rPr>
              <a:t>srcset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="elva-fairy-320w.jpg 320w,</a:t>
            </a:r>
          </a:p>
          <a:p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            </a:t>
            </a:r>
            <a:r>
              <a:rPr lang="en-GB" dirty="0" smtClean="0">
                <a:solidFill>
                  <a:srgbClr val="0000FF"/>
                </a:solidFill>
                <a:latin typeface="Consolas" panose="020B0609020204030204" pitchFamily="49" charset="0"/>
              </a:rPr>
              <a:t> elva-fairy-480w.jpg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480w,</a:t>
            </a:r>
          </a:p>
          <a:p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            </a:t>
            </a:r>
            <a:r>
              <a:rPr lang="en-GB" dirty="0" smtClean="0">
                <a:solidFill>
                  <a:srgbClr val="0000FF"/>
                </a:solidFill>
                <a:latin typeface="Consolas" panose="020B0609020204030204" pitchFamily="49" charset="0"/>
              </a:rPr>
              <a:t> elva-fairy-800w.jpg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800w"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    </a:t>
            </a:r>
            <a:r>
              <a:rPr lang="en-GB" dirty="0" smtClean="0">
                <a:solidFill>
                  <a:srgbClr val="FF0000"/>
                </a:solidFill>
                <a:latin typeface="Consolas" panose="020B0609020204030204" pitchFamily="49" charset="0"/>
              </a:rPr>
              <a:t>sizes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="(max-width: 320px) 280px,</a:t>
            </a:r>
          </a:p>
          <a:p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        </a:t>
            </a:r>
            <a:r>
              <a:rPr lang="en-GB" dirty="0" smtClean="0">
                <a:solidFill>
                  <a:srgbClr val="0000FF"/>
                </a:solidFill>
                <a:latin typeface="Consolas" panose="020B0609020204030204" pitchFamily="49" charset="0"/>
              </a:rPr>
              <a:t>    (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max-width: 480px) 440px,</a:t>
            </a:r>
          </a:p>
          <a:p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        </a:t>
            </a:r>
            <a:r>
              <a:rPr lang="en-GB" dirty="0" smtClean="0">
                <a:solidFill>
                  <a:srgbClr val="0000FF"/>
                </a:solidFill>
                <a:latin typeface="Consolas" panose="020B0609020204030204" pitchFamily="49" charset="0"/>
              </a:rPr>
              <a:t>    800px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"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dirty="0" smtClean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 err="1" smtClean="0">
                <a:solidFill>
                  <a:srgbClr val="FF0000"/>
                </a:solidFill>
                <a:latin typeface="Consolas" panose="020B0609020204030204" pitchFamily="49" charset="0"/>
              </a:rPr>
              <a:t>src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="elva-fairy-800w.jpg"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FF0000"/>
                </a:solidFill>
                <a:latin typeface="Consolas" panose="020B0609020204030204" pitchFamily="49" charset="0"/>
              </a:rPr>
              <a:t>alt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="Elva dressed as a fairy"&gt;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76021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the </a:t>
            </a:r>
            <a:r>
              <a:rPr lang="en-GB" dirty="0" err="1"/>
              <a:t>srcset</a:t>
            </a:r>
            <a:r>
              <a:rPr lang="en-GB" dirty="0"/>
              <a:t>: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50vw: display image at half viewport width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12648" y="1618473"/>
            <a:ext cx="841608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dirty="0" err="1">
                <a:solidFill>
                  <a:srgbClr val="800000"/>
                </a:solidFill>
                <a:latin typeface="Consolas" panose="020B0609020204030204" pitchFamily="49" charset="0"/>
              </a:rPr>
              <a:t>img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 err="1">
                <a:solidFill>
                  <a:srgbClr val="FF0000"/>
                </a:solidFill>
                <a:latin typeface="Consolas" panose="020B0609020204030204" pitchFamily="49" charset="0"/>
              </a:rPr>
              <a:t>src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="lighthouse-200.jpg"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FF0000"/>
                </a:solidFill>
                <a:latin typeface="Consolas" panose="020B0609020204030204" pitchFamily="49" charset="0"/>
              </a:rPr>
              <a:t>sizes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="50vw"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    </a:t>
            </a:r>
            <a:r>
              <a:rPr lang="en-GB" dirty="0" err="1" smtClean="0">
                <a:solidFill>
                  <a:srgbClr val="FF0000"/>
                </a:solidFill>
                <a:latin typeface="Consolas" panose="020B0609020204030204" pitchFamily="49" charset="0"/>
              </a:rPr>
              <a:t>srcset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="lighthouse-100.jpg 100w, lighthouse-200.jpg 200w,</a:t>
            </a:r>
          </a:p>
          <a:p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            lighthouse-400.jpg 400w, lighthouse-800.jpg 800w,</a:t>
            </a:r>
          </a:p>
          <a:p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            lighthouse-1000.jpg 1000w, lighthouse-1400.jpg 1400w,</a:t>
            </a:r>
          </a:p>
          <a:p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            lighthouse-1800.jpg 1800w"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endParaRPr lang="en-GB" dirty="0" smtClean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 smtClean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dirty="0" smtClean="0">
                <a:solidFill>
                  <a:srgbClr val="FF0000"/>
                </a:solidFill>
                <a:latin typeface="Consolas" panose="020B0609020204030204" pitchFamily="49" charset="0"/>
              </a:rPr>
              <a:t>alt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="a lighthouse"&gt;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7859647"/>
              </p:ext>
            </p:extLst>
          </p:nvPr>
        </p:nvGraphicFramePr>
        <p:xfrm>
          <a:off x="764911" y="3789040"/>
          <a:ext cx="7983551" cy="28651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962699">
                  <a:extLst>
                    <a:ext uri="{9D8B030D-6E8A-4147-A177-3AD203B41FA5}">
                      <a16:colId xmlns:a16="http://schemas.microsoft.com/office/drawing/2014/main" val="3669234084"/>
                    </a:ext>
                  </a:extLst>
                </a:gridCol>
                <a:gridCol w="1505213">
                  <a:extLst>
                    <a:ext uri="{9D8B030D-6E8A-4147-A177-3AD203B41FA5}">
                      <a16:colId xmlns:a16="http://schemas.microsoft.com/office/drawing/2014/main" val="3705657558"/>
                    </a:ext>
                  </a:extLst>
                </a:gridCol>
                <a:gridCol w="1505213">
                  <a:extLst>
                    <a:ext uri="{9D8B030D-6E8A-4147-A177-3AD203B41FA5}">
                      <a16:colId xmlns:a16="http://schemas.microsoft.com/office/drawing/2014/main" val="2415979449"/>
                    </a:ext>
                  </a:extLst>
                </a:gridCol>
                <a:gridCol w="1505213">
                  <a:extLst>
                    <a:ext uri="{9D8B030D-6E8A-4147-A177-3AD203B41FA5}">
                      <a16:colId xmlns:a16="http://schemas.microsoft.com/office/drawing/2014/main" val="2428214358"/>
                    </a:ext>
                  </a:extLst>
                </a:gridCol>
                <a:gridCol w="1505213">
                  <a:extLst>
                    <a:ext uri="{9D8B030D-6E8A-4147-A177-3AD203B41FA5}">
                      <a16:colId xmlns:a16="http://schemas.microsoft.com/office/drawing/2014/main" val="33903472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Browser viewport width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Device pixel ratio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Image used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Effective Resolution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50vw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2313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400px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200.jpg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200px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65068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400px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400.jpg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200px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34824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320px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400.jpg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2.5x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160px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1474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600px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800.jpg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2.67x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300px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55194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640px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3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1000.jpg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3.125x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320px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16704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1100px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1400.jpg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1.27x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550px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79949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869850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the </a:t>
            </a:r>
            <a:r>
              <a:rPr lang="en-GB" dirty="0" err="1"/>
              <a:t>srcset</a:t>
            </a:r>
            <a:r>
              <a:rPr lang="en-GB" dirty="0"/>
              <a:t>: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12648" y="1618473"/>
            <a:ext cx="5376793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dirty="0" err="1">
                <a:solidFill>
                  <a:srgbClr val="800000"/>
                </a:solidFill>
                <a:latin typeface="Consolas" panose="020B0609020204030204" pitchFamily="49" charset="0"/>
              </a:rPr>
              <a:t>img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 err="1">
                <a:solidFill>
                  <a:srgbClr val="FF0000"/>
                </a:solidFill>
                <a:latin typeface="Consolas" panose="020B0609020204030204" pitchFamily="49" charset="0"/>
              </a:rPr>
              <a:t>src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="400.png"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        </a:t>
            </a:r>
            <a:r>
              <a:rPr lang="en-GB" dirty="0">
                <a:solidFill>
                  <a:srgbClr val="FF0000"/>
                </a:solidFill>
                <a:latin typeface="Consolas" panose="020B0609020204030204" pitchFamily="49" charset="0"/>
              </a:rPr>
              <a:t>sizes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="(min-width: 600px) 25vw, </a:t>
            </a:r>
          </a:p>
          <a:p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                (min-width: 500px) 50vw, </a:t>
            </a:r>
          </a:p>
          <a:p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                100vw"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        </a:t>
            </a:r>
            <a:r>
              <a:rPr lang="en-GB" dirty="0" err="1">
                <a:solidFill>
                  <a:srgbClr val="FF0000"/>
                </a:solidFill>
                <a:latin typeface="Consolas" panose="020B0609020204030204" pitchFamily="49" charset="0"/>
              </a:rPr>
              <a:t>srcset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="100.png 100w, </a:t>
            </a:r>
          </a:p>
          <a:p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                200.png 200w, </a:t>
            </a:r>
          </a:p>
          <a:p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                400.png 400w,</a:t>
            </a:r>
          </a:p>
          <a:p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                800.png 800w, </a:t>
            </a:r>
          </a:p>
          <a:p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                1600.png 1600w, </a:t>
            </a:r>
          </a:p>
          <a:p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                2000.png 2000w"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</a:p>
          <a:p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        </a:t>
            </a:r>
            <a:r>
              <a:rPr lang="en-GB" dirty="0">
                <a:solidFill>
                  <a:srgbClr val="FF0000"/>
                </a:solidFill>
                <a:latin typeface="Consolas" panose="020B0609020204030204" pitchFamily="49" charset="0"/>
              </a:rPr>
              <a:t>alt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="an example image"&gt;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7351348"/>
              </p:ext>
            </p:extLst>
          </p:nvPr>
        </p:nvGraphicFramePr>
        <p:xfrm>
          <a:off x="612648" y="4797152"/>
          <a:ext cx="7703768" cy="14833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951240">
                  <a:extLst>
                    <a:ext uri="{9D8B030D-6E8A-4147-A177-3AD203B41FA5}">
                      <a16:colId xmlns:a16="http://schemas.microsoft.com/office/drawing/2014/main" val="3669234084"/>
                    </a:ext>
                  </a:extLst>
                </a:gridCol>
                <a:gridCol w="4752528">
                  <a:extLst>
                    <a:ext uri="{9D8B030D-6E8A-4147-A177-3AD203B41FA5}">
                      <a16:colId xmlns:a16="http://schemas.microsoft.com/office/drawing/2014/main" val="33903472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Browser viewport width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Image Display size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2313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Greater than  600px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25% of viewport width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65068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500px – 600px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50% of viewport width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34824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Less than 500px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100%</a:t>
                      </a:r>
                      <a:r>
                        <a:rPr lang="en-GB" baseline="0" dirty="0" smtClean="0"/>
                        <a:t> viewport width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14742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115131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&lt;picture&gt; Element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Uses the </a:t>
            </a:r>
            <a:r>
              <a:rPr lang="en-GB" dirty="0" err="1"/>
              <a:t>srcset</a:t>
            </a:r>
            <a:r>
              <a:rPr lang="en-GB" dirty="0"/>
              <a:t> and media/type attributes on its to achieve responsive images.</a:t>
            </a:r>
          </a:p>
          <a:p>
            <a:r>
              <a:rPr lang="en-GB" dirty="0"/>
              <a:t>Use the child &lt;source&gt; elements to set up different sources - the first source that fits preferences is used.</a:t>
            </a:r>
          </a:p>
          <a:p>
            <a:r>
              <a:rPr lang="en-GB" dirty="0"/>
              <a:t>Add the </a:t>
            </a:r>
            <a:r>
              <a:rPr lang="en-GB" dirty="0" err="1"/>
              <a:t>fallback</a:t>
            </a:r>
            <a:r>
              <a:rPr lang="en-GB" dirty="0"/>
              <a:t> &lt;</a:t>
            </a:r>
            <a:r>
              <a:rPr lang="en-GB" dirty="0" err="1"/>
              <a:t>img</a:t>
            </a:r>
            <a:r>
              <a:rPr lang="en-GB" dirty="0"/>
              <a:t> </a:t>
            </a:r>
            <a:r>
              <a:rPr lang="en-GB" dirty="0" err="1"/>
              <a:t>src</a:t>
            </a:r>
            <a:r>
              <a:rPr lang="en-GB" dirty="0"/>
              <a:t>=“…”… /&gt; for browsers that don’t understand </a:t>
            </a:r>
            <a:r>
              <a:rPr lang="en-GB" dirty="0" err="1"/>
              <a:t>srcset</a:t>
            </a:r>
            <a:r>
              <a:rPr lang="en-GB" dirty="0"/>
              <a:t>.</a:t>
            </a:r>
          </a:p>
          <a:p>
            <a:r>
              <a:rPr lang="en-GB" dirty="0"/>
              <a:t>The same principle also applies to the &lt;video&gt; element.</a:t>
            </a:r>
          </a:p>
        </p:txBody>
      </p:sp>
    </p:spTree>
    <p:extLst>
      <p:ext uri="{BB962C8B-B14F-4D97-AF65-F5344CB8AC3E}">
        <p14:creationId xmlns:p14="http://schemas.microsoft.com/office/powerpoint/2010/main" val="2790308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&lt;picture&gt; Element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Serving based on type:</a:t>
            </a:r>
          </a:p>
          <a:p>
            <a:pPr marL="320040" lvl="1" indent="0">
              <a:buNone/>
            </a:pP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2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picture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22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2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source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2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srcset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</a:t>
            </a:r>
            <a:r>
              <a:rPr lang="en-GB" sz="22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opera.webp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type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="image/</a:t>
            </a:r>
            <a:r>
              <a:rPr lang="en-GB" sz="22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webp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"&gt;</a:t>
            </a:r>
            <a:endParaRPr lang="en-GB" sz="22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200" dirty="0" err="1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img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2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src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="opera.jpg"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alt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="The Oslo Opera House"&gt;</a:t>
            </a:r>
            <a:endParaRPr lang="en-GB" sz="22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22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picture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3500" dirty="0"/>
          </a:p>
          <a:p>
            <a:r>
              <a:rPr lang="en-GB" dirty="0"/>
              <a:t>Serving based on media queries:</a:t>
            </a:r>
          </a:p>
          <a:p>
            <a:pPr marL="0" indent="0">
              <a:buNone/>
            </a:pP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19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picture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19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19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source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media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="(min-width: 30em)"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9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srcset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="cake-table.jpg"&gt;</a:t>
            </a:r>
            <a:endParaRPr lang="en-GB" sz="19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19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source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media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="(min-width: 60em)"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9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srcset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="cake-shop.jpg"&gt;</a:t>
            </a:r>
            <a:endParaRPr lang="en-GB" sz="19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1900" dirty="0" err="1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img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9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src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="scones.jpg"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alt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="One way or another, you WILL get cake."&gt;</a:t>
            </a:r>
            <a:endParaRPr lang="en-GB" sz="19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picture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331640" y="2780928"/>
            <a:ext cx="6912768" cy="360040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115616" y="4869160"/>
            <a:ext cx="7650432" cy="360040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83768" y="5911334"/>
            <a:ext cx="60871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Remember to add the fall-back traditional &lt;</a:t>
            </a:r>
            <a:r>
              <a:rPr lang="en-GB" dirty="0" err="1"/>
              <a:t>img</a:t>
            </a:r>
            <a:r>
              <a:rPr lang="en-GB" dirty="0"/>
              <a:t> </a:t>
            </a:r>
            <a:r>
              <a:rPr lang="en-GB" dirty="0" err="1"/>
              <a:t>src</a:t>
            </a:r>
            <a:r>
              <a:rPr lang="en-GB" dirty="0"/>
              <a:t>=“…” …/&gt;</a:t>
            </a:r>
          </a:p>
        </p:txBody>
      </p:sp>
      <p:cxnSp>
        <p:nvCxnSpPr>
          <p:cNvPr id="8" name="Straight Arrow Connector 7"/>
          <p:cNvCxnSpPr>
            <a:stCxn id="6" idx="0"/>
          </p:cNvCxnSpPr>
          <p:nvPr/>
        </p:nvCxnSpPr>
        <p:spPr>
          <a:xfrm flipH="1" flipV="1">
            <a:off x="5004048" y="5229200"/>
            <a:ext cx="523278" cy="6821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6" idx="0"/>
          </p:cNvCxnSpPr>
          <p:nvPr/>
        </p:nvCxnSpPr>
        <p:spPr>
          <a:xfrm flipV="1">
            <a:off x="5527326" y="3140968"/>
            <a:ext cx="772866" cy="27703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3400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5" grpId="0" animBg="1"/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5D2A0-8861-41BE-B064-31A06544D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Bootstrap’s Responsive Embedded Content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AB1263-E5B9-4D5B-BF26-0BFC522180AF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To create responsive video or slideshow (</a:t>
            </a:r>
            <a:r>
              <a:rPr lang="en-GB" dirty="0">
                <a:hlinkClick r:id="rId3"/>
              </a:rPr>
              <a:t>embed content</a:t>
            </a:r>
            <a:r>
              <a:rPr lang="en-GB" dirty="0"/>
              <a:t>) use:</a:t>
            </a:r>
          </a:p>
          <a:p>
            <a:r>
              <a:rPr lang="en-GB" b="1" dirty="0"/>
              <a:t>embed-responsive</a:t>
            </a:r>
            <a:r>
              <a:rPr lang="en-GB" dirty="0"/>
              <a:t>: on the parent container element</a:t>
            </a:r>
          </a:p>
          <a:p>
            <a:pPr lvl="1"/>
            <a:r>
              <a:rPr lang="en-GB" dirty="0"/>
              <a:t>You can also add one of the aspect ratio size classes to determine the display size</a:t>
            </a:r>
          </a:p>
          <a:p>
            <a:r>
              <a:rPr lang="en-GB" b="1" dirty="0"/>
              <a:t>embed-responsive-item</a:t>
            </a:r>
            <a:r>
              <a:rPr lang="en-GB" dirty="0"/>
              <a:t>: on the iframe, video, etc. that you want to make responsive.</a:t>
            </a:r>
          </a:p>
          <a:p>
            <a:pPr marL="0" indent="0">
              <a:buNone/>
            </a:pPr>
            <a:r>
              <a:rPr lang="en-GB" sz="19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9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9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9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900" dirty="0">
                <a:solidFill>
                  <a:srgbClr val="0000FF"/>
                </a:solidFill>
                <a:latin typeface="Consolas" panose="020B0609020204030204" pitchFamily="49" charset="0"/>
              </a:rPr>
              <a:t>="</a:t>
            </a:r>
            <a:r>
              <a:rPr lang="en-GB" sz="1900" b="1" dirty="0">
                <a:solidFill>
                  <a:srgbClr val="0000FF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embed-responsive</a:t>
            </a:r>
            <a:r>
              <a:rPr lang="en-GB" sz="1900" dirty="0">
                <a:solidFill>
                  <a:srgbClr val="0000FF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 embed-responsive-16by9</a:t>
            </a:r>
            <a:r>
              <a:rPr lang="en-GB" sz="1900" dirty="0">
                <a:solidFill>
                  <a:srgbClr val="0000FF"/>
                </a:solidFill>
                <a:latin typeface="Consolas" panose="020B0609020204030204" pitchFamily="49" charset="0"/>
              </a:rPr>
              <a:t>"&gt;</a:t>
            </a:r>
            <a:endParaRPr lang="en-GB" sz="19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900" dirty="0">
                <a:solidFill>
                  <a:srgbClr val="0000FF"/>
                </a:solidFill>
                <a:latin typeface="Consolas" panose="020B0609020204030204" pitchFamily="49" charset="0"/>
              </a:rPr>
              <a:t>  &lt;</a:t>
            </a:r>
            <a:r>
              <a:rPr lang="en-GB" sz="1900" dirty="0">
                <a:solidFill>
                  <a:srgbClr val="800000"/>
                </a:solidFill>
                <a:latin typeface="Consolas" panose="020B0609020204030204" pitchFamily="49" charset="0"/>
              </a:rPr>
              <a:t>iframe</a:t>
            </a:r>
            <a:r>
              <a:rPr lang="en-GB" sz="19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9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900" dirty="0">
                <a:solidFill>
                  <a:srgbClr val="0000FF"/>
                </a:solidFill>
                <a:latin typeface="Consolas" panose="020B0609020204030204" pitchFamily="49" charset="0"/>
              </a:rPr>
              <a:t>="</a:t>
            </a:r>
            <a:r>
              <a:rPr lang="en-GB" sz="1900" b="1" dirty="0">
                <a:solidFill>
                  <a:srgbClr val="0000FF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embed-responsive-item</a:t>
            </a:r>
            <a:r>
              <a:rPr lang="en-GB" sz="1900" dirty="0">
                <a:solidFill>
                  <a:srgbClr val="0000FF"/>
                </a:solidFill>
                <a:latin typeface="Consolas" panose="020B0609020204030204" pitchFamily="49" charset="0"/>
              </a:rPr>
              <a:t>"</a:t>
            </a:r>
            <a:r>
              <a:rPr lang="en-GB" sz="19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br>
              <a:rPr lang="en-GB" sz="1900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GB" sz="1900" dirty="0">
                <a:solidFill>
                  <a:srgbClr val="000000"/>
                </a:solidFill>
                <a:latin typeface="Consolas" panose="020B0609020204030204" pitchFamily="49" charset="0"/>
              </a:rPr>
              <a:t>	</a:t>
            </a:r>
            <a:r>
              <a:rPr lang="en-GB" sz="1900" dirty="0" err="1">
                <a:solidFill>
                  <a:srgbClr val="FF0000"/>
                </a:solidFill>
                <a:latin typeface="Consolas" panose="020B0609020204030204" pitchFamily="49" charset="0"/>
              </a:rPr>
              <a:t>src</a:t>
            </a:r>
            <a:r>
              <a:rPr lang="en-GB" sz="1900" dirty="0">
                <a:solidFill>
                  <a:srgbClr val="0000FF"/>
                </a:solidFill>
                <a:latin typeface="Consolas" panose="020B0609020204030204" pitchFamily="49" charset="0"/>
              </a:rPr>
              <a:t>="..."</a:t>
            </a:r>
            <a:r>
              <a:rPr lang="en-GB" sz="19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900" dirty="0" err="1">
                <a:solidFill>
                  <a:srgbClr val="FF0000"/>
                </a:solidFill>
                <a:latin typeface="Consolas" panose="020B0609020204030204" pitchFamily="49" charset="0"/>
              </a:rPr>
              <a:t>allowfullscreen</a:t>
            </a:r>
            <a:r>
              <a:rPr lang="en-GB" sz="1900" dirty="0">
                <a:solidFill>
                  <a:srgbClr val="0000FF"/>
                </a:solidFill>
                <a:latin typeface="Consolas" panose="020B0609020204030204" pitchFamily="49" charset="0"/>
              </a:rPr>
              <a:t>&gt;&lt;/</a:t>
            </a:r>
            <a:r>
              <a:rPr lang="en-GB" sz="1900" dirty="0">
                <a:solidFill>
                  <a:srgbClr val="800000"/>
                </a:solidFill>
                <a:latin typeface="Consolas" panose="020B0609020204030204" pitchFamily="49" charset="0"/>
              </a:rPr>
              <a:t>iframe</a:t>
            </a:r>
            <a:r>
              <a:rPr lang="en-GB" sz="19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9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9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9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9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7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8644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Download Instructions from Moodle</a:t>
            </a:r>
          </a:p>
        </p:txBody>
      </p:sp>
    </p:spTree>
    <p:extLst>
      <p:ext uri="{BB962C8B-B14F-4D97-AF65-F5344CB8AC3E}">
        <p14:creationId xmlns:p14="http://schemas.microsoft.com/office/powerpoint/2010/main" val="67358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2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Props1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12015</TotalTime>
  <Words>3625</Words>
  <Application>Microsoft Office PowerPoint</Application>
  <PresentationFormat>On-screen Show (4:3)</PresentationFormat>
  <Paragraphs>624</Paragraphs>
  <Slides>41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8" baseType="lpstr">
      <vt:lpstr>Arial</vt:lpstr>
      <vt:lpstr>Calibri</vt:lpstr>
      <vt:lpstr>Cambria</vt:lpstr>
      <vt:lpstr>Consolas</vt:lpstr>
      <vt:lpstr>Wingdings</vt:lpstr>
      <vt:lpstr>Wingdings 2</vt:lpstr>
      <vt:lpstr>Median</vt:lpstr>
      <vt:lpstr>Responsive Web Design (RWD) With Bootstrap</vt:lpstr>
      <vt:lpstr>Today’s Lecture</vt:lpstr>
      <vt:lpstr>Flexible Grid Layout Options</vt:lpstr>
      <vt:lpstr>CSS Grid Frameworks</vt:lpstr>
      <vt:lpstr>Bootstrap’s CSS Grid</vt:lpstr>
      <vt:lpstr>Bootstrap 4 Flexible Grid System</vt:lpstr>
      <vt:lpstr>Bootstrap Grid: Containers</vt:lpstr>
      <vt:lpstr>Bootstrap Grid: Rows</vt:lpstr>
      <vt:lpstr>Bootstrap Grid: Columns</vt:lpstr>
      <vt:lpstr>Grid Example Extra Small Devices</vt:lpstr>
      <vt:lpstr>Grid Example Extra Small Devices</vt:lpstr>
      <vt:lpstr>Grid Example Extra Small Devices</vt:lpstr>
      <vt:lpstr>Grid Example</vt:lpstr>
      <vt:lpstr>Additional Grid Options Column Reordering</vt:lpstr>
      <vt:lpstr>Additional Grid Options Offsetting Columns and Margins</vt:lpstr>
      <vt:lpstr>Flexible Images and Media</vt:lpstr>
      <vt:lpstr>Scaling Images and Media</vt:lpstr>
      <vt:lpstr>Bootstrap’s Flexible Image Class</vt:lpstr>
      <vt:lpstr>Media Queries</vt:lpstr>
      <vt:lpstr>CSS3 Media Queries</vt:lpstr>
      <vt:lpstr>Media Queries: How?</vt:lpstr>
      <vt:lpstr>The @media CSS3 Rule Explained</vt:lpstr>
      <vt:lpstr>Media Queries: Examples</vt:lpstr>
      <vt:lpstr>Media Queries for Style Sheets</vt:lpstr>
      <vt:lpstr>Media Queries for Style Sheets</vt:lpstr>
      <vt:lpstr>Media Queries: Additional Points</vt:lpstr>
      <vt:lpstr>RWD Media Queries Consideration</vt:lpstr>
      <vt:lpstr>Media Queries: Demo</vt:lpstr>
      <vt:lpstr>Organising Media Queries</vt:lpstr>
      <vt:lpstr>Organising Media Queries</vt:lpstr>
      <vt:lpstr>Different Images for Different Devices</vt:lpstr>
      <vt:lpstr>The srcset Attribute</vt:lpstr>
      <vt:lpstr>Using the srcset: Examples</vt:lpstr>
      <vt:lpstr>Using the srcset: Examples</vt:lpstr>
      <vt:lpstr>Using the srcset: Examples</vt:lpstr>
      <vt:lpstr>Using the srcset: Examples</vt:lpstr>
      <vt:lpstr>Using the srcset: Examples</vt:lpstr>
      <vt:lpstr>The &lt;picture&gt; Element</vt:lpstr>
      <vt:lpstr>The &lt;picture&gt; Element</vt:lpstr>
      <vt:lpstr>Bootstrap’s Responsive Embedded Content</vt:lpstr>
      <vt:lpstr>Lab Exercise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1342</cp:revision>
  <cp:lastPrinted>2014-09-29T16:21:25Z</cp:lastPrinted>
  <dcterms:created xsi:type="dcterms:W3CDTF">2013-09-18T07:00:31Z</dcterms:created>
  <dcterms:modified xsi:type="dcterms:W3CDTF">2019-10-08T10:23:21Z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