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6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A8FF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07"/>
  </p:normalViewPr>
  <p:slideViewPr>
    <p:cSldViewPr snapToGrid="0" snapToObjects="1">
      <p:cViewPr>
        <p:scale>
          <a:sx n="117" d="100"/>
          <a:sy n="117" d="100"/>
        </p:scale>
        <p:origin x="208" y="-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084AF-6A06-DE41-9ED5-09CA25EA3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4A2973-E19E-8142-937C-9BB0F30A1C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E9356-C462-D542-B814-718DC55AF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C97E2-7230-5242-A55A-495FCB107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287D7-46C1-1941-A037-191EC833D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051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6A050-8E20-1B46-8A4E-38F3227DB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1D25B-25D6-AA41-8875-79F3B5C40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2DC4F-6916-AC4C-AAB7-07F4E8735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C1E9E-89AC-7348-9AED-7187C4951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EB295F-4A00-9A45-B538-BCE64E386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531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1BF1F-A4BE-B84E-B79C-7B44E9054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12DF-D07B-D54F-885C-9ABF5BE2F8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E4D2C-0CF4-7748-9E53-86DF9BE9A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BA2D23-21BC-6343-A4CB-0A7765C3E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19886-E229-4548-93DD-C124BEAE2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222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ADE6B-891D-6A48-AFC9-B0F276CB9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0FBA6-D717-6E4D-A1A1-91EDA5C776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90CC89-1946-214A-AAA3-8A34E18D8F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870FE6-5361-FC40-840E-7155938C2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168052-0411-7741-9C73-59CDC69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DF9E3B-B326-734A-9C2D-5EBBB57A9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540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D0BA4-1668-3F46-841A-C1247A672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B2BEFC-A299-1F45-8530-0BC27560C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D7A66-6C12-AC47-B8EB-8CD3FFA724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EA9DB-EAEC-2047-953E-0A7228AFA8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1BBB26-11FD-6E4B-A938-B5DF88F546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132521-E64E-9145-8CB2-6B3B52C68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F50F1-23F3-7343-BB1E-43E96B584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6C676C-2347-A84D-8C32-3D338CBB8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255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D0DCA-D62C-4B47-A9AD-CC7476BF8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2F6288-DFFB-434F-BA66-61FFCD2D7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2C6C1-7CE6-4A43-BBC2-0046E68F1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013DA8-CC5C-1C41-942B-A34513842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339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064314-BBB0-C944-9D79-BFBCE98A6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1F4F8E-60C6-EA48-ACAE-7F385C59A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496FA5-C299-C540-B995-A4CC6C1AB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803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88768-D22B-EA4C-80B0-E33D6656E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8B11F-76BE-2440-BC0E-0F7AC8AE2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E104A-A63C-1546-AE9C-EC9B1D75BD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36741A-957F-F14B-84C2-2BA16D548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F9D1A2-D7FC-A14B-B1F4-37858D82D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03A49-E54E-3941-9579-F3CFB102D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605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8181-B8ED-E54A-9BAC-6EF4F4EEA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0BA7DB-8989-4248-AF1A-C06E9457D5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85DB26-ADE9-8E47-B400-273CC802E2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19405E-3DE4-E94B-8FC0-B804FA26E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3FBE46-7677-2444-945E-0E28E2AAC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8B9E3-B9CD-304B-A867-C26E7096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087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C78DD-E0D8-4C49-942D-6CD46282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4376EA-F5C5-A14C-B77B-ECA39EEC65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F48EC-02E5-2D40-AB56-322B696BE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27207-98B9-6D49-AC32-3A6B0A364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B7AA4-DF3F-2F41-99BB-8415896D2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821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30C2B5-3EDE-E14F-AFB7-D673EDCF86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21BD63-ADEB-C04F-A38C-9104A3EA32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F547C-5D57-B647-B936-E5E75892E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3C105-4696-D24C-8D38-D92CB4420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7BC9E-59DE-CB4A-ABFB-6C3C55EC2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801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4CFCB-3ADE-A943-99D3-CC5DC78DA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282AC-58E9-B344-8FFA-361FCC09B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E19FC-3000-B347-844E-860C61DB35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39973-AAE0-9246-B895-D9CE2389772A}" type="datetimeFigureOut">
              <a:rPr lang="en-US" smtClean="0"/>
              <a:t>2/24/21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5DCF1-523E-EE41-9B43-074E4B243E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9AB3B-524B-4B4C-9FC9-0A0B289F00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FEAB68-9735-B449-A852-7637BADA04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19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8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orizontal Scroll 3">
            <a:extLst>
              <a:ext uri="{FF2B5EF4-FFF2-40B4-BE49-F238E27FC236}">
                <a16:creationId xmlns:a16="http://schemas.microsoft.com/office/drawing/2014/main" id="{EFC5B617-DAB6-2846-817A-FC25B0299BE9}"/>
              </a:ext>
            </a:extLst>
          </p:cNvPr>
          <p:cNvSpPr/>
          <p:nvPr/>
        </p:nvSpPr>
        <p:spPr>
          <a:xfrm>
            <a:off x="4268098" y="5715"/>
            <a:ext cx="4183714" cy="809403"/>
          </a:xfrm>
          <a:prstGeom prst="horizontalScroll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B19C08F6-7E4C-9041-8960-88DF4393D062}"/>
              </a:ext>
            </a:extLst>
          </p:cNvPr>
          <p:cNvSpPr txBox="1"/>
          <p:nvPr/>
        </p:nvSpPr>
        <p:spPr>
          <a:xfrm>
            <a:off x="4146905" y="92418"/>
            <a:ext cx="48207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Deddfwriaeth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ALN Newydd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Yng</a:t>
            </a: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Nghymru</a:t>
            </a: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S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arah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Price            1807555                  EAEE6002C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9D72B99-8629-5341-8284-3BB2BFA51D76}"/>
              </a:ext>
            </a:extLst>
          </p:cNvPr>
          <p:cNvSpPr/>
          <p:nvPr/>
        </p:nvSpPr>
        <p:spPr>
          <a:xfrm>
            <a:off x="14457" y="0"/>
            <a:ext cx="4146064" cy="3429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2BF671-834A-D343-AE7A-1374D101631D}"/>
              </a:ext>
            </a:extLst>
          </p:cNvPr>
          <p:cNvSpPr txBox="1"/>
          <p:nvPr/>
        </p:nvSpPr>
        <p:spPr>
          <a:xfrm>
            <a:off x="4161" y="-69195"/>
            <a:ext cx="4160520" cy="3716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Cyflwyniad</a:t>
            </a:r>
            <a:endParaRPr lang="en-GB" sz="12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Datblygu’r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 (2017a)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rhaglen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gyfrifol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adnabyddiaeth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darpariaeth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blant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ifanc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newid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SEN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ADY,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ychwanegol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trawsnewid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systemau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arbennig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(AAA)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Ysgolion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lleoliadau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Blynyddoedd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Cynnar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(Dauncey, 2016),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greu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system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unedig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cefnogi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dysgwyr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0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25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gydag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ADY,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gyfleu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Ddeddf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1996 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1996). </a:t>
            </a:r>
          </a:p>
          <a:p>
            <a:pPr algn="just"/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Disgrifia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Dewis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 (2020) bod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ADY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blentyn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unrhyw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penodol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boed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dyslecsia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awtistaeth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ac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elwir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dan y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Ddeddf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Plant a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Theuluoedd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(2014), felly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hawl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chefnogaeth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ddarpariaeth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(Estyn, 2018a).</a:t>
            </a:r>
          </a:p>
          <a:p>
            <a:pPr algn="just"/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ADY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cydnabyddedig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dogfen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statudol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o'r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enw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Datblygu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Unigol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(CDU) (Snap Cymru, 2014) a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parhau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25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oed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2017b)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sicrhau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pwysigrwydd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sgiliau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bywyd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ADY.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Cwfnogwyd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Ddeddf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Cydraddoldeb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(2010),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pwyslesio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hawl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chefnogaeth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pan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profi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anhawster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penodol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bodoli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gyfartal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â’i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gyfoedion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2018b).</a:t>
            </a:r>
          </a:p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A59FB47-ECB4-4C44-B2AE-57180DBB2087}"/>
              </a:ext>
            </a:extLst>
          </p:cNvPr>
          <p:cNvSpPr/>
          <p:nvPr/>
        </p:nvSpPr>
        <p:spPr>
          <a:xfrm>
            <a:off x="12102" y="3537302"/>
            <a:ext cx="4160520" cy="3320698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F1F4D-7E59-8E41-8309-D2AF0CAC2571}"/>
              </a:ext>
            </a:extLst>
          </p:cNvPr>
          <p:cNvSpPr txBox="1"/>
          <p:nvPr/>
        </p:nvSpPr>
        <p:spPr>
          <a:xfrm>
            <a:off x="-13615" y="3681777"/>
            <a:ext cx="4132448" cy="2693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Rôl</a:t>
            </a:r>
            <a:r>
              <a:rPr lang="en-US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ALNCO</a:t>
            </a:r>
          </a:p>
          <a:p>
            <a:endParaRPr lang="en-US" sz="11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daw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rôl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hen 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rôl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Gydlynydd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Addysg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Arbennig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(SENCO)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bellach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Gydlynydd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Ychwanegol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(ALNCO)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2018b),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ble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 neu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aelod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staff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derbyn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chyfrifoldeb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yma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2021). Ni all 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unrhyw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aelod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staff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gymdryd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chyfrifoldebau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yma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rhaid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y un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o’r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uwch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reolwyr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digon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brofiad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set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sgiliau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ymgymryd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hyfforddiant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gefnogi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Cynulliad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Cenedlaethol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2017). </a:t>
            </a:r>
          </a:p>
          <a:p>
            <a:pPr algn="just"/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llwyddo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rôl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hon,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dylai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ALNCO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sicrhau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ganddynt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ddigon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amser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adnoddau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gyflawni'r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cyfrifoldebau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Cynulliad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 LICC, 2004),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megis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sicrhau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bob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myfyriwr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ADY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IDP,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cadw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cofnodion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benderfyniadau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ADY,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cymryd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weithredol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cynllunio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phenderfyniadau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ynghylch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cyllidebau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adnoddau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Dewis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2020).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D62782-0AEE-134C-B10B-EA520F557E57}"/>
              </a:ext>
            </a:extLst>
          </p:cNvPr>
          <p:cNvSpPr/>
          <p:nvPr/>
        </p:nvSpPr>
        <p:spPr>
          <a:xfrm>
            <a:off x="4221538" y="3537302"/>
            <a:ext cx="4260574" cy="33366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CA04EA-7E85-0F4A-83F9-6307962B2FB4}"/>
              </a:ext>
            </a:extLst>
          </p:cNvPr>
          <p:cNvSpPr txBox="1"/>
          <p:nvPr/>
        </p:nvSpPr>
        <p:spPr>
          <a:xfrm>
            <a:off x="4198339" y="3558538"/>
            <a:ext cx="4262661" cy="3185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</a:t>
            </a:r>
            <a:r>
              <a:rPr lang="en-US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Datblygu</a:t>
            </a:r>
            <a:r>
              <a:rPr lang="en-US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Unigol</a:t>
            </a:r>
            <a:r>
              <a:rPr lang="en-US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(CDU</a:t>
            </a:r>
            <a:r>
              <a:rPr lang="en-US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just"/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CDU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cydweithredol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cyflwyno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aml-asiantaethau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weithio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gyda'i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(Snap Cymru, 2020). Mae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wedi'i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gynllunio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awdurdod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gynllunio'n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fanwl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phenderfynu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wasanaethau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helpu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berson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ifanc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2017a),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sy’n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wirio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bob 12 mis, pan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rhywun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gofyn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iddo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gael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wirio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pan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unrhyw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newid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(Plant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Yng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Nghymru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2016).</a:t>
            </a:r>
          </a:p>
          <a:p>
            <a:pPr algn="just"/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effeithiolrwydd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fewn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ffaith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wedi'i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gynllunio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felly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holl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wasanaethau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gwasanaethau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iechyd,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rhieni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teulu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cymryd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2018b). Mae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hyrwyddo'r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gael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glir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mynd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ddigwydd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ond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cyfle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ifanc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person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farn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teimladau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meddyliau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(Snap Cymru, 2014). </a:t>
            </a:r>
          </a:p>
          <a:p>
            <a:pPr algn="just"/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rhannu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gwybodaeth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effeithiol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bresennol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yma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hyrwyddo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gwell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 ADY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ymarferwyr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2017a),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sicrhau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ymwybyddiaeth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o’u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ffocws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plentyn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(Knight, 2018). </a:t>
            </a:r>
          </a:p>
          <a:p>
            <a:pPr algn="just"/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Cynllunwyd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CDU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ymestyn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ystod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ehangach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oedrannau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megis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rhwng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geneigaeth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i 25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oed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(Dauncey, 2016), y nod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ddarparu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dyfodol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disglair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phrofiadau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trosglwyddo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gwell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(Plant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Yng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Nghymru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2016).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2699734-8358-1543-95DC-C677E88BB1A0}"/>
              </a:ext>
            </a:extLst>
          </p:cNvPr>
          <p:cNvSpPr/>
          <p:nvPr/>
        </p:nvSpPr>
        <p:spPr>
          <a:xfrm>
            <a:off x="8503386" y="0"/>
            <a:ext cx="3674157" cy="3429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486ECD-5A56-B54F-89CC-D1585842C96C}"/>
              </a:ext>
            </a:extLst>
          </p:cNvPr>
          <p:cNvSpPr txBox="1"/>
          <p:nvPr/>
        </p:nvSpPr>
        <p:spPr>
          <a:xfrm>
            <a:off x="8482112" y="-4898"/>
            <a:ext cx="3683902" cy="36702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Côd</a:t>
            </a:r>
            <a:r>
              <a:rPr lang="en-US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ADY Newydd</a:t>
            </a:r>
          </a:p>
          <a:p>
            <a:pPr algn="just"/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Côd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ADY Newydd o dan Ran 2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Ddeddf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prif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ddarpariaethau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sylweddol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system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prif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ddyletswyddau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osodir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awdurdodau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cyhoeddus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2018c). Felly,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nodi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manylion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perfformiad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newydd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sicrhau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awdurdodau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gwasanaethau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gwneud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mae'r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gyfraith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nodi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Dewis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2020). </a:t>
            </a:r>
          </a:p>
          <a:p>
            <a:pPr algn="just"/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Dywed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Snap Cymru (2014) bod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Cod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gosod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gofynion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awdurdodau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perthynas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â’u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dyletswyddau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dan y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Ddeddf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wneud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trefniadau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Darparu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cyngor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gwybodaeth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Osgoi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datrys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anghytundebau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a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Darparu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gwasanaethau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eirioli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annibynnol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Noda Careers Wales (2018)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canllawiau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statudol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faterion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sy'n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gysylltiedig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adnabod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ADY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diwallu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plant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phobl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ifanc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 ADY.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Megis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penderfyniadau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ynghylch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oes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blentyn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berson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ifanc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ADY;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paratoi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adolygu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adolygu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cynlluniau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datblygu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unigol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peidio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â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chynnal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cynlluniau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datblygu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unigol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Cynulliad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Cenedlaethol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Cymru, 2017).</a:t>
            </a:r>
          </a:p>
          <a:p>
            <a:pPr algn="just"/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96E50FF-18D0-684E-9273-D757A9F50EA1}"/>
              </a:ext>
            </a:extLst>
          </p:cNvPr>
          <p:cNvSpPr/>
          <p:nvPr/>
        </p:nvSpPr>
        <p:spPr>
          <a:xfrm>
            <a:off x="8528404" y="3537302"/>
            <a:ext cx="3637610" cy="3320697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C3711678-A8A7-FD4E-973D-80DFE494C3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4196" y="775099"/>
            <a:ext cx="3900430" cy="22967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B67CDB3-724F-D443-B4E9-D4E35754839C}"/>
              </a:ext>
            </a:extLst>
          </p:cNvPr>
          <p:cNvSpPr txBox="1"/>
          <p:nvPr/>
        </p:nvSpPr>
        <p:spPr>
          <a:xfrm>
            <a:off x="8491286" y="3560591"/>
            <a:ext cx="3367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Casgliad</a:t>
            </a:r>
            <a:endParaRPr lang="en-US" sz="12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7E3B4C-DF0E-AE4C-BB65-055A2A6A71A5}"/>
              </a:ext>
            </a:extLst>
          </p:cNvPr>
          <p:cNvSpPr txBox="1"/>
          <p:nvPr/>
        </p:nvSpPr>
        <p:spPr>
          <a:xfrm>
            <a:off x="4626429" y="3156857"/>
            <a:ext cx="355962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Ffynhonnell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Ymchwiliad</a:t>
            </a:r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Google, 2021)</a:t>
            </a:r>
          </a:p>
        </p:txBody>
      </p:sp>
    </p:spTree>
    <p:extLst>
      <p:ext uri="{BB962C8B-B14F-4D97-AF65-F5344CB8AC3E}">
        <p14:creationId xmlns:p14="http://schemas.microsoft.com/office/powerpoint/2010/main" val="3661304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855</Words>
  <Application>Microsoft Macintosh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Jane Price (1807555)</dc:creator>
  <cp:lastModifiedBy>Sarah Jane Price (1807555)</cp:lastModifiedBy>
  <cp:revision>25</cp:revision>
  <dcterms:created xsi:type="dcterms:W3CDTF">2021-02-15T22:35:11Z</dcterms:created>
  <dcterms:modified xsi:type="dcterms:W3CDTF">2021-02-24T19:05:37Z</dcterms:modified>
</cp:coreProperties>
</file>