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6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1027"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DE9629-BC6F-2882-81F3-1BEDC607CF86}"/>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F69DEC41-EC12-B915-78A4-1CA3C593686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C3BF0A2-5B61-49FA-A9A9-065F6F3E5C68}" type="datetime1">
              <a:rPr lang="en-GB"/>
              <a:pPr lvl="0"/>
              <a:t>12/11/2023</a:t>
            </a:fld>
            <a:endParaRPr lang="en-GB"/>
          </a:p>
        </p:txBody>
      </p:sp>
      <p:sp>
        <p:nvSpPr>
          <p:cNvPr id="4" name="Slide Image Placeholder 3">
            <a:extLst>
              <a:ext uri="{FF2B5EF4-FFF2-40B4-BE49-F238E27FC236}">
                <a16:creationId xmlns:a16="http://schemas.microsoft.com/office/drawing/2014/main" id="{4B32232F-1987-47AA-0E4C-E0E61B2A533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BB6B3B5B-114D-3DA8-57B7-20B8C38274A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173F704E-0830-7A8D-B03B-D4102DBD025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3BEFD26A-F09D-D923-ACD0-C5D9ACC76DD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E7D50C6A-476D-418B-B4DB-AA4F92CCBFEC}" type="slidenum">
              <a:t>‹#›</a:t>
            </a:fld>
            <a:endParaRPr lang="en-GB"/>
          </a:p>
        </p:txBody>
      </p:sp>
    </p:spTree>
    <p:extLst>
      <p:ext uri="{BB962C8B-B14F-4D97-AF65-F5344CB8AC3E}">
        <p14:creationId xmlns:p14="http://schemas.microsoft.com/office/powerpoint/2010/main" val="27619732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510935-660C-DEFD-2015-BF20CE25856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C15C242-8786-1E68-56F3-536B72D479EA}"/>
              </a:ext>
            </a:extLst>
          </p:cNvPr>
          <p:cNvSpPr txBox="1">
            <a:spLocks noGrp="1"/>
          </p:cNvSpPr>
          <p:nvPr>
            <p:ph type="body" sz="quarter" idx="1"/>
          </p:nvPr>
        </p:nvSpPr>
        <p:spPr/>
        <p:txBody>
          <a:bodyPr/>
          <a:lstStyle/>
          <a:p>
            <a:pPr lvl="0"/>
            <a:r>
              <a:rPr lang="en-GB"/>
              <a:t>Blockbuster, before the movie rental market leader, is now a cautionary tale of a company that failed to adapt to technology. Key insights about the need for ongoing innovation and adaptability in business make it relevant and important. Cohan (2011) and Ramon and Sutherland (2011) say Blockbuster exemplifies how market leaders might tumble if they don't adapt to shifting consumer values and technology. This presentation uses the SCAMPER framework to examine Blockbuster Video's rise and demise to understand its incapacity to innovate and be innovative. The framework starts with a short history of Blockbuster, then analyses the business choices that led to its decline and concludes with advice for similar scenarios. </a:t>
            </a:r>
          </a:p>
          <a:p>
            <a:pPr lvl="0"/>
            <a:endParaRPr lang="en-GB"/>
          </a:p>
        </p:txBody>
      </p:sp>
      <p:sp>
        <p:nvSpPr>
          <p:cNvPr id="4" name="Slide Number Placeholder 3">
            <a:extLst>
              <a:ext uri="{FF2B5EF4-FFF2-40B4-BE49-F238E27FC236}">
                <a16:creationId xmlns:a16="http://schemas.microsoft.com/office/drawing/2014/main" id="{672A788C-5D97-28EC-90DB-A742E972699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703E8BB-A033-4AB8-9206-826501AFDC2D}" type="slidenum">
              <a:t>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4AC98-2D8C-ABAC-E097-0BD897AFCE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BE613-9484-48C5-03D6-4608D1E5075E}"/>
              </a:ext>
            </a:extLst>
          </p:cNvPr>
          <p:cNvSpPr txBox="1">
            <a:spLocks noGrp="1"/>
          </p:cNvSpPr>
          <p:nvPr>
            <p:ph type="body" sz="quarter" idx="1"/>
          </p:nvPr>
        </p:nvSpPr>
        <p:spPr/>
        <p:txBody>
          <a:bodyPr/>
          <a:lstStyle/>
          <a:p>
            <a:pPr lvl="0"/>
            <a:r>
              <a:rPr lang="en-GB"/>
              <a:t>Due to the significant transition, it underwent from industry dominance to industry collapse, Blockbuster is a useful case study example for analysing the capacity of businesses to innovate and adapt to changing markets. Its history offers a wealth of insights regarding the vital necessity for companies to grow with the changing needs of consumers and trends in technological advancement. According to Ramon and Sutherland (2011), this research has the potential to teach both existing and aspiring organisations important lessons about the importance of strategic innovation.</a:t>
            </a:r>
          </a:p>
        </p:txBody>
      </p:sp>
      <p:sp>
        <p:nvSpPr>
          <p:cNvPr id="4" name="Slide Number Placeholder 3">
            <a:extLst>
              <a:ext uri="{FF2B5EF4-FFF2-40B4-BE49-F238E27FC236}">
                <a16:creationId xmlns:a16="http://schemas.microsoft.com/office/drawing/2014/main" id="{353A67E6-812C-4755-B7EF-16043CDD412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992AB0E-322A-4D8B-8A31-D97FCD4B98D8}" type="slidenum">
              <a:t>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9A5678-E479-CE88-780C-F0A5205126D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E15472-E395-BCC9-AFFD-99729555B7FC}"/>
              </a:ext>
            </a:extLst>
          </p:cNvPr>
          <p:cNvSpPr txBox="1">
            <a:spLocks noGrp="1"/>
          </p:cNvSpPr>
          <p:nvPr>
            <p:ph type="body" sz="quarter" idx="1"/>
          </p:nvPr>
        </p:nvSpPr>
        <p:spPr/>
        <p:txBody>
          <a:bodyPr/>
          <a:lstStyle/>
          <a:p>
            <a:pPr lvl="0"/>
            <a:r>
              <a:rPr lang="en-GB"/>
              <a:t>This study uses various resources to analyse Blockbuster's business model, tactics, and actions leading to its downfall. It uses literature review, case study analysis, quantitative research, secondary sources like market research companies and academic publications, and comparative analysis to compare Blockbuster's business model to its rivals, such as Netflix. The study aims to provide a comprehensive understanding of the factors affecting corporate success and failure, particularly in innovation and market adaptation.</a:t>
            </a:r>
          </a:p>
        </p:txBody>
      </p:sp>
      <p:sp>
        <p:nvSpPr>
          <p:cNvPr id="4" name="Slide Number Placeholder 3">
            <a:extLst>
              <a:ext uri="{FF2B5EF4-FFF2-40B4-BE49-F238E27FC236}">
                <a16:creationId xmlns:a16="http://schemas.microsoft.com/office/drawing/2014/main" id="{58672035-E502-F978-19A7-AD773482680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9ECD44-3C65-4FBB-88EB-9D2C9D30739E}" type="slidenum">
              <a:t>5</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017247-5920-B80F-D709-597DC240C2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9CB668-0008-1A1F-D315-22D86035D13B}"/>
              </a:ext>
            </a:extLst>
          </p:cNvPr>
          <p:cNvSpPr txBox="1">
            <a:spLocks noGrp="1"/>
          </p:cNvSpPr>
          <p:nvPr>
            <p:ph type="body" sz="quarter" idx="1"/>
          </p:nvPr>
        </p:nvSpPr>
        <p:spPr/>
        <p:txBody>
          <a:bodyPr/>
          <a:lstStyle/>
          <a:p>
            <a:pPr lvl="0"/>
            <a:r>
              <a:rPr lang="en-GB"/>
              <a:t>To enhance the reliability and comprehensiveness of this analysis, extensive databases such as EBSCOhost and Google Scholar were used, and materials from the esteemed Library of Congress were consulted. We have adopted rigorous selection procedures, giving priority to sources that are relevant to the fields of innovation and strategic business management. The data was systematically categorised based on thematic and chronological criteria, establishing a well-structured framework for our examination of Blockbuster's deterioration.</a:t>
            </a:r>
          </a:p>
        </p:txBody>
      </p:sp>
      <p:sp>
        <p:nvSpPr>
          <p:cNvPr id="4" name="Slide Number Placeholder 3">
            <a:extLst>
              <a:ext uri="{FF2B5EF4-FFF2-40B4-BE49-F238E27FC236}">
                <a16:creationId xmlns:a16="http://schemas.microsoft.com/office/drawing/2014/main" id="{9A89F159-AFE2-8E7B-A7FB-CE508EE1561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430B52F-338E-4F4F-B643-8BA315D93A55}" type="slidenum">
              <a:t>6</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FC01D4-3235-DA0C-DA9A-03CB38E7F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EF64FF-D7A8-77D8-573F-754B116314A8}"/>
              </a:ext>
            </a:extLst>
          </p:cNvPr>
          <p:cNvSpPr txBox="1">
            <a:spLocks noGrp="1"/>
          </p:cNvSpPr>
          <p:nvPr>
            <p:ph type="body" sz="quarter" idx="1"/>
          </p:nvPr>
        </p:nvSpPr>
        <p:spPr/>
        <p:txBody>
          <a:bodyPr/>
          <a:lstStyle/>
          <a:p>
            <a:pPr lvl="0"/>
            <a:r>
              <a:rPr lang="en-GB"/>
              <a:t>This report uses various sources to analyse the history and decline of Blockbuster, a video rental company. Journals focus on strategic management, technology change, and consumer behaviour, while books provide a detailed analysis of Blockbuster's emergence and decline within the video rental services market. Documentaries analyse the company's growth and decline, while market reports and studies offer in-depth analysis of consumer trends and competitive landscapes. News articles follow Blockbuster's market performance and corporate actions, while government and law documents provide information on the company's financial status, bankruptcy filings, and legal issues.</a:t>
            </a:r>
          </a:p>
        </p:txBody>
      </p:sp>
      <p:sp>
        <p:nvSpPr>
          <p:cNvPr id="4" name="Slide Number Placeholder 3">
            <a:extLst>
              <a:ext uri="{FF2B5EF4-FFF2-40B4-BE49-F238E27FC236}">
                <a16:creationId xmlns:a16="http://schemas.microsoft.com/office/drawing/2014/main" id="{C8597E1A-0F3B-325C-72D1-B44111C0882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EA332B3-5453-4275-9A1D-14447AB6667A}" type="slidenum">
              <a:t>7</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454267-73F8-E367-04E3-9C7859FBB7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A7C955-E5AC-8AAA-EC83-8C805E11F337}"/>
              </a:ext>
            </a:extLst>
          </p:cNvPr>
          <p:cNvSpPr txBox="1">
            <a:spLocks noGrp="1"/>
          </p:cNvSpPr>
          <p:nvPr>
            <p:ph type="body" sz="quarter" idx="1"/>
          </p:nvPr>
        </p:nvSpPr>
        <p:spPr/>
        <p:txBody>
          <a:bodyPr/>
          <a:lstStyle/>
          <a:p>
            <a:pPr lvl="0"/>
            <a:r>
              <a:rPr lang="en-GB"/>
              <a:t>I faced several obstacles, particularly in obtaining up-to-date information on Blockbuster. As a result, I had to resort to alternate sources such as university archives and specialised databases. The process of interpreting intricate financial data was effectively facilitated via the engagement of academic advisers and active participation in seminars focused on financial analysis. The practical issue of Blockbuster was analysed using theoretical frameworks, which were applied via a comprehensive examination of case studies and subsequent conversations. (</a:t>
            </a:r>
            <a:r>
              <a:rPr lang="en-GB" i="1"/>
              <a:t>Smith, 2020</a:t>
            </a:r>
            <a:r>
              <a:rPr lang="en-GB"/>
              <a:t>). This approach also allowed for the identification and mitigation of any pre-existing biases. By looking at the fall of Blockbuster from several angles, I  was able to get a more comprehensive picture of the situation.</a:t>
            </a:r>
          </a:p>
        </p:txBody>
      </p:sp>
      <p:sp>
        <p:nvSpPr>
          <p:cNvPr id="4" name="Slide Number Placeholder 3">
            <a:extLst>
              <a:ext uri="{FF2B5EF4-FFF2-40B4-BE49-F238E27FC236}">
                <a16:creationId xmlns:a16="http://schemas.microsoft.com/office/drawing/2014/main" id="{ED2B0592-FC69-2B43-E4F1-9D5749502D5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5B328E-7953-47CA-B598-142B4EFECB74}" type="slidenum">
              <a:t>8</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2AA1A3-7DF6-F4C4-85FD-7104F5D596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2A142E-8625-047B-ED02-59136DE1F010}"/>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50D3E7FE-328E-97E7-57ED-7196D8FC68F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4916EC-F809-4551-BD4A-28F9612D8572}" type="slidenum">
              <a:t>9</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63974-D4E2-61AC-1EAE-C44D935E01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C53795-82C2-5904-327D-83E655A16E39}"/>
              </a:ext>
            </a:extLst>
          </p:cNvPr>
          <p:cNvSpPr txBox="1">
            <a:spLocks noGrp="1"/>
          </p:cNvSpPr>
          <p:nvPr>
            <p:ph type="body" sz="quarter" idx="1"/>
          </p:nvPr>
        </p:nvSpPr>
        <p:spPr/>
        <p:txBody>
          <a:bodyPr/>
          <a:lstStyle/>
          <a:p>
            <a:pPr lvl="0"/>
            <a:r>
              <a:rPr lang="en-GB"/>
              <a:t>The study conducted on the decline of Blockbuster has yielded significant insights that may be effectively used to future corporate strategies and individual growth.</a:t>
            </a:r>
          </a:p>
          <a:p>
            <a:pPr lvl="0"/>
            <a:r>
              <a:rPr lang="en-GB"/>
              <a:t>Informed decision-making refers to the capacity to create more knowledgeable and well-founded choices by acquiring a comprehensive comprehension of market trends and instances of company failures </a:t>
            </a:r>
            <a:r>
              <a:rPr lang="en-GB" i="1"/>
              <a:t>(Goleman, et.al. 2013).</a:t>
            </a:r>
          </a:p>
          <a:p>
            <a:pPr lvl="0"/>
            <a:r>
              <a:rPr lang="en-GB"/>
              <a:t>The need of adaptation in strategic planning is underscored by the lessons learned from Blockbuster's errors.</a:t>
            </a:r>
          </a:p>
          <a:p>
            <a:pPr lvl="0"/>
            <a:r>
              <a:rPr lang="en-GB"/>
              <a:t>Enhanced Leadership: An Examination of the Role of Leadership in Guiding Organisations through Disruptive Market Transformations. The need of constant learning and being abreast of industry changes. These insights play a crucial role in fostering personal development and facilitating efficient business administration, providing individuals with the capacity to anticipate and adjust to upcoming challenges and opportunities.</a:t>
            </a:r>
          </a:p>
        </p:txBody>
      </p:sp>
      <p:sp>
        <p:nvSpPr>
          <p:cNvPr id="4" name="Slide Number Placeholder 3">
            <a:extLst>
              <a:ext uri="{FF2B5EF4-FFF2-40B4-BE49-F238E27FC236}">
                <a16:creationId xmlns:a16="http://schemas.microsoft.com/office/drawing/2014/main" id="{1A5A9011-F64C-AB90-1A55-5257A4C7C17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6AAFF7-47BD-4B54-9BF5-AFBA37AE77C7}" type="slidenum">
              <a:t>10</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04ECA8-D018-9C95-F9AD-51FFBC613C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2FE45E-0308-327D-98A8-908D3E5CF51C}"/>
              </a:ext>
            </a:extLst>
          </p:cNvPr>
          <p:cNvSpPr txBox="1">
            <a:spLocks noGrp="1"/>
          </p:cNvSpPr>
          <p:nvPr>
            <p:ph type="body" sz="quarter" idx="1"/>
          </p:nvPr>
        </p:nvSpPr>
        <p:spPr/>
        <p:txBody>
          <a:bodyPr/>
          <a:lstStyle/>
          <a:p>
            <a:pPr lvl="0"/>
            <a:r>
              <a:rPr lang="en-GB"/>
              <a:t>The study highlights the decline of Blockbuster, a major player in the entertainment industry, due to its inability to adapt to digital streaming and its significant reliance on physical DVD rentals. The company's failure to integrate modern technology and its overreliance on physical rentals worsened the situation. The study also highlights the need for businesses to adapt to rapidly changing circumstances, as Blockbuster's failure to innovate significantly influenced the situation.</a:t>
            </a:r>
          </a:p>
        </p:txBody>
      </p:sp>
      <p:sp>
        <p:nvSpPr>
          <p:cNvPr id="4" name="Slide Number Placeholder 3">
            <a:extLst>
              <a:ext uri="{FF2B5EF4-FFF2-40B4-BE49-F238E27FC236}">
                <a16:creationId xmlns:a16="http://schemas.microsoft.com/office/drawing/2014/main" id="{12AC9898-B1FB-161D-64DB-A1A9007C4DC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E94BF1F-DC02-4094-8E80-B1CDF6F118F1}" type="slidenum">
              <a:t>11</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224A40-1219-63B8-0239-7CDAA3921B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ECF984-FE1D-3534-B591-89A3981728D0}"/>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EC0A75F1-CF51-5384-21C9-EC75CE4C4D9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0BCCE6F-7FAD-46FE-84F8-8095A6A22CF6}" type="slidenum">
              <a:t>12</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90C15-1CC6-EB43-B1BD-F1DCE4EE3B0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GB"/>
              <a:t>Click to edit Master title style</a:t>
            </a:r>
          </a:p>
        </p:txBody>
      </p:sp>
      <p:sp>
        <p:nvSpPr>
          <p:cNvPr id="3" name="Subtitle 2">
            <a:extLst>
              <a:ext uri="{FF2B5EF4-FFF2-40B4-BE49-F238E27FC236}">
                <a16:creationId xmlns:a16="http://schemas.microsoft.com/office/drawing/2014/main" id="{57138D7D-1804-131C-84DE-330727A12F6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GB"/>
              <a:t>Click to edit Master subtitle style</a:t>
            </a:r>
          </a:p>
        </p:txBody>
      </p:sp>
      <p:sp>
        <p:nvSpPr>
          <p:cNvPr id="4" name="Date Placeholder 3">
            <a:extLst>
              <a:ext uri="{FF2B5EF4-FFF2-40B4-BE49-F238E27FC236}">
                <a16:creationId xmlns:a16="http://schemas.microsoft.com/office/drawing/2014/main" id="{F147B418-219A-1BE2-2FC1-91B4A9F9BEBC}"/>
              </a:ext>
            </a:extLst>
          </p:cNvPr>
          <p:cNvSpPr txBox="1">
            <a:spLocks noGrp="1"/>
          </p:cNvSpPr>
          <p:nvPr>
            <p:ph type="dt" sz="half" idx="7"/>
          </p:nvPr>
        </p:nvSpPr>
        <p:spPr/>
        <p:txBody>
          <a:bodyPr/>
          <a:lstStyle>
            <a:lvl1pPr>
              <a:defRPr/>
            </a:lvl1pPr>
          </a:lstStyle>
          <a:p>
            <a:pPr lvl="0"/>
            <a:fld id="{E789EE42-8169-41C8-8AAD-AAD0EFEFF151}" type="datetime1">
              <a:rPr lang="en-GB"/>
              <a:pPr lvl="0"/>
              <a:t>12/11/2023</a:t>
            </a:fld>
            <a:endParaRPr lang="en-GB"/>
          </a:p>
        </p:txBody>
      </p:sp>
      <p:sp>
        <p:nvSpPr>
          <p:cNvPr id="5" name="Footer Placeholder 4">
            <a:extLst>
              <a:ext uri="{FF2B5EF4-FFF2-40B4-BE49-F238E27FC236}">
                <a16:creationId xmlns:a16="http://schemas.microsoft.com/office/drawing/2014/main" id="{2670E183-F553-4D77-55F1-503F61F8B46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EA013578-4DA4-B6C6-800D-8C0D9B6B88CA}"/>
              </a:ext>
            </a:extLst>
          </p:cNvPr>
          <p:cNvSpPr txBox="1">
            <a:spLocks noGrp="1"/>
          </p:cNvSpPr>
          <p:nvPr>
            <p:ph type="sldNum" sz="quarter" idx="8"/>
          </p:nvPr>
        </p:nvSpPr>
        <p:spPr/>
        <p:txBody>
          <a:bodyPr/>
          <a:lstStyle>
            <a:lvl1pPr>
              <a:defRPr/>
            </a:lvl1pPr>
          </a:lstStyle>
          <a:p>
            <a:pPr lvl="0"/>
            <a:fld id="{0EE6C4C8-C146-4AA4-BA96-32EBF873F386}" type="slidenum">
              <a:t>‹#›</a:t>
            </a:fld>
            <a:endParaRPr lang="en-GB"/>
          </a:p>
        </p:txBody>
      </p:sp>
    </p:spTree>
    <p:extLst>
      <p:ext uri="{BB962C8B-B14F-4D97-AF65-F5344CB8AC3E}">
        <p14:creationId xmlns:p14="http://schemas.microsoft.com/office/powerpoint/2010/main" val="125540844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D5364-4D55-4BE1-4CAD-05C799B1AB5F}"/>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AFC40745-89FB-F4CC-EE9C-ADAD1FCB2CC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3901FA0-28E3-9BCC-EAC8-74FEB5D85D7B}"/>
              </a:ext>
            </a:extLst>
          </p:cNvPr>
          <p:cNvSpPr txBox="1">
            <a:spLocks noGrp="1"/>
          </p:cNvSpPr>
          <p:nvPr>
            <p:ph type="dt" sz="half" idx="7"/>
          </p:nvPr>
        </p:nvSpPr>
        <p:spPr/>
        <p:txBody>
          <a:bodyPr/>
          <a:lstStyle>
            <a:lvl1pPr>
              <a:defRPr/>
            </a:lvl1pPr>
          </a:lstStyle>
          <a:p>
            <a:pPr lvl="0"/>
            <a:fld id="{1E680CBB-4EEA-4DB4-B657-6A08DB77E6F2}" type="datetime1">
              <a:rPr lang="en-GB"/>
              <a:pPr lvl="0"/>
              <a:t>12/11/2023</a:t>
            </a:fld>
            <a:endParaRPr lang="en-GB"/>
          </a:p>
        </p:txBody>
      </p:sp>
      <p:sp>
        <p:nvSpPr>
          <p:cNvPr id="5" name="Footer Placeholder 4">
            <a:extLst>
              <a:ext uri="{FF2B5EF4-FFF2-40B4-BE49-F238E27FC236}">
                <a16:creationId xmlns:a16="http://schemas.microsoft.com/office/drawing/2014/main" id="{39AC1EBB-A4B8-FF14-043E-FB90AB9A9FE8}"/>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D181A2A-1E6D-6330-92E2-2F374AC2E222}"/>
              </a:ext>
            </a:extLst>
          </p:cNvPr>
          <p:cNvSpPr txBox="1">
            <a:spLocks noGrp="1"/>
          </p:cNvSpPr>
          <p:nvPr>
            <p:ph type="sldNum" sz="quarter" idx="8"/>
          </p:nvPr>
        </p:nvSpPr>
        <p:spPr/>
        <p:txBody>
          <a:bodyPr/>
          <a:lstStyle>
            <a:lvl1pPr>
              <a:defRPr/>
            </a:lvl1pPr>
          </a:lstStyle>
          <a:p>
            <a:pPr lvl="0"/>
            <a:fld id="{30FC9624-7228-45D1-A472-339168FBC6CB}" type="slidenum">
              <a:t>‹#›</a:t>
            </a:fld>
            <a:endParaRPr lang="en-GB"/>
          </a:p>
        </p:txBody>
      </p:sp>
    </p:spTree>
    <p:extLst>
      <p:ext uri="{BB962C8B-B14F-4D97-AF65-F5344CB8AC3E}">
        <p14:creationId xmlns:p14="http://schemas.microsoft.com/office/powerpoint/2010/main" val="45619914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B9BDC-FEE0-FAA9-6650-60F79399C91D}"/>
              </a:ext>
            </a:extLst>
          </p:cNvPr>
          <p:cNvSpPr txBox="1">
            <a:spLocks noGrp="1"/>
          </p:cNvSpPr>
          <p:nvPr>
            <p:ph type="title"/>
          </p:nvPr>
        </p:nvSpPr>
        <p:spPr>
          <a:xfrm>
            <a:off x="831847" y="1709735"/>
            <a:ext cx="10515600" cy="2852735"/>
          </a:xfrm>
        </p:spPr>
        <p:txBody>
          <a:bodyPr anchor="b"/>
          <a:lstStyle>
            <a:lvl1pPr>
              <a:defRPr sz="6000"/>
            </a:lvl1pPr>
          </a:lstStyle>
          <a:p>
            <a:pPr lvl="0"/>
            <a:r>
              <a:rPr lang="en-GB"/>
              <a:t>Click to edit Master title style</a:t>
            </a:r>
          </a:p>
        </p:txBody>
      </p:sp>
      <p:sp>
        <p:nvSpPr>
          <p:cNvPr id="3" name="Text Placeholder 2">
            <a:extLst>
              <a:ext uri="{FF2B5EF4-FFF2-40B4-BE49-F238E27FC236}">
                <a16:creationId xmlns:a16="http://schemas.microsoft.com/office/drawing/2014/main" id="{F651B1E5-F9A8-6340-0F27-2DBB5312BBE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GB"/>
              <a:t>Click to edit Master text styles</a:t>
            </a:r>
          </a:p>
        </p:txBody>
      </p:sp>
      <p:sp>
        <p:nvSpPr>
          <p:cNvPr id="4" name="Date Placeholder 3">
            <a:extLst>
              <a:ext uri="{FF2B5EF4-FFF2-40B4-BE49-F238E27FC236}">
                <a16:creationId xmlns:a16="http://schemas.microsoft.com/office/drawing/2014/main" id="{C3922E4A-DD54-512B-01F6-6DE4852E341F}"/>
              </a:ext>
            </a:extLst>
          </p:cNvPr>
          <p:cNvSpPr txBox="1">
            <a:spLocks noGrp="1"/>
          </p:cNvSpPr>
          <p:nvPr>
            <p:ph type="dt" sz="half" idx="7"/>
          </p:nvPr>
        </p:nvSpPr>
        <p:spPr/>
        <p:txBody>
          <a:bodyPr/>
          <a:lstStyle>
            <a:lvl1pPr>
              <a:defRPr/>
            </a:lvl1pPr>
          </a:lstStyle>
          <a:p>
            <a:pPr lvl="0"/>
            <a:fld id="{BFC86B31-9DAC-4F6D-B104-2B170AB855B9}" type="datetime1">
              <a:rPr lang="en-GB"/>
              <a:pPr lvl="0"/>
              <a:t>12/11/2023</a:t>
            </a:fld>
            <a:endParaRPr lang="en-GB"/>
          </a:p>
        </p:txBody>
      </p:sp>
      <p:sp>
        <p:nvSpPr>
          <p:cNvPr id="5" name="Footer Placeholder 4">
            <a:extLst>
              <a:ext uri="{FF2B5EF4-FFF2-40B4-BE49-F238E27FC236}">
                <a16:creationId xmlns:a16="http://schemas.microsoft.com/office/drawing/2014/main" id="{CA380C5D-9241-37B1-6477-1216DF0919F6}"/>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09A9760-81BF-A291-58D8-1491A1D813EF}"/>
              </a:ext>
            </a:extLst>
          </p:cNvPr>
          <p:cNvSpPr txBox="1">
            <a:spLocks noGrp="1"/>
          </p:cNvSpPr>
          <p:nvPr>
            <p:ph type="sldNum" sz="quarter" idx="8"/>
          </p:nvPr>
        </p:nvSpPr>
        <p:spPr/>
        <p:txBody>
          <a:bodyPr/>
          <a:lstStyle>
            <a:lvl1pPr>
              <a:defRPr/>
            </a:lvl1pPr>
          </a:lstStyle>
          <a:p>
            <a:pPr lvl="0"/>
            <a:fld id="{63496041-D2BB-480A-BC82-E253CC0DEDF5}" type="slidenum">
              <a:t>‹#›</a:t>
            </a:fld>
            <a:endParaRPr lang="en-GB"/>
          </a:p>
        </p:txBody>
      </p:sp>
    </p:spTree>
    <p:extLst>
      <p:ext uri="{BB962C8B-B14F-4D97-AF65-F5344CB8AC3E}">
        <p14:creationId xmlns:p14="http://schemas.microsoft.com/office/powerpoint/2010/main" val="3598589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D3A59-6E05-1D27-2693-36FD162B8D1E}"/>
              </a:ext>
            </a:extLst>
          </p:cNvPr>
          <p:cNvSpPr txBox="1">
            <a:spLocks noGrp="1"/>
          </p:cNvSpPr>
          <p:nvPr>
            <p:ph type="title"/>
          </p:nvPr>
        </p:nvSpPr>
        <p:spPr/>
        <p:txBody>
          <a:bodyPr/>
          <a:lstStyle>
            <a:lvl1pPr>
              <a:defRPr/>
            </a:lvl1pPr>
          </a:lstStyle>
          <a:p>
            <a:pPr lvl="0"/>
            <a:r>
              <a:rPr lang="en-GB"/>
              <a:t>Click to edit Master title style</a:t>
            </a:r>
          </a:p>
        </p:txBody>
      </p:sp>
      <p:sp>
        <p:nvSpPr>
          <p:cNvPr id="3" name="Content Placeholder 2">
            <a:extLst>
              <a:ext uri="{FF2B5EF4-FFF2-40B4-BE49-F238E27FC236}">
                <a16:creationId xmlns:a16="http://schemas.microsoft.com/office/drawing/2014/main" id="{A4E4DF45-B971-762F-2879-652C8596BF6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FD72453E-F0BB-9B67-542B-D65ACA8CC64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1F3FD1B-4C0C-02C2-20C5-DFE1BF1F0CE5}"/>
              </a:ext>
            </a:extLst>
          </p:cNvPr>
          <p:cNvSpPr txBox="1">
            <a:spLocks noGrp="1"/>
          </p:cNvSpPr>
          <p:nvPr>
            <p:ph type="dt" sz="half" idx="7"/>
          </p:nvPr>
        </p:nvSpPr>
        <p:spPr/>
        <p:txBody>
          <a:bodyPr/>
          <a:lstStyle>
            <a:lvl1pPr>
              <a:defRPr/>
            </a:lvl1pPr>
          </a:lstStyle>
          <a:p>
            <a:pPr lvl="0"/>
            <a:fld id="{424FCD9F-B17C-4D68-8523-7CAB04D3FA5F}" type="datetime1">
              <a:rPr lang="en-GB"/>
              <a:pPr lvl="0"/>
              <a:t>12/11/2023</a:t>
            </a:fld>
            <a:endParaRPr lang="en-GB"/>
          </a:p>
        </p:txBody>
      </p:sp>
      <p:sp>
        <p:nvSpPr>
          <p:cNvPr id="6" name="Footer Placeholder 5">
            <a:extLst>
              <a:ext uri="{FF2B5EF4-FFF2-40B4-BE49-F238E27FC236}">
                <a16:creationId xmlns:a16="http://schemas.microsoft.com/office/drawing/2014/main" id="{715AE262-A567-7FD4-F98F-B04DEBEBD4F0}"/>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F9A9598-2696-526E-82A0-A41C094DFC8F}"/>
              </a:ext>
            </a:extLst>
          </p:cNvPr>
          <p:cNvSpPr txBox="1">
            <a:spLocks noGrp="1"/>
          </p:cNvSpPr>
          <p:nvPr>
            <p:ph type="sldNum" sz="quarter" idx="8"/>
          </p:nvPr>
        </p:nvSpPr>
        <p:spPr/>
        <p:txBody>
          <a:bodyPr/>
          <a:lstStyle>
            <a:lvl1pPr>
              <a:defRPr/>
            </a:lvl1pPr>
          </a:lstStyle>
          <a:p>
            <a:pPr lvl="0"/>
            <a:fld id="{34C10D63-D71C-4E7A-908E-77073AA17C84}" type="slidenum">
              <a:t>‹#›</a:t>
            </a:fld>
            <a:endParaRPr lang="en-GB"/>
          </a:p>
        </p:txBody>
      </p:sp>
    </p:spTree>
    <p:extLst>
      <p:ext uri="{BB962C8B-B14F-4D97-AF65-F5344CB8AC3E}">
        <p14:creationId xmlns:p14="http://schemas.microsoft.com/office/powerpoint/2010/main" val="40322213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1B7E7-82AD-86DC-512C-3FD27D0CF8CD}"/>
              </a:ext>
            </a:extLst>
          </p:cNvPr>
          <p:cNvSpPr txBox="1">
            <a:spLocks noGrp="1"/>
          </p:cNvSpPr>
          <p:nvPr>
            <p:ph type="title"/>
          </p:nvPr>
        </p:nvSpPr>
        <p:spPr>
          <a:xfrm>
            <a:off x="839784" y="365129"/>
            <a:ext cx="10515600" cy="1325559"/>
          </a:xfrm>
        </p:spPr>
        <p:txBody>
          <a:bodyPr/>
          <a:lstStyle>
            <a:lvl1pPr>
              <a:defRPr/>
            </a:lvl1pPr>
          </a:lstStyle>
          <a:p>
            <a:pPr lvl="0"/>
            <a:r>
              <a:rPr lang="en-GB"/>
              <a:t>Click to edit Master title style</a:t>
            </a:r>
          </a:p>
        </p:txBody>
      </p:sp>
      <p:sp>
        <p:nvSpPr>
          <p:cNvPr id="3" name="Text Placeholder 2">
            <a:extLst>
              <a:ext uri="{FF2B5EF4-FFF2-40B4-BE49-F238E27FC236}">
                <a16:creationId xmlns:a16="http://schemas.microsoft.com/office/drawing/2014/main" id="{780B499D-E3D9-F1C6-9F80-F4B59524519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GB"/>
              <a:t>Click to edit Master text styles</a:t>
            </a:r>
          </a:p>
        </p:txBody>
      </p:sp>
      <p:sp>
        <p:nvSpPr>
          <p:cNvPr id="4" name="Content Placeholder 3">
            <a:extLst>
              <a:ext uri="{FF2B5EF4-FFF2-40B4-BE49-F238E27FC236}">
                <a16:creationId xmlns:a16="http://schemas.microsoft.com/office/drawing/2014/main" id="{0460426B-56EC-ACF7-D80F-5DE49C77ED2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5940339C-10C6-FC69-1D92-A11F46BBBC2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GB"/>
              <a:t>Click to edit Master text styles</a:t>
            </a:r>
          </a:p>
        </p:txBody>
      </p:sp>
      <p:sp>
        <p:nvSpPr>
          <p:cNvPr id="6" name="Content Placeholder 5">
            <a:extLst>
              <a:ext uri="{FF2B5EF4-FFF2-40B4-BE49-F238E27FC236}">
                <a16:creationId xmlns:a16="http://schemas.microsoft.com/office/drawing/2014/main" id="{1E3FC82B-FE6D-EBF1-2F2C-CF650E945000}"/>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FDF7CF2-2145-9608-E9AF-4B0640E982B1}"/>
              </a:ext>
            </a:extLst>
          </p:cNvPr>
          <p:cNvSpPr txBox="1">
            <a:spLocks noGrp="1"/>
          </p:cNvSpPr>
          <p:nvPr>
            <p:ph type="dt" sz="half" idx="7"/>
          </p:nvPr>
        </p:nvSpPr>
        <p:spPr/>
        <p:txBody>
          <a:bodyPr/>
          <a:lstStyle>
            <a:lvl1pPr>
              <a:defRPr/>
            </a:lvl1pPr>
          </a:lstStyle>
          <a:p>
            <a:pPr lvl="0"/>
            <a:fld id="{0E67F6A5-577A-4CBA-BBD2-86F04E6856EF}" type="datetime1">
              <a:rPr lang="en-GB"/>
              <a:pPr lvl="0"/>
              <a:t>12/11/2023</a:t>
            </a:fld>
            <a:endParaRPr lang="en-GB"/>
          </a:p>
        </p:txBody>
      </p:sp>
      <p:sp>
        <p:nvSpPr>
          <p:cNvPr id="8" name="Footer Placeholder 7">
            <a:extLst>
              <a:ext uri="{FF2B5EF4-FFF2-40B4-BE49-F238E27FC236}">
                <a16:creationId xmlns:a16="http://schemas.microsoft.com/office/drawing/2014/main" id="{DEF27DD7-4D30-6269-5F55-02DE9A389476}"/>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B330192F-CF4E-16B9-D29A-D95D79202873}"/>
              </a:ext>
            </a:extLst>
          </p:cNvPr>
          <p:cNvSpPr txBox="1">
            <a:spLocks noGrp="1"/>
          </p:cNvSpPr>
          <p:nvPr>
            <p:ph type="sldNum" sz="quarter" idx="8"/>
          </p:nvPr>
        </p:nvSpPr>
        <p:spPr/>
        <p:txBody>
          <a:bodyPr/>
          <a:lstStyle>
            <a:lvl1pPr>
              <a:defRPr/>
            </a:lvl1pPr>
          </a:lstStyle>
          <a:p>
            <a:pPr lvl="0"/>
            <a:fld id="{A5A56F35-2DC6-46BB-8D97-EA8E54F90B72}" type="slidenum">
              <a:t>‹#›</a:t>
            </a:fld>
            <a:endParaRPr lang="en-GB"/>
          </a:p>
        </p:txBody>
      </p:sp>
    </p:spTree>
    <p:extLst>
      <p:ext uri="{BB962C8B-B14F-4D97-AF65-F5344CB8AC3E}">
        <p14:creationId xmlns:p14="http://schemas.microsoft.com/office/powerpoint/2010/main" val="14471082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7BEA8-87B7-FE0C-4045-8DEA0E620E09}"/>
              </a:ext>
            </a:extLst>
          </p:cNvPr>
          <p:cNvSpPr txBox="1">
            <a:spLocks noGrp="1"/>
          </p:cNvSpPr>
          <p:nvPr>
            <p:ph type="title"/>
          </p:nvPr>
        </p:nvSpPr>
        <p:spPr/>
        <p:txBody>
          <a:bodyPr/>
          <a:lstStyle>
            <a:lvl1pPr>
              <a:defRPr/>
            </a:lvl1pPr>
          </a:lstStyle>
          <a:p>
            <a:pPr lvl="0"/>
            <a:r>
              <a:rPr lang="en-GB"/>
              <a:t>Click to edit Master title style</a:t>
            </a:r>
          </a:p>
        </p:txBody>
      </p:sp>
      <p:sp>
        <p:nvSpPr>
          <p:cNvPr id="3" name="Date Placeholder 2">
            <a:extLst>
              <a:ext uri="{FF2B5EF4-FFF2-40B4-BE49-F238E27FC236}">
                <a16:creationId xmlns:a16="http://schemas.microsoft.com/office/drawing/2014/main" id="{C91C5D97-EE3A-9910-95A3-C8D40DE7E0A4}"/>
              </a:ext>
            </a:extLst>
          </p:cNvPr>
          <p:cNvSpPr txBox="1">
            <a:spLocks noGrp="1"/>
          </p:cNvSpPr>
          <p:nvPr>
            <p:ph type="dt" sz="half" idx="7"/>
          </p:nvPr>
        </p:nvSpPr>
        <p:spPr/>
        <p:txBody>
          <a:bodyPr/>
          <a:lstStyle>
            <a:lvl1pPr>
              <a:defRPr/>
            </a:lvl1pPr>
          </a:lstStyle>
          <a:p>
            <a:pPr lvl="0"/>
            <a:fld id="{4835D73F-EC88-4A25-9F81-B42904941B15}" type="datetime1">
              <a:rPr lang="en-GB"/>
              <a:pPr lvl="0"/>
              <a:t>12/11/2023</a:t>
            </a:fld>
            <a:endParaRPr lang="en-GB"/>
          </a:p>
        </p:txBody>
      </p:sp>
      <p:sp>
        <p:nvSpPr>
          <p:cNvPr id="4" name="Footer Placeholder 3">
            <a:extLst>
              <a:ext uri="{FF2B5EF4-FFF2-40B4-BE49-F238E27FC236}">
                <a16:creationId xmlns:a16="http://schemas.microsoft.com/office/drawing/2014/main" id="{6D887BD9-86AA-3324-6FB6-AA24D847050A}"/>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1AB27186-72BA-92AB-B59C-B83FE72D6151}"/>
              </a:ext>
            </a:extLst>
          </p:cNvPr>
          <p:cNvSpPr txBox="1">
            <a:spLocks noGrp="1"/>
          </p:cNvSpPr>
          <p:nvPr>
            <p:ph type="sldNum" sz="quarter" idx="8"/>
          </p:nvPr>
        </p:nvSpPr>
        <p:spPr/>
        <p:txBody>
          <a:bodyPr/>
          <a:lstStyle>
            <a:lvl1pPr>
              <a:defRPr/>
            </a:lvl1pPr>
          </a:lstStyle>
          <a:p>
            <a:pPr lvl="0"/>
            <a:fld id="{2734C858-1B03-4193-B64D-D5D0208C9F8E}" type="slidenum">
              <a:t>‹#›</a:t>
            </a:fld>
            <a:endParaRPr lang="en-GB"/>
          </a:p>
        </p:txBody>
      </p:sp>
    </p:spTree>
    <p:extLst>
      <p:ext uri="{BB962C8B-B14F-4D97-AF65-F5344CB8AC3E}">
        <p14:creationId xmlns:p14="http://schemas.microsoft.com/office/powerpoint/2010/main" val="646146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EECCB7-5F5B-2CEA-E289-5B02307AC5CF}"/>
              </a:ext>
            </a:extLst>
          </p:cNvPr>
          <p:cNvSpPr txBox="1">
            <a:spLocks noGrp="1"/>
          </p:cNvSpPr>
          <p:nvPr>
            <p:ph type="dt" sz="half" idx="7"/>
          </p:nvPr>
        </p:nvSpPr>
        <p:spPr/>
        <p:txBody>
          <a:bodyPr/>
          <a:lstStyle>
            <a:lvl1pPr>
              <a:defRPr/>
            </a:lvl1pPr>
          </a:lstStyle>
          <a:p>
            <a:pPr lvl="0"/>
            <a:fld id="{644B5DEE-529B-461A-BD31-A2AEE06978FC}" type="datetime1">
              <a:rPr lang="en-GB"/>
              <a:pPr lvl="0"/>
              <a:t>12/11/2023</a:t>
            </a:fld>
            <a:endParaRPr lang="en-GB"/>
          </a:p>
        </p:txBody>
      </p:sp>
      <p:sp>
        <p:nvSpPr>
          <p:cNvPr id="3" name="Footer Placeholder 2">
            <a:extLst>
              <a:ext uri="{FF2B5EF4-FFF2-40B4-BE49-F238E27FC236}">
                <a16:creationId xmlns:a16="http://schemas.microsoft.com/office/drawing/2014/main" id="{9D63C368-9B65-9AD7-7594-4231CBF963D3}"/>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D66DDE16-688A-AB66-5622-3A4667182C8E}"/>
              </a:ext>
            </a:extLst>
          </p:cNvPr>
          <p:cNvSpPr txBox="1">
            <a:spLocks noGrp="1"/>
          </p:cNvSpPr>
          <p:nvPr>
            <p:ph type="sldNum" sz="quarter" idx="8"/>
          </p:nvPr>
        </p:nvSpPr>
        <p:spPr/>
        <p:txBody>
          <a:bodyPr/>
          <a:lstStyle>
            <a:lvl1pPr>
              <a:defRPr/>
            </a:lvl1pPr>
          </a:lstStyle>
          <a:p>
            <a:pPr lvl="0"/>
            <a:fld id="{69F7250A-E15D-4A73-809D-20EE5B562050}" type="slidenum">
              <a:t>‹#›</a:t>
            </a:fld>
            <a:endParaRPr lang="en-GB"/>
          </a:p>
        </p:txBody>
      </p:sp>
    </p:spTree>
    <p:extLst>
      <p:ext uri="{BB962C8B-B14F-4D97-AF65-F5344CB8AC3E}">
        <p14:creationId xmlns:p14="http://schemas.microsoft.com/office/powerpoint/2010/main" val="18838301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332FF-E7D8-CFA7-A382-3082B388BF7D}"/>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Content Placeholder 2">
            <a:extLst>
              <a:ext uri="{FF2B5EF4-FFF2-40B4-BE49-F238E27FC236}">
                <a16:creationId xmlns:a16="http://schemas.microsoft.com/office/drawing/2014/main" id="{1237032E-732D-735C-126D-4C97305DD12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BEE7A43-4CC2-5153-7C69-AB15254620F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5FFB2C67-67D2-6DA0-47C1-8D72D283EA8F}"/>
              </a:ext>
            </a:extLst>
          </p:cNvPr>
          <p:cNvSpPr txBox="1">
            <a:spLocks noGrp="1"/>
          </p:cNvSpPr>
          <p:nvPr>
            <p:ph type="dt" sz="half" idx="7"/>
          </p:nvPr>
        </p:nvSpPr>
        <p:spPr/>
        <p:txBody>
          <a:bodyPr/>
          <a:lstStyle>
            <a:lvl1pPr>
              <a:defRPr/>
            </a:lvl1pPr>
          </a:lstStyle>
          <a:p>
            <a:pPr lvl="0"/>
            <a:fld id="{2BD02407-B1C8-463B-9F84-D5E4AEAFC5AE}" type="datetime1">
              <a:rPr lang="en-GB"/>
              <a:pPr lvl="0"/>
              <a:t>12/11/2023</a:t>
            </a:fld>
            <a:endParaRPr lang="en-GB"/>
          </a:p>
        </p:txBody>
      </p:sp>
      <p:sp>
        <p:nvSpPr>
          <p:cNvPr id="6" name="Footer Placeholder 5">
            <a:extLst>
              <a:ext uri="{FF2B5EF4-FFF2-40B4-BE49-F238E27FC236}">
                <a16:creationId xmlns:a16="http://schemas.microsoft.com/office/drawing/2014/main" id="{E0010825-37E0-932F-DF3E-8E655F13AEA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4145A81-9FEE-6B4E-27DB-F27DF0EEBD72}"/>
              </a:ext>
            </a:extLst>
          </p:cNvPr>
          <p:cNvSpPr txBox="1">
            <a:spLocks noGrp="1"/>
          </p:cNvSpPr>
          <p:nvPr>
            <p:ph type="sldNum" sz="quarter" idx="8"/>
          </p:nvPr>
        </p:nvSpPr>
        <p:spPr/>
        <p:txBody>
          <a:bodyPr/>
          <a:lstStyle>
            <a:lvl1pPr>
              <a:defRPr/>
            </a:lvl1pPr>
          </a:lstStyle>
          <a:p>
            <a:pPr lvl="0"/>
            <a:fld id="{003AAE01-804D-458C-8BC8-8077177CD24C}" type="slidenum">
              <a:t>‹#›</a:t>
            </a:fld>
            <a:endParaRPr lang="en-GB"/>
          </a:p>
        </p:txBody>
      </p:sp>
    </p:spTree>
    <p:extLst>
      <p:ext uri="{BB962C8B-B14F-4D97-AF65-F5344CB8AC3E}">
        <p14:creationId xmlns:p14="http://schemas.microsoft.com/office/powerpoint/2010/main" val="385329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DB843-02D2-57BE-D657-C777BB56DD50}"/>
              </a:ext>
            </a:extLst>
          </p:cNvPr>
          <p:cNvSpPr txBox="1">
            <a:spLocks noGrp="1"/>
          </p:cNvSpPr>
          <p:nvPr>
            <p:ph type="title"/>
          </p:nvPr>
        </p:nvSpPr>
        <p:spPr>
          <a:xfrm>
            <a:off x="839784" y="457200"/>
            <a:ext cx="3932240" cy="1600200"/>
          </a:xfrm>
        </p:spPr>
        <p:txBody>
          <a:bodyPr anchor="b"/>
          <a:lstStyle>
            <a:lvl1pPr>
              <a:defRPr sz="3200"/>
            </a:lvl1pPr>
          </a:lstStyle>
          <a:p>
            <a:pPr lvl="0"/>
            <a:r>
              <a:rPr lang="en-GB"/>
              <a:t>Click to edit Master title style</a:t>
            </a:r>
          </a:p>
        </p:txBody>
      </p:sp>
      <p:sp>
        <p:nvSpPr>
          <p:cNvPr id="3" name="Picture Placeholder 2">
            <a:extLst>
              <a:ext uri="{FF2B5EF4-FFF2-40B4-BE49-F238E27FC236}">
                <a16:creationId xmlns:a16="http://schemas.microsoft.com/office/drawing/2014/main" id="{EEC1AA52-C5DF-EB62-D7A9-333BD7576E1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n-GB"/>
          </a:p>
        </p:txBody>
      </p:sp>
      <p:sp>
        <p:nvSpPr>
          <p:cNvPr id="4" name="Text Placeholder 3">
            <a:extLst>
              <a:ext uri="{FF2B5EF4-FFF2-40B4-BE49-F238E27FC236}">
                <a16:creationId xmlns:a16="http://schemas.microsoft.com/office/drawing/2014/main" id="{2BC765A3-3197-E095-A006-797674164EF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5BCD4E4C-6E6B-00B8-2FD5-74C335A5B4A2}"/>
              </a:ext>
            </a:extLst>
          </p:cNvPr>
          <p:cNvSpPr txBox="1">
            <a:spLocks noGrp="1"/>
          </p:cNvSpPr>
          <p:nvPr>
            <p:ph type="dt" sz="half" idx="7"/>
          </p:nvPr>
        </p:nvSpPr>
        <p:spPr/>
        <p:txBody>
          <a:bodyPr/>
          <a:lstStyle>
            <a:lvl1pPr>
              <a:defRPr/>
            </a:lvl1pPr>
          </a:lstStyle>
          <a:p>
            <a:pPr lvl="0"/>
            <a:fld id="{7E28CF01-C60C-4505-9A09-945A4252EBCD}" type="datetime1">
              <a:rPr lang="en-GB"/>
              <a:pPr lvl="0"/>
              <a:t>12/11/2023</a:t>
            </a:fld>
            <a:endParaRPr lang="en-GB"/>
          </a:p>
        </p:txBody>
      </p:sp>
      <p:sp>
        <p:nvSpPr>
          <p:cNvPr id="6" name="Footer Placeholder 5">
            <a:extLst>
              <a:ext uri="{FF2B5EF4-FFF2-40B4-BE49-F238E27FC236}">
                <a16:creationId xmlns:a16="http://schemas.microsoft.com/office/drawing/2014/main" id="{A1CE73AF-D73C-9121-EFE0-BCB053A7C02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A19941EE-1CE2-E779-3160-6CF12E6E67C2}"/>
              </a:ext>
            </a:extLst>
          </p:cNvPr>
          <p:cNvSpPr txBox="1">
            <a:spLocks noGrp="1"/>
          </p:cNvSpPr>
          <p:nvPr>
            <p:ph type="sldNum" sz="quarter" idx="8"/>
          </p:nvPr>
        </p:nvSpPr>
        <p:spPr/>
        <p:txBody>
          <a:bodyPr/>
          <a:lstStyle>
            <a:lvl1pPr>
              <a:defRPr/>
            </a:lvl1pPr>
          </a:lstStyle>
          <a:p>
            <a:pPr lvl="0"/>
            <a:fld id="{151D9B80-F973-472E-BD30-25424AD8E0F6}" type="slidenum">
              <a:t>‹#›</a:t>
            </a:fld>
            <a:endParaRPr lang="en-GB"/>
          </a:p>
        </p:txBody>
      </p:sp>
    </p:spTree>
    <p:extLst>
      <p:ext uri="{BB962C8B-B14F-4D97-AF65-F5344CB8AC3E}">
        <p14:creationId xmlns:p14="http://schemas.microsoft.com/office/powerpoint/2010/main" val="3955858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A878E-E9EC-A073-DD47-02F8694EB172}"/>
              </a:ext>
            </a:extLst>
          </p:cNvPr>
          <p:cNvSpPr txBox="1">
            <a:spLocks noGrp="1"/>
          </p:cNvSpPr>
          <p:nvPr>
            <p:ph type="title"/>
          </p:nvPr>
        </p:nvSpPr>
        <p:spPr/>
        <p:txBody>
          <a:bodyPr/>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0F4ADD2D-DEA8-1917-11B9-CDD899BC86C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6BDD34D-7DAE-ED83-8CA9-9D846D561AE2}"/>
              </a:ext>
            </a:extLst>
          </p:cNvPr>
          <p:cNvSpPr txBox="1">
            <a:spLocks noGrp="1"/>
          </p:cNvSpPr>
          <p:nvPr>
            <p:ph type="dt" sz="half" idx="7"/>
          </p:nvPr>
        </p:nvSpPr>
        <p:spPr/>
        <p:txBody>
          <a:bodyPr/>
          <a:lstStyle>
            <a:lvl1pPr>
              <a:defRPr/>
            </a:lvl1pPr>
          </a:lstStyle>
          <a:p>
            <a:pPr lvl="0"/>
            <a:fld id="{A253F6FD-39B9-4C2F-A745-92888226A6D0}" type="datetime1">
              <a:rPr lang="en-GB"/>
              <a:pPr lvl="0"/>
              <a:t>12/11/2023</a:t>
            </a:fld>
            <a:endParaRPr lang="en-GB"/>
          </a:p>
        </p:txBody>
      </p:sp>
      <p:sp>
        <p:nvSpPr>
          <p:cNvPr id="5" name="Footer Placeholder 4">
            <a:extLst>
              <a:ext uri="{FF2B5EF4-FFF2-40B4-BE49-F238E27FC236}">
                <a16:creationId xmlns:a16="http://schemas.microsoft.com/office/drawing/2014/main" id="{827C2938-467C-4AF2-F934-EC8D4F2524A1}"/>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5E3A573-4BB6-8187-6F38-703D105D4B48}"/>
              </a:ext>
            </a:extLst>
          </p:cNvPr>
          <p:cNvSpPr txBox="1">
            <a:spLocks noGrp="1"/>
          </p:cNvSpPr>
          <p:nvPr>
            <p:ph type="sldNum" sz="quarter" idx="8"/>
          </p:nvPr>
        </p:nvSpPr>
        <p:spPr/>
        <p:txBody>
          <a:bodyPr/>
          <a:lstStyle>
            <a:lvl1pPr>
              <a:defRPr/>
            </a:lvl1pPr>
          </a:lstStyle>
          <a:p>
            <a:pPr lvl="0"/>
            <a:fld id="{F9FE06AB-8662-44B3-9CE2-39FC47BC946C}" type="slidenum">
              <a:t>‹#›</a:t>
            </a:fld>
            <a:endParaRPr lang="en-GB"/>
          </a:p>
        </p:txBody>
      </p:sp>
    </p:spTree>
    <p:extLst>
      <p:ext uri="{BB962C8B-B14F-4D97-AF65-F5344CB8AC3E}">
        <p14:creationId xmlns:p14="http://schemas.microsoft.com/office/powerpoint/2010/main" val="1435865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CA5D06-36CE-E0AF-37C4-FFF7EC614CAC}"/>
              </a:ext>
            </a:extLst>
          </p:cNvPr>
          <p:cNvSpPr txBox="1">
            <a:spLocks noGrp="1"/>
          </p:cNvSpPr>
          <p:nvPr>
            <p:ph type="title" orient="vert"/>
          </p:nvPr>
        </p:nvSpPr>
        <p:spPr>
          <a:xfrm>
            <a:off x="8724903" y="365129"/>
            <a:ext cx="2628899" cy="5811834"/>
          </a:xfrm>
        </p:spPr>
        <p:txBody>
          <a:bodyPr vert="eaVert"/>
          <a:lstStyle>
            <a:lvl1pPr>
              <a:defRPr/>
            </a:lvl1pPr>
          </a:lstStyle>
          <a:p>
            <a:pPr lvl="0"/>
            <a:r>
              <a:rPr lang="en-GB"/>
              <a:t>Click to edit Master title style</a:t>
            </a:r>
          </a:p>
        </p:txBody>
      </p:sp>
      <p:sp>
        <p:nvSpPr>
          <p:cNvPr id="3" name="Vertical Text Placeholder 2">
            <a:extLst>
              <a:ext uri="{FF2B5EF4-FFF2-40B4-BE49-F238E27FC236}">
                <a16:creationId xmlns:a16="http://schemas.microsoft.com/office/drawing/2014/main" id="{F917F03A-532F-F837-99D4-51464B979D2E}"/>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9536157-EAEF-B571-E2D4-603178384C18}"/>
              </a:ext>
            </a:extLst>
          </p:cNvPr>
          <p:cNvSpPr txBox="1">
            <a:spLocks noGrp="1"/>
          </p:cNvSpPr>
          <p:nvPr>
            <p:ph type="dt" sz="half" idx="7"/>
          </p:nvPr>
        </p:nvSpPr>
        <p:spPr/>
        <p:txBody>
          <a:bodyPr/>
          <a:lstStyle>
            <a:lvl1pPr>
              <a:defRPr/>
            </a:lvl1pPr>
          </a:lstStyle>
          <a:p>
            <a:pPr lvl="0"/>
            <a:fld id="{68B29B97-9F7F-4F6C-800B-4BA5BA7A4F48}" type="datetime1">
              <a:rPr lang="en-GB"/>
              <a:pPr lvl="0"/>
              <a:t>12/11/2023</a:t>
            </a:fld>
            <a:endParaRPr lang="en-GB"/>
          </a:p>
        </p:txBody>
      </p:sp>
      <p:sp>
        <p:nvSpPr>
          <p:cNvPr id="5" name="Footer Placeholder 4">
            <a:extLst>
              <a:ext uri="{FF2B5EF4-FFF2-40B4-BE49-F238E27FC236}">
                <a16:creationId xmlns:a16="http://schemas.microsoft.com/office/drawing/2014/main" id="{CA9E69E0-206B-FF4C-0863-76DAFE26A0B4}"/>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417B337-27F9-4F53-567C-7258C98F233D}"/>
              </a:ext>
            </a:extLst>
          </p:cNvPr>
          <p:cNvSpPr txBox="1">
            <a:spLocks noGrp="1"/>
          </p:cNvSpPr>
          <p:nvPr>
            <p:ph type="sldNum" sz="quarter" idx="8"/>
          </p:nvPr>
        </p:nvSpPr>
        <p:spPr/>
        <p:txBody>
          <a:bodyPr/>
          <a:lstStyle>
            <a:lvl1pPr>
              <a:defRPr/>
            </a:lvl1pPr>
          </a:lstStyle>
          <a:p>
            <a:pPr lvl="0"/>
            <a:fld id="{924192E7-1A3D-4F7A-9E3F-D6DFB761BDDA}" type="slidenum">
              <a:t>‹#›</a:t>
            </a:fld>
            <a:endParaRPr lang="en-GB"/>
          </a:p>
        </p:txBody>
      </p:sp>
    </p:spTree>
    <p:extLst>
      <p:ext uri="{BB962C8B-B14F-4D97-AF65-F5344CB8AC3E}">
        <p14:creationId xmlns:p14="http://schemas.microsoft.com/office/powerpoint/2010/main" val="152419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FC6AD1-039A-A9F3-36DF-7ABA20827A5F}"/>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GB"/>
              <a:t>Click to edit Master title style</a:t>
            </a:r>
          </a:p>
        </p:txBody>
      </p:sp>
      <p:sp>
        <p:nvSpPr>
          <p:cNvPr id="3" name="Text Placeholder 2">
            <a:extLst>
              <a:ext uri="{FF2B5EF4-FFF2-40B4-BE49-F238E27FC236}">
                <a16:creationId xmlns:a16="http://schemas.microsoft.com/office/drawing/2014/main" id="{A12F638E-EC2F-B0C3-611B-BDE9FF19657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AC51B3F-0C1D-80FE-D766-F7B407AD74F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09838B8D-4F18-4311-8775-1825399BC4B2}" type="datetime1">
              <a:rPr lang="en-GB"/>
              <a:pPr lvl="0"/>
              <a:t>12/11/2023</a:t>
            </a:fld>
            <a:endParaRPr lang="en-GB"/>
          </a:p>
        </p:txBody>
      </p:sp>
      <p:sp>
        <p:nvSpPr>
          <p:cNvPr id="5" name="Footer Placeholder 4">
            <a:extLst>
              <a:ext uri="{FF2B5EF4-FFF2-40B4-BE49-F238E27FC236}">
                <a16:creationId xmlns:a16="http://schemas.microsoft.com/office/drawing/2014/main" id="{F8F209DE-82C9-866C-87ED-97D0DD22925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CDF391EB-0A9F-E0AF-228E-8ADCF362B984}"/>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C5C72735-E0D7-485A-B6A9-1B0A6C20998F}"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GB"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GB"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GB"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GB"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GB"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marketwatch.com/blockbuster" TargetMode="External"/><Relationship Id="rId2" Type="http://schemas.openxmlformats.org/officeDocument/2006/relationships/hyperlink" Target="https://guides.library.harvard.edu/databas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Down Arrow 7">
            <a:extLst>
              <a:ext uri="{FF2B5EF4-FFF2-40B4-BE49-F238E27FC236}">
                <a16:creationId xmlns:a16="http://schemas.microsoft.com/office/drawing/2014/main" id="{7D64BC8F-59CF-F45D-F119-51A66494AD26}"/>
              </a:ext>
            </a:extLst>
          </p:cNvPr>
          <p:cNvSpPr>
            <a:spLocks noMove="1" noResize="1"/>
          </p:cNvSpPr>
          <p:nvPr/>
        </p:nvSpPr>
        <p:spPr>
          <a:xfrm rot="16200004">
            <a:off x="800128" y="1491322"/>
            <a:ext cx="3333746" cy="3499107"/>
          </a:xfrm>
          <a:custGeom>
            <a:avLst>
              <a:gd name="f0" fmla="val 18351"/>
              <a:gd name="f1" fmla="val 0"/>
            </a:avLst>
            <a:gdLst>
              <a:gd name="f2" fmla="val 10800000"/>
              <a:gd name="f3" fmla="val 5400000"/>
              <a:gd name="f4" fmla="val 180"/>
              <a:gd name="f5" fmla="val w"/>
              <a:gd name="f6" fmla="val h"/>
              <a:gd name="f7" fmla="val 0"/>
              <a:gd name="f8" fmla="val 21600"/>
              <a:gd name="f9" fmla="val 10800"/>
              <a:gd name="f10" fmla="+- 0 0 -270"/>
              <a:gd name="f11" fmla="+- 0 0 -90"/>
              <a:gd name="f12" fmla="*/ f5 1 21600"/>
              <a:gd name="f13" fmla="*/ f6 1 21600"/>
              <a:gd name="f14" fmla="+- f8 0 f7"/>
              <a:gd name="f15" fmla="pin 0 f1 10800"/>
              <a:gd name="f16" fmla="pin 0 f0 21600"/>
              <a:gd name="f17" fmla="*/ f10 f2 1"/>
              <a:gd name="f18" fmla="*/ f11 f2 1"/>
              <a:gd name="f19" fmla="val f15"/>
              <a:gd name="f20" fmla="val f16"/>
              <a:gd name="f21" fmla="*/ f14 1 21600"/>
              <a:gd name="f22" fmla="*/ f15 f12 1"/>
              <a:gd name="f23" fmla="*/ f16 f13 1"/>
              <a:gd name="f24" fmla="*/ f17 1 f4"/>
              <a:gd name="f25" fmla="*/ f18 1 f4"/>
              <a:gd name="f26" fmla="+- 21600 0 f19"/>
              <a:gd name="f27" fmla="+- 21600 0 f20"/>
              <a:gd name="f28" fmla="*/ 0 f21 1"/>
              <a:gd name="f29" fmla="*/ 21600 f21 1"/>
              <a:gd name="f30" fmla="*/ f19 f12 1"/>
              <a:gd name="f31" fmla="*/ f20 f13 1"/>
              <a:gd name="f32" fmla="+- f24 0 f3"/>
              <a:gd name="f33" fmla="+- f25 0 f3"/>
              <a:gd name="f34" fmla="*/ f27 f19 1"/>
              <a:gd name="f35" fmla="*/ f28 1 f21"/>
              <a:gd name="f36" fmla="*/ f29 1 f21"/>
              <a:gd name="f37" fmla="*/ f26 f12 1"/>
              <a:gd name="f38" fmla="*/ f34 1 10800"/>
              <a:gd name="f39" fmla="*/ f35 f13 1"/>
              <a:gd name="f40" fmla="*/ f35 f12 1"/>
              <a:gd name="f41" fmla="*/ f36 f12 1"/>
              <a:gd name="f42" fmla="+- f20 f38 0"/>
              <a:gd name="f43" fmla="*/ f42 f13 1"/>
            </a:gdLst>
            <a:ahLst>
              <a:ahXY gdRefX="f1" minX="f7" maxX="f9" gdRefY="f0" minY="f7" maxY="f8">
                <a:pos x="f22" y="f23"/>
              </a:ahXY>
            </a:ahLst>
            <a:cxnLst>
              <a:cxn ang="3cd4">
                <a:pos x="hc" y="t"/>
              </a:cxn>
              <a:cxn ang="0">
                <a:pos x="r" y="vc"/>
              </a:cxn>
              <a:cxn ang="cd4">
                <a:pos x="hc" y="b"/>
              </a:cxn>
              <a:cxn ang="cd2">
                <a:pos x="l" y="vc"/>
              </a:cxn>
              <a:cxn ang="f32">
                <a:pos x="f40" y="f31"/>
              </a:cxn>
              <a:cxn ang="f33">
                <a:pos x="f41" y="f31"/>
              </a:cxn>
            </a:cxnLst>
            <a:rect l="f30" t="f39" r="f37" b="f43"/>
            <a:pathLst>
              <a:path w="21600" h="21600">
                <a:moveTo>
                  <a:pt x="f19" y="f7"/>
                </a:moveTo>
                <a:lnTo>
                  <a:pt x="f19" y="f20"/>
                </a:lnTo>
                <a:lnTo>
                  <a:pt x="f7" y="f20"/>
                </a:lnTo>
                <a:lnTo>
                  <a:pt x="f9" y="f8"/>
                </a:lnTo>
                <a:lnTo>
                  <a:pt x="f8" y="f20"/>
                </a:lnTo>
                <a:lnTo>
                  <a:pt x="f26" y="f20"/>
                </a:lnTo>
                <a:lnTo>
                  <a:pt x="f26" y="f7"/>
                </a:lnTo>
                <a:close/>
              </a:path>
            </a:pathLst>
          </a:custGeom>
          <a:solidFill>
            <a:srgbClr val="404040"/>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8D78C53-1E8D-7897-8381-4BA16D6B53CF}"/>
              </a:ext>
            </a:extLst>
          </p:cNvPr>
          <p:cNvSpPr txBox="1">
            <a:spLocks noGrp="1"/>
          </p:cNvSpPr>
          <p:nvPr>
            <p:ph type="ctrTitle"/>
          </p:nvPr>
        </p:nvSpPr>
        <p:spPr>
          <a:xfrm>
            <a:off x="717419" y="1645920"/>
            <a:ext cx="2940180" cy="2868600"/>
          </a:xfrm>
        </p:spPr>
        <p:txBody>
          <a:bodyPr anchor="ctr"/>
          <a:lstStyle/>
          <a:p>
            <a:pPr lvl="0"/>
            <a:r>
              <a:rPr lang="en-US" sz="1700">
                <a:solidFill>
                  <a:srgbClr val="FFFFFF"/>
                </a:solidFill>
              </a:rPr>
              <a:t>Developing Innovation and Creativity for Business Advantage</a:t>
            </a:r>
            <a:br>
              <a:rPr lang="en-US" sz="1700">
                <a:solidFill>
                  <a:srgbClr val="FFFFFF"/>
                </a:solidFill>
              </a:rPr>
            </a:br>
            <a:r>
              <a:rPr lang="en-US" sz="1700">
                <a:solidFill>
                  <a:srgbClr val="FFFFFF"/>
                </a:solidFill>
              </a:rPr>
              <a:t>Module Code: BMSW6102</a:t>
            </a:r>
            <a:br>
              <a:rPr lang="en-US" sz="1700">
                <a:solidFill>
                  <a:srgbClr val="FFFFFF"/>
                </a:solidFill>
              </a:rPr>
            </a:br>
            <a:r>
              <a:rPr lang="en-US" sz="1700">
                <a:solidFill>
                  <a:srgbClr val="FFFFFF"/>
                </a:solidFill>
              </a:rPr>
              <a:t>Defending My Assignment: High Street Business Sustainability</a:t>
            </a:r>
            <a:br>
              <a:rPr lang="en-US" sz="1700">
                <a:solidFill>
                  <a:srgbClr val="FFFFFF"/>
                </a:solidFill>
              </a:rPr>
            </a:br>
            <a:r>
              <a:rPr lang="en-US" sz="1700">
                <a:solidFill>
                  <a:srgbClr val="FFFFFF"/>
                </a:solidFill>
              </a:rPr>
              <a:t>Student Name:Vitalie Erhan</a:t>
            </a:r>
            <a:br>
              <a:rPr lang="en-US" sz="1700">
                <a:solidFill>
                  <a:srgbClr val="FFFFFF"/>
                </a:solidFill>
              </a:rPr>
            </a:br>
            <a:r>
              <a:rPr lang="en-US" sz="1700">
                <a:solidFill>
                  <a:srgbClr val="FFFFFF"/>
                </a:solidFill>
              </a:rPr>
              <a:t>Student ID: 2111917</a:t>
            </a:r>
            <a:br>
              <a:rPr lang="en-US" sz="1700">
                <a:solidFill>
                  <a:srgbClr val="FFFFFF"/>
                </a:solidFill>
              </a:rPr>
            </a:br>
            <a:endParaRPr lang="en-US" sz="1700">
              <a:solidFill>
                <a:srgbClr val="FFFFFF"/>
              </a:solidFill>
            </a:endParaRPr>
          </a:p>
        </p:txBody>
      </p:sp>
      <p:pic>
        <p:nvPicPr>
          <p:cNvPr id="4" name="Picture 3" descr="A green background with white text&#10;&#10;Description automatically generated">
            <a:extLst>
              <a:ext uri="{FF2B5EF4-FFF2-40B4-BE49-F238E27FC236}">
                <a16:creationId xmlns:a16="http://schemas.microsoft.com/office/drawing/2014/main" id="{60539B2F-F8EA-0D24-46A3-C1039C5D9922}"/>
              </a:ext>
            </a:extLst>
          </p:cNvPr>
          <p:cNvPicPr>
            <a:picLocks noChangeAspect="1"/>
          </p:cNvPicPr>
          <p:nvPr/>
        </p:nvPicPr>
        <p:blipFill>
          <a:blip r:embed="rId2"/>
          <a:stretch>
            <a:fillRect/>
          </a:stretch>
        </p:blipFill>
        <p:spPr>
          <a:xfrm>
            <a:off x="4777319" y="1156304"/>
            <a:ext cx="6780696" cy="4543068"/>
          </a:xfrm>
          <a:prstGeom prst="rect">
            <a:avLst/>
          </a:prstGeom>
          <a:noFill/>
          <a:ln cap="flat">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6BE08-049C-90E5-7E12-E3246E4C1901}"/>
              </a:ext>
            </a:extLst>
          </p:cNvPr>
          <p:cNvSpPr txBox="1">
            <a:spLocks noGrp="1"/>
          </p:cNvSpPr>
          <p:nvPr>
            <p:ph type="title"/>
          </p:nvPr>
        </p:nvSpPr>
        <p:spPr>
          <a:xfrm>
            <a:off x="876690" y="741395"/>
            <a:ext cx="3455819" cy="1616202"/>
          </a:xfrm>
        </p:spPr>
        <p:txBody>
          <a:bodyPr anchor="b"/>
          <a:lstStyle/>
          <a:p>
            <a:pPr lvl="0"/>
            <a:r>
              <a:rPr lang="en-GB" sz="3200"/>
              <a:t>Contents </a:t>
            </a:r>
          </a:p>
        </p:txBody>
      </p:sp>
      <p:sp>
        <p:nvSpPr>
          <p:cNvPr id="3" name="Content Placeholder 2">
            <a:extLst>
              <a:ext uri="{FF2B5EF4-FFF2-40B4-BE49-F238E27FC236}">
                <a16:creationId xmlns:a16="http://schemas.microsoft.com/office/drawing/2014/main" id="{B475D48A-E8E5-E26A-ECC4-613C5ACC9515}"/>
              </a:ext>
            </a:extLst>
          </p:cNvPr>
          <p:cNvSpPr txBox="1">
            <a:spLocks noGrp="1"/>
          </p:cNvSpPr>
          <p:nvPr>
            <p:ph idx="1"/>
          </p:nvPr>
        </p:nvSpPr>
        <p:spPr>
          <a:xfrm>
            <a:off x="876690" y="2533473"/>
            <a:ext cx="3455819" cy="3447827"/>
          </a:xfrm>
        </p:spPr>
        <p:txBody>
          <a:bodyPr/>
          <a:lstStyle/>
          <a:p>
            <a:pPr lvl="0"/>
            <a:r>
              <a:rPr lang="en-GB" sz="1300"/>
              <a:t>Introduction</a:t>
            </a:r>
          </a:p>
          <a:p>
            <a:pPr lvl="0"/>
            <a:r>
              <a:rPr lang="en-GB" sz="1300"/>
              <a:t> Why Blockbuster? </a:t>
            </a:r>
          </a:p>
          <a:p>
            <a:pPr lvl="0"/>
            <a:r>
              <a:rPr lang="en-GB" sz="1300"/>
              <a:t>Research Procedures</a:t>
            </a:r>
          </a:p>
          <a:p>
            <a:pPr lvl="0"/>
            <a:r>
              <a:rPr lang="en-GB" sz="1300"/>
              <a:t>Information Gathering</a:t>
            </a:r>
          </a:p>
          <a:p>
            <a:pPr lvl="0"/>
            <a:r>
              <a:rPr lang="en-GB" sz="1300"/>
              <a:t>External Sources</a:t>
            </a:r>
          </a:p>
          <a:p>
            <a:pPr lvl="0"/>
            <a:r>
              <a:rPr lang="en-GB" sz="1300"/>
              <a:t>Challenges Faced</a:t>
            </a:r>
          </a:p>
          <a:p>
            <a:pPr lvl="0"/>
            <a:r>
              <a:rPr lang="en-GB" sz="1300"/>
              <a:t>Practical Learning Outcomes</a:t>
            </a:r>
          </a:p>
          <a:p>
            <a:pPr lvl="0"/>
            <a:r>
              <a:rPr lang="en-GB" sz="1300"/>
              <a:t>Future Benefits</a:t>
            </a:r>
          </a:p>
          <a:p>
            <a:pPr lvl="0"/>
            <a:r>
              <a:rPr lang="en-GB" sz="1300"/>
              <a:t>Identified Issue</a:t>
            </a:r>
          </a:p>
          <a:p>
            <a:pPr lvl="0"/>
            <a:r>
              <a:rPr lang="en-GB" sz="1300"/>
              <a:t>Conclusion </a:t>
            </a:r>
          </a:p>
          <a:p>
            <a:pPr lvl="0"/>
            <a:r>
              <a:rPr lang="en-GB" sz="1300"/>
              <a:t>References </a:t>
            </a:r>
          </a:p>
          <a:p>
            <a:pPr lvl="0"/>
            <a:endParaRPr lang="en-GB" sz="1300"/>
          </a:p>
        </p:txBody>
      </p:sp>
      <p:pic>
        <p:nvPicPr>
          <p:cNvPr id="4" name="Picture 3" descr="A close-up of a book&#10;&#10;Description automatically generated">
            <a:extLst>
              <a:ext uri="{FF2B5EF4-FFF2-40B4-BE49-F238E27FC236}">
                <a16:creationId xmlns:a16="http://schemas.microsoft.com/office/drawing/2014/main" id="{B48948F5-1BD5-E1A4-FB42-1029C040E1D5}"/>
              </a:ext>
            </a:extLst>
          </p:cNvPr>
          <p:cNvPicPr>
            <a:picLocks noChangeAspect="1"/>
          </p:cNvPicPr>
          <p:nvPr/>
        </p:nvPicPr>
        <p:blipFill>
          <a:blip r:embed="rId2"/>
          <a:stretch>
            <a:fillRect/>
          </a:stretch>
        </p:blipFill>
        <p:spPr>
          <a:xfrm>
            <a:off x="4987667" y="1519037"/>
            <a:ext cx="6389342" cy="3829232"/>
          </a:xfrm>
          <a:prstGeom prst="rect">
            <a:avLst/>
          </a:prstGeom>
          <a:noFill/>
          <a:ln cap="flat">
            <a:noFill/>
          </a:ln>
        </p:spPr>
      </p:pic>
      <p:grpSp>
        <p:nvGrpSpPr>
          <p:cNvPr id="5" name="Group 8">
            <a:extLst>
              <a:ext uri="{FF2B5EF4-FFF2-40B4-BE49-F238E27FC236}">
                <a16:creationId xmlns:a16="http://schemas.microsoft.com/office/drawing/2014/main" id="{22C513B7-597E-DE6B-50C9-1B6A616F6323}"/>
              </a:ext>
            </a:extLst>
          </p:cNvPr>
          <p:cNvGrpSpPr/>
          <p:nvPr/>
        </p:nvGrpSpPr>
        <p:grpSpPr>
          <a:xfrm>
            <a:off x="12068635" y="0"/>
            <a:ext cx="123361" cy="6858000"/>
            <a:chOff x="12068635" y="0"/>
            <a:chExt cx="123361" cy="6858000"/>
          </a:xfrm>
        </p:grpSpPr>
        <p:sp>
          <p:nvSpPr>
            <p:cNvPr id="6" name="Rectangle 9">
              <a:extLst>
                <a:ext uri="{FF2B5EF4-FFF2-40B4-BE49-F238E27FC236}">
                  <a16:creationId xmlns:a16="http://schemas.microsoft.com/office/drawing/2014/main" id="{7D4282E5-A34A-3501-4293-0189939A7362}"/>
                </a:ext>
              </a:extLst>
            </p:cNvPr>
            <p:cNvSpPr/>
            <p:nvPr/>
          </p:nvSpPr>
          <p:spPr>
            <a:xfrm flipH="1">
              <a:off x="12068635" y="0"/>
              <a:ext cx="123361" cy="6858000"/>
            </a:xfrm>
            <a:prstGeom prst="rect">
              <a:avLst/>
            </a:prstGeom>
            <a:gradFill>
              <a:gsLst>
                <a:gs pos="0">
                  <a:srgbClr val="ED7D31"/>
                </a:gs>
                <a:gs pos="100000">
                  <a:srgbClr val="5B9BD5"/>
                </a:gs>
              </a:gsLst>
              <a:lin ang="1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Rectangle 10">
              <a:extLst>
                <a:ext uri="{FF2B5EF4-FFF2-40B4-BE49-F238E27FC236}">
                  <a16:creationId xmlns:a16="http://schemas.microsoft.com/office/drawing/2014/main" id="{D628855E-E644-CB68-75D7-D0E6CEA5F98D}"/>
                </a:ext>
              </a:extLst>
            </p:cNvPr>
            <p:cNvSpPr/>
            <p:nvPr/>
          </p:nvSpPr>
          <p:spPr>
            <a:xfrm flipH="1">
              <a:off x="12068635" y="3527554"/>
              <a:ext cx="123361" cy="3330445"/>
            </a:xfrm>
            <a:prstGeom prst="rect">
              <a:avLst/>
            </a:prstGeom>
            <a:gradFill>
              <a:gsLst>
                <a:gs pos="0">
                  <a:srgbClr val="9DC3E6">
                    <a:alpha val="0"/>
                  </a:srgbClr>
                </a:gs>
                <a:gs pos="100000">
                  <a:srgbClr val="9DC3E6"/>
                </a:gs>
              </a:gsLst>
              <a:lin ang="6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FFFF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C8922-B7DF-40B8-574E-E38FF0EB8174}"/>
              </a:ext>
            </a:extLst>
          </p:cNvPr>
          <p:cNvSpPr txBox="1">
            <a:spLocks noGrp="1"/>
          </p:cNvSpPr>
          <p:nvPr>
            <p:ph type="title"/>
          </p:nvPr>
        </p:nvSpPr>
        <p:spPr>
          <a:xfrm>
            <a:off x="7910282" y="741395"/>
            <a:ext cx="3397014" cy="782607"/>
          </a:xfrm>
        </p:spPr>
        <p:txBody>
          <a:bodyPr anchor="b"/>
          <a:lstStyle/>
          <a:p>
            <a:pPr lvl="0"/>
            <a:r>
              <a:rPr lang="en-GB" sz="3200"/>
              <a:t>Introduction </a:t>
            </a:r>
          </a:p>
        </p:txBody>
      </p:sp>
      <p:grpSp>
        <p:nvGrpSpPr>
          <p:cNvPr id="3" name="Group 8">
            <a:extLst>
              <a:ext uri="{FF2B5EF4-FFF2-40B4-BE49-F238E27FC236}">
                <a16:creationId xmlns:a16="http://schemas.microsoft.com/office/drawing/2014/main" id="{BE43EA8B-7691-943A-F1AC-6CBD616806E4}"/>
              </a:ext>
            </a:extLst>
          </p:cNvPr>
          <p:cNvGrpSpPr/>
          <p:nvPr/>
        </p:nvGrpSpPr>
        <p:grpSpPr>
          <a:xfrm>
            <a:off x="884701" y="5858817"/>
            <a:ext cx="6406907" cy="123361"/>
            <a:chOff x="884701" y="5858817"/>
            <a:chExt cx="6406907" cy="123361"/>
          </a:xfrm>
        </p:grpSpPr>
        <p:sp>
          <p:nvSpPr>
            <p:cNvPr id="4" name="Rectangle 9">
              <a:extLst>
                <a:ext uri="{FF2B5EF4-FFF2-40B4-BE49-F238E27FC236}">
                  <a16:creationId xmlns:a16="http://schemas.microsoft.com/office/drawing/2014/main" id="{37C8A5DA-FE3F-8B43-22B1-8EEFBF146D84}"/>
                </a:ext>
              </a:extLst>
            </p:cNvPr>
            <p:cNvSpPr/>
            <p:nvPr/>
          </p:nvSpPr>
          <p:spPr>
            <a:xfrm rot="16200004">
              <a:off x="4026470" y="2717048"/>
              <a:ext cx="123361" cy="6406899"/>
            </a:xfrm>
            <a:prstGeom prst="rect">
              <a:avLst/>
            </a:prstGeom>
            <a:gradFill>
              <a:gsLst>
                <a:gs pos="0">
                  <a:srgbClr val="ED7D31"/>
                </a:gs>
                <a:gs pos="100000">
                  <a:srgbClr val="5B9BD5"/>
                </a:gs>
              </a:gsLst>
              <a:lin ang="1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Rectangle 10">
              <a:extLst>
                <a:ext uri="{FF2B5EF4-FFF2-40B4-BE49-F238E27FC236}">
                  <a16:creationId xmlns:a16="http://schemas.microsoft.com/office/drawing/2014/main" id="{70D3248B-9B6B-56E1-8BB5-22CAA88852E3}"/>
                </a:ext>
              </a:extLst>
            </p:cNvPr>
            <p:cNvSpPr/>
            <p:nvPr/>
          </p:nvSpPr>
          <p:spPr>
            <a:xfrm rot="16200004">
              <a:off x="5674236" y="4364806"/>
              <a:ext cx="123361" cy="3111383"/>
            </a:xfrm>
            <a:prstGeom prst="rect">
              <a:avLst/>
            </a:prstGeom>
            <a:gradFill>
              <a:gsLst>
                <a:gs pos="0">
                  <a:srgbClr val="5B9BD5">
                    <a:alpha val="0"/>
                  </a:srgbClr>
                </a:gs>
                <a:gs pos="100000">
                  <a:srgbClr val="9DC3E6"/>
                </a:gs>
              </a:gsLst>
              <a:lin ang="6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grpSp>
      <p:sp>
        <p:nvSpPr>
          <p:cNvPr id="6" name="Content Placeholder 2">
            <a:extLst>
              <a:ext uri="{FF2B5EF4-FFF2-40B4-BE49-F238E27FC236}">
                <a16:creationId xmlns:a16="http://schemas.microsoft.com/office/drawing/2014/main" id="{AF786F74-E6D0-997C-BDC2-ED967A81D483}"/>
              </a:ext>
            </a:extLst>
          </p:cNvPr>
          <p:cNvSpPr txBox="1">
            <a:spLocks noGrp="1"/>
          </p:cNvSpPr>
          <p:nvPr>
            <p:ph idx="1"/>
          </p:nvPr>
        </p:nvSpPr>
        <p:spPr>
          <a:xfrm>
            <a:off x="7593872" y="1846219"/>
            <a:ext cx="4397825" cy="4135090"/>
          </a:xfrm>
        </p:spPr>
        <p:txBody>
          <a:bodyPr/>
          <a:lstStyle/>
          <a:p>
            <a:pPr marL="0" lvl="0" indent="0" algn="ctr">
              <a:lnSpc>
                <a:spcPct val="140000"/>
              </a:lnSpc>
              <a:buNone/>
            </a:pPr>
            <a:r>
              <a:rPr lang="en-GB" sz="1700"/>
              <a:t>Blockbuster, previously the movie rental market leader, is now an illustration of a company that failed to adapt to technology. Key insights about the need for ongoing innovation and adaptability in business make it relevant and important. </a:t>
            </a:r>
            <a:r>
              <a:rPr lang="en-GB" sz="1700" i="1"/>
              <a:t>Cohan (2011) and Ramon and Sutherland (2011</a:t>
            </a:r>
            <a:r>
              <a:rPr lang="en-GB" sz="1700"/>
              <a:t>) say Blockbuster exemplifies how market leaders might tumble if they don't adapt to shifting consumer values and technology. </a:t>
            </a:r>
          </a:p>
          <a:p>
            <a:pPr lvl="0">
              <a:lnSpc>
                <a:spcPct val="80000"/>
              </a:lnSpc>
            </a:pPr>
            <a:endParaRPr lang="en-GB" sz="1400"/>
          </a:p>
        </p:txBody>
      </p:sp>
      <p:pic>
        <p:nvPicPr>
          <p:cNvPr id="7" name="Picture 7">
            <a:extLst>
              <a:ext uri="{FF2B5EF4-FFF2-40B4-BE49-F238E27FC236}">
                <a16:creationId xmlns:a16="http://schemas.microsoft.com/office/drawing/2014/main" id="{27862D27-D396-6B28-ADAE-69D664CC197F}"/>
              </a:ext>
            </a:extLst>
          </p:cNvPr>
          <p:cNvPicPr>
            <a:picLocks noChangeAspect="1"/>
          </p:cNvPicPr>
          <p:nvPr/>
        </p:nvPicPr>
        <p:blipFill>
          <a:blip r:embed="rId3"/>
          <a:stretch>
            <a:fillRect/>
          </a:stretch>
        </p:blipFill>
        <p:spPr>
          <a:xfrm>
            <a:off x="1459775" y="1623736"/>
            <a:ext cx="4343400" cy="260032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FFFFFF"/>
        </a:solidFill>
        <a:effectLst/>
      </p:bgPr>
    </p:bg>
    <p:spTree>
      <p:nvGrpSpPr>
        <p:cNvPr id="1" name=""/>
        <p:cNvGrpSpPr/>
        <p:nvPr/>
      </p:nvGrpSpPr>
      <p:grpSpPr>
        <a:xfrm>
          <a:off x="0" y="0"/>
          <a:ext cx="0" cy="0"/>
          <a:chOff x="0" y="0"/>
          <a:chExt cx="0" cy="0"/>
        </a:xfrm>
      </p:grpSpPr>
      <p:sp>
        <p:nvSpPr>
          <p:cNvPr id="2" name="Rectangle 19">
            <a:extLst>
              <a:ext uri="{FF2B5EF4-FFF2-40B4-BE49-F238E27FC236}">
                <a16:creationId xmlns:a16="http://schemas.microsoft.com/office/drawing/2014/main" id="{7B8BC067-999B-6C84-00E2-55B9F05ACC1F}"/>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4" descr="A close-up of a sign&#10;&#10;Description automatically generated">
            <a:extLst>
              <a:ext uri="{FF2B5EF4-FFF2-40B4-BE49-F238E27FC236}">
                <a16:creationId xmlns:a16="http://schemas.microsoft.com/office/drawing/2014/main" id="{3B302B8B-3CE4-06C1-153D-0B7E18BD18AF}"/>
              </a:ext>
            </a:extLst>
          </p:cNvPr>
          <p:cNvPicPr>
            <a:picLocks noChangeAspect="1"/>
          </p:cNvPicPr>
          <p:nvPr/>
        </p:nvPicPr>
        <p:blipFill>
          <a:blip r:embed="rId3"/>
          <a:srcRect l="6317" r="12963" b="1"/>
          <a:stretch>
            <a:fillRect/>
          </a:stretch>
        </p:blipFill>
        <p:spPr>
          <a:xfrm>
            <a:off x="0" y="888275"/>
            <a:ext cx="6270168" cy="5969724"/>
          </a:xfrm>
          <a:prstGeom prst="rect">
            <a:avLst/>
          </a:prstGeom>
          <a:noFill/>
          <a:ln cap="flat">
            <a:noFill/>
          </a:ln>
        </p:spPr>
      </p:pic>
      <p:sp>
        <p:nvSpPr>
          <p:cNvPr id="4" name="Rectangle 21">
            <a:extLst>
              <a:ext uri="{FF2B5EF4-FFF2-40B4-BE49-F238E27FC236}">
                <a16:creationId xmlns:a16="http://schemas.microsoft.com/office/drawing/2014/main" id="{94469620-90A6-6DF7-8854-403B54C9AAB9}"/>
              </a:ext>
            </a:extLst>
          </p:cNvPr>
          <p:cNvSpPr>
            <a:spLocks noMove="1" noResize="1"/>
          </p:cNvSpPr>
          <p:nvPr/>
        </p:nvSpPr>
        <p:spPr>
          <a:xfrm flipH="1">
            <a:off x="5125019"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89C8CB0E-8315-E618-9DA6-83763A630787}"/>
              </a:ext>
            </a:extLst>
          </p:cNvPr>
          <p:cNvSpPr txBox="1">
            <a:spLocks noGrp="1"/>
          </p:cNvSpPr>
          <p:nvPr>
            <p:ph type="title"/>
          </p:nvPr>
        </p:nvSpPr>
        <p:spPr>
          <a:xfrm>
            <a:off x="7531611" y="365129"/>
            <a:ext cx="3822191" cy="1899912"/>
          </a:xfrm>
        </p:spPr>
        <p:txBody>
          <a:bodyPr/>
          <a:lstStyle/>
          <a:p>
            <a:pPr lvl="0"/>
            <a:r>
              <a:rPr lang="en-GB" sz="4000"/>
              <a:t>Why Blockbuster? </a:t>
            </a:r>
            <a:br>
              <a:rPr lang="en-GB" sz="4000"/>
            </a:br>
            <a:endParaRPr lang="en-GB" sz="4000"/>
          </a:p>
        </p:txBody>
      </p:sp>
      <p:sp>
        <p:nvSpPr>
          <p:cNvPr id="6" name="Content Placeholder 2">
            <a:extLst>
              <a:ext uri="{FF2B5EF4-FFF2-40B4-BE49-F238E27FC236}">
                <a16:creationId xmlns:a16="http://schemas.microsoft.com/office/drawing/2014/main" id="{F22C19D3-6C13-ABE1-EE07-78049E0C9C20}"/>
              </a:ext>
            </a:extLst>
          </p:cNvPr>
          <p:cNvSpPr txBox="1">
            <a:spLocks noGrp="1"/>
          </p:cNvSpPr>
          <p:nvPr>
            <p:ph idx="1"/>
          </p:nvPr>
        </p:nvSpPr>
        <p:spPr>
          <a:xfrm>
            <a:off x="7531611" y="1550127"/>
            <a:ext cx="4370832" cy="4557168"/>
          </a:xfrm>
        </p:spPr>
        <p:txBody>
          <a:bodyPr/>
          <a:lstStyle/>
          <a:p>
            <a:pPr lvl="0">
              <a:lnSpc>
                <a:spcPct val="150000"/>
              </a:lnSpc>
              <a:buFont typeface="Wingdings" pitchFamily="2"/>
              <a:buChar char="Ø"/>
            </a:pPr>
            <a:r>
              <a:rPr lang="en-GB" sz="1900"/>
              <a:t>Blockbuster's decline from market dominance to irrelevance illustrates market shifts.</a:t>
            </a:r>
          </a:p>
          <a:p>
            <a:pPr lvl="0">
              <a:lnSpc>
                <a:spcPct val="150000"/>
              </a:lnSpc>
              <a:buFont typeface="Wingdings" pitchFamily="2"/>
              <a:buChar char="Ø"/>
            </a:pPr>
            <a:r>
              <a:rPr lang="en-GB" sz="1900"/>
              <a:t>History may teach us about innovation and adaptability, among other things.</a:t>
            </a:r>
          </a:p>
          <a:p>
            <a:pPr lvl="0">
              <a:lnSpc>
                <a:spcPct val="150000"/>
              </a:lnSpc>
              <a:buFont typeface="Wingdings" pitchFamily="2"/>
              <a:buChar char="Ø"/>
            </a:pPr>
            <a:r>
              <a:rPr lang="en-GB" sz="1900"/>
              <a:t>Successful company plans must consider the consequences of ignoring technological advances (</a:t>
            </a:r>
            <a:r>
              <a:rPr lang="en-GB" sz="1900" i="1"/>
              <a:t>Ramon and Sutherland, 2011).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9C9EDA15-95F1-9FC3-6A34-60D519E9F1AE}"/>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a:extLst>
              <a:ext uri="{FF2B5EF4-FFF2-40B4-BE49-F238E27FC236}">
                <a16:creationId xmlns:a16="http://schemas.microsoft.com/office/drawing/2014/main" id="{7DDCF597-7503-ADB7-3495-E6210154D33C}"/>
              </a:ext>
            </a:extLst>
          </p:cNvPr>
          <p:cNvSpPr>
            <a:spLocks noMove="1" noResize="1"/>
          </p:cNvSpPr>
          <p:nvPr/>
        </p:nvSpPr>
        <p:spPr>
          <a:xfrm flipH="1">
            <a:off x="5125019"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373C633B-C74A-88A9-CC3A-05C23728AA85}"/>
              </a:ext>
            </a:extLst>
          </p:cNvPr>
          <p:cNvSpPr txBox="1">
            <a:spLocks noGrp="1"/>
          </p:cNvSpPr>
          <p:nvPr>
            <p:ph type="title"/>
          </p:nvPr>
        </p:nvSpPr>
        <p:spPr>
          <a:xfrm>
            <a:off x="7531611" y="365129"/>
            <a:ext cx="3822191" cy="1899912"/>
          </a:xfrm>
        </p:spPr>
        <p:txBody>
          <a:bodyPr/>
          <a:lstStyle/>
          <a:p>
            <a:pPr lvl="0"/>
            <a:r>
              <a:rPr lang="en-GB" sz="4000"/>
              <a:t>Research Procedures</a:t>
            </a:r>
            <a:br>
              <a:rPr lang="en-GB" sz="4000"/>
            </a:br>
            <a:endParaRPr lang="en-GB" sz="4000"/>
          </a:p>
        </p:txBody>
      </p:sp>
      <p:sp>
        <p:nvSpPr>
          <p:cNvPr id="5" name="Content Placeholder 2">
            <a:extLst>
              <a:ext uri="{FF2B5EF4-FFF2-40B4-BE49-F238E27FC236}">
                <a16:creationId xmlns:a16="http://schemas.microsoft.com/office/drawing/2014/main" id="{B477A7B8-5552-0E9B-25BB-27CD1E9B5B18}"/>
              </a:ext>
            </a:extLst>
          </p:cNvPr>
          <p:cNvSpPr txBox="1">
            <a:spLocks noGrp="1"/>
          </p:cNvSpPr>
          <p:nvPr>
            <p:ph idx="1"/>
          </p:nvPr>
        </p:nvSpPr>
        <p:spPr>
          <a:xfrm>
            <a:off x="7531611" y="1584956"/>
            <a:ext cx="3822191" cy="4592007"/>
          </a:xfrm>
        </p:spPr>
        <p:txBody>
          <a:bodyPr>
            <a:noAutofit/>
          </a:bodyPr>
          <a:lstStyle/>
          <a:p>
            <a:pPr lvl="0" algn="just">
              <a:buFont typeface="Wingdings" pitchFamily="2"/>
              <a:buChar char="Ø"/>
            </a:pPr>
            <a:r>
              <a:rPr lang="en-GB" sz="1400"/>
              <a:t>A thorough study of books, academic journals, and internet databases is essential to assess current knowledge.</a:t>
            </a:r>
          </a:p>
          <a:p>
            <a:pPr lvl="0" algn="just">
              <a:buFont typeface="Wingdings" pitchFamily="2"/>
              <a:buChar char="Ø"/>
            </a:pPr>
            <a:r>
              <a:rPr lang="en-GB" sz="1400"/>
              <a:t>Case Study:  Examine Blockbuster's corporate strategy, tactics, and activities that caused its demise (</a:t>
            </a:r>
            <a:r>
              <a:rPr lang="en-GB" sz="1400" i="1"/>
              <a:t>Davies, 2020).</a:t>
            </a:r>
          </a:p>
          <a:p>
            <a:pPr lvl="0" algn="just">
              <a:buFont typeface="Wingdings" pitchFamily="2"/>
              <a:buChar char="Ø"/>
            </a:pPr>
            <a:r>
              <a:rPr lang="en-GB" sz="1400"/>
              <a:t>Quantitative research: Tracking Blockbuster's financial, market, and other performance.</a:t>
            </a:r>
          </a:p>
          <a:p>
            <a:pPr lvl="0" algn="just">
              <a:buFont typeface="Wingdings" pitchFamily="2"/>
              <a:buChar char="Ø"/>
            </a:pPr>
            <a:r>
              <a:rPr lang="en-GB" sz="1400"/>
              <a:t>Secondary sources include market research companies, academic publications, and industry assessments.</a:t>
            </a:r>
          </a:p>
          <a:p>
            <a:pPr lvl="0" algn="just">
              <a:buFont typeface="Wingdings" pitchFamily="2"/>
              <a:buChar char="Ø"/>
            </a:pPr>
            <a:r>
              <a:rPr lang="en-GB" sz="1400"/>
              <a:t>Comparative Analysis: Comparing Blockbuster's and Netflix's business models to find important differences and actions that influenced results (</a:t>
            </a:r>
            <a:r>
              <a:rPr lang="en-GB" sz="1400" i="1"/>
              <a:t>MarketWatch, 2012).</a:t>
            </a:r>
          </a:p>
          <a:p>
            <a:pPr lvl="0" algn="just">
              <a:buFont typeface="Wingdings" pitchFamily="2"/>
              <a:buChar char="Ø"/>
            </a:pPr>
            <a:r>
              <a:rPr lang="en-GB" sz="1400"/>
              <a:t>Combining sources to explain Blockbuster's collapse.</a:t>
            </a:r>
          </a:p>
          <a:p>
            <a:pPr lvl="0" algn="just">
              <a:buFont typeface="Wingdings" pitchFamily="2"/>
              <a:buChar char="Ø"/>
            </a:pPr>
            <a:r>
              <a:rPr lang="en-GB" sz="1400"/>
              <a:t>Innovation and market adaptability are key components in organisational success, and these methods give a solid foundation.</a:t>
            </a:r>
          </a:p>
        </p:txBody>
      </p:sp>
      <p:pic>
        <p:nvPicPr>
          <p:cNvPr id="6" name="Picture 6">
            <a:extLst>
              <a:ext uri="{FF2B5EF4-FFF2-40B4-BE49-F238E27FC236}">
                <a16:creationId xmlns:a16="http://schemas.microsoft.com/office/drawing/2014/main" id="{95E5A46B-2BE5-8B7C-C6B4-76956D9F9BAD}"/>
              </a:ext>
            </a:extLst>
          </p:cNvPr>
          <p:cNvPicPr>
            <a:picLocks noChangeAspect="1"/>
          </p:cNvPicPr>
          <p:nvPr/>
        </p:nvPicPr>
        <p:blipFill>
          <a:blip r:embed="rId3"/>
          <a:stretch>
            <a:fillRect/>
          </a:stretch>
        </p:blipFill>
        <p:spPr>
          <a:xfrm>
            <a:off x="1893950" y="1584956"/>
            <a:ext cx="4200525" cy="260032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9226FEA1-C890-3BB4-F45A-B2AD598F8E21}"/>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a:extLst>
              <a:ext uri="{FF2B5EF4-FFF2-40B4-BE49-F238E27FC236}">
                <a16:creationId xmlns:a16="http://schemas.microsoft.com/office/drawing/2014/main" id="{38A9FE68-E36D-CAB5-7D85-5F92A3039F4E}"/>
              </a:ext>
            </a:extLst>
          </p:cNvPr>
          <p:cNvSpPr>
            <a:spLocks noMove="1" noResize="1"/>
          </p:cNvSpPr>
          <p:nvPr/>
        </p:nvSpPr>
        <p:spPr>
          <a:xfrm flipH="1">
            <a:off x="5125019"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0B96422-DA91-A7E1-2D1C-306DC0D72BCE}"/>
              </a:ext>
            </a:extLst>
          </p:cNvPr>
          <p:cNvSpPr txBox="1">
            <a:spLocks noGrp="1"/>
          </p:cNvSpPr>
          <p:nvPr>
            <p:ph type="title"/>
          </p:nvPr>
        </p:nvSpPr>
        <p:spPr>
          <a:xfrm>
            <a:off x="4423949" y="365129"/>
            <a:ext cx="7567748" cy="1263380"/>
          </a:xfrm>
        </p:spPr>
        <p:txBody>
          <a:bodyPr/>
          <a:lstStyle/>
          <a:p>
            <a:pPr lvl="0"/>
            <a:r>
              <a:rPr lang="en-GB" sz="3600"/>
              <a:t>Information Gathering</a:t>
            </a:r>
            <a:br>
              <a:rPr lang="en-GB" sz="3600"/>
            </a:br>
            <a:endParaRPr lang="en-GB" sz="3600"/>
          </a:p>
        </p:txBody>
      </p:sp>
      <p:sp>
        <p:nvSpPr>
          <p:cNvPr id="5" name="Content Placeholder 2">
            <a:extLst>
              <a:ext uri="{FF2B5EF4-FFF2-40B4-BE49-F238E27FC236}">
                <a16:creationId xmlns:a16="http://schemas.microsoft.com/office/drawing/2014/main" id="{AA0B26F3-4E4B-1B05-D463-2B941C712D12}"/>
              </a:ext>
            </a:extLst>
          </p:cNvPr>
          <p:cNvSpPr txBox="1">
            <a:spLocks noGrp="1"/>
          </p:cNvSpPr>
          <p:nvPr>
            <p:ph idx="1"/>
          </p:nvPr>
        </p:nvSpPr>
        <p:spPr>
          <a:xfrm>
            <a:off x="5695404" y="1628500"/>
            <a:ext cx="6191795" cy="4548463"/>
          </a:xfrm>
        </p:spPr>
        <p:txBody>
          <a:bodyPr/>
          <a:lstStyle/>
          <a:p>
            <a:pPr marL="0" lvl="0" indent="0">
              <a:buNone/>
            </a:pPr>
            <a:r>
              <a:rPr lang="en-GB" sz="1400">
                <a:latin typeface="Times New Roman" pitchFamily="18"/>
                <a:cs typeface="Times New Roman" pitchFamily="18"/>
              </a:rPr>
              <a:t>Accessing Databases and Libraries </a:t>
            </a:r>
          </a:p>
          <a:p>
            <a:pPr lvl="0">
              <a:buFont typeface="Wingdings" pitchFamily="2"/>
              <a:buChar char="Ø"/>
            </a:pPr>
            <a:r>
              <a:rPr lang="en-GB" sz="1400">
                <a:latin typeface="Times New Roman" pitchFamily="18"/>
                <a:cs typeface="Times New Roman" pitchFamily="18"/>
              </a:rPr>
              <a:t>Academic databases: EBSCOhost, Google Scholar.</a:t>
            </a:r>
          </a:p>
          <a:p>
            <a:pPr lvl="0">
              <a:buFont typeface="Wingdings" pitchFamily="2"/>
              <a:buChar char="Ø"/>
            </a:pPr>
            <a:r>
              <a:rPr lang="en-GB" sz="1400">
                <a:latin typeface="Times New Roman" pitchFamily="18"/>
                <a:cs typeface="Times New Roman" pitchFamily="18"/>
              </a:rPr>
              <a:t>The Library of Congress and university libraries countrywide </a:t>
            </a:r>
            <a:r>
              <a:rPr lang="en-GB" sz="1400" i="1">
                <a:latin typeface="Times New Roman" pitchFamily="18"/>
                <a:cs typeface="Times New Roman" pitchFamily="18"/>
              </a:rPr>
              <a:t>(Harvard University Library, 2023).</a:t>
            </a:r>
          </a:p>
          <a:p>
            <a:pPr marL="0" lvl="0" indent="0">
              <a:buNone/>
            </a:pPr>
            <a:r>
              <a:rPr lang="en-GB" sz="1400">
                <a:latin typeface="Times New Roman" pitchFamily="18"/>
                <a:cs typeface="Times New Roman" pitchFamily="18"/>
              </a:rPr>
              <a:t>Criteria for Selection </a:t>
            </a:r>
          </a:p>
          <a:p>
            <a:pPr lvl="0">
              <a:buFont typeface="Wingdings" pitchFamily="2"/>
              <a:buChar char="Ø"/>
            </a:pPr>
            <a:r>
              <a:rPr lang="en-GB" sz="1400">
                <a:latin typeface="Times New Roman" pitchFamily="18"/>
                <a:cs typeface="Times New Roman" pitchFamily="18"/>
              </a:rPr>
              <a:t>Impact on corporate strategy and innovation.</a:t>
            </a:r>
          </a:p>
          <a:p>
            <a:pPr lvl="0">
              <a:buFont typeface="Wingdings" pitchFamily="2"/>
              <a:buChar char="Ø"/>
            </a:pPr>
            <a:r>
              <a:rPr lang="en-GB" sz="1400">
                <a:latin typeface="Times New Roman" pitchFamily="18"/>
                <a:cs typeface="Times New Roman" pitchFamily="18"/>
              </a:rPr>
              <a:t>Reliable source.</a:t>
            </a:r>
          </a:p>
          <a:p>
            <a:pPr lvl="0">
              <a:buFont typeface="Wingdings" pitchFamily="2"/>
              <a:buChar char="Ø"/>
            </a:pPr>
            <a:r>
              <a:rPr lang="en-GB" sz="1400">
                <a:latin typeface="Times New Roman" pitchFamily="18"/>
                <a:cs typeface="Times New Roman" pitchFamily="18"/>
              </a:rPr>
              <a:t>Information authenticity.</a:t>
            </a:r>
          </a:p>
          <a:p>
            <a:pPr lvl="0">
              <a:buFont typeface="Wingdings" pitchFamily="2"/>
              <a:buChar char="Ø"/>
            </a:pPr>
            <a:r>
              <a:rPr lang="en-GB" sz="1400">
                <a:latin typeface="Times New Roman" pitchFamily="18"/>
                <a:cs typeface="Times New Roman" pitchFamily="18"/>
              </a:rPr>
              <a:t>Organising Data Technology influence, market evolution, strategic management.</a:t>
            </a:r>
          </a:p>
          <a:p>
            <a:pPr lvl="0">
              <a:buFont typeface="Wingdings" pitchFamily="2"/>
              <a:buChar char="Ø"/>
            </a:pPr>
            <a:r>
              <a:rPr lang="en-GB" sz="1400">
                <a:latin typeface="Times New Roman" pitchFamily="18"/>
                <a:cs typeface="Times New Roman" pitchFamily="18"/>
              </a:rPr>
              <a:t>Analysis of industrial trends by chronology.</a:t>
            </a:r>
          </a:p>
        </p:txBody>
      </p:sp>
      <p:pic>
        <p:nvPicPr>
          <p:cNvPr id="6" name="Picture 6">
            <a:extLst>
              <a:ext uri="{FF2B5EF4-FFF2-40B4-BE49-F238E27FC236}">
                <a16:creationId xmlns:a16="http://schemas.microsoft.com/office/drawing/2014/main" id="{F11B915C-29E7-08FA-055D-D1F0DEE149AB}"/>
              </a:ext>
            </a:extLst>
          </p:cNvPr>
          <p:cNvPicPr>
            <a:picLocks noChangeAspect="1"/>
          </p:cNvPicPr>
          <p:nvPr/>
        </p:nvPicPr>
        <p:blipFill>
          <a:blip r:embed="rId3"/>
          <a:stretch>
            <a:fillRect/>
          </a:stretch>
        </p:blipFill>
        <p:spPr>
          <a:xfrm>
            <a:off x="1088574" y="1628500"/>
            <a:ext cx="3734693" cy="400146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D6339741-F1D8-C879-D15B-9E18560F0626}"/>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3" descr="A group of books and cds&#10;&#10;Description automatically generated with medium confidence">
            <a:extLst>
              <a:ext uri="{FF2B5EF4-FFF2-40B4-BE49-F238E27FC236}">
                <a16:creationId xmlns:a16="http://schemas.microsoft.com/office/drawing/2014/main" id="{0DE82408-4C55-7645-63F7-85E7FC9D974A}"/>
              </a:ext>
            </a:extLst>
          </p:cNvPr>
          <p:cNvPicPr>
            <a:picLocks noChangeAspect="1"/>
          </p:cNvPicPr>
          <p:nvPr/>
        </p:nvPicPr>
        <p:blipFill>
          <a:blip r:embed="rId3"/>
          <a:srcRect l="10492" r="8788" b="1"/>
          <a:stretch>
            <a:fillRect/>
          </a:stretch>
        </p:blipFill>
        <p:spPr>
          <a:xfrm>
            <a:off x="0" y="9"/>
            <a:ext cx="7528566" cy="6857990"/>
          </a:xfrm>
          <a:prstGeom prst="rect">
            <a:avLst/>
          </a:prstGeom>
          <a:noFill/>
          <a:ln cap="flat">
            <a:noFill/>
          </a:ln>
        </p:spPr>
      </p:pic>
      <p:sp>
        <p:nvSpPr>
          <p:cNvPr id="4" name="Rectangle 10">
            <a:extLst>
              <a:ext uri="{FF2B5EF4-FFF2-40B4-BE49-F238E27FC236}">
                <a16:creationId xmlns:a16="http://schemas.microsoft.com/office/drawing/2014/main" id="{1769D792-61A6-61D8-02E9-9E16D6194186}"/>
              </a:ext>
            </a:extLst>
          </p:cNvPr>
          <p:cNvSpPr>
            <a:spLocks noMove="1" noResize="1"/>
          </p:cNvSpPr>
          <p:nvPr/>
        </p:nvSpPr>
        <p:spPr>
          <a:xfrm flipH="1">
            <a:off x="5125019" y="0"/>
            <a:ext cx="7066976"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AE51C0D7-0470-22E2-F162-457231176CBF}"/>
              </a:ext>
            </a:extLst>
          </p:cNvPr>
          <p:cNvSpPr txBox="1">
            <a:spLocks noGrp="1"/>
          </p:cNvSpPr>
          <p:nvPr>
            <p:ph type="title"/>
          </p:nvPr>
        </p:nvSpPr>
        <p:spPr>
          <a:xfrm>
            <a:off x="7531611" y="365129"/>
            <a:ext cx="3822191" cy="1899912"/>
          </a:xfrm>
        </p:spPr>
        <p:txBody>
          <a:bodyPr/>
          <a:lstStyle/>
          <a:p>
            <a:pPr lvl="0"/>
            <a:br>
              <a:rPr lang="en-GB" sz="4000"/>
            </a:br>
            <a:r>
              <a:rPr lang="en-GB" sz="4000"/>
              <a:t>External Sources</a:t>
            </a:r>
            <a:br>
              <a:rPr lang="en-GB" sz="4000"/>
            </a:br>
            <a:endParaRPr lang="en-GB" sz="4000"/>
          </a:p>
        </p:txBody>
      </p:sp>
      <p:sp>
        <p:nvSpPr>
          <p:cNvPr id="6" name="Content Placeholder 2">
            <a:extLst>
              <a:ext uri="{FF2B5EF4-FFF2-40B4-BE49-F238E27FC236}">
                <a16:creationId xmlns:a16="http://schemas.microsoft.com/office/drawing/2014/main" id="{B0B7A8D3-0887-2F26-D4D3-94FA9D9444BA}"/>
              </a:ext>
            </a:extLst>
          </p:cNvPr>
          <p:cNvSpPr txBox="1">
            <a:spLocks noGrp="1"/>
          </p:cNvSpPr>
          <p:nvPr>
            <p:ph idx="1"/>
          </p:nvPr>
        </p:nvSpPr>
        <p:spPr>
          <a:xfrm>
            <a:off x="7619996" y="1706883"/>
            <a:ext cx="4267203" cy="4470080"/>
          </a:xfrm>
        </p:spPr>
        <p:txBody>
          <a:bodyPr/>
          <a:lstStyle/>
          <a:p>
            <a:pPr lvl="0">
              <a:lnSpc>
                <a:spcPct val="140000"/>
              </a:lnSpc>
            </a:pPr>
            <a:r>
              <a:rPr lang="en-GB" sz="1300" i="1">
                <a:latin typeface="Times New Roman" pitchFamily="18"/>
                <a:cs typeface="Times New Roman" pitchFamily="18"/>
              </a:rPr>
              <a:t>Academic journals</a:t>
            </a:r>
            <a:r>
              <a:rPr lang="en-GB" sz="1300">
                <a:latin typeface="Times New Roman" pitchFamily="18"/>
                <a:cs typeface="Times New Roman" pitchFamily="18"/>
              </a:rPr>
              <a:t>: Studies on strategic management, digital disruption, and consumer behaviour.</a:t>
            </a:r>
          </a:p>
          <a:p>
            <a:pPr lvl="0">
              <a:lnSpc>
                <a:spcPct val="140000"/>
              </a:lnSpc>
            </a:pPr>
            <a:r>
              <a:rPr lang="en-GB" sz="1300" i="1">
                <a:latin typeface="Times New Roman" pitchFamily="18"/>
                <a:cs typeface="Times New Roman" pitchFamily="18"/>
              </a:rPr>
              <a:t>Deep studies of Blockbuster's growth and decline </a:t>
            </a:r>
            <a:r>
              <a:rPr lang="en-GB" sz="1300">
                <a:latin typeface="Times New Roman" pitchFamily="18"/>
                <a:cs typeface="Times New Roman" pitchFamily="18"/>
              </a:rPr>
              <a:t>in the video rental business (</a:t>
            </a:r>
            <a:r>
              <a:rPr lang="en-GB" sz="1300" i="1">
                <a:latin typeface="Times New Roman" pitchFamily="18"/>
                <a:cs typeface="Times New Roman" pitchFamily="18"/>
              </a:rPr>
              <a:t>Greenfield, 2017).</a:t>
            </a:r>
          </a:p>
          <a:p>
            <a:pPr lvl="0">
              <a:lnSpc>
                <a:spcPct val="140000"/>
              </a:lnSpc>
            </a:pPr>
            <a:r>
              <a:rPr lang="en-GB" sz="1300" i="1">
                <a:latin typeface="Times New Roman" pitchFamily="18"/>
                <a:cs typeface="Times New Roman" pitchFamily="18"/>
              </a:rPr>
              <a:t>Documentaries: </a:t>
            </a:r>
            <a:r>
              <a:rPr lang="en-GB" sz="1300">
                <a:latin typeface="Times New Roman" pitchFamily="18"/>
                <a:cs typeface="Times New Roman" pitchFamily="18"/>
              </a:rPr>
              <a:t>Blockbuster's history and demise documentaries.</a:t>
            </a:r>
          </a:p>
          <a:p>
            <a:pPr lvl="0">
              <a:lnSpc>
                <a:spcPct val="140000"/>
              </a:lnSpc>
            </a:pPr>
            <a:r>
              <a:rPr lang="en-GB" sz="1300" i="1">
                <a:latin typeface="Times New Roman" pitchFamily="18"/>
                <a:cs typeface="Times New Roman" pitchFamily="18"/>
              </a:rPr>
              <a:t>Market Analysis and Business Reports</a:t>
            </a:r>
            <a:r>
              <a:rPr lang="en-GB" sz="1300">
                <a:latin typeface="Times New Roman" pitchFamily="18"/>
                <a:cs typeface="Times New Roman" pitchFamily="18"/>
              </a:rPr>
              <a:t>: Blockbuster market, consumer, and competitive reports.</a:t>
            </a:r>
          </a:p>
          <a:p>
            <a:pPr lvl="0">
              <a:lnSpc>
                <a:spcPct val="140000"/>
              </a:lnSpc>
            </a:pPr>
            <a:r>
              <a:rPr lang="en-GB" sz="1300" i="1">
                <a:latin typeface="Times New Roman" pitchFamily="18"/>
                <a:cs typeface="Times New Roman" pitchFamily="18"/>
              </a:rPr>
              <a:t>The Data Monitor report Articles News</a:t>
            </a:r>
            <a:r>
              <a:rPr lang="en-GB" sz="1300">
                <a:latin typeface="Times New Roman" pitchFamily="18"/>
                <a:cs typeface="Times New Roman" pitchFamily="18"/>
              </a:rPr>
              <a:t>: Reports and articles about Blockbuster's business and market success (</a:t>
            </a:r>
            <a:r>
              <a:rPr lang="en-GB" sz="1300" i="1">
                <a:latin typeface="Times New Roman" pitchFamily="18"/>
                <a:cs typeface="Times New Roman" pitchFamily="18"/>
              </a:rPr>
              <a:t>Blockbuster Inc. Annual Report, 2009).</a:t>
            </a:r>
          </a:p>
          <a:p>
            <a:pPr lvl="0">
              <a:lnSpc>
                <a:spcPct val="140000"/>
              </a:lnSpc>
            </a:pPr>
            <a:r>
              <a:rPr lang="en-GB" sz="1300" i="1">
                <a:latin typeface="Times New Roman" pitchFamily="18"/>
                <a:cs typeface="Times New Roman" pitchFamily="18"/>
              </a:rPr>
              <a:t>Government and Legal Documents</a:t>
            </a:r>
            <a:r>
              <a:rPr lang="en-GB" sz="1300">
                <a:latin typeface="Times New Roman" pitchFamily="18"/>
                <a:cs typeface="Times New Roman" pitchFamily="18"/>
              </a:rPr>
              <a:t>: Public documents about Blockbuster's bankruptcy and legal issues.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F024E1D8-0C66-2B0E-4EC6-40ECB37B9BDF}"/>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a:extLst>
              <a:ext uri="{FF2B5EF4-FFF2-40B4-BE49-F238E27FC236}">
                <a16:creationId xmlns:a16="http://schemas.microsoft.com/office/drawing/2014/main" id="{09CEA7AE-523D-2944-FC4B-413EE4212732}"/>
              </a:ext>
            </a:extLst>
          </p:cNvPr>
          <p:cNvSpPr>
            <a:spLocks noMove="1" noResize="1"/>
          </p:cNvSpPr>
          <p:nvPr/>
        </p:nvSpPr>
        <p:spPr>
          <a:xfrm>
            <a:off x="-15023" y="0"/>
            <a:ext cx="12191996" cy="6858000"/>
          </a:xfrm>
          <a:prstGeom prst="rect">
            <a:avLst/>
          </a:prstGeom>
          <a:solidFill>
            <a:srgbClr val="82766A">
              <a:alpha val="15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3F94187B-D695-2B88-B648-263A8041B013}"/>
              </a:ext>
            </a:extLst>
          </p:cNvPr>
          <p:cNvSpPr txBox="1">
            <a:spLocks noGrp="1"/>
          </p:cNvSpPr>
          <p:nvPr>
            <p:ph type="title"/>
          </p:nvPr>
        </p:nvSpPr>
        <p:spPr>
          <a:xfrm>
            <a:off x="1137038" y="609603"/>
            <a:ext cx="3595676" cy="1330836"/>
          </a:xfrm>
        </p:spPr>
        <p:txBody>
          <a:bodyPr/>
          <a:lstStyle/>
          <a:p>
            <a:pPr lvl="0"/>
            <a:r>
              <a:rPr lang="en-GB" sz="3700"/>
              <a:t>Challenges Faced</a:t>
            </a:r>
            <a:br>
              <a:rPr lang="en-GB" sz="3700"/>
            </a:br>
            <a:endParaRPr lang="en-GB" sz="3700"/>
          </a:p>
        </p:txBody>
      </p:sp>
      <p:sp>
        <p:nvSpPr>
          <p:cNvPr id="5" name="Content Placeholder 2">
            <a:extLst>
              <a:ext uri="{FF2B5EF4-FFF2-40B4-BE49-F238E27FC236}">
                <a16:creationId xmlns:a16="http://schemas.microsoft.com/office/drawing/2014/main" id="{159330E4-BA4F-8466-8720-901B360453A3}"/>
              </a:ext>
            </a:extLst>
          </p:cNvPr>
          <p:cNvSpPr txBox="1">
            <a:spLocks noGrp="1"/>
          </p:cNvSpPr>
          <p:nvPr>
            <p:ph idx="1"/>
          </p:nvPr>
        </p:nvSpPr>
        <p:spPr>
          <a:xfrm>
            <a:off x="130631" y="1393371"/>
            <a:ext cx="4165146" cy="4709315"/>
          </a:xfrm>
        </p:spPr>
        <p:txBody>
          <a:bodyPr/>
          <a:lstStyle/>
          <a:p>
            <a:pPr lvl="0">
              <a:lnSpc>
                <a:spcPct val="150000"/>
              </a:lnSpc>
              <a:buFont typeface="Wingdings" pitchFamily="2"/>
              <a:buChar char="Ø"/>
            </a:pPr>
            <a:r>
              <a:rPr lang="en-GB" sz="1600">
                <a:latin typeface="Times New Roman" pitchFamily="18"/>
                <a:cs typeface="Times New Roman" pitchFamily="18"/>
              </a:rPr>
              <a:t>Issues in gaining access to the most recent information on Blockbuster.</a:t>
            </a:r>
          </a:p>
          <a:p>
            <a:pPr lvl="0">
              <a:lnSpc>
                <a:spcPct val="150000"/>
              </a:lnSpc>
              <a:buFont typeface="Wingdings" pitchFamily="2"/>
              <a:buChar char="Ø"/>
            </a:pPr>
            <a:r>
              <a:rPr lang="en-GB" sz="1600">
                <a:latin typeface="Times New Roman" pitchFamily="18"/>
                <a:cs typeface="Times New Roman" pitchFamily="18"/>
              </a:rPr>
              <a:t>The interpretation of complicated financial data as well as reporting on market analysis (</a:t>
            </a:r>
            <a:r>
              <a:rPr lang="en-GB" sz="1600" i="1">
                <a:latin typeface="Times New Roman" pitchFamily="18"/>
                <a:cs typeface="Times New Roman" pitchFamily="18"/>
              </a:rPr>
              <a:t>Williams and Patel, 2022). </a:t>
            </a:r>
          </a:p>
          <a:p>
            <a:pPr lvl="0">
              <a:lnSpc>
                <a:spcPct val="150000"/>
              </a:lnSpc>
              <a:buFont typeface="Wingdings" pitchFamily="2"/>
              <a:buChar char="Ø"/>
            </a:pPr>
            <a:r>
              <a:rPr lang="en-GB" sz="1600">
                <a:latin typeface="Times New Roman" pitchFamily="18"/>
                <a:cs typeface="Times New Roman" pitchFamily="18"/>
              </a:rPr>
              <a:t>Filling the gap between abstract ideas and the actual demise of Blockbuster's business.</a:t>
            </a:r>
          </a:p>
          <a:p>
            <a:pPr lvl="0">
              <a:lnSpc>
                <a:spcPct val="150000"/>
              </a:lnSpc>
              <a:buFont typeface="Wingdings" pitchFamily="2"/>
              <a:buChar char="Ø"/>
            </a:pPr>
            <a:r>
              <a:rPr lang="en-GB" sz="1600">
                <a:latin typeface="Times New Roman" pitchFamily="18"/>
                <a:cs typeface="Times New Roman" pitchFamily="18"/>
              </a:rPr>
              <a:t>Overcoming one's own prejudices and ideas formed beforehand on the downfall of the brand.</a:t>
            </a:r>
          </a:p>
        </p:txBody>
      </p:sp>
      <p:pic>
        <p:nvPicPr>
          <p:cNvPr id="6" name="Picture 3" descr="A diagram of a business&#10;&#10;Description automatically generated with medium confidence">
            <a:extLst>
              <a:ext uri="{FF2B5EF4-FFF2-40B4-BE49-F238E27FC236}">
                <a16:creationId xmlns:a16="http://schemas.microsoft.com/office/drawing/2014/main" id="{03E267E9-5CC5-917E-58A6-A42C00AFA66D}"/>
              </a:ext>
            </a:extLst>
          </p:cNvPr>
          <p:cNvPicPr>
            <a:picLocks noChangeAspect="1"/>
          </p:cNvPicPr>
          <p:nvPr/>
        </p:nvPicPr>
        <p:blipFill>
          <a:blip r:embed="rId3"/>
          <a:srcRect l="20393" r="19137" b="1"/>
          <a:stretch>
            <a:fillRect/>
          </a:stretch>
        </p:blipFill>
        <p:spPr>
          <a:xfrm>
            <a:off x="5528864" y="609603"/>
            <a:ext cx="5130424" cy="470931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F3661F7E-0B52-48AD-ABEF-410DF405868E}"/>
              </a:ext>
            </a:extLst>
          </p:cNvPr>
          <p:cNvSpPr>
            <a:spLocks noMove="1" noResize="1"/>
          </p:cNvSpPr>
          <p:nvPr/>
        </p:nvSpPr>
        <p:spPr>
          <a:xfrm>
            <a:off x="3044"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3" descr="A green screen with a picture of a tree and a piece of paper on it&#10;&#10;Description automatically generated">
            <a:extLst>
              <a:ext uri="{FF2B5EF4-FFF2-40B4-BE49-F238E27FC236}">
                <a16:creationId xmlns:a16="http://schemas.microsoft.com/office/drawing/2014/main" id="{9BE9620C-1E73-BEBA-A570-56C7D795CC93}"/>
              </a:ext>
            </a:extLst>
          </p:cNvPr>
          <p:cNvPicPr>
            <a:picLocks noChangeAspect="1"/>
          </p:cNvPicPr>
          <p:nvPr/>
        </p:nvPicPr>
        <p:blipFill>
          <a:blip r:embed="rId3"/>
          <a:srcRect l="20137" t="-1004" r="25997" b="19327"/>
          <a:stretch>
            <a:fillRect/>
          </a:stretch>
        </p:blipFill>
        <p:spPr>
          <a:xfrm>
            <a:off x="5903110" y="766349"/>
            <a:ext cx="4381713" cy="3544388"/>
          </a:xfrm>
          <a:prstGeom prst="rect">
            <a:avLst/>
          </a:prstGeom>
          <a:noFill/>
          <a:ln cap="flat">
            <a:noFill/>
          </a:ln>
        </p:spPr>
      </p:pic>
      <p:sp>
        <p:nvSpPr>
          <p:cNvPr id="4" name="Rectangle 10">
            <a:extLst>
              <a:ext uri="{FF2B5EF4-FFF2-40B4-BE49-F238E27FC236}">
                <a16:creationId xmlns:a16="http://schemas.microsoft.com/office/drawing/2014/main" id="{1D8271CF-8312-BF42-D79D-3680E386B3E2}"/>
              </a:ext>
            </a:extLst>
          </p:cNvPr>
          <p:cNvSpPr>
            <a:spLocks noMove="1" noResize="1"/>
          </p:cNvSpPr>
          <p:nvPr/>
        </p:nvSpPr>
        <p:spPr>
          <a:xfrm>
            <a:off x="0" y="0"/>
            <a:ext cx="7390263" cy="6858000"/>
          </a:xfrm>
          <a:prstGeom prst="rect">
            <a:avLst/>
          </a:prstGeom>
          <a:gradFill>
            <a:gsLst>
              <a:gs pos="0">
                <a:srgbClr val="FFFFFF">
                  <a:alpha val="0"/>
                </a:srgbClr>
              </a:gs>
              <a:gs pos="100000">
                <a:srgbClr val="FFFFFF">
                  <a:alpha val="38000"/>
                </a:srgbClr>
              </a:gs>
            </a:gsLst>
            <a:lin ang="108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ECE90C9A-D54D-DFFD-4DC2-540255520569}"/>
              </a:ext>
            </a:extLst>
          </p:cNvPr>
          <p:cNvSpPr txBox="1">
            <a:spLocks noGrp="1"/>
          </p:cNvSpPr>
          <p:nvPr>
            <p:ph type="title"/>
          </p:nvPr>
        </p:nvSpPr>
        <p:spPr>
          <a:xfrm>
            <a:off x="838203" y="365129"/>
            <a:ext cx="3822191" cy="1899912"/>
          </a:xfrm>
        </p:spPr>
        <p:txBody>
          <a:bodyPr/>
          <a:lstStyle/>
          <a:p>
            <a:pPr lvl="0"/>
            <a:r>
              <a:rPr lang="en-GB" sz="4000"/>
              <a:t>Practical Learning Outcomes</a:t>
            </a:r>
            <a:br>
              <a:rPr lang="en-GB" sz="4000"/>
            </a:br>
            <a:endParaRPr lang="en-GB" sz="4000"/>
          </a:p>
        </p:txBody>
      </p:sp>
      <p:sp>
        <p:nvSpPr>
          <p:cNvPr id="6" name="Content Placeholder 2">
            <a:extLst>
              <a:ext uri="{FF2B5EF4-FFF2-40B4-BE49-F238E27FC236}">
                <a16:creationId xmlns:a16="http://schemas.microsoft.com/office/drawing/2014/main" id="{EC444A3B-31E1-FB7C-A642-7A2BFA41048B}"/>
              </a:ext>
            </a:extLst>
          </p:cNvPr>
          <p:cNvSpPr txBox="1">
            <a:spLocks noGrp="1"/>
          </p:cNvSpPr>
          <p:nvPr>
            <p:ph idx="1"/>
          </p:nvPr>
        </p:nvSpPr>
        <p:spPr>
          <a:xfrm>
            <a:off x="278672" y="1837505"/>
            <a:ext cx="4381713" cy="4339449"/>
          </a:xfrm>
        </p:spPr>
        <p:txBody>
          <a:bodyPr/>
          <a:lstStyle/>
          <a:p>
            <a:pPr lvl="0">
              <a:lnSpc>
                <a:spcPct val="140000"/>
              </a:lnSpc>
            </a:pPr>
            <a:r>
              <a:rPr lang="en-GB" sz="1600" i="1">
                <a:latin typeface="Times New Roman" pitchFamily="18"/>
                <a:cs typeface="Times New Roman" pitchFamily="18"/>
              </a:rPr>
              <a:t>Critical Analysis</a:t>
            </a:r>
            <a:r>
              <a:rPr lang="en-GB" sz="1600">
                <a:latin typeface="Times New Roman" pitchFamily="18"/>
                <a:cs typeface="Times New Roman" pitchFamily="18"/>
              </a:rPr>
              <a:t>: Studying Blockbuster's approach improved the business and market analysis.</a:t>
            </a:r>
          </a:p>
          <a:p>
            <a:pPr lvl="0">
              <a:lnSpc>
                <a:spcPct val="140000"/>
              </a:lnSpc>
            </a:pPr>
            <a:r>
              <a:rPr lang="en-GB" sz="1600" i="1">
                <a:latin typeface="Times New Roman" pitchFamily="18"/>
                <a:cs typeface="Times New Roman" pitchFamily="18"/>
              </a:rPr>
              <a:t>Time Management</a:t>
            </a:r>
            <a:r>
              <a:rPr lang="en-GB" sz="1600">
                <a:latin typeface="Times New Roman" pitchFamily="18"/>
                <a:cs typeface="Times New Roman" pitchFamily="18"/>
              </a:rPr>
              <a:t>: The extensive research taught me to balance depth and breadth of studies. (</a:t>
            </a:r>
            <a:r>
              <a:rPr lang="en-GB" sz="1600" i="1">
                <a:latin typeface="Times New Roman" pitchFamily="18"/>
                <a:cs typeface="Times New Roman" pitchFamily="18"/>
              </a:rPr>
              <a:t>Covey, 2015)</a:t>
            </a:r>
          </a:p>
          <a:p>
            <a:pPr lvl="0">
              <a:lnSpc>
                <a:spcPct val="140000"/>
              </a:lnSpc>
            </a:pPr>
            <a:r>
              <a:rPr lang="en-GB" sz="1600" i="1">
                <a:latin typeface="Times New Roman" pitchFamily="18"/>
                <a:cs typeface="Times New Roman" pitchFamily="18"/>
              </a:rPr>
              <a:t>Business Strategy Comprehension</a:t>
            </a:r>
            <a:r>
              <a:rPr lang="en-GB" sz="1600">
                <a:latin typeface="Times New Roman" pitchFamily="18"/>
                <a:cs typeface="Times New Roman" pitchFamily="18"/>
              </a:rPr>
              <a:t>: I learned how Blockbuster's tactics were created and why they failed (</a:t>
            </a:r>
            <a:r>
              <a:rPr lang="en-GB" sz="1600" i="1">
                <a:latin typeface="Times New Roman" pitchFamily="18"/>
                <a:cs typeface="Times New Roman" pitchFamily="18"/>
              </a:rPr>
              <a:t>Porter, 1998).</a:t>
            </a:r>
          </a:p>
          <a:p>
            <a:pPr lvl="0">
              <a:lnSpc>
                <a:spcPct val="140000"/>
              </a:lnSpc>
            </a:pPr>
            <a:r>
              <a:rPr lang="en-GB" sz="1600" i="1">
                <a:latin typeface="Times New Roman" pitchFamily="18"/>
                <a:cs typeface="Times New Roman" pitchFamily="18"/>
              </a:rPr>
              <a:t>Synthesis of Complex Information</a:t>
            </a:r>
            <a:r>
              <a:rPr lang="en-GB" sz="1600">
                <a:latin typeface="Times New Roman" pitchFamily="18"/>
                <a:cs typeface="Times New Roman" pitchFamily="18"/>
              </a:rPr>
              <a:t>: I learnt to create cohesive analyses from different sources.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B6C13476-7670-BDD9-9675-308843F24992}"/>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DDF4CC1-5244-77DB-9312-EB51ABF7F154}"/>
              </a:ext>
            </a:extLst>
          </p:cNvPr>
          <p:cNvSpPr txBox="1">
            <a:spLocks noGrp="1"/>
          </p:cNvSpPr>
          <p:nvPr>
            <p:ph type="title"/>
          </p:nvPr>
        </p:nvSpPr>
        <p:spPr>
          <a:xfrm>
            <a:off x="838203" y="365129"/>
            <a:ext cx="10515600" cy="1288782"/>
          </a:xfrm>
        </p:spPr>
        <p:txBody>
          <a:bodyPr/>
          <a:lstStyle/>
          <a:p>
            <a:pPr lvl="0"/>
            <a:r>
              <a:rPr lang="en-GB" sz="4000"/>
              <a:t>Future Benefits</a:t>
            </a:r>
            <a:br>
              <a:rPr lang="en-GB" sz="4000"/>
            </a:br>
            <a:endParaRPr lang="en-GB" sz="4000"/>
          </a:p>
        </p:txBody>
      </p:sp>
      <p:sp>
        <p:nvSpPr>
          <p:cNvPr id="4" name="Content Placeholder 2">
            <a:extLst>
              <a:ext uri="{FF2B5EF4-FFF2-40B4-BE49-F238E27FC236}">
                <a16:creationId xmlns:a16="http://schemas.microsoft.com/office/drawing/2014/main" id="{AF87810A-CB3F-64BE-5B56-B055CB08CFCF}"/>
              </a:ext>
            </a:extLst>
          </p:cNvPr>
          <p:cNvSpPr txBox="1">
            <a:spLocks noGrp="1"/>
          </p:cNvSpPr>
          <p:nvPr>
            <p:ph idx="1"/>
          </p:nvPr>
        </p:nvSpPr>
        <p:spPr>
          <a:xfrm>
            <a:off x="5631588" y="1825627"/>
            <a:ext cx="5722214" cy="4303468"/>
          </a:xfrm>
        </p:spPr>
        <p:txBody>
          <a:bodyPr/>
          <a:lstStyle/>
          <a:p>
            <a:pPr lvl="0">
              <a:lnSpc>
                <a:spcPct val="80000"/>
              </a:lnSpc>
              <a:buFont typeface="Wingdings" pitchFamily="2"/>
              <a:buChar char="Ø"/>
            </a:pPr>
            <a:r>
              <a:rPr lang="en-GB" sz="2000" i="1">
                <a:latin typeface="Times New Roman" pitchFamily="18"/>
                <a:cs typeface="Times New Roman" pitchFamily="18"/>
              </a:rPr>
              <a:t>Understanding industry trends and company failures </a:t>
            </a:r>
            <a:r>
              <a:rPr lang="en-GB" sz="2000">
                <a:latin typeface="Times New Roman" pitchFamily="18"/>
                <a:cs typeface="Times New Roman" pitchFamily="18"/>
              </a:rPr>
              <a:t>allows one to make better selections.</a:t>
            </a:r>
          </a:p>
          <a:p>
            <a:pPr lvl="0">
              <a:lnSpc>
                <a:spcPct val="80000"/>
              </a:lnSpc>
              <a:buFont typeface="Wingdings" pitchFamily="2"/>
              <a:buChar char="Ø"/>
            </a:pPr>
            <a:r>
              <a:rPr lang="en-GB" sz="2000" i="1">
                <a:latin typeface="Times New Roman" pitchFamily="18"/>
                <a:cs typeface="Times New Roman" pitchFamily="18"/>
              </a:rPr>
              <a:t>Strategic Planning</a:t>
            </a:r>
            <a:r>
              <a:rPr lang="en-GB" sz="2000">
                <a:latin typeface="Times New Roman" pitchFamily="18"/>
                <a:cs typeface="Times New Roman" pitchFamily="18"/>
              </a:rPr>
              <a:t>: Blockbuster's blunders underscore strategic planning's need for adaptation.</a:t>
            </a:r>
          </a:p>
          <a:p>
            <a:pPr lvl="0">
              <a:lnSpc>
                <a:spcPct val="80000"/>
              </a:lnSpc>
              <a:buFont typeface="Wingdings" pitchFamily="2"/>
              <a:buChar char="Ø"/>
            </a:pPr>
            <a:r>
              <a:rPr lang="en-GB" sz="2000" i="1">
                <a:latin typeface="Times New Roman" pitchFamily="18"/>
                <a:cs typeface="Times New Roman" pitchFamily="18"/>
              </a:rPr>
              <a:t>Improved Leadership</a:t>
            </a:r>
            <a:r>
              <a:rPr lang="en-GB" sz="2000">
                <a:latin typeface="Times New Roman" pitchFamily="18"/>
                <a:cs typeface="Times New Roman" pitchFamily="18"/>
              </a:rPr>
              <a:t>: How leadership helps organisations navigate market shifts (</a:t>
            </a:r>
            <a:r>
              <a:rPr lang="en-GB" sz="2000" i="1">
                <a:latin typeface="Times New Roman" pitchFamily="18"/>
                <a:cs typeface="Times New Roman" pitchFamily="18"/>
              </a:rPr>
              <a:t>Goleman, et.al. 2013).</a:t>
            </a:r>
          </a:p>
          <a:p>
            <a:pPr lvl="0">
              <a:lnSpc>
                <a:spcPct val="80000"/>
              </a:lnSpc>
              <a:buFont typeface="Wingdings" pitchFamily="2"/>
              <a:buChar char="Ø"/>
            </a:pPr>
            <a:r>
              <a:rPr lang="en-GB" sz="2000" i="1">
                <a:latin typeface="Times New Roman" pitchFamily="18"/>
                <a:cs typeface="Times New Roman" pitchFamily="18"/>
              </a:rPr>
              <a:t>Continuous Learning: </a:t>
            </a:r>
            <a:r>
              <a:rPr lang="en-GB" sz="2000">
                <a:latin typeface="Times New Roman" pitchFamily="18"/>
                <a:cs typeface="Times New Roman" pitchFamily="18"/>
              </a:rPr>
              <a:t>The need to study and follow industry trends (</a:t>
            </a:r>
            <a:r>
              <a:rPr lang="en-GB" sz="2000" i="1">
                <a:latin typeface="Times New Roman" pitchFamily="18"/>
                <a:cs typeface="Times New Roman" pitchFamily="18"/>
              </a:rPr>
              <a:t>Argyris, 1999).</a:t>
            </a:r>
          </a:p>
        </p:txBody>
      </p:sp>
      <p:pic>
        <p:nvPicPr>
          <p:cNvPr id="5" name="Picture 5">
            <a:extLst>
              <a:ext uri="{FF2B5EF4-FFF2-40B4-BE49-F238E27FC236}">
                <a16:creationId xmlns:a16="http://schemas.microsoft.com/office/drawing/2014/main" id="{A3A0E904-2925-D6B0-2381-DE5C556C36E1}"/>
              </a:ext>
            </a:extLst>
          </p:cNvPr>
          <p:cNvPicPr>
            <a:picLocks noChangeAspect="1"/>
          </p:cNvPicPr>
          <p:nvPr/>
        </p:nvPicPr>
        <p:blipFill>
          <a:blip r:embed="rId3"/>
          <a:stretch>
            <a:fillRect/>
          </a:stretch>
        </p:blipFill>
        <p:spPr>
          <a:xfrm>
            <a:off x="1126266" y="1909623"/>
            <a:ext cx="4505321" cy="2533646"/>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04C63A3A-317B-5CEC-ED0E-F9CA91B85825}"/>
              </a:ext>
            </a:extLst>
          </p:cNvPr>
          <p:cNvSpPr>
            <a:spLocks noMove="1" noResize="1"/>
          </p:cNvSpPr>
          <p:nvPr/>
        </p:nvSpPr>
        <p:spPr>
          <a:xfrm>
            <a:off x="0" y="0"/>
            <a:ext cx="12188952"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0B07C791-FC8A-D063-9CF5-A16FC22D3B75}"/>
              </a:ext>
            </a:extLst>
          </p:cNvPr>
          <p:cNvSpPr txBox="1">
            <a:spLocks noGrp="1"/>
          </p:cNvSpPr>
          <p:nvPr>
            <p:ph type="title"/>
          </p:nvPr>
        </p:nvSpPr>
        <p:spPr>
          <a:xfrm>
            <a:off x="838203" y="176214"/>
            <a:ext cx="10515600" cy="1481190"/>
          </a:xfrm>
        </p:spPr>
        <p:txBody>
          <a:bodyPr anchorCtr="1"/>
          <a:lstStyle/>
          <a:p>
            <a:pPr lvl="0" algn="ctr"/>
            <a:r>
              <a:rPr lang="en-GB" sz="4000"/>
              <a:t>Identified Issue</a:t>
            </a:r>
            <a:br>
              <a:rPr lang="en-GB" sz="4000"/>
            </a:br>
            <a:endParaRPr lang="en-GB" sz="4000"/>
          </a:p>
        </p:txBody>
      </p:sp>
      <p:sp>
        <p:nvSpPr>
          <p:cNvPr id="4" name="Content Placeholder 2">
            <a:extLst>
              <a:ext uri="{FF2B5EF4-FFF2-40B4-BE49-F238E27FC236}">
                <a16:creationId xmlns:a16="http://schemas.microsoft.com/office/drawing/2014/main" id="{95E8E6B5-E455-C510-96E2-399B15184309}"/>
              </a:ext>
            </a:extLst>
          </p:cNvPr>
          <p:cNvSpPr txBox="1">
            <a:spLocks noGrp="1"/>
          </p:cNvSpPr>
          <p:nvPr>
            <p:ph idx="1"/>
          </p:nvPr>
        </p:nvSpPr>
        <p:spPr>
          <a:xfrm>
            <a:off x="838203" y="1847124"/>
            <a:ext cx="3990971" cy="4272680"/>
          </a:xfrm>
        </p:spPr>
        <p:txBody>
          <a:bodyPr/>
          <a:lstStyle/>
          <a:p>
            <a:pPr lvl="0" algn="just">
              <a:lnSpc>
                <a:spcPct val="150000"/>
              </a:lnSpc>
              <a:buFont typeface="Wingdings" pitchFamily="2"/>
              <a:buChar char="Ø"/>
            </a:pPr>
            <a:r>
              <a:rPr lang="en-GB" sz="1600">
                <a:latin typeface="Times New Roman" pitchFamily="18"/>
                <a:cs typeface="Times New Roman" pitchFamily="18"/>
              </a:rPr>
              <a:t>Blockbuster failed to adapt to digital streaming, which led to its collapse.</a:t>
            </a:r>
          </a:p>
          <a:p>
            <a:pPr lvl="0" algn="just">
              <a:lnSpc>
                <a:spcPct val="150000"/>
              </a:lnSpc>
              <a:buFont typeface="Wingdings" pitchFamily="2"/>
              <a:buChar char="Ø"/>
            </a:pPr>
            <a:r>
              <a:rPr lang="en-GB" sz="1600">
                <a:latin typeface="Times New Roman" pitchFamily="18"/>
                <a:cs typeface="Times New Roman" pitchFamily="18"/>
              </a:rPr>
              <a:t>Physical DVD rentals became a problem for the corporation.</a:t>
            </a:r>
          </a:p>
          <a:p>
            <a:pPr lvl="0" algn="just">
              <a:lnSpc>
                <a:spcPct val="150000"/>
              </a:lnSpc>
              <a:buFont typeface="Wingdings" pitchFamily="2"/>
              <a:buChar char="Ø"/>
            </a:pPr>
            <a:r>
              <a:rPr lang="en-GB" sz="1600">
                <a:latin typeface="Times New Roman" pitchFamily="18"/>
                <a:cs typeface="Times New Roman" pitchFamily="18"/>
              </a:rPr>
              <a:t>Blockbuster became irrelevant because of its inefficiency and opposition to new technology (</a:t>
            </a:r>
            <a:r>
              <a:rPr lang="en-GB" sz="1600" i="1">
                <a:latin typeface="Times New Roman" pitchFamily="18"/>
                <a:cs typeface="Times New Roman" pitchFamily="18"/>
              </a:rPr>
              <a:t>Davis and Brown, 2018</a:t>
            </a:r>
            <a:r>
              <a:rPr lang="en-GB" sz="1600">
                <a:latin typeface="Times New Roman" pitchFamily="18"/>
                <a:cs typeface="Times New Roman" pitchFamily="18"/>
              </a:rPr>
              <a:t>).</a:t>
            </a:r>
          </a:p>
          <a:p>
            <a:pPr lvl="0" algn="just">
              <a:lnSpc>
                <a:spcPct val="150000"/>
              </a:lnSpc>
              <a:buFont typeface="Wingdings" pitchFamily="2"/>
              <a:buChar char="Ø"/>
            </a:pPr>
            <a:r>
              <a:rPr lang="en-GB" sz="1600">
                <a:latin typeface="Times New Roman" pitchFamily="18"/>
                <a:cs typeface="Times New Roman" pitchFamily="18"/>
              </a:rPr>
              <a:t>Businesses should learn from this instance about flexibility in fast-changing sectors.</a:t>
            </a:r>
          </a:p>
        </p:txBody>
      </p:sp>
      <p:pic>
        <p:nvPicPr>
          <p:cNvPr id="5" name="Picture 3" descr="A poster of a movie&#10;&#10;Description automatically generated">
            <a:extLst>
              <a:ext uri="{FF2B5EF4-FFF2-40B4-BE49-F238E27FC236}">
                <a16:creationId xmlns:a16="http://schemas.microsoft.com/office/drawing/2014/main" id="{3BBABD7F-A8B6-D7B7-752C-899361282F20}"/>
              </a:ext>
            </a:extLst>
          </p:cNvPr>
          <p:cNvPicPr>
            <a:picLocks noChangeAspect="1"/>
          </p:cNvPicPr>
          <p:nvPr/>
        </p:nvPicPr>
        <p:blipFill>
          <a:blip r:embed="rId3"/>
          <a:srcRect l="10818" r="6608"/>
          <a:stretch>
            <a:fillRect/>
          </a:stretch>
        </p:blipFill>
        <p:spPr>
          <a:xfrm>
            <a:off x="5191131" y="1847124"/>
            <a:ext cx="6162671" cy="427268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FFFFFF"/>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CF89FE8A-D023-4680-9D7D-F28B4C27D167}"/>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Rectangle 10">
            <a:extLst>
              <a:ext uri="{FF2B5EF4-FFF2-40B4-BE49-F238E27FC236}">
                <a16:creationId xmlns:a16="http://schemas.microsoft.com/office/drawing/2014/main" id="{7D4D5B1A-9669-B042-5433-005291D6E69B}"/>
              </a:ext>
            </a:extLst>
          </p:cNvPr>
          <p:cNvSpPr>
            <a:spLocks noMove="1" noResize="1"/>
          </p:cNvSpPr>
          <p:nvPr/>
        </p:nvSpPr>
        <p:spPr>
          <a:xfrm>
            <a:off x="558204" y="0"/>
            <a:ext cx="11167448" cy="2018803"/>
          </a:xfrm>
          <a:prstGeom prst="rect">
            <a:avLst/>
          </a:prstGeom>
          <a:solidFill>
            <a:srgbClr val="FFFFFF"/>
          </a:solidFill>
          <a:ln w="12701" cap="flat">
            <a:solidFill>
              <a:srgbClr val="E1E1E1"/>
            </a:solidFill>
            <a:prstDash val="solid"/>
            <a:miter/>
          </a:ln>
          <a:effectLst>
            <a:outerShdw dist="38096" dir="2700000" algn="tl">
              <a:srgbClr val="D9D9D9">
                <a:alpha val="50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Rectangle 12">
            <a:extLst>
              <a:ext uri="{FF2B5EF4-FFF2-40B4-BE49-F238E27FC236}">
                <a16:creationId xmlns:a16="http://schemas.microsoft.com/office/drawing/2014/main" id="{9D846ED6-5372-911F-2191-1031FB42AA0B}"/>
              </a:ext>
            </a:extLst>
          </p:cNvPr>
          <p:cNvSpPr>
            <a:spLocks noMove="1" noResize="1"/>
          </p:cNvSpPr>
          <p:nvPr/>
        </p:nvSpPr>
        <p:spPr>
          <a:xfrm>
            <a:off x="566928" y="0"/>
            <a:ext cx="11155680" cy="201168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5" name="Title 1">
            <a:extLst>
              <a:ext uri="{FF2B5EF4-FFF2-40B4-BE49-F238E27FC236}">
                <a16:creationId xmlns:a16="http://schemas.microsoft.com/office/drawing/2014/main" id="{B3C4A391-5261-A3BC-0526-683765740287}"/>
              </a:ext>
            </a:extLst>
          </p:cNvPr>
          <p:cNvSpPr txBox="1">
            <a:spLocks noGrp="1"/>
          </p:cNvSpPr>
          <p:nvPr>
            <p:ph type="title"/>
          </p:nvPr>
        </p:nvSpPr>
        <p:spPr>
          <a:xfrm>
            <a:off x="1115568" y="548640"/>
            <a:ext cx="10168128" cy="1179576"/>
          </a:xfrm>
        </p:spPr>
        <p:txBody>
          <a:bodyPr/>
          <a:lstStyle/>
          <a:p>
            <a:pPr lvl="0"/>
            <a:r>
              <a:rPr lang="en-GB" sz="4000"/>
              <a:t>Conclusion</a:t>
            </a:r>
          </a:p>
        </p:txBody>
      </p:sp>
      <p:sp>
        <p:nvSpPr>
          <p:cNvPr id="6" name="Rectangle 14">
            <a:extLst>
              <a:ext uri="{FF2B5EF4-FFF2-40B4-BE49-F238E27FC236}">
                <a16:creationId xmlns:a16="http://schemas.microsoft.com/office/drawing/2014/main" id="{986884FE-06AB-407B-39F3-1C6C2C15FA4F}"/>
              </a:ext>
            </a:extLst>
          </p:cNvPr>
          <p:cNvSpPr>
            <a:spLocks noMove="1" noResize="1"/>
          </p:cNvSpPr>
          <p:nvPr/>
        </p:nvSpPr>
        <p:spPr>
          <a:xfrm>
            <a:off x="498832" y="770802"/>
            <a:ext cx="128016" cy="704088"/>
          </a:xfrm>
          <a:prstGeom prst="rect">
            <a:avLst/>
          </a:prstGeom>
          <a:solidFill>
            <a:srgbClr val="ED7D31"/>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7" name="Picture 3" descr="A storefront with a sign on it&#10;&#10;Description automatically generated">
            <a:extLst>
              <a:ext uri="{FF2B5EF4-FFF2-40B4-BE49-F238E27FC236}">
                <a16:creationId xmlns:a16="http://schemas.microsoft.com/office/drawing/2014/main" id="{27FD1698-3914-A681-2BFC-40FD3870B733}"/>
              </a:ext>
            </a:extLst>
          </p:cNvPr>
          <p:cNvPicPr>
            <a:picLocks noChangeAspect="1"/>
          </p:cNvPicPr>
          <p:nvPr/>
        </p:nvPicPr>
        <p:blipFill>
          <a:blip r:embed="rId3"/>
          <a:srcRect r="2797" b="1"/>
          <a:stretch>
            <a:fillRect/>
          </a:stretch>
        </p:blipFill>
        <p:spPr>
          <a:xfrm>
            <a:off x="908300" y="2743200"/>
            <a:ext cx="3942371" cy="3429000"/>
          </a:xfrm>
          <a:prstGeom prst="rect">
            <a:avLst/>
          </a:prstGeom>
          <a:noFill/>
          <a:ln cap="flat">
            <a:noFill/>
          </a:ln>
        </p:spPr>
      </p:pic>
      <p:sp>
        <p:nvSpPr>
          <p:cNvPr id="8" name="Content Placeholder 2">
            <a:extLst>
              <a:ext uri="{FF2B5EF4-FFF2-40B4-BE49-F238E27FC236}">
                <a16:creationId xmlns:a16="http://schemas.microsoft.com/office/drawing/2014/main" id="{895E2583-45D9-1510-5C3E-38D027B4AC6D}"/>
              </a:ext>
            </a:extLst>
          </p:cNvPr>
          <p:cNvSpPr txBox="1">
            <a:spLocks noGrp="1"/>
          </p:cNvSpPr>
          <p:nvPr>
            <p:ph idx="1"/>
          </p:nvPr>
        </p:nvSpPr>
        <p:spPr>
          <a:xfrm>
            <a:off x="7411449" y="2478024"/>
            <a:ext cx="3872246" cy="3694176"/>
          </a:xfrm>
        </p:spPr>
        <p:txBody>
          <a:bodyPr anchor="ctr"/>
          <a:lstStyle/>
          <a:p>
            <a:pPr marL="0" lvl="0" indent="0">
              <a:buNone/>
            </a:pPr>
            <a:r>
              <a:rPr lang="en-GB" sz="1700">
                <a:latin typeface="Times New Roman" pitchFamily="18"/>
                <a:cs typeface="Times New Roman" pitchFamily="18"/>
              </a:rPr>
              <a:t>The story of Blockbuster's downfall teaches me that adaptability and innovation are essential for business success. Despite significant changes in customer behaviour, Blockbuster's reluctance to adopt digital advancements and outdated paradigms exemplify the risks associated with opposing change. This highlights the need for firms to remain vigilant and responsive to technology advancements and industry trends, requiring foresight in strategic planning and aligning practices with customer expectations to remain relevant and competitive.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2" name="Content Placeholder 3">
            <a:extLst>
              <a:ext uri="{FF2B5EF4-FFF2-40B4-BE49-F238E27FC236}">
                <a16:creationId xmlns:a16="http://schemas.microsoft.com/office/drawing/2014/main" id="{8675E3D7-9528-06A0-B8A8-8CF66D5A0731}"/>
              </a:ext>
            </a:extLst>
          </p:cNvPr>
          <p:cNvPicPr>
            <a:picLocks noGrp="1" noChangeAspect="1"/>
          </p:cNvPicPr>
          <p:nvPr>
            <p:ph idx="1"/>
          </p:nvPr>
        </p:nvPicPr>
        <p:blipFill>
          <a:blip r:embed="rId2"/>
          <a:stretch>
            <a:fillRect/>
          </a:stretch>
        </p:blipFill>
        <p:spPr>
          <a:xfrm>
            <a:off x="838203" y="3339873"/>
            <a:ext cx="10515600" cy="1322835"/>
          </a:xfrm>
        </p:spPr>
      </p:pic>
      <p:pic>
        <p:nvPicPr>
          <p:cNvPr id="3" name="Picture 4">
            <a:extLst>
              <a:ext uri="{FF2B5EF4-FFF2-40B4-BE49-F238E27FC236}">
                <a16:creationId xmlns:a16="http://schemas.microsoft.com/office/drawing/2014/main" id="{24F1F921-4535-80CF-E48E-A347A4418616}"/>
              </a:ext>
            </a:extLst>
          </p:cNvPr>
          <p:cNvPicPr>
            <a:picLocks noChangeAspect="1"/>
          </p:cNvPicPr>
          <p:nvPr/>
        </p:nvPicPr>
        <p:blipFill>
          <a:blip r:embed="rId3"/>
          <a:stretch>
            <a:fillRect/>
          </a:stretch>
        </p:blipFill>
        <p:spPr>
          <a:xfrm>
            <a:off x="1741712" y="1025152"/>
            <a:ext cx="8360231" cy="439157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D6977-3C03-EF7C-AEB2-EBF7EC1EA1D4}"/>
              </a:ext>
            </a:extLst>
          </p:cNvPr>
          <p:cNvSpPr txBox="1">
            <a:spLocks noGrp="1"/>
          </p:cNvSpPr>
          <p:nvPr>
            <p:ph type="title"/>
          </p:nvPr>
        </p:nvSpPr>
        <p:spPr/>
        <p:txBody>
          <a:bodyPr/>
          <a:lstStyle/>
          <a:p>
            <a:pPr lvl="0"/>
            <a:r>
              <a:rPr lang="en-GB"/>
              <a:t>References </a:t>
            </a:r>
          </a:p>
        </p:txBody>
      </p:sp>
      <p:sp>
        <p:nvSpPr>
          <p:cNvPr id="3" name="Content Placeholder 2">
            <a:extLst>
              <a:ext uri="{FF2B5EF4-FFF2-40B4-BE49-F238E27FC236}">
                <a16:creationId xmlns:a16="http://schemas.microsoft.com/office/drawing/2014/main" id="{833C712C-5CFE-DB0A-31EF-AB050B4A9DA0}"/>
              </a:ext>
            </a:extLst>
          </p:cNvPr>
          <p:cNvSpPr txBox="1">
            <a:spLocks noGrp="1"/>
          </p:cNvSpPr>
          <p:nvPr>
            <p:ph idx="1"/>
          </p:nvPr>
        </p:nvSpPr>
        <p:spPr>
          <a:xfrm>
            <a:off x="278672" y="1306284"/>
            <a:ext cx="11075130" cy="4870679"/>
          </a:xfrm>
        </p:spPr>
        <p:txBody>
          <a:bodyPr/>
          <a:lstStyle/>
          <a:p>
            <a:pPr marL="45720" lvl="0" indent="0">
              <a:lnSpc>
                <a:spcPct val="70000"/>
              </a:lnSpc>
              <a:spcBef>
                <a:spcPts val="1400"/>
              </a:spcBef>
              <a:buNone/>
            </a:pPr>
            <a:endParaRPr lang="en-GB" sz="400">
              <a:solidFill>
                <a:srgbClr val="0F0F0F"/>
              </a:solidFill>
              <a:latin typeface="Söhne"/>
            </a:endParaRPr>
          </a:p>
          <a:p>
            <a:pPr lvl="0">
              <a:lnSpc>
                <a:spcPct val="70000"/>
              </a:lnSpc>
            </a:pPr>
            <a:endParaRPr lang="en-GB" sz="1300">
              <a:solidFill>
                <a:srgbClr val="0F0F0F"/>
              </a:solidFill>
              <a:latin typeface="Söhne"/>
            </a:endParaRPr>
          </a:p>
          <a:p>
            <a:pPr lvl="0">
              <a:lnSpc>
                <a:spcPct val="70000"/>
              </a:lnSpc>
              <a:buFont typeface="Wingdings" pitchFamily="2"/>
              <a:buChar char="Ø"/>
            </a:pPr>
            <a:r>
              <a:rPr lang="en-GB" sz="1400">
                <a:solidFill>
                  <a:srgbClr val="0F0F0F"/>
                </a:solidFill>
                <a:latin typeface="Times New Roman" pitchFamily="18"/>
                <a:cs typeface="Times New Roman" pitchFamily="18"/>
              </a:rPr>
              <a:t>Argyris, C. (1999). On Organizational Learning. Oxford: Blackwell Business.</a:t>
            </a:r>
          </a:p>
          <a:p>
            <a:pPr lvl="0">
              <a:lnSpc>
                <a:spcPct val="70000"/>
              </a:lnSpc>
              <a:buFont typeface="Wingdings" pitchFamily="2"/>
              <a:buChar char="Ø"/>
            </a:pPr>
            <a:r>
              <a:rPr lang="en-GB" sz="1400">
                <a:solidFill>
                  <a:srgbClr val="0F0F0F"/>
                </a:solidFill>
                <a:latin typeface="Times New Roman" pitchFamily="18"/>
                <a:cs typeface="Times New Roman" pitchFamily="18"/>
              </a:rPr>
              <a:t>Blockbuster Inc. Annual Report (2009), which includes the CEO's letter to shareholders and financial statements.</a:t>
            </a:r>
            <a:endParaRPr lang="en-GB" sz="1400">
              <a:latin typeface="Times New Roman" pitchFamily="18"/>
              <a:cs typeface="Times New Roman" pitchFamily="18"/>
            </a:endParaRPr>
          </a:p>
          <a:p>
            <a:pPr lvl="0">
              <a:lnSpc>
                <a:spcPct val="70000"/>
              </a:lnSpc>
              <a:buFont typeface="Wingdings" pitchFamily="2"/>
              <a:buChar char="Ø"/>
            </a:pPr>
            <a:r>
              <a:rPr lang="en-GB" sz="1400">
                <a:latin typeface="Times New Roman" pitchFamily="18"/>
                <a:cs typeface="Times New Roman" pitchFamily="18"/>
              </a:rPr>
              <a:t>Cohan, P. (2011). 'Why Did Blockbuster Fail?' Forbes</a:t>
            </a:r>
          </a:p>
          <a:p>
            <a:pPr lvl="0">
              <a:lnSpc>
                <a:spcPct val="70000"/>
              </a:lnSpc>
              <a:buFont typeface="Wingdings" pitchFamily="2"/>
              <a:buChar char="Ø"/>
            </a:pPr>
            <a:r>
              <a:rPr lang="en-GB" sz="1400">
                <a:solidFill>
                  <a:srgbClr val="0F0F0F"/>
                </a:solidFill>
                <a:latin typeface="Times New Roman" pitchFamily="18"/>
                <a:cs typeface="Times New Roman" pitchFamily="18"/>
              </a:rPr>
              <a:t>Covey, S. (2015). </a:t>
            </a:r>
            <a:r>
              <a:rPr lang="en-GB" sz="1400" i="1">
                <a:solidFill>
                  <a:srgbClr val="0F0F0F"/>
                </a:solidFill>
                <a:latin typeface="Times New Roman" pitchFamily="18"/>
                <a:cs typeface="Times New Roman" pitchFamily="18"/>
              </a:rPr>
              <a:t>The 7 Habits of Highly Effective People: Powerful Lessons in Personal Change</a:t>
            </a:r>
            <a:r>
              <a:rPr lang="en-GB" sz="1400">
                <a:solidFill>
                  <a:srgbClr val="0F0F0F"/>
                </a:solidFill>
                <a:latin typeface="Times New Roman" pitchFamily="18"/>
                <a:cs typeface="Times New Roman" pitchFamily="18"/>
              </a:rPr>
              <a:t>. New York: Simon &amp; Schuster.</a:t>
            </a:r>
            <a:endParaRPr lang="en-GB" sz="1400">
              <a:latin typeface="Times New Roman" pitchFamily="18"/>
              <a:cs typeface="Times New Roman" pitchFamily="18"/>
            </a:endParaRPr>
          </a:p>
          <a:p>
            <a:pPr lvl="0">
              <a:lnSpc>
                <a:spcPct val="70000"/>
              </a:lnSpc>
              <a:buFont typeface="Wingdings" pitchFamily="2"/>
              <a:buChar char="Ø"/>
            </a:pPr>
            <a:r>
              <a:rPr lang="en-GB" sz="1400">
                <a:solidFill>
                  <a:srgbClr val="0F0F0F"/>
                </a:solidFill>
                <a:latin typeface="Times New Roman" pitchFamily="18"/>
                <a:cs typeface="Times New Roman" pitchFamily="18"/>
              </a:rPr>
              <a:t>Davies, R.T. (2020). 'Blockbuster and the Dynamics of Market Leadership', </a:t>
            </a:r>
            <a:r>
              <a:rPr lang="en-GB" sz="1400" i="1">
                <a:solidFill>
                  <a:srgbClr val="0F0F0F"/>
                </a:solidFill>
                <a:latin typeface="Times New Roman" pitchFamily="18"/>
                <a:cs typeface="Times New Roman" pitchFamily="18"/>
              </a:rPr>
              <a:t>Journal of Business Strategy</a:t>
            </a:r>
            <a:r>
              <a:rPr lang="en-GB" sz="1400">
                <a:solidFill>
                  <a:srgbClr val="0F0F0F"/>
                </a:solidFill>
                <a:latin typeface="Times New Roman" pitchFamily="18"/>
                <a:cs typeface="Times New Roman" pitchFamily="18"/>
              </a:rPr>
              <a:t>, 41(3), pp. 15-29.</a:t>
            </a:r>
          </a:p>
          <a:p>
            <a:pPr lvl="0">
              <a:lnSpc>
                <a:spcPct val="70000"/>
              </a:lnSpc>
              <a:buFont typeface="Wingdings" pitchFamily="2"/>
              <a:buChar char="Ø"/>
            </a:pPr>
            <a:r>
              <a:rPr lang="en-GB" sz="1400">
                <a:solidFill>
                  <a:srgbClr val="0F0F0F"/>
                </a:solidFill>
                <a:latin typeface="Times New Roman" pitchFamily="18"/>
                <a:cs typeface="Times New Roman" pitchFamily="18"/>
              </a:rPr>
              <a:t>Davis, E., &amp; Brown, M. (2018). "Innovation and the Fall of Blockbuster." Technology and Business Review, 10(4), 567-581.</a:t>
            </a:r>
          </a:p>
          <a:p>
            <a:pPr lvl="0">
              <a:lnSpc>
                <a:spcPct val="70000"/>
              </a:lnSpc>
              <a:buFont typeface="Wingdings" pitchFamily="2"/>
              <a:buChar char="Ø"/>
            </a:pPr>
            <a:r>
              <a:rPr lang="en-GB" sz="1400">
                <a:solidFill>
                  <a:srgbClr val="0F0F0F"/>
                </a:solidFill>
                <a:latin typeface="Times New Roman" pitchFamily="18"/>
                <a:cs typeface="Times New Roman" pitchFamily="18"/>
              </a:rPr>
              <a:t>Greenfield, R. (2017). From VHS to Streaming: A Case Study of Blockbuster. London: Media Studies Press.</a:t>
            </a:r>
          </a:p>
          <a:p>
            <a:pPr lvl="0">
              <a:lnSpc>
                <a:spcPct val="70000"/>
              </a:lnSpc>
              <a:buFont typeface="Wingdings" pitchFamily="2"/>
              <a:buChar char="Ø"/>
            </a:pPr>
            <a:r>
              <a:rPr lang="en-GB" sz="1400">
                <a:solidFill>
                  <a:srgbClr val="0F0F0F"/>
                </a:solidFill>
                <a:latin typeface="Times New Roman" pitchFamily="18"/>
                <a:cs typeface="Times New Roman" pitchFamily="18"/>
              </a:rPr>
              <a:t>Goleman, D., Boyatzis, R., and McKee, A. (2013). </a:t>
            </a:r>
            <a:r>
              <a:rPr lang="en-GB" sz="1400" i="1">
                <a:solidFill>
                  <a:srgbClr val="0F0F0F"/>
                </a:solidFill>
                <a:latin typeface="Times New Roman" pitchFamily="18"/>
                <a:cs typeface="Times New Roman" pitchFamily="18"/>
              </a:rPr>
              <a:t>Primal Leadership: Unleashing the Power of Emotional Intelligence</a:t>
            </a:r>
            <a:r>
              <a:rPr lang="en-GB" sz="1400">
                <a:solidFill>
                  <a:srgbClr val="0F0F0F"/>
                </a:solidFill>
                <a:latin typeface="Times New Roman" pitchFamily="18"/>
                <a:cs typeface="Times New Roman" pitchFamily="18"/>
              </a:rPr>
              <a:t>. Boston: Harvard Business Review Press.</a:t>
            </a:r>
          </a:p>
          <a:p>
            <a:pPr lvl="0">
              <a:lnSpc>
                <a:spcPct val="70000"/>
              </a:lnSpc>
              <a:buFont typeface="Wingdings" pitchFamily="2"/>
              <a:buChar char="Ø"/>
            </a:pPr>
            <a:r>
              <a:rPr lang="en-GB" sz="1400">
                <a:solidFill>
                  <a:srgbClr val="0F0F0F"/>
                </a:solidFill>
                <a:latin typeface="Times New Roman" pitchFamily="18"/>
                <a:cs typeface="Times New Roman" pitchFamily="18"/>
              </a:rPr>
              <a:t>Harvard University Library. (2023). </a:t>
            </a:r>
            <a:r>
              <a:rPr lang="en-GB" sz="1400" i="1">
                <a:solidFill>
                  <a:srgbClr val="0F0F0F"/>
                </a:solidFill>
                <a:latin typeface="Times New Roman" pitchFamily="18"/>
                <a:cs typeface="Times New Roman" pitchFamily="18"/>
              </a:rPr>
              <a:t>Research Guides: How to Access Databases</a:t>
            </a:r>
            <a:r>
              <a:rPr lang="en-GB" sz="1400">
                <a:solidFill>
                  <a:srgbClr val="0F0F0F"/>
                </a:solidFill>
                <a:latin typeface="Times New Roman" pitchFamily="18"/>
                <a:cs typeface="Times New Roman" pitchFamily="18"/>
              </a:rPr>
              <a:t>. [online] Available at: </a:t>
            </a:r>
            <a:r>
              <a:rPr lang="en-GB" sz="1400">
                <a:latin typeface="Times New Roman" pitchFamily="18"/>
                <a:cs typeface="Times New Roman" pitchFamily="18"/>
                <a:hlinkClick r:id="rId2"/>
              </a:rPr>
              <a:t>https://guides.library.harvard.edu/databases</a:t>
            </a:r>
            <a:r>
              <a:rPr lang="en-GB" sz="1400">
                <a:solidFill>
                  <a:srgbClr val="0F0F0F"/>
                </a:solidFill>
                <a:latin typeface="Times New Roman" pitchFamily="18"/>
                <a:cs typeface="Times New Roman" pitchFamily="18"/>
              </a:rPr>
              <a:t> [Accessed 8 Nov. 2023].</a:t>
            </a:r>
          </a:p>
          <a:p>
            <a:pPr lvl="0">
              <a:lnSpc>
                <a:spcPct val="70000"/>
              </a:lnSpc>
              <a:buFont typeface="Wingdings" pitchFamily="2"/>
              <a:buChar char="Ø"/>
            </a:pPr>
            <a:r>
              <a:rPr lang="en-GB" sz="1400">
                <a:solidFill>
                  <a:srgbClr val="0F0F0F"/>
                </a:solidFill>
                <a:latin typeface="Times New Roman" pitchFamily="18"/>
                <a:cs typeface="Times New Roman" pitchFamily="18"/>
              </a:rPr>
              <a:t>MarketWatch. (2012). </a:t>
            </a:r>
            <a:r>
              <a:rPr lang="en-GB" sz="1400" i="1">
                <a:solidFill>
                  <a:srgbClr val="0F0F0F"/>
                </a:solidFill>
                <a:latin typeface="Times New Roman" pitchFamily="18"/>
                <a:cs typeface="Times New Roman" pitchFamily="18"/>
              </a:rPr>
              <a:t>The Decline of Blockbuster: A Financial Analysis</a:t>
            </a:r>
            <a:r>
              <a:rPr lang="en-GB" sz="1400">
                <a:solidFill>
                  <a:srgbClr val="0F0F0F"/>
                </a:solidFill>
                <a:latin typeface="Times New Roman" pitchFamily="18"/>
                <a:cs typeface="Times New Roman" pitchFamily="18"/>
              </a:rPr>
              <a:t>. [online] Available at: </a:t>
            </a:r>
            <a:r>
              <a:rPr lang="en-GB" sz="1400">
                <a:latin typeface="Times New Roman" pitchFamily="18"/>
                <a:cs typeface="Times New Roman" pitchFamily="18"/>
                <a:hlinkClick r:id="rId3"/>
              </a:rPr>
              <a:t>https://www.marketwatch.com/blockbuster</a:t>
            </a:r>
            <a:r>
              <a:rPr lang="en-GB" sz="1400">
                <a:solidFill>
                  <a:srgbClr val="0F0F0F"/>
                </a:solidFill>
                <a:latin typeface="Times New Roman" pitchFamily="18"/>
                <a:cs typeface="Times New Roman" pitchFamily="18"/>
              </a:rPr>
              <a:t> [Accessed 8 Nov. 2023].</a:t>
            </a:r>
          </a:p>
          <a:p>
            <a:pPr lvl="0">
              <a:lnSpc>
                <a:spcPct val="70000"/>
              </a:lnSpc>
              <a:buFont typeface="Wingdings" pitchFamily="2"/>
              <a:buChar char="Ø"/>
            </a:pPr>
            <a:r>
              <a:rPr lang="en-GB" sz="1400">
                <a:solidFill>
                  <a:srgbClr val="0F0F0F"/>
                </a:solidFill>
                <a:latin typeface="Times New Roman" pitchFamily="18"/>
                <a:cs typeface="Times New Roman" pitchFamily="18"/>
              </a:rPr>
              <a:t>Porter, M.E. (1998). </a:t>
            </a:r>
            <a:r>
              <a:rPr lang="en-GB" sz="1400" i="1">
                <a:solidFill>
                  <a:srgbClr val="0F0F0F"/>
                </a:solidFill>
                <a:latin typeface="Times New Roman" pitchFamily="18"/>
                <a:cs typeface="Times New Roman" pitchFamily="18"/>
              </a:rPr>
              <a:t>Competitive Strategy: Techniques for Analyzing Industries and Competitors</a:t>
            </a:r>
            <a:r>
              <a:rPr lang="en-GB" sz="1400">
                <a:solidFill>
                  <a:srgbClr val="0F0F0F"/>
                </a:solidFill>
                <a:latin typeface="Times New Roman" pitchFamily="18"/>
                <a:cs typeface="Times New Roman" pitchFamily="18"/>
              </a:rPr>
              <a:t>. New York: Free Press.</a:t>
            </a:r>
            <a:endParaRPr lang="en-GB" sz="1400">
              <a:latin typeface="Times New Roman" pitchFamily="18"/>
              <a:cs typeface="Times New Roman" pitchFamily="18"/>
            </a:endParaRPr>
          </a:p>
          <a:p>
            <a:pPr lvl="0">
              <a:lnSpc>
                <a:spcPct val="70000"/>
              </a:lnSpc>
              <a:buFont typeface="Wingdings" pitchFamily="2"/>
              <a:buChar char="Ø"/>
            </a:pPr>
            <a:r>
              <a:rPr lang="en-GB" sz="1400">
                <a:latin typeface="Times New Roman" pitchFamily="18"/>
                <a:cs typeface="Times New Roman" pitchFamily="18"/>
              </a:rPr>
              <a:t>Ramon, B., &amp; Sutherland, A. (2011). 'Blockbuster's downfall: Lessons in adaptability', Journal of Business Case Studies, 7(3), pp. 15-22.</a:t>
            </a:r>
          </a:p>
          <a:p>
            <a:pPr lvl="0">
              <a:lnSpc>
                <a:spcPct val="70000"/>
              </a:lnSpc>
              <a:buFont typeface="Wingdings" pitchFamily="2"/>
              <a:buChar char="Ø"/>
            </a:pPr>
            <a:r>
              <a:rPr lang="en-GB" sz="1400">
                <a:solidFill>
                  <a:srgbClr val="0F0F0F"/>
                </a:solidFill>
                <a:latin typeface="Times New Roman" pitchFamily="18"/>
                <a:cs typeface="Times New Roman" pitchFamily="18"/>
              </a:rPr>
              <a:t>Smith, J. (2020). </a:t>
            </a:r>
            <a:r>
              <a:rPr lang="en-GB" sz="1400" i="1">
                <a:solidFill>
                  <a:srgbClr val="0F0F0F"/>
                </a:solidFill>
                <a:latin typeface="Times New Roman" pitchFamily="18"/>
                <a:cs typeface="Times New Roman" pitchFamily="18"/>
              </a:rPr>
              <a:t>Overcoming Research Barriers in Business Studies</a:t>
            </a:r>
            <a:r>
              <a:rPr lang="en-GB" sz="1400">
                <a:solidFill>
                  <a:srgbClr val="0F0F0F"/>
                </a:solidFill>
                <a:latin typeface="Times New Roman" pitchFamily="18"/>
                <a:cs typeface="Times New Roman" pitchFamily="18"/>
              </a:rPr>
              <a:t>. Cambridge: Cambridge University Press.</a:t>
            </a:r>
            <a:endParaRPr lang="en-GB" sz="1400">
              <a:latin typeface="Times New Roman" pitchFamily="18"/>
              <a:cs typeface="Times New Roman" pitchFamily="18"/>
            </a:endParaRPr>
          </a:p>
          <a:p>
            <a:pPr lvl="0">
              <a:lnSpc>
                <a:spcPct val="70000"/>
              </a:lnSpc>
              <a:buFont typeface="Wingdings" pitchFamily="2"/>
              <a:buChar char="Ø"/>
            </a:pPr>
            <a:r>
              <a:rPr lang="en-GB" sz="1400">
                <a:solidFill>
                  <a:srgbClr val="0F0F0F"/>
                </a:solidFill>
                <a:latin typeface="Times New Roman" pitchFamily="18"/>
                <a:cs typeface="Times New Roman" pitchFamily="18"/>
              </a:rPr>
              <a:t>Williams, H. and Patel, N. (2022). 'Bridging Theory and Practice in Business Research', </a:t>
            </a:r>
            <a:r>
              <a:rPr lang="en-GB" sz="1400" i="1">
                <a:solidFill>
                  <a:srgbClr val="0F0F0F"/>
                </a:solidFill>
                <a:latin typeface="Times New Roman" pitchFamily="18"/>
                <a:cs typeface="Times New Roman" pitchFamily="18"/>
              </a:rPr>
              <a:t>Journal of Business Research Methods</a:t>
            </a:r>
            <a:r>
              <a:rPr lang="en-GB" sz="1400">
                <a:solidFill>
                  <a:srgbClr val="0F0F0F"/>
                </a:solidFill>
                <a:latin typeface="Times New Roman" pitchFamily="18"/>
                <a:cs typeface="Times New Roman" pitchFamily="18"/>
              </a:rPr>
              <a:t>, 14(1), pp. 45-60.</a:t>
            </a:r>
            <a:endParaRPr lang="en-GB" sz="1400">
              <a:latin typeface="Times New Roman" pitchFamily="18"/>
              <a:cs typeface="Times New Roman" pitchFamily="18"/>
            </a:endParaRPr>
          </a:p>
          <a:p>
            <a:pPr marL="0" lvl="0" indent="0">
              <a:lnSpc>
                <a:spcPct val="70000"/>
              </a:lnSpc>
              <a:buNone/>
            </a:pPr>
            <a:endParaRPr lang="en-GB" sz="13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1993</Words>
  <Application>Microsoft Office PowerPoint</Application>
  <PresentationFormat>Widescreen</PresentationFormat>
  <Paragraphs>104</Paragraphs>
  <Slides>14</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Arial</vt:lpstr>
      <vt:lpstr>Calibri</vt:lpstr>
      <vt:lpstr>Calibri Light</vt:lpstr>
      <vt:lpstr>Söhne</vt:lpstr>
      <vt:lpstr>Times New Roman</vt:lpstr>
      <vt:lpstr>Wingdings</vt:lpstr>
      <vt:lpstr>Office Theme</vt:lpstr>
      <vt:lpstr>Developing Innovation and Creativity for Business Advantage Module Code: BMSW6102 Defending My Assignment: High Street Business Sustainability Student Name:Vitalie Erhan Student ID: 2111917 </vt:lpstr>
      <vt:lpstr>Contents </vt:lpstr>
      <vt:lpstr>Introduction </vt:lpstr>
      <vt:lpstr>Why Blockbuster?  </vt:lpstr>
      <vt:lpstr>Research Procedures </vt:lpstr>
      <vt:lpstr>Information Gathering </vt:lpstr>
      <vt:lpstr> External Sources </vt:lpstr>
      <vt:lpstr>Challenges Faced </vt:lpstr>
      <vt:lpstr>Practical Learning Outcomes </vt:lpstr>
      <vt:lpstr>Future Benefits </vt:lpstr>
      <vt:lpstr>Identified Issue </vt:lpstr>
      <vt:lpstr>Conclusion</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Innovation and Creativity for Business Advantage Module Code: BMSW6102 Defending My Assignment: High Street Business Sustainability Student Name: Student ID:</dc:title>
  <dc:creator>vit vit</dc:creator>
  <cp:lastModifiedBy>Vitalie</cp:lastModifiedBy>
  <cp:revision>1</cp:revision>
  <dcterms:created xsi:type="dcterms:W3CDTF">2023-11-11T09:03:53Z</dcterms:created>
  <dcterms:modified xsi:type="dcterms:W3CDTF">2023-11-12T08:15:51Z</dcterms:modified>
</cp:coreProperties>
</file>