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2" r:id="rId1"/>
  </p:sldMasterIdLst>
  <p:notesMasterIdLst>
    <p:notesMasterId r:id="rId20"/>
  </p:notesMasterIdLst>
  <p:sldIdLst>
    <p:sldId id="256" r:id="rId2"/>
    <p:sldId id="286" r:id="rId3"/>
    <p:sldId id="261" r:id="rId4"/>
    <p:sldId id="296" r:id="rId5"/>
    <p:sldId id="290" r:id="rId6"/>
    <p:sldId id="269" r:id="rId7"/>
    <p:sldId id="291" r:id="rId8"/>
    <p:sldId id="292" r:id="rId9"/>
    <p:sldId id="271" r:id="rId10"/>
    <p:sldId id="274" r:id="rId11"/>
    <p:sldId id="270" r:id="rId12"/>
    <p:sldId id="278" r:id="rId13"/>
    <p:sldId id="276" r:id="rId14"/>
    <p:sldId id="277" r:id="rId15"/>
    <p:sldId id="275" r:id="rId16"/>
    <p:sldId id="294" r:id="rId17"/>
    <p:sldId id="289" r:id="rId18"/>
    <p:sldId id="295" r:id="rId19"/>
  </p:sldIdLst>
  <p:sldSz cx="9144000" cy="5143500" type="screen16x9"/>
  <p:notesSz cx="6858000" cy="9144000"/>
  <p:defaultTextStyle>
    <a:defPPr>
      <a:defRPr lang="en-US"/>
    </a:defPPr>
    <a:lvl1pPr marL="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342900" rtl="0" eaLnBrk="1" latinLnBrk="0" hangingPunct="1">
      <a:defRPr sz="1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4C77"/>
    <a:srgbClr val="FC4D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314"/>
    <p:restoredTop sz="70876" autoAdjust="0"/>
  </p:normalViewPr>
  <p:slideViewPr>
    <p:cSldViewPr snapToGrid="0" snapToObjects="1">
      <p:cViewPr varScale="1">
        <p:scale>
          <a:sx n="52" d="100"/>
          <a:sy n="52" d="100"/>
        </p:scale>
        <p:origin x="-592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194A5-C9AF-3C44-A35D-74BA66923AA9}" type="datetimeFigureOut">
              <a:rPr lang="en-US" smtClean="0"/>
              <a:t>02/10/19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64D924-D8BC-4646-9BC8-BE6FE02319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70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Identify dominant camera settings</a:t>
            </a:r>
          </a:p>
          <a:p>
            <a:r>
              <a:rPr lang="en-US" dirty="0" smtClean="0"/>
              <a:t>And</a:t>
            </a:r>
            <a:r>
              <a:rPr lang="en-US" baseline="0" dirty="0" smtClean="0"/>
              <a:t> how to use </a:t>
            </a:r>
            <a:r>
              <a:rPr lang="en-US" dirty="0" smtClean="0"/>
              <a:t>exposure tools creatively to achieve</a:t>
            </a:r>
            <a:r>
              <a:rPr lang="en-US" baseline="0" dirty="0" smtClean="0"/>
              <a:t> desired effect.</a:t>
            </a:r>
          </a:p>
          <a:p>
            <a:r>
              <a:rPr lang="en-US" baseline="0" dirty="0" smtClean="0"/>
              <a:t>Core basics/principles 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74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3429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Camera</a:t>
            </a:r>
            <a:r>
              <a:rPr lang="en-US" baseline="0" dirty="0" smtClean="0"/>
              <a:t> </a:t>
            </a:r>
            <a:r>
              <a:rPr lang="en-US" baseline="0" dirty="0" smtClean="0"/>
              <a:t>set in PAL provides access to appropriate frame rates. May be </a:t>
            </a:r>
            <a:r>
              <a:rPr lang="en-US" baseline="0" dirty="0" smtClean="0"/>
              <a:t>referred </a:t>
            </a:r>
            <a:r>
              <a:rPr lang="en-US" baseline="0" dirty="0" smtClean="0"/>
              <a:t>to as video system in </a:t>
            </a:r>
            <a:r>
              <a:rPr lang="en-US" baseline="0" dirty="0" smtClean="0"/>
              <a:t>cameras menus</a:t>
            </a:r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986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Quality</a:t>
            </a:r>
            <a:r>
              <a:rPr lang="en-US" baseline="0" dirty="0" smtClean="0"/>
              <a:t> </a:t>
            </a:r>
            <a:r>
              <a:rPr lang="en-US" baseline="0" dirty="0" smtClean="0"/>
              <a:t>1920 X 1080</a:t>
            </a:r>
          </a:p>
          <a:p>
            <a:r>
              <a:rPr lang="en-US" baseline="0" dirty="0" smtClean="0"/>
              <a:t>Frame rate </a:t>
            </a:r>
            <a:r>
              <a:rPr lang="en-US" baseline="0" dirty="0" smtClean="0"/>
              <a:t>25/24</a:t>
            </a:r>
            <a:endParaRPr lang="en-US" baseline="0" dirty="0" smtClean="0"/>
          </a:p>
          <a:p>
            <a:r>
              <a:rPr lang="en-US" baseline="0" dirty="0" smtClean="0"/>
              <a:t>What if only see </a:t>
            </a:r>
            <a:r>
              <a:rPr lang="en-US" baseline="0" dirty="0" smtClean="0"/>
              <a:t>30fps </a:t>
            </a:r>
            <a:r>
              <a:rPr lang="en-US" baseline="0" dirty="0" smtClean="0"/>
              <a:t>need to change video system to PAL</a:t>
            </a:r>
          </a:p>
          <a:p>
            <a:r>
              <a:rPr lang="en-US" baseline="0" dirty="0" smtClean="0"/>
              <a:t>Manual or auto </a:t>
            </a:r>
          </a:p>
          <a:p>
            <a:r>
              <a:rPr lang="en-US" baseline="0" dirty="0" smtClean="0"/>
              <a:t>White balance</a:t>
            </a:r>
          </a:p>
          <a:p>
            <a:r>
              <a:rPr lang="en-US" baseline="0" dirty="0" smtClean="0"/>
              <a:t>Sound recording always handy to have </a:t>
            </a:r>
            <a:r>
              <a:rPr lang="en-US" baseline="0" dirty="0" smtClean="0"/>
              <a:t>reference sound</a:t>
            </a: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4648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Shutter speed </a:t>
            </a:r>
            <a:r>
              <a:rPr lang="mr-IN" dirty="0" smtClean="0"/>
              <a:t>–</a:t>
            </a:r>
            <a:r>
              <a:rPr lang="en-US" dirty="0" smtClean="0"/>
              <a:t> length of exposure of each frame</a:t>
            </a:r>
          </a:p>
          <a:p>
            <a:r>
              <a:rPr lang="en-US" dirty="0" smtClean="0"/>
              <a:t>Aperture </a:t>
            </a:r>
            <a:r>
              <a:rPr lang="mr-IN" dirty="0" smtClean="0"/>
              <a:t>–</a:t>
            </a:r>
            <a:r>
              <a:rPr lang="en-US" dirty="0" smtClean="0"/>
              <a:t> size</a:t>
            </a:r>
            <a:r>
              <a:rPr lang="en-US" baseline="0" dirty="0" smtClean="0"/>
              <a:t> of opening in lens before the light reaches the cameras sensor</a:t>
            </a:r>
          </a:p>
          <a:p>
            <a:r>
              <a:rPr lang="en-US" baseline="0" dirty="0" err="1" smtClean="0"/>
              <a:t>Iso</a:t>
            </a:r>
            <a:r>
              <a:rPr lang="en-US" baseline="0" dirty="0" smtClean="0"/>
              <a:t> </a:t>
            </a:r>
            <a:r>
              <a:rPr lang="mr-IN" baseline="0" dirty="0" smtClean="0"/>
              <a:t>–</a:t>
            </a:r>
            <a:r>
              <a:rPr lang="en-US" baseline="0" dirty="0" smtClean="0"/>
              <a:t> sensitivity of the camera sensor</a:t>
            </a:r>
            <a:r>
              <a:rPr lang="en-US" dirty="0" smtClean="0"/>
              <a:t> </a:t>
            </a:r>
          </a:p>
          <a:p>
            <a:endParaRPr lang="en-US" dirty="0" smtClean="0"/>
          </a:p>
          <a:p>
            <a:r>
              <a:rPr lang="en-US" dirty="0" smtClean="0"/>
              <a:t>All of them affect</a:t>
            </a:r>
            <a:r>
              <a:rPr lang="en-US" baseline="0" dirty="0" smtClean="0"/>
              <a:t> brightness but also have other creative implications</a:t>
            </a:r>
          </a:p>
          <a:p>
            <a:r>
              <a:rPr lang="en-US" baseline="0" dirty="0" smtClean="0"/>
              <a:t>Motion blur</a:t>
            </a:r>
          </a:p>
          <a:p>
            <a:r>
              <a:rPr lang="en-US" baseline="0" dirty="0" smtClean="0"/>
              <a:t>Depth of field</a:t>
            </a:r>
          </a:p>
          <a:p>
            <a:r>
              <a:rPr lang="en-US" baseline="0" dirty="0" smtClean="0"/>
              <a:t>Noise and grain</a:t>
            </a:r>
          </a:p>
          <a:p>
            <a:endParaRPr lang="en-US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4648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F974C4-8E66-C04F-854E-086034E991B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13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F974C4-8E66-C04F-854E-086034E991B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4458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See </a:t>
            </a:r>
            <a:r>
              <a:rPr lang="en-US" b="1" u="sng" dirty="0" smtClean="0"/>
              <a:t>small f </a:t>
            </a:r>
            <a:r>
              <a:rPr lang="en-US" dirty="0" smtClean="0"/>
              <a:t>stops represent </a:t>
            </a:r>
            <a:r>
              <a:rPr lang="en-US" b="1" u="sng" dirty="0" smtClean="0"/>
              <a:t>larger iris </a:t>
            </a:r>
            <a:r>
              <a:rPr lang="en-US" dirty="0" smtClean="0"/>
              <a:t>and </a:t>
            </a:r>
            <a:r>
              <a:rPr lang="en-US" b="1" u="sng" dirty="0" smtClean="0"/>
              <a:t>more light </a:t>
            </a:r>
            <a:r>
              <a:rPr lang="en-US" dirty="0" smtClean="0"/>
              <a:t>entering the lens</a:t>
            </a:r>
          </a:p>
          <a:p>
            <a:r>
              <a:rPr lang="en-US" dirty="0" smtClean="0"/>
              <a:t>Where as </a:t>
            </a:r>
            <a:r>
              <a:rPr lang="en-US" b="1" u="sng" dirty="0" smtClean="0"/>
              <a:t>large f </a:t>
            </a:r>
            <a:r>
              <a:rPr lang="en-US" dirty="0" smtClean="0"/>
              <a:t>stops represent </a:t>
            </a:r>
            <a:r>
              <a:rPr lang="en-US" b="1" u="sng" dirty="0" smtClean="0"/>
              <a:t>smaller</a:t>
            </a:r>
            <a:r>
              <a:rPr lang="en-US" b="1" u="sng" baseline="0" dirty="0" smtClean="0"/>
              <a:t> iris </a:t>
            </a:r>
            <a:r>
              <a:rPr lang="en-US" baseline="0" dirty="0" smtClean="0"/>
              <a:t>and </a:t>
            </a:r>
            <a:r>
              <a:rPr lang="en-US" b="1" u="sng" baseline="0" dirty="0" smtClean="0"/>
              <a:t>less light </a:t>
            </a:r>
            <a:r>
              <a:rPr lang="en-US" baseline="0" dirty="0" smtClean="0"/>
              <a:t>entering lens</a:t>
            </a:r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F974C4-8E66-C04F-854E-086034E991B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28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</a:t>
            </a:r>
            <a:r>
              <a:rPr lang="en-US" baseline="0" dirty="0" smtClean="0"/>
              <a:t> would have they </a:t>
            </a:r>
            <a:r>
              <a:rPr lang="en-US" dirty="0" smtClean="0"/>
              <a:t>achieve this shallow depth of field?</a:t>
            </a:r>
            <a:r>
              <a:rPr lang="en-US" baseline="0" dirty="0" smtClean="0"/>
              <a:t>  Open up the aperture let as much light in as possible subject close to camera.  Would have needed to balance this with </a:t>
            </a:r>
            <a:r>
              <a:rPr lang="en-US" baseline="0" dirty="0" err="1" smtClean="0"/>
              <a:t>iso</a:t>
            </a:r>
            <a:r>
              <a:rPr lang="en-US" baseline="0" dirty="0" smtClean="0"/>
              <a:t> and shutter speed.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F974C4-8E66-C04F-854E-086034E991B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4458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u="none" baseline="0" dirty="0" smtClean="0"/>
              <a:t>Not </a:t>
            </a:r>
            <a:r>
              <a:rPr lang="en-US" b="0" u="none" baseline="0" dirty="0" smtClean="0"/>
              <a:t>better quality but motion is crisper</a:t>
            </a:r>
          </a:p>
          <a:p>
            <a:endParaRPr lang="en-US" b="0" u="none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F974C4-8E66-C04F-854E-086034E991B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28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u="none" baseline="0" dirty="0" smtClean="0"/>
              <a:t>Long exposures.</a:t>
            </a:r>
            <a:endParaRPr lang="en-US" b="0" u="none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F974C4-8E66-C04F-854E-086034E991B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28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F974C4-8E66-C04F-854E-086034E991B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0361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6900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What is a one point perspective or linier perspective?</a:t>
            </a:r>
          </a:p>
          <a:p>
            <a:r>
              <a:rPr lang="en-US" baseline="0" dirty="0" smtClean="0"/>
              <a:t>Image converts towards a single vanishing point on the horizon line (horizon line directly through the middle, vanishing point  on this this line)</a:t>
            </a:r>
            <a:r>
              <a:rPr lang="en-US" baseline="0" dirty="0" smtClean="0"/>
              <a:t>.</a:t>
            </a: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0562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aseline="0" dirty="0" smtClean="0"/>
              <a:t>Now that you have an understanding of the creative options open to you when using a camera </a:t>
            </a:r>
            <a:r>
              <a:rPr lang="en-US" baseline="0" dirty="0" err="1" smtClean="0"/>
              <a:t>theres</a:t>
            </a:r>
            <a:r>
              <a:rPr lang="en-US" baseline="0" dirty="0" smtClean="0"/>
              <a:t> no reason why you cant attempt to produce similar images to the above.</a:t>
            </a:r>
          </a:p>
          <a:p>
            <a:endParaRPr lang="en-US" baseline="0" dirty="0" smtClean="0"/>
          </a:p>
          <a:p>
            <a:r>
              <a:rPr lang="en-US" baseline="0" dirty="0" smtClean="0"/>
              <a:t>From right to left: woman smoking displays shallow depth of field. Outline sat on chair example of a long exposure. Candles examples of an image with noise and grain and without noise and grain.  Crowd example of </a:t>
            </a:r>
            <a:r>
              <a:rPr lang="en-US" baseline="0" smtClean="0"/>
              <a:t>long exposure.</a:t>
            </a: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64D924-D8BC-4646-9BC8-BE6FE02319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056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51"/>
            <a:ext cx="7543800" cy="1945481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429000"/>
            <a:ext cx="6461760" cy="8001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4" y="4114800"/>
            <a:ext cx="7659687" cy="8763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4" y="2889647"/>
            <a:ext cx="6135687" cy="1225154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52144"/>
            <a:ext cx="3657600" cy="34427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152144"/>
            <a:ext cx="3657600" cy="34427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3657600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365760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151335"/>
            <a:ext cx="3657600" cy="47982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1631156"/>
            <a:ext cx="3657600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4121658"/>
            <a:ext cx="7772400" cy="44577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4572000"/>
            <a:ext cx="7772401" cy="4572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285750"/>
            <a:ext cx="7772400" cy="370713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4121458"/>
            <a:ext cx="7772400" cy="445970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4572000"/>
            <a:ext cx="7772400" cy="45948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1752600" cy="4388644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02/10/19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76200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7620000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51435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4114800"/>
            <a:ext cx="685800" cy="5143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4236720"/>
            <a:ext cx="548640" cy="29718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882821" y="2990850"/>
            <a:ext cx="177546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56152" y="1188720"/>
            <a:ext cx="18287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1CF1133-3259-4C45-BABA-5B62D9C6F78D}" type="datetimeFigureOut">
              <a:rPr lang="en-US" smtClean="0"/>
              <a:t>02/10/19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eg"/><Relationship Id="rId5" Type="http://schemas.openxmlformats.org/officeDocument/2006/relationships/image" Target="../media/image4.jpg"/><Relationship Id="rId6" Type="http://schemas.openxmlformats.org/officeDocument/2006/relationships/image" Target="../media/image5.jpg"/><Relationship Id="rId7" Type="http://schemas.openxmlformats.org/officeDocument/2006/relationships/image" Target="../media/image6.png"/><Relationship Id="rId8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6" Type="http://schemas.openxmlformats.org/officeDocument/2006/relationships/image" Target="../media/image11.tiff"/><Relationship Id="rId7" Type="http://schemas.openxmlformats.org/officeDocument/2006/relationships/image" Target="../media/image12.tiff"/><Relationship Id="rId8" Type="http://schemas.openxmlformats.org/officeDocument/2006/relationships/image" Target="../media/image13.tiff"/><Relationship Id="rId9" Type="http://schemas.openxmlformats.org/officeDocument/2006/relationships/hyperlink" Target="https://www.youtube.com/watch?v=1Fg5iWmQjwk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4" Type="http://schemas.openxmlformats.org/officeDocument/2006/relationships/image" Target="../media/image15.png"/><Relationship Id="rId5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19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1.jpeg"/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2.tif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3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4" Type="http://schemas.openxmlformats.org/officeDocument/2006/relationships/hyperlink" Target="https://www.youtube.com/watch?v=DGQ3DNLkp_4" TargetMode="External"/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4" Type="http://schemas.openxmlformats.org/officeDocument/2006/relationships/image" Target="../media/image25.JPG"/><Relationship Id="rId5" Type="http://schemas.openxmlformats.org/officeDocument/2006/relationships/image" Target="../media/image26.JPG"/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4" Type="http://schemas.openxmlformats.org/officeDocument/2006/relationships/image" Target="../media/image28.jpeg"/><Relationship Id="rId5" Type="http://schemas.openxmlformats.org/officeDocument/2006/relationships/image" Target="../media/image29.jpeg"/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30.jpg"/><Relationship Id="rId5" Type="http://schemas.openxmlformats.org/officeDocument/2006/relationships/image" Target="../media/image2.jpg"/><Relationship Id="rId6" Type="http://schemas.openxmlformats.org/officeDocument/2006/relationships/image" Target="../media/image31.jpg"/><Relationship Id="rId7" Type="http://schemas.openxmlformats.org/officeDocument/2006/relationships/image" Target="../media/image5.jpg"/><Relationship Id="rId8" Type="http://schemas.openxmlformats.org/officeDocument/2006/relationships/image" Target="../media/image32.jpg"/><Relationship Id="rId9" Type="http://schemas.openxmlformats.org/officeDocument/2006/relationships/image" Target="../media/image33.jp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48425421" TargetMode="External"/><Relationship Id="rId4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4.jpg"/><Relationship Id="rId5" Type="http://schemas.openxmlformats.org/officeDocument/2006/relationships/image" Target="../media/image35.jpg"/><Relationship Id="rId6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0012" y="4126416"/>
            <a:ext cx="3659409" cy="857250"/>
          </a:xfrm>
        </p:spPr>
        <p:txBody>
          <a:bodyPr>
            <a:normAutofit fontScale="90000"/>
          </a:bodyPr>
          <a:lstStyle/>
          <a:p>
            <a:r>
              <a:rPr lang="en-US" sz="4500" dirty="0" smtClean="0"/>
              <a:t>Through the Looking Glass</a:t>
            </a:r>
            <a:endParaRPr lang="en-US" sz="4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3364" y="4153885"/>
            <a:ext cx="2631683" cy="1268730"/>
          </a:xfrm>
        </p:spPr>
        <p:txBody>
          <a:bodyPr>
            <a:normAutofit/>
          </a:bodyPr>
          <a:lstStyle/>
          <a:p>
            <a:r>
              <a:rPr lang="en-US" sz="1500" dirty="0" smtClean="0">
                <a:solidFill>
                  <a:schemeClr val="tx1"/>
                </a:solidFill>
              </a:rPr>
              <a:t>Session 1</a:t>
            </a:r>
          </a:p>
          <a:p>
            <a:r>
              <a:rPr lang="en-US" sz="1500" dirty="0" smtClean="0">
                <a:solidFill>
                  <a:schemeClr val="tx1"/>
                </a:solidFill>
              </a:rPr>
              <a:t>Camera Basics </a:t>
            </a:r>
            <a:r>
              <a:rPr lang="en-US" sz="1500" dirty="0" err="1" smtClean="0">
                <a:solidFill>
                  <a:schemeClr val="bg1">
                    <a:lumMod val="75000"/>
                  </a:schemeClr>
                </a:solidFill>
              </a:rPr>
              <a:t>kylie.boon</a:t>
            </a:r>
            <a:r>
              <a:rPr lang="en-US" sz="1500" dirty="0" err="1">
                <a:solidFill>
                  <a:schemeClr val="bg1">
                    <a:lumMod val="75000"/>
                  </a:schemeClr>
                </a:solidFill>
              </a:rPr>
              <a:t>@uwtsd.ac.uk</a:t>
            </a:r>
            <a:endParaRPr lang="en-US" sz="15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4" name="Picture 3" descr="Fight-Club-fight-club-4646800-1706-96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093182" cy="1287853"/>
          </a:xfrm>
          <a:prstGeom prst="rect">
            <a:avLst/>
          </a:prstGeom>
        </p:spPr>
      </p:pic>
      <p:pic>
        <p:nvPicPr>
          <p:cNvPr id="5" name="Picture 4" descr="Unknown.jpe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87853"/>
            <a:ext cx="3093182" cy="1970390"/>
          </a:xfrm>
          <a:prstGeom prst="rect">
            <a:avLst/>
          </a:prstGeom>
        </p:spPr>
      </p:pic>
      <p:pic>
        <p:nvPicPr>
          <p:cNvPr id="6" name="Picture 5" descr="What does ISO do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1" t="3463" r="3071" b="20918"/>
          <a:stretch/>
        </p:blipFill>
        <p:spPr>
          <a:xfrm>
            <a:off x="4874053" y="1509027"/>
            <a:ext cx="4269947" cy="1749216"/>
          </a:xfrm>
          <a:prstGeom prst="rect">
            <a:avLst/>
          </a:prstGeom>
        </p:spPr>
      </p:pic>
      <p:pic>
        <p:nvPicPr>
          <p:cNvPr id="7" name="Picture 6" descr="ltvs-tomziebinski-5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3182" y="1476738"/>
            <a:ext cx="1780871" cy="1780871"/>
          </a:xfrm>
          <a:prstGeom prst="rect">
            <a:avLst/>
          </a:prstGeom>
        </p:spPr>
      </p:pic>
      <p:pic>
        <p:nvPicPr>
          <p:cNvPr id="10" name="Picture 9" descr="vlcsnap-2014-12-19-12h02m16s221-e1421198016979.p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3416" y="0"/>
            <a:ext cx="3930581" cy="16192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3182" y="0"/>
            <a:ext cx="2428935" cy="1619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2893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916948"/>
              </p:ext>
            </p:extLst>
          </p:nvPr>
        </p:nvGraphicFramePr>
        <p:xfrm>
          <a:off x="220286" y="280912"/>
          <a:ext cx="7977561" cy="3695361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32721"/>
                <a:gridCol w="2985653"/>
                <a:gridCol w="2659187"/>
              </a:tblGrid>
              <a:tr h="3695361">
                <a:tc>
                  <a:txBody>
                    <a:bodyPr/>
                    <a:lstStyle/>
                    <a:p>
                      <a:r>
                        <a:rPr lang="en-US" sz="1600" b="1" dirty="0" smtClean="0"/>
                        <a:t>Resolution</a:t>
                      </a:r>
                      <a:r>
                        <a:rPr lang="en-US" sz="1600" b="0" dirty="0" smtClean="0"/>
                        <a:t> </a:t>
                      </a:r>
                    </a:p>
                    <a:p>
                      <a:r>
                        <a:rPr lang="en-US" sz="1600" b="0" dirty="0" smtClean="0"/>
                        <a:t>(footage quality and size)</a:t>
                      </a:r>
                    </a:p>
                    <a:p>
                      <a:endParaRPr lang="en-US" sz="1600" b="0" dirty="0" smtClean="0"/>
                    </a:p>
                    <a:p>
                      <a:r>
                        <a:rPr lang="en-US" sz="1600" b="0" dirty="0" smtClean="0"/>
                        <a:t>Most cameras will film </a:t>
                      </a:r>
                      <a:r>
                        <a:rPr lang="en-US" sz="1600" b="1" dirty="0" smtClean="0">
                          <a:solidFill>
                            <a:srgbClr val="FF0000"/>
                          </a:solidFill>
                        </a:rPr>
                        <a:t>HD (1920 x 1080)</a:t>
                      </a:r>
                      <a:r>
                        <a:rPr lang="en-US" sz="1600" b="0" dirty="0" smtClean="0"/>
                        <a:t>.</a:t>
                      </a:r>
                    </a:p>
                    <a:p>
                      <a:endParaRPr lang="en-US" sz="1600" b="0" dirty="0" smtClean="0"/>
                    </a:p>
                    <a:p>
                      <a:r>
                        <a:rPr lang="en-US" sz="1600" b="0" dirty="0" smtClean="0"/>
                        <a:t>SD: 720 x 576</a:t>
                      </a:r>
                    </a:p>
                    <a:p>
                      <a:r>
                        <a:rPr lang="en-US" sz="1600" b="0" dirty="0" smtClean="0"/>
                        <a:t>HD: 1920 x 1080</a:t>
                      </a:r>
                    </a:p>
                    <a:p>
                      <a:r>
                        <a:rPr lang="en-US" sz="1600" b="0" dirty="0" smtClean="0"/>
                        <a:t>4K: 3840 x 2160</a:t>
                      </a:r>
                    </a:p>
                    <a:p>
                      <a:endParaRPr lang="en-US" sz="1600" b="0" dirty="0" smtClean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smtClean="0"/>
                        <a:t>Aspect Ratio</a:t>
                      </a:r>
                    </a:p>
                    <a:p>
                      <a:endParaRPr lang="en-US" b="1" dirty="0" smtClean="0"/>
                    </a:p>
                    <a:p>
                      <a:endParaRPr lang="en-US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en-US" b="1" dirty="0" smtClean="0">
                          <a:solidFill>
                            <a:srgbClr val="FF0000"/>
                          </a:solidFill>
                        </a:rPr>
                        <a:t>16:9</a:t>
                      </a:r>
                    </a:p>
                    <a:p>
                      <a:endParaRPr lang="en-US" b="0" dirty="0" smtClean="0"/>
                    </a:p>
                    <a:p>
                      <a:endParaRPr lang="en-US" b="0" dirty="0" smtClean="0"/>
                    </a:p>
                    <a:p>
                      <a:endParaRPr lang="en-US" b="0" dirty="0" smtClean="0"/>
                    </a:p>
                    <a:p>
                      <a:endParaRPr lang="en-US" b="0" dirty="0" smtClean="0"/>
                    </a:p>
                    <a:p>
                      <a:r>
                        <a:rPr lang="en-US" b="0" dirty="0" smtClean="0"/>
                        <a:t>4:3</a:t>
                      </a:r>
                      <a:endParaRPr lang="en-U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/>
                        <a:t>Frame rate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b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 smtClean="0"/>
                        <a:t>25fps or 24fps </a:t>
                      </a:r>
                      <a:r>
                        <a:rPr lang="en-US" b="0" dirty="0" smtClean="0"/>
                        <a:t>(frames per second)</a:t>
                      </a:r>
                    </a:p>
                    <a:p>
                      <a:endParaRPr lang="en-US" b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0" dirty="0" smtClean="0"/>
                        <a:t>Set camera to </a:t>
                      </a:r>
                      <a:r>
                        <a:rPr lang="en-US" b="1" dirty="0" smtClean="0">
                          <a:solidFill>
                            <a:srgbClr val="FF0000"/>
                          </a:solidFill>
                        </a:rPr>
                        <a:t>PAL</a:t>
                      </a:r>
                      <a:r>
                        <a:rPr lang="en-US" b="0" dirty="0" smtClean="0"/>
                        <a:t> not NTSC.  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20286" y="4078759"/>
            <a:ext cx="2153606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sz="2700" dirty="0" smtClean="0"/>
              <a:t>Camera Basics </a:t>
            </a:r>
            <a:endParaRPr lang="en-US" sz="27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94" y="2677986"/>
            <a:ext cx="1944255" cy="1118377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292393" y="4395215"/>
            <a:ext cx="2831419" cy="377026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sz="2000" dirty="0" smtClean="0"/>
              <a:t>Common Camera </a:t>
            </a:r>
            <a:r>
              <a:rPr lang="en-US" sz="2000" dirty="0"/>
              <a:t>Settings</a:t>
            </a:r>
          </a:p>
        </p:txBody>
      </p:sp>
      <p:pic>
        <p:nvPicPr>
          <p:cNvPr id="22" name="Picture 9" descr="Picture 3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233" y="2565336"/>
            <a:ext cx="1893750" cy="110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Picture 4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233" y="888239"/>
            <a:ext cx="1790151" cy="106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4141" y="4046203"/>
            <a:ext cx="1030752" cy="761726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36040" y="4040506"/>
            <a:ext cx="1153231" cy="767423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1816" y="4051900"/>
            <a:ext cx="1089057" cy="726038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6067449" y="4826044"/>
            <a:ext cx="2305759" cy="192360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sz="800" dirty="0"/>
              <a:t>https</a:t>
            </a:r>
            <a:r>
              <a:rPr lang="en-US" sz="800" dirty="0">
                <a:hlinkClick r:id="rId9"/>
              </a:rPr>
              <a:t>://</a:t>
            </a:r>
            <a:r>
              <a:rPr lang="en-US" sz="800" dirty="0" err="1"/>
              <a:t>www.youtube.com</a:t>
            </a:r>
            <a:r>
              <a:rPr lang="en-US" sz="800" dirty="0"/>
              <a:t>/</a:t>
            </a:r>
            <a:r>
              <a:rPr lang="en-US" sz="800" dirty="0" err="1"/>
              <a:t>watch?v</a:t>
            </a:r>
            <a:r>
              <a:rPr lang="en-US" sz="800" dirty="0"/>
              <a:t>=1Fg5iWmQjwk</a:t>
            </a:r>
          </a:p>
        </p:txBody>
      </p:sp>
    </p:spTree>
    <p:extLst>
      <p:ext uri="{BB962C8B-B14F-4D97-AF65-F5344CB8AC3E}">
        <p14:creationId xmlns:p14="http://schemas.microsoft.com/office/powerpoint/2010/main" val="19983257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9156" y="4140783"/>
            <a:ext cx="4940163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sz="2700" dirty="0" smtClean="0"/>
              <a:t>What to check on your camera???</a:t>
            </a:r>
            <a:endParaRPr lang="en-US" sz="2700" dirty="0"/>
          </a:p>
        </p:txBody>
      </p:sp>
      <p:sp>
        <p:nvSpPr>
          <p:cNvPr id="3" name="TextBox 2"/>
          <p:cNvSpPr txBox="1"/>
          <p:nvPr/>
        </p:nvSpPr>
        <p:spPr>
          <a:xfrm>
            <a:off x="349029" y="441158"/>
            <a:ext cx="409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1. Movie record size/resolution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08842" y="3545358"/>
            <a:ext cx="2056973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/>
              <a:t>Image size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Picture style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Format </a:t>
            </a:r>
            <a:r>
              <a:rPr lang="en-US" sz="2400" dirty="0" smtClean="0"/>
              <a:t>card</a:t>
            </a:r>
            <a:endParaRPr lang="en-US" sz="2400" dirty="0"/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1934" y="902823"/>
            <a:ext cx="1863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2. Frame rate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80025" y="1364488"/>
            <a:ext cx="2162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3. Video system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44317" y="1826153"/>
            <a:ext cx="4019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4. Exposure on manual or auto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31568" y="2287818"/>
            <a:ext cx="2292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5. White balance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640664" y="2749483"/>
            <a:ext cx="3403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6. Sound recording on/off</a:t>
            </a:r>
          </a:p>
        </p:txBody>
      </p:sp>
    </p:spTree>
    <p:extLst>
      <p:ext uri="{BB962C8B-B14F-4D97-AF65-F5344CB8AC3E}">
        <p14:creationId xmlns:p14="http://schemas.microsoft.com/office/powerpoint/2010/main" val="12915540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346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0228" y="0"/>
            <a:ext cx="4018359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715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9156" y="4140783"/>
            <a:ext cx="5843656" cy="484748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sz="2700" dirty="0"/>
              <a:t>Creative </a:t>
            </a:r>
            <a:r>
              <a:rPr lang="en-US" sz="2700" dirty="0" smtClean="0"/>
              <a:t>Freedom </a:t>
            </a:r>
            <a:r>
              <a:rPr lang="mr-IN" sz="2700" dirty="0" smtClean="0"/>
              <a:t>–</a:t>
            </a:r>
            <a:r>
              <a:rPr lang="en-US" sz="2700" dirty="0" smtClean="0"/>
              <a:t> 3 Points of Exposure  </a:t>
            </a:r>
            <a:endParaRPr lang="en-US" sz="27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1273" y="890758"/>
            <a:ext cx="3091271" cy="20608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4158" y="890756"/>
            <a:ext cx="3091271" cy="2060847"/>
          </a:xfrm>
          <a:prstGeom prst="rect">
            <a:avLst/>
          </a:prstGeom>
        </p:spPr>
      </p:pic>
      <p:pic>
        <p:nvPicPr>
          <p:cNvPr id="3" name="Picture 2" descr="IMG_2305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890756"/>
            <a:ext cx="3091271" cy="206084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03559" y="2986548"/>
            <a:ext cx="1165836" cy="284693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Shutter Speed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7589794" y="2984055"/>
            <a:ext cx="385099" cy="284693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ISO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143714" y="2984055"/>
            <a:ext cx="795017" cy="284693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Aperture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2600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49667"/>
            <a:ext cx="9144000" cy="30384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20735" y="4450890"/>
            <a:ext cx="54745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 high ISO setting </a:t>
            </a:r>
            <a:r>
              <a:rPr lang="en-US" dirty="0"/>
              <a:t>can brighten an image but also affects </a:t>
            </a:r>
            <a:r>
              <a:rPr lang="en-US" dirty="0" smtClean="0"/>
              <a:t>the noise/grain.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31713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33" y="0"/>
            <a:ext cx="7488395" cy="4992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3232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art1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" y="433214"/>
            <a:ext cx="9144001" cy="381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1588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8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614" y="1"/>
            <a:ext cx="6843092" cy="45620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9614" y="4624460"/>
            <a:ext cx="5172743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sz="2400" b="1" dirty="0" smtClean="0"/>
              <a:t>Aperture</a:t>
            </a:r>
            <a:r>
              <a:rPr lang="en-US" dirty="0" smtClean="0"/>
              <a:t> can brighten an image but also affects depth of field.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5679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IMG_000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980" y="2198265"/>
            <a:ext cx="3326606" cy="2218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7" descr="IMG_0006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408" y="2198265"/>
            <a:ext cx="3349228" cy="2232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89350" y="876925"/>
            <a:ext cx="1062919" cy="715581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ISO: 400</a:t>
            </a:r>
          </a:p>
          <a:p>
            <a:r>
              <a:rPr lang="en-US" dirty="0" smtClean="0"/>
              <a:t>Shutter 50</a:t>
            </a:r>
          </a:p>
          <a:p>
            <a:r>
              <a:rPr lang="en-US" dirty="0" smtClean="0"/>
              <a:t>Aperture 2.8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306518" y="910652"/>
            <a:ext cx="1062919" cy="715581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ISO:400</a:t>
            </a:r>
          </a:p>
          <a:p>
            <a:r>
              <a:rPr lang="en-US" dirty="0" smtClean="0"/>
              <a:t>Shutter: 50</a:t>
            </a:r>
          </a:p>
          <a:p>
            <a:r>
              <a:rPr lang="en-US" dirty="0" smtClean="0"/>
              <a:t>Aperture 1.8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0947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Aperture – size of the iris measured in f stops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7850" y="242930"/>
            <a:ext cx="5162550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1531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267" y="235729"/>
            <a:ext cx="6858000" cy="457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5565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369" y="3946545"/>
            <a:ext cx="7772400" cy="445970"/>
          </a:xfrm>
        </p:spPr>
        <p:txBody>
          <a:bodyPr/>
          <a:lstStyle/>
          <a:p>
            <a:r>
              <a:rPr lang="en-US" dirty="0" smtClean="0"/>
              <a:t>Slow shutter speed                       High Shutter speed</a:t>
            </a:r>
            <a:endParaRPr lang="en-US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19722" b="19722"/>
          <a:stretch>
            <a:fillRect/>
          </a:stretch>
        </p:blipFill>
        <p:spPr>
          <a:xfrm>
            <a:off x="515892" y="-1"/>
            <a:ext cx="7805480" cy="3797260"/>
          </a:xfrm>
        </p:spPr>
      </p:pic>
      <p:sp>
        <p:nvSpPr>
          <p:cNvPr id="3" name="TextBox 2"/>
          <p:cNvSpPr txBox="1"/>
          <p:nvPr/>
        </p:nvSpPr>
        <p:spPr>
          <a:xfrm>
            <a:off x="2726266" y="4621311"/>
            <a:ext cx="40062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www.youtube.com</a:t>
            </a:r>
            <a:r>
              <a:rPr lang="en-US" dirty="0">
                <a:hlinkClick r:id="rId4"/>
              </a:rPr>
              <a:t>/</a:t>
            </a:r>
            <a:r>
              <a:rPr lang="en-US" dirty="0" err="1">
                <a:hlinkClick r:id="rId4"/>
              </a:rPr>
              <a:t>watch?v</a:t>
            </a:r>
            <a:r>
              <a:rPr lang="en-US" dirty="0">
                <a:hlinkClick r:id="rId4"/>
              </a:rPr>
              <a:t>=DGQ3DNLkp_4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78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MG_230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3526287" cy="23508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674245" y="1612193"/>
            <a:ext cx="112223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 2.8</a:t>
            </a:r>
          </a:p>
          <a:p>
            <a:r>
              <a:rPr lang="en-US" dirty="0" smtClean="0"/>
              <a:t>ISO 200</a:t>
            </a:r>
          </a:p>
          <a:p>
            <a:r>
              <a:rPr lang="en-US" dirty="0" smtClean="0"/>
              <a:t>SHUTTER 2.0</a:t>
            </a:r>
            <a:endParaRPr lang="en-US" dirty="0"/>
          </a:p>
        </p:txBody>
      </p:sp>
      <p:pic>
        <p:nvPicPr>
          <p:cNvPr id="8" name="Picture 7" descr="IMG_2275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63187"/>
            <a:ext cx="3255036" cy="217002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255036" y="3794547"/>
            <a:ext cx="1122235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 2.8</a:t>
            </a:r>
          </a:p>
          <a:p>
            <a:r>
              <a:rPr lang="en-US" dirty="0" smtClean="0"/>
              <a:t>ISO 200</a:t>
            </a:r>
          </a:p>
          <a:p>
            <a:r>
              <a:rPr lang="en-US" dirty="0" smtClean="0"/>
              <a:t>SHUTTER 0.3</a:t>
            </a:r>
            <a:endParaRPr lang="en-US" dirty="0"/>
          </a:p>
        </p:txBody>
      </p:sp>
      <p:pic>
        <p:nvPicPr>
          <p:cNvPr id="10" name="Picture 9" descr="IMG_2272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282" y="2427854"/>
            <a:ext cx="3158035" cy="210535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487317" y="3794547"/>
            <a:ext cx="112223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 2.8</a:t>
            </a:r>
          </a:p>
          <a:p>
            <a:r>
              <a:rPr lang="en-US" dirty="0"/>
              <a:t>ISO 200</a:t>
            </a:r>
          </a:p>
          <a:p>
            <a:r>
              <a:rPr lang="en-US" dirty="0"/>
              <a:t>SHUTTER 5</a:t>
            </a:r>
            <a:r>
              <a:rPr lang="en-US" dirty="0" smtClean="0"/>
              <a:t>.0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959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IMG_0008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10" y="1532764"/>
            <a:ext cx="2591991" cy="1727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 descr="IMG_0014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5221" y="1531573"/>
            <a:ext cx="2591991" cy="17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 descr="IMG_0018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332" y="1532764"/>
            <a:ext cx="2591991" cy="1727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165698" y="3398861"/>
            <a:ext cx="698323" cy="284693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100mm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091899" y="3401672"/>
            <a:ext cx="607328" cy="284693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50mm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6970009" y="3398861"/>
            <a:ext cx="607328" cy="284693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dirty="0" smtClean="0"/>
              <a:t>28mm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629587" y="415978"/>
            <a:ext cx="2905783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/>
          <a:p>
            <a:r>
              <a:rPr lang="en-US" sz="2400" dirty="0"/>
              <a:t>Focal L</a:t>
            </a:r>
            <a:r>
              <a:rPr lang="en-US" sz="2400" dirty="0" smtClean="0"/>
              <a:t>engths - Lenses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815352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92289" y="33888"/>
            <a:ext cx="7620000" cy="857250"/>
          </a:xfrm>
        </p:spPr>
        <p:txBody>
          <a:bodyPr/>
          <a:lstStyle/>
          <a:p>
            <a:pPr algn="ctr"/>
            <a:r>
              <a:rPr lang="en-US" dirty="0" smtClean="0"/>
              <a:t>Exercise</a:t>
            </a:r>
            <a:endParaRPr lang="en-US" dirty="0"/>
          </a:p>
        </p:txBody>
      </p:sp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729022"/>
              </p:ext>
            </p:extLst>
          </p:nvPr>
        </p:nvGraphicFramePr>
        <p:xfrm>
          <a:off x="380584" y="1080991"/>
          <a:ext cx="4540308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40308"/>
              </a:tblGrid>
              <a:tr h="3373872">
                <a:tc>
                  <a:txBody>
                    <a:bodyPr/>
                    <a:lstStyle/>
                    <a:p>
                      <a:endParaRPr lang="en-US" sz="1800" b="0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sz="1800" b="0" dirty="0" smtClean="0">
                          <a:solidFill>
                            <a:srgbClr val="000000"/>
                          </a:solidFill>
                        </a:rPr>
                        <a:t>Create</a:t>
                      </a:r>
                      <a:r>
                        <a:rPr lang="en-US" sz="1800" b="0" baseline="0" dirty="0" smtClean="0">
                          <a:solidFill>
                            <a:srgbClr val="000000"/>
                          </a:solidFill>
                        </a:rPr>
                        <a:t> 4 images, with the following technical requirements:</a:t>
                      </a:r>
                    </a:p>
                    <a:p>
                      <a:endParaRPr lang="en-US" sz="1800" b="0" baseline="0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sz="1800" b="0" baseline="0" dirty="0" smtClean="0">
                          <a:solidFill>
                            <a:srgbClr val="000000"/>
                          </a:solidFill>
                        </a:rPr>
                        <a:t>1. Image must have a s</a:t>
                      </a:r>
                      <a:r>
                        <a:rPr lang="en-US" sz="1800" b="0" dirty="0" smtClean="0">
                          <a:solidFill>
                            <a:srgbClr val="000000"/>
                          </a:solidFill>
                        </a:rPr>
                        <a:t>hallow</a:t>
                      </a:r>
                      <a:r>
                        <a:rPr lang="en-US" sz="1800" b="0" baseline="0" dirty="0" smtClean="0">
                          <a:solidFill>
                            <a:srgbClr val="000000"/>
                          </a:solidFill>
                        </a:rPr>
                        <a:t> depth of field.</a:t>
                      </a:r>
                    </a:p>
                    <a:p>
                      <a:r>
                        <a:rPr lang="en-US" sz="1800" b="0" baseline="0" dirty="0" smtClean="0">
                          <a:solidFill>
                            <a:srgbClr val="000000"/>
                          </a:solidFill>
                        </a:rPr>
                        <a:t>2. Capture motion blur/ blurred movement. </a:t>
                      </a:r>
                    </a:p>
                    <a:p>
                      <a:r>
                        <a:rPr lang="en-US" sz="1800" b="0" baseline="0" dirty="0" smtClean="0">
                          <a:solidFill>
                            <a:srgbClr val="000000"/>
                          </a:solidFill>
                        </a:rPr>
                        <a:t>3/4. In low lighting conditions produce a clean image and a noisy image both must be properly exposed. </a:t>
                      </a:r>
                    </a:p>
                    <a:p>
                      <a:endParaRPr lang="en-US" sz="1800" b="0" baseline="0" dirty="0" smtClean="0">
                        <a:solidFill>
                          <a:srgbClr val="000000"/>
                        </a:solidFill>
                      </a:endParaRPr>
                    </a:p>
                    <a:p>
                      <a:r>
                        <a:rPr lang="en-US" sz="1800" b="0" baseline="0" dirty="0" smtClean="0">
                          <a:solidFill>
                            <a:srgbClr val="000000"/>
                          </a:solidFill>
                        </a:rPr>
                        <a:t>All of the above must be in the style of Kubrick’s one point perspective framing.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vlcsnap-2014-12-19-12h02m16s221-e1421198016979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386" y="0"/>
            <a:ext cx="4077611" cy="1679861"/>
          </a:xfrm>
          <a:prstGeom prst="rect">
            <a:avLst/>
          </a:prstGeom>
        </p:spPr>
      </p:pic>
      <p:pic>
        <p:nvPicPr>
          <p:cNvPr id="5" name="Picture 4" descr="8d70f42e55be2a11bb6a6869b414ff78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386" y="1721270"/>
            <a:ext cx="4077612" cy="1694757"/>
          </a:xfrm>
          <a:prstGeom prst="rect">
            <a:avLst/>
          </a:prstGeom>
        </p:spPr>
      </p:pic>
      <p:pic>
        <p:nvPicPr>
          <p:cNvPr id="6" name="Picture 5" descr="Fight-Club-fight-club-4646800-1706-960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387" y="3445777"/>
            <a:ext cx="4077613" cy="1697723"/>
          </a:xfrm>
          <a:prstGeom prst="rect">
            <a:avLst/>
          </a:prstGeom>
        </p:spPr>
      </p:pic>
      <p:pic>
        <p:nvPicPr>
          <p:cNvPr id="7" name="Picture 6" descr="013-Experimental-Movement-Photography-by-Tom-Ziebinski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5752" y="0"/>
            <a:ext cx="2594752" cy="2594752"/>
          </a:xfrm>
          <a:prstGeom prst="rect">
            <a:avLst/>
          </a:prstGeom>
        </p:spPr>
      </p:pic>
      <p:pic>
        <p:nvPicPr>
          <p:cNvPr id="8" name="Picture 7" descr="ltvs-tomziebinski-5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5752" y="2548748"/>
            <a:ext cx="2594752" cy="2594752"/>
          </a:xfrm>
          <a:prstGeom prst="rect">
            <a:avLst/>
          </a:prstGeom>
        </p:spPr>
      </p:pic>
      <p:pic>
        <p:nvPicPr>
          <p:cNvPr id="9" name="Picture 8" descr="Favim.com-13175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6388" y="1205218"/>
            <a:ext cx="4077612" cy="3050054"/>
          </a:xfrm>
          <a:prstGeom prst="rect">
            <a:avLst/>
          </a:prstGeom>
        </p:spPr>
      </p:pic>
      <p:pic>
        <p:nvPicPr>
          <p:cNvPr id="13" name="Picture 12" descr="iso-sensitivity.jpg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5" t="17543" b="1908"/>
          <a:stretch/>
        </p:blipFill>
        <p:spPr>
          <a:xfrm>
            <a:off x="5066389" y="1508388"/>
            <a:ext cx="4077611" cy="228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5773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41158" y="4378309"/>
            <a:ext cx="23504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dirty="0" err="1"/>
              <a:t>https</a:t>
            </a:r>
            <a:r>
              <a:rPr lang="pt-BR" dirty="0"/>
              <a:t>://</a:t>
            </a:r>
            <a:r>
              <a:rPr lang="pt-BR" dirty="0" err="1"/>
              <a:t>vimeo.com</a:t>
            </a:r>
            <a:r>
              <a:rPr lang="pt-BR" dirty="0"/>
              <a:t>/</a:t>
            </a:r>
            <a:r>
              <a:rPr lang="pt-BR" dirty="0">
                <a:hlinkClick r:id="rId3"/>
              </a:rPr>
              <a:t>48425421</a:t>
            </a:r>
            <a:endParaRPr lang="en-US" dirty="0"/>
          </a:p>
        </p:txBody>
      </p:sp>
      <p:pic>
        <p:nvPicPr>
          <p:cNvPr id="13" name="Picture 12" descr="7905000592_bb21d5dd32_o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421" y="0"/>
            <a:ext cx="2987273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2707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Fight-Club-fight-club-4646800-1706-960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201568" cy="2165684"/>
          </a:xfrm>
          <a:prstGeom prst="rect">
            <a:avLst/>
          </a:prstGeom>
        </p:spPr>
      </p:pic>
      <p:pic>
        <p:nvPicPr>
          <p:cNvPr id="15" name="Picture 14" descr="What does ISO do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1" t="3463" r="3071" b="20918"/>
          <a:stretch/>
        </p:blipFill>
        <p:spPr>
          <a:xfrm>
            <a:off x="1" y="2165684"/>
            <a:ext cx="5201568" cy="2130861"/>
          </a:xfrm>
          <a:prstGeom prst="rect">
            <a:avLst/>
          </a:prstGeom>
        </p:spPr>
      </p:pic>
      <p:pic>
        <p:nvPicPr>
          <p:cNvPr id="16" name="Picture 15" descr="light-man-swing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200" y="-1136"/>
            <a:ext cx="3345096" cy="2233661"/>
          </a:xfrm>
          <a:prstGeom prst="rect">
            <a:avLst/>
          </a:prstGeom>
        </p:spPr>
      </p:pic>
      <p:pic>
        <p:nvPicPr>
          <p:cNvPr id="8" name="Picture 7" descr="Unknown.jpe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201" y="2165684"/>
            <a:ext cx="3345095" cy="2130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5313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992</TotalTime>
  <Words>641</Words>
  <Application>Microsoft Macintosh PowerPoint</Application>
  <PresentationFormat>On-screen Show (16:9)</PresentationFormat>
  <Paragraphs>118</Paragraphs>
  <Slides>18</Slides>
  <Notes>14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Adjacency</vt:lpstr>
      <vt:lpstr>Through the Looking Glass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Aperture – size of the iris measured in f stops</vt:lpstr>
      <vt:lpstr>PowerPoint Presentation</vt:lpstr>
      <vt:lpstr>Slow shutter speed                       High Shutter speed</vt:lpstr>
      <vt:lpstr>PowerPoint Presentation</vt:lpstr>
      <vt:lpstr>PowerPoint Presentation</vt:lpstr>
      <vt:lpstr>Exercise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workshop introduction</dc:title>
  <dc:creator>Microsoft Office User</dc:creator>
  <cp:lastModifiedBy>kylie boon</cp:lastModifiedBy>
  <cp:revision>126</cp:revision>
  <dcterms:created xsi:type="dcterms:W3CDTF">2016-10-02T10:55:35Z</dcterms:created>
  <dcterms:modified xsi:type="dcterms:W3CDTF">2019-10-02T10:51:14Z</dcterms:modified>
</cp:coreProperties>
</file>