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66" r:id="rId5"/>
    <p:sldId id="258" r:id="rId6"/>
    <p:sldId id="259" r:id="rId7"/>
    <p:sldId id="260" r:id="rId8"/>
    <p:sldId id="265" r:id="rId9"/>
    <p:sldId id="261" r:id="rId10"/>
    <p:sldId id="262" r:id="rId11"/>
    <p:sldId id="263" r:id="rId12"/>
    <p:sldId id="264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F:\Teaching\SHSS6060%20Pref%20practice\Break%20even%20Analysis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GB" dirty="0"/>
              <a:t>Breakeven </a:t>
            </a:r>
            <a:r>
              <a:rPr lang="en-GB" dirty="0" smtClean="0"/>
              <a:t>Analysis </a:t>
            </a:r>
            <a:r>
              <a:rPr lang="en-GB" dirty="0" err="1"/>
              <a:t>Healthgard</a:t>
            </a:r>
            <a:r>
              <a:rPr lang="en-GB" dirty="0"/>
              <a:t> 2016/17</a:t>
            </a:r>
          </a:p>
        </c:rich>
      </c:tx>
      <c:layout/>
      <c:overlay val="1"/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Sheet1!$B$4</c:f>
              <c:strCache>
                <c:ptCount val="1"/>
                <c:pt idx="0">
                  <c:v>Cummulative Income required</c:v>
                </c:pt>
              </c:strCache>
            </c:strRef>
          </c:tx>
          <c:marker>
            <c:symbol val="none"/>
          </c:marker>
          <c:cat>
            <c:strRef>
              <c:f>Sheet1!$A$5:$A$16</c:f>
              <c:strCache>
                <c:ptCount val="12"/>
                <c:pt idx="0">
                  <c:v>April</c:v>
                </c:pt>
                <c:pt idx="1">
                  <c:v>May</c:v>
                </c:pt>
                <c:pt idx="2">
                  <c:v>June</c:v>
                </c:pt>
                <c:pt idx="3">
                  <c:v>July</c:v>
                </c:pt>
                <c:pt idx="4">
                  <c:v>August</c:v>
                </c:pt>
                <c:pt idx="5">
                  <c:v>September</c:v>
                </c:pt>
                <c:pt idx="6">
                  <c:v>October</c:v>
                </c:pt>
                <c:pt idx="7">
                  <c:v>November</c:v>
                </c:pt>
                <c:pt idx="8">
                  <c:v>December</c:v>
                </c:pt>
                <c:pt idx="9">
                  <c:v>January</c:v>
                </c:pt>
                <c:pt idx="10">
                  <c:v>February</c:v>
                </c:pt>
                <c:pt idx="11">
                  <c:v>March</c:v>
                </c:pt>
              </c:strCache>
            </c:strRef>
          </c:cat>
          <c:val>
            <c:numRef>
              <c:f>Sheet1!$B$5:$B$16</c:f>
              <c:numCache>
                <c:formatCode>General</c:formatCode>
                <c:ptCount val="12"/>
                <c:pt idx="0">
                  <c:v>100</c:v>
                </c:pt>
                <c:pt idx="1">
                  <c:v>200</c:v>
                </c:pt>
                <c:pt idx="2">
                  <c:v>300</c:v>
                </c:pt>
                <c:pt idx="3">
                  <c:v>400</c:v>
                </c:pt>
                <c:pt idx="4">
                  <c:v>500</c:v>
                </c:pt>
                <c:pt idx="5">
                  <c:v>600</c:v>
                </c:pt>
                <c:pt idx="6">
                  <c:v>700</c:v>
                </c:pt>
                <c:pt idx="7">
                  <c:v>800</c:v>
                </c:pt>
                <c:pt idx="8">
                  <c:v>900</c:v>
                </c:pt>
                <c:pt idx="9">
                  <c:v>1000</c:v>
                </c:pt>
                <c:pt idx="10">
                  <c:v>1100</c:v>
                </c:pt>
                <c:pt idx="11">
                  <c:v>1200</c:v>
                </c:pt>
              </c:numCache>
            </c:numRef>
          </c:val>
          <c:smooth val="0"/>
        </c:ser>
        <c:ser>
          <c:idx val="1"/>
          <c:order val="1"/>
          <c:tx>
            <c:strRef>
              <c:f>Sheet1!$C$4</c:f>
              <c:strCache>
                <c:ptCount val="1"/>
                <c:pt idx="0">
                  <c:v>Actual Income</c:v>
                </c:pt>
              </c:strCache>
            </c:strRef>
          </c:tx>
          <c:marker>
            <c:symbol val="none"/>
          </c:marker>
          <c:cat>
            <c:strRef>
              <c:f>Sheet1!$A$5:$A$16</c:f>
              <c:strCache>
                <c:ptCount val="12"/>
                <c:pt idx="0">
                  <c:v>April</c:v>
                </c:pt>
                <c:pt idx="1">
                  <c:v>May</c:v>
                </c:pt>
                <c:pt idx="2">
                  <c:v>June</c:v>
                </c:pt>
                <c:pt idx="3">
                  <c:v>July</c:v>
                </c:pt>
                <c:pt idx="4">
                  <c:v>August</c:v>
                </c:pt>
                <c:pt idx="5">
                  <c:v>September</c:v>
                </c:pt>
                <c:pt idx="6">
                  <c:v>October</c:v>
                </c:pt>
                <c:pt idx="7">
                  <c:v>November</c:v>
                </c:pt>
                <c:pt idx="8">
                  <c:v>December</c:v>
                </c:pt>
                <c:pt idx="9">
                  <c:v>January</c:v>
                </c:pt>
                <c:pt idx="10">
                  <c:v>February</c:v>
                </c:pt>
                <c:pt idx="11">
                  <c:v>March</c:v>
                </c:pt>
              </c:strCache>
            </c:strRef>
          </c:cat>
          <c:val>
            <c:numRef>
              <c:f>Sheet1!$C$5:$C$16</c:f>
              <c:numCache>
                <c:formatCode>General</c:formatCode>
                <c:ptCount val="12"/>
                <c:pt idx="0">
                  <c:v>60</c:v>
                </c:pt>
                <c:pt idx="1">
                  <c:v>130</c:v>
                </c:pt>
                <c:pt idx="2">
                  <c:v>310</c:v>
                </c:pt>
                <c:pt idx="3">
                  <c:v>360</c:v>
                </c:pt>
                <c:pt idx="4">
                  <c:v>600</c:v>
                </c:pt>
                <c:pt idx="5">
                  <c:v>750</c:v>
                </c:pt>
                <c:pt idx="6">
                  <c:v>850</c:v>
                </c:pt>
                <c:pt idx="7">
                  <c:v>900</c:v>
                </c:pt>
                <c:pt idx="8">
                  <c:v>1200</c:v>
                </c:pt>
                <c:pt idx="9">
                  <c:v>1300</c:v>
                </c:pt>
                <c:pt idx="10">
                  <c:v>1400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100104448"/>
        <c:axId val="127660032"/>
      </c:lineChart>
      <c:catAx>
        <c:axId val="100104448"/>
        <c:scaling>
          <c:orientation val="minMax"/>
        </c:scaling>
        <c:delete val="0"/>
        <c:axPos val="b"/>
        <c:majorTickMark val="out"/>
        <c:minorTickMark val="none"/>
        <c:tickLblPos val="nextTo"/>
        <c:crossAx val="127660032"/>
        <c:crosses val="autoZero"/>
        <c:auto val="1"/>
        <c:lblAlgn val="ctr"/>
        <c:lblOffset val="100"/>
        <c:noMultiLvlLbl val="0"/>
      </c:catAx>
      <c:valAx>
        <c:axId val="12766003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/>
                </a:pPr>
                <a:r>
                  <a:rPr lang="en-US"/>
                  <a:t>Amount (£)</a:t>
                </a:r>
              </a:p>
            </c:rich>
          </c:tx>
          <c:layout/>
          <c:overlay val="0"/>
        </c:title>
        <c:numFmt formatCode="General" sourceLinked="1"/>
        <c:majorTickMark val="out"/>
        <c:minorTickMark val="none"/>
        <c:tickLblPos val="nextTo"/>
        <c:crossAx val="100104448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1389-BA0D-4DC7-978E-61444B135F0F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FF97-C2A9-473E-9D25-153FF2744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126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1389-BA0D-4DC7-978E-61444B135F0F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FF97-C2A9-473E-9D25-153FF2744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787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1389-BA0D-4DC7-978E-61444B135F0F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FF97-C2A9-473E-9D25-153FF2744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748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1389-BA0D-4DC7-978E-61444B135F0F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FF97-C2A9-473E-9D25-153FF2744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83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1389-BA0D-4DC7-978E-61444B135F0F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FF97-C2A9-473E-9D25-153FF2744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555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1389-BA0D-4DC7-978E-61444B135F0F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FF97-C2A9-473E-9D25-153FF2744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5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1389-BA0D-4DC7-978E-61444B135F0F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FF97-C2A9-473E-9D25-153FF2744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374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1389-BA0D-4DC7-978E-61444B135F0F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FF97-C2A9-473E-9D25-153FF2744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1523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1389-BA0D-4DC7-978E-61444B135F0F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FF97-C2A9-473E-9D25-153FF2744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542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1389-BA0D-4DC7-978E-61444B135F0F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FF97-C2A9-473E-9D25-153FF2744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165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11389-BA0D-4DC7-978E-61444B135F0F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6FF97-C2A9-473E-9D25-153FF2744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215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211389-BA0D-4DC7-978E-61444B135F0F}" type="datetimeFigureOut">
              <a:rPr lang="en-GB" smtClean="0"/>
              <a:t>31/10/2016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6FF97-C2A9-473E-9D25-153FF2744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659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Financial Planning</a:t>
            </a:r>
            <a:endParaRPr lang="en-GB" dirty="0"/>
          </a:p>
        </p:txBody>
      </p:sp>
      <p:pic>
        <p:nvPicPr>
          <p:cNvPr id="1030" name="Picture 6" descr="Image result for financial plann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6539880" cy="4904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0308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404664"/>
            <a:ext cx="7772400" cy="1470025"/>
          </a:xfrm>
        </p:spPr>
        <p:txBody>
          <a:bodyPr/>
          <a:lstStyle/>
          <a:p>
            <a:r>
              <a:rPr lang="en-GB" dirty="0" smtClean="0"/>
              <a:t>Financial Planning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1556792"/>
            <a:ext cx="8136904" cy="4968552"/>
          </a:xfrm>
        </p:spPr>
        <p:txBody>
          <a:bodyPr>
            <a:normAutofit fontScale="92500" lnSpcReduction="20000"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Write reports </a:t>
            </a:r>
            <a:r>
              <a:rPr lang="en-GB" dirty="0" err="1" smtClean="0">
                <a:solidFill>
                  <a:srgbClr val="FF0000"/>
                </a:solidFill>
              </a:rPr>
              <a:t>i.e</a:t>
            </a:r>
            <a:r>
              <a:rPr lang="en-GB" dirty="0" smtClean="0">
                <a:solidFill>
                  <a:srgbClr val="FF0000"/>
                </a:solidFill>
              </a:rPr>
              <a:t> spreadsheets for profit / loss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Always budget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Monitor your finances regularly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Cash flow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Manage Risk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Health Insurance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Legal protection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Maximise the return on your bank account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Consider all types of funding i.e. grants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dirty="0" smtClean="0">
                <a:solidFill>
                  <a:schemeClr val="tx1"/>
                </a:solidFill>
              </a:rPr>
              <a:t>Get professional Advice i.e. accountant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8020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Things You Need to Know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Important Assumptions</a:t>
            </a:r>
          </a:p>
          <a:p>
            <a:r>
              <a:rPr lang="en-GB" dirty="0" smtClean="0"/>
              <a:t>Break-even Analysis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Projected profit/loss</a:t>
            </a:r>
          </a:p>
          <a:p>
            <a:r>
              <a:rPr lang="en-GB" dirty="0" smtClean="0"/>
              <a:t>Projected Cash flow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Projected Balance Sheet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06850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Assumptions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Your best guess (research) about things that influence your business;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>
                <a:solidFill>
                  <a:srgbClr val="00B050"/>
                </a:solidFill>
              </a:rPr>
              <a:t>Market size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Price people are willing to pay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Your time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Interest rates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74079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Break Even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Makes obvious how well the business is doing based on the actual income compared to the;</a:t>
            </a:r>
          </a:p>
          <a:p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70C0"/>
                </a:solidFill>
              </a:rPr>
              <a:t>Fixed </a:t>
            </a:r>
            <a:r>
              <a:rPr lang="en-GB" dirty="0" smtClean="0">
                <a:solidFill>
                  <a:srgbClr val="0070C0"/>
                </a:solidFill>
              </a:rPr>
              <a:t>costs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Variable costs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Sales income</a:t>
            </a:r>
            <a:endParaRPr lang="en-GB" dirty="0">
              <a:solidFill>
                <a:srgbClr val="00B050"/>
              </a:solidFill>
            </a:endParaRPr>
          </a:p>
        </p:txBody>
      </p:sp>
      <p:graphicFrame>
        <p:nvGraphicFramePr>
          <p:cNvPr id="6" name="Char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01343143"/>
              </p:ext>
            </p:extLst>
          </p:nvPr>
        </p:nvGraphicFramePr>
        <p:xfrm>
          <a:off x="3635896" y="2852936"/>
          <a:ext cx="5319713" cy="37719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600926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Fixed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268760"/>
            <a:ext cx="8568952" cy="485740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smtClean="0"/>
              <a:t>A cost to your business that remains stable over a period of time – a year.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Insurance</a:t>
            </a:r>
          </a:p>
          <a:p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Rent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Interest on loans</a:t>
            </a:r>
          </a:p>
          <a:p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Salaries / wages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Depreciation</a:t>
            </a:r>
          </a:p>
          <a:p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Utility bills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Property Taxes</a:t>
            </a:r>
          </a:p>
          <a:p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Membership of organisation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Consultants – web design </a:t>
            </a:r>
            <a:r>
              <a:rPr lang="en-GB" dirty="0" err="1" smtClean="0">
                <a:solidFill>
                  <a:srgbClr val="0070C0"/>
                </a:solidFill>
              </a:rPr>
              <a:t>etc</a:t>
            </a:r>
            <a:endParaRPr lang="en-GB" dirty="0" smtClean="0">
              <a:solidFill>
                <a:srgbClr val="0070C0"/>
              </a:solidFill>
            </a:endParaRP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4202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 Costs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Costs that vary on a regular basis, in relation to the activity of your business.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>
                <a:solidFill>
                  <a:srgbClr val="00B050"/>
                </a:solidFill>
              </a:rPr>
              <a:t>Consumable products</a:t>
            </a:r>
          </a:p>
          <a:p>
            <a:r>
              <a:rPr lang="en-GB" dirty="0" smtClean="0"/>
              <a:t>Travel expenses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VAT</a:t>
            </a:r>
          </a:p>
          <a:p>
            <a:r>
              <a:rPr lang="en-GB" dirty="0" smtClean="0"/>
              <a:t>Tax on profit</a:t>
            </a:r>
          </a:p>
          <a:p>
            <a:r>
              <a:rPr lang="en-GB" dirty="0" smtClean="0">
                <a:solidFill>
                  <a:srgbClr val="00B050"/>
                </a:solidFill>
              </a:rPr>
              <a:t>Credit card fees</a:t>
            </a:r>
          </a:p>
          <a:p>
            <a:r>
              <a:rPr lang="en-GB" dirty="0" smtClean="0"/>
              <a:t>Sub-contract wages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2626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Profit and Loss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Determines the amount of business tax you will pay.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00B050"/>
                </a:solidFill>
              </a:rPr>
              <a:t>Allows you to determine the on-going viability of your business.</a:t>
            </a:r>
          </a:p>
          <a:p>
            <a:endParaRPr lang="en-GB" dirty="0"/>
          </a:p>
          <a:p>
            <a:r>
              <a:rPr lang="en-GB" dirty="0" smtClean="0">
                <a:solidFill>
                  <a:srgbClr val="0070C0"/>
                </a:solidFill>
              </a:rPr>
              <a:t>Allows you to see where you might reduces expenditure or enhance income.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903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2498224"/>
              </p:ext>
            </p:extLst>
          </p:nvPr>
        </p:nvGraphicFramePr>
        <p:xfrm>
          <a:off x="251521" y="188627"/>
          <a:ext cx="8496946" cy="633671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04574"/>
                <a:gridCol w="644973"/>
                <a:gridCol w="440540"/>
                <a:gridCol w="483730"/>
                <a:gridCol w="552834"/>
                <a:gridCol w="552834"/>
                <a:gridCol w="647852"/>
                <a:gridCol w="552834"/>
                <a:gridCol w="647852"/>
                <a:gridCol w="610421"/>
                <a:gridCol w="552834"/>
                <a:gridCol w="552834"/>
                <a:gridCol w="552834"/>
              </a:tblGrid>
              <a:tr h="186374"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April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May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June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July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August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September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October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November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December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January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February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March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Income</a:t>
                      </a:r>
                      <a:endParaRPr lang="en-GB" sz="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Massage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Fitness Programmes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Web consultation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Clothing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Equipment Sales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Nutrition supplement sales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Total Income</a:t>
                      </a:r>
                      <a:endParaRPr lang="en-GB" sz="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70C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cumulative Income</a:t>
                      </a:r>
                      <a:endParaRPr lang="en-GB" sz="8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0</a:t>
                      </a:r>
                      <a:endParaRPr lang="en-GB" sz="8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0</a:t>
                      </a:r>
                      <a:endParaRPr lang="en-GB" sz="8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8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0</a:t>
                      </a:r>
                      <a:endParaRPr lang="en-GB" sz="8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Expenditure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Insurance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dirty="0">
                          <a:effectLst/>
                        </a:rPr>
                        <a:t>100</a:t>
                      </a:r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Rent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Interest on loans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Wages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1500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Depreciation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Electricity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Water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Business Rates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120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REPs / BASES membership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WEB site fees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Consumables products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100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Travel expenses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75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25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50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Credit card fees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Gym membership fees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40</a:t>
                      </a:r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Total Expenditure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2425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2325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2325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2325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2350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2325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2275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2300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2375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2350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2325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2325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cumulative expenditure</a:t>
                      </a:r>
                      <a:endParaRPr lang="en-GB" sz="8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2425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4750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7075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9400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11750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14075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16350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18650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21025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23375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solidFill>
                            <a:srgbClr val="FF0000"/>
                          </a:solidFill>
                          <a:effectLst/>
                        </a:rPr>
                        <a:t>25700</a:t>
                      </a:r>
                      <a:endParaRPr lang="en-GB" sz="800" b="1" i="0" u="none" strike="noStrike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dirty="0">
                          <a:solidFill>
                            <a:srgbClr val="FF0000"/>
                          </a:solidFill>
                          <a:effectLst/>
                        </a:rPr>
                        <a:t>28025</a:t>
                      </a:r>
                      <a:endParaRPr lang="en-GB" sz="800" b="1" i="0" u="none" strike="noStrike" dirty="0">
                        <a:solidFill>
                          <a:srgbClr val="FF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  <a:tr h="186374">
                <a:tc>
                  <a:txBody>
                    <a:bodyPr/>
                    <a:lstStyle/>
                    <a:p>
                      <a:pPr algn="l" fontAlgn="b"/>
                      <a:r>
                        <a:rPr lang="en-GB" sz="800" u="none" strike="noStrike">
                          <a:effectLst/>
                        </a:rPr>
                        <a:t>Profit / Loss </a:t>
                      </a:r>
                      <a:endParaRPr lang="en-GB" sz="800" b="1" i="0" u="none" strike="noStrike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-2425</a:t>
                      </a:r>
                      <a:endParaRPr lang="en-GB" sz="800" b="1" i="0" u="none" strike="noStrike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-4750</a:t>
                      </a:r>
                      <a:endParaRPr lang="en-GB" sz="800" b="1" i="0" u="none" strike="noStrike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-7075</a:t>
                      </a:r>
                      <a:endParaRPr lang="en-GB" sz="800" b="1" i="0" u="none" strike="noStrike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-9400</a:t>
                      </a:r>
                      <a:endParaRPr lang="en-GB" sz="800" b="1" i="0" u="none" strike="noStrike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-11750</a:t>
                      </a:r>
                      <a:endParaRPr lang="en-GB" sz="800" b="1" i="0" u="none" strike="noStrike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-14075</a:t>
                      </a:r>
                      <a:endParaRPr lang="en-GB" sz="800" b="1" i="0" u="none" strike="noStrike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-16350</a:t>
                      </a:r>
                      <a:endParaRPr lang="en-GB" sz="800" b="1" i="0" u="none" strike="noStrike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-18650</a:t>
                      </a:r>
                      <a:endParaRPr lang="en-GB" sz="800" b="1" i="0" u="none" strike="noStrike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-21025</a:t>
                      </a:r>
                      <a:endParaRPr lang="en-GB" sz="800" b="1" i="0" u="none" strike="noStrike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-23375</a:t>
                      </a:r>
                      <a:endParaRPr lang="en-GB" sz="800" b="1" i="0" u="none" strike="noStrike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>
                          <a:effectLst/>
                        </a:rPr>
                        <a:t>-25700</a:t>
                      </a:r>
                      <a:endParaRPr lang="en-GB" sz="800" b="1" i="0" u="none" strike="noStrike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800" u="none" strike="noStrike" dirty="0">
                          <a:effectLst/>
                        </a:rPr>
                        <a:t>-28025</a:t>
                      </a:r>
                      <a:endParaRPr lang="en-GB" sz="800" b="1" i="0" u="none" strike="noStrike" dirty="0">
                        <a:solidFill>
                          <a:srgbClr val="00B050"/>
                        </a:solidFill>
                        <a:effectLst/>
                        <a:latin typeface="Calibri"/>
                      </a:endParaRPr>
                    </a:p>
                  </a:txBody>
                  <a:tcPr marL="6339" marR="6339" marT="6339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95055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Cash Flow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The difference in cash available at the beginning of a period and the amount at the end.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Therefore the </a:t>
            </a:r>
            <a:r>
              <a:rPr lang="en-GB" dirty="0" smtClean="0"/>
              <a:t>amount of cash available in the bank.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Account balance + </a:t>
            </a:r>
            <a:r>
              <a:rPr lang="en-GB" sz="2800" dirty="0" smtClean="0">
                <a:solidFill>
                  <a:srgbClr val="FF0000"/>
                </a:solidFill>
              </a:rPr>
              <a:t>(Actual </a:t>
            </a:r>
            <a:r>
              <a:rPr lang="en-GB" sz="2800" dirty="0" smtClean="0">
                <a:solidFill>
                  <a:srgbClr val="FF0000"/>
                </a:solidFill>
              </a:rPr>
              <a:t>income – Actual </a:t>
            </a:r>
            <a:r>
              <a:rPr lang="en-GB" sz="2800" dirty="0" smtClean="0">
                <a:solidFill>
                  <a:srgbClr val="FF0000"/>
                </a:solidFill>
              </a:rPr>
              <a:t>expenditure)</a:t>
            </a:r>
            <a:endParaRPr lang="en-GB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own Arrow 3"/>
          <p:cNvSpPr/>
          <p:nvPr/>
        </p:nvSpPr>
        <p:spPr>
          <a:xfrm>
            <a:off x="4073593" y="4005064"/>
            <a:ext cx="720080" cy="8640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1253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Cash Flow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The </a:t>
            </a:r>
            <a:r>
              <a:rPr lang="en-GB" dirty="0">
                <a:solidFill>
                  <a:srgbClr val="FF0000"/>
                </a:solidFill>
              </a:rPr>
              <a:t>flow of cash in and out of the </a:t>
            </a:r>
            <a:r>
              <a:rPr lang="en-GB" dirty="0" smtClean="0">
                <a:solidFill>
                  <a:srgbClr val="FF0000"/>
                </a:solidFill>
              </a:rPr>
              <a:t>business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rgbClr val="0070C0"/>
                </a:solidFill>
              </a:rPr>
              <a:t>When </a:t>
            </a:r>
            <a:r>
              <a:rPr lang="en-GB" dirty="0" smtClean="0">
                <a:solidFill>
                  <a:srgbClr val="0070C0"/>
                </a:solidFill>
              </a:rPr>
              <a:t>completing profit and loss do you </a:t>
            </a:r>
            <a:r>
              <a:rPr lang="en-GB" dirty="0" smtClean="0">
                <a:solidFill>
                  <a:srgbClr val="0070C0"/>
                </a:solidFill>
              </a:rPr>
              <a:t>include </a:t>
            </a:r>
            <a:r>
              <a:rPr lang="en-GB" dirty="0" smtClean="0">
                <a:solidFill>
                  <a:srgbClr val="0070C0"/>
                </a:solidFill>
              </a:rPr>
              <a:t>the account when the service is </a:t>
            </a:r>
            <a:r>
              <a:rPr lang="en-GB" dirty="0" smtClean="0">
                <a:solidFill>
                  <a:srgbClr val="0070C0"/>
                </a:solidFill>
              </a:rPr>
              <a:t>provided </a:t>
            </a:r>
            <a:r>
              <a:rPr lang="en-GB" dirty="0" smtClean="0">
                <a:solidFill>
                  <a:srgbClr val="0070C0"/>
                </a:solidFill>
              </a:rPr>
              <a:t>or when you are paid?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	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3263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Increasing Cash </a:t>
            </a:r>
            <a:r>
              <a:rPr lang="en-GB" dirty="0"/>
              <a:t>flow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selling </a:t>
            </a:r>
            <a:r>
              <a:rPr lang="en-GB" dirty="0">
                <a:solidFill>
                  <a:srgbClr val="00B050"/>
                </a:solidFill>
              </a:rPr>
              <a:t>more goods or services</a:t>
            </a:r>
            <a:r>
              <a:rPr lang="en-GB" dirty="0" smtClean="0">
                <a:solidFill>
                  <a:srgbClr val="00B050"/>
                </a:solidFill>
              </a:rPr>
              <a:t>,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selling </a:t>
            </a:r>
            <a:r>
              <a:rPr lang="en-GB" dirty="0">
                <a:solidFill>
                  <a:srgbClr val="FF0000"/>
                </a:solidFill>
              </a:rPr>
              <a:t>an asset, </a:t>
            </a:r>
            <a:endParaRPr lang="en-GB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reducing costs</a:t>
            </a:r>
          </a:p>
          <a:p>
            <a:r>
              <a:rPr lang="en-GB" dirty="0" smtClean="0">
                <a:solidFill>
                  <a:srgbClr val="0070C0"/>
                </a:solidFill>
              </a:rPr>
              <a:t>increasing </a:t>
            </a:r>
            <a:r>
              <a:rPr lang="en-GB" dirty="0">
                <a:solidFill>
                  <a:srgbClr val="0070C0"/>
                </a:solidFill>
              </a:rPr>
              <a:t>the selling price, 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collecting </a:t>
            </a:r>
            <a:r>
              <a:rPr lang="en-GB" dirty="0">
                <a:solidFill>
                  <a:srgbClr val="00B050"/>
                </a:solidFill>
              </a:rPr>
              <a:t>faster, </a:t>
            </a:r>
            <a:endParaRPr lang="en-GB" dirty="0" smtClean="0">
              <a:solidFill>
                <a:srgbClr val="00B050"/>
              </a:solidFill>
            </a:endParaRPr>
          </a:p>
          <a:p>
            <a:r>
              <a:rPr lang="en-GB" dirty="0" smtClean="0">
                <a:solidFill>
                  <a:schemeClr val="accent6">
                    <a:lumMod val="75000"/>
                  </a:schemeClr>
                </a:solidFill>
              </a:rPr>
              <a:t>paying 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slower, </a:t>
            </a:r>
            <a:endParaRPr lang="en-GB" dirty="0" smtClean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dirty="0" smtClean="0">
                <a:solidFill>
                  <a:srgbClr val="00B050"/>
                </a:solidFill>
              </a:rPr>
              <a:t>bringing </a:t>
            </a:r>
            <a:r>
              <a:rPr lang="en-GB" dirty="0">
                <a:solidFill>
                  <a:srgbClr val="00B050"/>
                </a:solidFill>
              </a:rPr>
              <a:t>in more </a:t>
            </a:r>
            <a:r>
              <a:rPr lang="en-GB" dirty="0" smtClean="0">
                <a:solidFill>
                  <a:srgbClr val="00B050"/>
                </a:solidFill>
              </a:rPr>
              <a:t>equity</a:t>
            </a:r>
            <a:r>
              <a:rPr lang="en-GB" dirty="0">
                <a:solidFill>
                  <a:srgbClr val="00B050"/>
                </a:solidFill>
              </a:rPr>
              <a:t>,</a:t>
            </a:r>
            <a:endParaRPr lang="en-GB" dirty="0" smtClean="0">
              <a:solidFill>
                <a:srgbClr val="00B050"/>
              </a:solidFill>
            </a:endParaRPr>
          </a:p>
          <a:p>
            <a:r>
              <a:rPr lang="en-GB" dirty="0" smtClean="0">
                <a:solidFill>
                  <a:schemeClr val="accent4">
                    <a:lumMod val="75000"/>
                  </a:schemeClr>
                </a:solidFill>
              </a:rPr>
              <a:t>taking 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a loan</a:t>
            </a:r>
            <a:r>
              <a:rPr lang="en-GB" dirty="0" smtClean="0">
                <a:solidFill>
                  <a:schemeClr val="accent4">
                    <a:lumMod val="75000"/>
                  </a:schemeClr>
                </a:solidFill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76357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Balance Sheet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802" y="1052736"/>
            <a:ext cx="8229600" cy="211683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Similar to Profit and Loss but provides more of a summary statement allowing you to make decisions about which areas of your business need attention.</a:t>
            </a:r>
            <a:endParaRPr lang="en-GB" dirty="0"/>
          </a:p>
        </p:txBody>
      </p:sp>
      <p:pic>
        <p:nvPicPr>
          <p:cNvPr id="2050" name="Picture 2" descr="Image result for simple income statement personal traini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1772" y="3068960"/>
            <a:ext cx="5855587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11560" y="6021288"/>
            <a:ext cx="7920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rgbClr val="FF0000"/>
                </a:solidFill>
              </a:rPr>
              <a:t>It also includes information about loans, assets, income owed </a:t>
            </a:r>
            <a:r>
              <a:rPr lang="en-GB" sz="2000" dirty="0" err="1" smtClean="0">
                <a:solidFill>
                  <a:srgbClr val="FF0000"/>
                </a:solidFill>
              </a:rPr>
              <a:t>etc</a:t>
            </a:r>
            <a:endParaRPr lang="en-GB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31724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 Advice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	</a:t>
            </a:r>
            <a:r>
              <a:rPr lang="en-GB" sz="4000" dirty="0" smtClean="0">
                <a:solidFill>
                  <a:srgbClr val="FF0000"/>
                </a:solidFill>
              </a:rPr>
              <a:t>Only </a:t>
            </a:r>
            <a:r>
              <a:rPr lang="en-GB" sz="4000" dirty="0" smtClean="0">
                <a:solidFill>
                  <a:srgbClr val="FF0000"/>
                </a:solidFill>
              </a:rPr>
              <a:t>by </a:t>
            </a:r>
            <a:r>
              <a:rPr lang="en-GB" sz="4000" dirty="0" smtClean="0">
                <a:solidFill>
                  <a:srgbClr val="FF0000"/>
                </a:solidFill>
              </a:rPr>
              <a:t>keeping and monitoring your finances will you be able to succeed in business</a:t>
            </a:r>
            <a:r>
              <a:rPr lang="en-GB" dirty="0" smtClean="0">
                <a:solidFill>
                  <a:srgbClr val="FF0000"/>
                </a:solidFill>
              </a:rPr>
              <a:t>.</a:t>
            </a:r>
          </a:p>
          <a:p>
            <a:pPr marL="0" indent="0" algn="ctr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mtClean="0"/>
              <a:t>So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Complete Profit and loss accounts every week</a:t>
            </a:r>
            <a:endParaRPr lang="en-GB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83548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685</Words>
  <Application>Microsoft Office PowerPoint</Application>
  <PresentationFormat>On-screen Show (4:3)</PresentationFormat>
  <Paragraphs>358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Financial Planning</vt:lpstr>
      <vt:lpstr>Financial Planning</vt:lpstr>
      <vt:lpstr>Things You Need to Know</vt:lpstr>
      <vt:lpstr>Assumptions</vt:lpstr>
      <vt:lpstr>Break Even Analysis</vt:lpstr>
      <vt:lpstr>Fixed Costs</vt:lpstr>
      <vt:lpstr>Variable Costs</vt:lpstr>
      <vt:lpstr>Profit and Loss</vt:lpstr>
      <vt:lpstr>PowerPoint Presentation</vt:lpstr>
      <vt:lpstr>Cash Flow</vt:lpstr>
      <vt:lpstr>Cash Flow</vt:lpstr>
      <vt:lpstr>Increasing Cash flow </vt:lpstr>
      <vt:lpstr>Balance Sheet</vt:lpstr>
      <vt:lpstr>Final Advice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Financial Planning</dc:title>
  <dc:creator>Administrator</dc:creator>
  <cp:lastModifiedBy>Administrator</cp:lastModifiedBy>
  <cp:revision>12</cp:revision>
  <dcterms:created xsi:type="dcterms:W3CDTF">2016-10-30T10:19:53Z</dcterms:created>
  <dcterms:modified xsi:type="dcterms:W3CDTF">2016-10-31T09:36:03Z</dcterms:modified>
</cp:coreProperties>
</file>