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85" r:id="rId2"/>
    <p:sldId id="286" r:id="rId3"/>
    <p:sldId id="258" r:id="rId4"/>
    <p:sldId id="282" r:id="rId5"/>
    <p:sldId id="283" r:id="rId6"/>
    <p:sldId id="290" r:id="rId7"/>
    <p:sldId id="289" r:id="rId8"/>
    <p:sldId id="287" r:id="rId9"/>
    <p:sldId id="269" r:id="rId10"/>
    <p:sldId id="270" r:id="rId11"/>
    <p:sldId id="29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77B169-0F84-CEC8-6355-4286AE71BBBC}" v="225" dt="2024-04-19T11:34:41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E25E68-1BA6-411A-9DCF-32E9397145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0AC07B2-7305-4DA1-9D25-9D82E1AD78FF}">
      <dgm:prSet/>
      <dgm:spPr/>
      <dgm:t>
        <a:bodyPr/>
        <a:lstStyle/>
        <a:p>
          <a:pPr>
            <a:defRPr cap="all"/>
          </a:pPr>
          <a:r>
            <a:rPr lang="en-GB"/>
            <a:t>Recap assignment 2- answer any questions</a:t>
          </a:r>
          <a:endParaRPr lang="en-US"/>
        </a:p>
      </dgm:t>
    </dgm:pt>
    <dgm:pt modelId="{8FA02B2B-84C6-4F76-90E1-031371D2E8A2}" type="parTrans" cxnId="{58D43CB7-FD30-4CD6-86F6-E965FE93041B}">
      <dgm:prSet/>
      <dgm:spPr/>
      <dgm:t>
        <a:bodyPr/>
        <a:lstStyle/>
        <a:p>
          <a:endParaRPr lang="en-US"/>
        </a:p>
      </dgm:t>
    </dgm:pt>
    <dgm:pt modelId="{69CB27A6-B64C-44A6-9330-928B569902B2}" type="sibTrans" cxnId="{58D43CB7-FD30-4CD6-86F6-E965FE93041B}">
      <dgm:prSet/>
      <dgm:spPr/>
      <dgm:t>
        <a:bodyPr/>
        <a:lstStyle/>
        <a:p>
          <a:endParaRPr lang="en-US"/>
        </a:p>
      </dgm:t>
    </dgm:pt>
    <dgm:pt modelId="{D9804087-47E1-46C3-8001-0B57C78E36A0}">
      <dgm:prSet/>
      <dgm:spPr/>
      <dgm:t>
        <a:bodyPr/>
        <a:lstStyle/>
        <a:p>
          <a:pPr>
            <a:defRPr cap="all"/>
          </a:pPr>
          <a:r>
            <a:rPr lang="en-GB"/>
            <a:t>Carrying out research</a:t>
          </a:r>
          <a:endParaRPr lang="en-US"/>
        </a:p>
      </dgm:t>
    </dgm:pt>
    <dgm:pt modelId="{853A39EE-18FB-4CEC-8601-5E16955099E6}" type="parTrans" cxnId="{77DDD4D4-5B05-4E43-A167-4BE3761FD37B}">
      <dgm:prSet/>
      <dgm:spPr/>
      <dgm:t>
        <a:bodyPr/>
        <a:lstStyle/>
        <a:p>
          <a:endParaRPr lang="en-US"/>
        </a:p>
      </dgm:t>
    </dgm:pt>
    <dgm:pt modelId="{142B29C8-0DBB-4E9E-AC1D-53E13BE3F8BA}" type="sibTrans" cxnId="{77DDD4D4-5B05-4E43-A167-4BE3761FD37B}">
      <dgm:prSet/>
      <dgm:spPr/>
      <dgm:t>
        <a:bodyPr/>
        <a:lstStyle/>
        <a:p>
          <a:endParaRPr lang="en-US"/>
        </a:p>
      </dgm:t>
    </dgm:pt>
    <dgm:pt modelId="{1F6881BA-C395-4503-B957-F0CF7DBF4C94}">
      <dgm:prSet/>
      <dgm:spPr/>
      <dgm:t>
        <a:bodyPr/>
        <a:lstStyle/>
        <a:p>
          <a:pPr>
            <a:defRPr cap="all"/>
          </a:pPr>
          <a:r>
            <a:rPr lang="en-GB"/>
            <a:t>Research task</a:t>
          </a:r>
          <a:endParaRPr lang="en-US"/>
        </a:p>
      </dgm:t>
    </dgm:pt>
    <dgm:pt modelId="{7F8B649D-D96F-4095-BE0F-E9FF396BD5E6}" type="parTrans" cxnId="{F487AF12-7365-458F-A6D3-65BA38F785FE}">
      <dgm:prSet/>
      <dgm:spPr/>
      <dgm:t>
        <a:bodyPr/>
        <a:lstStyle/>
        <a:p>
          <a:endParaRPr lang="en-US"/>
        </a:p>
      </dgm:t>
    </dgm:pt>
    <dgm:pt modelId="{3E568D03-2E37-4124-8931-984C02C563E0}" type="sibTrans" cxnId="{F487AF12-7365-458F-A6D3-65BA38F785FE}">
      <dgm:prSet/>
      <dgm:spPr/>
      <dgm:t>
        <a:bodyPr/>
        <a:lstStyle/>
        <a:p>
          <a:endParaRPr lang="en-US"/>
        </a:p>
      </dgm:t>
    </dgm:pt>
    <dgm:pt modelId="{2C1758E4-DBA1-4D6E-9956-61A8CD540ABB}" type="pres">
      <dgm:prSet presAssocID="{BCE25E68-1BA6-411A-9DCF-32E93971453C}" presName="root" presStyleCnt="0">
        <dgm:presLayoutVars>
          <dgm:dir/>
          <dgm:resizeHandles val="exact"/>
        </dgm:presLayoutVars>
      </dgm:prSet>
      <dgm:spPr/>
    </dgm:pt>
    <dgm:pt modelId="{50C5DDF0-0B99-48F1-BC91-76604D28E202}" type="pres">
      <dgm:prSet presAssocID="{20AC07B2-7305-4DA1-9D25-9D82E1AD78FF}" presName="compNode" presStyleCnt="0"/>
      <dgm:spPr/>
    </dgm:pt>
    <dgm:pt modelId="{23F2CDB4-6395-49F4-A646-F1767601EF9B}" type="pres">
      <dgm:prSet presAssocID="{20AC07B2-7305-4DA1-9D25-9D82E1AD78FF}" presName="iconBgRect" presStyleLbl="bgShp" presStyleIdx="0" presStyleCnt="3"/>
      <dgm:spPr/>
    </dgm:pt>
    <dgm:pt modelId="{6CE20FBD-0D7B-45E5-98C6-D3ADD2CEB0E9}" type="pres">
      <dgm:prSet presAssocID="{20AC07B2-7305-4DA1-9D25-9D82E1AD78F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A31257B-48FC-4F96-BBAB-3D72E62DCF56}" type="pres">
      <dgm:prSet presAssocID="{20AC07B2-7305-4DA1-9D25-9D82E1AD78FF}" presName="spaceRect" presStyleCnt="0"/>
      <dgm:spPr/>
    </dgm:pt>
    <dgm:pt modelId="{2801ABF1-AECC-48F5-A685-93479A851197}" type="pres">
      <dgm:prSet presAssocID="{20AC07B2-7305-4DA1-9D25-9D82E1AD78FF}" presName="textRect" presStyleLbl="revTx" presStyleIdx="0" presStyleCnt="3">
        <dgm:presLayoutVars>
          <dgm:chMax val="1"/>
          <dgm:chPref val="1"/>
        </dgm:presLayoutVars>
      </dgm:prSet>
      <dgm:spPr/>
    </dgm:pt>
    <dgm:pt modelId="{E4DB5D5E-9424-49DF-9F3A-553FD2601046}" type="pres">
      <dgm:prSet presAssocID="{69CB27A6-B64C-44A6-9330-928B569902B2}" presName="sibTrans" presStyleCnt="0"/>
      <dgm:spPr/>
    </dgm:pt>
    <dgm:pt modelId="{9123E1C9-004B-4AD6-AD7E-59B72AFF4A57}" type="pres">
      <dgm:prSet presAssocID="{D9804087-47E1-46C3-8001-0B57C78E36A0}" presName="compNode" presStyleCnt="0"/>
      <dgm:spPr/>
    </dgm:pt>
    <dgm:pt modelId="{CAFC6741-0395-4FCE-A252-D8F15BD330BD}" type="pres">
      <dgm:prSet presAssocID="{D9804087-47E1-46C3-8001-0B57C78E36A0}" presName="iconBgRect" presStyleLbl="bgShp" presStyleIdx="1" presStyleCnt="3"/>
      <dgm:spPr/>
    </dgm:pt>
    <dgm:pt modelId="{C01FCC44-7881-4569-B0D3-BA734507338D}" type="pres">
      <dgm:prSet presAssocID="{D9804087-47E1-46C3-8001-0B57C78E36A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8F9F522-ED2F-4EC9-B976-009A42B90977}" type="pres">
      <dgm:prSet presAssocID="{D9804087-47E1-46C3-8001-0B57C78E36A0}" presName="spaceRect" presStyleCnt="0"/>
      <dgm:spPr/>
    </dgm:pt>
    <dgm:pt modelId="{AB4EFFB2-8F6A-486B-A378-2DDCF0AA68FD}" type="pres">
      <dgm:prSet presAssocID="{D9804087-47E1-46C3-8001-0B57C78E36A0}" presName="textRect" presStyleLbl="revTx" presStyleIdx="1" presStyleCnt="3">
        <dgm:presLayoutVars>
          <dgm:chMax val="1"/>
          <dgm:chPref val="1"/>
        </dgm:presLayoutVars>
      </dgm:prSet>
      <dgm:spPr/>
    </dgm:pt>
    <dgm:pt modelId="{74ABFE37-F418-4DB9-AE2D-277A3C26726C}" type="pres">
      <dgm:prSet presAssocID="{142B29C8-0DBB-4E9E-AC1D-53E13BE3F8BA}" presName="sibTrans" presStyleCnt="0"/>
      <dgm:spPr/>
    </dgm:pt>
    <dgm:pt modelId="{C2FB40E1-3103-43E4-99F6-D705BCE96317}" type="pres">
      <dgm:prSet presAssocID="{1F6881BA-C395-4503-B957-F0CF7DBF4C94}" presName="compNode" presStyleCnt="0"/>
      <dgm:spPr/>
    </dgm:pt>
    <dgm:pt modelId="{D8D0CCDC-0453-403F-8E34-BEA603A672A7}" type="pres">
      <dgm:prSet presAssocID="{1F6881BA-C395-4503-B957-F0CF7DBF4C94}" presName="iconBgRect" presStyleLbl="bgShp" presStyleIdx="2" presStyleCnt="3"/>
      <dgm:spPr/>
    </dgm:pt>
    <dgm:pt modelId="{E84D3DAF-D145-4D20-8246-D9A0D960D902}" type="pres">
      <dgm:prSet presAssocID="{1F6881BA-C395-4503-B957-F0CF7DBF4C9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910FF2-5410-4A7D-8214-B549E7F64679}" type="pres">
      <dgm:prSet presAssocID="{1F6881BA-C395-4503-B957-F0CF7DBF4C94}" presName="spaceRect" presStyleCnt="0"/>
      <dgm:spPr/>
    </dgm:pt>
    <dgm:pt modelId="{AD5D4173-B96E-4824-B591-6178B4486BA1}" type="pres">
      <dgm:prSet presAssocID="{1F6881BA-C395-4503-B957-F0CF7DBF4C9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2351806-40AF-49CE-A14E-C233C76978FD}" type="presOf" srcId="{BCE25E68-1BA6-411A-9DCF-32E93971453C}" destId="{2C1758E4-DBA1-4D6E-9956-61A8CD540ABB}" srcOrd="0" destOrd="0" presId="urn:microsoft.com/office/officeart/2018/5/layout/IconCircleLabelList"/>
    <dgm:cxn modelId="{E82DB611-5361-4DE4-8A25-1D527A11CC5B}" type="presOf" srcId="{D9804087-47E1-46C3-8001-0B57C78E36A0}" destId="{AB4EFFB2-8F6A-486B-A378-2DDCF0AA68FD}" srcOrd="0" destOrd="0" presId="urn:microsoft.com/office/officeart/2018/5/layout/IconCircleLabelList"/>
    <dgm:cxn modelId="{F487AF12-7365-458F-A6D3-65BA38F785FE}" srcId="{BCE25E68-1BA6-411A-9DCF-32E93971453C}" destId="{1F6881BA-C395-4503-B957-F0CF7DBF4C94}" srcOrd="2" destOrd="0" parTransId="{7F8B649D-D96F-4095-BE0F-E9FF396BD5E6}" sibTransId="{3E568D03-2E37-4124-8931-984C02C563E0}"/>
    <dgm:cxn modelId="{58D43CB7-FD30-4CD6-86F6-E965FE93041B}" srcId="{BCE25E68-1BA6-411A-9DCF-32E93971453C}" destId="{20AC07B2-7305-4DA1-9D25-9D82E1AD78FF}" srcOrd="0" destOrd="0" parTransId="{8FA02B2B-84C6-4F76-90E1-031371D2E8A2}" sibTransId="{69CB27A6-B64C-44A6-9330-928B569902B2}"/>
    <dgm:cxn modelId="{77DDD4D4-5B05-4E43-A167-4BE3761FD37B}" srcId="{BCE25E68-1BA6-411A-9DCF-32E93971453C}" destId="{D9804087-47E1-46C3-8001-0B57C78E36A0}" srcOrd="1" destOrd="0" parTransId="{853A39EE-18FB-4CEC-8601-5E16955099E6}" sibTransId="{142B29C8-0DBB-4E9E-AC1D-53E13BE3F8BA}"/>
    <dgm:cxn modelId="{153008EB-CE7B-4AD8-BD93-C1C12997B496}" type="presOf" srcId="{1F6881BA-C395-4503-B957-F0CF7DBF4C94}" destId="{AD5D4173-B96E-4824-B591-6178B4486BA1}" srcOrd="0" destOrd="0" presId="urn:microsoft.com/office/officeart/2018/5/layout/IconCircleLabelList"/>
    <dgm:cxn modelId="{021D13FC-0D05-46B5-9F20-8FCBE2D72F05}" type="presOf" srcId="{20AC07B2-7305-4DA1-9D25-9D82E1AD78FF}" destId="{2801ABF1-AECC-48F5-A685-93479A851197}" srcOrd="0" destOrd="0" presId="urn:microsoft.com/office/officeart/2018/5/layout/IconCircleLabelList"/>
    <dgm:cxn modelId="{CE1582B9-2D94-4829-A41A-C32D483F24BC}" type="presParOf" srcId="{2C1758E4-DBA1-4D6E-9956-61A8CD540ABB}" destId="{50C5DDF0-0B99-48F1-BC91-76604D28E202}" srcOrd="0" destOrd="0" presId="urn:microsoft.com/office/officeart/2018/5/layout/IconCircleLabelList"/>
    <dgm:cxn modelId="{F34848F8-FBFE-4CAD-BCB3-4106ACE62EEB}" type="presParOf" srcId="{50C5DDF0-0B99-48F1-BC91-76604D28E202}" destId="{23F2CDB4-6395-49F4-A646-F1767601EF9B}" srcOrd="0" destOrd="0" presId="urn:microsoft.com/office/officeart/2018/5/layout/IconCircleLabelList"/>
    <dgm:cxn modelId="{B9B600BD-AB28-4DB2-A230-0F4080F5AA7B}" type="presParOf" srcId="{50C5DDF0-0B99-48F1-BC91-76604D28E202}" destId="{6CE20FBD-0D7B-45E5-98C6-D3ADD2CEB0E9}" srcOrd="1" destOrd="0" presId="urn:microsoft.com/office/officeart/2018/5/layout/IconCircleLabelList"/>
    <dgm:cxn modelId="{723ABC93-7D26-4A93-9473-3B1386461156}" type="presParOf" srcId="{50C5DDF0-0B99-48F1-BC91-76604D28E202}" destId="{0A31257B-48FC-4F96-BBAB-3D72E62DCF56}" srcOrd="2" destOrd="0" presId="urn:microsoft.com/office/officeart/2018/5/layout/IconCircleLabelList"/>
    <dgm:cxn modelId="{259ABC40-37A4-48E4-ACB0-E0D8C19E6E89}" type="presParOf" srcId="{50C5DDF0-0B99-48F1-BC91-76604D28E202}" destId="{2801ABF1-AECC-48F5-A685-93479A851197}" srcOrd="3" destOrd="0" presId="urn:microsoft.com/office/officeart/2018/5/layout/IconCircleLabelList"/>
    <dgm:cxn modelId="{1D10498F-8B18-4AC9-B64E-28705346BDDD}" type="presParOf" srcId="{2C1758E4-DBA1-4D6E-9956-61A8CD540ABB}" destId="{E4DB5D5E-9424-49DF-9F3A-553FD2601046}" srcOrd="1" destOrd="0" presId="urn:microsoft.com/office/officeart/2018/5/layout/IconCircleLabelList"/>
    <dgm:cxn modelId="{8FA34118-945D-4880-A0DB-684A0B603CCA}" type="presParOf" srcId="{2C1758E4-DBA1-4D6E-9956-61A8CD540ABB}" destId="{9123E1C9-004B-4AD6-AD7E-59B72AFF4A57}" srcOrd="2" destOrd="0" presId="urn:microsoft.com/office/officeart/2018/5/layout/IconCircleLabelList"/>
    <dgm:cxn modelId="{6733A954-3ADD-469C-AF6F-84BCC020732B}" type="presParOf" srcId="{9123E1C9-004B-4AD6-AD7E-59B72AFF4A57}" destId="{CAFC6741-0395-4FCE-A252-D8F15BD330BD}" srcOrd="0" destOrd="0" presId="urn:microsoft.com/office/officeart/2018/5/layout/IconCircleLabelList"/>
    <dgm:cxn modelId="{773E7301-7E4D-4F66-9A0D-51372E4193F3}" type="presParOf" srcId="{9123E1C9-004B-4AD6-AD7E-59B72AFF4A57}" destId="{C01FCC44-7881-4569-B0D3-BA734507338D}" srcOrd="1" destOrd="0" presId="urn:microsoft.com/office/officeart/2018/5/layout/IconCircleLabelList"/>
    <dgm:cxn modelId="{442DBEFF-62C1-4248-8B6B-A87B65168ACF}" type="presParOf" srcId="{9123E1C9-004B-4AD6-AD7E-59B72AFF4A57}" destId="{E8F9F522-ED2F-4EC9-B976-009A42B90977}" srcOrd="2" destOrd="0" presId="urn:microsoft.com/office/officeart/2018/5/layout/IconCircleLabelList"/>
    <dgm:cxn modelId="{4690BB82-3838-4097-9D6D-18C5941BADEC}" type="presParOf" srcId="{9123E1C9-004B-4AD6-AD7E-59B72AFF4A57}" destId="{AB4EFFB2-8F6A-486B-A378-2DDCF0AA68FD}" srcOrd="3" destOrd="0" presId="urn:microsoft.com/office/officeart/2018/5/layout/IconCircleLabelList"/>
    <dgm:cxn modelId="{DE3BB403-0901-47D5-8CB0-DC6CDEE8475D}" type="presParOf" srcId="{2C1758E4-DBA1-4D6E-9956-61A8CD540ABB}" destId="{74ABFE37-F418-4DB9-AE2D-277A3C26726C}" srcOrd="3" destOrd="0" presId="urn:microsoft.com/office/officeart/2018/5/layout/IconCircleLabelList"/>
    <dgm:cxn modelId="{7605B566-BA29-47C2-B904-B1C59CB2D32C}" type="presParOf" srcId="{2C1758E4-DBA1-4D6E-9956-61A8CD540ABB}" destId="{C2FB40E1-3103-43E4-99F6-D705BCE96317}" srcOrd="4" destOrd="0" presId="urn:microsoft.com/office/officeart/2018/5/layout/IconCircleLabelList"/>
    <dgm:cxn modelId="{E866C962-4DF4-4D26-8303-82B4461150C5}" type="presParOf" srcId="{C2FB40E1-3103-43E4-99F6-D705BCE96317}" destId="{D8D0CCDC-0453-403F-8E34-BEA603A672A7}" srcOrd="0" destOrd="0" presId="urn:microsoft.com/office/officeart/2018/5/layout/IconCircleLabelList"/>
    <dgm:cxn modelId="{50A775CE-6008-401D-811D-5F78AB6A7ED7}" type="presParOf" srcId="{C2FB40E1-3103-43E4-99F6-D705BCE96317}" destId="{E84D3DAF-D145-4D20-8246-D9A0D960D902}" srcOrd="1" destOrd="0" presId="urn:microsoft.com/office/officeart/2018/5/layout/IconCircleLabelList"/>
    <dgm:cxn modelId="{E7EFB727-C06C-48B9-B6B3-C525434580D5}" type="presParOf" srcId="{C2FB40E1-3103-43E4-99F6-D705BCE96317}" destId="{E4910FF2-5410-4A7D-8214-B549E7F64679}" srcOrd="2" destOrd="0" presId="urn:microsoft.com/office/officeart/2018/5/layout/IconCircleLabelList"/>
    <dgm:cxn modelId="{BE45F499-E072-4080-9ECC-3819765978E1}" type="presParOf" srcId="{C2FB40E1-3103-43E4-99F6-D705BCE96317}" destId="{AD5D4173-B96E-4824-B591-6178B4486BA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2CDB4-6395-49F4-A646-F1767601EF9B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20FBD-0D7B-45E5-98C6-D3ADD2CEB0E9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1ABF1-AECC-48F5-A685-93479A851197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Recap assignment 2- answer any questions</a:t>
          </a:r>
          <a:endParaRPr lang="en-US" sz="2200" kern="1200"/>
        </a:p>
      </dsp:txBody>
      <dsp:txXfrm>
        <a:off x="93445" y="3018902"/>
        <a:ext cx="3206250" cy="720000"/>
      </dsp:txXfrm>
    </dsp:sp>
    <dsp:sp modelId="{CAFC6741-0395-4FCE-A252-D8F15BD330BD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1FCC44-7881-4569-B0D3-BA734507338D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EFFB2-8F6A-486B-A378-2DDCF0AA68FD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Carrying out research</a:t>
          </a:r>
          <a:endParaRPr lang="en-US" sz="2200" kern="1200"/>
        </a:p>
      </dsp:txBody>
      <dsp:txXfrm>
        <a:off x="3860789" y="3018902"/>
        <a:ext cx="3206250" cy="720000"/>
      </dsp:txXfrm>
    </dsp:sp>
    <dsp:sp modelId="{D8D0CCDC-0453-403F-8E34-BEA603A672A7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D3DAF-D145-4D20-8246-D9A0D960D902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5D4173-B96E-4824-B591-6178B4486BA1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Research task</a:t>
          </a:r>
          <a:endParaRPr lang="en-US" sz="2200" kern="1200"/>
        </a:p>
      </dsp:txBody>
      <dsp:txXfrm>
        <a:off x="7628133" y="3018902"/>
        <a:ext cx="32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DB8DB3-8A1B-4682-A1A6-9060702B9B4C}" type="datetimeFigureOut">
              <a:t>4/19/2024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590F5B-F4A6-4E77-94CF-3612C51C60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136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A8546-27D1-4FB8-AC29-14A6183D0D78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94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How can this be done in an investigation? Speaking to victims/ witnesses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FA8546-27D1-4FB8-AC29-14A6183D0D78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39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7" Type="http://schemas.openxmlformats.org/officeDocument/2006/relationships/image" Target="../media/image2.png"/><Relationship Id="rId2" Type="http://schemas.microsoft.com/office/2007/relationships/media" Target="../media/media5.m4a"/><Relationship Id="rId1" Type="http://schemas.openxmlformats.org/officeDocument/2006/relationships/tags" Target="../tags/tag2.xml"/><Relationship Id="rId6" Type="http://schemas.openxmlformats.org/officeDocument/2006/relationships/image" Target="../media/image1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2" Type="http://schemas.microsoft.com/office/2007/relationships/media" Target="../media/media7.m4a"/><Relationship Id="rId1" Type="http://schemas.openxmlformats.org/officeDocument/2006/relationships/tags" Target="../tags/tag4.xml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2.png"/><Relationship Id="rId2" Type="http://schemas.microsoft.com/office/2007/relationships/media" Target="../media/media8.m4a"/><Relationship Id="rId1" Type="http://schemas.openxmlformats.org/officeDocument/2006/relationships/tags" Target="../tags/tag5.xml"/><Relationship Id="rId6" Type="http://schemas.openxmlformats.org/officeDocument/2006/relationships/image" Target="../media/image14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hyperlink" Target="https://assets.college.police.uk/s3fs-public/2020-08/future-operating-environment-2040.pdf" TargetMode="Externa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olice car on the street">
            <a:extLst>
              <a:ext uri="{FF2B5EF4-FFF2-40B4-BE49-F238E27FC236}">
                <a16:creationId xmlns:a16="http://schemas.microsoft.com/office/drawing/2014/main" id="{7251D67D-AF80-5CE8-6040-1655E14816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2959" b="1277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C5EDEC-F8AC-6927-37FD-AB58CCB8C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73" y="962069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Evidence Based Policing (BMPL4001)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771F2D2-FA36-621B-CA3C-C4E247DF8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58332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312"/>
    </mc:Choice>
    <mc:Fallback>
      <p:transition spd="slow" advTm="15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3B2BB1-7E87-C946-92B6-511DB75E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Aims for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4A26D3-2C69-91C3-613F-35ABFF9A7A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59483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53E76DD-01AF-644F-60C5-5286B55954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8563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005"/>
    </mc:Choice>
    <mc:Fallback>
      <p:transition spd="slow" advTm="37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The “triple-T” Strategy</a:t>
            </a:r>
            <a:br>
              <a:rPr lang="en-GB" sz="5000"/>
            </a:br>
            <a:endParaRPr lang="en-GB" sz="50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67419251-560A-A782-574F-5F83B1EB191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658" r="3901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0740" y="1685118"/>
            <a:ext cx="6251110" cy="348386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800" b="1"/>
              <a:t>Targeting, Testing, and Tracking. </a:t>
            </a:r>
          </a:p>
          <a:p>
            <a:endParaRPr lang="en-GB" sz="1800"/>
          </a:p>
          <a:p>
            <a:r>
              <a:rPr lang="en-GB" sz="1800"/>
              <a:t>Evidence-based </a:t>
            </a:r>
            <a:r>
              <a:rPr lang="en-GB" sz="1800" b="1"/>
              <a:t>Targeting</a:t>
            </a:r>
            <a:r>
              <a:rPr lang="en-GB" sz="1800"/>
              <a:t> requires systematic ranking and comparison of levels of harm associated with various places, times, people, and situations that policing can lawfully address.</a:t>
            </a:r>
          </a:p>
          <a:p>
            <a:endParaRPr lang="en-GB" sz="1800"/>
          </a:p>
          <a:p>
            <a:r>
              <a:rPr lang="en-GB" sz="1800"/>
              <a:t>Evidence-based </a:t>
            </a:r>
            <a:r>
              <a:rPr lang="en-GB" sz="1800" b="1"/>
              <a:t>Testing</a:t>
            </a:r>
            <a:r>
              <a:rPr lang="en-GB" sz="1800"/>
              <a:t> helps assure that police neither increase crime nor waste money. </a:t>
            </a:r>
          </a:p>
          <a:p>
            <a:endParaRPr lang="en-GB" sz="1800" b="1"/>
          </a:p>
          <a:p>
            <a:r>
              <a:rPr lang="en-GB" sz="1800" b="1"/>
              <a:t>Tracking</a:t>
            </a:r>
            <a:r>
              <a:rPr lang="en-GB" sz="1800"/>
              <a:t> whether police are doing what police leaders decide should be done may grow most rapidly in coming years by the use of GPS records of where police go and body-worn video records of what happens in encounters with citizens.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F7549D8-0778-F023-6747-03609512B3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1961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92"/>
    </mc:Choice>
    <mc:Fallback>
      <p:transition spd="slow" advTm="54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38FD-532F-DAC8-9FAA-BDC53790E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>
            <a:normAutofit/>
          </a:bodyPr>
          <a:lstStyle/>
          <a:p>
            <a:r>
              <a:rPr lang="en-GB" dirty="0"/>
              <a:t>Keeping an open mind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7B2ADBA2-2FDD-DB73-5A2A-B67B4FCDFEF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2725" b="-6"/>
          <a:stretch/>
        </p:blipFill>
        <p:spPr>
          <a:xfrm>
            <a:off x="20" y="-17929"/>
            <a:ext cx="4876780" cy="687592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7395C-A42D-84E7-5281-BB627736F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When carrying out any research/ investigation you must consider a broad range of views and opinions.</a:t>
            </a:r>
          </a:p>
          <a:p>
            <a:r>
              <a:rPr lang="en-GB" sz="2000" dirty="0"/>
              <a:t>All evidence must be explored, even if it does not support the proposed answer- remaining objective and putting your own thoughts and opinions to one side.</a:t>
            </a:r>
          </a:p>
          <a:p>
            <a:r>
              <a:rPr lang="en-GB" sz="2000" dirty="0"/>
              <a:t>Adopt a neutral and objective stance, allowing you to explore a problem rather than simply seeking to confirm any pre-existing beliefs about it.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0B12DE8-6EB9-F354-C1FD-47C2E582B25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6300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48"/>
    </mc:Choice>
    <mc:Fallback>
      <p:transition spd="slow" advTm="43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3D7C2-5CCA-56ED-D1C5-3EF945576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Selecting data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7A594-96AD-2F81-10C1-A5E2BA1E8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Within investigations it is fundamental to think carefully about obtaining data which is balanced.</a:t>
            </a:r>
            <a:endParaRPr lang="en-US" sz="2000"/>
          </a:p>
          <a:p>
            <a:r>
              <a:rPr lang="en-GB" sz="2000"/>
              <a:t>For example, a detective would not be expected to just take statements from witnesses that confirms what he/she thinks has happened. They would also take statements from witnesses that give a broader view on what has happened.</a:t>
            </a:r>
          </a:p>
          <a:p>
            <a:r>
              <a:rPr lang="en-GB" sz="2000"/>
              <a:t>Within research, you cannot only select participants/ data that you know will support your beliefs.</a:t>
            </a:r>
          </a:p>
          <a:p>
            <a:r>
              <a:rPr lang="en-GB" sz="2000"/>
              <a:t>Once date is collected it is vital to remain impartial and open minded when interpreting what the data is showing.</a:t>
            </a:r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0F35745-73FE-5735-A51B-2D3D218AE86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666" r="1111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77D9C03-1D0A-A412-084B-8E9512F05D9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50999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547"/>
    </mc:Choice>
    <mc:Fallback>
      <p:transition spd="slow" advTm="46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25371-12B3-FB5E-D667-5E0A5E1B6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Fair and open minded?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F063D1-15C2-7DED-A002-9AF98200CE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688" r="24437" b="6250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F86AA-5028-161D-EB58-4BB78B8C3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When the police present a case to the CPS they are to include all information that points towards the suspect being guilty as well as any information which contradicts this.</a:t>
            </a:r>
            <a:endParaRPr lang="en-US" sz="2000"/>
          </a:p>
          <a:p>
            <a:pPr marL="0" indent="0">
              <a:buNone/>
            </a:pPr>
            <a:endParaRPr lang="en-GB" sz="2000" b="1"/>
          </a:p>
          <a:p>
            <a:r>
              <a:rPr lang="en-GB" sz="2000"/>
              <a:t>Does this always happen?</a:t>
            </a:r>
          </a:p>
          <a:p>
            <a:r>
              <a:rPr lang="en-GB" sz="2000"/>
              <a:t>What dangers does this pose?</a:t>
            </a:r>
          </a:p>
          <a:p>
            <a:endParaRPr lang="en-GB" sz="20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D89F50C-315D-8A7A-F30C-C38A44BF7A2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2715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78"/>
    </mc:Choice>
    <mc:Fallback>
      <p:transition spd="slow" advTm="36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02F8F15D-501F-A863-491B-0FE33B08ED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962" r="7" b="7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E6718-1C3C-B74E-B0BF-FC266C842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SYSTEMATIC examining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3ABA7-D279-3541-50D3-9EA8685B5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Investigations rely on structured gathering of information.</a:t>
            </a:r>
          </a:p>
          <a:p>
            <a:r>
              <a:rPr lang="en-GB" sz="2000"/>
              <a:t>Being systematic allows a logical path to be followed.</a:t>
            </a:r>
          </a:p>
          <a:p>
            <a:r>
              <a:rPr lang="en-GB" sz="2000"/>
              <a:t>Structure allows for parameters to be set and investigations to be built in a planned and ordered manner. The same goes for research.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0425B4-193A-9063-1C80-FA630EA627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3747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4"/>
    </mc:Choice>
    <mc:Fallback>
      <p:transition spd="slow" advTm="261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ze">
            <a:extLst>
              <a:ext uri="{FF2B5EF4-FFF2-40B4-BE49-F238E27FC236}">
                <a16:creationId xmlns:a16="http://schemas.microsoft.com/office/drawing/2014/main" id="{341F30AD-53D8-7FF7-6B0C-04A6B20DF0F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2165" r="25253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455AFA-130F-1F90-455B-210633D2A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Identifying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4F0AF-D595-8F38-64EF-8EA6B509C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The first stage to any investigation.</a:t>
            </a:r>
            <a:endParaRPr lang="en-US" sz="2000"/>
          </a:p>
          <a:p>
            <a:r>
              <a:rPr lang="en-GB" sz="2000"/>
              <a:t>How can this be done during an investigation?</a:t>
            </a:r>
          </a:p>
          <a:p>
            <a:r>
              <a:rPr lang="en-GB" sz="2000"/>
              <a:t>To delve deeper into finding out the route cause, it is then necessary to set some further questions to examine the problem and take action to try and solve it.</a:t>
            </a:r>
          </a:p>
          <a:p>
            <a:endParaRPr lang="en-GB" sz="20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C3C1392-32BF-EF95-B059-4F7592DB633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27473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61"/>
    </mc:Choice>
    <mc:Fallback>
      <p:transition spd="slow" advTm="32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B0AC3-2E6D-3D91-99B9-9837B7718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cs typeface="Calibri Light"/>
              </a:rPr>
              <a:t>Research task</a:t>
            </a:r>
            <a:endParaRPr lang="en-GB"/>
          </a:p>
        </p:txBody>
      </p:sp>
      <p:pic>
        <p:nvPicPr>
          <p:cNvPr id="5" name="Content Placeholder 4" descr="A person in uniform and helmet&#10;&#10;Description automatically generated">
            <a:extLst>
              <a:ext uri="{FF2B5EF4-FFF2-40B4-BE49-F238E27FC236}">
                <a16:creationId xmlns:a16="http://schemas.microsoft.com/office/drawing/2014/main" id="{22BAC7B5-25A3-0BBB-30FB-BBC5593E20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6345" y="2059014"/>
            <a:ext cx="6497455" cy="40920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185FBD-FB3F-EC48-6DA5-D5E89901E545}"/>
              </a:ext>
            </a:extLst>
          </p:cNvPr>
          <p:cNvSpPr txBox="1"/>
          <p:nvPr/>
        </p:nvSpPr>
        <p:spPr>
          <a:xfrm>
            <a:off x="838200" y="5322484"/>
            <a:ext cx="5087788" cy="607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59536">
              <a:spcAft>
                <a:spcPts val="600"/>
              </a:spcAft>
            </a:pPr>
            <a:r>
              <a:rPr lang="en-US" sz="1692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5"/>
              </a:rPr>
              <a:t>Policing in England and Wales: Future Operating Environment 2040 (college.police.uk)</a:t>
            </a:r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EF9AAFE-8ECF-106F-1519-D992A95A44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909736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614"/>
    </mc:Choice>
    <mc:Fallback>
      <p:transition spd="slow" advTm="49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67476F6F-5B72-24FD-285D-3A0C2C8ECE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635" r="26989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60E800-62A6-7324-FB19-16ED30EF6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Identify the following and present back to the group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59800-7DB8-5884-752A-74D34476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Identify 1 of the trends and discuss the following:-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the issue?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changing and why it is important?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is the implication for policing?</a:t>
            </a:r>
          </a:p>
          <a:p>
            <a:pPr marL="0" indent="0">
              <a:buNone/>
            </a:pPr>
            <a:r>
              <a:rPr lang="en-GB" sz="2000" dirty="0">
                <a:cs typeface="Calibri" panose="020F0502020204030204"/>
              </a:rPr>
              <a:t>What evidence based approaches have already been used to manage the problem?</a:t>
            </a:r>
          </a:p>
          <a:p>
            <a:pPr marL="0" indent="0">
              <a:buNone/>
            </a:pPr>
            <a:r>
              <a:rPr lang="en-GB" sz="2000" b="1" u="sng" dirty="0">
                <a:cs typeface="Calibri" panose="020F0502020204030204"/>
              </a:rPr>
              <a:t>Using PP, present back to the group</a:t>
            </a:r>
          </a:p>
          <a:p>
            <a:pPr marL="0" indent="0">
              <a:buNone/>
            </a:pPr>
            <a:endParaRPr lang="en-GB" sz="2000" dirty="0">
              <a:cs typeface="Calibri" panose="020F0502020204030204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5107AF3-E2FE-564B-986E-E93C72802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4014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677"/>
    </mc:Choice>
    <mc:Fallback>
      <p:transition spd="slow" advTm="396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C383F-9FEB-CDF9-E4B7-D7BA30DB4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B0334-9537-A024-080B-AB183734C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000" dirty="0"/>
              <a:t>End of the module</a:t>
            </a:r>
          </a:p>
          <a:p>
            <a:pPr marL="457200" indent="-457200"/>
            <a:r>
              <a:rPr lang="en-GB" sz="2000" dirty="0"/>
              <a:t>Reminder:- Assignment due 3rd May 23:59</a:t>
            </a:r>
          </a:p>
          <a:p>
            <a:pPr marL="457200" indent="-457200"/>
            <a:r>
              <a:rPr lang="en-GB" sz="2000" dirty="0"/>
              <a:t>Have a lovely summer!</a:t>
            </a:r>
          </a:p>
        </p:txBody>
      </p:sp>
      <p:pic>
        <p:nvPicPr>
          <p:cNvPr id="4" name="Picture 3" descr="30+ Best End of Summer Quotes - Beautiful Quotes About the ...">
            <a:extLst>
              <a:ext uri="{FF2B5EF4-FFF2-40B4-BE49-F238E27FC236}">
                <a16:creationId xmlns:a16="http://schemas.microsoft.com/office/drawing/2014/main" id="{AA747C13-4A00-5EFB-2AC4-3B304D77B5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40" r="15650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2EE141C-FF7E-E09F-A522-F6DE48B493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64561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611"/>
    </mc:Choice>
    <mc:Fallback>
      <p:transition spd="slow" advTm="29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1|0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5|1.5|0.7|0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2|0.8|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|4.9|6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2|3.2|6.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547</Words>
  <Application>Microsoft Office PowerPoint</Application>
  <PresentationFormat>Widescreen</PresentationFormat>
  <Paragraphs>51</Paragraphs>
  <Slides>11</Slides>
  <Notes>2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Calibri Light</vt:lpstr>
      <vt:lpstr>office theme</vt:lpstr>
      <vt:lpstr>Evidence Based Policing (BMPL4001)</vt:lpstr>
      <vt:lpstr>Aims for today</vt:lpstr>
      <vt:lpstr>The “triple-T” Strategy </vt:lpstr>
      <vt:lpstr>Keeping an open mind</vt:lpstr>
      <vt:lpstr>Selecting data</vt:lpstr>
      <vt:lpstr>Fair and open minded?</vt:lpstr>
      <vt:lpstr>SYSTEMATIC examining of EVIDENCE</vt:lpstr>
      <vt:lpstr>Identifying the problem</vt:lpstr>
      <vt:lpstr>Research task</vt:lpstr>
      <vt:lpstr>Identify the following and present back to the group</vt:lpstr>
      <vt:lpstr>To conclude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Kelly Andrews</dc:creator>
  <cp:lastModifiedBy>Kelly Andrews</cp:lastModifiedBy>
  <cp:revision>73</cp:revision>
  <dcterms:created xsi:type="dcterms:W3CDTF">2024-04-12T14:00:36Z</dcterms:created>
  <dcterms:modified xsi:type="dcterms:W3CDTF">2024-04-19T12:33:43Z</dcterms:modified>
</cp:coreProperties>
</file>