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8288000" cy="10287000"/>
  <p:notesSz cx="6858000" cy="9144000"/>
  <p:embeddedFontLst>
    <p:embeddedFont>
      <p:font typeface="Canva Sans" panose="020B0604020202020204" charset="0"/>
      <p:regular r:id="rId16"/>
    </p:embeddedFont>
    <p:embeddedFont>
      <p:font typeface="Canva Sans Bold" panose="020B0604020202020204" charset="0"/>
      <p:regular r:id="rId17"/>
    </p:embeddedFont>
    <p:embeddedFont>
      <p:font typeface="Inter" panose="020B0604020202020204" charset="0"/>
      <p:regular r:id="rId18"/>
    </p:embeddedFont>
    <p:embeddedFont>
      <p:font typeface="Inter Bold" panose="020B0604020202020204" charset="0"/>
      <p:regular r:id="rId19"/>
    </p:embeddedFont>
    <p:embeddedFont>
      <p:font typeface="Inter Medium" panose="020B0604020202020204" charset="0"/>
      <p:regular r:id="rId20"/>
    </p:embeddedFont>
    <p:embeddedFont>
      <p:font typeface="Leyton" panose="020B0604020202020204" charset="0"/>
      <p:regular r:id="rId21"/>
    </p:embeddedFont>
    <p:embeddedFont>
      <p:font typeface="Playfair Display" panose="00000500000000000000" pitchFamily="2" charset="0"/>
      <p:regular r:id="rId22"/>
    </p:embeddedFont>
    <p:embeddedFont>
      <p:font typeface="Playfair Display Bold" panose="020B0604020202020204" charset="0"/>
      <p:regular r:id="rId23"/>
    </p:embeddedFont>
    <p:embeddedFont>
      <p:font typeface="Playfair Display Medium" panose="020B0604020202020204" charset="0"/>
      <p:regular r:id="rId24"/>
    </p:embeddedFont>
    <p:embeddedFont>
      <p:font typeface="Playfair Display Semi-Bold" panose="020B0604020202020204" charset="0"/>
      <p:regular r:id="rId25"/>
    </p:embeddedFont>
    <p:embeddedFont>
      <p:font typeface="Tenor Sans" panose="020B0604020202020204" charset="0"/>
      <p:regular r:id="rId2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534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font" Target="fonts/font11.fntdata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font" Target="fonts/font10.fntdata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9.fntdata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8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7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F2E3FE-DCD3-4426-B273-9843C6C1423B}" type="datetimeFigureOut">
              <a:rPr lang="en-GB" smtClean="0"/>
              <a:t>16/06/2025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562B1E-4B6E-4C08-A287-646ADE3F37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72438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9562B1E-4B6E-4C08-A287-646ADE3F3753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37845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6/15/2025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6/15/2025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5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image" Target="../media/image25.jpeg"/><Relationship Id="rId3" Type="http://schemas.openxmlformats.org/officeDocument/2006/relationships/image" Target="../media/image15.svg"/><Relationship Id="rId7" Type="http://schemas.openxmlformats.org/officeDocument/2006/relationships/image" Target="../media/image19.svg"/><Relationship Id="rId12" Type="http://schemas.openxmlformats.org/officeDocument/2006/relationships/image" Target="../media/image24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11" Type="http://schemas.openxmlformats.org/officeDocument/2006/relationships/image" Target="../media/image23.png"/><Relationship Id="rId5" Type="http://schemas.openxmlformats.org/officeDocument/2006/relationships/image" Target="../media/image17.jpeg"/><Relationship Id="rId15" Type="http://schemas.openxmlformats.org/officeDocument/2006/relationships/image" Target="../media/image27.jpeg"/><Relationship Id="rId10" Type="http://schemas.openxmlformats.org/officeDocument/2006/relationships/image" Target="../media/image22.png"/><Relationship Id="rId4" Type="http://schemas.openxmlformats.org/officeDocument/2006/relationships/image" Target="../media/image16.jpeg"/><Relationship Id="rId9" Type="http://schemas.openxmlformats.org/officeDocument/2006/relationships/image" Target="../media/image21.png"/><Relationship Id="rId14" Type="http://schemas.openxmlformats.org/officeDocument/2006/relationships/image" Target="../media/image26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8.jpeg"/><Relationship Id="rId7" Type="http://schemas.openxmlformats.org/officeDocument/2006/relationships/image" Target="../media/image32.sv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11" Type="http://schemas.openxmlformats.org/officeDocument/2006/relationships/image" Target="../media/image36.svg"/><Relationship Id="rId5" Type="http://schemas.openxmlformats.org/officeDocument/2006/relationships/image" Target="../media/image30.svg"/><Relationship Id="rId10" Type="http://schemas.openxmlformats.org/officeDocument/2006/relationships/image" Target="../media/image35.png"/><Relationship Id="rId4" Type="http://schemas.openxmlformats.org/officeDocument/2006/relationships/image" Target="../media/image29.png"/><Relationship Id="rId9" Type="http://schemas.openxmlformats.org/officeDocument/2006/relationships/image" Target="../media/image34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0745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5"/>
          <p:cNvSpPr txBox="1"/>
          <p:nvPr/>
        </p:nvSpPr>
        <p:spPr>
          <a:xfrm>
            <a:off x="3551729" y="4229100"/>
            <a:ext cx="11184541" cy="106413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10120"/>
              </a:lnSpc>
            </a:pPr>
            <a:r>
              <a:rPr lang="en-US" sz="3200" b="1" dirty="0">
                <a:solidFill>
                  <a:srgbClr val="FFFFFF"/>
                </a:solidFill>
                <a:latin typeface="Playfair Display Semi-Bold"/>
                <a:ea typeface="Playfair Display Semi-Bold"/>
                <a:cs typeface="Playfair Display Semi-Bold"/>
                <a:sym typeface="Playfair Display Semi-Bold"/>
              </a:rPr>
              <a:t>Acknowledgement: The use of AI (Canva) to Create Images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E714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617517" y="8102083"/>
            <a:ext cx="9689676" cy="1156217"/>
            <a:chOff x="0" y="0"/>
            <a:chExt cx="2552013" cy="304518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552013" cy="304518"/>
            </a:xfrm>
            <a:custGeom>
              <a:avLst/>
              <a:gdLst/>
              <a:ahLst/>
              <a:cxnLst/>
              <a:rect l="l" t="t" r="r" b="b"/>
              <a:pathLst>
                <a:path w="2552013" h="304518">
                  <a:moveTo>
                    <a:pt x="11985" y="0"/>
                  </a:moveTo>
                  <a:lnTo>
                    <a:pt x="2540029" y="0"/>
                  </a:lnTo>
                  <a:cubicBezTo>
                    <a:pt x="2543207" y="0"/>
                    <a:pt x="2546256" y="1263"/>
                    <a:pt x="2548503" y="3510"/>
                  </a:cubicBezTo>
                  <a:cubicBezTo>
                    <a:pt x="2550751" y="5758"/>
                    <a:pt x="2552013" y="8806"/>
                    <a:pt x="2552013" y="11985"/>
                  </a:cubicBezTo>
                  <a:lnTo>
                    <a:pt x="2552013" y="292533"/>
                  </a:lnTo>
                  <a:cubicBezTo>
                    <a:pt x="2552013" y="295712"/>
                    <a:pt x="2550751" y="298760"/>
                    <a:pt x="2548503" y="301008"/>
                  </a:cubicBezTo>
                  <a:cubicBezTo>
                    <a:pt x="2546256" y="303255"/>
                    <a:pt x="2543207" y="304518"/>
                    <a:pt x="2540029" y="304518"/>
                  </a:cubicBezTo>
                  <a:lnTo>
                    <a:pt x="11985" y="304518"/>
                  </a:lnTo>
                  <a:cubicBezTo>
                    <a:pt x="5366" y="304518"/>
                    <a:pt x="0" y="299152"/>
                    <a:pt x="0" y="292533"/>
                  </a:cubicBezTo>
                  <a:lnTo>
                    <a:pt x="0" y="11985"/>
                  </a:lnTo>
                  <a:cubicBezTo>
                    <a:pt x="0" y="8806"/>
                    <a:pt x="1263" y="5758"/>
                    <a:pt x="3510" y="3510"/>
                  </a:cubicBezTo>
                  <a:cubicBezTo>
                    <a:pt x="5758" y="1263"/>
                    <a:pt x="8806" y="0"/>
                    <a:pt x="11985" y="0"/>
                  </a:cubicBezTo>
                  <a:close/>
                </a:path>
              </a:pathLst>
            </a:custGeom>
            <a:solidFill>
              <a:srgbClr val="DDAB5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2552013" cy="34261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l">
                <a:lnSpc>
                  <a:spcPts val="2659"/>
                </a:lnSpc>
              </a:pPr>
              <a:r>
                <a:rPr lang="en-US" sz="1899">
                  <a:solidFill>
                    <a:srgbClr val="303030"/>
                  </a:solidFill>
                  <a:latin typeface="Canva Sans"/>
                  <a:ea typeface="Canva Sans"/>
                  <a:cs typeface="Canva Sans"/>
                  <a:sym typeface="Canva Sans"/>
                </a:rPr>
                <a:t>Presented by: Mark Jeffrey Pascual</a:t>
              </a:r>
            </a:p>
            <a:p>
              <a:pPr algn="l">
                <a:lnSpc>
                  <a:spcPts val="2659"/>
                </a:lnSpc>
              </a:pPr>
              <a:r>
                <a:rPr lang="en-US" sz="1899">
                  <a:solidFill>
                    <a:srgbClr val="303030"/>
                  </a:solidFill>
                  <a:latin typeface="Canva Sans"/>
                  <a:ea typeface="Canva Sans"/>
                  <a:cs typeface="Canva Sans"/>
                  <a:sym typeface="Canva Sans"/>
                </a:rPr>
                <a:t>Student Number:2229176</a:t>
              </a:r>
            </a:p>
            <a:p>
              <a:pPr algn="l">
                <a:lnSpc>
                  <a:spcPts val="2659"/>
                </a:lnSpc>
              </a:pPr>
              <a:r>
                <a:rPr lang="en-US" sz="1899">
                  <a:solidFill>
                    <a:srgbClr val="303030"/>
                  </a:solidFill>
                  <a:latin typeface="Canva Sans"/>
                  <a:ea typeface="Canva Sans"/>
                  <a:cs typeface="Canva Sans"/>
                  <a:sym typeface="Canva Sans"/>
                </a:rPr>
                <a:t>Module: Leading Restaurant Strategy BMGM6001</a:t>
              </a:r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0790474" y="1515169"/>
            <a:ext cx="6291294" cy="7743131"/>
            <a:chOff x="0" y="0"/>
            <a:chExt cx="660400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660400" cy="812800"/>
            </a:xfrm>
            <a:custGeom>
              <a:avLst/>
              <a:gdLst/>
              <a:ahLst/>
              <a:cxnLst/>
              <a:rect l="l" t="t" r="r" b="b"/>
              <a:pathLst>
                <a:path w="660400" h="812800">
                  <a:moveTo>
                    <a:pt x="220252" y="19070"/>
                  </a:moveTo>
                  <a:cubicBezTo>
                    <a:pt x="254000" y="7556"/>
                    <a:pt x="292600" y="0"/>
                    <a:pt x="330378" y="0"/>
                  </a:cubicBezTo>
                  <a:cubicBezTo>
                    <a:pt x="368157" y="0"/>
                    <a:pt x="404509" y="6476"/>
                    <a:pt x="438009" y="17990"/>
                  </a:cubicBezTo>
                  <a:cubicBezTo>
                    <a:pt x="438723" y="18350"/>
                    <a:pt x="439435" y="18350"/>
                    <a:pt x="440148" y="18710"/>
                  </a:cubicBezTo>
                  <a:cubicBezTo>
                    <a:pt x="565955" y="64765"/>
                    <a:pt x="658618" y="186379"/>
                    <a:pt x="660400" y="328502"/>
                  </a:cubicBezTo>
                  <a:lnTo>
                    <a:pt x="660400" y="812800"/>
                  </a:lnTo>
                  <a:lnTo>
                    <a:pt x="0" y="812800"/>
                  </a:lnTo>
                  <a:lnTo>
                    <a:pt x="0" y="328861"/>
                  </a:lnTo>
                  <a:cubicBezTo>
                    <a:pt x="1782" y="185660"/>
                    <a:pt x="93019" y="64045"/>
                    <a:pt x="220252" y="19070"/>
                  </a:cubicBezTo>
                  <a:close/>
                </a:path>
              </a:pathLst>
            </a:custGeom>
            <a:blipFill>
              <a:blip r:embed="rId2"/>
              <a:stretch>
                <a:fillRect l="-11538" r="-11538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10790474" y="8102083"/>
            <a:ext cx="1199260" cy="1156217"/>
            <a:chOff x="0" y="0"/>
            <a:chExt cx="315855" cy="304518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315855" cy="304518"/>
            </a:xfrm>
            <a:custGeom>
              <a:avLst/>
              <a:gdLst/>
              <a:ahLst/>
              <a:cxnLst/>
              <a:rect l="l" t="t" r="r" b="b"/>
              <a:pathLst>
                <a:path w="315855" h="304518">
                  <a:moveTo>
                    <a:pt x="0" y="0"/>
                  </a:moveTo>
                  <a:lnTo>
                    <a:pt x="315855" y="0"/>
                  </a:lnTo>
                  <a:lnTo>
                    <a:pt x="315855" y="304518"/>
                  </a:lnTo>
                  <a:lnTo>
                    <a:pt x="0" y="304518"/>
                  </a:lnTo>
                  <a:close/>
                </a:path>
              </a:pathLst>
            </a:custGeom>
            <a:solidFill>
              <a:srgbClr val="5E714B">
                <a:alpha val="69804"/>
              </a:srgbClr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0" y="-38100"/>
              <a:ext cx="315855" cy="34261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13106400" y="3425716"/>
            <a:ext cx="1868500" cy="931113"/>
            <a:chOff x="-92712" y="0"/>
            <a:chExt cx="2491333" cy="1241483"/>
          </a:xfrm>
        </p:grpSpPr>
        <p:sp>
          <p:nvSpPr>
            <p:cNvPr id="11" name="TextBox 11"/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-92712" y="199513"/>
              <a:ext cx="1905785" cy="853069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4906"/>
                </a:lnSpc>
                <a:spcBef>
                  <a:spcPct val="0"/>
                </a:spcBef>
              </a:pPr>
              <a:r>
                <a:rPr lang="en-US" sz="4460" b="1" dirty="0">
                  <a:solidFill>
                    <a:srgbClr val="5E714B"/>
                  </a:solidFill>
                  <a:latin typeface="Playfair Display Bold"/>
                  <a:ea typeface="Playfair Display Bold"/>
                  <a:cs typeface="Playfair Display Bold"/>
                  <a:sym typeface="Playfair Display Bold"/>
                </a:rPr>
                <a:t>Tara</a:t>
              </a:r>
            </a:p>
          </p:txBody>
        </p:sp>
        <p:sp>
          <p:nvSpPr>
            <p:cNvPr id="12" name="Freeform 12"/>
            <p:cNvSpPr/>
            <p:nvPr/>
          </p:nvSpPr>
          <p:spPr>
            <a:xfrm>
              <a:off x="1202317" y="0"/>
              <a:ext cx="835763" cy="1083348"/>
            </a:xfrm>
            <a:custGeom>
              <a:avLst/>
              <a:gdLst/>
              <a:ahLst/>
              <a:cxnLst/>
              <a:rect l="l" t="t" r="r" b="b"/>
              <a:pathLst>
                <a:path w="835763" h="1083348">
                  <a:moveTo>
                    <a:pt x="0" y="0"/>
                  </a:moveTo>
                  <a:lnTo>
                    <a:pt x="835764" y="0"/>
                  </a:lnTo>
                  <a:lnTo>
                    <a:pt x="835764" y="1083348"/>
                  </a:lnTo>
                  <a:lnTo>
                    <a:pt x="0" y="108334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14811" r="-14811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-1" y="916608"/>
              <a:ext cx="2398622" cy="324875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1915"/>
                </a:lnSpc>
                <a:spcBef>
                  <a:spcPct val="0"/>
                </a:spcBef>
              </a:pPr>
              <a:r>
                <a:rPr lang="en-US" sz="1741" b="1" dirty="0">
                  <a:solidFill>
                    <a:srgbClr val="5E714B"/>
                  </a:solidFill>
                  <a:latin typeface="Playfair Display Semi-Bold"/>
                  <a:ea typeface="Playfair Display Semi-Bold"/>
                  <a:cs typeface="Playfair Display Semi-Bold"/>
                  <a:sym typeface="Playfair Display Semi-Bold"/>
                </a:rPr>
                <a:t>Pop-up Kitchen</a:t>
              </a:r>
            </a:p>
          </p:txBody>
        </p:sp>
      </p:grpSp>
      <p:sp>
        <p:nvSpPr>
          <p:cNvPr id="14" name="TextBox 14"/>
          <p:cNvSpPr txBox="1"/>
          <p:nvPr/>
        </p:nvSpPr>
        <p:spPr>
          <a:xfrm>
            <a:off x="1428996" y="3373893"/>
            <a:ext cx="8203515" cy="129522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0120"/>
              </a:lnSpc>
            </a:pPr>
            <a:r>
              <a:rPr lang="en-US" sz="9200" b="1" dirty="0">
                <a:solidFill>
                  <a:srgbClr val="FFFFFF"/>
                </a:solidFill>
                <a:latin typeface="Playfair Display Semi-Bold"/>
                <a:ea typeface="Playfair Display Semi-Bold"/>
                <a:cs typeface="Playfair Display Semi-Bold"/>
                <a:sym typeface="Playfair Display Semi-Bold"/>
              </a:rPr>
              <a:t>Business Plan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1531244" y="4356829"/>
            <a:ext cx="6103134" cy="4648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79"/>
              </a:lnSpc>
            </a:pPr>
            <a:r>
              <a:rPr lang="en-US" sz="2700" dirty="0">
                <a:solidFill>
                  <a:srgbClr val="DDAB5F"/>
                </a:solidFill>
                <a:latin typeface="Inter"/>
                <a:ea typeface="Inter"/>
                <a:cs typeface="Inter"/>
                <a:sym typeface="Inter"/>
              </a:rPr>
              <a:t>Tara! Pop-up Kitchen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E714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0379829" y="2860140"/>
            <a:ext cx="6267725" cy="9207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150"/>
              </a:lnSpc>
            </a:pPr>
            <a:r>
              <a:rPr lang="en-US" sz="6500" b="1">
                <a:solidFill>
                  <a:srgbClr val="DDAB5F"/>
                </a:solidFill>
                <a:latin typeface="Playfair Display Medium"/>
                <a:ea typeface="Playfair Display Medium"/>
                <a:cs typeface="Playfair Display Medium"/>
                <a:sym typeface="Playfair Display Medium"/>
              </a:rPr>
              <a:t>Business Idea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10604768" y="3797631"/>
            <a:ext cx="5817847" cy="45653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499"/>
              </a:lnSpc>
            </a:pPr>
            <a:r>
              <a:rPr lang="en-US" sz="2499" b="1" dirty="0">
                <a:solidFill>
                  <a:srgbClr val="303030"/>
                </a:solidFill>
                <a:latin typeface="Playfair Display Bold"/>
                <a:ea typeface="Playfair Display Bold"/>
                <a:cs typeface="Playfair Display Bold"/>
                <a:sym typeface="Playfair Display Bold"/>
              </a:rPr>
              <a:t>Concept</a:t>
            </a:r>
            <a:r>
              <a:rPr lang="en-US" sz="2499" dirty="0">
                <a:solidFill>
                  <a:srgbClr val="303030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 </a:t>
            </a:r>
          </a:p>
          <a:p>
            <a:pPr marL="388620" lvl="1" indent="-194310" algn="l">
              <a:lnSpc>
                <a:spcPts val="2520"/>
              </a:lnSpc>
              <a:buFont typeface="Arial"/>
              <a:buChar char="•"/>
            </a:pPr>
            <a:r>
              <a:rPr lang="en-US" sz="1800" dirty="0">
                <a:solidFill>
                  <a:srgbClr val="303030"/>
                </a:solidFill>
                <a:latin typeface="Canva Sans"/>
                <a:ea typeface="Canva Sans"/>
                <a:cs typeface="Canva Sans"/>
                <a:sym typeface="Canva Sans"/>
              </a:rPr>
              <a:t>Pop-up kitchen celebrating</a:t>
            </a:r>
          </a:p>
          <a:p>
            <a:pPr algn="l">
              <a:lnSpc>
                <a:spcPts val="2520"/>
              </a:lnSpc>
            </a:pPr>
            <a:r>
              <a:rPr lang="en-US" sz="1800" dirty="0">
                <a:solidFill>
                  <a:srgbClr val="303030"/>
                </a:solidFill>
                <a:latin typeface="Canva Sans"/>
                <a:ea typeface="Canva Sans"/>
                <a:cs typeface="Canva Sans"/>
                <a:sym typeface="Canva Sans"/>
              </a:rPr>
              <a:t>       Asian Filipino cuisine</a:t>
            </a:r>
          </a:p>
          <a:p>
            <a:pPr marL="388620" lvl="1" indent="-194310" algn="l">
              <a:lnSpc>
                <a:spcPts val="2520"/>
              </a:lnSpc>
              <a:buFont typeface="Arial"/>
              <a:buChar char="•"/>
            </a:pPr>
            <a:r>
              <a:rPr lang="en-US" sz="1800" dirty="0">
                <a:solidFill>
                  <a:srgbClr val="303030"/>
                </a:solidFill>
                <a:latin typeface="Canva Sans"/>
                <a:ea typeface="Canva Sans"/>
                <a:cs typeface="Canva Sans"/>
                <a:sym typeface="Canva Sans"/>
              </a:rPr>
              <a:t>Location: Swansea &amp; surrounding areas</a:t>
            </a:r>
          </a:p>
          <a:p>
            <a:pPr marL="388620" lvl="1" indent="-194310" algn="l">
              <a:lnSpc>
                <a:spcPts val="2520"/>
              </a:lnSpc>
              <a:buFont typeface="Arial"/>
              <a:buChar char="•"/>
            </a:pPr>
            <a:r>
              <a:rPr lang="en-US" sz="1800" dirty="0">
                <a:solidFill>
                  <a:srgbClr val="303030"/>
                </a:solidFill>
                <a:latin typeface="Canva Sans"/>
                <a:ea typeface="Canva Sans"/>
                <a:cs typeface="Canva Sans"/>
                <a:sym typeface="Canva Sans"/>
              </a:rPr>
              <a:t>USP: Locally sourced Welsh produce + </a:t>
            </a:r>
          </a:p>
          <a:p>
            <a:pPr algn="l">
              <a:lnSpc>
                <a:spcPts val="2520"/>
              </a:lnSpc>
            </a:pPr>
            <a:r>
              <a:rPr lang="en-US" sz="1800" dirty="0">
                <a:solidFill>
                  <a:srgbClr val="303030"/>
                </a:solidFill>
                <a:latin typeface="Canva Sans"/>
                <a:ea typeface="Canva Sans"/>
                <a:cs typeface="Canva Sans"/>
                <a:sym typeface="Canva Sans"/>
              </a:rPr>
              <a:t> culturally rich storytelling</a:t>
            </a:r>
          </a:p>
          <a:p>
            <a:pPr marL="388620" lvl="1" indent="-194310" algn="l">
              <a:lnSpc>
                <a:spcPts val="2520"/>
              </a:lnSpc>
              <a:buFont typeface="Arial"/>
              <a:buChar char="•"/>
            </a:pPr>
            <a:r>
              <a:rPr lang="en-US" sz="1800" dirty="0">
                <a:solidFill>
                  <a:srgbClr val="303030"/>
                </a:solidFill>
                <a:latin typeface="Canva Sans"/>
                <a:ea typeface="Canva Sans"/>
                <a:cs typeface="Canva Sans"/>
                <a:sym typeface="Canva Sans"/>
              </a:rPr>
              <a:t>Experience: Seasonal, limited-time dining events</a:t>
            </a:r>
          </a:p>
          <a:p>
            <a:pPr marL="388620" lvl="1" indent="-194310" algn="l">
              <a:lnSpc>
                <a:spcPts val="2520"/>
              </a:lnSpc>
              <a:buFont typeface="Arial"/>
              <a:buChar char="•"/>
            </a:pPr>
            <a:r>
              <a:rPr lang="en-US" sz="1800" dirty="0">
                <a:solidFill>
                  <a:srgbClr val="303030"/>
                </a:solidFill>
                <a:latin typeface="Canva Sans"/>
                <a:ea typeface="Canva Sans"/>
                <a:cs typeface="Canva Sans"/>
                <a:sym typeface="Canva Sans"/>
              </a:rPr>
              <a:t>Target Market: Adventurous diners &amp; </a:t>
            </a:r>
          </a:p>
          <a:p>
            <a:pPr algn="l">
              <a:lnSpc>
                <a:spcPts val="2520"/>
              </a:lnSpc>
            </a:pPr>
            <a:r>
              <a:rPr lang="en-US" sz="1800" dirty="0">
                <a:solidFill>
                  <a:srgbClr val="303030"/>
                </a:solidFill>
                <a:latin typeface="Canva Sans"/>
                <a:ea typeface="Canva Sans"/>
                <a:cs typeface="Canva Sans"/>
                <a:sym typeface="Canva Sans"/>
              </a:rPr>
              <a:t> cultural explorers</a:t>
            </a:r>
          </a:p>
          <a:p>
            <a:pPr marL="388620" lvl="1" indent="-194310" algn="l">
              <a:lnSpc>
                <a:spcPts val="2520"/>
              </a:lnSpc>
              <a:buFont typeface="Arial"/>
              <a:buChar char="•"/>
            </a:pPr>
            <a:r>
              <a:rPr lang="en-US" sz="1800" dirty="0">
                <a:solidFill>
                  <a:srgbClr val="303030"/>
                </a:solidFill>
                <a:latin typeface="Canva Sans"/>
                <a:ea typeface="Canva Sans"/>
                <a:cs typeface="Canva Sans"/>
                <a:sym typeface="Canva Sans"/>
              </a:rPr>
              <a:t>Brand Identity:</a:t>
            </a:r>
          </a:p>
          <a:p>
            <a:pPr marL="194310" lvl="1" algn="l">
              <a:lnSpc>
                <a:spcPts val="2520"/>
              </a:lnSpc>
            </a:pPr>
            <a:r>
              <a:rPr lang="en-US" dirty="0">
                <a:solidFill>
                  <a:srgbClr val="303030"/>
                </a:solidFill>
                <a:latin typeface="Canva Sans"/>
                <a:ea typeface="Canva Sans"/>
                <a:cs typeface="Canva Sans"/>
                <a:sym typeface="Canva Sans"/>
              </a:rPr>
              <a:t>  “Home, Longing for Home”</a:t>
            </a:r>
            <a:endParaRPr lang="en-US" sz="1800" dirty="0">
              <a:solidFill>
                <a:srgbClr val="303030"/>
              </a:solidFill>
              <a:latin typeface="Canva Sans"/>
              <a:ea typeface="Canva Sans"/>
              <a:cs typeface="Canva Sans"/>
              <a:sym typeface="Canva Sans"/>
            </a:endParaRPr>
          </a:p>
          <a:p>
            <a:pPr marL="777240" lvl="2" indent="-259080" algn="l">
              <a:lnSpc>
                <a:spcPts val="2520"/>
              </a:lnSpc>
              <a:buFont typeface="Arial"/>
              <a:buChar char="⚬"/>
            </a:pPr>
            <a:r>
              <a:rPr lang="en-US" sz="1800" dirty="0">
                <a:solidFill>
                  <a:srgbClr val="303030"/>
                </a:solidFill>
                <a:latin typeface="Canva Sans"/>
                <a:ea typeface="Canva Sans"/>
                <a:cs typeface="Canva Sans"/>
                <a:sym typeface="Canva Sans"/>
              </a:rPr>
              <a:t>“Tara” = “Come in” (Filipino)</a:t>
            </a:r>
          </a:p>
          <a:p>
            <a:pPr marL="777240" lvl="2" indent="-259080" algn="l">
              <a:lnSpc>
                <a:spcPts val="2520"/>
              </a:lnSpc>
              <a:buFont typeface="Arial"/>
              <a:buChar char="⚬"/>
            </a:pPr>
            <a:r>
              <a:rPr lang="en-US" sz="1800" dirty="0">
                <a:solidFill>
                  <a:srgbClr val="303030"/>
                </a:solidFill>
                <a:latin typeface="Canva Sans"/>
                <a:ea typeface="Canva Sans"/>
                <a:cs typeface="Canva Sans"/>
                <a:sym typeface="Canva Sans"/>
              </a:rPr>
              <a:t>“Tara” = “Goodbye” (Welsh)</a:t>
            </a:r>
          </a:p>
          <a:p>
            <a:pPr algn="l">
              <a:lnSpc>
                <a:spcPts val="2100"/>
              </a:lnSpc>
            </a:pPr>
            <a:endParaRPr lang="en-US" sz="1800" dirty="0">
              <a:solidFill>
                <a:srgbClr val="303030"/>
              </a:solidFill>
              <a:latin typeface="Canva Sans"/>
              <a:ea typeface="Canva Sans"/>
              <a:cs typeface="Canva Sans"/>
              <a:sym typeface="Canva Sans"/>
            </a:endParaRPr>
          </a:p>
        </p:txBody>
      </p:sp>
      <p:grpSp>
        <p:nvGrpSpPr>
          <p:cNvPr id="4" name="Group 4"/>
          <p:cNvGrpSpPr/>
          <p:nvPr/>
        </p:nvGrpSpPr>
        <p:grpSpPr>
          <a:xfrm>
            <a:off x="2465295" y="2383679"/>
            <a:ext cx="6150445" cy="6150445"/>
            <a:chOff x="0" y="0"/>
            <a:chExt cx="8200593" cy="8200598"/>
          </a:xfrm>
        </p:grpSpPr>
        <p:grpSp>
          <p:nvGrpSpPr>
            <p:cNvPr id="5" name="Group 5"/>
            <p:cNvGrpSpPr/>
            <p:nvPr/>
          </p:nvGrpSpPr>
          <p:grpSpPr>
            <a:xfrm>
              <a:off x="1369076" y="1369077"/>
              <a:ext cx="5462441" cy="5462444"/>
              <a:chOff x="0" y="0"/>
              <a:chExt cx="812800" cy="812800"/>
            </a:xfrm>
          </p:grpSpPr>
          <p:sp>
            <p:nvSpPr>
              <p:cNvPr id="6" name="Freeform 6"/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endParaRPr lang="en-GB"/>
              </a:p>
            </p:txBody>
          </p:sp>
        </p:grpSp>
        <p:sp>
          <p:nvSpPr>
            <p:cNvPr id="7" name="Freeform 7"/>
            <p:cNvSpPr/>
            <p:nvPr/>
          </p:nvSpPr>
          <p:spPr>
            <a:xfrm>
              <a:off x="0" y="0"/>
              <a:ext cx="8200593" cy="8200598"/>
            </a:xfrm>
            <a:custGeom>
              <a:avLst/>
              <a:gdLst/>
              <a:ahLst/>
              <a:cxnLst/>
              <a:rect l="l" t="t" r="r" b="b"/>
              <a:pathLst>
                <a:path w="8200593" h="8200593">
                  <a:moveTo>
                    <a:pt x="0" y="0"/>
                  </a:moveTo>
                  <a:lnTo>
                    <a:pt x="8200593" y="0"/>
                  </a:lnTo>
                  <a:lnTo>
                    <a:pt x="8200593" y="8200593"/>
                  </a:lnTo>
                  <a:lnTo>
                    <a:pt x="0" y="820059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/>
            <p:cNvSpPr txBox="1"/>
            <p:nvPr/>
          </p:nvSpPr>
          <p:spPr>
            <a:xfrm rot="18900000">
              <a:off x="876812" y="1351451"/>
              <a:ext cx="1659086" cy="61545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080"/>
                </a:lnSpc>
                <a:spcBef>
                  <a:spcPct val="0"/>
                </a:spcBef>
              </a:pPr>
              <a:r>
                <a:rPr lang="en-US" sz="2200" b="1">
                  <a:solidFill>
                    <a:srgbClr val="141414"/>
                  </a:solidFill>
                  <a:latin typeface="Inter Bold"/>
                  <a:ea typeface="Inter Bold"/>
                  <a:cs typeface="Inter Bold"/>
                  <a:sym typeface="Inter Bold"/>
                </a:rPr>
                <a:t>POP-UP </a:t>
              </a:r>
            </a:p>
          </p:txBody>
        </p:sp>
        <p:sp>
          <p:nvSpPr>
            <p:cNvPr id="9" name="TextBox 9"/>
            <p:cNvSpPr txBox="1"/>
            <p:nvPr/>
          </p:nvSpPr>
          <p:spPr>
            <a:xfrm rot="18900000">
              <a:off x="4958797" y="5886792"/>
              <a:ext cx="2648198" cy="82964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080"/>
                </a:lnSpc>
                <a:spcBef>
                  <a:spcPct val="0"/>
                </a:spcBef>
              </a:pPr>
              <a:r>
                <a:rPr lang="en-US" sz="2200" b="1">
                  <a:solidFill>
                    <a:srgbClr val="141414"/>
                  </a:solidFill>
                  <a:latin typeface="Inter Bold"/>
                  <a:ea typeface="Inter Bold"/>
                  <a:cs typeface="Inter Bold"/>
                  <a:sym typeface="Inter Bold"/>
                </a:rPr>
                <a:t>PRIVATE HIRE</a:t>
              </a:r>
            </a:p>
          </p:txBody>
        </p:sp>
        <p:sp>
          <p:nvSpPr>
            <p:cNvPr id="10" name="TextBox 10"/>
            <p:cNvSpPr txBox="1"/>
            <p:nvPr/>
          </p:nvSpPr>
          <p:spPr>
            <a:xfrm rot="2498960">
              <a:off x="4439239" y="1291815"/>
              <a:ext cx="3440558" cy="111379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080"/>
                </a:lnSpc>
              </a:pPr>
              <a:r>
                <a:rPr lang="en-US" sz="2200" b="1">
                  <a:solidFill>
                    <a:srgbClr val="100F0D"/>
                  </a:solidFill>
                  <a:latin typeface="Inter Bold"/>
                  <a:ea typeface="Inter Bold"/>
                  <a:cs typeface="Inter Bold"/>
                  <a:sym typeface="Inter Bold"/>
                </a:rPr>
                <a:t>CASUAL PREMIUM</a:t>
              </a:r>
            </a:p>
            <a:p>
              <a:pPr algn="ctr">
                <a:lnSpc>
                  <a:spcPts val="3080"/>
                </a:lnSpc>
                <a:spcBef>
                  <a:spcPct val="0"/>
                </a:spcBef>
              </a:pPr>
              <a:endParaRPr lang="en-US" sz="2200" b="1">
                <a:solidFill>
                  <a:srgbClr val="100F0D"/>
                </a:solidFill>
                <a:latin typeface="Inter Bold"/>
                <a:ea typeface="Inter Bold"/>
                <a:cs typeface="Inter Bold"/>
                <a:sym typeface="Inter Bold"/>
              </a:endParaRPr>
            </a:p>
          </p:txBody>
        </p:sp>
        <p:sp>
          <p:nvSpPr>
            <p:cNvPr id="11" name="TextBox 11"/>
            <p:cNvSpPr txBox="1"/>
            <p:nvPr/>
          </p:nvSpPr>
          <p:spPr>
            <a:xfrm rot="2700000">
              <a:off x="562427" y="5963273"/>
              <a:ext cx="2519315" cy="80035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080"/>
                </a:lnSpc>
                <a:spcBef>
                  <a:spcPct val="0"/>
                </a:spcBef>
              </a:pPr>
              <a:r>
                <a:rPr lang="en-US" sz="2200" b="1">
                  <a:solidFill>
                    <a:srgbClr val="141414"/>
                  </a:solidFill>
                  <a:latin typeface="Inter Bold"/>
                  <a:ea typeface="Inter Bold"/>
                  <a:cs typeface="Inter Bold"/>
                  <a:sym typeface="Inter Bold"/>
                </a:rPr>
                <a:t>COMMUNITY</a:t>
              </a:r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2542288" y="6252127"/>
              <a:ext cx="4688" cy="40207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2584"/>
                </a:lnSpc>
                <a:spcBef>
                  <a:spcPct val="0"/>
                </a:spcBef>
              </a:pPr>
              <a:endParaRPr/>
            </a:p>
          </p:txBody>
        </p:sp>
        <p:sp>
          <p:nvSpPr>
            <p:cNvPr id="13" name="TextBox 13"/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3340752" y="2577224"/>
              <a:ext cx="1302528" cy="543946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3170"/>
                </a:lnSpc>
                <a:spcBef>
                  <a:spcPct val="0"/>
                </a:spcBef>
              </a:pPr>
              <a:r>
                <a:rPr lang="en-US" sz="2882" b="1" dirty="0">
                  <a:solidFill>
                    <a:srgbClr val="5E714B"/>
                  </a:solidFill>
                  <a:latin typeface="Playfair Display Bold"/>
                  <a:ea typeface="Playfair Display Bold"/>
                  <a:cs typeface="Playfair Display Bold"/>
                  <a:sym typeface="Playfair Display Bold"/>
                </a:rPr>
                <a:t>Tara</a:t>
              </a:r>
            </a:p>
          </p:txBody>
        </p:sp>
        <p:sp>
          <p:nvSpPr>
            <p:cNvPr id="14" name="Freeform 14"/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4216336" y="2463352"/>
              <a:ext cx="601447" cy="700079"/>
            </a:xfrm>
            <a:custGeom>
              <a:avLst/>
              <a:gdLst/>
              <a:ahLst/>
              <a:cxnLst/>
              <a:rect l="l" t="t" r="r" b="b"/>
              <a:pathLst>
                <a:path w="540085" h="700079">
                  <a:moveTo>
                    <a:pt x="0" y="0"/>
                  </a:moveTo>
                  <a:lnTo>
                    <a:pt x="540086" y="0"/>
                  </a:lnTo>
                  <a:lnTo>
                    <a:pt x="540086" y="700079"/>
                  </a:lnTo>
                  <a:lnTo>
                    <a:pt x="0" y="70007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-14811" r="-14811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5" name="TextBox 15"/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3340752" y="3059048"/>
              <a:ext cx="1584984" cy="205184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1238"/>
                </a:lnSpc>
                <a:spcBef>
                  <a:spcPct val="0"/>
                </a:spcBef>
              </a:pPr>
              <a:r>
                <a:rPr lang="en-US" sz="1125" b="1" dirty="0">
                  <a:solidFill>
                    <a:srgbClr val="5E714B"/>
                  </a:solidFill>
                  <a:latin typeface="Playfair Display Semi-Bold"/>
                  <a:ea typeface="Playfair Display Semi-Bold"/>
                  <a:cs typeface="Playfair Display Semi-Bold"/>
                  <a:sym typeface="Playfair Display Semi-Bold"/>
                </a:rPr>
                <a:t>Pop-up Kitchen</a:t>
              </a:r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E714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8466374"/>
            <a:ext cx="10556863" cy="232785"/>
            <a:chOff x="0" y="0"/>
            <a:chExt cx="2780408" cy="6131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780408" cy="61310"/>
            </a:xfrm>
            <a:custGeom>
              <a:avLst/>
              <a:gdLst/>
              <a:ahLst/>
              <a:cxnLst/>
              <a:rect l="l" t="t" r="r" b="b"/>
              <a:pathLst>
                <a:path w="2780408" h="61310">
                  <a:moveTo>
                    <a:pt x="0" y="0"/>
                  </a:moveTo>
                  <a:lnTo>
                    <a:pt x="2780408" y="0"/>
                  </a:lnTo>
                  <a:lnTo>
                    <a:pt x="2780408" y="61310"/>
                  </a:lnTo>
                  <a:lnTo>
                    <a:pt x="0" y="61310"/>
                  </a:lnTo>
                  <a:close/>
                </a:path>
              </a:pathLst>
            </a:custGeom>
            <a:solidFill>
              <a:srgbClr val="DDAB5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2780408" cy="9941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4207857" y="9132296"/>
            <a:ext cx="134251" cy="252007"/>
          </a:xfrm>
          <a:custGeom>
            <a:avLst/>
            <a:gdLst/>
            <a:ahLst/>
            <a:cxnLst/>
            <a:rect l="l" t="t" r="r" b="b"/>
            <a:pathLst>
              <a:path w="134251" h="252007">
                <a:moveTo>
                  <a:pt x="0" y="0"/>
                </a:moveTo>
                <a:lnTo>
                  <a:pt x="134251" y="0"/>
                </a:lnTo>
                <a:lnTo>
                  <a:pt x="134251" y="252008"/>
                </a:lnTo>
                <a:lnTo>
                  <a:pt x="0" y="25200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6" name="Group 6"/>
          <p:cNvGrpSpPr/>
          <p:nvPr/>
        </p:nvGrpSpPr>
        <p:grpSpPr>
          <a:xfrm>
            <a:off x="10556863" y="1565997"/>
            <a:ext cx="7989250" cy="8721003"/>
            <a:chOff x="0" y="0"/>
            <a:chExt cx="12161419" cy="1327531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12161418" cy="13275311"/>
            </a:xfrm>
            <a:custGeom>
              <a:avLst/>
              <a:gdLst/>
              <a:ahLst/>
              <a:cxnLst/>
              <a:rect l="l" t="t" r="r" b="b"/>
              <a:pathLst>
                <a:path w="12161418" h="13275311">
                  <a:moveTo>
                    <a:pt x="7309974" y="0"/>
                  </a:moveTo>
                  <a:lnTo>
                    <a:pt x="12161418" y="0"/>
                  </a:lnTo>
                  <a:lnTo>
                    <a:pt x="12161418" y="13275311"/>
                  </a:lnTo>
                  <a:lnTo>
                    <a:pt x="0" y="13275311"/>
                  </a:lnTo>
                  <a:lnTo>
                    <a:pt x="0" y="6649720"/>
                  </a:lnTo>
                  <a:cubicBezTo>
                    <a:pt x="0" y="2976880"/>
                    <a:pt x="3272456" y="0"/>
                    <a:pt x="7309974" y="0"/>
                  </a:cubicBezTo>
                  <a:close/>
                </a:path>
              </a:pathLst>
            </a:custGeom>
            <a:blipFill>
              <a:blip r:embed="rId4"/>
              <a:stretch>
                <a:fillRect l="-4579" r="-4579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1028700" y="2582694"/>
            <a:ext cx="8037069" cy="5789362"/>
            <a:chOff x="0" y="0"/>
            <a:chExt cx="10716092" cy="7719149"/>
          </a:xfrm>
        </p:grpSpPr>
        <p:sp>
          <p:nvSpPr>
            <p:cNvPr id="9" name="Freeform 9"/>
            <p:cNvSpPr/>
            <p:nvPr/>
          </p:nvSpPr>
          <p:spPr>
            <a:xfrm>
              <a:off x="3131840" y="1496748"/>
              <a:ext cx="4564143" cy="4564143"/>
            </a:xfrm>
            <a:custGeom>
              <a:avLst/>
              <a:gdLst/>
              <a:ahLst/>
              <a:cxnLst/>
              <a:rect l="l" t="t" r="r" b="b"/>
              <a:pathLst>
                <a:path w="4564143" h="4564143">
                  <a:moveTo>
                    <a:pt x="0" y="0"/>
                  </a:moveTo>
                  <a:lnTo>
                    <a:pt x="4564144" y="0"/>
                  </a:lnTo>
                  <a:lnTo>
                    <a:pt x="4564144" y="4564143"/>
                  </a:lnTo>
                  <a:lnTo>
                    <a:pt x="0" y="456414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5362765" y="4356517"/>
              <a:ext cx="1934282" cy="80135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5026"/>
                </a:lnSpc>
              </a:pPr>
              <a:r>
                <a:rPr lang="en-US" sz="3590">
                  <a:solidFill>
                    <a:srgbClr val="000000"/>
                  </a:solidFill>
                  <a:latin typeface="Tenor Sans"/>
                  <a:ea typeface="Tenor Sans"/>
                  <a:cs typeface="Tenor Sans"/>
                  <a:sym typeface="Tenor Sans"/>
                </a:rPr>
                <a:t>O</a:t>
              </a:r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3295235" y="4356517"/>
              <a:ext cx="1934282" cy="80135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5026"/>
                </a:lnSpc>
              </a:pPr>
              <a:r>
                <a:rPr lang="en-US" sz="3590">
                  <a:solidFill>
                    <a:srgbClr val="000000"/>
                  </a:solidFill>
                  <a:latin typeface="Tenor Sans"/>
                  <a:ea typeface="Tenor Sans"/>
                  <a:cs typeface="Tenor Sans"/>
                  <a:sym typeface="Tenor Sans"/>
                </a:rPr>
                <a:t>T</a:t>
              </a:r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5362765" y="2323567"/>
              <a:ext cx="1934282" cy="80135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5026"/>
                </a:lnSpc>
              </a:pPr>
              <a:r>
                <a:rPr lang="en-US" sz="3590">
                  <a:solidFill>
                    <a:srgbClr val="000000"/>
                  </a:solidFill>
                  <a:latin typeface="Tenor Sans"/>
                  <a:ea typeface="Tenor Sans"/>
                  <a:cs typeface="Tenor Sans"/>
                  <a:sym typeface="Tenor Sans"/>
                </a:rPr>
                <a:t>W</a:t>
              </a:r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3354703" y="2408216"/>
              <a:ext cx="1874814" cy="80135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5026"/>
                </a:lnSpc>
              </a:pPr>
              <a:r>
                <a:rPr lang="en-US" sz="3590">
                  <a:solidFill>
                    <a:srgbClr val="000000"/>
                  </a:solidFill>
                  <a:latin typeface="Tenor Sans"/>
                  <a:ea typeface="Tenor Sans"/>
                  <a:cs typeface="Tenor Sans"/>
                  <a:sym typeface="Tenor Sans"/>
                </a:rPr>
                <a:t>S</a:t>
              </a:r>
            </a:p>
          </p:txBody>
        </p:sp>
        <p:grpSp>
          <p:nvGrpSpPr>
            <p:cNvPr id="14" name="Group 14"/>
            <p:cNvGrpSpPr/>
            <p:nvPr/>
          </p:nvGrpSpPr>
          <p:grpSpPr>
            <a:xfrm>
              <a:off x="0" y="0"/>
              <a:ext cx="5362765" cy="3707773"/>
              <a:chOff x="0" y="0"/>
              <a:chExt cx="975587" cy="674513"/>
            </a:xfrm>
          </p:grpSpPr>
          <p:sp>
            <p:nvSpPr>
              <p:cNvPr id="15" name="Freeform 15"/>
              <p:cNvSpPr/>
              <p:nvPr/>
            </p:nvSpPr>
            <p:spPr>
              <a:xfrm>
                <a:off x="0" y="0"/>
                <a:ext cx="975587" cy="674513"/>
              </a:xfrm>
              <a:custGeom>
                <a:avLst/>
                <a:gdLst/>
                <a:ahLst/>
                <a:cxnLst/>
                <a:rect l="l" t="t" r="r" b="b"/>
                <a:pathLst>
                  <a:path w="975587" h="674513">
                    <a:moveTo>
                      <a:pt x="851127" y="674513"/>
                    </a:moveTo>
                    <a:lnTo>
                      <a:pt x="124460" y="674513"/>
                    </a:lnTo>
                    <a:cubicBezTo>
                      <a:pt x="55880" y="674513"/>
                      <a:pt x="0" y="618633"/>
                      <a:pt x="0" y="550053"/>
                    </a:cubicBezTo>
                    <a:lnTo>
                      <a:pt x="0" y="124460"/>
                    </a:lnTo>
                    <a:cubicBezTo>
                      <a:pt x="0" y="55880"/>
                      <a:pt x="55880" y="0"/>
                      <a:pt x="124460" y="0"/>
                    </a:cubicBezTo>
                    <a:lnTo>
                      <a:pt x="851127" y="0"/>
                    </a:lnTo>
                    <a:cubicBezTo>
                      <a:pt x="919707" y="0"/>
                      <a:pt x="975587" y="55880"/>
                      <a:pt x="975587" y="124460"/>
                    </a:cubicBezTo>
                    <a:lnTo>
                      <a:pt x="975587" y="550053"/>
                    </a:lnTo>
                    <a:cubicBezTo>
                      <a:pt x="975587" y="618633"/>
                      <a:pt x="919707" y="674513"/>
                      <a:pt x="851127" y="674513"/>
                    </a:cubicBezTo>
                    <a:close/>
                  </a:path>
                </a:pathLst>
              </a:custGeom>
              <a:solidFill>
                <a:srgbClr val="84A685">
                  <a:alpha val="69804"/>
                </a:srgbClr>
              </a:solidFill>
            </p:spPr>
            <p:txBody>
              <a:bodyPr/>
              <a:lstStyle/>
              <a:p>
                <a:endParaRPr lang="en-GB"/>
              </a:p>
            </p:txBody>
          </p:sp>
        </p:grpSp>
        <p:sp>
          <p:nvSpPr>
            <p:cNvPr id="16" name="TextBox 16"/>
            <p:cNvSpPr txBox="1"/>
            <p:nvPr/>
          </p:nvSpPr>
          <p:spPr>
            <a:xfrm>
              <a:off x="395253" y="337802"/>
              <a:ext cx="2043271" cy="44979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2799"/>
                </a:lnSpc>
              </a:pPr>
              <a:r>
                <a:rPr lang="en-US" sz="1999">
                  <a:solidFill>
                    <a:srgbClr val="000000"/>
                  </a:solidFill>
                  <a:latin typeface="Tenor Sans"/>
                  <a:ea typeface="Tenor Sans"/>
                  <a:cs typeface="Tenor Sans"/>
                  <a:sym typeface="Tenor Sans"/>
                </a:rPr>
                <a:t>Strengths</a:t>
              </a:r>
            </a:p>
          </p:txBody>
        </p:sp>
        <p:sp>
          <p:nvSpPr>
            <p:cNvPr id="17" name="TextBox 17"/>
            <p:cNvSpPr txBox="1"/>
            <p:nvPr/>
          </p:nvSpPr>
          <p:spPr>
            <a:xfrm>
              <a:off x="634039" y="1014179"/>
              <a:ext cx="3569487" cy="133053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302261" lvl="1" indent="-151130" algn="l">
                <a:lnSpc>
                  <a:spcPts val="1960"/>
                </a:lnSpc>
                <a:buFont typeface="Arial"/>
                <a:buChar char="•"/>
              </a:pPr>
              <a:r>
                <a:rPr lang="en-US" sz="14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Authenticity</a:t>
              </a:r>
            </a:p>
            <a:p>
              <a:pPr marL="302261" lvl="1" indent="-151130" algn="just">
                <a:lnSpc>
                  <a:spcPts val="1960"/>
                </a:lnSpc>
                <a:buFont typeface="Arial"/>
                <a:buChar char="•"/>
              </a:pPr>
              <a:r>
                <a:rPr lang="en-US" sz="14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Strong brand identity</a:t>
              </a:r>
            </a:p>
            <a:p>
              <a:pPr marL="302261" lvl="1" indent="-151130" algn="l">
                <a:lnSpc>
                  <a:spcPts val="1960"/>
                </a:lnSpc>
                <a:buFont typeface="Arial"/>
                <a:buChar char="•"/>
              </a:pPr>
              <a:r>
                <a:rPr lang="en-US" sz="14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Sustainability, using locally sourced Welsh produce</a:t>
              </a:r>
            </a:p>
          </p:txBody>
        </p:sp>
        <p:grpSp>
          <p:nvGrpSpPr>
            <p:cNvPr id="18" name="Group 18"/>
            <p:cNvGrpSpPr/>
            <p:nvPr/>
          </p:nvGrpSpPr>
          <p:grpSpPr>
            <a:xfrm>
              <a:off x="5425677" y="0"/>
              <a:ext cx="5290416" cy="3706997"/>
              <a:chOff x="0" y="0"/>
              <a:chExt cx="962627" cy="674513"/>
            </a:xfrm>
          </p:grpSpPr>
          <p:sp>
            <p:nvSpPr>
              <p:cNvPr id="19" name="Freeform 19"/>
              <p:cNvSpPr/>
              <p:nvPr/>
            </p:nvSpPr>
            <p:spPr>
              <a:xfrm>
                <a:off x="0" y="0"/>
                <a:ext cx="962627" cy="674513"/>
              </a:xfrm>
              <a:custGeom>
                <a:avLst/>
                <a:gdLst/>
                <a:ahLst/>
                <a:cxnLst/>
                <a:rect l="l" t="t" r="r" b="b"/>
                <a:pathLst>
                  <a:path w="962627" h="674513">
                    <a:moveTo>
                      <a:pt x="838167" y="674513"/>
                    </a:moveTo>
                    <a:lnTo>
                      <a:pt x="124460" y="674513"/>
                    </a:lnTo>
                    <a:cubicBezTo>
                      <a:pt x="55880" y="674513"/>
                      <a:pt x="0" y="618633"/>
                      <a:pt x="0" y="550053"/>
                    </a:cubicBezTo>
                    <a:lnTo>
                      <a:pt x="0" y="124460"/>
                    </a:lnTo>
                    <a:cubicBezTo>
                      <a:pt x="0" y="55880"/>
                      <a:pt x="55880" y="0"/>
                      <a:pt x="124460" y="0"/>
                    </a:cubicBezTo>
                    <a:lnTo>
                      <a:pt x="838167" y="0"/>
                    </a:lnTo>
                    <a:cubicBezTo>
                      <a:pt x="906747" y="0"/>
                      <a:pt x="962627" y="55880"/>
                      <a:pt x="962627" y="124460"/>
                    </a:cubicBezTo>
                    <a:lnTo>
                      <a:pt x="962627" y="550053"/>
                    </a:lnTo>
                    <a:cubicBezTo>
                      <a:pt x="962627" y="618633"/>
                      <a:pt x="906747" y="674513"/>
                      <a:pt x="838167" y="674513"/>
                    </a:cubicBezTo>
                    <a:close/>
                  </a:path>
                </a:pathLst>
              </a:custGeom>
              <a:solidFill>
                <a:srgbClr val="A2CAD3">
                  <a:alpha val="69804"/>
                </a:srgbClr>
              </a:solidFill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20" name="Group 20"/>
            <p:cNvGrpSpPr/>
            <p:nvPr/>
          </p:nvGrpSpPr>
          <p:grpSpPr>
            <a:xfrm>
              <a:off x="5425677" y="3850642"/>
              <a:ext cx="5290416" cy="3706997"/>
              <a:chOff x="0" y="0"/>
              <a:chExt cx="962627" cy="674513"/>
            </a:xfrm>
          </p:grpSpPr>
          <p:sp>
            <p:nvSpPr>
              <p:cNvPr id="21" name="Freeform 21"/>
              <p:cNvSpPr/>
              <p:nvPr/>
            </p:nvSpPr>
            <p:spPr>
              <a:xfrm>
                <a:off x="0" y="0"/>
                <a:ext cx="962627" cy="674513"/>
              </a:xfrm>
              <a:custGeom>
                <a:avLst/>
                <a:gdLst/>
                <a:ahLst/>
                <a:cxnLst/>
                <a:rect l="l" t="t" r="r" b="b"/>
                <a:pathLst>
                  <a:path w="962627" h="674513">
                    <a:moveTo>
                      <a:pt x="838167" y="674513"/>
                    </a:moveTo>
                    <a:lnTo>
                      <a:pt x="124460" y="674513"/>
                    </a:lnTo>
                    <a:cubicBezTo>
                      <a:pt x="55880" y="674513"/>
                      <a:pt x="0" y="618633"/>
                      <a:pt x="0" y="550053"/>
                    </a:cubicBezTo>
                    <a:lnTo>
                      <a:pt x="0" y="124460"/>
                    </a:lnTo>
                    <a:cubicBezTo>
                      <a:pt x="0" y="55880"/>
                      <a:pt x="55880" y="0"/>
                      <a:pt x="124460" y="0"/>
                    </a:cubicBezTo>
                    <a:lnTo>
                      <a:pt x="838167" y="0"/>
                    </a:lnTo>
                    <a:cubicBezTo>
                      <a:pt x="906747" y="0"/>
                      <a:pt x="962627" y="55880"/>
                      <a:pt x="962627" y="124460"/>
                    </a:cubicBezTo>
                    <a:lnTo>
                      <a:pt x="962627" y="550053"/>
                    </a:lnTo>
                    <a:cubicBezTo>
                      <a:pt x="962627" y="618633"/>
                      <a:pt x="906747" y="674513"/>
                      <a:pt x="838167" y="674513"/>
                    </a:cubicBezTo>
                    <a:close/>
                  </a:path>
                </a:pathLst>
              </a:custGeom>
              <a:solidFill>
                <a:srgbClr val="F9B5A8">
                  <a:alpha val="69804"/>
                </a:srgbClr>
              </a:solidFill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22" name="Group 22"/>
            <p:cNvGrpSpPr/>
            <p:nvPr/>
          </p:nvGrpSpPr>
          <p:grpSpPr>
            <a:xfrm>
              <a:off x="9438" y="3850642"/>
              <a:ext cx="5290416" cy="3706997"/>
              <a:chOff x="0" y="0"/>
              <a:chExt cx="962627" cy="674513"/>
            </a:xfrm>
          </p:grpSpPr>
          <p:sp>
            <p:nvSpPr>
              <p:cNvPr id="23" name="Freeform 23"/>
              <p:cNvSpPr/>
              <p:nvPr/>
            </p:nvSpPr>
            <p:spPr>
              <a:xfrm>
                <a:off x="0" y="0"/>
                <a:ext cx="962627" cy="674513"/>
              </a:xfrm>
              <a:custGeom>
                <a:avLst/>
                <a:gdLst/>
                <a:ahLst/>
                <a:cxnLst/>
                <a:rect l="l" t="t" r="r" b="b"/>
                <a:pathLst>
                  <a:path w="962627" h="674513">
                    <a:moveTo>
                      <a:pt x="838167" y="674513"/>
                    </a:moveTo>
                    <a:lnTo>
                      <a:pt x="124460" y="674513"/>
                    </a:lnTo>
                    <a:cubicBezTo>
                      <a:pt x="55880" y="674513"/>
                      <a:pt x="0" y="618633"/>
                      <a:pt x="0" y="550053"/>
                    </a:cubicBezTo>
                    <a:lnTo>
                      <a:pt x="0" y="124460"/>
                    </a:lnTo>
                    <a:cubicBezTo>
                      <a:pt x="0" y="55880"/>
                      <a:pt x="55880" y="0"/>
                      <a:pt x="124460" y="0"/>
                    </a:cubicBezTo>
                    <a:lnTo>
                      <a:pt x="838167" y="0"/>
                    </a:lnTo>
                    <a:cubicBezTo>
                      <a:pt x="906747" y="0"/>
                      <a:pt x="962627" y="55880"/>
                      <a:pt x="962627" y="124460"/>
                    </a:cubicBezTo>
                    <a:lnTo>
                      <a:pt x="962627" y="550053"/>
                    </a:lnTo>
                    <a:cubicBezTo>
                      <a:pt x="962627" y="618633"/>
                      <a:pt x="906747" y="674513"/>
                      <a:pt x="838167" y="674513"/>
                    </a:cubicBezTo>
                    <a:close/>
                  </a:path>
                </a:pathLst>
              </a:custGeom>
              <a:solidFill>
                <a:srgbClr val="FCBF88">
                  <a:alpha val="69804"/>
                </a:srgbClr>
              </a:solidFill>
            </p:spPr>
            <p:txBody>
              <a:bodyPr/>
              <a:lstStyle/>
              <a:p>
                <a:endParaRPr lang="en-GB"/>
              </a:p>
            </p:txBody>
          </p:sp>
        </p:grpSp>
        <p:sp>
          <p:nvSpPr>
            <p:cNvPr id="24" name="TextBox 24"/>
            <p:cNvSpPr txBox="1"/>
            <p:nvPr/>
          </p:nvSpPr>
          <p:spPr>
            <a:xfrm>
              <a:off x="7963718" y="328277"/>
              <a:ext cx="2309040" cy="45931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2800"/>
                </a:lnSpc>
              </a:pPr>
              <a:r>
                <a:rPr lang="en-US" sz="2000">
                  <a:solidFill>
                    <a:srgbClr val="000000"/>
                  </a:solidFill>
                  <a:latin typeface="Tenor Sans"/>
                  <a:ea typeface="Tenor Sans"/>
                  <a:cs typeface="Tenor Sans"/>
                  <a:sym typeface="Tenor Sans"/>
                </a:rPr>
                <a:t>Weaknesses</a:t>
              </a:r>
            </a:p>
          </p:txBody>
        </p:sp>
        <p:sp>
          <p:nvSpPr>
            <p:cNvPr id="25" name="TextBox 25"/>
            <p:cNvSpPr txBox="1"/>
            <p:nvPr/>
          </p:nvSpPr>
          <p:spPr>
            <a:xfrm>
              <a:off x="7963718" y="4213350"/>
              <a:ext cx="2309040" cy="45931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2800"/>
                </a:lnSpc>
              </a:pPr>
              <a:r>
                <a:rPr lang="en-US" sz="2000">
                  <a:solidFill>
                    <a:srgbClr val="000000"/>
                  </a:solidFill>
                  <a:latin typeface="Tenor Sans"/>
                  <a:ea typeface="Tenor Sans"/>
                  <a:cs typeface="Tenor Sans"/>
                  <a:sym typeface="Tenor Sans"/>
                </a:rPr>
                <a:t>Opportunities</a:t>
              </a:r>
            </a:p>
          </p:txBody>
        </p:sp>
        <p:sp>
          <p:nvSpPr>
            <p:cNvPr id="26" name="TextBox 26"/>
            <p:cNvSpPr txBox="1"/>
            <p:nvPr/>
          </p:nvSpPr>
          <p:spPr>
            <a:xfrm>
              <a:off x="452773" y="4213350"/>
              <a:ext cx="2309040" cy="45931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2800"/>
                </a:lnSpc>
              </a:pPr>
              <a:r>
                <a:rPr lang="en-US" sz="2000">
                  <a:solidFill>
                    <a:srgbClr val="000000"/>
                  </a:solidFill>
                  <a:latin typeface="Tenor Sans"/>
                  <a:ea typeface="Tenor Sans"/>
                  <a:cs typeface="Tenor Sans"/>
                  <a:sym typeface="Tenor Sans"/>
                </a:rPr>
                <a:t>Threats</a:t>
              </a:r>
            </a:p>
          </p:txBody>
        </p:sp>
        <p:sp>
          <p:nvSpPr>
            <p:cNvPr id="27" name="TextBox 27"/>
            <p:cNvSpPr txBox="1"/>
            <p:nvPr/>
          </p:nvSpPr>
          <p:spPr>
            <a:xfrm>
              <a:off x="6575290" y="1056773"/>
              <a:ext cx="3849256" cy="166073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302261" lvl="1" indent="-151130" algn="l">
                <a:lnSpc>
                  <a:spcPts val="1960"/>
                </a:lnSpc>
                <a:buFont typeface="Arial"/>
                <a:buChar char="•"/>
              </a:pPr>
              <a:r>
                <a:rPr lang="en-US" sz="14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Limited public familiarity with Filipino cuisine in Swansea</a:t>
              </a:r>
            </a:p>
            <a:p>
              <a:pPr marL="302261" lvl="1" indent="-151130" algn="l">
                <a:lnSpc>
                  <a:spcPts val="1960"/>
                </a:lnSpc>
                <a:buFont typeface="Arial"/>
                <a:buChar char="•"/>
              </a:pPr>
              <a:r>
                <a:rPr lang="en-US" sz="14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Inconsistent access to suitable pop-up venues</a:t>
              </a:r>
            </a:p>
            <a:p>
              <a:pPr algn="l">
                <a:lnSpc>
                  <a:spcPts val="1960"/>
                </a:lnSpc>
              </a:pPr>
              <a:endParaRPr lang="en-US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" name="TextBox 28"/>
            <p:cNvSpPr txBox="1"/>
            <p:nvPr/>
          </p:nvSpPr>
          <p:spPr>
            <a:xfrm>
              <a:off x="6702733" y="4737612"/>
              <a:ext cx="3819619" cy="298153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302261" lvl="1" indent="-151130" algn="l">
                <a:lnSpc>
                  <a:spcPts val="1960"/>
                </a:lnSpc>
                <a:buFont typeface="Arial"/>
                <a:buChar char="•"/>
              </a:pPr>
              <a:r>
                <a:rPr lang="en-US" sz="14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Rising interest in global and underrepresented cuisines</a:t>
              </a:r>
            </a:p>
            <a:p>
              <a:pPr marL="302261" lvl="1" indent="-151130" algn="l">
                <a:lnSpc>
                  <a:spcPts val="1960"/>
                </a:lnSpc>
                <a:buFont typeface="Arial"/>
                <a:buChar char="•"/>
              </a:pPr>
              <a:r>
                <a:rPr lang="en-US" sz="14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Chance to pioneer Filipino food in the region</a:t>
              </a:r>
            </a:p>
            <a:p>
              <a:pPr marL="302261" lvl="1" indent="-151130" algn="l">
                <a:lnSpc>
                  <a:spcPts val="1960"/>
                </a:lnSpc>
                <a:buFont typeface="Arial"/>
                <a:buChar char="•"/>
              </a:pPr>
              <a:r>
                <a:rPr lang="en-US" sz="14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Potential transition into a permanent location</a:t>
              </a:r>
            </a:p>
            <a:p>
              <a:pPr marL="302261" lvl="1" indent="-151130" algn="l">
                <a:lnSpc>
                  <a:spcPts val="1960"/>
                </a:lnSpc>
                <a:spcBef>
                  <a:spcPct val="0"/>
                </a:spcBef>
                <a:buFont typeface="Arial"/>
                <a:buChar char="•"/>
              </a:pPr>
              <a:r>
                <a:rPr lang="en-US" sz="14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Seasonal food festivals and event partnerships</a:t>
              </a:r>
            </a:p>
            <a:p>
              <a:pPr algn="ctr">
                <a:lnSpc>
                  <a:spcPts val="1960"/>
                </a:lnSpc>
                <a:spcBef>
                  <a:spcPct val="0"/>
                </a:spcBef>
              </a:pPr>
              <a:endParaRPr lang="en-US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" name="TextBox 29"/>
            <p:cNvSpPr txBox="1"/>
            <p:nvPr/>
          </p:nvSpPr>
          <p:spPr>
            <a:xfrm>
              <a:off x="832863" y="4758985"/>
              <a:ext cx="3211322" cy="199093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302261" lvl="1" indent="-151130" algn="l">
                <a:lnSpc>
                  <a:spcPts val="1960"/>
                </a:lnSpc>
                <a:buFont typeface="Arial"/>
                <a:buChar char="•"/>
              </a:pPr>
              <a:r>
                <a:rPr lang="en-US" sz="14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Venue availability</a:t>
              </a:r>
            </a:p>
            <a:p>
              <a:pPr marL="302261" lvl="1" indent="-151130" algn="l">
                <a:lnSpc>
                  <a:spcPts val="1960"/>
                </a:lnSpc>
                <a:buFont typeface="Arial"/>
                <a:buChar char="•"/>
              </a:pPr>
              <a:r>
                <a:rPr lang="en-US" sz="14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Competitors with established customer bases</a:t>
              </a:r>
            </a:p>
            <a:p>
              <a:pPr marL="302261" lvl="1" indent="-151130" algn="l">
                <a:lnSpc>
                  <a:spcPts val="1960"/>
                </a:lnSpc>
                <a:buFont typeface="Arial"/>
                <a:buChar char="•"/>
              </a:pPr>
              <a:r>
                <a:rPr lang="en-US" sz="14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Economic pressures affecting hospitality sector</a:t>
              </a:r>
            </a:p>
          </p:txBody>
        </p:sp>
      </p:grpSp>
      <p:sp>
        <p:nvSpPr>
          <p:cNvPr id="30" name="TextBox 30"/>
          <p:cNvSpPr txBox="1"/>
          <p:nvPr/>
        </p:nvSpPr>
        <p:spPr>
          <a:xfrm>
            <a:off x="2185004" y="1567625"/>
            <a:ext cx="6958996" cy="9207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150"/>
              </a:lnSpc>
            </a:pPr>
            <a:r>
              <a:rPr lang="en-US" sz="6500" b="1">
                <a:solidFill>
                  <a:srgbClr val="DDAB5F"/>
                </a:solidFill>
                <a:latin typeface="Playfair Display Medium"/>
                <a:ea typeface="Playfair Display Medium"/>
                <a:cs typeface="Playfair Display Medium"/>
                <a:sym typeface="Playfair Display Medium"/>
              </a:rPr>
              <a:t>SWOT Analysis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E714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701618" y="2952437"/>
            <a:ext cx="4944301" cy="3448439"/>
            <a:chOff x="0" y="0"/>
            <a:chExt cx="766002" cy="534253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766002" cy="534253"/>
            </a:xfrm>
            <a:custGeom>
              <a:avLst/>
              <a:gdLst/>
              <a:ahLst/>
              <a:cxnLst/>
              <a:rect l="l" t="t" r="r" b="b"/>
              <a:pathLst>
                <a:path w="766002" h="534253">
                  <a:moveTo>
                    <a:pt x="36014" y="0"/>
                  </a:moveTo>
                  <a:lnTo>
                    <a:pt x="729988" y="0"/>
                  </a:lnTo>
                  <a:cubicBezTo>
                    <a:pt x="749878" y="0"/>
                    <a:pt x="766002" y="16124"/>
                    <a:pt x="766002" y="36014"/>
                  </a:cubicBezTo>
                  <a:lnTo>
                    <a:pt x="766002" y="498239"/>
                  </a:lnTo>
                  <a:cubicBezTo>
                    <a:pt x="766002" y="518129"/>
                    <a:pt x="749878" y="534253"/>
                    <a:pt x="729988" y="534253"/>
                  </a:cubicBezTo>
                  <a:lnTo>
                    <a:pt x="36014" y="534253"/>
                  </a:lnTo>
                  <a:cubicBezTo>
                    <a:pt x="16124" y="534253"/>
                    <a:pt x="0" y="518129"/>
                    <a:pt x="0" y="498239"/>
                  </a:cubicBezTo>
                  <a:lnTo>
                    <a:pt x="0" y="36014"/>
                  </a:lnTo>
                  <a:cubicBezTo>
                    <a:pt x="0" y="16124"/>
                    <a:pt x="16124" y="0"/>
                    <a:pt x="36014" y="0"/>
                  </a:cubicBezTo>
                  <a:close/>
                </a:path>
              </a:pathLst>
            </a:custGeom>
            <a:blipFill>
              <a:blip r:embed="rId2"/>
              <a:stretch>
                <a:fillRect t="-21688" b="-21688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4" name="Group 4"/>
          <p:cNvGrpSpPr/>
          <p:nvPr/>
        </p:nvGrpSpPr>
        <p:grpSpPr>
          <a:xfrm>
            <a:off x="10817650" y="2952437"/>
            <a:ext cx="4944301" cy="3448439"/>
            <a:chOff x="0" y="0"/>
            <a:chExt cx="766002" cy="534253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766002" cy="534253"/>
            </a:xfrm>
            <a:custGeom>
              <a:avLst/>
              <a:gdLst/>
              <a:ahLst/>
              <a:cxnLst/>
              <a:rect l="l" t="t" r="r" b="b"/>
              <a:pathLst>
                <a:path w="766002" h="534253">
                  <a:moveTo>
                    <a:pt x="36014" y="0"/>
                  </a:moveTo>
                  <a:lnTo>
                    <a:pt x="729988" y="0"/>
                  </a:lnTo>
                  <a:cubicBezTo>
                    <a:pt x="749878" y="0"/>
                    <a:pt x="766002" y="16124"/>
                    <a:pt x="766002" y="36014"/>
                  </a:cubicBezTo>
                  <a:lnTo>
                    <a:pt x="766002" y="498239"/>
                  </a:lnTo>
                  <a:cubicBezTo>
                    <a:pt x="766002" y="518129"/>
                    <a:pt x="749878" y="534253"/>
                    <a:pt x="729988" y="534253"/>
                  </a:cubicBezTo>
                  <a:lnTo>
                    <a:pt x="36014" y="534253"/>
                  </a:lnTo>
                  <a:cubicBezTo>
                    <a:pt x="16124" y="534253"/>
                    <a:pt x="0" y="518129"/>
                    <a:pt x="0" y="498239"/>
                  </a:cubicBezTo>
                  <a:lnTo>
                    <a:pt x="0" y="36014"/>
                  </a:lnTo>
                  <a:cubicBezTo>
                    <a:pt x="0" y="16124"/>
                    <a:pt x="16124" y="0"/>
                    <a:pt x="36014" y="0"/>
                  </a:cubicBezTo>
                  <a:close/>
                </a:path>
              </a:pathLst>
            </a:custGeom>
            <a:blipFill>
              <a:blip r:embed="rId3"/>
              <a:stretch>
                <a:fillRect t="-13267" b="-30110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2028203" y="5633859"/>
            <a:ext cx="1762507" cy="495245"/>
            <a:chOff x="0" y="0"/>
            <a:chExt cx="464199" cy="130435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464199" cy="130435"/>
            </a:xfrm>
            <a:custGeom>
              <a:avLst/>
              <a:gdLst/>
              <a:ahLst/>
              <a:cxnLst/>
              <a:rect l="l" t="t" r="r" b="b"/>
              <a:pathLst>
                <a:path w="464199" h="130435">
                  <a:moveTo>
                    <a:pt x="48318" y="0"/>
                  </a:moveTo>
                  <a:lnTo>
                    <a:pt x="415881" y="0"/>
                  </a:lnTo>
                  <a:cubicBezTo>
                    <a:pt x="442566" y="0"/>
                    <a:pt x="464199" y="21633"/>
                    <a:pt x="464199" y="48318"/>
                  </a:cubicBezTo>
                  <a:lnTo>
                    <a:pt x="464199" y="82117"/>
                  </a:lnTo>
                  <a:cubicBezTo>
                    <a:pt x="464199" y="94931"/>
                    <a:pt x="459109" y="107221"/>
                    <a:pt x="450047" y="116283"/>
                  </a:cubicBezTo>
                  <a:cubicBezTo>
                    <a:pt x="440986" y="125344"/>
                    <a:pt x="428696" y="130435"/>
                    <a:pt x="415881" y="130435"/>
                  </a:cubicBezTo>
                  <a:lnTo>
                    <a:pt x="48318" y="130435"/>
                  </a:lnTo>
                  <a:cubicBezTo>
                    <a:pt x="21633" y="130435"/>
                    <a:pt x="0" y="108802"/>
                    <a:pt x="0" y="82117"/>
                  </a:cubicBezTo>
                  <a:lnTo>
                    <a:pt x="0" y="48318"/>
                  </a:lnTo>
                  <a:cubicBezTo>
                    <a:pt x="0" y="21633"/>
                    <a:pt x="21633" y="0"/>
                    <a:pt x="48318" y="0"/>
                  </a:cubicBezTo>
                  <a:close/>
                </a:path>
              </a:pathLst>
            </a:custGeom>
            <a:solidFill>
              <a:srgbClr val="DDAB5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464199" cy="16853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6997703" y="2952437"/>
            <a:ext cx="3467521" cy="3448439"/>
            <a:chOff x="0" y="0"/>
            <a:chExt cx="537210" cy="534253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537210" cy="534253"/>
            </a:xfrm>
            <a:custGeom>
              <a:avLst/>
              <a:gdLst/>
              <a:ahLst/>
              <a:cxnLst/>
              <a:rect l="l" t="t" r="r" b="b"/>
              <a:pathLst>
                <a:path w="537210" h="534253">
                  <a:moveTo>
                    <a:pt x="51352" y="0"/>
                  </a:moveTo>
                  <a:lnTo>
                    <a:pt x="485858" y="0"/>
                  </a:lnTo>
                  <a:cubicBezTo>
                    <a:pt x="499477" y="0"/>
                    <a:pt x="512539" y="5410"/>
                    <a:pt x="522169" y="15041"/>
                  </a:cubicBezTo>
                  <a:cubicBezTo>
                    <a:pt x="531800" y="24671"/>
                    <a:pt x="537210" y="37733"/>
                    <a:pt x="537210" y="51352"/>
                  </a:cubicBezTo>
                  <a:lnTo>
                    <a:pt x="537210" y="482901"/>
                  </a:lnTo>
                  <a:cubicBezTo>
                    <a:pt x="537210" y="511262"/>
                    <a:pt x="514219" y="534253"/>
                    <a:pt x="485858" y="534253"/>
                  </a:cubicBezTo>
                  <a:lnTo>
                    <a:pt x="51352" y="534253"/>
                  </a:lnTo>
                  <a:cubicBezTo>
                    <a:pt x="37733" y="534253"/>
                    <a:pt x="24671" y="528843"/>
                    <a:pt x="15041" y="519213"/>
                  </a:cubicBezTo>
                  <a:cubicBezTo>
                    <a:pt x="5410" y="509582"/>
                    <a:pt x="0" y="496521"/>
                    <a:pt x="0" y="482901"/>
                  </a:cubicBezTo>
                  <a:lnTo>
                    <a:pt x="0" y="51352"/>
                  </a:lnTo>
                  <a:cubicBezTo>
                    <a:pt x="0" y="37733"/>
                    <a:pt x="5410" y="24671"/>
                    <a:pt x="15041" y="15041"/>
                  </a:cubicBezTo>
                  <a:cubicBezTo>
                    <a:pt x="24671" y="5410"/>
                    <a:pt x="37733" y="0"/>
                    <a:pt x="51352" y="0"/>
                  </a:cubicBezTo>
                  <a:close/>
                </a:path>
              </a:pathLst>
            </a:custGeom>
            <a:blipFill>
              <a:blip r:embed="rId4"/>
              <a:stretch>
                <a:fillRect t="-276" b="-276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7252348" y="5736877"/>
            <a:ext cx="1762507" cy="495245"/>
            <a:chOff x="0" y="0"/>
            <a:chExt cx="464199" cy="130435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464199" cy="130435"/>
            </a:xfrm>
            <a:custGeom>
              <a:avLst/>
              <a:gdLst/>
              <a:ahLst/>
              <a:cxnLst/>
              <a:rect l="l" t="t" r="r" b="b"/>
              <a:pathLst>
                <a:path w="464199" h="130435">
                  <a:moveTo>
                    <a:pt x="48318" y="0"/>
                  </a:moveTo>
                  <a:lnTo>
                    <a:pt x="415881" y="0"/>
                  </a:lnTo>
                  <a:cubicBezTo>
                    <a:pt x="442566" y="0"/>
                    <a:pt x="464199" y="21633"/>
                    <a:pt x="464199" y="48318"/>
                  </a:cubicBezTo>
                  <a:lnTo>
                    <a:pt x="464199" y="82117"/>
                  </a:lnTo>
                  <a:cubicBezTo>
                    <a:pt x="464199" y="94931"/>
                    <a:pt x="459109" y="107221"/>
                    <a:pt x="450047" y="116283"/>
                  </a:cubicBezTo>
                  <a:cubicBezTo>
                    <a:pt x="440986" y="125344"/>
                    <a:pt x="428696" y="130435"/>
                    <a:pt x="415881" y="130435"/>
                  </a:cubicBezTo>
                  <a:lnTo>
                    <a:pt x="48318" y="130435"/>
                  </a:lnTo>
                  <a:cubicBezTo>
                    <a:pt x="21633" y="130435"/>
                    <a:pt x="0" y="108802"/>
                    <a:pt x="0" y="82117"/>
                  </a:cubicBezTo>
                  <a:lnTo>
                    <a:pt x="0" y="48318"/>
                  </a:lnTo>
                  <a:cubicBezTo>
                    <a:pt x="0" y="21633"/>
                    <a:pt x="21633" y="0"/>
                    <a:pt x="48318" y="0"/>
                  </a:cubicBezTo>
                  <a:close/>
                </a:path>
              </a:pathLst>
            </a:custGeom>
            <a:solidFill>
              <a:srgbClr val="DDAB5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38100"/>
              <a:ext cx="464199" cy="16853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11077340" y="5736877"/>
            <a:ext cx="1332412" cy="495245"/>
            <a:chOff x="0" y="0"/>
            <a:chExt cx="350923" cy="130435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350923" cy="130435"/>
            </a:xfrm>
            <a:custGeom>
              <a:avLst/>
              <a:gdLst/>
              <a:ahLst/>
              <a:cxnLst/>
              <a:rect l="l" t="t" r="r" b="b"/>
              <a:pathLst>
                <a:path w="350923" h="130435">
                  <a:moveTo>
                    <a:pt x="63915" y="0"/>
                  </a:moveTo>
                  <a:lnTo>
                    <a:pt x="287008" y="0"/>
                  </a:lnTo>
                  <a:cubicBezTo>
                    <a:pt x="322308" y="0"/>
                    <a:pt x="350923" y="28616"/>
                    <a:pt x="350923" y="63915"/>
                  </a:cubicBezTo>
                  <a:lnTo>
                    <a:pt x="350923" y="66520"/>
                  </a:lnTo>
                  <a:cubicBezTo>
                    <a:pt x="350923" y="83471"/>
                    <a:pt x="344189" y="99728"/>
                    <a:pt x="332203" y="111715"/>
                  </a:cubicBezTo>
                  <a:cubicBezTo>
                    <a:pt x="320217" y="123701"/>
                    <a:pt x="303960" y="130435"/>
                    <a:pt x="287008" y="130435"/>
                  </a:cubicBezTo>
                  <a:lnTo>
                    <a:pt x="63915" y="130435"/>
                  </a:lnTo>
                  <a:cubicBezTo>
                    <a:pt x="46964" y="130435"/>
                    <a:pt x="30707" y="123701"/>
                    <a:pt x="18720" y="111715"/>
                  </a:cubicBezTo>
                  <a:cubicBezTo>
                    <a:pt x="6734" y="99728"/>
                    <a:pt x="0" y="83471"/>
                    <a:pt x="0" y="66520"/>
                  </a:cubicBezTo>
                  <a:lnTo>
                    <a:pt x="0" y="63915"/>
                  </a:lnTo>
                  <a:cubicBezTo>
                    <a:pt x="0" y="46964"/>
                    <a:pt x="6734" y="30707"/>
                    <a:pt x="18720" y="18720"/>
                  </a:cubicBezTo>
                  <a:cubicBezTo>
                    <a:pt x="30707" y="6734"/>
                    <a:pt x="46964" y="0"/>
                    <a:pt x="63915" y="0"/>
                  </a:cubicBezTo>
                  <a:close/>
                </a:path>
              </a:pathLst>
            </a:custGeom>
            <a:solidFill>
              <a:srgbClr val="DDAB5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TextBox 16"/>
            <p:cNvSpPr txBox="1"/>
            <p:nvPr/>
          </p:nvSpPr>
          <p:spPr>
            <a:xfrm>
              <a:off x="0" y="-38100"/>
              <a:ext cx="350923" cy="16853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r>
                <a:rPr lang="en-US" sz="1899" b="1">
                  <a:solidFill>
                    <a:srgbClr val="000000"/>
                  </a:solidFill>
                  <a:latin typeface="Canva Sans Bold"/>
                  <a:ea typeface="Canva Sans Bold"/>
                  <a:cs typeface="Canva Sans Bold"/>
                  <a:sym typeface="Canva Sans Bold"/>
                </a:rPr>
                <a:t>Owner</a:t>
              </a:r>
            </a:p>
          </p:txBody>
        </p:sp>
      </p:grpSp>
      <p:sp>
        <p:nvSpPr>
          <p:cNvPr id="17" name="TextBox 17"/>
          <p:cNvSpPr txBox="1"/>
          <p:nvPr/>
        </p:nvSpPr>
        <p:spPr>
          <a:xfrm>
            <a:off x="1701618" y="1431612"/>
            <a:ext cx="6731934" cy="9207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150"/>
              </a:lnSpc>
            </a:pPr>
            <a:r>
              <a:rPr lang="en-US" sz="6500" b="1">
                <a:solidFill>
                  <a:srgbClr val="DDAB5F"/>
                </a:solidFill>
                <a:latin typeface="Playfair Display Medium"/>
                <a:ea typeface="Playfair Display Medium"/>
                <a:cs typeface="Playfair Display Medium"/>
                <a:sym typeface="Playfair Display Medium"/>
              </a:rPr>
              <a:t>The Team</a:t>
            </a:r>
          </a:p>
        </p:txBody>
      </p:sp>
      <p:grpSp>
        <p:nvGrpSpPr>
          <p:cNvPr id="18" name="Group 18"/>
          <p:cNvGrpSpPr/>
          <p:nvPr/>
        </p:nvGrpSpPr>
        <p:grpSpPr>
          <a:xfrm>
            <a:off x="-88301" y="8479731"/>
            <a:ext cx="18508753" cy="317356"/>
            <a:chOff x="0" y="0"/>
            <a:chExt cx="4874733" cy="83583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4874733" cy="83583"/>
            </a:xfrm>
            <a:custGeom>
              <a:avLst/>
              <a:gdLst/>
              <a:ahLst/>
              <a:cxnLst/>
              <a:rect l="l" t="t" r="r" b="b"/>
              <a:pathLst>
                <a:path w="4874733" h="83583">
                  <a:moveTo>
                    <a:pt x="6274" y="0"/>
                  </a:moveTo>
                  <a:lnTo>
                    <a:pt x="4868459" y="0"/>
                  </a:lnTo>
                  <a:cubicBezTo>
                    <a:pt x="4871924" y="0"/>
                    <a:pt x="4874733" y="2809"/>
                    <a:pt x="4874733" y="6274"/>
                  </a:cubicBezTo>
                  <a:lnTo>
                    <a:pt x="4874733" y="77309"/>
                  </a:lnTo>
                  <a:cubicBezTo>
                    <a:pt x="4874733" y="80774"/>
                    <a:pt x="4871924" y="83583"/>
                    <a:pt x="4868459" y="83583"/>
                  </a:cubicBezTo>
                  <a:lnTo>
                    <a:pt x="6274" y="83583"/>
                  </a:lnTo>
                  <a:cubicBezTo>
                    <a:pt x="2809" y="83583"/>
                    <a:pt x="0" y="80774"/>
                    <a:pt x="0" y="77309"/>
                  </a:cubicBezTo>
                  <a:lnTo>
                    <a:pt x="0" y="6274"/>
                  </a:lnTo>
                  <a:cubicBezTo>
                    <a:pt x="0" y="2809"/>
                    <a:pt x="2809" y="0"/>
                    <a:pt x="6274" y="0"/>
                  </a:cubicBezTo>
                  <a:close/>
                </a:path>
              </a:pathLst>
            </a:custGeom>
            <a:solidFill>
              <a:srgbClr val="DDAB5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0" name="TextBox 20"/>
            <p:cNvSpPr txBox="1"/>
            <p:nvPr/>
          </p:nvSpPr>
          <p:spPr>
            <a:xfrm>
              <a:off x="0" y="-38100"/>
              <a:ext cx="4874733" cy="12168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l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21" name="Group 21"/>
          <p:cNvGrpSpPr/>
          <p:nvPr/>
        </p:nvGrpSpPr>
        <p:grpSpPr>
          <a:xfrm>
            <a:off x="1701618" y="2283554"/>
            <a:ext cx="5296085" cy="449808"/>
            <a:chOff x="0" y="0"/>
            <a:chExt cx="7061447" cy="599744"/>
          </a:xfrm>
        </p:grpSpPr>
        <p:grpSp>
          <p:nvGrpSpPr>
            <p:cNvPr id="22" name="Group 22"/>
            <p:cNvGrpSpPr/>
            <p:nvPr/>
          </p:nvGrpSpPr>
          <p:grpSpPr>
            <a:xfrm>
              <a:off x="0" y="0"/>
              <a:ext cx="5003574" cy="599744"/>
              <a:chOff x="0" y="0"/>
              <a:chExt cx="988360" cy="118468"/>
            </a:xfrm>
          </p:grpSpPr>
          <p:sp>
            <p:nvSpPr>
              <p:cNvPr id="23" name="Freeform 23"/>
              <p:cNvSpPr/>
              <p:nvPr/>
            </p:nvSpPr>
            <p:spPr>
              <a:xfrm>
                <a:off x="0" y="0"/>
                <a:ext cx="988360" cy="118468"/>
              </a:xfrm>
              <a:custGeom>
                <a:avLst/>
                <a:gdLst/>
                <a:ahLst/>
                <a:cxnLst/>
                <a:rect l="l" t="t" r="r" b="b"/>
                <a:pathLst>
                  <a:path w="988360" h="118468">
                    <a:moveTo>
                      <a:pt x="30946" y="0"/>
                    </a:moveTo>
                    <a:lnTo>
                      <a:pt x="957415" y="0"/>
                    </a:lnTo>
                    <a:cubicBezTo>
                      <a:pt x="965622" y="0"/>
                      <a:pt x="973493" y="3260"/>
                      <a:pt x="979297" y="9064"/>
                    </a:cubicBezTo>
                    <a:cubicBezTo>
                      <a:pt x="985100" y="14867"/>
                      <a:pt x="988360" y="22738"/>
                      <a:pt x="988360" y="30946"/>
                    </a:cubicBezTo>
                    <a:lnTo>
                      <a:pt x="988360" y="87522"/>
                    </a:lnTo>
                    <a:cubicBezTo>
                      <a:pt x="988360" y="95730"/>
                      <a:pt x="985100" y="103601"/>
                      <a:pt x="979297" y="109404"/>
                    </a:cubicBezTo>
                    <a:cubicBezTo>
                      <a:pt x="973493" y="115208"/>
                      <a:pt x="965622" y="118468"/>
                      <a:pt x="957415" y="118468"/>
                    </a:cubicBezTo>
                    <a:lnTo>
                      <a:pt x="30946" y="118468"/>
                    </a:lnTo>
                    <a:cubicBezTo>
                      <a:pt x="22738" y="118468"/>
                      <a:pt x="14867" y="115208"/>
                      <a:pt x="9064" y="109404"/>
                    </a:cubicBezTo>
                    <a:cubicBezTo>
                      <a:pt x="3260" y="103601"/>
                      <a:pt x="0" y="95730"/>
                      <a:pt x="0" y="87522"/>
                    </a:cubicBezTo>
                    <a:lnTo>
                      <a:pt x="0" y="30946"/>
                    </a:lnTo>
                    <a:cubicBezTo>
                      <a:pt x="0" y="22738"/>
                      <a:pt x="3260" y="14867"/>
                      <a:pt x="9064" y="9064"/>
                    </a:cubicBezTo>
                    <a:cubicBezTo>
                      <a:pt x="14867" y="3260"/>
                      <a:pt x="22738" y="0"/>
                      <a:pt x="30946" y="0"/>
                    </a:cubicBezTo>
                    <a:close/>
                  </a:path>
                </a:pathLst>
              </a:custGeom>
              <a:solidFill>
                <a:srgbClr val="DDAB5F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4" name="TextBox 24"/>
              <p:cNvSpPr txBox="1"/>
              <p:nvPr/>
            </p:nvSpPr>
            <p:spPr>
              <a:xfrm>
                <a:off x="0" y="-38100"/>
                <a:ext cx="988360" cy="156568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l">
                  <a:lnSpc>
                    <a:spcPts val="2659"/>
                  </a:lnSpc>
                </a:pPr>
                <a:endParaRPr/>
              </a:p>
            </p:txBody>
          </p:sp>
        </p:grpSp>
        <p:sp>
          <p:nvSpPr>
            <p:cNvPr id="25" name="TextBox 25"/>
            <p:cNvSpPr txBox="1"/>
            <p:nvPr/>
          </p:nvSpPr>
          <p:spPr>
            <a:xfrm>
              <a:off x="512703" y="58208"/>
              <a:ext cx="6548744" cy="44979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2800"/>
                </a:lnSpc>
              </a:pPr>
              <a:r>
                <a:rPr lang="en-US" sz="2000">
                  <a:solidFill>
                    <a:srgbClr val="303030"/>
                  </a:solidFill>
                  <a:latin typeface="Canva Sans"/>
                  <a:ea typeface="Canva Sans"/>
                  <a:cs typeface="Canva Sans"/>
                  <a:sym typeface="Canva Sans"/>
                </a:rPr>
                <a:t>Heart of our Hospitality</a:t>
              </a:r>
            </a:p>
          </p:txBody>
        </p:sp>
      </p:grpSp>
      <p:sp>
        <p:nvSpPr>
          <p:cNvPr id="26" name="TextBox 26"/>
          <p:cNvSpPr txBox="1"/>
          <p:nvPr/>
        </p:nvSpPr>
        <p:spPr>
          <a:xfrm>
            <a:off x="2028203" y="5708907"/>
            <a:ext cx="1780756" cy="30670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20"/>
              </a:lnSpc>
            </a:pPr>
            <a:r>
              <a:rPr lang="en-US" sz="1800" b="1">
                <a:solidFill>
                  <a:srgbClr val="141414"/>
                </a:solidFill>
                <a:latin typeface="Inter Bold"/>
                <a:ea typeface="Inter Bold"/>
                <a:cs typeface="Inter Bold"/>
                <a:sym typeface="Inter Bold"/>
              </a:rPr>
              <a:t>Chef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7234099" y="5811925"/>
            <a:ext cx="1780756" cy="30670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20"/>
              </a:lnSpc>
            </a:pPr>
            <a:r>
              <a:rPr lang="en-US" sz="1800" b="1">
                <a:solidFill>
                  <a:srgbClr val="141414"/>
                </a:solidFill>
                <a:latin typeface="Inter Bold"/>
                <a:ea typeface="Inter Bold"/>
                <a:cs typeface="Inter Bold"/>
                <a:sym typeface="Inter Bold"/>
              </a:rPr>
              <a:t>Front of House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1701618" y="6571556"/>
            <a:ext cx="4944301" cy="8890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800"/>
              </a:lnSpc>
            </a:pPr>
            <a:r>
              <a:rPr lang="en-US" sz="2000">
                <a:solidFill>
                  <a:srgbClr val="303030"/>
                </a:solidFill>
                <a:latin typeface="Canva Sans"/>
                <a:ea typeface="Canva Sans"/>
                <a:cs typeface="Canva Sans"/>
                <a:sym typeface="Canva Sans"/>
              </a:rPr>
              <a:t>Additional Staff Requirements</a:t>
            </a:r>
          </a:p>
          <a:p>
            <a:pPr marL="323850" lvl="1" indent="-161925" algn="l">
              <a:lnSpc>
                <a:spcPts val="2100"/>
              </a:lnSpc>
              <a:buFont typeface="Arial"/>
              <a:buChar char="•"/>
            </a:pPr>
            <a:r>
              <a:rPr lang="en-US" sz="1500">
                <a:solidFill>
                  <a:srgbClr val="303030"/>
                </a:solidFill>
                <a:latin typeface="Canva Sans"/>
                <a:ea typeface="Canva Sans"/>
                <a:cs typeface="Canva Sans"/>
                <a:sym typeface="Canva Sans"/>
              </a:rPr>
              <a:t>Sous Chef</a:t>
            </a:r>
          </a:p>
          <a:p>
            <a:pPr marL="323850" lvl="1" indent="-161925" algn="l">
              <a:lnSpc>
                <a:spcPts val="2100"/>
              </a:lnSpc>
              <a:buFont typeface="Arial"/>
              <a:buChar char="•"/>
            </a:pPr>
            <a:r>
              <a:rPr lang="en-US" sz="1500">
                <a:solidFill>
                  <a:srgbClr val="303030"/>
                </a:solidFill>
                <a:latin typeface="Canva Sans"/>
                <a:ea typeface="Canva Sans"/>
                <a:cs typeface="Canva Sans"/>
                <a:sym typeface="Canva Sans"/>
              </a:rPr>
              <a:t>Front of House (2)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6835818" y="6571556"/>
            <a:ext cx="4079636" cy="16891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800"/>
              </a:lnSpc>
            </a:pPr>
            <a:r>
              <a:rPr lang="en-US" sz="2000">
                <a:solidFill>
                  <a:srgbClr val="303030"/>
                </a:solidFill>
                <a:latin typeface="Canva Sans"/>
                <a:ea typeface="Canva Sans"/>
                <a:cs typeface="Canva Sans"/>
                <a:sym typeface="Canva Sans"/>
              </a:rPr>
              <a:t>Training and Development</a:t>
            </a:r>
          </a:p>
          <a:p>
            <a:pPr marL="323850" lvl="1" indent="-161925" algn="l">
              <a:lnSpc>
                <a:spcPts val="2100"/>
              </a:lnSpc>
              <a:buFont typeface="Arial"/>
              <a:buChar char="•"/>
            </a:pPr>
            <a:r>
              <a:rPr lang="en-US" sz="1500">
                <a:solidFill>
                  <a:srgbClr val="303030"/>
                </a:solidFill>
                <a:latin typeface="Canva Sans"/>
                <a:ea typeface="Canva Sans"/>
                <a:cs typeface="Canva Sans"/>
                <a:sym typeface="Canva Sans"/>
              </a:rPr>
              <a:t>HACCP and Food Safety Certification</a:t>
            </a:r>
          </a:p>
          <a:p>
            <a:pPr marL="323850" lvl="1" indent="-161925" algn="l">
              <a:lnSpc>
                <a:spcPts val="2100"/>
              </a:lnSpc>
              <a:buFont typeface="Arial"/>
              <a:buChar char="•"/>
            </a:pPr>
            <a:r>
              <a:rPr lang="en-US" sz="1500">
                <a:solidFill>
                  <a:srgbClr val="303030"/>
                </a:solidFill>
                <a:latin typeface="Canva Sans"/>
                <a:ea typeface="Canva Sans"/>
                <a:cs typeface="Canva Sans"/>
                <a:sym typeface="Canva Sans"/>
              </a:rPr>
              <a:t>Customer Engagement Training</a:t>
            </a:r>
          </a:p>
          <a:p>
            <a:pPr marL="323850" lvl="1" indent="-161925" algn="l">
              <a:lnSpc>
                <a:spcPts val="2100"/>
              </a:lnSpc>
              <a:buFont typeface="Arial"/>
              <a:buChar char="•"/>
            </a:pPr>
            <a:r>
              <a:rPr lang="en-US" sz="1500">
                <a:solidFill>
                  <a:srgbClr val="303030"/>
                </a:solidFill>
                <a:latin typeface="Canva Sans"/>
                <a:ea typeface="Canva Sans"/>
                <a:cs typeface="Canva Sans"/>
                <a:sym typeface="Canva Sans"/>
              </a:rPr>
              <a:t>On-site Placement Training for FOH and </a:t>
            </a:r>
          </a:p>
          <a:p>
            <a:pPr algn="l">
              <a:lnSpc>
                <a:spcPts val="2100"/>
              </a:lnSpc>
            </a:pPr>
            <a:r>
              <a:rPr lang="en-US" sz="1500">
                <a:solidFill>
                  <a:srgbClr val="303030"/>
                </a:solidFill>
                <a:latin typeface="Canva Sans"/>
                <a:ea typeface="Canva Sans"/>
                <a:cs typeface="Canva Sans"/>
                <a:sym typeface="Canva Sans"/>
              </a:rPr>
              <a:t>       Chef Roles</a:t>
            </a:r>
          </a:p>
          <a:p>
            <a:pPr marL="323850" lvl="1" indent="-161925" algn="l">
              <a:lnSpc>
                <a:spcPts val="2100"/>
              </a:lnSpc>
              <a:buFont typeface="Arial"/>
              <a:buChar char="•"/>
            </a:pPr>
            <a:r>
              <a:rPr lang="en-US" sz="1500">
                <a:solidFill>
                  <a:srgbClr val="303030"/>
                </a:solidFill>
                <a:latin typeface="Canva Sans"/>
                <a:ea typeface="Canva Sans"/>
                <a:cs typeface="Canva Sans"/>
                <a:sym typeface="Canva Sans"/>
              </a:rPr>
              <a:t>Sales &amp; Marketing Workshops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11105954" y="6571556"/>
            <a:ext cx="4944301" cy="8890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800"/>
              </a:lnSpc>
            </a:pPr>
            <a:r>
              <a:rPr lang="en-US" sz="2000">
                <a:solidFill>
                  <a:srgbClr val="303030"/>
                </a:solidFill>
                <a:latin typeface="Canva Sans"/>
                <a:ea typeface="Canva Sans"/>
                <a:cs typeface="Canva Sans"/>
                <a:sym typeface="Canva Sans"/>
              </a:rPr>
              <a:t>Outsourced Support/Key Partners</a:t>
            </a:r>
          </a:p>
          <a:p>
            <a:pPr marL="323850" lvl="1" indent="-161925" algn="l">
              <a:lnSpc>
                <a:spcPts val="2100"/>
              </a:lnSpc>
              <a:buFont typeface="Arial"/>
              <a:buChar char="•"/>
            </a:pPr>
            <a:r>
              <a:rPr lang="en-US" sz="1500">
                <a:solidFill>
                  <a:srgbClr val="303030"/>
                </a:solidFill>
                <a:latin typeface="Canva Sans"/>
                <a:ea typeface="Canva Sans"/>
                <a:cs typeface="Canva Sans"/>
                <a:sym typeface="Canva Sans"/>
              </a:rPr>
              <a:t>Accounting</a:t>
            </a:r>
          </a:p>
          <a:p>
            <a:pPr marL="323850" lvl="1" indent="-161925" algn="l">
              <a:lnSpc>
                <a:spcPts val="2100"/>
              </a:lnSpc>
              <a:buFont typeface="Arial"/>
              <a:buChar char="•"/>
            </a:pPr>
            <a:r>
              <a:rPr lang="en-US" sz="1500">
                <a:solidFill>
                  <a:srgbClr val="303030"/>
                </a:solidFill>
                <a:latin typeface="Canva Sans"/>
                <a:ea typeface="Canva Sans"/>
                <a:cs typeface="Canva Sans"/>
                <a:sym typeface="Canva Sans"/>
              </a:rPr>
              <a:t>Business Consultancy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E714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0605644" y="1895943"/>
            <a:ext cx="6397049" cy="7020081"/>
          </a:xfrm>
          <a:custGeom>
            <a:avLst/>
            <a:gdLst/>
            <a:ahLst/>
            <a:cxnLst/>
            <a:rect l="l" t="t" r="r" b="b"/>
            <a:pathLst>
              <a:path w="6397049" h="7020081">
                <a:moveTo>
                  <a:pt x="0" y="0"/>
                </a:moveTo>
                <a:lnTo>
                  <a:pt x="6397049" y="0"/>
                </a:lnTo>
                <a:lnTo>
                  <a:pt x="6397049" y="7020082"/>
                </a:lnTo>
                <a:lnTo>
                  <a:pt x="0" y="702008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/>
          <p:cNvGrpSpPr/>
          <p:nvPr/>
        </p:nvGrpSpPr>
        <p:grpSpPr>
          <a:xfrm>
            <a:off x="10323690" y="2307204"/>
            <a:ext cx="1523593" cy="1190377"/>
            <a:chOff x="0" y="0"/>
            <a:chExt cx="756369" cy="590948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756369" cy="590948"/>
            </a:xfrm>
            <a:custGeom>
              <a:avLst/>
              <a:gdLst/>
              <a:ahLst/>
              <a:cxnLst/>
              <a:rect l="l" t="t" r="r" b="b"/>
              <a:pathLst>
                <a:path w="756369" h="590948">
                  <a:moveTo>
                    <a:pt x="36989" y="0"/>
                  </a:moveTo>
                  <a:lnTo>
                    <a:pt x="719380" y="0"/>
                  </a:lnTo>
                  <a:cubicBezTo>
                    <a:pt x="739808" y="0"/>
                    <a:pt x="756369" y="16561"/>
                    <a:pt x="756369" y="36989"/>
                  </a:cubicBezTo>
                  <a:lnTo>
                    <a:pt x="756369" y="553958"/>
                  </a:lnTo>
                  <a:cubicBezTo>
                    <a:pt x="756369" y="574387"/>
                    <a:pt x="739808" y="590948"/>
                    <a:pt x="719380" y="590948"/>
                  </a:cubicBezTo>
                  <a:lnTo>
                    <a:pt x="36989" y="590948"/>
                  </a:lnTo>
                  <a:cubicBezTo>
                    <a:pt x="16561" y="590948"/>
                    <a:pt x="0" y="574387"/>
                    <a:pt x="0" y="553958"/>
                  </a:cubicBezTo>
                  <a:lnTo>
                    <a:pt x="0" y="36989"/>
                  </a:lnTo>
                  <a:cubicBezTo>
                    <a:pt x="0" y="16561"/>
                    <a:pt x="16561" y="0"/>
                    <a:pt x="36989" y="0"/>
                  </a:cubicBezTo>
                  <a:close/>
                </a:path>
              </a:pathLst>
            </a:custGeom>
            <a:blipFill>
              <a:blip r:embed="rId4"/>
              <a:stretch>
                <a:fillRect t="-13996" b="-13996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3578181" y="4852920"/>
            <a:ext cx="1773259" cy="1446916"/>
            <a:chOff x="0" y="0"/>
            <a:chExt cx="766002" cy="62503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766002" cy="625030"/>
            </a:xfrm>
            <a:custGeom>
              <a:avLst/>
              <a:gdLst/>
              <a:ahLst/>
              <a:cxnLst/>
              <a:rect l="l" t="t" r="r" b="b"/>
              <a:pathLst>
                <a:path w="766002" h="625030">
                  <a:moveTo>
                    <a:pt x="31781" y="0"/>
                  </a:moveTo>
                  <a:lnTo>
                    <a:pt x="734220" y="0"/>
                  </a:lnTo>
                  <a:cubicBezTo>
                    <a:pt x="751773" y="0"/>
                    <a:pt x="766002" y="14229"/>
                    <a:pt x="766002" y="31781"/>
                  </a:cubicBezTo>
                  <a:lnTo>
                    <a:pt x="766002" y="593249"/>
                  </a:lnTo>
                  <a:cubicBezTo>
                    <a:pt x="766002" y="610801"/>
                    <a:pt x="751773" y="625030"/>
                    <a:pt x="734220" y="625030"/>
                  </a:cubicBezTo>
                  <a:lnTo>
                    <a:pt x="31781" y="625030"/>
                  </a:lnTo>
                  <a:cubicBezTo>
                    <a:pt x="23352" y="625030"/>
                    <a:pt x="15269" y="621682"/>
                    <a:pt x="9309" y="615721"/>
                  </a:cubicBezTo>
                  <a:cubicBezTo>
                    <a:pt x="3348" y="609761"/>
                    <a:pt x="0" y="601678"/>
                    <a:pt x="0" y="593249"/>
                  </a:cubicBezTo>
                  <a:lnTo>
                    <a:pt x="0" y="31781"/>
                  </a:lnTo>
                  <a:cubicBezTo>
                    <a:pt x="0" y="14229"/>
                    <a:pt x="14229" y="0"/>
                    <a:pt x="31781" y="0"/>
                  </a:cubicBezTo>
                  <a:close/>
                </a:path>
              </a:pathLst>
            </a:custGeom>
            <a:blipFill>
              <a:blip r:embed="rId5"/>
              <a:stretch>
                <a:fillRect t="-11277" b="-11277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12961705" y="4225035"/>
            <a:ext cx="616476" cy="624341"/>
            <a:chOff x="0" y="0"/>
            <a:chExt cx="821969" cy="832455"/>
          </a:xfrm>
        </p:grpSpPr>
        <p:sp>
          <p:nvSpPr>
            <p:cNvPr id="8" name="Freeform 8"/>
            <p:cNvSpPr/>
            <p:nvPr/>
          </p:nvSpPr>
          <p:spPr>
            <a:xfrm>
              <a:off x="109528" y="0"/>
              <a:ext cx="638909" cy="832455"/>
            </a:xfrm>
            <a:custGeom>
              <a:avLst/>
              <a:gdLst/>
              <a:ahLst/>
              <a:cxnLst/>
              <a:rect l="l" t="t" r="r" b="b"/>
              <a:pathLst>
                <a:path w="638909" h="832455">
                  <a:moveTo>
                    <a:pt x="0" y="0"/>
                  </a:moveTo>
                  <a:lnTo>
                    <a:pt x="638909" y="0"/>
                  </a:lnTo>
                  <a:lnTo>
                    <a:pt x="638909" y="832455"/>
                  </a:lnTo>
                  <a:lnTo>
                    <a:pt x="0" y="83245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0" y="178089"/>
              <a:ext cx="821969" cy="39720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2436"/>
                </a:lnSpc>
              </a:pPr>
              <a:r>
                <a:rPr lang="en-US" sz="1874">
                  <a:solidFill>
                    <a:srgbClr val="FFFFFF"/>
                  </a:solidFill>
                  <a:latin typeface="Inter"/>
                  <a:ea typeface="Inter"/>
                  <a:cs typeface="Inter"/>
                  <a:sym typeface="Inter"/>
                </a:rPr>
                <a:t>05</a:t>
              </a:r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1198153" y="4037070"/>
            <a:ext cx="604267" cy="666212"/>
            <a:chOff x="0" y="-38100"/>
            <a:chExt cx="152864" cy="168535"/>
          </a:xfrm>
        </p:grpSpPr>
        <p:sp>
          <p:nvSpPr>
            <p:cNvPr id="11" name="Freeform 11"/>
            <p:cNvSpPr/>
            <p:nvPr/>
          </p:nvSpPr>
          <p:spPr>
            <a:xfrm>
              <a:off x="2233" y="-16822"/>
              <a:ext cx="150631" cy="130435"/>
            </a:xfrm>
            <a:custGeom>
              <a:avLst/>
              <a:gdLst/>
              <a:ahLst/>
              <a:cxnLst/>
              <a:rect l="l" t="t" r="r" b="b"/>
              <a:pathLst>
                <a:path w="150631" h="130435">
                  <a:moveTo>
                    <a:pt x="52056" y="0"/>
                  </a:moveTo>
                  <a:lnTo>
                    <a:pt x="98575" y="0"/>
                  </a:lnTo>
                  <a:cubicBezTo>
                    <a:pt x="127325" y="0"/>
                    <a:pt x="150631" y="23306"/>
                    <a:pt x="150631" y="52056"/>
                  </a:cubicBezTo>
                  <a:lnTo>
                    <a:pt x="150631" y="78379"/>
                  </a:lnTo>
                  <a:cubicBezTo>
                    <a:pt x="150631" y="107129"/>
                    <a:pt x="127325" y="130435"/>
                    <a:pt x="98575" y="130435"/>
                  </a:cubicBezTo>
                  <a:lnTo>
                    <a:pt x="52056" y="130435"/>
                  </a:lnTo>
                  <a:cubicBezTo>
                    <a:pt x="23306" y="130435"/>
                    <a:pt x="0" y="107129"/>
                    <a:pt x="0" y="78379"/>
                  </a:cubicBezTo>
                  <a:lnTo>
                    <a:pt x="0" y="52056"/>
                  </a:lnTo>
                  <a:cubicBezTo>
                    <a:pt x="0" y="23306"/>
                    <a:pt x="23306" y="0"/>
                    <a:pt x="52056" y="0"/>
                  </a:cubicBezTo>
                  <a:close/>
                </a:path>
              </a:pathLst>
            </a:custGeom>
            <a:solidFill>
              <a:srgbClr val="DDAB5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0" y="-38100"/>
              <a:ext cx="150631" cy="168535"/>
            </a:xfrm>
            <a:prstGeom prst="rect">
              <a:avLst/>
            </a:prstGeom>
          </p:spPr>
          <p:txBody>
            <a:bodyPr lIns="18490" tIns="18490" rIns="18490" bIns="18490" rtlCol="0" anchor="ctr"/>
            <a:lstStyle/>
            <a:p>
              <a:pPr algn="ctr">
                <a:lnSpc>
                  <a:spcPts val="2911"/>
                </a:lnSpc>
              </a:pPr>
              <a:r>
                <a:rPr lang="en-US" sz="2079" b="1" dirty="0">
                  <a:solidFill>
                    <a:srgbClr val="000000"/>
                  </a:solidFill>
                  <a:latin typeface="Canva Sans Bold"/>
                  <a:ea typeface="Canva Sans Bold"/>
                  <a:cs typeface="Canva Sans Bold"/>
                  <a:sym typeface="Canva Sans Bold"/>
                </a:rPr>
                <a:t>01</a:t>
              </a:r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1198153" y="4984234"/>
            <a:ext cx="622051" cy="666212"/>
            <a:chOff x="-6732" y="-21794"/>
            <a:chExt cx="157363" cy="168535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150631" cy="130435"/>
            </a:xfrm>
            <a:custGeom>
              <a:avLst/>
              <a:gdLst/>
              <a:ahLst/>
              <a:cxnLst/>
              <a:rect l="l" t="t" r="r" b="b"/>
              <a:pathLst>
                <a:path w="150631" h="130435">
                  <a:moveTo>
                    <a:pt x="52056" y="0"/>
                  </a:moveTo>
                  <a:lnTo>
                    <a:pt x="98575" y="0"/>
                  </a:lnTo>
                  <a:cubicBezTo>
                    <a:pt x="127325" y="0"/>
                    <a:pt x="150631" y="23306"/>
                    <a:pt x="150631" y="52056"/>
                  </a:cubicBezTo>
                  <a:lnTo>
                    <a:pt x="150631" y="78379"/>
                  </a:lnTo>
                  <a:cubicBezTo>
                    <a:pt x="150631" y="107129"/>
                    <a:pt x="127325" y="130435"/>
                    <a:pt x="98575" y="130435"/>
                  </a:cubicBezTo>
                  <a:lnTo>
                    <a:pt x="52056" y="130435"/>
                  </a:lnTo>
                  <a:cubicBezTo>
                    <a:pt x="23306" y="130435"/>
                    <a:pt x="0" y="107129"/>
                    <a:pt x="0" y="78379"/>
                  </a:cubicBezTo>
                  <a:lnTo>
                    <a:pt x="0" y="52056"/>
                  </a:lnTo>
                  <a:cubicBezTo>
                    <a:pt x="0" y="23306"/>
                    <a:pt x="23306" y="0"/>
                    <a:pt x="52056" y="0"/>
                  </a:cubicBezTo>
                  <a:close/>
                </a:path>
              </a:pathLst>
            </a:custGeom>
            <a:solidFill>
              <a:srgbClr val="DDAB5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5" name="TextBox 15"/>
            <p:cNvSpPr txBox="1"/>
            <p:nvPr/>
          </p:nvSpPr>
          <p:spPr>
            <a:xfrm>
              <a:off x="-6732" y="-21794"/>
              <a:ext cx="150631" cy="168535"/>
            </a:xfrm>
            <a:prstGeom prst="rect">
              <a:avLst/>
            </a:prstGeom>
          </p:spPr>
          <p:txBody>
            <a:bodyPr lIns="18490" tIns="18490" rIns="18490" bIns="18490" rtlCol="0" anchor="ctr"/>
            <a:lstStyle/>
            <a:p>
              <a:pPr algn="ctr">
                <a:lnSpc>
                  <a:spcPts val="2911"/>
                </a:lnSpc>
              </a:pPr>
              <a:r>
                <a:rPr lang="en-US" sz="2079" b="1" dirty="0">
                  <a:solidFill>
                    <a:srgbClr val="000000"/>
                  </a:solidFill>
                  <a:latin typeface="Canva Sans Bold"/>
                  <a:ea typeface="Canva Sans Bold"/>
                  <a:cs typeface="Canva Sans Bold"/>
                  <a:sym typeface="Canva Sans Bold"/>
                </a:rPr>
                <a:t>02</a:t>
              </a:r>
            </a:p>
          </p:txBody>
        </p:sp>
      </p:grpSp>
      <p:pic>
        <p:nvPicPr>
          <p:cNvPr id="16" name="Picture 1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722921" y="5108958"/>
            <a:ext cx="4193106" cy="838621"/>
          </a:xfrm>
          <a:prstGeom prst="rect">
            <a:avLst/>
          </a:prstGeom>
        </p:spPr>
      </p:pic>
      <p:pic>
        <p:nvPicPr>
          <p:cNvPr id="17" name="Picture 1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83254" y="4396010"/>
            <a:ext cx="4193106" cy="838621"/>
          </a:xfrm>
          <a:prstGeom prst="rect">
            <a:avLst/>
          </a:prstGeom>
        </p:spPr>
      </p:pic>
      <p:grpSp>
        <p:nvGrpSpPr>
          <p:cNvPr id="18" name="Group 18"/>
          <p:cNvGrpSpPr/>
          <p:nvPr/>
        </p:nvGrpSpPr>
        <p:grpSpPr>
          <a:xfrm>
            <a:off x="1249864" y="5916894"/>
            <a:ext cx="595440" cy="515604"/>
            <a:chOff x="0" y="0"/>
            <a:chExt cx="150631" cy="130435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150631" cy="130435"/>
            </a:xfrm>
            <a:custGeom>
              <a:avLst/>
              <a:gdLst/>
              <a:ahLst/>
              <a:cxnLst/>
              <a:rect l="l" t="t" r="r" b="b"/>
              <a:pathLst>
                <a:path w="150631" h="130435">
                  <a:moveTo>
                    <a:pt x="52056" y="0"/>
                  </a:moveTo>
                  <a:lnTo>
                    <a:pt x="98575" y="0"/>
                  </a:lnTo>
                  <a:cubicBezTo>
                    <a:pt x="127325" y="0"/>
                    <a:pt x="150631" y="23306"/>
                    <a:pt x="150631" y="52056"/>
                  </a:cubicBezTo>
                  <a:lnTo>
                    <a:pt x="150631" y="78379"/>
                  </a:lnTo>
                  <a:cubicBezTo>
                    <a:pt x="150631" y="107129"/>
                    <a:pt x="127325" y="130435"/>
                    <a:pt x="98575" y="130435"/>
                  </a:cubicBezTo>
                  <a:lnTo>
                    <a:pt x="52056" y="130435"/>
                  </a:lnTo>
                  <a:cubicBezTo>
                    <a:pt x="23306" y="130435"/>
                    <a:pt x="0" y="107129"/>
                    <a:pt x="0" y="78379"/>
                  </a:cubicBezTo>
                  <a:lnTo>
                    <a:pt x="0" y="52056"/>
                  </a:lnTo>
                  <a:cubicBezTo>
                    <a:pt x="0" y="23306"/>
                    <a:pt x="23306" y="0"/>
                    <a:pt x="52056" y="0"/>
                  </a:cubicBezTo>
                  <a:close/>
                </a:path>
              </a:pathLst>
            </a:custGeom>
            <a:solidFill>
              <a:srgbClr val="DDAB5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0" name="TextBox 20"/>
            <p:cNvSpPr txBox="1"/>
            <p:nvPr/>
          </p:nvSpPr>
          <p:spPr>
            <a:xfrm>
              <a:off x="0" y="-9525"/>
              <a:ext cx="150631" cy="139960"/>
            </a:xfrm>
            <a:prstGeom prst="rect">
              <a:avLst/>
            </a:prstGeom>
          </p:spPr>
          <p:txBody>
            <a:bodyPr lIns="18490" tIns="18490" rIns="18490" bIns="18490" rtlCol="0" anchor="ctr"/>
            <a:lstStyle/>
            <a:p>
              <a:pPr algn="ctr">
                <a:lnSpc>
                  <a:spcPts val="968"/>
                </a:lnSpc>
              </a:pPr>
              <a:endParaRPr/>
            </a:p>
          </p:txBody>
        </p:sp>
      </p:grpSp>
      <p:pic>
        <p:nvPicPr>
          <p:cNvPr id="21" name="Picture 2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754036" y="6019528"/>
            <a:ext cx="4193106" cy="838621"/>
          </a:xfrm>
          <a:prstGeom prst="rect">
            <a:avLst/>
          </a:prstGeom>
        </p:spPr>
      </p:pic>
      <p:grpSp>
        <p:nvGrpSpPr>
          <p:cNvPr id="22" name="Group 22"/>
          <p:cNvGrpSpPr/>
          <p:nvPr/>
        </p:nvGrpSpPr>
        <p:grpSpPr>
          <a:xfrm>
            <a:off x="1263491" y="6604264"/>
            <a:ext cx="595440" cy="515604"/>
            <a:chOff x="0" y="0"/>
            <a:chExt cx="150631" cy="130435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150631" cy="130435"/>
            </a:xfrm>
            <a:custGeom>
              <a:avLst/>
              <a:gdLst/>
              <a:ahLst/>
              <a:cxnLst/>
              <a:rect l="l" t="t" r="r" b="b"/>
              <a:pathLst>
                <a:path w="150631" h="130435">
                  <a:moveTo>
                    <a:pt x="52056" y="0"/>
                  </a:moveTo>
                  <a:lnTo>
                    <a:pt x="98575" y="0"/>
                  </a:lnTo>
                  <a:cubicBezTo>
                    <a:pt x="127325" y="0"/>
                    <a:pt x="150631" y="23306"/>
                    <a:pt x="150631" y="52056"/>
                  </a:cubicBezTo>
                  <a:lnTo>
                    <a:pt x="150631" y="78379"/>
                  </a:lnTo>
                  <a:cubicBezTo>
                    <a:pt x="150631" y="107129"/>
                    <a:pt x="127325" y="130435"/>
                    <a:pt x="98575" y="130435"/>
                  </a:cubicBezTo>
                  <a:lnTo>
                    <a:pt x="52056" y="130435"/>
                  </a:lnTo>
                  <a:cubicBezTo>
                    <a:pt x="23306" y="130435"/>
                    <a:pt x="0" y="107129"/>
                    <a:pt x="0" y="78379"/>
                  </a:cubicBezTo>
                  <a:lnTo>
                    <a:pt x="0" y="52056"/>
                  </a:lnTo>
                  <a:cubicBezTo>
                    <a:pt x="0" y="23306"/>
                    <a:pt x="23306" y="0"/>
                    <a:pt x="52056" y="0"/>
                  </a:cubicBezTo>
                  <a:close/>
                </a:path>
              </a:pathLst>
            </a:custGeom>
            <a:solidFill>
              <a:srgbClr val="DDAB5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4" name="TextBox 24"/>
            <p:cNvSpPr txBox="1"/>
            <p:nvPr/>
          </p:nvSpPr>
          <p:spPr>
            <a:xfrm>
              <a:off x="0" y="-9525"/>
              <a:ext cx="150631" cy="139960"/>
            </a:xfrm>
            <a:prstGeom prst="rect">
              <a:avLst/>
            </a:prstGeom>
          </p:spPr>
          <p:txBody>
            <a:bodyPr lIns="18490" tIns="18490" rIns="18490" bIns="18490" rtlCol="0" anchor="ctr"/>
            <a:lstStyle/>
            <a:p>
              <a:pPr algn="ctr">
                <a:lnSpc>
                  <a:spcPts val="968"/>
                </a:lnSpc>
              </a:pPr>
              <a:endParaRPr/>
            </a:p>
          </p:txBody>
        </p:sp>
      </p:grpSp>
      <p:pic>
        <p:nvPicPr>
          <p:cNvPr id="25" name="Picture 25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761031" y="6724471"/>
            <a:ext cx="4193106" cy="838621"/>
          </a:xfrm>
          <a:prstGeom prst="rect">
            <a:avLst/>
          </a:prstGeom>
        </p:spPr>
      </p:pic>
      <p:grpSp>
        <p:nvGrpSpPr>
          <p:cNvPr id="26" name="Group 26"/>
          <p:cNvGrpSpPr/>
          <p:nvPr/>
        </p:nvGrpSpPr>
        <p:grpSpPr>
          <a:xfrm>
            <a:off x="1277529" y="7438669"/>
            <a:ext cx="595440" cy="515604"/>
            <a:chOff x="0" y="0"/>
            <a:chExt cx="150631" cy="130435"/>
          </a:xfrm>
        </p:grpSpPr>
        <p:sp>
          <p:nvSpPr>
            <p:cNvPr id="27" name="Freeform 27"/>
            <p:cNvSpPr/>
            <p:nvPr/>
          </p:nvSpPr>
          <p:spPr>
            <a:xfrm>
              <a:off x="0" y="0"/>
              <a:ext cx="150631" cy="130435"/>
            </a:xfrm>
            <a:custGeom>
              <a:avLst/>
              <a:gdLst/>
              <a:ahLst/>
              <a:cxnLst/>
              <a:rect l="l" t="t" r="r" b="b"/>
              <a:pathLst>
                <a:path w="150631" h="130435">
                  <a:moveTo>
                    <a:pt x="52056" y="0"/>
                  </a:moveTo>
                  <a:lnTo>
                    <a:pt x="98575" y="0"/>
                  </a:lnTo>
                  <a:cubicBezTo>
                    <a:pt x="127325" y="0"/>
                    <a:pt x="150631" y="23306"/>
                    <a:pt x="150631" y="52056"/>
                  </a:cubicBezTo>
                  <a:lnTo>
                    <a:pt x="150631" y="78379"/>
                  </a:lnTo>
                  <a:cubicBezTo>
                    <a:pt x="150631" y="107129"/>
                    <a:pt x="127325" y="130435"/>
                    <a:pt x="98575" y="130435"/>
                  </a:cubicBezTo>
                  <a:lnTo>
                    <a:pt x="52056" y="130435"/>
                  </a:lnTo>
                  <a:cubicBezTo>
                    <a:pt x="23306" y="130435"/>
                    <a:pt x="0" y="107129"/>
                    <a:pt x="0" y="78379"/>
                  </a:cubicBezTo>
                  <a:lnTo>
                    <a:pt x="0" y="52056"/>
                  </a:lnTo>
                  <a:cubicBezTo>
                    <a:pt x="0" y="23306"/>
                    <a:pt x="23306" y="0"/>
                    <a:pt x="52056" y="0"/>
                  </a:cubicBezTo>
                  <a:close/>
                </a:path>
              </a:pathLst>
            </a:custGeom>
            <a:solidFill>
              <a:srgbClr val="DDAB5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8" name="TextBox 28"/>
            <p:cNvSpPr txBox="1"/>
            <p:nvPr/>
          </p:nvSpPr>
          <p:spPr>
            <a:xfrm>
              <a:off x="0" y="-9525"/>
              <a:ext cx="150631" cy="139960"/>
            </a:xfrm>
            <a:prstGeom prst="rect">
              <a:avLst/>
            </a:prstGeom>
          </p:spPr>
          <p:txBody>
            <a:bodyPr lIns="18490" tIns="18490" rIns="18490" bIns="18490" rtlCol="0" anchor="ctr"/>
            <a:lstStyle/>
            <a:p>
              <a:pPr algn="ctr">
                <a:lnSpc>
                  <a:spcPts val="968"/>
                </a:lnSpc>
              </a:pPr>
              <a:endParaRPr/>
            </a:p>
          </p:txBody>
        </p:sp>
      </p:grpSp>
      <p:pic>
        <p:nvPicPr>
          <p:cNvPr id="29" name="Picture 29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784745" y="7429414"/>
            <a:ext cx="4193106" cy="838621"/>
          </a:xfrm>
          <a:prstGeom prst="rect">
            <a:avLst/>
          </a:prstGeom>
        </p:spPr>
      </p:pic>
      <p:grpSp>
        <p:nvGrpSpPr>
          <p:cNvPr id="30" name="Group 30"/>
          <p:cNvGrpSpPr/>
          <p:nvPr/>
        </p:nvGrpSpPr>
        <p:grpSpPr>
          <a:xfrm>
            <a:off x="12251516" y="5350437"/>
            <a:ext cx="616476" cy="624341"/>
            <a:chOff x="0" y="0"/>
            <a:chExt cx="821969" cy="832455"/>
          </a:xfrm>
        </p:grpSpPr>
        <p:sp>
          <p:nvSpPr>
            <p:cNvPr id="31" name="Freeform 31"/>
            <p:cNvSpPr/>
            <p:nvPr/>
          </p:nvSpPr>
          <p:spPr>
            <a:xfrm>
              <a:off x="109528" y="0"/>
              <a:ext cx="638909" cy="832455"/>
            </a:xfrm>
            <a:custGeom>
              <a:avLst/>
              <a:gdLst/>
              <a:ahLst/>
              <a:cxnLst/>
              <a:rect l="l" t="t" r="r" b="b"/>
              <a:pathLst>
                <a:path w="638909" h="832455">
                  <a:moveTo>
                    <a:pt x="0" y="0"/>
                  </a:moveTo>
                  <a:lnTo>
                    <a:pt x="638909" y="0"/>
                  </a:lnTo>
                  <a:lnTo>
                    <a:pt x="638909" y="832455"/>
                  </a:lnTo>
                  <a:lnTo>
                    <a:pt x="0" y="83245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32" name="TextBox 32"/>
            <p:cNvSpPr txBox="1"/>
            <p:nvPr/>
          </p:nvSpPr>
          <p:spPr>
            <a:xfrm>
              <a:off x="0" y="178089"/>
              <a:ext cx="821969" cy="39720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2436"/>
                </a:lnSpc>
              </a:pPr>
              <a:r>
                <a:rPr lang="en-US" sz="1874">
                  <a:solidFill>
                    <a:srgbClr val="FFFFFF"/>
                  </a:solidFill>
                  <a:latin typeface="Inter"/>
                  <a:ea typeface="Inter"/>
                  <a:cs typeface="Inter"/>
                  <a:sym typeface="Inter"/>
                </a:rPr>
                <a:t>02</a:t>
              </a:r>
            </a:p>
          </p:txBody>
        </p:sp>
      </p:grpSp>
      <p:grpSp>
        <p:nvGrpSpPr>
          <p:cNvPr id="33" name="Group 33"/>
          <p:cNvGrpSpPr/>
          <p:nvPr/>
        </p:nvGrpSpPr>
        <p:grpSpPr>
          <a:xfrm>
            <a:off x="12251516" y="7438669"/>
            <a:ext cx="616476" cy="624341"/>
            <a:chOff x="0" y="0"/>
            <a:chExt cx="821969" cy="832455"/>
          </a:xfrm>
        </p:grpSpPr>
        <p:sp>
          <p:nvSpPr>
            <p:cNvPr id="34" name="Freeform 34"/>
            <p:cNvSpPr/>
            <p:nvPr/>
          </p:nvSpPr>
          <p:spPr>
            <a:xfrm>
              <a:off x="109528" y="0"/>
              <a:ext cx="638909" cy="832455"/>
            </a:xfrm>
            <a:custGeom>
              <a:avLst/>
              <a:gdLst/>
              <a:ahLst/>
              <a:cxnLst/>
              <a:rect l="l" t="t" r="r" b="b"/>
              <a:pathLst>
                <a:path w="638909" h="832455">
                  <a:moveTo>
                    <a:pt x="0" y="0"/>
                  </a:moveTo>
                  <a:lnTo>
                    <a:pt x="638909" y="0"/>
                  </a:lnTo>
                  <a:lnTo>
                    <a:pt x="638909" y="832455"/>
                  </a:lnTo>
                  <a:lnTo>
                    <a:pt x="0" y="83245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35" name="TextBox 35"/>
            <p:cNvSpPr txBox="1"/>
            <p:nvPr/>
          </p:nvSpPr>
          <p:spPr>
            <a:xfrm>
              <a:off x="0" y="178089"/>
              <a:ext cx="821969" cy="39720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2436"/>
                </a:lnSpc>
              </a:pPr>
              <a:r>
                <a:rPr lang="en-US" sz="1874">
                  <a:solidFill>
                    <a:srgbClr val="FFFFFF"/>
                  </a:solidFill>
                  <a:latin typeface="Inter"/>
                  <a:ea typeface="Inter"/>
                  <a:cs typeface="Inter"/>
                  <a:sym typeface="Inter"/>
                </a:rPr>
                <a:t>03</a:t>
              </a:r>
            </a:p>
          </p:txBody>
        </p:sp>
      </p:grpSp>
      <p:grpSp>
        <p:nvGrpSpPr>
          <p:cNvPr id="36" name="Group 36"/>
          <p:cNvGrpSpPr/>
          <p:nvPr/>
        </p:nvGrpSpPr>
        <p:grpSpPr>
          <a:xfrm>
            <a:off x="15851991" y="3912865"/>
            <a:ext cx="616476" cy="624341"/>
            <a:chOff x="0" y="0"/>
            <a:chExt cx="821969" cy="832455"/>
          </a:xfrm>
        </p:grpSpPr>
        <p:sp>
          <p:nvSpPr>
            <p:cNvPr id="37" name="Freeform 37"/>
            <p:cNvSpPr/>
            <p:nvPr/>
          </p:nvSpPr>
          <p:spPr>
            <a:xfrm>
              <a:off x="109528" y="0"/>
              <a:ext cx="638909" cy="832455"/>
            </a:xfrm>
            <a:custGeom>
              <a:avLst/>
              <a:gdLst/>
              <a:ahLst/>
              <a:cxnLst/>
              <a:rect l="l" t="t" r="r" b="b"/>
              <a:pathLst>
                <a:path w="638909" h="832455">
                  <a:moveTo>
                    <a:pt x="0" y="0"/>
                  </a:moveTo>
                  <a:lnTo>
                    <a:pt x="638909" y="0"/>
                  </a:lnTo>
                  <a:lnTo>
                    <a:pt x="638909" y="832455"/>
                  </a:lnTo>
                  <a:lnTo>
                    <a:pt x="0" y="83245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38" name="TextBox 38"/>
            <p:cNvSpPr txBox="1"/>
            <p:nvPr/>
          </p:nvSpPr>
          <p:spPr>
            <a:xfrm>
              <a:off x="0" y="178089"/>
              <a:ext cx="821969" cy="39720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2436"/>
                </a:lnSpc>
              </a:pPr>
              <a:r>
                <a:rPr lang="en-US" sz="1874">
                  <a:solidFill>
                    <a:srgbClr val="FFFFFF"/>
                  </a:solidFill>
                  <a:latin typeface="Inter"/>
                  <a:ea typeface="Inter"/>
                  <a:cs typeface="Inter"/>
                  <a:sym typeface="Inter"/>
                </a:rPr>
                <a:t>04</a:t>
              </a:r>
            </a:p>
          </p:txBody>
        </p:sp>
      </p:grpSp>
      <p:grpSp>
        <p:nvGrpSpPr>
          <p:cNvPr id="39" name="Group 39"/>
          <p:cNvGrpSpPr/>
          <p:nvPr/>
        </p:nvGrpSpPr>
        <p:grpSpPr>
          <a:xfrm>
            <a:off x="12117147" y="2079315"/>
            <a:ext cx="616476" cy="624341"/>
            <a:chOff x="0" y="0"/>
            <a:chExt cx="821969" cy="832455"/>
          </a:xfrm>
        </p:grpSpPr>
        <p:sp>
          <p:nvSpPr>
            <p:cNvPr id="40" name="Freeform 40"/>
            <p:cNvSpPr/>
            <p:nvPr/>
          </p:nvSpPr>
          <p:spPr>
            <a:xfrm>
              <a:off x="109528" y="0"/>
              <a:ext cx="638909" cy="832455"/>
            </a:xfrm>
            <a:custGeom>
              <a:avLst/>
              <a:gdLst/>
              <a:ahLst/>
              <a:cxnLst/>
              <a:rect l="l" t="t" r="r" b="b"/>
              <a:pathLst>
                <a:path w="638909" h="832455">
                  <a:moveTo>
                    <a:pt x="0" y="0"/>
                  </a:moveTo>
                  <a:lnTo>
                    <a:pt x="638909" y="0"/>
                  </a:lnTo>
                  <a:lnTo>
                    <a:pt x="638909" y="832455"/>
                  </a:lnTo>
                  <a:lnTo>
                    <a:pt x="0" y="83245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41" name="TextBox 41"/>
            <p:cNvSpPr txBox="1"/>
            <p:nvPr/>
          </p:nvSpPr>
          <p:spPr>
            <a:xfrm>
              <a:off x="0" y="178089"/>
              <a:ext cx="821969" cy="39720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2436"/>
                </a:lnSpc>
              </a:pPr>
              <a:r>
                <a:rPr lang="en-US" sz="1874">
                  <a:solidFill>
                    <a:srgbClr val="FFFFFF"/>
                  </a:solidFill>
                  <a:latin typeface="Inter"/>
                  <a:ea typeface="Inter"/>
                  <a:cs typeface="Inter"/>
                  <a:sym typeface="Inter"/>
                </a:rPr>
                <a:t>01</a:t>
              </a:r>
            </a:p>
          </p:txBody>
        </p:sp>
      </p:grpSp>
      <p:grpSp>
        <p:nvGrpSpPr>
          <p:cNvPr id="42" name="Group 42"/>
          <p:cNvGrpSpPr/>
          <p:nvPr/>
        </p:nvGrpSpPr>
        <p:grpSpPr>
          <a:xfrm>
            <a:off x="14112407" y="2584289"/>
            <a:ext cx="1635324" cy="1334366"/>
            <a:chOff x="0" y="0"/>
            <a:chExt cx="766002" cy="625030"/>
          </a:xfrm>
        </p:grpSpPr>
        <p:sp>
          <p:nvSpPr>
            <p:cNvPr id="43" name="Freeform 43"/>
            <p:cNvSpPr/>
            <p:nvPr/>
          </p:nvSpPr>
          <p:spPr>
            <a:xfrm>
              <a:off x="0" y="0"/>
              <a:ext cx="766002" cy="625030"/>
            </a:xfrm>
            <a:custGeom>
              <a:avLst/>
              <a:gdLst/>
              <a:ahLst/>
              <a:cxnLst/>
              <a:rect l="l" t="t" r="r" b="b"/>
              <a:pathLst>
                <a:path w="766002" h="625030">
                  <a:moveTo>
                    <a:pt x="34462" y="0"/>
                  </a:moveTo>
                  <a:lnTo>
                    <a:pt x="731540" y="0"/>
                  </a:lnTo>
                  <a:cubicBezTo>
                    <a:pt x="750572" y="0"/>
                    <a:pt x="766002" y="15429"/>
                    <a:pt x="766002" y="34462"/>
                  </a:cubicBezTo>
                  <a:lnTo>
                    <a:pt x="766002" y="590568"/>
                  </a:lnTo>
                  <a:cubicBezTo>
                    <a:pt x="766002" y="609601"/>
                    <a:pt x="750572" y="625030"/>
                    <a:pt x="731540" y="625030"/>
                  </a:cubicBezTo>
                  <a:lnTo>
                    <a:pt x="34462" y="625030"/>
                  </a:lnTo>
                  <a:cubicBezTo>
                    <a:pt x="15429" y="625030"/>
                    <a:pt x="0" y="609601"/>
                    <a:pt x="0" y="590568"/>
                  </a:cubicBezTo>
                  <a:lnTo>
                    <a:pt x="0" y="34462"/>
                  </a:lnTo>
                  <a:cubicBezTo>
                    <a:pt x="0" y="15429"/>
                    <a:pt x="15429" y="0"/>
                    <a:pt x="34462" y="0"/>
                  </a:cubicBezTo>
                  <a:close/>
                </a:path>
              </a:pathLst>
            </a:custGeom>
            <a:blipFill>
              <a:blip r:embed="rId13"/>
              <a:stretch>
                <a:fillRect t="-11277" b="-11277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44" name="TextBox 44"/>
          <p:cNvSpPr txBox="1"/>
          <p:nvPr/>
        </p:nvSpPr>
        <p:spPr>
          <a:xfrm>
            <a:off x="6126713" y="4289046"/>
            <a:ext cx="4826707" cy="17184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305842" lvl="1" indent="-152921" algn="l">
              <a:lnSpc>
                <a:spcPts val="1983"/>
              </a:lnSpc>
              <a:buFont typeface="Arial"/>
              <a:buChar char="•"/>
            </a:pPr>
            <a:r>
              <a:rPr lang="en-US" sz="1416" dirty="0">
                <a:solidFill>
                  <a:srgbClr val="ECEFEB"/>
                </a:solidFill>
                <a:latin typeface="Canva Sans"/>
                <a:ea typeface="Canva Sans"/>
                <a:cs typeface="Canva Sans"/>
                <a:sym typeface="Canva Sans"/>
              </a:rPr>
              <a:t>Political &amp; economic factors: post-Brexit local sourcing trends, inflationary pressures</a:t>
            </a:r>
          </a:p>
          <a:p>
            <a:pPr marL="305842" lvl="1" indent="-152921" algn="l">
              <a:lnSpc>
                <a:spcPts val="1983"/>
              </a:lnSpc>
              <a:buFont typeface="Arial"/>
              <a:buChar char="•"/>
            </a:pPr>
            <a:r>
              <a:rPr lang="en-US" sz="1416" dirty="0">
                <a:solidFill>
                  <a:srgbClr val="ECEFEB"/>
                </a:solidFill>
                <a:latin typeface="Canva Sans"/>
                <a:ea typeface="Canva Sans"/>
                <a:cs typeface="Canva Sans"/>
                <a:sym typeface="Canva Sans"/>
              </a:rPr>
              <a:t>Social factors: growing appetite for ethnic food and cultural storytelling</a:t>
            </a:r>
          </a:p>
          <a:p>
            <a:pPr marL="305842" lvl="1" indent="-152921" algn="l">
              <a:lnSpc>
                <a:spcPts val="1983"/>
              </a:lnSpc>
              <a:buFont typeface="Arial"/>
              <a:buChar char="•"/>
            </a:pPr>
            <a:r>
              <a:rPr lang="en-US" sz="1416" dirty="0">
                <a:solidFill>
                  <a:srgbClr val="ECEFEB"/>
                </a:solidFill>
                <a:latin typeface="Canva Sans"/>
                <a:ea typeface="Canva Sans"/>
                <a:cs typeface="Canva Sans"/>
                <a:sym typeface="Canva Sans"/>
              </a:rPr>
              <a:t>Technological opportunities: mobile POS, QR menus, online ordering, social media engagement</a:t>
            </a:r>
          </a:p>
          <a:p>
            <a:pPr algn="l">
              <a:lnSpc>
                <a:spcPts val="1983"/>
              </a:lnSpc>
            </a:pPr>
            <a:endParaRPr lang="en-US" sz="1416" dirty="0">
              <a:solidFill>
                <a:srgbClr val="ECEFEB"/>
              </a:solidFill>
              <a:latin typeface="Canva Sans"/>
              <a:ea typeface="Canva Sans"/>
              <a:cs typeface="Canva Sans"/>
              <a:sym typeface="Canva Sans"/>
            </a:endParaRPr>
          </a:p>
        </p:txBody>
      </p:sp>
      <p:grpSp>
        <p:nvGrpSpPr>
          <p:cNvPr id="45" name="Group 45"/>
          <p:cNvGrpSpPr/>
          <p:nvPr/>
        </p:nvGrpSpPr>
        <p:grpSpPr>
          <a:xfrm>
            <a:off x="10926741" y="5916894"/>
            <a:ext cx="1523593" cy="1190377"/>
            <a:chOff x="0" y="0"/>
            <a:chExt cx="756369" cy="590948"/>
          </a:xfrm>
        </p:grpSpPr>
        <p:sp>
          <p:nvSpPr>
            <p:cNvPr id="46" name="Freeform 46"/>
            <p:cNvSpPr/>
            <p:nvPr/>
          </p:nvSpPr>
          <p:spPr>
            <a:xfrm>
              <a:off x="0" y="0"/>
              <a:ext cx="756369" cy="590948"/>
            </a:xfrm>
            <a:custGeom>
              <a:avLst/>
              <a:gdLst/>
              <a:ahLst/>
              <a:cxnLst/>
              <a:rect l="l" t="t" r="r" b="b"/>
              <a:pathLst>
                <a:path w="756369" h="590948">
                  <a:moveTo>
                    <a:pt x="36989" y="0"/>
                  </a:moveTo>
                  <a:lnTo>
                    <a:pt x="719380" y="0"/>
                  </a:lnTo>
                  <a:cubicBezTo>
                    <a:pt x="739808" y="0"/>
                    <a:pt x="756369" y="16561"/>
                    <a:pt x="756369" y="36989"/>
                  </a:cubicBezTo>
                  <a:lnTo>
                    <a:pt x="756369" y="553958"/>
                  </a:lnTo>
                  <a:cubicBezTo>
                    <a:pt x="756369" y="574387"/>
                    <a:pt x="739808" y="590948"/>
                    <a:pt x="719380" y="590948"/>
                  </a:cubicBezTo>
                  <a:lnTo>
                    <a:pt x="36989" y="590948"/>
                  </a:lnTo>
                  <a:cubicBezTo>
                    <a:pt x="16561" y="590948"/>
                    <a:pt x="0" y="574387"/>
                    <a:pt x="0" y="553958"/>
                  </a:cubicBezTo>
                  <a:lnTo>
                    <a:pt x="0" y="36989"/>
                  </a:lnTo>
                  <a:cubicBezTo>
                    <a:pt x="0" y="16561"/>
                    <a:pt x="16561" y="0"/>
                    <a:pt x="36989" y="0"/>
                  </a:cubicBezTo>
                  <a:close/>
                </a:path>
              </a:pathLst>
            </a:custGeom>
            <a:blipFill>
              <a:blip r:embed="rId14"/>
              <a:stretch>
                <a:fillRect t="-13996" b="-13996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47" name="TextBox 47"/>
          <p:cNvSpPr txBox="1"/>
          <p:nvPr/>
        </p:nvSpPr>
        <p:spPr>
          <a:xfrm>
            <a:off x="1942666" y="1785285"/>
            <a:ext cx="5588078" cy="190341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443"/>
              </a:lnSpc>
            </a:pPr>
            <a:r>
              <a:rPr lang="en-US" sz="6767" b="1">
                <a:solidFill>
                  <a:srgbClr val="DDAB5F"/>
                </a:solidFill>
                <a:latin typeface="Playfair Display Medium"/>
                <a:ea typeface="Playfair Display Medium"/>
                <a:cs typeface="Playfair Display Medium"/>
                <a:sym typeface="Playfair Display Medium"/>
              </a:rPr>
              <a:t>Market Research</a:t>
            </a:r>
          </a:p>
        </p:txBody>
      </p:sp>
      <p:sp>
        <p:nvSpPr>
          <p:cNvPr id="48" name="TextBox 48"/>
          <p:cNvSpPr txBox="1"/>
          <p:nvPr/>
        </p:nvSpPr>
        <p:spPr>
          <a:xfrm>
            <a:off x="6126713" y="7088285"/>
            <a:ext cx="5454904" cy="9747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305842" lvl="1" indent="-152921" algn="l">
              <a:lnSpc>
                <a:spcPts val="1983"/>
              </a:lnSpc>
              <a:buFont typeface="Arial"/>
              <a:buChar char="•"/>
            </a:pPr>
            <a:r>
              <a:rPr lang="en-US" sz="1416">
                <a:solidFill>
                  <a:srgbClr val="ECEFEB"/>
                </a:solidFill>
                <a:latin typeface="Canva Sans"/>
                <a:ea typeface="Canva Sans"/>
                <a:cs typeface="Canva Sans"/>
                <a:sym typeface="Canva Sans"/>
              </a:rPr>
              <a:t>Culinary Explorers (Ages 25–40)</a:t>
            </a:r>
          </a:p>
          <a:p>
            <a:pPr marL="305842" lvl="1" indent="-152921" algn="l">
              <a:lnSpc>
                <a:spcPts val="1983"/>
              </a:lnSpc>
              <a:buFont typeface="Arial"/>
              <a:buChar char="•"/>
            </a:pPr>
            <a:r>
              <a:rPr lang="en-US" sz="1416">
                <a:solidFill>
                  <a:srgbClr val="ECEFEB"/>
                </a:solidFill>
                <a:latin typeface="Canva Sans"/>
                <a:ea typeface="Canva Sans"/>
                <a:cs typeface="Canva Sans"/>
                <a:sym typeface="Canva Sans"/>
              </a:rPr>
              <a:t>Cultural Enthusiasts (Ages 40–60)</a:t>
            </a:r>
          </a:p>
          <a:p>
            <a:pPr marL="305842" lvl="1" indent="-152921" algn="l">
              <a:lnSpc>
                <a:spcPts val="1983"/>
              </a:lnSpc>
              <a:buFont typeface="Arial"/>
              <a:buChar char="•"/>
            </a:pPr>
            <a:r>
              <a:rPr lang="en-US" sz="1416">
                <a:solidFill>
                  <a:srgbClr val="ECEFEB"/>
                </a:solidFill>
                <a:latin typeface="Canva Sans"/>
                <a:ea typeface="Canva Sans"/>
                <a:cs typeface="Canva Sans"/>
                <a:sym typeface="Canva Sans"/>
              </a:rPr>
              <a:t> Filipino British &amp; Southeast Asian Diaspora (Ages 18–50)</a:t>
            </a:r>
          </a:p>
          <a:p>
            <a:pPr algn="l">
              <a:lnSpc>
                <a:spcPts val="1983"/>
              </a:lnSpc>
            </a:pPr>
            <a:endParaRPr lang="en-US" sz="1416">
              <a:solidFill>
                <a:srgbClr val="ECEFEB"/>
              </a:solidFill>
              <a:latin typeface="Canva Sans"/>
              <a:ea typeface="Canva Sans"/>
              <a:cs typeface="Canva Sans"/>
              <a:sym typeface="Canva Sans"/>
            </a:endParaRPr>
          </a:p>
        </p:txBody>
      </p:sp>
      <p:sp>
        <p:nvSpPr>
          <p:cNvPr id="49" name="TextBox 49"/>
          <p:cNvSpPr txBox="1"/>
          <p:nvPr/>
        </p:nvSpPr>
        <p:spPr>
          <a:xfrm>
            <a:off x="6466456" y="3856936"/>
            <a:ext cx="5588078" cy="2854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290"/>
              </a:lnSpc>
            </a:pPr>
            <a:r>
              <a:rPr lang="en-US" sz="2082" b="1" dirty="0">
                <a:solidFill>
                  <a:srgbClr val="DDAB5F"/>
                </a:solidFill>
                <a:latin typeface="Playfair Display Medium"/>
                <a:ea typeface="Playfair Display Medium"/>
                <a:cs typeface="Playfair Display Medium"/>
                <a:sym typeface="Playfair Display Medium"/>
              </a:rPr>
              <a:t>PEST Analysis</a:t>
            </a:r>
          </a:p>
        </p:txBody>
      </p:sp>
      <p:sp>
        <p:nvSpPr>
          <p:cNvPr id="50" name="TextBox 50"/>
          <p:cNvSpPr txBox="1"/>
          <p:nvPr/>
        </p:nvSpPr>
        <p:spPr>
          <a:xfrm>
            <a:off x="2041506" y="4085713"/>
            <a:ext cx="3823104" cy="6371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749"/>
              </a:lnSpc>
              <a:spcBef>
                <a:spcPct val="0"/>
              </a:spcBef>
            </a:pPr>
            <a:r>
              <a:rPr lang="en-US" sz="1249" dirty="0">
                <a:solidFill>
                  <a:srgbClr val="FFFFFF"/>
                </a:solidFill>
                <a:latin typeface="Inter"/>
                <a:ea typeface="Inter"/>
                <a:cs typeface="Inter"/>
                <a:sym typeface="Inter"/>
              </a:rPr>
              <a:t>Swansea population approx. 246,700, with growing cultural diversity driving culinary interest</a:t>
            </a:r>
          </a:p>
          <a:p>
            <a:pPr algn="l">
              <a:lnSpc>
                <a:spcPts val="1749"/>
              </a:lnSpc>
              <a:spcBef>
                <a:spcPct val="0"/>
              </a:spcBef>
            </a:pPr>
            <a:r>
              <a:rPr lang="en-US" sz="1249" dirty="0">
                <a:solidFill>
                  <a:srgbClr val="FFFFFF"/>
                </a:solidFill>
                <a:latin typeface="Inter"/>
                <a:ea typeface="Inter"/>
                <a:cs typeface="Inter"/>
                <a:sym typeface="Inter"/>
              </a:rPr>
              <a:t>(Swansea,2023)</a:t>
            </a:r>
          </a:p>
        </p:txBody>
      </p:sp>
      <p:sp>
        <p:nvSpPr>
          <p:cNvPr id="51" name="TextBox 51"/>
          <p:cNvSpPr txBox="1"/>
          <p:nvPr/>
        </p:nvSpPr>
        <p:spPr>
          <a:xfrm>
            <a:off x="2032679" y="5025213"/>
            <a:ext cx="3823104" cy="4331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749"/>
              </a:lnSpc>
              <a:spcBef>
                <a:spcPct val="0"/>
              </a:spcBef>
            </a:pPr>
            <a:r>
              <a:rPr lang="en-US" sz="1249" dirty="0">
                <a:solidFill>
                  <a:srgbClr val="FFFFFF"/>
                </a:solidFill>
                <a:latin typeface="Inter"/>
                <a:ea typeface="Inter"/>
                <a:cs typeface="Inter"/>
                <a:sym typeface="Inter"/>
              </a:rPr>
              <a:t>UK food sector demand rising for ethnic cuisines, especially among ages 25–40 (Credence,2024)</a:t>
            </a:r>
          </a:p>
        </p:txBody>
      </p:sp>
      <p:sp>
        <p:nvSpPr>
          <p:cNvPr id="52" name="TextBox 52"/>
          <p:cNvSpPr txBox="1"/>
          <p:nvPr/>
        </p:nvSpPr>
        <p:spPr>
          <a:xfrm>
            <a:off x="2138931" y="5712743"/>
            <a:ext cx="3823104" cy="6371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749"/>
              </a:lnSpc>
              <a:spcBef>
                <a:spcPct val="0"/>
              </a:spcBef>
            </a:pPr>
            <a:r>
              <a:rPr lang="en-US" sz="1249" dirty="0">
                <a:solidFill>
                  <a:srgbClr val="FFFFFF"/>
                </a:solidFill>
                <a:latin typeface="Inter"/>
                <a:ea typeface="Inter"/>
                <a:cs typeface="Inter"/>
                <a:sym typeface="Inter"/>
              </a:rPr>
              <a:t>Millennials &amp; Gen Z value authenticity, sustainability, immersive dining experiences (Maxwell, 2018;Insight trends,2025)</a:t>
            </a:r>
          </a:p>
        </p:txBody>
      </p:sp>
      <p:sp>
        <p:nvSpPr>
          <p:cNvPr id="53" name="TextBox 53"/>
          <p:cNvSpPr txBox="1"/>
          <p:nvPr/>
        </p:nvSpPr>
        <p:spPr>
          <a:xfrm>
            <a:off x="1277529" y="5959886"/>
            <a:ext cx="489910" cy="3616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915"/>
              </a:lnSpc>
              <a:spcBef>
                <a:spcPct val="0"/>
              </a:spcBef>
            </a:pPr>
            <a:r>
              <a:rPr lang="en-US" sz="2082" b="1" dirty="0">
                <a:solidFill>
                  <a:srgbClr val="141414"/>
                </a:solidFill>
                <a:latin typeface="Inter Bold"/>
                <a:ea typeface="Inter Bold"/>
                <a:cs typeface="Inter Bold"/>
                <a:sym typeface="Inter Bold"/>
              </a:rPr>
              <a:t>03</a:t>
            </a:r>
          </a:p>
        </p:txBody>
      </p:sp>
      <p:sp>
        <p:nvSpPr>
          <p:cNvPr id="54" name="TextBox 54"/>
          <p:cNvSpPr txBox="1"/>
          <p:nvPr/>
        </p:nvSpPr>
        <p:spPr>
          <a:xfrm>
            <a:off x="2070790" y="6690806"/>
            <a:ext cx="3823104" cy="2150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749"/>
              </a:lnSpc>
              <a:spcBef>
                <a:spcPct val="0"/>
              </a:spcBef>
            </a:pPr>
            <a:r>
              <a:rPr lang="en-US" sz="1249" dirty="0">
                <a:solidFill>
                  <a:srgbClr val="FFFFFF"/>
                </a:solidFill>
                <a:latin typeface="Inter"/>
                <a:ea typeface="Inter"/>
                <a:cs typeface="Inter"/>
                <a:sym typeface="Inter"/>
              </a:rPr>
              <a:t>Pop-up restaurants gaining popularity for novelty </a:t>
            </a:r>
          </a:p>
        </p:txBody>
      </p:sp>
      <p:sp>
        <p:nvSpPr>
          <p:cNvPr id="55" name="TextBox 55"/>
          <p:cNvSpPr txBox="1"/>
          <p:nvPr/>
        </p:nvSpPr>
        <p:spPr>
          <a:xfrm>
            <a:off x="1312510" y="6690806"/>
            <a:ext cx="489910" cy="3616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915"/>
              </a:lnSpc>
              <a:spcBef>
                <a:spcPct val="0"/>
              </a:spcBef>
            </a:pPr>
            <a:r>
              <a:rPr lang="en-US" sz="2082" b="1" dirty="0">
                <a:solidFill>
                  <a:srgbClr val="141414"/>
                </a:solidFill>
                <a:latin typeface="Inter Bold"/>
                <a:ea typeface="Inter Bold"/>
                <a:cs typeface="Inter Bold"/>
                <a:sym typeface="Inter Bold"/>
              </a:rPr>
              <a:t>04</a:t>
            </a:r>
          </a:p>
        </p:txBody>
      </p:sp>
      <p:sp>
        <p:nvSpPr>
          <p:cNvPr id="56" name="TextBox 56"/>
          <p:cNvSpPr txBox="1"/>
          <p:nvPr/>
        </p:nvSpPr>
        <p:spPr>
          <a:xfrm>
            <a:off x="2129171" y="7283208"/>
            <a:ext cx="3823104" cy="4331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749"/>
              </a:lnSpc>
              <a:spcBef>
                <a:spcPct val="0"/>
              </a:spcBef>
            </a:pPr>
            <a:r>
              <a:rPr lang="en-US" sz="1249" dirty="0">
                <a:solidFill>
                  <a:srgbClr val="FFFFFF"/>
                </a:solidFill>
                <a:latin typeface="Inter"/>
                <a:ea typeface="Inter"/>
                <a:cs typeface="Inter"/>
                <a:sym typeface="Inter"/>
              </a:rPr>
              <a:t>Pop-up restaurants gaining popularity for locally sourced ingredients</a:t>
            </a:r>
          </a:p>
        </p:txBody>
      </p:sp>
      <p:sp>
        <p:nvSpPr>
          <p:cNvPr id="57" name="TextBox 57"/>
          <p:cNvSpPr txBox="1"/>
          <p:nvPr/>
        </p:nvSpPr>
        <p:spPr>
          <a:xfrm>
            <a:off x="1307762" y="7543311"/>
            <a:ext cx="489910" cy="3616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915"/>
              </a:lnSpc>
              <a:spcBef>
                <a:spcPct val="0"/>
              </a:spcBef>
            </a:pPr>
            <a:r>
              <a:rPr lang="en-US" sz="2082" b="1" dirty="0">
                <a:solidFill>
                  <a:srgbClr val="141414"/>
                </a:solidFill>
                <a:latin typeface="Inter Bold"/>
                <a:ea typeface="Inter Bold"/>
                <a:cs typeface="Inter Bold"/>
                <a:sym typeface="Inter Bold"/>
              </a:rPr>
              <a:t>05</a:t>
            </a:r>
          </a:p>
        </p:txBody>
      </p:sp>
      <p:sp>
        <p:nvSpPr>
          <p:cNvPr id="58" name="TextBox 58"/>
          <p:cNvSpPr txBox="1"/>
          <p:nvPr/>
        </p:nvSpPr>
        <p:spPr>
          <a:xfrm>
            <a:off x="2032679" y="3861217"/>
            <a:ext cx="5588078" cy="2854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290"/>
              </a:lnSpc>
            </a:pPr>
            <a:r>
              <a:rPr lang="en-US" sz="2082" b="1" dirty="0">
                <a:solidFill>
                  <a:srgbClr val="DDAB5F"/>
                </a:solidFill>
                <a:latin typeface="Playfair Display Medium"/>
                <a:ea typeface="Playfair Display Medium"/>
                <a:cs typeface="Playfair Display Medium"/>
                <a:sym typeface="Playfair Display Medium"/>
              </a:rPr>
              <a:t>Key points</a:t>
            </a:r>
          </a:p>
        </p:txBody>
      </p:sp>
      <p:sp>
        <p:nvSpPr>
          <p:cNvPr id="59" name="TextBox 59"/>
          <p:cNvSpPr txBox="1"/>
          <p:nvPr/>
        </p:nvSpPr>
        <p:spPr>
          <a:xfrm>
            <a:off x="6411290" y="6811969"/>
            <a:ext cx="2324521" cy="2854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290"/>
              </a:lnSpc>
            </a:pPr>
            <a:r>
              <a:rPr lang="en-US" sz="2082" b="1">
                <a:solidFill>
                  <a:srgbClr val="DDAB5F"/>
                </a:solidFill>
                <a:latin typeface="Playfair Display Medium"/>
                <a:ea typeface="Playfair Display Medium"/>
                <a:cs typeface="Playfair Display Medium"/>
                <a:sym typeface="Playfair Display Medium"/>
              </a:rPr>
              <a:t>Customer Profiles</a:t>
            </a:r>
          </a:p>
        </p:txBody>
      </p:sp>
      <p:sp>
        <p:nvSpPr>
          <p:cNvPr id="60" name="TextBox 60"/>
          <p:cNvSpPr txBox="1"/>
          <p:nvPr/>
        </p:nvSpPr>
        <p:spPr>
          <a:xfrm>
            <a:off x="6177404" y="6100770"/>
            <a:ext cx="2981183" cy="72681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305842" lvl="1" indent="-152921" algn="l">
              <a:lnSpc>
                <a:spcPts val="1983"/>
              </a:lnSpc>
              <a:buFont typeface="Arial"/>
              <a:buChar char="•"/>
            </a:pPr>
            <a:r>
              <a:rPr lang="en-US" sz="1416" dirty="0">
                <a:solidFill>
                  <a:srgbClr val="ECEFEB"/>
                </a:solidFill>
                <a:latin typeface="Canva Sans"/>
                <a:ea typeface="Canva Sans"/>
                <a:cs typeface="Canva Sans"/>
                <a:sym typeface="Canva Sans"/>
              </a:rPr>
              <a:t>Adelina’s Bar and Kitchen</a:t>
            </a:r>
          </a:p>
          <a:p>
            <a:pPr marL="305842" lvl="1" indent="-152921" algn="l">
              <a:lnSpc>
                <a:spcPts val="1983"/>
              </a:lnSpc>
              <a:buFont typeface="Arial"/>
              <a:buChar char="•"/>
            </a:pPr>
            <a:r>
              <a:rPr lang="en-US" sz="1416" dirty="0">
                <a:solidFill>
                  <a:srgbClr val="ECEFEB"/>
                </a:solidFill>
                <a:latin typeface="Canva Sans"/>
                <a:ea typeface="Canva Sans"/>
                <a:cs typeface="Canva Sans"/>
                <a:sym typeface="Canva Sans"/>
              </a:rPr>
              <a:t>The Secret Bar &amp; Kitchen</a:t>
            </a:r>
          </a:p>
          <a:p>
            <a:pPr marL="305842" lvl="1" indent="-152921" algn="l">
              <a:lnSpc>
                <a:spcPts val="1983"/>
              </a:lnSpc>
              <a:buFont typeface="Arial"/>
              <a:buChar char="•"/>
            </a:pPr>
            <a:r>
              <a:rPr lang="en-US" sz="1416" dirty="0">
                <a:solidFill>
                  <a:srgbClr val="ECEFEB"/>
                </a:solidFill>
                <a:latin typeface="Canva Sans"/>
                <a:ea typeface="Canva Sans"/>
                <a:cs typeface="Canva Sans"/>
                <a:sym typeface="Canva Sans"/>
              </a:rPr>
              <a:t>Mor Mumbles</a:t>
            </a:r>
          </a:p>
        </p:txBody>
      </p:sp>
      <p:sp>
        <p:nvSpPr>
          <p:cNvPr id="61" name="TextBox 61"/>
          <p:cNvSpPr txBox="1"/>
          <p:nvPr/>
        </p:nvSpPr>
        <p:spPr>
          <a:xfrm>
            <a:off x="6468416" y="5807450"/>
            <a:ext cx="2565412" cy="2854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290"/>
              </a:lnSpc>
            </a:pPr>
            <a:r>
              <a:rPr lang="en-US" sz="2082" b="1">
                <a:solidFill>
                  <a:srgbClr val="DDAB5F"/>
                </a:solidFill>
                <a:latin typeface="Playfair Display Medium"/>
                <a:ea typeface="Playfair Display Medium"/>
                <a:cs typeface="Playfair Display Medium"/>
                <a:sym typeface="Playfair Display Medium"/>
              </a:rPr>
              <a:t>Competitor Profiles</a:t>
            </a:r>
          </a:p>
        </p:txBody>
      </p:sp>
      <p:grpSp>
        <p:nvGrpSpPr>
          <p:cNvPr id="62" name="Group 62"/>
          <p:cNvGrpSpPr/>
          <p:nvPr/>
        </p:nvGrpSpPr>
        <p:grpSpPr>
          <a:xfrm>
            <a:off x="12961705" y="7585173"/>
            <a:ext cx="1546409" cy="1261815"/>
            <a:chOff x="0" y="0"/>
            <a:chExt cx="766002" cy="625030"/>
          </a:xfrm>
        </p:grpSpPr>
        <p:sp>
          <p:nvSpPr>
            <p:cNvPr id="63" name="Freeform 63"/>
            <p:cNvSpPr/>
            <p:nvPr/>
          </p:nvSpPr>
          <p:spPr>
            <a:xfrm>
              <a:off x="0" y="0"/>
              <a:ext cx="766002" cy="625030"/>
            </a:xfrm>
            <a:custGeom>
              <a:avLst/>
              <a:gdLst/>
              <a:ahLst/>
              <a:cxnLst/>
              <a:rect l="l" t="t" r="r" b="b"/>
              <a:pathLst>
                <a:path w="766002" h="625030">
                  <a:moveTo>
                    <a:pt x="36444" y="0"/>
                  </a:moveTo>
                  <a:lnTo>
                    <a:pt x="729558" y="0"/>
                  </a:lnTo>
                  <a:cubicBezTo>
                    <a:pt x="749685" y="0"/>
                    <a:pt x="766002" y="16316"/>
                    <a:pt x="766002" y="36444"/>
                  </a:cubicBezTo>
                  <a:lnTo>
                    <a:pt x="766002" y="588586"/>
                  </a:lnTo>
                  <a:cubicBezTo>
                    <a:pt x="766002" y="608714"/>
                    <a:pt x="749685" y="625030"/>
                    <a:pt x="729558" y="625030"/>
                  </a:cubicBezTo>
                  <a:lnTo>
                    <a:pt x="36444" y="625030"/>
                  </a:lnTo>
                  <a:cubicBezTo>
                    <a:pt x="26778" y="625030"/>
                    <a:pt x="17509" y="621190"/>
                    <a:pt x="10674" y="614356"/>
                  </a:cubicBezTo>
                  <a:cubicBezTo>
                    <a:pt x="3840" y="607521"/>
                    <a:pt x="0" y="598252"/>
                    <a:pt x="0" y="588586"/>
                  </a:cubicBezTo>
                  <a:lnTo>
                    <a:pt x="0" y="36444"/>
                  </a:lnTo>
                  <a:cubicBezTo>
                    <a:pt x="0" y="16316"/>
                    <a:pt x="16316" y="0"/>
                    <a:pt x="36444" y="0"/>
                  </a:cubicBezTo>
                  <a:close/>
                </a:path>
              </a:pathLst>
            </a:custGeom>
            <a:blipFill>
              <a:blip r:embed="rId15"/>
              <a:stretch>
                <a:fillRect t="-11277" b="-11277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E714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406209" y="2479305"/>
            <a:ext cx="5519902" cy="3448439"/>
            <a:chOff x="0" y="0"/>
            <a:chExt cx="855177" cy="534253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55177" cy="534253"/>
            </a:xfrm>
            <a:custGeom>
              <a:avLst/>
              <a:gdLst/>
              <a:ahLst/>
              <a:cxnLst/>
              <a:rect l="l" t="t" r="r" b="b"/>
              <a:pathLst>
                <a:path w="855177" h="534253">
                  <a:moveTo>
                    <a:pt x="32259" y="0"/>
                  </a:moveTo>
                  <a:lnTo>
                    <a:pt x="822919" y="0"/>
                  </a:lnTo>
                  <a:cubicBezTo>
                    <a:pt x="840735" y="0"/>
                    <a:pt x="855177" y="14443"/>
                    <a:pt x="855177" y="32259"/>
                  </a:cubicBezTo>
                  <a:lnTo>
                    <a:pt x="855177" y="501995"/>
                  </a:lnTo>
                  <a:cubicBezTo>
                    <a:pt x="855177" y="510550"/>
                    <a:pt x="851779" y="518755"/>
                    <a:pt x="845729" y="524805"/>
                  </a:cubicBezTo>
                  <a:cubicBezTo>
                    <a:pt x="839679" y="530855"/>
                    <a:pt x="831474" y="534253"/>
                    <a:pt x="822919" y="534253"/>
                  </a:cubicBezTo>
                  <a:lnTo>
                    <a:pt x="32259" y="534253"/>
                  </a:lnTo>
                  <a:cubicBezTo>
                    <a:pt x="23703" y="534253"/>
                    <a:pt x="15498" y="530855"/>
                    <a:pt x="9448" y="524805"/>
                  </a:cubicBezTo>
                  <a:cubicBezTo>
                    <a:pt x="3399" y="518755"/>
                    <a:pt x="0" y="510550"/>
                    <a:pt x="0" y="501995"/>
                  </a:cubicBezTo>
                  <a:lnTo>
                    <a:pt x="0" y="32259"/>
                  </a:lnTo>
                  <a:cubicBezTo>
                    <a:pt x="0" y="23703"/>
                    <a:pt x="3399" y="15498"/>
                    <a:pt x="9448" y="9448"/>
                  </a:cubicBezTo>
                  <a:cubicBezTo>
                    <a:pt x="15498" y="3399"/>
                    <a:pt x="23703" y="0"/>
                    <a:pt x="32259" y="0"/>
                  </a:cubicBezTo>
                  <a:close/>
                </a:path>
              </a:pathLst>
            </a:custGeom>
            <a:blipFill>
              <a:blip r:embed="rId3"/>
              <a:stretch>
                <a:fillRect t="-30034" b="-30034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4" name="Group 4"/>
          <p:cNvGrpSpPr/>
          <p:nvPr/>
        </p:nvGrpSpPr>
        <p:grpSpPr>
          <a:xfrm>
            <a:off x="8280237" y="5662736"/>
            <a:ext cx="3855976" cy="2495033"/>
            <a:chOff x="0" y="0"/>
            <a:chExt cx="5141301" cy="3326710"/>
          </a:xfrm>
        </p:grpSpPr>
        <p:grpSp>
          <p:nvGrpSpPr>
            <p:cNvPr id="5" name="Group 5"/>
            <p:cNvGrpSpPr/>
            <p:nvPr/>
          </p:nvGrpSpPr>
          <p:grpSpPr>
            <a:xfrm>
              <a:off x="0" y="155173"/>
              <a:ext cx="1384995" cy="1384995"/>
              <a:chOff x="0" y="0"/>
              <a:chExt cx="812800" cy="812800"/>
            </a:xfrm>
          </p:grpSpPr>
          <p:sp>
            <p:nvSpPr>
              <p:cNvPr id="6" name="Freeform 6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DDAB5F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" name="TextBox 7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520"/>
                  </a:lnSpc>
                </a:pPr>
                <a:endParaRPr/>
              </a:p>
            </p:txBody>
          </p:sp>
        </p:grpSp>
        <p:sp>
          <p:nvSpPr>
            <p:cNvPr id="8" name="Freeform 8"/>
            <p:cNvSpPr/>
            <p:nvPr/>
          </p:nvSpPr>
          <p:spPr>
            <a:xfrm>
              <a:off x="295480" y="450653"/>
              <a:ext cx="794035" cy="794035"/>
            </a:xfrm>
            <a:custGeom>
              <a:avLst/>
              <a:gdLst/>
              <a:ahLst/>
              <a:cxnLst/>
              <a:rect l="l" t="t" r="r" b="b"/>
              <a:pathLst>
                <a:path w="794035" h="794035">
                  <a:moveTo>
                    <a:pt x="0" y="0"/>
                  </a:moveTo>
                  <a:lnTo>
                    <a:pt x="794035" y="0"/>
                  </a:lnTo>
                  <a:lnTo>
                    <a:pt x="794035" y="794035"/>
                  </a:lnTo>
                  <a:lnTo>
                    <a:pt x="0" y="79403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1788054" y="19050"/>
              <a:ext cx="3023399" cy="45169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2530"/>
                </a:lnSpc>
              </a:pPr>
              <a:r>
                <a:rPr lang="en-US" sz="2300" b="1">
                  <a:solidFill>
                    <a:srgbClr val="FFFFFF"/>
                  </a:solidFill>
                  <a:latin typeface="Inter Medium"/>
                  <a:ea typeface="Inter Medium"/>
                  <a:cs typeface="Inter Medium"/>
                  <a:sym typeface="Inter Medium"/>
                </a:rPr>
                <a:t>Placement</a:t>
              </a:r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1788054" y="844495"/>
              <a:ext cx="3353247" cy="248221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388620" lvl="1" indent="-194310" algn="l">
                <a:lnSpc>
                  <a:spcPts val="2520"/>
                </a:lnSpc>
                <a:buFont typeface="Arial"/>
                <a:buChar char="•"/>
              </a:pPr>
              <a:r>
                <a:rPr lang="en-US" sz="1800" dirty="0">
                  <a:solidFill>
                    <a:srgbClr val="303030"/>
                  </a:solidFill>
                  <a:latin typeface="Canva Sans"/>
                  <a:ea typeface="Canva Sans"/>
                  <a:cs typeface="Canva Sans"/>
                  <a:sym typeface="Canva Sans"/>
                </a:rPr>
                <a:t>Market Positioning</a:t>
              </a:r>
            </a:p>
            <a:p>
              <a:pPr marL="388620" lvl="1" indent="-194310" algn="l">
                <a:lnSpc>
                  <a:spcPts val="2520"/>
                </a:lnSpc>
                <a:buFont typeface="Arial"/>
                <a:buChar char="•"/>
              </a:pPr>
              <a:r>
                <a:rPr lang="en-US" sz="1800" dirty="0">
                  <a:solidFill>
                    <a:srgbClr val="303030"/>
                  </a:solidFill>
                  <a:latin typeface="Canva Sans"/>
                  <a:ea typeface="Canva Sans"/>
                  <a:cs typeface="Canva Sans"/>
                  <a:sym typeface="Canva Sans"/>
                </a:rPr>
                <a:t>Delivery Method</a:t>
              </a:r>
            </a:p>
            <a:p>
              <a:pPr marL="388620" lvl="1" indent="-194310" algn="l">
                <a:lnSpc>
                  <a:spcPts val="2520"/>
                </a:lnSpc>
                <a:buFont typeface="Arial"/>
                <a:buChar char="•"/>
              </a:pPr>
              <a:r>
                <a:rPr lang="en-US" sz="1800" dirty="0">
                  <a:solidFill>
                    <a:srgbClr val="303030"/>
                  </a:solidFill>
                  <a:latin typeface="Canva Sans"/>
                  <a:ea typeface="Canva Sans"/>
                  <a:cs typeface="Canva Sans"/>
                  <a:sym typeface="Canva Sans"/>
                </a:rPr>
                <a:t>Service Style</a:t>
              </a:r>
            </a:p>
            <a:p>
              <a:pPr marL="388620" lvl="1" indent="-194310" algn="l">
                <a:lnSpc>
                  <a:spcPts val="2520"/>
                </a:lnSpc>
                <a:buFont typeface="Arial"/>
                <a:buChar char="•"/>
              </a:pPr>
              <a:r>
                <a:rPr lang="en-US" sz="1800" dirty="0">
                  <a:solidFill>
                    <a:srgbClr val="303030"/>
                  </a:solidFill>
                  <a:latin typeface="Canva Sans"/>
                  <a:ea typeface="Canva Sans"/>
                  <a:cs typeface="Canva Sans"/>
                  <a:sym typeface="Canva Sans"/>
                </a:rPr>
                <a:t>Customer Experience</a:t>
              </a:r>
            </a:p>
            <a:p>
              <a:pPr algn="l">
                <a:lnSpc>
                  <a:spcPts val="2520"/>
                </a:lnSpc>
              </a:pPr>
              <a:endParaRPr lang="en-US" sz="1800" dirty="0">
                <a:solidFill>
                  <a:srgbClr val="303030"/>
                </a:solidFill>
                <a:latin typeface="Canva Sans"/>
                <a:ea typeface="Canva Sans"/>
                <a:cs typeface="Canva Sans"/>
                <a:sym typeface="Canva Sans"/>
              </a:endParaRPr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12972116" y="5662736"/>
            <a:ext cx="4036135" cy="2809358"/>
            <a:chOff x="0" y="0"/>
            <a:chExt cx="5381513" cy="3745810"/>
          </a:xfrm>
        </p:grpSpPr>
        <p:grpSp>
          <p:nvGrpSpPr>
            <p:cNvPr id="12" name="Group 12"/>
            <p:cNvGrpSpPr/>
            <p:nvPr/>
          </p:nvGrpSpPr>
          <p:grpSpPr>
            <a:xfrm>
              <a:off x="0" y="142473"/>
              <a:ext cx="1384995" cy="1384995"/>
              <a:chOff x="0" y="0"/>
              <a:chExt cx="812800" cy="812800"/>
            </a:xfrm>
          </p:grpSpPr>
          <p:sp>
            <p:nvSpPr>
              <p:cNvPr id="13" name="Freeform 13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DDAB5F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4" name="TextBox 14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520"/>
                  </a:lnSpc>
                </a:pPr>
                <a:endParaRPr/>
              </a:p>
            </p:txBody>
          </p:sp>
        </p:grpSp>
        <p:sp>
          <p:nvSpPr>
            <p:cNvPr id="15" name="Freeform 15"/>
            <p:cNvSpPr/>
            <p:nvPr/>
          </p:nvSpPr>
          <p:spPr>
            <a:xfrm>
              <a:off x="309450" y="444938"/>
              <a:ext cx="780066" cy="780066"/>
            </a:xfrm>
            <a:custGeom>
              <a:avLst/>
              <a:gdLst/>
              <a:ahLst/>
              <a:cxnLst/>
              <a:rect l="l" t="t" r="r" b="b"/>
              <a:pathLst>
                <a:path w="780066" h="780066">
                  <a:moveTo>
                    <a:pt x="0" y="0"/>
                  </a:moveTo>
                  <a:lnTo>
                    <a:pt x="780065" y="0"/>
                  </a:lnTo>
                  <a:lnTo>
                    <a:pt x="780065" y="780065"/>
                  </a:lnTo>
                  <a:lnTo>
                    <a:pt x="0" y="78006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TextBox 16"/>
            <p:cNvSpPr txBox="1"/>
            <p:nvPr/>
          </p:nvSpPr>
          <p:spPr>
            <a:xfrm>
              <a:off x="1788054" y="19050"/>
              <a:ext cx="3023399" cy="45169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2530"/>
                </a:lnSpc>
              </a:pPr>
              <a:r>
                <a:rPr lang="en-US" sz="2300" b="1">
                  <a:solidFill>
                    <a:srgbClr val="FFFFFF"/>
                  </a:solidFill>
                  <a:latin typeface="Inter Medium"/>
                  <a:ea typeface="Inter Medium"/>
                  <a:cs typeface="Inter Medium"/>
                  <a:sym typeface="Inter Medium"/>
                </a:rPr>
                <a:t>Promotion</a:t>
              </a:r>
            </a:p>
          </p:txBody>
        </p:sp>
        <p:sp>
          <p:nvSpPr>
            <p:cNvPr id="17" name="TextBox 17"/>
            <p:cNvSpPr txBox="1"/>
            <p:nvPr/>
          </p:nvSpPr>
          <p:spPr>
            <a:xfrm>
              <a:off x="1788054" y="844495"/>
              <a:ext cx="3593459" cy="290131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388620" lvl="1" indent="-194310" algn="l">
                <a:lnSpc>
                  <a:spcPts val="2520"/>
                </a:lnSpc>
                <a:buFont typeface="Arial"/>
                <a:buChar char="•"/>
              </a:pPr>
              <a:r>
                <a:rPr lang="en-US" sz="1800">
                  <a:solidFill>
                    <a:srgbClr val="303030"/>
                  </a:solidFill>
                  <a:latin typeface="Canva Sans"/>
                  <a:ea typeface="Canva Sans"/>
                  <a:cs typeface="Canva Sans"/>
                  <a:sym typeface="Canva Sans"/>
                </a:rPr>
                <a:t>Digital Marketing</a:t>
              </a:r>
            </a:p>
            <a:p>
              <a:pPr marL="388620" lvl="1" indent="-194310" algn="l">
                <a:lnSpc>
                  <a:spcPts val="2520"/>
                </a:lnSpc>
                <a:buFont typeface="Arial"/>
                <a:buChar char="•"/>
              </a:pPr>
              <a:r>
                <a:rPr lang="en-US" sz="1800">
                  <a:solidFill>
                    <a:srgbClr val="303030"/>
                  </a:solidFill>
                  <a:latin typeface="Canva Sans"/>
                  <a:ea typeface="Canva Sans"/>
                  <a:cs typeface="Canva Sans"/>
                  <a:sym typeface="Canva Sans"/>
                </a:rPr>
                <a:t>Community Engagement</a:t>
              </a:r>
            </a:p>
            <a:p>
              <a:pPr marL="388620" lvl="1" indent="-194310" algn="l">
                <a:lnSpc>
                  <a:spcPts val="2520"/>
                </a:lnSpc>
                <a:buFont typeface="Arial"/>
                <a:buChar char="•"/>
              </a:pPr>
              <a:r>
                <a:rPr lang="en-US" sz="1800">
                  <a:solidFill>
                    <a:srgbClr val="303030"/>
                  </a:solidFill>
                  <a:latin typeface="Canva Sans"/>
                  <a:ea typeface="Canva Sans"/>
                  <a:cs typeface="Canva Sans"/>
                  <a:sym typeface="Canva Sans"/>
                </a:rPr>
                <a:t>Advertising Channels</a:t>
              </a:r>
            </a:p>
            <a:p>
              <a:pPr marL="388620" lvl="1" indent="-194310" algn="l">
                <a:lnSpc>
                  <a:spcPts val="2520"/>
                </a:lnSpc>
                <a:buFont typeface="Arial"/>
                <a:buChar char="•"/>
              </a:pPr>
              <a:r>
                <a:rPr lang="en-US" sz="1800">
                  <a:solidFill>
                    <a:srgbClr val="303030"/>
                  </a:solidFill>
                  <a:latin typeface="Canva Sans"/>
                  <a:ea typeface="Canva Sans"/>
                  <a:cs typeface="Canva Sans"/>
                  <a:sym typeface="Canva Sans"/>
                </a:rPr>
                <a:t>Overall Strategy</a:t>
              </a:r>
            </a:p>
            <a:p>
              <a:pPr algn="l">
                <a:lnSpc>
                  <a:spcPts val="2520"/>
                </a:lnSpc>
              </a:pPr>
              <a:endParaRPr lang="en-US" sz="1800">
                <a:solidFill>
                  <a:srgbClr val="303030"/>
                </a:solidFill>
                <a:latin typeface="Canva Sans"/>
                <a:ea typeface="Canva Sans"/>
                <a:cs typeface="Canva Sans"/>
                <a:sym typeface="Canva Sans"/>
              </a:endParaRPr>
            </a:p>
          </p:txBody>
        </p:sp>
      </p:grpSp>
      <p:grpSp>
        <p:nvGrpSpPr>
          <p:cNvPr id="18" name="Group 18"/>
          <p:cNvGrpSpPr/>
          <p:nvPr/>
        </p:nvGrpSpPr>
        <p:grpSpPr>
          <a:xfrm>
            <a:off x="12703386" y="2334142"/>
            <a:ext cx="4210707" cy="2809358"/>
            <a:chOff x="0" y="0"/>
            <a:chExt cx="5614276" cy="3745810"/>
          </a:xfrm>
        </p:grpSpPr>
        <p:grpSp>
          <p:nvGrpSpPr>
            <p:cNvPr id="19" name="Group 19"/>
            <p:cNvGrpSpPr/>
            <p:nvPr/>
          </p:nvGrpSpPr>
          <p:grpSpPr>
            <a:xfrm>
              <a:off x="0" y="155173"/>
              <a:ext cx="1384995" cy="1384995"/>
              <a:chOff x="0" y="0"/>
              <a:chExt cx="812800" cy="812800"/>
            </a:xfrm>
          </p:grpSpPr>
          <p:sp>
            <p:nvSpPr>
              <p:cNvPr id="20" name="Freeform 20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DDAB5F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1" name="TextBox 21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520"/>
                  </a:lnSpc>
                </a:pPr>
                <a:endParaRPr/>
              </a:p>
            </p:txBody>
          </p:sp>
        </p:grpSp>
        <p:sp>
          <p:nvSpPr>
            <p:cNvPr id="22" name="Freeform 22"/>
            <p:cNvSpPr/>
            <p:nvPr/>
          </p:nvSpPr>
          <p:spPr>
            <a:xfrm>
              <a:off x="309001" y="464174"/>
              <a:ext cx="766993" cy="766993"/>
            </a:xfrm>
            <a:custGeom>
              <a:avLst/>
              <a:gdLst/>
              <a:ahLst/>
              <a:cxnLst/>
              <a:rect l="l" t="t" r="r" b="b"/>
              <a:pathLst>
                <a:path w="766993" h="766993">
                  <a:moveTo>
                    <a:pt x="0" y="0"/>
                  </a:moveTo>
                  <a:lnTo>
                    <a:pt x="766993" y="0"/>
                  </a:lnTo>
                  <a:lnTo>
                    <a:pt x="766993" y="766993"/>
                  </a:lnTo>
                  <a:lnTo>
                    <a:pt x="0" y="76699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3" name="TextBox 23"/>
            <p:cNvSpPr txBox="1"/>
            <p:nvPr/>
          </p:nvSpPr>
          <p:spPr>
            <a:xfrm>
              <a:off x="1810188" y="19050"/>
              <a:ext cx="3804087" cy="45169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2530"/>
                </a:lnSpc>
              </a:pPr>
              <a:r>
                <a:rPr lang="en-US" sz="2300" b="1">
                  <a:solidFill>
                    <a:srgbClr val="FFFFFF"/>
                  </a:solidFill>
                  <a:latin typeface="Inter Medium"/>
                  <a:ea typeface="Inter Medium"/>
                  <a:cs typeface="Inter Medium"/>
                  <a:sym typeface="Inter Medium"/>
                </a:rPr>
                <a:t>Product</a:t>
              </a:r>
            </a:p>
          </p:txBody>
        </p:sp>
        <p:sp>
          <p:nvSpPr>
            <p:cNvPr id="24" name="TextBox 24"/>
            <p:cNvSpPr txBox="1"/>
            <p:nvPr/>
          </p:nvSpPr>
          <p:spPr>
            <a:xfrm>
              <a:off x="1810188" y="844495"/>
              <a:ext cx="3393282" cy="290131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388620" lvl="1" indent="-194310" algn="l">
                <a:lnSpc>
                  <a:spcPts val="2520"/>
                </a:lnSpc>
                <a:buFont typeface="Arial"/>
                <a:buChar char="•"/>
              </a:pPr>
              <a:r>
                <a:rPr lang="en-US" sz="1800" dirty="0">
                  <a:solidFill>
                    <a:srgbClr val="303030"/>
                  </a:solidFill>
                  <a:latin typeface="Canva Sans"/>
                  <a:ea typeface="Canva Sans"/>
                  <a:cs typeface="Canva Sans"/>
                  <a:sym typeface="Canva Sans"/>
                </a:rPr>
                <a:t>Food Presentation</a:t>
              </a:r>
            </a:p>
            <a:p>
              <a:pPr marL="388620" lvl="1" indent="-194310" algn="l">
                <a:lnSpc>
                  <a:spcPts val="2520"/>
                </a:lnSpc>
                <a:buFont typeface="Arial"/>
                <a:buChar char="•"/>
              </a:pPr>
              <a:r>
                <a:rPr lang="en-US" sz="1800" dirty="0">
                  <a:solidFill>
                    <a:srgbClr val="303030"/>
                  </a:solidFill>
                  <a:latin typeface="Canva Sans"/>
                  <a:ea typeface="Canva Sans"/>
                  <a:cs typeface="Canva Sans"/>
                  <a:sym typeface="Canva Sans"/>
                </a:rPr>
                <a:t>Portioning &amp; Style</a:t>
              </a:r>
            </a:p>
            <a:p>
              <a:pPr marL="388620" lvl="1" indent="-194310" algn="l">
                <a:lnSpc>
                  <a:spcPts val="2520"/>
                </a:lnSpc>
                <a:buFont typeface="Arial"/>
                <a:buChar char="•"/>
              </a:pPr>
              <a:r>
                <a:rPr lang="en-US" sz="1800" dirty="0">
                  <a:solidFill>
                    <a:srgbClr val="303030"/>
                  </a:solidFill>
                  <a:latin typeface="Canva Sans"/>
                  <a:ea typeface="Canva Sans"/>
                  <a:cs typeface="Canva Sans"/>
                  <a:sym typeface="Canva Sans"/>
                </a:rPr>
                <a:t>Branding &amp; Visual Identity</a:t>
              </a:r>
            </a:p>
            <a:p>
              <a:pPr marL="388620" lvl="1" indent="-194310" algn="l">
                <a:lnSpc>
                  <a:spcPts val="2520"/>
                </a:lnSpc>
                <a:buFont typeface="Arial"/>
                <a:buChar char="•"/>
              </a:pPr>
              <a:r>
                <a:rPr lang="en-US" sz="1800" dirty="0">
                  <a:solidFill>
                    <a:srgbClr val="303030"/>
                  </a:solidFill>
                  <a:latin typeface="Canva Sans"/>
                  <a:ea typeface="Canva Sans"/>
                  <a:cs typeface="Canva Sans"/>
                  <a:sym typeface="Canva Sans"/>
                </a:rPr>
                <a:t>Ambience &amp; Experience</a:t>
              </a:r>
            </a:p>
            <a:p>
              <a:pPr algn="l">
                <a:lnSpc>
                  <a:spcPts val="2520"/>
                </a:lnSpc>
              </a:pPr>
              <a:endParaRPr lang="en-US" sz="1800" dirty="0">
                <a:solidFill>
                  <a:srgbClr val="303030"/>
                </a:solidFill>
                <a:latin typeface="Canva Sans"/>
                <a:ea typeface="Canva Sans"/>
                <a:cs typeface="Canva Sans"/>
                <a:sym typeface="Canva Sans"/>
              </a:endParaRPr>
            </a:p>
          </p:txBody>
        </p:sp>
      </p:grpSp>
      <p:grpSp>
        <p:nvGrpSpPr>
          <p:cNvPr id="25" name="Group 25"/>
          <p:cNvGrpSpPr/>
          <p:nvPr/>
        </p:nvGrpSpPr>
        <p:grpSpPr>
          <a:xfrm>
            <a:off x="8195644" y="2335847"/>
            <a:ext cx="3992359" cy="2964813"/>
            <a:chOff x="0" y="19050"/>
            <a:chExt cx="5323145" cy="3953085"/>
          </a:xfrm>
        </p:grpSpPr>
        <p:grpSp>
          <p:nvGrpSpPr>
            <p:cNvPr id="26" name="Group 26"/>
            <p:cNvGrpSpPr/>
            <p:nvPr/>
          </p:nvGrpSpPr>
          <p:grpSpPr>
            <a:xfrm>
              <a:off x="0" y="142473"/>
              <a:ext cx="1384995" cy="1384995"/>
              <a:chOff x="0" y="0"/>
              <a:chExt cx="812800" cy="812800"/>
            </a:xfrm>
          </p:grpSpPr>
          <p:sp>
            <p:nvSpPr>
              <p:cNvPr id="27" name="Freeform 27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DDAB5F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8" name="TextBox 28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520"/>
                  </a:lnSpc>
                </a:pPr>
                <a:endParaRPr/>
              </a:p>
            </p:txBody>
          </p:sp>
        </p:grpSp>
        <p:sp>
          <p:nvSpPr>
            <p:cNvPr id="29" name="Freeform 29"/>
            <p:cNvSpPr/>
            <p:nvPr/>
          </p:nvSpPr>
          <p:spPr>
            <a:xfrm>
              <a:off x="309001" y="386926"/>
              <a:ext cx="848881" cy="838077"/>
            </a:xfrm>
            <a:custGeom>
              <a:avLst/>
              <a:gdLst/>
              <a:ahLst/>
              <a:cxnLst/>
              <a:rect l="l" t="t" r="r" b="b"/>
              <a:pathLst>
                <a:path w="848881" h="838077">
                  <a:moveTo>
                    <a:pt x="0" y="0"/>
                  </a:moveTo>
                  <a:lnTo>
                    <a:pt x="848881" y="0"/>
                  </a:lnTo>
                  <a:lnTo>
                    <a:pt x="848881" y="838077"/>
                  </a:lnTo>
                  <a:lnTo>
                    <a:pt x="0" y="8380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30" name="TextBox 30"/>
            <p:cNvSpPr txBox="1"/>
            <p:nvPr/>
          </p:nvSpPr>
          <p:spPr>
            <a:xfrm>
              <a:off x="1810188" y="19050"/>
              <a:ext cx="2125928" cy="45169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2530"/>
                </a:lnSpc>
              </a:pPr>
              <a:r>
                <a:rPr lang="en-US" sz="2300" b="1" dirty="0">
                  <a:solidFill>
                    <a:srgbClr val="FFFFFF"/>
                  </a:solidFill>
                  <a:latin typeface="Inter Medium"/>
                  <a:ea typeface="Inter Medium"/>
                  <a:cs typeface="Inter Medium"/>
                  <a:sym typeface="Inter Medium"/>
                </a:rPr>
                <a:t>Price</a:t>
              </a:r>
            </a:p>
          </p:txBody>
        </p:sp>
        <p:sp>
          <p:nvSpPr>
            <p:cNvPr id="31" name="TextBox 31"/>
            <p:cNvSpPr txBox="1"/>
            <p:nvPr/>
          </p:nvSpPr>
          <p:spPr>
            <a:xfrm>
              <a:off x="1595257" y="651720"/>
              <a:ext cx="3727888" cy="332041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388620" lvl="1" indent="-194310" algn="l">
                <a:lnSpc>
                  <a:spcPts val="2520"/>
                </a:lnSpc>
                <a:buFont typeface="Arial"/>
                <a:buChar char="•"/>
              </a:pPr>
              <a:r>
                <a:rPr lang="en-US" sz="1800" dirty="0">
                  <a:solidFill>
                    <a:srgbClr val="303030"/>
                  </a:solidFill>
                  <a:latin typeface="Canva Sans"/>
                  <a:ea typeface="Canva Sans"/>
                  <a:cs typeface="Canva Sans"/>
                  <a:sym typeface="Canva Sans"/>
                </a:rPr>
                <a:t>Quality Indicator</a:t>
              </a:r>
            </a:p>
            <a:p>
              <a:pPr marL="388620" lvl="1" indent="-194310" algn="l">
                <a:lnSpc>
                  <a:spcPts val="2520"/>
                </a:lnSpc>
                <a:buFont typeface="Arial"/>
                <a:buChar char="•"/>
              </a:pPr>
              <a:r>
                <a:rPr lang="en-US" sz="1800" dirty="0">
                  <a:solidFill>
                    <a:srgbClr val="303030"/>
                  </a:solidFill>
                  <a:latin typeface="Canva Sans"/>
                  <a:ea typeface="Canva Sans"/>
                  <a:cs typeface="Canva Sans"/>
                  <a:sym typeface="Canva Sans"/>
                </a:rPr>
                <a:t>Value for Money</a:t>
              </a:r>
            </a:p>
            <a:p>
              <a:pPr marL="388620" lvl="1" indent="-194310" algn="l">
                <a:lnSpc>
                  <a:spcPts val="2520"/>
                </a:lnSpc>
                <a:buFont typeface="Arial"/>
                <a:buChar char="•"/>
              </a:pPr>
              <a:r>
                <a:rPr lang="en-US" sz="1800" dirty="0">
                  <a:solidFill>
                    <a:srgbClr val="303030"/>
                  </a:solidFill>
                  <a:latin typeface="Canva Sans"/>
                  <a:ea typeface="Canva Sans"/>
                  <a:cs typeface="Canva Sans"/>
                  <a:sym typeface="Canva Sans"/>
                </a:rPr>
                <a:t>Competitive Comparison</a:t>
              </a:r>
            </a:p>
            <a:p>
              <a:pPr marL="388620" lvl="1" indent="-194310" algn="l">
                <a:lnSpc>
                  <a:spcPts val="2520"/>
                </a:lnSpc>
                <a:buFont typeface="Arial"/>
                <a:buChar char="•"/>
              </a:pPr>
              <a:r>
                <a:rPr lang="en-US" sz="1800" dirty="0">
                  <a:solidFill>
                    <a:srgbClr val="303030"/>
                  </a:solidFill>
                  <a:latin typeface="Canva Sans"/>
                  <a:ea typeface="Canva Sans"/>
                  <a:cs typeface="Canva Sans"/>
                  <a:sym typeface="Canva Sans"/>
                </a:rPr>
                <a:t>Accessibility &amp; Variety</a:t>
              </a:r>
            </a:p>
            <a:p>
              <a:pPr marL="388620" lvl="1" indent="-194310" algn="l">
                <a:lnSpc>
                  <a:spcPts val="2520"/>
                </a:lnSpc>
                <a:buFont typeface="Arial"/>
                <a:buChar char="•"/>
              </a:pPr>
              <a:r>
                <a:rPr lang="en-US" sz="1800" dirty="0">
                  <a:solidFill>
                    <a:srgbClr val="303030"/>
                  </a:solidFill>
                  <a:latin typeface="Canva Sans"/>
                  <a:ea typeface="Canva Sans"/>
                  <a:cs typeface="Canva Sans"/>
                  <a:sym typeface="Canva Sans"/>
                </a:rPr>
                <a:t>Flexibility</a:t>
              </a:r>
            </a:p>
            <a:p>
              <a:pPr algn="l">
                <a:lnSpc>
                  <a:spcPts val="2520"/>
                </a:lnSpc>
              </a:pPr>
              <a:endParaRPr lang="en-US" sz="1800" dirty="0">
                <a:solidFill>
                  <a:srgbClr val="303030"/>
                </a:solidFill>
                <a:latin typeface="Canva Sans"/>
                <a:ea typeface="Canva Sans"/>
                <a:cs typeface="Canva Sans"/>
                <a:sym typeface="Canva Sans"/>
              </a:endParaRPr>
            </a:p>
          </p:txBody>
        </p:sp>
      </p:grpSp>
      <p:sp>
        <p:nvSpPr>
          <p:cNvPr id="32" name="TextBox 32"/>
          <p:cNvSpPr txBox="1"/>
          <p:nvPr/>
        </p:nvSpPr>
        <p:spPr>
          <a:xfrm>
            <a:off x="1176290" y="5992278"/>
            <a:ext cx="6567763" cy="96207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429"/>
              </a:lnSpc>
            </a:pPr>
            <a:r>
              <a:rPr lang="en-US" sz="6753" b="1">
                <a:solidFill>
                  <a:srgbClr val="DDAB5F"/>
                </a:solidFill>
                <a:latin typeface="Playfair Display Medium"/>
                <a:ea typeface="Playfair Display Medium"/>
                <a:cs typeface="Playfair Display Medium"/>
                <a:sym typeface="Playfair Display Medium"/>
              </a:rPr>
              <a:t>Marketing Plan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E714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536193" y="5143500"/>
            <a:ext cx="4944301" cy="3448439"/>
            <a:chOff x="0" y="0"/>
            <a:chExt cx="766002" cy="534253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766002" cy="534253"/>
            </a:xfrm>
            <a:custGeom>
              <a:avLst/>
              <a:gdLst/>
              <a:ahLst/>
              <a:cxnLst/>
              <a:rect l="l" t="t" r="r" b="b"/>
              <a:pathLst>
                <a:path w="766002" h="534253">
                  <a:moveTo>
                    <a:pt x="36014" y="0"/>
                  </a:moveTo>
                  <a:lnTo>
                    <a:pt x="729988" y="0"/>
                  </a:lnTo>
                  <a:cubicBezTo>
                    <a:pt x="749878" y="0"/>
                    <a:pt x="766002" y="16124"/>
                    <a:pt x="766002" y="36014"/>
                  </a:cubicBezTo>
                  <a:lnTo>
                    <a:pt x="766002" y="498239"/>
                  </a:lnTo>
                  <a:cubicBezTo>
                    <a:pt x="766002" y="518129"/>
                    <a:pt x="749878" y="534253"/>
                    <a:pt x="729988" y="534253"/>
                  </a:cubicBezTo>
                  <a:lnTo>
                    <a:pt x="36014" y="534253"/>
                  </a:lnTo>
                  <a:cubicBezTo>
                    <a:pt x="16124" y="534253"/>
                    <a:pt x="0" y="518129"/>
                    <a:pt x="0" y="498239"/>
                  </a:cubicBezTo>
                  <a:lnTo>
                    <a:pt x="0" y="36014"/>
                  </a:lnTo>
                  <a:cubicBezTo>
                    <a:pt x="0" y="16124"/>
                    <a:pt x="16124" y="0"/>
                    <a:pt x="36014" y="0"/>
                  </a:cubicBezTo>
                  <a:close/>
                </a:path>
              </a:pathLst>
            </a:custGeom>
            <a:blipFill>
              <a:blip r:embed="rId2"/>
              <a:stretch>
                <a:fillRect t="-21688" b="-21688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4" name="Group 4"/>
          <p:cNvGrpSpPr/>
          <p:nvPr/>
        </p:nvGrpSpPr>
        <p:grpSpPr>
          <a:xfrm>
            <a:off x="12796831" y="5231914"/>
            <a:ext cx="4944301" cy="3448439"/>
            <a:chOff x="0" y="0"/>
            <a:chExt cx="766002" cy="534253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766002" cy="534253"/>
            </a:xfrm>
            <a:custGeom>
              <a:avLst/>
              <a:gdLst/>
              <a:ahLst/>
              <a:cxnLst/>
              <a:rect l="l" t="t" r="r" b="b"/>
              <a:pathLst>
                <a:path w="766002" h="534253">
                  <a:moveTo>
                    <a:pt x="36014" y="0"/>
                  </a:moveTo>
                  <a:lnTo>
                    <a:pt x="729988" y="0"/>
                  </a:lnTo>
                  <a:cubicBezTo>
                    <a:pt x="749878" y="0"/>
                    <a:pt x="766002" y="16124"/>
                    <a:pt x="766002" y="36014"/>
                  </a:cubicBezTo>
                  <a:lnTo>
                    <a:pt x="766002" y="498239"/>
                  </a:lnTo>
                  <a:cubicBezTo>
                    <a:pt x="766002" y="518129"/>
                    <a:pt x="749878" y="534253"/>
                    <a:pt x="729988" y="534253"/>
                  </a:cubicBezTo>
                  <a:lnTo>
                    <a:pt x="36014" y="534253"/>
                  </a:lnTo>
                  <a:cubicBezTo>
                    <a:pt x="16124" y="534253"/>
                    <a:pt x="0" y="518129"/>
                    <a:pt x="0" y="498239"/>
                  </a:cubicBezTo>
                  <a:lnTo>
                    <a:pt x="0" y="36014"/>
                  </a:lnTo>
                  <a:cubicBezTo>
                    <a:pt x="0" y="16124"/>
                    <a:pt x="16124" y="0"/>
                    <a:pt x="36014" y="0"/>
                  </a:cubicBezTo>
                  <a:close/>
                </a:path>
              </a:pathLst>
            </a:custGeom>
            <a:blipFill>
              <a:blip r:embed="rId3"/>
              <a:stretch>
                <a:fillRect t="-21688" b="-21688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626358" y="7927940"/>
            <a:ext cx="1998651" cy="495245"/>
            <a:chOff x="0" y="0"/>
            <a:chExt cx="526394" cy="130435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526394" cy="130435"/>
            </a:xfrm>
            <a:custGeom>
              <a:avLst/>
              <a:gdLst/>
              <a:ahLst/>
              <a:cxnLst/>
              <a:rect l="l" t="t" r="r" b="b"/>
              <a:pathLst>
                <a:path w="526394" h="130435">
                  <a:moveTo>
                    <a:pt x="42609" y="0"/>
                  </a:moveTo>
                  <a:lnTo>
                    <a:pt x="483784" y="0"/>
                  </a:lnTo>
                  <a:cubicBezTo>
                    <a:pt x="507317" y="0"/>
                    <a:pt x="526394" y="19077"/>
                    <a:pt x="526394" y="42609"/>
                  </a:cubicBezTo>
                  <a:lnTo>
                    <a:pt x="526394" y="87826"/>
                  </a:lnTo>
                  <a:cubicBezTo>
                    <a:pt x="526394" y="111358"/>
                    <a:pt x="507317" y="130435"/>
                    <a:pt x="483784" y="130435"/>
                  </a:cubicBezTo>
                  <a:lnTo>
                    <a:pt x="42609" y="130435"/>
                  </a:lnTo>
                  <a:cubicBezTo>
                    <a:pt x="19077" y="130435"/>
                    <a:pt x="0" y="111358"/>
                    <a:pt x="0" y="87826"/>
                  </a:cubicBezTo>
                  <a:lnTo>
                    <a:pt x="0" y="42609"/>
                  </a:lnTo>
                  <a:cubicBezTo>
                    <a:pt x="0" y="19077"/>
                    <a:pt x="19077" y="0"/>
                    <a:pt x="42609" y="0"/>
                  </a:cubicBezTo>
                  <a:close/>
                </a:path>
              </a:pathLst>
            </a:custGeom>
            <a:solidFill>
              <a:srgbClr val="DDAB5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526394" cy="16853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9141258" y="5231914"/>
            <a:ext cx="3467521" cy="3448439"/>
            <a:chOff x="0" y="0"/>
            <a:chExt cx="537210" cy="534253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537210" cy="534253"/>
            </a:xfrm>
            <a:custGeom>
              <a:avLst/>
              <a:gdLst/>
              <a:ahLst/>
              <a:cxnLst/>
              <a:rect l="l" t="t" r="r" b="b"/>
              <a:pathLst>
                <a:path w="537210" h="534253">
                  <a:moveTo>
                    <a:pt x="51352" y="0"/>
                  </a:moveTo>
                  <a:lnTo>
                    <a:pt x="485858" y="0"/>
                  </a:lnTo>
                  <a:cubicBezTo>
                    <a:pt x="499477" y="0"/>
                    <a:pt x="512539" y="5410"/>
                    <a:pt x="522169" y="15041"/>
                  </a:cubicBezTo>
                  <a:cubicBezTo>
                    <a:pt x="531800" y="24671"/>
                    <a:pt x="537210" y="37733"/>
                    <a:pt x="537210" y="51352"/>
                  </a:cubicBezTo>
                  <a:lnTo>
                    <a:pt x="537210" y="482901"/>
                  </a:lnTo>
                  <a:cubicBezTo>
                    <a:pt x="537210" y="511262"/>
                    <a:pt x="514219" y="534253"/>
                    <a:pt x="485858" y="534253"/>
                  </a:cubicBezTo>
                  <a:lnTo>
                    <a:pt x="51352" y="534253"/>
                  </a:lnTo>
                  <a:cubicBezTo>
                    <a:pt x="37733" y="534253"/>
                    <a:pt x="24671" y="528843"/>
                    <a:pt x="15041" y="519213"/>
                  </a:cubicBezTo>
                  <a:cubicBezTo>
                    <a:pt x="5410" y="509582"/>
                    <a:pt x="0" y="496521"/>
                    <a:pt x="0" y="482901"/>
                  </a:cubicBezTo>
                  <a:lnTo>
                    <a:pt x="0" y="51352"/>
                  </a:lnTo>
                  <a:cubicBezTo>
                    <a:pt x="0" y="37733"/>
                    <a:pt x="5410" y="24671"/>
                    <a:pt x="15041" y="15041"/>
                  </a:cubicBezTo>
                  <a:cubicBezTo>
                    <a:pt x="24671" y="5410"/>
                    <a:pt x="37733" y="0"/>
                    <a:pt x="51352" y="0"/>
                  </a:cubicBezTo>
                  <a:close/>
                </a:path>
              </a:pathLst>
            </a:custGeom>
            <a:blipFill>
              <a:blip r:embed="rId4"/>
              <a:stretch>
                <a:fillRect t="-276" b="-276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9395902" y="8016354"/>
            <a:ext cx="1762507" cy="495245"/>
            <a:chOff x="0" y="0"/>
            <a:chExt cx="464199" cy="130435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464199" cy="130435"/>
            </a:xfrm>
            <a:custGeom>
              <a:avLst/>
              <a:gdLst/>
              <a:ahLst/>
              <a:cxnLst/>
              <a:rect l="l" t="t" r="r" b="b"/>
              <a:pathLst>
                <a:path w="464199" h="130435">
                  <a:moveTo>
                    <a:pt x="48318" y="0"/>
                  </a:moveTo>
                  <a:lnTo>
                    <a:pt x="415881" y="0"/>
                  </a:lnTo>
                  <a:cubicBezTo>
                    <a:pt x="442566" y="0"/>
                    <a:pt x="464199" y="21633"/>
                    <a:pt x="464199" y="48318"/>
                  </a:cubicBezTo>
                  <a:lnTo>
                    <a:pt x="464199" y="82117"/>
                  </a:lnTo>
                  <a:cubicBezTo>
                    <a:pt x="464199" y="94931"/>
                    <a:pt x="459109" y="107221"/>
                    <a:pt x="450047" y="116283"/>
                  </a:cubicBezTo>
                  <a:cubicBezTo>
                    <a:pt x="440986" y="125344"/>
                    <a:pt x="428696" y="130435"/>
                    <a:pt x="415881" y="130435"/>
                  </a:cubicBezTo>
                  <a:lnTo>
                    <a:pt x="48318" y="130435"/>
                  </a:lnTo>
                  <a:cubicBezTo>
                    <a:pt x="21633" y="130435"/>
                    <a:pt x="0" y="108802"/>
                    <a:pt x="0" y="82117"/>
                  </a:cubicBezTo>
                  <a:lnTo>
                    <a:pt x="0" y="48318"/>
                  </a:lnTo>
                  <a:cubicBezTo>
                    <a:pt x="0" y="21633"/>
                    <a:pt x="21633" y="0"/>
                    <a:pt x="48318" y="0"/>
                  </a:cubicBezTo>
                  <a:close/>
                </a:path>
              </a:pathLst>
            </a:custGeom>
            <a:solidFill>
              <a:srgbClr val="DDAB5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38100"/>
              <a:ext cx="464199" cy="16853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13056521" y="8016354"/>
            <a:ext cx="1332412" cy="495245"/>
            <a:chOff x="0" y="0"/>
            <a:chExt cx="350923" cy="130435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350923" cy="130435"/>
            </a:xfrm>
            <a:custGeom>
              <a:avLst/>
              <a:gdLst/>
              <a:ahLst/>
              <a:cxnLst/>
              <a:rect l="l" t="t" r="r" b="b"/>
              <a:pathLst>
                <a:path w="350923" h="130435">
                  <a:moveTo>
                    <a:pt x="63915" y="0"/>
                  </a:moveTo>
                  <a:lnTo>
                    <a:pt x="287008" y="0"/>
                  </a:lnTo>
                  <a:cubicBezTo>
                    <a:pt x="322308" y="0"/>
                    <a:pt x="350923" y="28616"/>
                    <a:pt x="350923" y="63915"/>
                  </a:cubicBezTo>
                  <a:lnTo>
                    <a:pt x="350923" y="66520"/>
                  </a:lnTo>
                  <a:cubicBezTo>
                    <a:pt x="350923" y="83471"/>
                    <a:pt x="344189" y="99728"/>
                    <a:pt x="332203" y="111715"/>
                  </a:cubicBezTo>
                  <a:cubicBezTo>
                    <a:pt x="320217" y="123701"/>
                    <a:pt x="303960" y="130435"/>
                    <a:pt x="287008" y="130435"/>
                  </a:cubicBezTo>
                  <a:lnTo>
                    <a:pt x="63915" y="130435"/>
                  </a:lnTo>
                  <a:cubicBezTo>
                    <a:pt x="46964" y="130435"/>
                    <a:pt x="30707" y="123701"/>
                    <a:pt x="18720" y="111715"/>
                  </a:cubicBezTo>
                  <a:cubicBezTo>
                    <a:pt x="6734" y="99728"/>
                    <a:pt x="0" y="83471"/>
                    <a:pt x="0" y="66520"/>
                  </a:cubicBezTo>
                  <a:lnTo>
                    <a:pt x="0" y="63915"/>
                  </a:lnTo>
                  <a:cubicBezTo>
                    <a:pt x="0" y="46964"/>
                    <a:pt x="6734" y="30707"/>
                    <a:pt x="18720" y="18720"/>
                  </a:cubicBezTo>
                  <a:cubicBezTo>
                    <a:pt x="30707" y="6734"/>
                    <a:pt x="46964" y="0"/>
                    <a:pt x="63915" y="0"/>
                  </a:cubicBezTo>
                  <a:close/>
                </a:path>
              </a:pathLst>
            </a:custGeom>
            <a:solidFill>
              <a:srgbClr val="DDAB5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TextBox 16"/>
            <p:cNvSpPr txBox="1"/>
            <p:nvPr/>
          </p:nvSpPr>
          <p:spPr>
            <a:xfrm>
              <a:off x="0" y="-38100"/>
              <a:ext cx="350923" cy="16853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7" name="Group 17"/>
          <p:cNvGrpSpPr/>
          <p:nvPr/>
        </p:nvGrpSpPr>
        <p:grpSpPr>
          <a:xfrm>
            <a:off x="5577115" y="5143500"/>
            <a:ext cx="3467521" cy="3448439"/>
            <a:chOff x="0" y="0"/>
            <a:chExt cx="537210" cy="534253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537210" cy="534253"/>
            </a:xfrm>
            <a:custGeom>
              <a:avLst/>
              <a:gdLst/>
              <a:ahLst/>
              <a:cxnLst/>
              <a:rect l="l" t="t" r="r" b="b"/>
              <a:pathLst>
                <a:path w="537210" h="534253">
                  <a:moveTo>
                    <a:pt x="51352" y="0"/>
                  </a:moveTo>
                  <a:lnTo>
                    <a:pt x="485858" y="0"/>
                  </a:lnTo>
                  <a:cubicBezTo>
                    <a:pt x="499477" y="0"/>
                    <a:pt x="512539" y="5410"/>
                    <a:pt x="522169" y="15041"/>
                  </a:cubicBezTo>
                  <a:cubicBezTo>
                    <a:pt x="531800" y="24671"/>
                    <a:pt x="537210" y="37733"/>
                    <a:pt x="537210" y="51352"/>
                  </a:cubicBezTo>
                  <a:lnTo>
                    <a:pt x="537210" y="482901"/>
                  </a:lnTo>
                  <a:cubicBezTo>
                    <a:pt x="537210" y="511262"/>
                    <a:pt x="514219" y="534253"/>
                    <a:pt x="485858" y="534253"/>
                  </a:cubicBezTo>
                  <a:lnTo>
                    <a:pt x="51352" y="534253"/>
                  </a:lnTo>
                  <a:cubicBezTo>
                    <a:pt x="37733" y="534253"/>
                    <a:pt x="24671" y="528843"/>
                    <a:pt x="15041" y="519213"/>
                  </a:cubicBezTo>
                  <a:cubicBezTo>
                    <a:pt x="5410" y="509582"/>
                    <a:pt x="0" y="496521"/>
                    <a:pt x="0" y="482901"/>
                  </a:cubicBezTo>
                  <a:lnTo>
                    <a:pt x="0" y="51352"/>
                  </a:lnTo>
                  <a:cubicBezTo>
                    <a:pt x="0" y="37733"/>
                    <a:pt x="5410" y="24671"/>
                    <a:pt x="15041" y="15041"/>
                  </a:cubicBezTo>
                  <a:cubicBezTo>
                    <a:pt x="24671" y="5410"/>
                    <a:pt x="37733" y="0"/>
                    <a:pt x="51352" y="0"/>
                  </a:cubicBezTo>
                  <a:close/>
                </a:path>
              </a:pathLst>
            </a:custGeom>
            <a:blipFill>
              <a:blip r:embed="rId5"/>
              <a:stretch>
                <a:fillRect t="-276" b="-276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9" name="Group 19"/>
          <p:cNvGrpSpPr/>
          <p:nvPr/>
        </p:nvGrpSpPr>
        <p:grpSpPr>
          <a:xfrm>
            <a:off x="5882971" y="7927940"/>
            <a:ext cx="1762507" cy="495245"/>
            <a:chOff x="0" y="0"/>
            <a:chExt cx="464199" cy="130435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464199" cy="130435"/>
            </a:xfrm>
            <a:custGeom>
              <a:avLst/>
              <a:gdLst/>
              <a:ahLst/>
              <a:cxnLst/>
              <a:rect l="l" t="t" r="r" b="b"/>
              <a:pathLst>
                <a:path w="464199" h="130435">
                  <a:moveTo>
                    <a:pt x="48318" y="0"/>
                  </a:moveTo>
                  <a:lnTo>
                    <a:pt x="415881" y="0"/>
                  </a:lnTo>
                  <a:cubicBezTo>
                    <a:pt x="442566" y="0"/>
                    <a:pt x="464199" y="21633"/>
                    <a:pt x="464199" y="48318"/>
                  </a:cubicBezTo>
                  <a:lnTo>
                    <a:pt x="464199" y="82117"/>
                  </a:lnTo>
                  <a:cubicBezTo>
                    <a:pt x="464199" y="94931"/>
                    <a:pt x="459109" y="107221"/>
                    <a:pt x="450047" y="116283"/>
                  </a:cubicBezTo>
                  <a:cubicBezTo>
                    <a:pt x="440986" y="125344"/>
                    <a:pt x="428696" y="130435"/>
                    <a:pt x="415881" y="130435"/>
                  </a:cubicBezTo>
                  <a:lnTo>
                    <a:pt x="48318" y="130435"/>
                  </a:lnTo>
                  <a:cubicBezTo>
                    <a:pt x="21633" y="130435"/>
                    <a:pt x="0" y="108802"/>
                    <a:pt x="0" y="82117"/>
                  </a:cubicBezTo>
                  <a:lnTo>
                    <a:pt x="0" y="48318"/>
                  </a:lnTo>
                  <a:cubicBezTo>
                    <a:pt x="0" y="21633"/>
                    <a:pt x="21633" y="0"/>
                    <a:pt x="48318" y="0"/>
                  </a:cubicBezTo>
                  <a:close/>
                </a:path>
              </a:pathLst>
            </a:custGeom>
            <a:solidFill>
              <a:srgbClr val="DDAB5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0" y="-38100"/>
              <a:ext cx="464199" cy="16853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2" name="TextBox 22"/>
          <p:cNvSpPr txBox="1"/>
          <p:nvPr/>
        </p:nvSpPr>
        <p:spPr>
          <a:xfrm>
            <a:off x="1951783" y="2439692"/>
            <a:ext cx="6731934" cy="1825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150"/>
              </a:lnSpc>
            </a:pPr>
            <a:r>
              <a:rPr lang="en-US" sz="6500" b="1">
                <a:solidFill>
                  <a:srgbClr val="DDAB5F"/>
                </a:solidFill>
                <a:latin typeface="Playfair Display Medium"/>
                <a:ea typeface="Playfair Display Medium"/>
                <a:cs typeface="Playfair Display Medium"/>
                <a:sym typeface="Playfair Display Medium"/>
              </a:rPr>
              <a:t>Branding &amp; Visual Identity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740940" y="8002988"/>
            <a:ext cx="1780756" cy="30670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20"/>
              </a:lnSpc>
            </a:pPr>
            <a:r>
              <a:rPr lang="en-US" sz="1800" b="1">
                <a:solidFill>
                  <a:srgbClr val="141414"/>
                </a:solidFill>
                <a:latin typeface="Inter Bold"/>
                <a:ea typeface="Inter Bold"/>
                <a:cs typeface="Inter Bold"/>
                <a:sym typeface="Inter Bold"/>
              </a:rPr>
              <a:t>Snacks from £8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9377653" y="8091401"/>
            <a:ext cx="1780756" cy="30670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20"/>
              </a:lnSpc>
            </a:pPr>
            <a:r>
              <a:rPr lang="en-US" sz="1800" b="1">
                <a:solidFill>
                  <a:srgbClr val="141414"/>
                </a:solidFill>
                <a:latin typeface="Inter Bold"/>
                <a:ea typeface="Inter Bold"/>
                <a:cs typeface="Inter Bold"/>
                <a:sym typeface="Inter Bold"/>
              </a:rPr>
              <a:t>FOH uniform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12813698" y="8091401"/>
            <a:ext cx="1780756" cy="30670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20"/>
              </a:lnSpc>
            </a:pPr>
            <a:r>
              <a:rPr lang="en-US" sz="1800" b="1">
                <a:solidFill>
                  <a:srgbClr val="141414"/>
                </a:solidFill>
                <a:latin typeface="Inter Bold"/>
                <a:ea typeface="Inter Bold"/>
                <a:cs typeface="Inter Bold"/>
                <a:sym typeface="Inter Bold"/>
              </a:rPr>
              <a:t>Interior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5882971" y="8003161"/>
            <a:ext cx="1780756" cy="30670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20"/>
              </a:lnSpc>
            </a:pPr>
            <a:r>
              <a:rPr lang="en-US" sz="1800" b="1">
                <a:solidFill>
                  <a:srgbClr val="141414"/>
                </a:solidFill>
                <a:latin typeface="Inter Bold"/>
                <a:ea typeface="Inter Bold"/>
                <a:cs typeface="Inter Bold"/>
                <a:sym typeface="Inter Bold"/>
              </a:rPr>
              <a:t>Apron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E714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0139425" y="284899"/>
            <a:ext cx="6856874" cy="9717202"/>
            <a:chOff x="0" y="0"/>
            <a:chExt cx="9142498" cy="12956270"/>
          </a:xfrm>
        </p:grpSpPr>
        <p:grpSp>
          <p:nvGrpSpPr>
            <p:cNvPr id="3" name="Group 3"/>
            <p:cNvGrpSpPr/>
            <p:nvPr/>
          </p:nvGrpSpPr>
          <p:grpSpPr>
            <a:xfrm>
              <a:off x="257527" y="390383"/>
              <a:ext cx="8884971" cy="12565887"/>
              <a:chOff x="0" y="0"/>
              <a:chExt cx="812800" cy="1149531"/>
            </a:xfrm>
          </p:grpSpPr>
          <p:sp>
            <p:nvSpPr>
              <p:cNvPr id="4" name="Freeform 4"/>
              <p:cNvSpPr/>
              <p:nvPr/>
            </p:nvSpPr>
            <p:spPr>
              <a:xfrm>
                <a:off x="0" y="0"/>
                <a:ext cx="812800" cy="1149531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1149531">
                    <a:moveTo>
                      <a:pt x="0" y="0"/>
                    </a:moveTo>
                    <a:lnTo>
                      <a:pt x="812800" y="0"/>
                    </a:lnTo>
                    <a:lnTo>
                      <a:pt x="812800" y="1149531"/>
                    </a:lnTo>
                    <a:lnTo>
                      <a:pt x="0" y="1149531"/>
                    </a:lnTo>
                    <a:close/>
                  </a:path>
                </a:pathLst>
              </a:custGeom>
              <a:solidFill>
                <a:srgbClr val="52663E"/>
              </a:solidFill>
              <a:ln w="12700">
                <a:solidFill>
                  <a:srgbClr val="000000"/>
                </a:solidFill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sp>
          <p:nvSpPr>
            <p:cNvPr id="5" name="Freeform 5"/>
            <p:cNvSpPr/>
            <p:nvPr/>
          </p:nvSpPr>
          <p:spPr>
            <a:xfrm>
              <a:off x="0" y="0"/>
              <a:ext cx="3930758" cy="4089215"/>
            </a:xfrm>
            <a:custGeom>
              <a:avLst/>
              <a:gdLst/>
              <a:ahLst/>
              <a:cxnLst/>
              <a:rect l="l" t="t" r="r" b="b"/>
              <a:pathLst>
                <a:path w="3930758" h="4089215">
                  <a:moveTo>
                    <a:pt x="0" y="0"/>
                  </a:moveTo>
                  <a:lnTo>
                    <a:pt x="3930758" y="0"/>
                  </a:lnTo>
                  <a:lnTo>
                    <a:pt x="3930758" y="4089215"/>
                  </a:lnTo>
                  <a:lnTo>
                    <a:pt x="0" y="408921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982094" y="2090604"/>
              <a:ext cx="7488403" cy="832562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2489"/>
                </a:lnSpc>
                <a:spcBef>
                  <a:spcPct val="0"/>
                </a:spcBef>
              </a:pPr>
              <a:r>
                <a:rPr lang="en-US" sz="1778" dirty="0">
                  <a:solidFill>
                    <a:srgbClr val="FFA51F"/>
                  </a:solidFill>
                  <a:latin typeface="Leyton"/>
                  <a:ea typeface="Leyton"/>
                  <a:cs typeface="Leyton"/>
                  <a:sym typeface="Leyton"/>
                </a:rPr>
                <a:t>Snacks</a:t>
              </a:r>
            </a:p>
            <a:p>
              <a:pPr algn="ctr">
                <a:lnSpc>
                  <a:spcPts val="2489"/>
                </a:lnSpc>
                <a:spcBef>
                  <a:spcPct val="0"/>
                </a:spcBef>
              </a:pPr>
              <a:r>
                <a:rPr lang="en-US" sz="1778" dirty="0">
                  <a:solidFill>
                    <a:srgbClr val="FFA51F"/>
                  </a:solidFill>
                  <a:latin typeface="Leyton"/>
                  <a:ea typeface="Leyton"/>
                  <a:cs typeface="Leyton"/>
                  <a:sym typeface="Leyton"/>
                </a:rPr>
                <a:t> Snack Duo: Buchi &amp; Welsh Cake (V) 8</a:t>
              </a:r>
            </a:p>
            <a:p>
              <a:pPr algn="ctr">
                <a:lnSpc>
                  <a:spcPts val="2489"/>
                </a:lnSpc>
                <a:spcBef>
                  <a:spcPct val="0"/>
                </a:spcBef>
              </a:pPr>
              <a:r>
                <a:rPr lang="en-US" sz="1778" dirty="0">
                  <a:solidFill>
                    <a:srgbClr val="FFA51F"/>
                  </a:solidFill>
                  <a:latin typeface="Leyton"/>
                  <a:ea typeface="Leyton"/>
                  <a:cs typeface="Leyton"/>
                  <a:sym typeface="Leyton"/>
                </a:rPr>
                <a:t> Lumpia Pork £8</a:t>
              </a:r>
            </a:p>
            <a:p>
              <a:pPr algn="ctr">
                <a:lnSpc>
                  <a:spcPts val="2489"/>
                </a:lnSpc>
                <a:spcBef>
                  <a:spcPct val="0"/>
                </a:spcBef>
              </a:pPr>
              <a:r>
                <a:rPr lang="en-US" sz="1778" dirty="0">
                  <a:solidFill>
                    <a:srgbClr val="FFA51F"/>
                  </a:solidFill>
                  <a:latin typeface="Leyton"/>
                  <a:ea typeface="Leyton"/>
                  <a:cs typeface="Leyton"/>
                  <a:sym typeface="Leyton"/>
                </a:rPr>
                <a:t> Lumpia (V) £8</a:t>
              </a:r>
            </a:p>
            <a:p>
              <a:pPr algn="ctr">
                <a:lnSpc>
                  <a:spcPts val="2489"/>
                </a:lnSpc>
                <a:spcBef>
                  <a:spcPct val="0"/>
                </a:spcBef>
              </a:pPr>
              <a:endParaRPr lang="en-US" sz="1778" dirty="0">
                <a:solidFill>
                  <a:srgbClr val="FFA51F"/>
                </a:solidFill>
                <a:latin typeface="Leyton"/>
                <a:ea typeface="Leyton"/>
                <a:cs typeface="Leyton"/>
                <a:sym typeface="Leyton"/>
              </a:endParaRPr>
            </a:p>
            <a:p>
              <a:pPr algn="ctr">
                <a:lnSpc>
                  <a:spcPts val="2489"/>
                </a:lnSpc>
                <a:spcBef>
                  <a:spcPct val="0"/>
                </a:spcBef>
              </a:pPr>
              <a:r>
                <a:rPr lang="en-US" sz="1778" dirty="0">
                  <a:solidFill>
                    <a:srgbClr val="FFA51F"/>
                  </a:solidFill>
                  <a:latin typeface="Leyton"/>
                  <a:ea typeface="Leyton"/>
                  <a:cs typeface="Leyton"/>
                  <a:sym typeface="Leyton"/>
                </a:rPr>
                <a:t>Starters</a:t>
              </a:r>
            </a:p>
            <a:p>
              <a:pPr algn="ctr">
                <a:lnSpc>
                  <a:spcPts val="2489"/>
                </a:lnSpc>
                <a:spcBef>
                  <a:spcPct val="0"/>
                </a:spcBef>
              </a:pPr>
              <a:r>
                <a:rPr lang="en-US" sz="1778" dirty="0">
                  <a:solidFill>
                    <a:srgbClr val="FFA51F"/>
                  </a:solidFill>
                  <a:latin typeface="Leyton"/>
                  <a:ea typeface="Leyton"/>
                  <a:cs typeface="Leyton"/>
                  <a:sym typeface="Leyton"/>
                </a:rPr>
                <a:t> Oyster Kilawin £14</a:t>
              </a:r>
            </a:p>
            <a:p>
              <a:pPr algn="ctr">
                <a:lnSpc>
                  <a:spcPts val="2489"/>
                </a:lnSpc>
                <a:spcBef>
                  <a:spcPct val="0"/>
                </a:spcBef>
              </a:pPr>
              <a:r>
                <a:rPr lang="en-US" sz="1778" dirty="0">
                  <a:solidFill>
                    <a:srgbClr val="FFA51F"/>
                  </a:solidFill>
                  <a:latin typeface="Leyton"/>
                  <a:ea typeface="Leyton"/>
                  <a:cs typeface="Leyton"/>
                  <a:sym typeface="Leyton"/>
                </a:rPr>
                <a:t> Tofu Kilawin (V) £13</a:t>
              </a:r>
            </a:p>
            <a:p>
              <a:pPr algn="ctr">
                <a:lnSpc>
                  <a:spcPts val="2489"/>
                </a:lnSpc>
                <a:spcBef>
                  <a:spcPct val="0"/>
                </a:spcBef>
              </a:pPr>
              <a:r>
                <a:rPr lang="en-US" sz="1778" dirty="0">
                  <a:solidFill>
                    <a:srgbClr val="FFA51F"/>
                  </a:solidFill>
                  <a:latin typeface="Leyton"/>
                  <a:ea typeface="Leyton"/>
                  <a:cs typeface="Leyton"/>
                  <a:sym typeface="Leyton"/>
                </a:rPr>
                <a:t> King Prawn Sinigang Consommé £16</a:t>
              </a:r>
            </a:p>
            <a:p>
              <a:pPr algn="ctr">
                <a:lnSpc>
                  <a:spcPts val="2489"/>
                </a:lnSpc>
                <a:spcBef>
                  <a:spcPct val="0"/>
                </a:spcBef>
              </a:pPr>
              <a:r>
                <a:rPr lang="en-US" sz="1778" dirty="0">
                  <a:solidFill>
                    <a:srgbClr val="FFA51F"/>
                  </a:solidFill>
                  <a:latin typeface="Leyton"/>
                  <a:ea typeface="Leyton"/>
                  <a:cs typeface="Leyton"/>
                  <a:sym typeface="Leyton"/>
                </a:rPr>
                <a:t> Garden Tomato Consommé £12</a:t>
              </a:r>
            </a:p>
            <a:p>
              <a:pPr algn="ctr">
                <a:lnSpc>
                  <a:spcPts val="2489"/>
                </a:lnSpc>
                <a:spcBef>
                  <a:spcPct val="0"/>
                </a:spcBef>
              </a:pPr>
              <a:endParaRPr lang="en-US" sz="1778" dirty="0">
                <a:solidFill>
                  <a:srgbClr val="FFA51F"/>
                </a:solidFill>
                <a:latin typeface="Leyton"/>
                <a:ea typeface="Leyton"/>
                <a:cs typeface="Leyton"/>
                <a:sym typeface="Leyton"/>
              </a:endParaRPr>
            </a:p>
            <a:p>
              <a:pPr algn="ctr">
                <a:lnSpc>
                  <a:spcPts val="2489"/>
                </a:lnSpc>
                <a:spcBef>
                  <a:spcPct val="0"/>
                </a:spcBef>
              </a:pPr>
              <a:r>
                <a:rPr lang="en-US" sz="1778" dirty="0">
                  <a:solidFill>
                    <a:srgbClr val="FFA51F"/>
                  </a:solidFill>
                  <a:latin typeface="Leyton"/>
                  <a:ea typeface="Leyton"/>
                  <a:cs typeface="Leyton"/>
                  <a:sym typeface="Leyton"/>
                </a:rPr>
                <a:t>Mains</a:t>
              </a:r>
            </a:p>
            <a:p>
              <a:pPr algn="ctr">
                <a:lnSpc>
                  <a:spcPts val="2489"/>
                </a:lnSpc>
                <a:spcBef>
                  <a:spcPct val="0"/>
                </a:spcBef>
              </a:pPr>
              <a:r>
                <a:rPr lang="en-US" sz="1778" dirty="0">
                  <a:solidFill>
                    <a:srgbClr val="FFA51F"/>
                  </a:solidFill>
                  <a:latin typeface="Leyton"/>
                  <a:ea typeface="Leyton"/>
                  <a:cs typeface="Leyton"/>
                  <a:sym typeface="Leyton"/>
                </a:rPr>
                <a:t> Heritage Lamb Kaldereta £28</a:t>
              </a:r>
            </a:p>
            <a:p>
              <a:pPr algn="ctr">
                <a:lnSpc>
                  <a:spcPts val="2489"/>
                </a:lnSpc>
                <a:spcBef>
                  <a:spcPct val="0"/>
                </a:spcBef>
              </a:pPr>
              <a:r>
                <a:rPr lang="en-US" sz="1778" dirty="0">
                  <a:solidFill>
                    <a:srgbClr val="FFA51F"/>
                  </a:solidFill>
                  <a:latin typeface="Leyton"/>
                  <a:ea typeface="Leyton"/>
                  <a:cs typeface="Leyton"/>
                  <a:sym typeface="Leyton"/>
                </a:rPr>
                <a:t> Crisp Lechon Belly with Mango &amp; Bagoong Slaw £28</a:t>
              </a:r>
            </a:p>
            <a:p>
              <a:pPr algn="ctr">
                <a:lnSpc>
                  <a:spcPts val="2489"/>
                </a:lnSpc>
                <a:spcBef>
                  <a:spcPct val="0"/>
                </a:spcBef>
              </a:pPr>
              <a:r>
                <a:rPr lang="en-US" sz="1778" dirty="0">
                  <a:solidFill>
                    <a:srgbClr val="FFA51F"/>
                  </a:solidFill>
                  <a:latin typeface="Leyton"/>
                  <a:ea typeface="Leyton"/>
                  <a:cs typeface="Leyton"/>
                  <a:sym typeface="Leyton"/>
                </a:rPr>
                <a:t> John Dory with Coconut &amp; Squash Mussel Sauce £28</a:t>
              </a:r>
            </a:p>
            <a:p>
              <a:pPr algn="ctr">
                <a:lnSpc>
                  <a:spcPts val="2489"/>
                </a:lnSpc>
                <a:spcBef>
                  <a:spcPct val="0"/>
                </a:spcBef>
              </a:pPr>
              <a:r>
                <a:rPr lang="en-US" sz="1778" dirty="0">
                  <a:solidFill>
                    <a:srgbClr val="FFA51F"/>
                  </a:solidFill>
                  <a:latin typeface="Leyton"/>
                  <a:ea typeface="Leyton"/>
                  <a:cs typeface="Leyton"/>
                  <a:sym typeface="Leyton"/>
                </a:rPr>
                <a:t> Vegetable Laing with Coconut Rice (V) £22</a:t>
              </a:r>
            </a:p>
            <a:p>
              <a:pPr algn="ctr">
                <a:lnSpc>
                  <a:spcPts val="2489"/>
                </a:lnSpc>
                <a:spcBef>
                  <a:spcPct val="0"/>
                </a:spcBef>
              </a:pPr>
              <a:endParaRPr lang="en-US" sz="1778" dirty="0">
                <a:solidFill>
                  <a:srgbClr val="FFA51F"/>
                </a:solidFill>
                <a:latin typeface="Leyton"/>
                <a:ea typeface="Leyton"/>
                <a:cs typeface="Leyton"/>
                <a:sym typeface="Leyton"/>
              </a:endParaRPr>
            </a:p>
            <a:p>
              <a:pPr algn="ctr">
                <a:lnSpc>
                  <a:spcPts val="2489"/>
                </a:lnSpc>
                <a:spcBef>
                  <a:spcPct val="0"/>
                </a:spcBef>
              </a:pPr>
              <a:r>
                <a:rPr lang="en-US" sz="1778" dirty="0">
                  <a:solidFill>
                    <a:srgbClr val="FFA51F"/>
                  </a:solidFill>
                  <a:latin typeface="Leyton"/>
                  <a:ea typeface="Leyton"/>
                  <a:cs typeface="Leyton"/>
                  <a:sym typeface="Leyton"/>
                </a:rPr>
                <a:t>Desserts</a:t>
              </a:r>
            </a:p>
            <a:p>
              <a:pPr algn="ctr">
                <a:lnSpc>
                  <a:spcPts val="2489"/>
                </a:lnSpc>
                <a:spcBef>
                  <a:spcPct val="0"/>
                </a:spcBef>
              </a:pPr>
              <a:r>
                <a:rPr lang="en-US" sz="1778" dirty="0">
                  <a:solidFill>
                    <a:srgbClr val="FFA51F"/>
                  </a:solidFill>
                  <a:latin typeface="Leyton"/>
                  <a:ea typeface="Leyton"/>
                  <a:cs typeface="Leyton"/>
                  <a:sym typeface="Leyton"/>
                </a:rPr>
                <a:t> Mango &amp; Peach Tart with Vanilla Bean Ice Cream £13</a:t>
              </a:r>
            </a:p>
            <a:p>
              <a:pPr algn="ctr">
                <a:lnSpc>
                  <a:spcPts val="2489"/>
                </a:lnSpc>
                <a:spcBef>
                  <a:spcPct val="0"/>
                </a:spcBef>
              </a:pPr>
              <a:r>
                <a:rPr lang="en-US" sz="1778" dirty="0">
                  <a:solidFill>
                    <a:srgbClr val="FFA51F"/>
                  </a:solidFill>
                  <a:latin typeface="Leyton"/>
                  <a:ea typeface="Leyton"/>
                  <a:cs typeface="Leyton"/>
                  <a:sym typeface="Leyton"/>
                </a:rPr>
                <a:t> Ube Soufflé with Coconut Ice Cream £13</a:t>
              </a:r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1073456" y="9207926"/>
              <a:ext cx="4688" cy="40207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2584"/>
                </a:lnSpc>
                <a:spcBef>
                  <a:spcPct val="0"/>
                </a:spcBef>
              </a:pPr>
              <a:endParaRPr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501567" y="974947"/>
              <a:ext cx="1551905" cy="672492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3871"/>
                </a:lnSpc>
                <a:spcBef>
                  <a:spcPct val="0"/>
                </a:spcBef>
              </a:pPr>
              <a:r>
                <a:rPr lang="en-US" sz="3519" b="1" dirty="0">
                  <a:solidFill>
                    <a:srgbClr val="5E714B"/>
                  </a:solidFill>
                  <a:latin typeface="Playfair Display Bold"/>
                  <a:ea typeface="Playfair Display Bold"/>
                  <a:cs typeface="Playfair Display Bold"/>
                  <a:sym typeface="Playfair Display Bold"/>
                </a:rPr>
                <a:t>Tara</a:t>
              </a:r>
            </a:p>
          </p:txBody>
        </p:sp>
        <p:sp>
          <p:nvSpPr>
            <p:cNvPr id="9" name="Freeform 9"/>
            <p:cNvSpPr/>
            <p:nvPr/>
          </p:nvSpPr>
          <p:spPr>
            <a:xfrm>
              <a:off x="1664031" y="844340"/>
              <a:ext cx="659366" cy="854694"/>
            </a:xfrm>
            <a:custGeom>
              <a:avLst/>
              <a:gdLst/>
              <a:ahLst/>
              <a:cxnLst/>
              <a:rect l="l" t="t" r="r" b="b"/>
              <a:pathLst>
                <a:path w="659366" h="854694">
                  <a:moveTo>
                    <a:pt x="0" y="0"/>
                  </a:moveTo>
                  <a:lnTo>
                    <a:pt x="659366" y="0"/>
                  </a:lnTo>
                  <a:lnTo>
                    <a:pt x="659366" y="854694"/>
                  </a:lnTo>
                  <a:lnTo>
                    <a:pt x="0" y="85469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14811" r="-14811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501567" y="1569497"/>
              <a:ext cx="1896743" cy="256480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1511"/>
                </a:lnSpc>
                <a:spcBef>
                  <a:spcPct val="0"/>
                </a:spcBef>
              </a:pPr>
              <a:r>
                <a:rPr lang="en-US" sz="1374" b="1" dirty="0">
                  <a:solidFill>
                    <a:srgbClr val="5E714B"/>
                  </a:solidFill>
                  <a:latin typeface="Playfair Display Semi-Bold"/>
                  <a:ea typeface="Playfair Display Semi-Bold"/>
                  <a:cs typeface="Playfair Display Semi-Bold"/>
                  <a:sym typeface="Playfair Display Semi-Bold"/>
                </a:rPr>
                <a:t>Pop-up Kitchen</a:t>
              </a:r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1080679" y="577686"/>
            <a:ext cx="6732547" cy="9424415"/>
            <a:chOff x="0" y="0"/>
            <a:chExt cx="812800" cy="1137781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812800" cy="1137781"/>
            </a:xfrm>
            <a:custGeom>
              <a:avLst/>
              <a:gdLst/>
              <a:ahLst/>
              <a:cxnLst/>
              <a:rect l="l" t="t" r="r" b="b"/>
              <a:pathLst>
                <a:path w="812800" h="1137781">
                  <a:moveTo>
                    <a:pt x="0" y="0"/>
                  </a:moveTo>
                  <a:lnTo>
                    <a:pt x="812800" y="0"/>
                  </a:lnTo>
                  <a:lnTo>
                    <a:pt x="812800" y="1137781"/>
                  </a:lnTo>
                  <a:lnTo>
                    <a:pt x="0" y="1137781"/>
                  </a:lnTo>
                  <a:close/>
                </a:path>
              </a:pathLst>
            </a:custGeom>
            <a:solidFill>
              <a:srgbClr val="52663E"/>
            </a:solidFill>
            <a:ln w="12700">
              <a:solidFill>
                <a:srgbClr val="000000"/>
              </a:solidFill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3" name="Freeform 13"/>
          <p:cNvSpPr/>
          <p:nvPr/>
        </p:nvSpPr>
        <p:spPr>
          <a:xfrm>
            <a:off x="1028700" y="284899"/>
            <a:ext cx="2978514" cy="3066911"/>
          </a:xfrm>
          <a:custGeom>
            <a:avLst/>
            <a:gdLst/>
            <a:ahLst/>
            <a:cxnLst/>
            <a:rect l="l" t="t" r="r" b="b"/>
            <a:pathLst>
              <a:path w="2978514" h="3066911">
                <a:moveTo>
                  <a:pt x="0" y="0"/>
                </a:moveTo>
                <a:lnTo>
                  <a:pt x="2978514" y="0"/>
                </a:lnTo>
                <a:lnTo>
                  <a:pt x="2978514" y="3066911"/>
                </a:lnTo>
                <a:lnTo>
                  <a:pt x="0" y="306691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516" b="-516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4" name="TextBox 14"/>
          <p:cNvSpPr txBox="1"/>
          <p:nvPr/>
        </p:nvSpPr>
        <p:spPr>
          <a:xfrm>
            <a:off x="1533044" y="1592005"/>
            <a:ext cx="6130918" cy="655320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724"/>
              </a:lnSpc>
              <a:spcBef>
                <a:spcPct val="0"/>
              </a:spcBef>
            </a:pPr>
            <a:r>
              <a:rPr lang="en-US" sz="1946" dirty="0">
                <a:solidFill>
                  <a:srgbClr val="FFA51F"/>
                </a:solidFill>
                <a:latin typeface="Leyton"/>
                <a:ea typeface="Leyton"/>
                <a:cs typeface="Leyton"/>
                <a:sym typeface="Leyton"/>
              </a:rPr>
              <a:t>Tasting Menu</a:t>
            </a:r>
          </a:p>
          <a:p>
            <a:pPr algn="ctr">
              <a:lnSpc>
                <a:spcPts val="2724"/>
              </a:lnSpc>
              <a:spcBef>
                <a:spcPct val="0"/>
              </a:spcBef>
            </a:pPr>
            <a:r>
              <a:rPr lang="en-US" sz="1946" dirty="0">
                <a:solidFill>
                  <a:srgbClr val="FFA51F"/>
                </a:solidFill>
                <a:latin typeface="Leyton"/>
                <a:ea typeface="Leyton"/>
                <a:cs typeface="Leyton"/>
                <a:sym typeface="Leyton"/>
              </a:rPr>
              <a:t>(5course)</a:t>
            </a:r>
          </a:p>
          <a:p>
            <a:pPr algn="ctr">
              <a:lnSpc>
                <a:spcPts val="2724"/>
              </a:lnSpc>
              <a:spcBef>
                <a:spcPct val="0"/>
              </a:spcBef>
            </a:pPr>
            <a:endParaRPr lang="en-US" sz="1946" dirty="0">
              <a:solidFill>
                <a:srgbClr val="FFA51F"/>
              </a:solidFill>
              <a:latin typeface="Leyton"/>
              <a:ea typeface="Leyton"/>
              <a:cs typeface="Leyton"/>
              <a:sym typeface="Leyton"/>
            </a:endParaRPr>
          </a:p>
          <a:p>
            <a:pPr algn="ctr">
              <a:lnSpc>
                <a:spcPts val="2724"/>
              </a:lnSpc>
              <a:spcBef>
                <a:spcPct val="0"/>
              </a:spcBef>
            </a:pPr>
            <a:r>
              <a:rPr lang="en-US" sz="1946" dirty="0">
                <a:solidFill>
                  <a:srgbClr val="FFA51F"/>
                </a:solidFill>
                <a:latin typeface="Leyton"/>
                <a:ea typeface="Leyton"/>
                <a:cs typeface="Leyton"/>
                <a:sym typeface="Leyton"/>
              </a:rPr>
              <a:t>Oyster Kilawin </a:t>
            </a:r>
          </a:p>
          <a:p>
            <a:pPr algn="ctr">
              <a:lnSpc>
                <a:spcPts val="2724"/>
              </a:lnSpc>
              <a:spcBef>
                <a:spcPct val="0"/>
              </a:spcBef>
            </a:pPr>
            <a:r>
              <a:rPr lang="en-US" sz="1946" dirty="0">
                <a:solidFill>
                  <a:srgbClr val="FFA51F"/>
                </a:solidFill>
                <a:latin typeface="Leyton"/>
                <a:ea typeface="Leyton"/>
                <a:cs typeface="Leyton"/>
                <a:sym typeface="Leyton"/>
              </a:rPr>
              <a:t>Lumpia Pork </a:t>
            </a:r>
          </a:p>
          <a:p>
            <a:pPr algn="ctr">
              <a:lnSpc>
                <a:spcPts val="2724"/>
              </a:lnSpc>
              <a:spcBef>
                <a:spcPct val="0"/>
              </a:spcBef>
            </a:pPr>
            <a:r>
              <a:rPr lang="en-US" sz="1946" dirty="0">
                <a:solidFill>
                  <a:srgbClr val="FFA51F"/>
                </a:solidFill>
                <a:latin typeface="Leyton"/>
                <a:ea typeface="Leyton"/>
                <a:cs typeface="Leyton"/>
                <a:sym typeface="Leyton"/>
              </a:rPr>
              <a:t>Tofu Kilawin (v) Lumpia (v)</a:t>
            </a:r>
          </a:p>
          <a:p>
            <a:pPr algn="ctr">
              <a:lnSpc>
                <a:spcPts val="2724"/>
              </a:lnSpc>
              <a:spcBef>
                <a:spcPct val="0"/>
              </a:spcBef>
            </a:pPr>
            <a:r>
              <a:rPr lang="en-US" sz="1946" dirty="0">
                <a:solidFill>
                  <a:srgbClr val="FFA51F"/>
                </a:solidFill>
                <a:latin typeface="Leyton"/>
                <a:ea typeface="Leyton"/>
                <a:cs typeface="Leyton"/>
                <a:sym typeface="Leyton"/>
              </a:rPr>
              <a:t> </a:t>
            </a:r>
          </a:p>
          <a:p>
            <a:pPr algn="ctr">
              <a:lnSpc>
                <a:spcPts val="2724"/>
              </a:lnSpc>
              <a:spcBef>
                <a:spcPct val="0"/>
              </a:spcBef>
            </a:pPr>
            <a:r>
              <a:rPr lang="en-US" sz="1946" dirty="0">
                <a:solidFill>
                  <a:srgbClr val="FFA51F"/>
                </a:solidFill>
                <a:latin typeface="Leyton"/>
                <a:ea typeface="Leyton"/>
                <a:cs typeface="Leyton"/>
                <a:sym typeface="Leyton"/>
              </a:rPr>
              <a:t>King Prawn Sinigang Consommé </a:t>
            </a:r>
          </a:p>
          <a:p>
            <a:pPr algn="ctr">
              <a:lnSpc>
                <a:spcPts val="2724"/>
              </a:lnSpc>
              <a:spcBef>
                <a:spcPct val="0"/>
              </a:spcBef>
            </a:pPr>
            <a:r>
              <a:rPr lang="en-US" sz="1946" dirty="0">
                <a:solidFill>
                  <a:srgbClr val="FFA51F"/>
                </a:solidFill>
                <a:latin typeface="Leyton"/>
                <a:ea typeface="Leyton"/>
                <a:cs typeface="Leyton"/>
                <a:sym typeface="Leyton"/>
              </a:rPr>
              <a:t>Garden tomato Sinigang Consommé</a:t>
            </a:r>
          </a:p>
          <a:p>
            <a:pPr algn="ctr">
              <a:lnSpc>
                <a:spcPts val="2724"/>
              </a:lnSpc>
              <a:spcBef>
                <a:spcPct val="0"/>
              </a:spcBef>
            </a:pPr>
            <a:endParaRPr lang="en-US" sz="1946" dirty="0">
              <a:solidFill>
                <a:srgbClr val="FFA51F"/>
              </a:solidFill>
              <a:latin typeface="Leyton"/>
              <a:ea typeface="Leyton"/>
              <a:cs typeface="Leyton"/>
              <a:sym typeface="Leyton"/>
            </a:endParaRPr>
          </a:p>
          <a:p>
            <a:pPr algn="ctr">
              <a:lnSpc>
                <a:spcPts val="2724"/>
              </a:lnSpc>
              <a:spcBef>
                <a:spcPct val="0"/>
              </a:spcBef>
            </a:pPr>
            <a:r>
              <a:rPr lang="en-US" sz="1946" dirty="0">
                <a:solidFill>
                  <a:srgbClr val="FFA51F"/>
                </a:solidFill>
                <a:latin typeface="Leyton"/>
                <a:ea typeface="Leyton"/>
                <a:cs typeface="Leyton"/>
                <a:sym typeface="Leyton"/>
              </a:rPr>
              <a:t>John Dory with Coconut &amp; Squash Mussel Sauce </a:t>
            </a:r>
          </a:p>
          <a:p>
            <a:pPr algn="ctr">
              <a:lnSpc>
                <a:spcPts val="2724"/>
              </a:lnSpc>
              <a:spcBef>
                <a:spcPct val="0"/>
              </a:spcBef>
            </a:pPr>
            <a:r>
              <a:rPr lang="en-US" sz="1946" dirty="0">
                <a:solidFill>
                  <a:srgbClr val="FFA51F"/>
                </a:solidFill>
                <a:latin typeface="Leyton"/>
                <a:ea typeface="Leyton"/>
                <a:cs typeface="Leyton"/>
                <a:sym typeface="Leyton"/>
              </a:rPr>
              <a:t> Vegetable Laing with Coconut Rice (V) </a:t>
            </a:r>
          </a:p>
          <a:p>
            <a:pPr algn="ctr">
              <a:lnSpc>
                <a:spcPts val="2724"/>
              </a:lnSpc>
              <a:spcBef>
                <a:spcPct val="0"/>
              </a:spcBef>
            </a:pPr>
            <a:endParaRPr lang="en-US" sz="1946" dirty="0">
              <a:solidFill>
                <a:srgbClr val="FFA51F"/>
              </a:solidFill>
              <a:latin typeface="Leyton"/>
              <a:ea typeface="Leyton"/>
              <a:cs typeface="Leyton"/>
              <a:sym typeface="Leyton"/>
            </a:endParaRPr>
          </a:p>
          <a:p>
            <a:pPr algn="ctr">
              <a:lnSpc>
                <a:spcPts val="2724"/>
              </a:lnSpc>
              <a:spcBef>
                <a:spcPct val="0"/>
              </a:spcBef>
            </a:pPr>
            <a:r>
              <a:rPr lang="en-US" sz="1946" dirty="0">
                <a:solidFill>
                  <a:srgbClr val="FFA51F"/>
                </a:solidFill>
                <a:latin typeface="Leyton"/>
                <a:ea typeface="Leyton"/>
                <a:cs typeface="Leyton"/>
                <a:sym typeface="Leyton"/>
              </a:rPr>
              <a:t>Heritage Lamb Kaldereta</a:t>
            </a:r>
          </a:p>
          <a:p>
            <a:pPr algn="ctr">
              <a:lnSpc>
                <a:spcPts val="2724"/>
              </a:lnSpc>
              <a:spcBef>
                <a:spcPct val="0"/>
              </a:spcBef>
            </a:pPr>
            <a:r>
              <a:rPr lang="en-US" sz="1946" dirty="0">
                <a:solidFill>
                  <a:srgbClr val="FFA51F"/>
                </a:solidFill>
                <a:latin typeface="Leyton"/>
                <a:ea typeface="Leyton"/>
                <a:cs typeface="Leyton"/>
                <a:sym typeface="Leyton"/>
              </a:rPr>
              <a:t>Crisp Lechon Belly or </a:t>
            </a:r>
          </a:p>
          <a:p>
            <a:pPr algn="ctr">
              <a:lnSpc>
                <a:spcPts val="2724"/>
              </a:lnSpc>
              <a:spcBef>
                <a:spcPct val="0"/>
              </a:spcBef>
            </a:pPr>
            <a:r>
              <a:rPr lang="en-US" sz="1946" dirty="0">
                <a:solidFill>
                  <a:srgbClr val="FFA51F"/>
                </a:solidFill>
                <a:latin typeface="Leyton"/>
                <a:ea typeface="Leyton"/>
                <a:cs typeface="Leyton"/>
                <a:sym typeface="Leyton"/>
              </a:rPr>
              <a:t>Vegetable Laing (v) </a:t>
            </a:r>
          </a:p>
          <a:p>
            <a:pPr algn="ctr">
              <a:lnSpc>
                <a:spcPts val="2724"/>
              </a:lnSpc>
              <a:spcBef>
                <a:spcPct val="0"/>
              </a:spcBef>
            </a:pPr>
            <a:endParaRPr lang="en-US" sz="1946" dirty="0">
              <a:solidFill>
                <a:srgbClr val="FFA51F"/>
              </a:solidFill>
              <a:latin typeface="Leyton"/>
              <a:ea typeface="Leyton"/>
              <a:cs typeface="Leyton"/>
              <a:sym typeface="Leyton"/>
            </a:endParaRPr>
          </a:p>
          <a:p>
            <a:pPr algn="ctr">
              <a:lnSpc>
                <a:spcPts val="2724"/>
              </a:lnSpc>
              <a:spcBef>
                <a:spcPct val="0"/>
              </a:spcBef>
            </a:pPr>
            <a:r>
              <a:rPr lang="en-US" sz="1946" dirty="0">
                <a:solidFill>
                  <a:srgbClr val="FFA51F"/>
                </a:solidFill>
                <a:latin typeface="Leyton"/>
                <a:ea typeface="Leyton"/>
                <a:cs typeface="Leyton"/>
                <a:sym typeface="Leyton"/>
              </a:rPr>
              <a:t>Dessert choice: Mango &amp; Peach Tart or Ube Soufflé</a:t>
            </a:r>
          </a:p>
          <a:p>
            <a:pPr algn="ctr">
              <a:lnSpc>
                <a:spcPts val="2724"/>
              </a:lnSpc>
              <a:spcBef>
                <a:spcPct val="0"/>
              </a:spcBef>
            </a:pPr>
            <a:r>
              <a:rPr lang="en-US" sz="1946" dirty="0">
                <a:solidFill>
                  <a:srgbClr val="FFA51F"/>
                </a:solidFill>
                <a:latin typeface="Leyton"/>
                <a:ea typeface="Leyton"/>
                <a:cs typeface="Leyton"/>
                <a:sym typeface="Leyton"/>
              </a:rPr>
              <a:t>£55 pp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1272859" y="924624"/>
            <a:ext cx="1040683" cy="48475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797"/>
              </a:lnSpc>
              <a:spcBef>
                <a:spcPct val="0"/>
              </a:spcBef>
            </a:pPr>
            <a:r>
              <a:rPr lang="en-US" sz="3452" b="1" dirty="0">
                <a:solidFill>
                  <a:srgbClr val="5E714B"/>
                </a:solidFill>
                <a:latin typeface="Playfair Display Bold"/>
                <a:ea typeface="Playfair Display Bold"/>
                <a:cs typeface="Playfair Display Bold"/>
                <a:sym typeface="Playfair Display Bold"/>
              </a:rPr>
              <a:t>Tara</a:t>
            </a:r>
          </a:p>
        </p:txBody>
      </p:sp>
      <p:sp>
        <p:nvSpPr>
          <p:cNvPr id="16" name="Freeform 16"/>
          <p:cNvSpPr/>
          <p:nvPr/>
        </p:nvSpPr>
        <p:spPr>
          <a:xfrm>
            <a:off x="2026991" y="818457"/>
            <a:ext cx="485163" cy="628886"/>
          </a:xfrm>
          <a:custGeom>
            <a:avLst/>
            <a:gdLst/>
            <a:ahLst/>
            <a:cxnLst/>
            <a:rect l="l" t="t" r="r" b="b"/>
            <a:pathLst>
              <a:path w="485163" h="628886">
                <a:moveTo>
                  <a:pt x="0" y="0"/>
                </a:moveTo>
                <a:lnTo>
                  <a:pt x="485163" y="0"/>
                </a:lnTo>
                <a:lnTo>
                  <a:pt x="485163" y="628887"/>
                </a:lnTo>
                <a:lnTo>
                  <a:pt x="0" y="62888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14811" r="-14811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7" name="TextBox 17"/>
          <p:cNvSpPr txBox="1"/>
          <p:nvPr/>
        </p:nvSpPr>
        <p:spPr>
          <a:xfrm>
            <a:off x="1272859" y="1364072"/>
            <a:ext cx="1294416" cy="19236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482"/>
              </a:lnSpc>
              <a:spcBef>
                <a:spcPct val="0"/>
              </a:spcBef>
            </a:pPr>
            <a:r>
              <a:rPr lang="en-US" sz="1348" b="1" dirty="0">
                <a:solidFill>
                  <a:srgbClr val="5E714B"/>
                </a:solidFill>
                <a:latin typeface="Playfair Display Semi-Bold"/>
                <a:ea typeface="Playfair Display Semi-Bold"/>
                <a:cs typeface="Playfair Display Semi-Bold"/>
                <a:sym typeface="Playfair Display Semi-Bold"/>
              </a:rPr>
              <a:t>Pop-up Kitchen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6075824" y="767208"/>
            <a:ext cx="5367427" cy="27305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150"/>
              </a:lnSpc>
            </a:pPr>
            <a:r>
              <a:rPr lang="en-US" sz="6500" b="1" dirty="0">
                <a:solidFill>
                  <a:srgbClr val="DDAB5F"/>
                </a:solidFill>
                <a:latin typeface="Playfair Display Medium"/>
                <a:ea typeface="Playfair Display Medium"/>
                <a:cs typeface="Playfair Display Medium"/>
                <a:sym typeface="Playfair Display Medium"/>
              </a:rPr>
              <a:t>Menu &amp; Menu Pricing</a:t>
            </a:r>
          </a:p>
          <a:p>
            <a:pPr algn="l">
              <a:lnSpc>
                <a:spcPts val="7150"/>
              </a:lnSpc>
            </a:pPr>
            <a:endParaRPr lang="en-US" sz="6500" b="1" dirty="0">
              <a:solidFill>
                <a:srgbClr val="DDAB5F"/>
              </a:solidFill>
              <a:latin typeface="Playfair Display Medium"/>
              <a:ea typeface="Playfair Display Medium"/>
              <a:cs typeface="Playfair Display Medium"/>
              <a:sym typeface="Playfair Display Medium"/>
            </a:endParaRPr>
          </a:p>
        </p:txBody>
      </p:sp>
      <p:grpSp>
        <p:nvGrpSpPr>
          <p:cNvPr id="19" name="Group 19"/>
          <p:cNvGrpSpPr/>
          <p:nvPr/>
        </p:nvGrpSpPr>
        <p:grpSpPr>
          <a:xfrm>
            <a:off x="1028700" y="8479731"/>
            <a:ext cx="15967598" cy="317356"/>
            <a:chOff x="0" y="0"/>
            <a:chExt cx="4205458" cy="83583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4205458" cy="83583"/>
            </a:xfrm>
            <a:custGeom>
              <a:avLst/>
              <a:gdLst/>
              <a:ahLst/>
              <a:cxnLst/>
              <a:rect l="l" t="t" r="r" b="b"/>
              <a:pathLst>
                <a:path w="4205458" h="83583">
                  <a:moveTo>
                    <a:pt x="7273" y="0"/>
                  </a:moveTo>
                  <a:lnTo>
                    <a:pt x="4198185" y="0"/>
                  </a:lnTo>
                  <a:cubicBezTo>
                    <a:pt x="4202202" y="0"/>
                    <a:pt x="4205458" y="3256"/>
                    <a:pt x="4205458" y="7273"/>
                  </a:cubicBezTo>
                  <a:lnTo>
                    <a:pt x="4205458" y="76311"/>
                  </a:lnTo>
                  <a:cubicBezTo>
                    <a:pt x="4205458" y="78240"/>
                    <a:pt x="4204692" y="80089"/>
                    <a:pt x="4203328" y="81453"/>
                  </a:cubicBezTo>
                  <a:cubicBezTo>
                    <a:pt x="4201964" y="82817"/>
                    <a:pt x="4200114" y="83583"/>
                    <a:pt x="4198185" y="83583"/>
                  </a:cubicBezTo>
                  <a:lnTo>
                    <a:pt x="7273" y="83583"/>
                  </a:lnTo>
                  <a:cubicBezTo>
                    <a:pt x="5344" y="83583"/>
                    <a:pt x="3494" y="82817"/>
                    <a:pt x="2130" y="81453"/>
                  </a:cubicBezTo>
                  <a:cubicBezTo>
                    <a:pt x="766" y="80089"/>
                    <a:pt x="0" y="78240"/>
                    <a:pt x="0" y="76311"/>
                  </a:cubicBezTo>
                  <a:lnTo>
                    <a:pt x="0" y="7273"/>
                  </a:lnTo>
                  <a:cubicBezTo>
                    <a:pt x="0" y="5344"/>
                    <a:pt x="766" y="3494"/>
                    <a:pt x="2130" y="2130"/>
                  </a:cubicBezTo>
                  <a:cubicBezTo>
                    <a:pt x="3494" y="766"/>
                    <a:pt x="5344" y="0"/>
                    <a:pt x="7273" y="0"/>
                  </a:cubicBezTo>
                  <a:close/>
                </a:path>
              </a:pathLst>
            </a:custGeom>
            <a:solidFill>
              <a:srgbClr val="DDAB5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0" y="-38100"/>
              <a:ext cx="4205458" cy="12168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l">
                <a:lnSpc>
                  <a:spcPts val="2659"/>
                </a:lnSpc>
              </a:pPr>
              <a:endParaRPr/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E714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28763" y="7448989"/>
            <a:ext cx="8549924" cy="305349"/>
            <a:chOff x="0" y="0"/>
            <a:chExt cx="2251832" cy="80421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251832" cy="80421"/>
            </a:xfrm>
            <a:custGeom>
              <a:avLst/>
              <a:gdLst/>
              <a:ahLst/>
              <a:cxnLst/>
              <a:rect l="l" t="t" r="r" b="b"/>
              <a:pathLst>
                <a:path w="2251832" h="80421">
                  <a:moveTo>
                    <a:pt x="0" y="0"/>
                  </a:moveTo>
                  <a:lnTo>
                    <a:pt x="2251832" y="0"/>
                  </a:lnTo>
                  <a:lnTo>
                    <a:pt x="2251832" y="80421"/>
                  </a:lnTo>
                  <a:lnTo>
                    <a:pt x="0" y="80421"/>
                  </a:lnTo>
                  <a:close/>
                </a:path>
              </a:pathLst>
            </a:custGeom>
            <a:solidFill>
              <a:srgbClr val="DDAB5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2251832" cy="11852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9025985" y="2132993"/>
            <a:ext cx="4096831" cy="4096831"/>
            <a:chOff x="0" y="0"/>
            <a:chExt cx="812800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7462758" y="898467"/>
            <a:ext cx="5024960" cy="2331489"/>
            <a:chOff x="0" y="0"/>
            <a:chExt cx="1323446" cy="614055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1323446" cy="614055"/>
            </a:xfrm>
            <a:custGeom>
              <a:avLst/>
              <a:gdLst/>
              <a:ahLst/>
              <a:cxnLst/>
              <a:rect l="l" t="t" r="r" b="b"/>
              <a:pathLst>
                <a:path w="1323446" h="614055">
                  <a:moveTo>
                    <a:pt x="40058" y="0"/>
                  </a:moveTo>
                  <a:lnTo>
                    <a:pt x="1283388" y="0"/>
                  </a:lnTo>
                  <a:cubicBezTo>
                    <a:pt x="1305512" y="0"/>
                    <a:pt x="1323446" y="17935"/>
                    <a:pt x="1323446" y="40058"/>
                  </a:cubicBezTo>
                  <a:lnTo>
                    <a:pt x="1323446" y="573997"/>
                  </a:lnTo>
                  <a:cubicBezTo>
                    <a:pt x="1323446" y="584621"/>
                    <a:pt x="1319226" y="594810"/>
                    <a:pt x="1311714" y="602322"/>
                  </a:cubicBezTo>
                  <a:cubicBezTo>
                    <a:pt x="1304201" y="609834"/>
                    <a:pt x="1294012" y="614055"/>
                    <a:pt x="1283388" y="614055"/>
                  </a:cubicBezTo>
                  <a:lnTo>
                    <a:pt x="40058" y="614055"/>
                  </a:lnTo>
                  <a:cubicBezTo>
                    <a:pt x="17935" y="614055"/>
                    <a:pt x="0" y="596120"/>
                    <a:pt x="0" y="573997"/>
                  </a:cubicBezTo>
                  <a:lnTo>
                    <a:pt x="0" y="40058"/>
                  </a:lnTo>
                  <a:cubicBezTo>
                    <a:pt x="0" y="29434"/>
                    <a:pt x="4220" y="19245"/>
                    <a:pt x="11733" y="11733"/>
                  </a:cubicBezTo>
                  <a:cubicBezTo>
                    <a:pt x="19245" y="4220"/>
                    <a:pt x="29434" y="0"/>
                    <a:pt x="40058" y="0"/>
                  </a:cubicBezTo>
                  <a:close/>
                </a:path>
              </a:pathLst>
            </a:custGeom>
            <a:solidFill>
              <a:srgbClr val="DDAB5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0" y="-47625"/>
              <a:ext cx="1323446" cy="66168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l">
                <a:lnSpc>
                  <a:spcPts val="2800"/>
                </a:lnSpc>
              </a:pPr>
              <a:r>
                <a:rPr lang="en-US" sz="2000" b="1" dirty="0">
                  <a:solidFill>
                    <a:srgbClr val="FFFFFF"/>
                  </a:solidFill>
                  <a:latin typeface="Canva Sans Bold"/>
                  <a:ea typeface="Canva Sans Bold"/>
                  <a:cs typeface="Canva Sans Bold"/>
                  <a:sym typeface="Canva Sans Bold"/>
                </a:rPr>
                <a:t>Premises</a:t>
              </a:r>
            </a:p>
            <a:p>
              <a:pPr algn="l">
                <a:lnSpc>
                  <a:spcPts val="2100"/>
                </a:lnSpc>
              </a:pPr>
              <a:r>
                <a:rPr lang="en-US" sz="1500" dirty="0">
                  <a:solidFill>
                    <a:srgbClr val="FFFFFF"/>
                  </a:solidFill>
                  <a:latin typeface="Canva Sans"/>
                  <a:ea typeface="Canva Sans"/>
                  <a:cs typeface="Canva Sans"/>
                  <a:sym typeface="Canva Sans"/>
                </a:rPr>
                <a:t>Tara! Pop-Up Kitchen requires versatile, cost-effective locations for food production, admin, and service.</a:t>
              </a:r>
            </a:p>
            <a:p>
              <a:pPr algn="l">
                <a:lnSpc>
                  <a:spcPts val="2100"/>
                </a:lnSpc>
              </a:pPr>
              <a:r>
                <a:rPr lang="en-US" sz="1500" dirty="0">
                  <a:solidFill>
                    <a:srgbClr val="FFFFFF"/>
                  </a:solidFill>
                  <a:latin typeface="Canva Sans"/>
                  <a:ea typeface="Canva Sans"/>
                  <a:cs typeface="Canva Sans"/>
                  <a:sym typeface="Canva Sans"/>
                </a:rPr>
                <a:t>Cloud/Shared Commercial Kitchens</a:t>
              </a:r>
            </a:p>
            <a:p>
              <a:pPr algn="l">
                <a:lnSpc>
                  <a:spcPts val="2100"/>
                </a:lnSpc>
              </a:pPr>
              <a:r>
                <a:rPr lang="en-US" sz="1500" dirty="0">
                  <a:solidFill>
                    <a:srgbClr val="FFFFFF"/>
                  </a:solidFill>
                  <a:latin typeface="Canva Sans"/>
                  <a:ea typeface="Canva Sans"/>
                  <a:cs typeface="Canva Sans"/>
                  <a:sym typeface="Canva Sans"/>
                </a:rPr>
                <a:t> • Monthly rental: £1,500–£3,000 (DEPHNA, 2024)</a:t>
              </a:r>
            </a:p>
            <a:p>
              <a:pPr algn="l">
                <a:lnSpc>
                  <a:spcPts val="2100"/>
                </a:lnSpc>
              </a:pPr>
              <a:r>
                <a:rPr lang="en-US" sz="1500" dirty="0">
                  <a:solidFill>
                    <a:srgbClr val="FFFFFF"/>
                  </a:solidFill>
                  <a:latin typeface="Canva Sans"/>
                  <a:ea typeface="Canva Sans"/>
                  <a:cs typeface="Canva Sans"/>
                  <a:sym typeface="Canva Sans"/>
                </a:rPr>
                <a:t>Local Community Kitchen Hire (e.g., </a:t>
              </a:r>
              <a:r>
                <a:rPr lang="en-US" sz="1500" dirty="0" err="1">
                  <a:solidFill>
                    <a:srgbClr val="FFFFFF"/>
                  </a:solidFill>
                  <a:latin typeface="Canva Sans"/>
                  <a:ea typeface="Canva Sans"/>
                  <a:cs typeface="Canva Sans"/>
                  <a:sym typeface="Canva Sans"/>
                </a:rPr>
                <a:t>Ffarm</a:t>
              </a:r>
              <a:r>
                <a:rPr lang="en-US" sz="1500" dirty="0">
                  <a:solidFill>
                    <a:srgbClr val="FFFFFF"/>
                  </a:solidFill>
                  <a:latin typeface="Canva Sans"/>
                  <a:ea typeface="Canva Sans"/>
                  <a:cs typeface="Canva Sans"/>
                  <a:sym typeface="Canva Sans"/>
                </a:rPr>
                <a:t> </a:t>
              </a:r>
              <a:r>
                <a:rPr lang="en-US" sz="1500" dirty="0" err="1">
                  <a:solidFill>
                    <a:srgbClr val="FFFFFF"/>
                  </a:solidFill>
                  <a:latin typeface="Canva Sans"/>
                  <a:ea typeface="Canva Sans"/>
                  <a:cs typeface="Canva Sans"/>
                  <a:sym typeface="Canva Sans"/>
                </a:rPr>
                <a:t>Moelyci</a:t>
              </a:r>
              <a:r>
                <a:rPr lang="en-US" sz="1500" dirty="0">
                  <a:solidFill>
                    <a:srgbClr val="FFFFFF"/>
                  </a:solidFill>
                  <a:latin typeface="Canva Sans"/>
                  <a:ea typeface="Canva Sans"/>
                  <a:cs typeface="Canva Sans"/>
                  <a:sym typeface="Canva Sans"/>
                </a:rPr>
                <a:t>)</a:t>
              </a:r>
            </a:p>
            <a:p>
              <a:pPr algn="l">
                <a:lnSpc>
                  <a:spcPts val="2100"/>
                </a:lnSpc>
                <a:spcBef>
                  <a:spcPct val="0"/>
                </a:spcBef>
              </a:pPr>
              <a:r>
                <a:rPr lang="en-US" sz="1500" dirty="0">
                  <a:solidFill>
                    <a:srgbClr val="FFFFFF"/>
                  </a:solidFill>
                  <a:latin typeface="Canva Sans"/>
                  <a:ea typeface="Canva Sans"/>
                  <a:cs typeface="Canva Sans"/>
                  <a:sym typeface="Canva Sans"/>
                </a:rPr>
                <a:t> • Daily hire from £200+ (NCASS,2025)</a:t>
              </a:r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12487718" y="4941666"/>
            <a:ext cx="4818439" cy="4818439"/>
            <a:chOff x="0" y="0"/>
            <a:chExt cx="812800" cy="812800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13122816" y="2923745"/>
            <a:ext cx="4202807" cy="2864889"/>
            <a:chOff x="0" y="0"/>
            <a:chExt cx="1106912" cy="754539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1106912" cy="754539"/>
            </a:xfrm>
            <a:custGeom>
              <a:avLst/>
              <a:gdLst/>
              <a:ahLst/>
              <a:cxnLst/>
              <a:rect l="l" t="t" r="r" b="b"/>
              <a:pathLst>
                <a:path w="1106912" h="754539">
                  <a:moveTo>
                    <a:pt x="47894" y="0"/>
                  </a:moveTo>
                  <a:lnTo>
                    <a:pt x="1059018" y="0"/>
                  </a:lnTo>
                  <a:cubicBezTo>
                    <a:pt x="1071720" y="0"/>
                    <a:pt x="1083902" y="5046"/>
                    <a:pt x="1092884" y="14028"/>
                  </a:cubicBezTo>
                  <a:cubicBezTo>
                    <a:pt x="1101866" y="23010"/>
                    <a:pt x="1106912" y="35192"/>
                    <a:pt x="1106912" y="47894"/>
                  </a:cubicBezTo>
                  <a:lnTo>
                    <a:pt x="1106912" y="706644"/>
                  </a:lnTo>
                  <a:cubicBezTo>
                    <a:pt x="1106912" y="733096"/>
                    <a:pt x="1085469" y="754539"/>
                    <a:pt x="1059018" y="754539"/>
                  </a:cubicBezTo>
                  <a:lnTo>
                    <a:pt x="47894" y="754539"/>
                  </a:lnTo>
                  <a:cubicBezTo>
                    <a:pt x="35192" y="754539"/>
                    <a:pt x="23010" y="749493"/>
                    <a:pt x="14028" y="740511"/>
                  </a:cubicBezTo>
                  <a:cubicBezTo>
                    <a:pt x="5046" y="731529"/>
                    <a:pt x="0" y="719347"/>
                    <a:pt x="0" y="706644"/>
                  </a:cubicBezTo>
                  <a:lnTo>
                    <a:pt x="0" y="47894"/>
                  </a:lnTo>
                  <a:cubicBezTo>
                    <a:pt x="0" y="35192"/>
                    <a:pt x="5046" y="23010"/>
                    <a:pt x="14028" y="14028"/>
                  </a:cubicBezTo>
                  <a:cubicBezTo>
                    <a:pt x="23010" y="5046"/>
                    <a:pt x="35192" y="0"/>
                    <a:pt x="47894" y="0"/>
                  </a:cubicBezTo>
                  <a:close/>
                </a:path>
              </a:pathLst>
            </a:custGeom>
            <a:solidFill>
              <a:srgbClr val="DDAB5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0" y="-47625"/>
              <a:ext cx="1106912" cy="80216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l">
                <a:lnSpc>
                  <a:spcPts val="2800"/>
                </a:lnSpc>
              </a:pPr>
              <a:r>
                <a:rPr lang="en-US" sz="2000" b="1">
                  <a:solidFill>
                    <a:srgbClr val="FFFFFF"/>
                  </a:solidFill>
                  <a:latin typeface="Canva Sans Bold"/>
                  <a:ea typeface="Canva Sans Bold"/>
                  <a:cs typeface="Canva Sans Bold"/>
                  <a:sym typeface="Canva Sans Bold"/>
                </a:rPr>
                <a:t>Equipment</a:t>
              </a:r>
            </a:p>
            <a:p>
              <a:pPr algn="l">
                <a:lnSpc>
                  <a:spcPts val="2100"/>
                </a:lnSpc>
              </a:pPr>
              <a:r>
                <a:rPr lang="en-US" sz="1500">
                  <a:solidFill>
                    <a:srgbClr val="FFFFFF"/>
                  </a:solidFill>
                  <a:latin typeface="Canva Sans"/>
                  <a:ea typeface="Canva Sans"/>
                  <a:cs typeface="Canva Sans"/>
                  <a:sym typeface="Canva Sans"/>
                </a:rPr>
                <a:t>Tara! Pop-Up Kitchen utilises shared commercial kitchens to minimise overhead costs while investing in essential branded tools to maintain quality and consistency across all events.</a:t>
              </a:r>
            </a:p>
            <a:p>
              <a:pPr marL="323850" lvl="1" indent="-161925" algn="l">
                <a:lnSpc>
                  <a:spcPts val="2100"/>
                </a:lnSpc>
                <a:buFont typeface="Arial"/>
                <a:buChar char="•"/>
              </a:pPr>
              <a:r>
                <a:rPr lang="en-US" sz="1500">
                  <a:solidFill>
                    <a:srgbClr val="FFFFFF"/>
                  </a:solidFill>
                  <a:latin typeface="Canva Sans"/>
                  <a:ea typeface="Canva Sans"/>
                  <a:cs typeface="Canva Sans"/>
                  <a:sym typeface="Canva Sans"/>
                </a:rPr>
                <a:t>Back-of-House (Shared Kitchen)</a:t>
              </a:r>
            </a:p>
            <a:p>
              <a:pPr marL="323850" lvl="1" indent="-161925" algn="l">
                <a:lnSpc>
                  <a:spcPts val="2100"/>
                </a:lnSpc>
                <a:buFont typeface="Arial"/>
                <a:buChar char="•"/>
              </a:pPr>
              <a:r>
                <a:rPr lang="en-US" sz="1500">
                  <a:solidFill>
                    <a:srgbClr val="FFFFFF"/>
                  </a:solidFill>
                  <a:latin typeface="Canva Sans"/>
                  <a:ea typeface="Canva Sans"/>
                  <a:cs typeface="Canva Sans"/>
                  <a:sym typeface="Canva Sans"/>
                </a:rPr>
                <a:t>Tara!-Owned:</a:t>
              </a:r>
            </a:p>
            <a:p>
              <a:pPr algn="l">
                <a:lnSpc>
                  <a:spcPts val="2100"/>
                </a:lnSpc>
              </a:pPr>
              <a:r>
                <a:rPr lang="en-US" sz="1500">
                  <a:solidFill>
                    <a:srgbClr val="FFFFFF"/>
                  </a:solidFill>
                  <a:latin typeface="Canva Sans"/>
                  <a:ea typeface="Canva Sans"/>
                  <a:cs typeface="Canva Sans"/>
                  <a:sym typeface="Canva Sans"/>
                </a:rPr>
                <a:t>        Front of House and Back of House</a:t>
              </a:r>
            </a:p>
            <a:p>
              <a:pPr algn="l">
                <a:lnSpc>
                  <a:spcPts val="2100"/>
                </a:lnSpc>
              </a:pPr>
              <a:r>
                <a:rPr lang="en-US" sz="1500">
                  <a:solidFill>
                    <a:srgbClr val="FFFFFF"/>
                  </a:solidFill>
                  <a:latin typeface="Canva Sans"/>
                  <a:ea typeface="Canva Sans"/>
                  <a:cs typeface="Canva Sans"/>
                  <a:sym typeface="Canva Sans"/>
                </a:rPr>
                <a:t>        Essentials </a:t>
              </a:r>
            </a:p>
          </p:txBody>
        </p:sp>
      </p:grpSp>
      <p:grpSp>
        <p:nvGrpSpPr>
          <p:cNvPr id="15" name="Group 15"/>
          <p:cNvGrpSpPr/>
          <p:nvPr/>
        </p:nvGrpSpPr>
        <p:grpSpPr>
          <a:xfrm>
            <a:off x="8067815" y="6321893"/>
            <a:ext cx="5326557" cy="2864889"/>
            <a:chOff x="0" y="0"/>
            <a:chExt cx="1402879" cy="754539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1402879" cy="754539"/>
            </a:xfrm>
            <a:custGeom>
              <a:avLst/>
              <a:gdLst/>
              <a:ahLst/>
              <a:cxnLst/>
              <a:rect l="l" t="t" r="r" b="b"/>
              <a:pathLst>
                <a:path w="1402879" h="754539">
                  <a:moveTo>
                    <a:pt x="37790" y="0"/>
                  </a:moveTo>
                  <a:lnTo>
                    <a:pt x="1365089" y="0"/>
                  </a:lnTo>
                  <a:cubicBezTo>
                    <a:pt x="1385960" y="0"/>
                    <a:pt x="1402879" y="16919"/>
                    <a:pt x="1402879" y="37790"/>
                  </a:cubicBezTo>
                  <a:lnTo>
                    <a:pt x="1402879" y="716749"/>
                  </a:lnTo>
                  <a:cubicBezTo>
                    <a:pt x="1402879" y="737619"/>
                    <a:pt x="1385960" y="754539"/>
                    <a:pt x="1365089" y="754539"/>
                  </a:cubicBezTo>
                  <a:lnTo>
                    <a:pt x="37790" y="754539"/>
                  </a:lnTo>
                  <a:cubicBezTo>
                    <a:pt x="16919" y="754539"/>
                    <a:pt x="0" y="737619"/>
                    <a:pt x="0" y="716749"/>
                  </a:cubicBezTo>
                  <a:lnTo>
                    <a:pt x="0" y="37790"/>
                  </a:lnTo>
                  <a:cubicBezTo>
                    <a:pt x="0" y="16919"/>
                    <a:pt x="16919" y="0"/>
                    <a:pt x="37790" y="0"/>
                  </a:cubicBezTo>
                  <a:close/>
                </a:path>
              </a:pathLst>
            </a:custGeom>
            <a:solidFill>
              <a:srgbClr val="DDAB5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TextBox 17"/>
            <p:cNvSpPr txBox="1"/>
            <p:nvPr/>
          </p:nvSpPr>
          <p:spPr>
            <a:xfrm>
              <a:off x="0" y="-47625"/>
              <a:ext cx="1402879" cy="80216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l">
                <a:lnSpc>
                  <a:spcPts val="2800"/>
                </a:lnSpc>
              </a:pPr>
              <a:r>
                <a:rPr lang="en-US" sz="2000" b="1" dirty="0">
                  <a:solidFill>
                    <a:srgbClr val="FFFFFF"/>
                  </a:solidFill>
                  <a:latin typeface="Canva Sans Bold"/>
                  <a:ea typeface="Canva Sans Bold"/>
                  <a:cs typeface="Canva Sans Bold"/>
                  <a:sym typeface="Canva Sans Bold"/>
                </a:rPr>
                <a:t>Key Suppliers</a:t>
              </a:r>
            </a:p>
            <a:p>
              <a:pPr algn="l">
                <a:lnSpc>
                  <a:spcPts val="2100"/>
                </a:lnSpc>
              </a:pPr>
              <a:r>
                <a:rPr lang="en-US" sz="1500" dirty="0">
                  <a:solidFill>
                    <a:srgbClr val="FFFFFF"/>
                  </a:solidFill>
                  <a:latin typeface="Canva Sans"/>
                  <a:ea typeface="Canva Sans"/>
                  <a:cs typeface="Canva Sans"/>
                  <a:sym typeface="Canva Sans"/>
                </a:rPr>
                <a:t>Strategically chosen suppliers ensure Tara! delivers fresh, authentic Filipino-Welsh cuisine using local and imported ingredients:</a:t>
              </a:r>
            </a:p>
            <a:p>
              <a:pPr algn="l">
                <a:lnSpc>
                  <a:spcPts val="2100"/>
                </a:lnSpc>
              </a:pPr>
              <a:r>
                <a:rPr lang="en-US" sz="1500" dirty="0">
                  <a:solidFill>
                    <a:srgbClr val="FFFFFF"/>
                  </a:solidFill>
                  <a:latin typeface="Canva Sans"/>
                  <a:ea typeface="Canva Sans"/>
                  <a:cs typeface="Canva Sans"/>
                  <a:sym typeface="Canva Sans"/>
                </a:rPr>
                <a:t>1. Castle Howell Foods – Local meats, dairy, eggs</a:t>
              </a:r>
            </a:p>
            <a:p>
              <a:pPr algn="l">
                <a:lnSpc>
                  <a:spcPts val="2100"/>
                </a:lnSpc>
              </a:pPr>
              <a:r>
                <a:rPr lang="en-US" sz="1500" dirty="0">
                  <a:solidFill>
                    <a:srgbClr val="FFFFFF"/>
                  </a:solidFill>
                  <a:latin typeface="Canva Sans"/>
                  <a:ea typeface="Canva Sans"/>
                  <a:cs typeface="Canva Sans"/>
                  <a:sym typeface="Canva Sans"/>
                </a:rPr>
                <a:t>2. Gower Salt Marsh Lamb – Specialty premium lamb</a:t>
              </a:r>
            </a:p>
            <a:p>
              <a:pPr algn="l">
                <a:lnSpc>
                  <a:spcPts val="2100"/>
                </a:lnSpc>
              </a:pPr>
              <a:r>
                <a:rPr lang="en-US" sz="1500" dirty="0">
                  <a:solidFill>
                    <a:srgbClr val="FFFFFF"/>
                  </a:solidFill>
                  <a:latin typeface="Canva Sans"/>
                  <a:ea typeface="Canva Sans"/>
                  <a:cs typeface="Canva Sans"/>
                  <a:sym typeface="Canva Sans"/>
                </a:rPr>
                <a:t>3. Swansea Fish Market – Daily fresh seafood</a:t>
              </a:r>
            </a:p>
            <a:p>
              <a:pPr algn="l">
                <a:lnSpc>
                  <a:spcPts val="2100"/>
                </a:lnSpc>
              </a:pPr>
              <a:r>
                <a:rPr lang="en-US" sz="1500" dirty="0">
                  <a:solidFill>
                    <a:srgbClr val="FFFFFF"/>
                  </a:solidFill>
                  <a:latin typeface="Canva Sans"/>
                  <a:ea typeface="Canva Sans"/>
                  <a:cs typeface="Canva Sans"/>
                  <a:sym typeface="Canva Sans"/>
                </a:rPr>
                <a:t>4. Swansea Oriental Market – Filipino staples</a:t>
              </a:r>
            </a:p>
            <a:p>
              <a:pPr algn="l">
                <a:lnSpc>
                  <a:spcPts val="2100"/>
                </a:lnSpc>
              </a:pPr>
              <a:r>
                <a:rPr lang="en-US" sz="1500" dirty="0">
                  <a:solidFill>
                    <a:srgbClr val="FFFFFF"/>
                  </a:solidFill>
                  <a:latin typeface="Canva Sans"/>
                  <a:ea typeface="Canva Sans"/>
                  <a:cs typeface="Canva Sans"/>
                  <a:sym typeface="Canva Sans"/>
                </a:rPr>
                <a:t>5. Gower Farmers Market – Seasonal vegetables &amp; herbs</a:t>
              </a:r>
            </a:p>
            <a:p>
              <a:pPr algn="l">
                <a:lnSpc>
                  <a:spcPts val="2100"/>
                </a:lnSpc>
              </a:pPr>
              <a:r>
                <a:rPr lang="en-US" sz="1500" dirty="0">
                  <a:solidFill>
                    <a:srgbClr val="FFFFFF"/>
                  </a:solidFill>
                  <a:latin typeface="Canva Sans"/>
                  <a:ea typeface="Canva Sans"/>
                  <a:cs typeface="Canva Sans"/>
                  <a:sym typeface="Canva Sans"/>
                </a:rPr>
                <a:t>6. Swansea City Market – Fresh fruit</a:t>
              </a:r>
            </a:p>
          </p:txBody>
        </p:sp>
      </p:grpSp>
      <p:sp>
        <p:nvSpPr>
          <p:cNvPr id="18" name="TextBox 18"/>
          <p:cNvSpPr txBox="1"/>
          <p:nvPr/>
        </p:nvSpPr>
        <p:spPr>
          <a:xfrm>
            <a:off x="1927691" y="3568168"/>
            <a:ext cx="5367427" cy="1825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150"/>
              </a:lnSpc>
            </a:pPr>
            <a:r>
              <a:rPr lang="en-US" sz="6500" b="1" dirty="0">
                <a:solidFill>
                  <a:srgbClr val="DDAB5F"/>
                </a:solidFill>
                <a:latin typeface="Playfair Display Medium"/>
                <a:ea typeface="Playfair Display Medium"/>
                <a:cs typeface="Playfair Display Medium"/>
                <a:sym typeface="Playfair Display Medium"/>
              </a:rPr>
              <a:t>Equipment &amp; Suppliers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E714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842911" y="2273571"/>
            <a:ext cx="5367427" cy="1825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150"/>
              </a:lnSpc>
            </a:pPr>
            <a:r>
              <a:rPr lang="en-US" sz="6500" b="1">
                <a:solidFill>
                  <a:srgbClr val="DDAB5F"/>
                </a:solidFill>
                <a:latin typeface="Playfair Display Medium"/>
                <a:ea typeface="Playfair Display Medium"/>
                <a:cs typeface="Playfair Display Medium"/>
                <a:sym typeface="Playfair Display Medium"/>
              </a:rPr>
              <a:t>Financial Projections</a:t>
            </a:r>
          </a:p>
        </p:txBody>
      </p:sp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09069" y="3780335"/>
            <a:ext cx="5733831" cy="5975962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28542" y="6686461"/>
            <a:ext cx="2688342" cy="2688342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92400" y="654283"/>
            <a:ext cx="2688342" cy="2688342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13783512" y="7888332"/>
            <a:ext cx="3475788" cy="10572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100"/>
              </a:lnSpc>
            </a:pPr>
            <a:r>
              <a:rPr lang="en-US" sz="1500">
                <a:solidFill>
                  <a:srgbClr val="303030"/>
                </a:solidFill>
                <a:latin typeface="Canva Sans"/>
                <a:ea typeface="Canva Sans"/>
                <a:cs typeface="Canva Sans"/>
                <a:sym typeface="Canva Sans"/>
              </a:rPr>
              <a:t>Total Income        £103,000</a:t>
            </a:r>
          </a:p>
          <a:p>
            <a:pPr algn="l">
              <a:lnSpc>
                <a:spcPts val="2100"/>
              </a:lnSpc>
            </a:pPr>
            <a:r>
              <a:rPr lang="en-US" sz="1500">
                <a:solidFill>
                  <a:srgbClr val="303030"/>
                </a:solidFill>
                <a:latin typeface="Canva Sans"/>
                <a:ea typeface="Canva Sans"/>
                <a:cs typeface="Canva Sans"/>
                <a:sym typeface="Canva Sans"/>
              </a:rPr>
              <a:t>Total Expenses       £65,898</a:t>
            </a:r>
          </a:p>
          <a:p>
            <a:pPr algn="l">
              <a:lnSpc>
                <a:spcPts val="2100"/>
              </a:lnSpc>
            </a:pPr>
            <a:r>
              <a:rPr lang="en-US" sz="1500">
                <a:solidFill>
                  <a:srgbClr val="303030"/>
                </a:solidFill>
                <a:latin typeface="Canva Sans"/>
                <a:ea typeface="Canva Sans"/>
                <a:cs typeface="Canva Sans"/>
                <a:sym typeface="Canva Sans"/>
              </a:rPr>
              <a:t>Net Profit                  £37,102</a:t>
            </a:r>
          </a:p>
          <a:p>
            <a:pPr algn="l">
              <a:lnSpc>
                <a:spcPts val="2100"/>
              </a:lnSpc>
            </a:pPr>
            <a:endParaRPr lang="en-US" sz="1500">
              <a:solidFill>
                <a:srgbClr val="303030"/>
              </a:solidFill>
              <a:latin typeface="Canva Sans"/>
              <a:ea typeface="Canva Sans"/>
              <a:cs typeface="Canva Sans"/>
              <a:sym typeface="Canva Sans"/>
            </a:endParaRPr>
          </a:p>
        </p:txBody>
      </p:sp>
      <p:sp>
        <p:nvSpPr>
          <p:cNvPr id="7" name="TextBox 7"/>
          <p:cNvSpPr txBox="1"/>
          <p:nvPr/>
        </p:nvSpPr>
        <p:spPr>
          <a:xfrm>
            <a:off x="13547368" y="1562372"/>
            <a:ext cx="3475788" cy="24060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100"/>
              </a:lnSpc>
            </a:pPr>
            <a:r>
              <a:rPr lang="en-US" sz="1500" dirty="0">
                <a:solidFill>
                  <a:srgbClr val="303030"/>
                </a:solidFill>
                <a:latin typeface="Canva Sans"/>
                <a:ea typeface="Canva Sans"/>
                <a:cs typeface="Canva Sans"/>
                <a:sym typeface="Canva Sans"/>
              </a:rPr>
              <a:t>Tasting menus: ~493 guests </a:t>
            </a:r>
          </a:p>
          <a:p>
            <a:pPr algn="l">
              <a:lnSpc>
                <a:spcPts val="2100"/>
              </a:lnSpc>
            </a:pPr>
            <a:r>
              <a:rPr lang="en-US" sz="1500" dirty="0">
                <a:solidFill>
                  <a:srgbClr val="303030"/>
                </a:solidFill>
                <a:latin typeface="Canva Sans"/>
                <a:ea typeface="Canva Sans"/>
                <a:cs typeface="Canva Sans"/>
                <a:sym typeface="Canva Sans"/>
              </a:rPr>
              <a:t>       @ £55 = £27,115</a:t>
            </a:r>
          </a:p>
          <a:p>
            <a:pPr algn="l">
              <a:lnSpc>
                <a:spcPts val="2100"/>
              </a:lnSpc>
            </a:pPr>
            <a:r>
              <a:rPr lang="en-US" sz="1500" dirty="0">
                <a:solidFill>
                  <a:srgbClr val="303030"/>
                </a:solidFill>
                <a:latin typeface="Canva Sans"/>
                <a:ea typeface="Canva Sans"/>
                <a:cs typeface="Canva Sans"/>
                <a:sym typeface="Canva Sans"/>
              </a:rPr>
              <a:t>À la carte: ~2,1680 guests </a:t>
            </a:r>
          </a:p>
          <a:p>
            <a:pPr algn="l">
              <a:lnSpc>
                <a:spcPts val="2100"/>
              </a:lnSpc>
            </a:pPr>
            <a:r>
              <a:rPr lang="en-US" sz="1500" dirty="0">
                <a:solidFill>
                  <a:srgbClr val="303030"/>
                </a:solidFill>
                <a:latin typeface="Canva Sans"/>
                <a:ea typeface="Canva Sans"/>
                <a:cs typeface="Canva Sans"/>
                <a:sym typeface="Canva Sans"/>
              </a:rPr>
              <a:t>      @ £30 = £65,040</a:t>
            </a:r>
          </a:p>
          <a:p>
            <a:pPr algn="l">
              <a:lnSpc>
                <a:spcPts val="2100"/>
              </a:lnSpc>
            </a:pPr>
            <a:r>
              <a:rPr lang="en-US" sz="1500" dirty="0">
                <a:solidFill>
                  <a:srgbClr val="303030"/>
                </a:solidFill>
                <a:latin typeface="Canva Sans"/>
                <a:ea typeface="Canva Sans"/>
                <a:cs typeface="Canva Sans"/>
                <a:sym typeface="Canva Sans"/>
              </a:rPr>
              <a:t>Snacks: ~1,228 guests </a:t>
            </a:r>
          </a:p>
          <a:p>
            <a:pPr algn="l">
              <a:lnSpc>
                <a:spcPts val="2100"/>
              </a:lnSpc>
            </a:pPr>
            <a:r>
              <a:rPr lang="en-US" sz="1500" dirty="0">
                <a:solidFill>
                  <a:srgbClr val="303030"/>
                </a:solidFill>
                <a:latin typeface="Canva Sans"/>
                <a:ea typeface="Canva Sans"/>
                <a:cs typeface="Canva Sans"/>
                <a:sym typeface="Canva Sans"/>
              </a:rPr>
              <a:t>      (50% of total) @ £8.14 = ~£10,845</a:t>
            </a:r>
          </a:p>
          <a:p>
            <a:pPr algn="l">
              <a:lnSpc>
                <a:spcPts val="2100"/>
              </a:lnSpc>
            </a:pPr>
            <a:r>
              <a:rPr lang="en-US" sz="1500" dirty="0">
                <a:solidFill>
                  <a:srgbClr val="303030"/>
                </a:solidFill>
                <a:latin typeface="Canva Sans"/>
                <a:ea typeface="Canva Sans"/>
                <a:cs typeface="Canva Sans"/>
                <a:sym typeface="Canva Sans"/>
              </a:rPr>
              <a:t>(Average of 13 guest per day) </a:t>
            </a:r>
          </a:p>
          <a:p>
            <a:pPr algn="l">
              <a:lnSpc>
                <a:spcPts val="2100"/>
              </a:lnSpc>
            </a:pPr>
            <a:r>
              <a:rPr lang="en-US" sz="1500" dirty="0">
                <a:solidFill>
                  <a:srgbClr val="303030"/>
                </a:solidFill>
                <a:latin typeface="Canva Sans"/>
                <a:ea typeface="Canva Sans"/>
                <a:cs typeface="Canva Sans"/>
                <a:sym typeface="Canva Sans"/>
              </a:rPr>
              <a:t>(Service operates 4 days a week for 52 weeks)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3547368" y="1149622"/>
            <a:ext cx="2651773" cy="3460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749"/>
              </a:lnSpc>
            </a:pPr>
            <a:r>
              <a:rPr lang="en-US" sz="2499" b="1">
                <a:solidFill>
                  <a:srgbClr val="DDAB5F"/>
                </a:solidFill>
                <a:latin typeface="Playfair Display Medium"/>
                <a:ea typeface="Playfair Display Medium"/>
                <a:cs typeface="Playfair Display Medium"/>
                <a:sym typeface="Playfair Display Medium"/>
              </a:rPr>
              <a:t>Revenue based on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3783512" y="7480332"/>
            <a:ext cx="2797123" cy="3460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749"/>
              </a:lnSpc>
            </a:pPr>
            <a:r>
              <a:rPr lang="en-US" sz="2499" b="1">
                <a:solidFill>
                  <a:srgbClr val="DDAB5F"/>
                </a:solidFill>
                <a:latin typeface="Playfair Display Medium"/>
                <a:ea typeface="Playfair Display Medium"/>
                <a:cs typeface="Playfair Display Medium"/>
                <a:sym typeface="Playfair Display Medium"/>
              </a:rPr>
              <a:t>Financial Overview</a:t>
            </a:r>
          </a:p>
        </p:txBody>
      </p:sp>
      <p:pic>
        <p:nvPicPr>
          <p:cNvPr id="10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10048" y="3562365"/>
            <a:ext cx="2688342" cy="2688342"/>
          </a:xfrm>
          <a:prstGeom prst="rect">
            <a:avLst/>
          </a:prstGeom>
        </p:spPr>
      </p:pic>
      <p:sp>
        <p:nvSpPr>
          <p:cNvPr id="11" name="TextBox 11"/>
          <p:cNvSpPr txBox="1"/>
          <p:nvPr/>
        </p:nvSpPr>
        <p:spPr>
          <a:xfrm>
            <a:off x="13655491" y="4527582"/>
            <a:ext cx="3475788" cy="29241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100"/>
              </a:lnSpc>
            </a:pPr>
            <a:r>
              <a:rPr lang="en-US" sz="1500" dirty="0">
                <a:solidFill>
                  <a:srgbClr val="303030"/>
                </a:solidFill>
                <a:latin typeface="Canva Sans"/>
                <a:ea typeface="Canva Sans"/>
                <a:cs typeface="Canva Sans"/>
                <a:sym typeface="Canva Sans"/>
              </a:rPr>
              <a:t>Staff Wages: £25,088</a:t>
            </a:r>
          </a:p>
          <a:p>
            <a:pPr algn="l">
              <a:lnSpc>
                <a:spcPts val="2100"/>
              </a:lnSpc>
            </a:pPr>
            <a:r>
              <a:rPr lang="en-US" sz="1500" dirty="0">
                <a:solidFill>
                  <a:srgbClr val="303030"/>
                </a:solidFill>
                <a:latin typeface="Canva Sans"/>
                <a:ea typeface="Canva Sans"/>
                <a:cs typeface="Canva Sans"/>
                <a:sym typeface="Canva Sans"/>
              </a:rPr>
              <a:t>      → Based on UK minimum wage of</a:t>
            </a:r>
          </a:p>
          <a:p>
            <a:pPr algn="l">
              <a:lnSpc>
                <a:spcPts val="2100"/>
              </a:lnSpc>
            </a:pPr>
            <a:r>
              <a:rPr lang="en-US" sz="1500" dirty="0">
                <a:solidFill>
                  <a:srgbClr val="303030"/>
                </a:solidFill>
                <a:latin typeface="Canva Sans"/>
                <a:ea typeface="Canva Sans"/>
                <a:cs typeface="Canva Sans"/>
                <a:sym typeface="Canva Sans"/>
              </a:rPr>
              <a:t>          £11.44/hour (GOV.UK, 2024)</a:t>
            </a:r>
          </a:p>
          <a:p>
            <a:pPr algn="l">
              <a:lnSpc>
                <a:spcPts val="2100"/>
              </a:lnSpc>
            </a:pPr>
            <a:r>
              <a:rPr lang="en-US" sz="1500" dirty="0">
                <a:solidFill>
                  <a:srgbClr val="303030"/>
                </a:solidFill>
                <a:latin typeface="Canva Sans"/>
                <a:ea typeface="Canva Sans"/>
                <a:cs typeface="Canva Sans"/>
                <a:sym typeface="Canva Sans"/>
              </a:rPr>
              <a:t>Shared Kitchen Hire: £12,000</a:t>
            </a:r>
          </a:p>
          <a:p>
            <a:pPr algn="l">
              <a:lnSpc>
                <a:spcPts val="2100"/>
              </a:lnSpc>
            </a:pPr>
            <a:r>
              <a:rPr lang="en-US" sz="1500" dirty="0">
                <a:solidFill>
                  <a:srgbClr val="303030"/>
                </a:solidFill>
                <a:latin typeface="Canva Sans"/>
                <a:ea typeface="Canva Sans"/>
                <a:cs typeface="Canva Sans"/>
                <a:sym typeface="Canva Sans"/>
              </a:rPr>
              <a:t>Ingredients: £18,000</a:t>
            </a:r>
          </a:p>
          <a:p>
            <a:pPr algn="l">
              <a:lnSpc>
                <a:spcPts val="2100"/>
              </a:lnSpc>
            </a:pPr>
            <a:r>
              <a:rPr lang="en-US" sz="1500" dirty="0">
                <a:solidFill>
                  <a:srgbClr val="303030"/>
                </a:solidFill>
                <a:latin typeface="Canva Sans"/>
                <a:ea typeface="Canva Sans"/>
                <a:cs typeface="Canva Sans"/>
                <a:sym typeface="Canva Sans"/>
              </a:rPr>
              <a:t>       → Premium locally sourced items</a:t>
            </a:r>
          </a:p>
          <a:p>
            <a:pPr algn="l">
              <a:lnSpc>
                <a:spcPts val="2100"/>
              </a:lnSpc>
            </a:pPr>
            <a:r>
              <a:rPr lang="en-US" sz="1500" dirty="0">
                <a:solidFill>
                  <a:srgbClr val="303030"/>
                </a:solidFill>
                <a:latin typeface="Canva Sans"/>
                <a:ea typeface="Canva Sans"/>
                <a:cs typeface="Canva Sans"/>
                <a:sym typeface="Canva Sans"/>
              </a:rPr>
              <a:t>        (e.g. Gower Salt Marsh Lamb,</a:t>
            </a:r>
          </a:p>
          <a:p>
            <a:pPr algn="l">
              <a:lnSpc>
                <a:spcPts val="2100"/>
              </a:lnSpc>
            </a:pPr>
            <a:r>
              <a:rPr lang="en-US" sz="1500" dirty="0">
                <a:solidFill>
                  <a:srgbClr val="303030"/>
                </a:solidFill>
                <a:latin typeface="Canva Sans"/>
                <a:ea typeface="Canva Sans"/>
                <a:cs typeface="Canva Sans"/>
                <a:sym typeface="Canva Sans"/>
              </a:rPr>
              <a:t>          Castle Howell)</a:t>
            </a:r>
          </a:p>
          <a:p>
            <a:pPr algn="l">
              <a:lnSpc>
                <a:spcPts val="2100"/>
              </a:lnSpc>
            </a:pPr>
            <a:r>
              <a:rPr lang="en-US" sz="1500" dirty="0">
                <a:solidFill>
                  <a:srgbClr val="303030"/>
                </a:solidFill>
                <a:latin typeface="Canva Sans"/>
                <a:ea typeface="Canva Sans"/>
                <a:cs typeface="Canva Sans"/>
                <a:sym typeface="Canva Sans"/>
              </a:rPr>
              <a:t>Marketing, Insurance, Utilities, Accounting: £10,810</a:t>
            </a:r>
          </a:p>
          <a:p>
            <a:pPr algn="l">
              <a:lnSpc>
                <a:spcPts val="2100"/>
              </a:lnSpc>
            </a:pPr>
            <a:endParaRPr lang="en-US" sz="1500" dirty="0">
              <a:solidFill>
                <a:srgbClr val="303030"/>
              </a:solidFill>
              <a:latin typeface="Canva Sans"/>
              <a:ea typeface="Canva Sans"/>
              <a:cs typeface="Canva Sans"/>
              <a:sym typeface="Canva Sans"/>
            </a:endParaRPr>
          </a:p>
        </p:txBody>
      </p:sp>
      <p:sp>
        <p:nvSpPr>
          <p:cNvPr id="12" name="TextBox 12"/>
          <p:cNvSpPr txBox="1"/>
          <p:nvPr/>
        </p:nvSpPr>
        <p:spPr>
          <a:xfrm>
            <a:off x="13655491" y="4119582"/>
            <a:ext cx="2797123" cy="3460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749"/>
              </a:lnSpc>
            </a:pPr>
            <a:r>
              <a:rPr lang="en-US" sz="2499" b="1">
                <a:solidFill>
                  <a:srgbClr val="DDAB5F"/>
                </a:solidFill>
                <a:latin typeface="Playfair Display Medium"/>
                <a:ea typeface="Playfair Display Medium"/>
                <a:cs typeface="Playfair Display Medium"/>
                <a:sym typeface="Playfair Display Medium"/>
              </a:rPr>
              <a:t>Key Expenditures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E714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99103" y="3255050"/>
            <a:ext cx="17507286" cy="715849"/>
            <a:chOff x="0" y="0"/>
            <a:chExt cx="4874733" cy="188536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874733" cy="188536"/>
            </a:xfrm>
            <a:custGeom>
              <a:avLst/>
              <a:gdLst/>
              <a:ahLst/>
              <a:cxnLst/>
              <a:rect l="l" t="t" r="r" b="b"/>
              <a:pathLst>
                <a:path w="4874733" h="188536">
                  <a:moveTo>
                    <a:pt x="6274" y="0"/>
                  </a:moveTo>
                  <a:lnTo>
                    <a:pt x="4868459" y="0"/>
                  </a:lnTo>
                  <a:cubicBezTo>
                    <a:pt x="4871924" y="0"/>
                    <a:pt x="4874733" y="2809"/>
                    <a:pt x="4874733" y="6274"/>
                  </a:cubicBezTo>
                  <a:lnTo>
                    <a:pt x="4874733" y="182262"/>
                  </a:lnTo>
                  <a:cubicBezTo>
                    <a:pt x="4874733" y="185727"/>
                    <a:pt x="4871924" y="188536"/>
                    <a:pt x="4868459" y="188536"/>
                  </a:cubicBezTo>
                  <a:lnTo>
                    <a:pt x="6274" y="188536"/>
                  </a:lnTo>
                  <a:cubicBezTo>
                    <a:pt x="2809" y="188536"/>
                    <a:pt x="0" y="185727"/>
                    <a:pt x="0" y="182262"/>
                  </a:cubicBezTo>
                  <a:lnTo>
                    <a:pt x="0" y="6274"/>
                  </a:lnTo>
                  <a:cubicBezTo>
                    <a:pt x="0" y="2809"/>
                    <a:pt x="2809" y="0"/>
                    <a:pt x="6274" y="0"/>
                  </a:cubicBezTo>
                  <a:close/>
                </a:path>
              </a:pathLst>
            </a:custGeom>
            <a:solidFill>
              <a:srgbClr val="DDAB5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874733" cy="22663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l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-99102" y="1669003"/>
            <a:ext cx="8088352" cy="8758436"/>
            <a:chOff x="0" y="0"/>
            <a:chExt cx="12259653" cy="1327531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2259652" cy="13275311"/>
            </a:xfrm>
            <a:custGeom>
              <a:avLst/>
              <a:gdLst/>
              <a:ahLst/>
              <a:cxnLst/>
              <a:rect l="l" t="t" r="r" b="b"/>
              <a:pathLst>
                <a:path w="12259652" h="13275311">
                  <a:moveTo>
                    <a:pt x="4890632" y="0"/>
                  </a:moveTo>
                  <a:lnTo>
                    <a:pt x="0" y="0"/>
                  </a:lnTo>
                  <a:lnTo>
                    <a:pt x="0" y="13275311"/>
                  </a:lnTo>
                  <a:lnTo>
                    <a:pt x="12259652" y="13275311"/>
                  </a:lnTo>
                  <a:lnTo>
                    <a:pt x="12259652" y="6649720"/>
                  </a:lnTo>
                  <a:cubicBezTo>
                    <a:pt x="12259652" y="2976880"/>
                    <a:pt x="8960764" y="0"/>
                    <a:pt x="4890632" y="0"/>
                  </a:cubicBezTo>
                  <a:close/>
                </a:path>
              </a:pathLst>
            </a:custGeom>
            <a:blipFill>
              <a:blip r:embed="rId2"/>
              <a:stretch>
                <a:fillRect l="-4142" r="-4142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7" name="TextBox 7"/>
          <p:cNvSpPr txBox="1"/>
          <p:nvPr/>
        </p:nvSpPr>
        <p:spPr>
          <a:xfrm>
            <a:off x="7989250" y="2411251"/>
            <a:ext cx="11585003" cy="14573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150"/>
              </a:lnSpc>
            </a:pPr>
            <a:r>
              <a:rPr lang="en-US" sz="6500" b="1">
                <a:solidFill>
                  <a:srgbClr val="DDAB5F"/>
                </a:solidFill>
                <a:latin typeface="Playfair Display Medium"/>
                <a:ea typeface="Playfair Display Medium"/>
                <a:cs typeface="Playfair Display Medium"/>
                <a:sym typeface="Playfair Display Medium"/>
              </a:rPr>
              <a:t>Thank you!</a:t>
            </a:r>
          </a:p>
          <a:p>
            <a:pPr algn="l">
              <a:lnSpc>
                <a:spcPts val="4399"/>
              </a:lnSpc>
            </a:pPr>
            <a:r>
              <a:rPr lang="en-US" sz="3999" b="1">
                <a:solidFill>
                  <a:srgbClr val="52663E"/>
                </a:solidFill>
                <a:latin typeface="Playfair Display Medium"/>
                <a:ea typeface="Playfair Display Medium"/>
                <a:cs typeface="Playfair Display Medium"/>
                <a:sym typeface="Playfair Display Medium"/>
              </a:rPr>
              <a:t>“</a:t>
            </a:r>
            <a:r>
              <a:rPr lang="en-US" sz="3999">
                <a:solidFill>
                  <a:srgbClr val="52663E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Home, Longing for Home”</a:t>
            </a:r>
          </a:p>
        </p:txBody>
      </p:sp>
      <p:grpSp>
        <p:nvGrpSpPr>
          <p:cNvPr id="8" name="Group 8"/>
          <p:cNvGrpSpPr/>
          <p:nvPr/>
        </p:nvGrpSpPr>
        <p:grpSpPr>
          <a:xfrm>
            <a:off x="14461824" y="3226201"/>
            <a:ext cx="1486611" cy="686593"/>
            <a:chOff x="-173020" y="-17985"/>
            <a:chExt cx="1982148" cy="915458"/>
          </a:xfrm>
        </p:grpSpPr>
        <p:sp>
          <p:nvSpPr>
            <p:cNvPr id="9" name="TextBox 9"/>
            <p:cNvSpPr txBox="1"/>
            <p:nvPr/>
          </p:nvSpPr>
          <p:spPr>
            <a:xfrm>
              <a:off x="58627" y="128856"/>
              <a:ext cx="1518856" cy="649751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3797"/>
                </a:lnSpc>
                <a:spcBef>
                  <a:spcPct val="0"/>
                </a:spcBef>
              </a:pPr>
              <a:r>
                <a:rPr lang="en-US" sz="3452" b="1" dirty="0">
                  <a:solidFill>
                    <a:srgbClr val="5E714B"/>
                  </a:solidFill>
                  <a:latin typeface="Playfair Display Bold"/>
                  <a:ea typeface="Playfair Display Bold"/>
                  <a:cs typeface="Playfair Display Bold"/>
                  <a:sym typeface="Playfair Display Bold"/>
                </a:rPr>
                <a:t>Tara</a:t>
              </a:r>
            </a:p>
          </p:txBody>
        </p:sp>
        <p:sp>
          <p:nvSpPr>
            <p:cNvPr id="10" name="Freeform 10"/>
            <p:cNvSpPr/>
            <p:nvPr/>
          </p:nvSpPr>
          <p:spPr>
            <a:xfrm>
              <a:off x="1062719" y="-17985"/>
              <a:ext cx="646884" cy="838515"/>
            </a:xfrm>
            <a:custGeom>
              <a:avLst/>
              <a:gdLst/>
              <a:ahLst/>
              <a:cxnLst/>
              <a:rect l="l" t="t" r="r" b="b"/>
              <a:pathLst>
                <a:path w="646884" h="838515">
                  <a:moveTo>
                    <a:pt x="0" y="0"/>
                  </a:moveTo>
                  <a:lnTo>
                    <a:pt x="646884" y="0"/>
                  </a:lnTo>
                  <a:lnTo>
                    <a:pt x="646884" y="838515"/>
                  </a:lnTo>
                  <a:lnTo>
                    <a:pt x="0" y="83851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14811" r="-14811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-173020" y="640993"/>
              <a:ext cx="1982148" cy="256480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1482"/>
                </a:lnSpc>
                <a:spcBef>
                  <a:spcPct val="0"/>
                </a:spcBef>
              </a:pPr>
              <a:r>
                <a:rPr lang="en-US" sz="1348" b="1" dirty="0">
                  <a:solidFill>
                    <a:srgbClr val="5E714B"/>
                  </a:solidFill>
                  <a:latin typeface="Playfair Display Semi-Bold"/>
                  <a:ea typeface="Playfair Display Semi-Bold"/>
                  <a:cs typeface="Playfair Display Semi-Bold"/>
                  <a:sym typeface="Playfair Display Semi-Bold"/>
                </a:rPr>
                <a:t>Pop-up Kitchen</a:t>
              </a:r>
            </a:p>
          </p:txBody>
        </p:sp>
      </p:grpSp>
      <p:sp>
        <p:nvSpPr>
          <p:cNvPr id="12" name="TextBox 12"/>
          <p:cNvSpPr txBox="1"/>
          <p:nvPr/>
        </p:nvSpPr>
        <p:spPr>
          <a:xfrm>
            <a:off x="8242360" y="4018523"/>
            <a:ext cx="10045640" cy="11609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670"/>
              </a:lnSpc>
            </a:pPr>
            <a:r>
              <a:rPr lang="en-US" sz="5154" b="1" dirty="0">
                <a:solidFill>
                  <a:srgbClr val="DDAB5F"/>
                </a:solidFill>
                <a:latin typeface="Playfair Display Medium"/>
                <a:ea typeface="Playfair Display Medium"/>
                <a:cs typeface="Playfair Display Medium"/>
                <a:sym typeface="Playfair Display Medium"/>
              </a:rPr>
              <a:t>We are Excited to have you Soon!</a:t>
            </a:r>
          </a:p>
          <a:p>
            <a:pPr algn="l">
              <a:lnSpc>
                <a:spcPts val="3489"/>
              </a:lnSpc>
            </a:pPr>
            <a:endParaRPr lang="en-US" sz="5154" b="1" dirty="0">
              <a:solidFill>
                <a:srgbClr val="DDAB5F"/>
              </a:solidFill>
              <a:latin typeface="Playfair Display Medium"/>
              <a:ea typeface="Playfair Display Medium"/>
              <a:cs typeface="Playfair Display Medium"/>
              <a:sym typeface="Playfair Display Medium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E714B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8C146E5-0E90-A573-B222-8F50DEA5EE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>
            <a:extLst>
              <a:ext uri="{FF2B5EF4-FFF2-40B4-BE49-F238E27FC236}">
                <a16:creationId xmlns:a16="http://schemas.microsoft.com/office/drawing/2014/main" id="{056D0E4A-88C8-43A4-2E3E-EC4EF8FF1E35}"/>
              </a:ext>
            </a:extLst>
          </p:cNvPr>
          <p:cNvSpPr txBox="1"/>
          <p:nvPr/>
        </p:nvSpPr>
        <p:spPr>
          <a:xfrm>
            <a:off x="1143001" y="952500"/>
            <a:ext cx="2819400" cy="80842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7150"/>
              </a:lnSpc>
            </a:pPr>
            <a:r>
              <a:rPr lang="en-US" sz="4000" b="1" dirty="0">
                <a:solidFill>
                  <a:srgbClr val="DDAB5F"/>
                </a:solidFill>
                <a:latin typeface="Playfair Display Medium"/>
                <a:ea typeface="Playfair Display Medium"/>
                <a:cs typeface="Playfair Display Medium"/>
                <a:sym typeface="Playfair Display Medium"/>
              </a:rPr>
              <a:t>References: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7836B59-5D2D-5B60-0613-5E0E63DABB69}"/>
              </a:ext>
            </a:extLst>
          </p:cNvPr>
          <p:cNvSpPr txBox="1"/>
          <p:nvPr/>
        </p:nvSpPr>
        <p:spPr>
          <a:xfrm>
            <a:off x="1447800" y="2095500"/>
            <a:ext cx="16002000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 err="1"/>
              <a:t>Dephna</a:t>
            </a:r>
            <a:r>
              <a:rPr lang="en-GB" dirty="0"/>
              <a:t>, (2024). </a:t>
            </a:r>
            <a:r>
              <a:rPr lang="en-GB" i="1" dirty="0"/>
              <a:t>How to Compare Commercial Kitchen Rental Near You</a:t>
            </a:r>
            <a:r>
              <a:rPr lang="en-GB" dirty="0"/>
              <a:t>. Available at: https://www.dephna.com/insights/how-to-compare-commercial-kitchen-rental-prices-near-you/   (Accessed 11 June 2025)</a:t>
            </a:r>
          </a:p>
          <a:p>
            <a:endParaRPr lang="en-GB" dirty="0"/>
          </a:p>
          <a:p>
            <a:r>
              <a:rPr lang="en-GB" dirty="0"/>
              <a:t>GOV.UK, (2024</a:t>
            </a:r>
            <a:r>
              <a:rPr lang="en-GB" i="1" dirty="0"/>
              <a:t>). National Minimum Wage and National Living Wage rates. Available at</a:t>
            </a:r>
            <a:r>
              <a:rPr lang="en-GB" dirty="0"/>
              <a:t>: https://www.gov.uk/national-minimum-wage-rates   (Accessed on 12 June 2025)</a:t>
            </a:r>
          </a:p>
          <a:p>
            <a:endParaRPr lang="en-GB" dirty="0"/>
          </a:p>
          <a:p>
            <a:r>
              <a:rPr lang="en-GB" dirty="0"/>
              <a:t>Insight Trends, (2025). </a:t>
            </a:r>
            <a:r>
              <a:rPr lang="en-GB" i="1" dirty="0"/>
              <a:t>Restaurants: Gen Z is Shaping the Future of Dining Culture Available </a:t>
            </a:r>
            <a:r>
              <a:rPr lang="en-GB" dirty="0"/>
              <a:t>at: https://www.insighttrendsworld.com/post/restaurants-how-gen-z-is-shaping-the-future-of-dining-culture (Accessed 8 June 2025)</a:t>
            </a:r>
          </a:p>
          <a:p>
            <a:endParaRPr lang="en-GB" dirty="0"/>
          </a:p>
          <a:p>
            <a:r>
              <a:rPr lang="en-GB" dirty="0"/>
              <a:t>Jain, R., Jain, S., &amp; Jain, S. (2022). </a:t>
            </a:r>
            <a:r>
              <a:rPr lang="en-GB" dirty="0" err="1"/>
              <a:t>Analyzing</a:t>
            </a:r>
            <a:r>
              <a:rPr lang="en-GB" dirty="0"/>
              <a:t> and exploring the effectiveness of each element of 7Ps of marketing mix. </a:t>
            </a:r>
            <a:r>
              <a:rPr lang="en-GB" i="1" dirty="0"/>
              <a:t>International Journal of All Research Education and Scientific Methods (IJARESM</a:t>
            </a:r>
            <a:r>
              <a:rPr lang="en-GB" dirty="0"/>
              <a:t>), 10(1), 2455-6211. ( Accessed on 14 June 2025)</a:t>
            </a:r>
          </a:p>
          <a:p>
            <a:endParaRPr lang="en-GB" dirty="0"/>
          </a:p>
          <a:p>
            <a:r>
              <a:rPr lang="en-GB" dirty="0"/>
              <a:t>Maxwell, (2018). </a:t>
            </a:r>
            <a:r>
              <a:rPr lang="en-GB" i="1" dirty="0"/>
              <a:t>Millennials Driving Ethnic-Food Trends</a:t>
            </a:r>
            <a:r>
              <a:rPr lang="en-GB" dirty="0"/>
              <a:t>. Available at: https://www.foodserviceandhospitality.com/millennials-driving-ethnic-food-trends/   (Accessed 10 June 2025)</a:t>
            </a:r>
          </a:p>
          <a:p>
            <a:endParaRPr lang="en-GB" dirty="0"/>
          </a:p>
          <a:p>
            <a:r>
              <a:rPr lang="en-GB" dirty="0"/>
              <a:t>NCASS,(2025) </a:t>
            </a:r>
            <a:r>
              <a:rPr lang="en-GB" i="1" dirty="0"/>
              <a:t>Commercial Kitchen Spaces to Rent</a:t>
            </a:r>
            <a:r>
              <a:rPr lang="en-GB" dirty="0"/>
              <a:t>. Available at: https://www.ncass.org.uk/commercial-kitchen-spaces-to-rent/   (Accessed 11 June 2025)</a:t>
            </a:r>
          </a:p>
          <a:p>
            <a:endParaRPr lang="en-GB" dirty="0"/>
          </a:p>
          <a:p>
            <a:r>
              <a:rPr lang="en-GB" dirty="0"/>
              <a:t>Rafiq, M. and Ahmed, P.K. (1995), </a:t>
            </a:r>
            <a:r>
              <a:rPr lang="en-GB" i="1" dirty="0"/>
              <a:t>"Using the 7Ps as a generic marketing mix: an exploratory survey of UK and European marketing academics", Marketing Intelligence &amp; Planning</a:t>
            </a:r>
            <a:r>
              <a:rPr lang="en-GB" dirty="0"/>
              <a:t>, Vol. 13 No. 9, pp. 4-15. https://doi.org/10.1108/02634509510097793  (Accessed on 14 June 2025)</a:t>
            </a:r>
          </a:p>
          <a:p>
            <a:endParaRPr lang="en-GB" dirty="0"/>
          </a:p>
          <a:p>
            <a:r>
              <a:rPr lang="en-GB" dirty="0"/>
              <a:t>Swansea Council, (2023). </a:t>
            </a:r>
            <a:r>
              <a:rPr lang="en-GB" i="1" dirty="0"/>
              <a:t>Population</a:t>
            </a:r>
            <a:r>
              <a:rPr lang="en-GB" dirty="0"/>
              <a:t>. Available at: https://www.swansea.gov.uk/population  (Accessed 10 June 2025)</a:t>
            </a:r>
          </a:p>
        </p:txBody>
      </p:sp>
    </p:spTree>
    <p:extLst>
      <p:ext uri="{BB962C8B-B14F-4D97-AF65-F5344CB8AC3E}">
        <p14:creationId xmlns:p14="http://schemas.microsoft.com/office/powerpoint/2010/main" val="7573310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2001</TotalTime>
  <Words>1340</Words>
  <Application>Microsoft Office PowerPoint</Application>
  <PresentationFormat>Custom</PresentationFormat>
  <Paragraphs>234</Paragraphs>
  <Slides>13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14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8" baseType="lpstr">
      <vt:lpstr>Playfair Display Bold</vt:lpstr>
      <vt:lpstr>Calibri</vt:lpstr>
      <vt:lpstr>Inter</vt:lpstr>
      <vt:lpstr>Canva Sans Bold</vt:lpstr>
      <vt:lpstr>Leyton</vt:lpstr>
      <vt:lpstr>Aptos</vt:lpstr>
      <vt:lpstr>Inter Medium</vt:lpstr>
      <vt:lpstr>Arial</vt:lpstr>
      <vt:lpstr>Canva Sans</vt:lpstr>
      <vt:lpstr>Playfair Display Medium</vt:lpstr>
      <vt:lpstr>Playfair Display Semi-Bold</vt:lpstr>
      <vt:lpstr>Playfair Display</vt:lpstr>
      <vt:lpstr>Inter Bold</vt:lpstr>
      <vt:lpstr>Tenor Sans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Tara! Pop-up Kitchen</dc:title>
  <dc:creator>Jef</dc:creator>
  <cp:lastModifiedBy>Jef Pascual (2229176)</cp:lastModifiedBy>
  <cp:revision>7</cp:revision>
  <dcterms:created xsi:type="dcterms:W3CDTF">2006-08-16T00:00:00Z</dcterms:created>
  <dcterms:modified xsi:type="dcterms:W3CDTF">2025-06-16T20:48:39Z</dcterms:modified>
  <dc:identifier>DAGqX60FfKs</dc:identifier>
</cp:coreProperties>
</file>