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9" r:id="rId3"/>
    <p:sldId id="258" r:id="rId4"/>
  </p:sldIdLst>
  <p:sldSz cx="30275213" cy="21383625"/>
  <p:notesSz cx="6858000" cy="9144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B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6588"/>
    <p:restoredTop sz="91459"/>
  </p:normalViewPr>
  <p:slideViewPr>
    <p:cSldViewPr snapToGrid="0" snapToObjects="1">
      <p:cViewPr varScale="1">
        <p:scale>
          <a:sx n="18" d="100"/>
          <a:sy n="18" d="100"/>
        </p:scale>
        <p:origin x="1832"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3E1F41-18C3-1D4F-B023-B624C7964DC7}" type="doc">
      <dgm:prSet loTypeId="urn:microsoft.com/office/officeart/2005/8/layout/hList6" loCatId="" qsTypeId="urn:microsoft.com/office/officeart/2005/8/quickstyle/simple1" qsCatId="simple" csTypeId="urn:microsoft.com/office/officeart/2005/8/colors/accent2_5" csCatId="accent2" phldr="1"/>
      <dgm:spPr/>
      <dgm:t>
        <a:bodyPr/>
        <a:lstStyle/>
        <a:p>
          <a:endParaRPr lang="en-US"/>
        </a:p>
      </dgm:t>
    </dgm:pt>
    <dgm:pt modelId="{0920D6C9-DC26-614C-B0B5-ADA73FDDD43E}">
      <dgm:prSet phldrT="[Text]" custT="1"/>
      <dgm:spPr/>
      <dgm:t>
        <a:bodyPr/>
        <a:lstStyle/>
        <a:p>
          <a:r>
            <a:rPr lang="en-US" sz="2200" dirty="0"/>
            <a:t>1873</a:t>
          </a:r>
        </a:p>
      </dgm:t>
    </dgm:pt>
    <dgm:pt modelId="{431D98F2-49E9-2344-A181-CD33E37B755A}" type="parTrans" cxnId="{91937F92-4AA5-5042-8577-DA3197AA0503}">
      <dgm:prSet/>
      <dgm:spPr/>
      <dgm:t>
        <a:bodyPr/>
        <a:lstStyle/>
        <a:p>
          <a:endParaRPr lang="en-US"/>
        </a:p>
      </dgm:t>
    </dgm:pt>
    <dgm:pt modelId="{D81CDA84-4839-5145-A228-500E6A2AFA7F}" type="sibTrans" cxnId="{91937F92-4AA5-5042-8577-DA3197AA0503}">
      <dgm:prSet/>
      <dgm:spPr/>
      <dgm:t>
        <a:bodyPr/>
        <a:lstStyle/>
        <a:p>
          <a:endParaRPr lang="en-US"/>
        </a:p>
      </dgm:t>
    </dgm:pt>
    <dgm:pt modelId="{AE963F25-8A22-3F47-89C0-4FDD401BCE2B}">
      <dgm:prSet phldrT="[Text]" custT="1"/>
      <dgm:spPr/>
      <dgm:t>
        <a:bodyPr/>
        <a:lstStyle/>
        <a:p>
          <a:r>
            <a:rPr lang="en-US" sz="2200" dirty="0"/>
            <a:t>Early 1900s</a:t>
          </a:r>
        </a:p>
      </dgm:t>
    </dgm:pt>
    <dgm:pt modelId="{ED336720-D2C9-E74E-86E1-A692722EC0DD}" type="parTrans" cxnId="{2EC54F28-77A3-F146-BCC0-84E6259C955B}">
      <dgm:prSet/>
      <dgm:spPr/>
      <dgm:t>
        <a:bodyPr/>
        <a:lstStyle/>
        <a:p>
          <a:endParaRPr lang="en-US"/>
        </a:p>
      </dgm:t>
    </dgm:pt>
    <dgm:pt modelId="{C94BE00D-88D9-C44F-96D5-705F9853FE77}" type="sibTrans" cxnId="{2EC54F28-77A3-F146-BCC0-84E6259C955B}">
      <dgm:prSet/>
      <dgm:spPr/>
      <dgm:t>
        <a:bodyPr/>
        <a:lstStyle/>
        <a:p>
          <a:endParaRPr lang="en-US"/>
        </a:p>
      </dgm:t>
    </dgm:pt>
    <dgm:pt modelId="{EA213BCD-1990-0B45-9FDB-317481EAC1E7}">
      <dgm:prSet phldrT="[Text]" custT="1"/>
      <dgm:spPr/>
      <dgm:t>
        <a:bodyPr/>
        <a:lstStyle/>
        <a:p>
          <a:r>
            <a:rPr lang="en-US" sz="2200" dirty="0"/>
            <a:t>Mid 1900s</a:t>
          </a:r>
        </a:p>
      </dgm:t>
    </dgm:pt>
    <dgm:pt modelId="{9DE6C1F4-BB10-0941-A9DE-34E729A95A2A}" type="parTrans" cxnId="{AA19AE29-589E-5E48-985A-3E942AC66792}">
      <dgm:prSet/>
      <dgm:spPr/>
      <dgm:t>
        <a:bodyPr/>
        <a:lstStyle/>
        <a:p>
          <a:endParaRPr lang="en-US"/>
        </a:p>
      </dgm:t>
    </dgm:pt>
    <dgm:pt modelId="{77A28E85-21D9-FC48-93C4-4DA3935B0D29}" type="sibTrans" cxnId="{AA19AE29-589E-5E48-985A-3E942AC66792}">
      <dgm:prSet/>
      <dgm:spPr/>
      <dgm:t>
        <a:bodyPr/>
        <a:lstStyle/>
        <a:p>
          <a:endParaRPr lang="en-US"/>
        </a:p>
      </dgm:t>
    </dgm:pt>
    <dgm:pt modelId="{011B6CF7-4470-C547-89DF-E61EF982D88E}">
      <dgm:prSet phldrT="[Text]" custT="1"/>
      <dgm:spPr/>
      <dgm:t>
        <a:bodyPr/>
        <a:lstStyle/>
        <a:p>
          <a:r>
            <a:rPr lang="en-US" sz="2200" dirty="0"/>
            <a:t>Late 1900s</a:t>
          </a:r>
        </a:p>
      </dgm:t>
    </dgm:pt>
    <dgm:pt modelId="{5AB17651-6B94-224F-A3FB-4DBCE48D8804}" type="parTrans" cxnId="{F62EC073-4048-764F-B311-0297C6975CEC}">
      <dgm:prSet/>
      <dgm:spPr/>
      <dgm:t>
        <a:bodyPr/>
        <a:lstStyle/>
        <a:p>
          <a:endParaRPr lang="en-US"/>
        </a:p>
      </dgm:t>
    </dgm:pt>
    <dgm:pt modelId="{26198A7C-2094-D24F-AF52-A6630AAA19AF}" type="sibTrans" cxnId="{F62EC073-4048-764F-B311-0297C6975CEC}">
      <dgm:prSet/>
      <dgm:spPr/>
      <dgm:t>
        <a:bodyPr/>
        <a:lstStyle/>
        <a:p>
          <a:endParaRPr lang="en-US"/>
        </a:p>
      </dgm:t>
    </dgm:pt>
    <dgm:pt modelId="{3389BBB0-B782-734C-A874-22A5ABE37CBE}">
      <dgm:prSet phldrT="[Text]"/>
      <dgm:spPr/>
      <dgm:t>
        <a:bodyPr/>
        <a:lstStyle/>
        <a:p>
          <a:r>
            <a:rPr lang="en-US" dirty="0"/>
            <a:t>21</a:t>
          </a:r>
          <a:r>
            <a:rPr lang="en-US" baseline="30000" dirty="0"/>
            <a:t>st</a:t>
          </a:r>
          <a:r>
            <a:rPr lang="en-US" dirty="0"/>
            <a:t> century</a:t>
          </a:r>
        </a:p>
      </dgm:t>
    </dgm:pt>
    <dgm:pt modelId="{E443E024-3C3B-8841-B022-7EB44C23FA22}" type="parTrans" cxnId="{B34C5B2C-C9C7-604D-AEC0-E3384F1AEA14}">
      <dgm:prSet/>
      <dgm:spPr/>
      <dgm:t>
        <a:bodyPr/>
        <a:lstStyle/>
        <a:p>
          <a:endParaRPr lang="en-US"/>
        </a:p>
      </dgm:t>
    </dgm:pt>
    <dgm:pt modelId="{F174677C-BE55-574E-80F2-6CF4C08AA947}" type="sibTrans" cxnId="{B34C5B2C-C9C7-604D-AEC0-E3384F1AEA14}">
      <dgm:prSet/>
      <dgm:spPr/>
      <dgm:t>
        <a:bodyPr/>
        <a:lstStyle/>
        <a:p>
          <a:endParaRPr lang="en-US"/>
        </a:p>
      </dgm:t>
    </dgm:pt>
    <dgm:pt modelId="{82CC92B9-B2F2-814E-B082-2F389341C11F}">
      <dgm:prSet phldrT="[Text]" custT="1"/>
      <dgm:spPr/>
      <dgm:t>
        <a:bodyPr/>
        <a:lstStyle/>
        <a:p>
          <a:r>
            <a:rPr lang="en-US" sz="1600" dirty="0"/>
            <a:t>Psychoanalytic</a:t>
          </a:r>
        </a:p>
        <a:p>
          <a:r>
            <a:rPr lang="en-US" sz="1600" dirty="0"/>
            <a:t>Era</a:t>
          </a:r>
        </a:p>
      </dgm:t>
    </dgm:pt>
    <dgm:pt modelId="{57444B09-BACC-C24D-8444-B32FF41BBFE1}" type="parTrans" cxnId="{3DABF09B-342D-C248-995A-935D863EF69B}">
      <dgm:prSet/>
      <dgm:spPr/>
      <dgm:t>
        <a:bodyPr/>
        <a:lstStyle/>
        <a:p>
          <a:endParaRPr lang="en-US"/>
        </a:p>
      </dgm:t>
    </dgm:pt>
    <dgm:pt modelId="{A9A64304-F941-F143-B545-C73A075B4E58}" type="sibTrans" cxnId="{3DABF09B-342D-C248-995A-935D863EF69B}">
      <dgm:prSet/>
      <dgm:spPr/>
      <dgm:t>
        <a:bodyPr/>
        <a:lstStyle/>
        <a:p>
          <a:endParaRPr lang="en-US"/>
        </a:p>
      </dgm:t>
    </dgm:pt>
    <dgm:pt modelId="{F3C1716E-DEAF-5144-9DAB-36ECB95CB67E}">
      <dgm:prSet phldrT="[Text]" custT="1"/>
      <dgm:spPr/>
      <dgm:t>
        <a:bodyPr/>
        <a:lstStyle/>
        <a:p>
          <a:r>
            <a:rPr lang="en-US" sz="1600" dirty="0"/>
            <a:t>Institutional  Care</a:t>
          </a:r>
        </a:p>
      </dgm:t>
    </dgm:pt>
    <dgm:pt modelId="{49B5ED93-5038-824B-9314-93BDC3C3BC61}" type="parTrans" cxnId="{8DF67D6C-B65F-E24E-A880-3354ED92C552}">
      <dgm:prSet/>
      <dgm:spPr/>
      <dgm:t>
        <a:bodyPr/>
        <a:lstStyle/>
        <a:p>
          <a:endParaRPr lang="en-US"/>
        </a:p>
      </dgm:t>
    </dgm:pt>
    <dgm:pt modelId="{D1EAAD9D-5C61-3E44-8C9A-A0B593FB578B}" type="sibTrans" cxnId="{8DF67D6C-B65F-E24E-A880-3354ED92C552}">
      <dgm:prSet/>
      <dgm:spPr/>
      <dgm:t>
        <a:bodyPr/>
        <a:lstStyle/>
        <a:p>
          <a:endParaRPr lang="en-US"/>
        </a:p>
      </dgm:t>
    </dgm:pt>
    <dgm:pt modelId="{604BCA37-ECE2-4E41-8B7F-8E703393EC95}">
      <dgm:prSet phldrT="[Text]" custT="1"/>
      <dgm:spPr/>
      <dgm:t>
        <a:bodyPr/>
        <a:lstStyle/>
        <a:p>
          <a:r>
            <a:rPr lang="en-US" sz="1600" dirty="0"/>
            <a:t>Deinstitutionalization and reform</a:t>
          </a:r>
        </a:p>
      </dgm:t>
    </dgm:pt>
    <dgm:pt modelId="{D356D0B3-B5C3-3A4A-B8E2-91D0D4BB68BF}" type="parTrans" cxnId="{7DB2EF5B-E738-454F-9C62-B63EEA52B247}">
      <dgm:prSet/>
      <dgm:spPr/>
      <dgm:t>
        <a:bodyPr/>
        <a:lstStyle/>
        <a:p>
          <a:endParaRPr lang="en-US"/>
        </a:p>
      </dgm:t>
    </dgm:pt>
    <dgm:pt modelId="{A8455CA3-5A47-AF4E-B29A-1522B81588F5}" type="sibTrans" cxnId="{7DB2EF5B-E738-454F-9C62-B63EEA52B247}">
      <dgm:prSet/>
      <dgm:spPr/>
      <dgm:t>
        <a:bodyPr/>
        <a:lstStyle/>
        <a:p>
          <a:endParaRPr lang="en-US"/>
        </a:p>
      </dgm:t>
    </dgm:pt>
    <dgm:pt modelId="{0CF1A624-3A57-A248-9925-228D1CA214F0}">
      <dgm:prSet phldrT="[Text]"/>
      <dgm:spPr/>
      <dgm:t>
        <a:bodyPr/>
        <a:lstStyle/>
        <a:p>
          <a:r>
            <a:rPr lang="en-US" dirty="0"/>
            <a:t>Modern Disciplinary Care</a:t>
          </a:r>
        </a:p>
      </dgm:t>
    </dgm:pt>
    <dgm:pt modelId="{E7AF57F4-98F3-B048-9097-D5049774B625}" type="parTrans" cxnId="{EA1C339A-0194-5D4D-B358-E79C9019ED9C}">
      <dgm:prSet/>
      <dgm:spPr/>
      <dgm:t>
        <a:bodyPr/>
        <a:lstStyle/>
        <a:p>
          <a:endParaRPr lang="en-US"/>
        </a:p>
      </dgm:t>
    </dgm:pt>
    <dgm:pt modelId="{C38A2C20-166C-E74A-AA2C-28736EA56924}" type="sibTrans" cxnId="{EA1C339A-0194-5D4D-B358-E79C9019ED9C}">
      <dgm:prSet/>
      <dgm:spPr/>
      <dgm:t>
        <a:bodyPr/>
        <a:lstStyle/>
        <a:p>
          <a:endParaRPr lang="en-US"/>
        </a:p>
      </dgm:t>
    </dgm:pt>
    <dgm:pt modelId="{84743D54-4C30-7446-9DD7-D5DC06A21EE0}">
      <dgm:prSet phldrT="[Text]" custT="1"/>
      <dgm:spPr/>
      <dgm:t>
        <a:bodyPr/>
        <a:lstStyle/>
        <a:p>
          <a:r>
            <a:rPr lang="en-US" sz="1600" dirty="0"/>
            <a:t>Medical Discovery</a:t>
          </a:r>
        </a:p>
      </dgm:t>
    </dgm:pt>
    <dgm:pt modelId="{ED86508B-1AE8-804F-82F1-5F33B647597F}" type="parTrans" cxnId="{71A2041E-4645-B148-931A-F7CDE6E79B38}">
      <dgm:prSet/>
      <dgm:spPr/>
      <dgm:t>
        <a:bodyPr/>
        <a:lstStyle/>
        <a:p>
          <a:endParaRPr lang="en-US"/>
        </a:p>
      </dgm:t>
    </dgm:pt>
    <dgm:pt modelId="{D784721B-B0CA-C74E-98CB-C1D0CCDBA06D}" type="sibTrans" cxnId="{71A2041E-4645-B148-931A-F7CDE6E79B38}">
      <dgm:prSet/>
      <dgm:spPr/>
      <dgm:t>
        <a:bodyPr/>
        <a:lstStyle/>
        <a:p>
          <a:endParaRPr lang="en-US"/>
        </a:p>
      </dgm:t>
    </dgm:pt>
    <dgm:pt modelId="{B84BF789-B35E-2747-9E2D-E7351CC60243}" type="pres">
      <dgm:prSet presAssocID="{113E1F41-18C3-1D4F-B023-B624C7964DC7}" presName="Name0" presStyleCnt="0">
        <dgm:presLayoutVars>
          <dgm:dir/>
          <dgm:resizeHandles val="exact"/>
        </dgm:presLayoutVars>
      </dgm:prSet>
      <dgm:spPr/>
    </dgm:pt>
    <dgm:pt modelId="{45C27421-BFE8-CC4B-A2CA-B34269740DE1}" type="pres">
      <dgm:prSet presAssocID="{0920D6C9-DC26-614C-B0B5-ADA73FDDD43E}" presName="node" presStyleLbl="node1" presStyleIdx="0" presStyleCnt="5" custLinFactX="-10902" custLinFactNeighborX="-100000" custLinFactNeighborY="0">
        <dgm:presLayoutVars>
          <dgm:bulletEnabled val="1"/>
        </dgm:presLayoutVars>
      </dgm:prSet>
      <dgm:spPr/>
    </dgm:pt>
    <dgm:pt modelId="{6EFD20B9-2247-9241-B272-043CAD80465A}" type="pres">
      <dgm:prSet presAssocID="{D81CDA84-4839-5145-A228-500E6A2AFA7F}" presName="sibTrans" presStyleCnt="0"/>
      <dgm:spPr/>
    </dgm:pt>
    <dgm:pt modelId="{870DD759-EEDA-FA42-87C5-F57FDA9035C4}" type="pres">
      <dgm:prSet presAssocID="{AE963F25-8A22-3F47-89C0-4FDD401BCE2B}" presName="node" presStyleLbl="node1" presStyleIdx="1" presStyleCnt="5">
        <dgm:presLayoutVars>
          <dgm:bulletEnabled val="1"/>
        </dgm:presLayoutVars>
      </dgm:prSet>
      <dgm:spPr/>
    </dgm:pt>
    <dgm:pt modelId="{A8D14BA5-F298-B24A-8BAD-654B579850A3}" type="pres">
      <dgm:prSet presAssocID="{C94BE00D-88D9-C44F-96D5-705F9853FE77}" presName="sibTrans" presStyleCnt="0"/>
      <dgm:spPr/>
    </dgm:pt>
    <dgm:pt modelId="{03C80778-744F-A44B-8973-495C8AD4F925}" type="pres">
      <dgm:prSet presAssocID="{EA213BCD-1990-0B45-9FDB-317481EAC1E7}" presName="node" presStyleLbl="node1" presStyleIdx="2" presStyleCnt="5">
        <dgm:presLayoutVars>
          <dgm:bulletEnabled val="1"/>
        </dgm:presLayoutVars>
      </dgm:prSet>
      <dgm:spPr/>
    </dgm:pt>
    <dgm:pt modelId="{197389C6-B6FC-044E-B60A-921543365759}" type="pres">
      <dgm:prSet presAssocID="{77A28E85-21D9-FC48-93C4-4DA3935B0D29}" presName="sibTrans" presStyleCnt="0"/>
      <dgm:spPr/>
    </dgm:pt>
    <dgm:pt modelId="{28FD99D1-75B4-7741-9988-646AFFB7069B}" type="pres">
      <dgm:prSet presAssocID="{011B6CF7-4470-C547-89DF-E61EF982D88E}" presName="node" presStyleLbl="node1" presStyleIdx="3" presStyleCnt="5">
        <dgm:presLayoutVars>
          <dgm:bulletEnabled val="1"/>
        </dgm:presLayoutVars>
      </dgm:prSet>
      <dgm:spPr/>
    </dgm:pt>
    <dgm:pt modelId="{51C4060B-480A-6645-AC18-BC13242C1DCB}" type="pres">
      <dgm:prSet presAssocID="{26198A7C-2094-D24F-AF52-A6630AAA19AF}" presName="sibTrans" presStyleCnt="0"/>
      <dgm:spPr/>
    </dgm:pt>
    <dgm:pt modelId="{1A26FD8D-AF1C-7747-B567-CC9A0ABF611B}" type="pres">
      <dgm:prSet presAssocID="{3389BBB0-B782-734C-A874-22A5ABE37CBE}" presName="node" presStyleLbl="node1" presStyleIdx="4" presStyleCnt="5">
        <dgm:presLayoutVars>
          <dgm:bulletEnabled val="1"/>
        </dgm:presLayoutVars>
      </dgm:prSet>
      <dgm:spPr/>
    </dgm:pt>
  </dgm:ptLst>
  <dgm:cxnLst>
    <dgm:cxn modelId="{19E2580B-13B9-6B42-941C-DAC4D6ED338A}" type="presOf" srcId="{0CF1A624-3A57-A248-9925-228D1CA214F0}" destId="{1A26FD8D-AF1C-7747-B567-CC9A0ABF611B}" srcOrd="0" destOrd="1" presId="urn:microsoft.com/office/officeart/2005/8/layout/hList6"/>
    <dgm:cxn modelId="{71A2041E-4645-B148-931A-F7CDE6E79B38}" srcId="{0920D6C9-DC26-614C-B0B5-ADA73FDDD43E}" destId="{84743D54-4C30-7446-9DD7-D5DC06A21EE0}" srcOrd="0" destOrd="0" parTransId="{ED86508B-1AE8-804F-82F1-5F33B647597F}" sibTransId="{D784721B-B0CA-C74E-98CB-C1D0CCDBA06D}"/>
    <dgm:cxn modelId="{19A27320-29A1-B941-9ACD-54E5F6C2060B}" type="presOf" srcId="{AE963F25-8A22-3F47-89C0-4FDD401BCE2B}" destId="{870DD759-EEDA-FA42-87C5-F57FDA9035C4}" srcOrd="0" destOrd="0" presId="urn:microsoft.com/office/officeart/2005/8/layout/hList6"/>
    <dgm:cxn modelId="{A2909026-0A40-A441-B8CB-032C264CF654}" type="presOf" srcId="{EA213BCD-1990-0B45-9FDB-317481EAC1E7}" destId="{03C80778-744F-A44B-8973-495C8AD4F925}" srcOrd="0" destOrd="0" presId="urn:microsoft.com/office/officeart/2005/8/layout/hList6"/>
    <dgm:cxn modelId="{2EC54F28-77A3-F146-BCC0-84E6259C955B}" srcId="{113E1F41-18C3-1D4F-B023-B624C7964DC7}" destId="{AE963F25-8A22-3F47-89C0-4FDD401BCE2B}" srcOrd="1" destOrd="0" parTransId="{ED336720-D2C9-E74E-86E1-A692722EC0DD}" sibTransId="{C94BE00D-88D9-C44F-96D5-705F9853FE77}"/>
    <dgm:cxn modelId="{AA19AE29-589E-5E48-985A-3E942AC66792}" srcId="{113E1F41-18C3-1D4F-B023-B624C7964DC7}" destId="{EA213BCD-1990-0B45-9FDB-317481EAC1E7}" srcOrd="2" destOrd="0" parTransId="{9DE6C1F4-BB10-0941-A9DE-34E729A95A2A}" sibTransId="{77A28E85-21D9-FC48-93C4-4DA3935B0D29}"/>
    <dgm:cxn modelId="{B34C5B2C-C9C7-604D-AEC0-E3384F1AEA14}" srcId="{113E1F41-18C3-1D4F-B023-B624C7964DC7}" destId="{3389BBB0-B782-734C-A874-22A5ABE37CBE}" srcOrd="4" destOrd="0" parTransId="{E443E024-3C3B-8841-B022-7EB44C23FA22}" sibTransId="{F174677C-BE55-574E-80F2-6CF4C08AA947}"/>
    <dgm:cxn modelId="{70C7233C-A297-1246-8513-3324C50EA76B}" type="presOf" srcId="{84743D54-4C30-7446-9DD7-D5DC06A21EE0}" destId="{45C27421-BFE8-CC4B-A2CA-B34269740DE1}" srcOrd="0" destOrd="1" presId="urn:microsoft.com/office/officeart/2005/8/layout/hList6"/>
    <dgm:cxn modelId="{7DB2EF5B-E738-454F-9C62-B63EEA52B247}" srcId="{011B6CF7-4470-C547-89DF-E61EF982D88E}" destId="{604BCA37-ECE2-4E41-8B7F-8E703393EC95}" srcOrd="0" destOrd="0" parTransId="{D356D0B3-B5C3-3A4A-B8E2-91D0D4BB68BF}" sibTransId="{A8455CA3-5A47-AF4E-B29A-1522B81588F5}"/>
    <dgm:cxn modelId="{08447F5C-8D19-334D-8DB2-577C42A1F04A}" type="presOf" srcId="{113E1F41-18C3-1D4F-B023-B624C7964DC7}" destId="{B84BF789-B35E-2747-9E2D-E7351CC60243}" srcOrd="0" destOrd="0" presId="urn:microsoft.com/office/officeart/2005/8/layout/hList6"/>
    <dgm:cxn modelId="{8DF67D6C-B65F-E24E-A880-3354ED92C552}" srcId="{EA213BCD-1990-0B45-9FDB-317481EAC1E7}" destId="{F3C1716E-DEAF-5144-9DAB-36ECB95CB67E}" srcOrd="0" destOrd="0" parTransId="{49B5ED93-5038-824B-9314-93BDC3C3BC61}" sibTransId="{D1EAAD9D-5C61-3E44-8C9A-A0B593FB578B}"/>
    <dgm:cxn modelId="{F62EC073-4048-764F-B311-0297C6975CEC}" srcId="{113E1F41-18C3-1D4F-B023-B624C7964DC7}" destId="{011B6CF7-4470-C547-89DF-E61EF982D88E}" srcOrd="3" destOrd="0" parTransId="{5AB17651-6B94-224F-A3FB-4DBCE48D8804}" sibTransId="{26198A7C-2094-D24F-AF52-A6630AAA19AF}"/>
    <dgm:cxn modelId="{91937F92-4AA5-5042-8577-DA3197AA0503}" srcId="{113E1F41-18C3-1D4F-B023-B624C7964DC7}" destId="{0920D6C9-DC26-614C-B0B5-ADA73FDDD43E}" srcOrd="0" destOrd="0" parTransId="{431D98F2-49E9-2344-A181-CD33E37B755A}" sibTransId="{D81CDA84-4839-5145-A228-500E6A2AFA7F}"/>
    <dgm:cxn modelId="{4C64F496-D149-B143-A60A-EBB299481041}" type="presOf" srcId="{82CC92B9-B2F2-814E-B082-2F389341C11F}" destId="{870DD759-EEDA-FA42-87C5-F57FDA9035C4}" srcOrd="0" destOrd="1" presId="urn:microsoft.com/office/officeart/2005/8/layout/hList6"/>
    <dgm:cxn modelId="{EA1C339A-0194-5D4D-B358-E79C9019ED9C}" srcId="{3389BBB0-B782-734C-A874-22A5ABE37CBE}" destId="{0CF1A624-3A57-A248-9925-228D1CA214F0}" srcOrd="0" destOrd="0" parTransId="{E7AF57F4-98F3-B048-9097-D5049774B625}" sibTransId="{C38A2C20-166C-E74A-AA2C-28736EA56924}"/>
    <dgm:cxn modelId="{3DABF09B-342D-C248-995A-935D863EF69B}" srcId="{AE963F25-8A22-3F47-89C0-4FDD401BCE2B}" destId="{82CC92B9-B2F2-814E-B082-2F389341C11F}" srcOrd="0" destOrd="0" parTransId="{57444B09-BACC-C24D-8444-B32FF41BBFE1}" sibTransId="{A9A64304-F941-F143-B545-C73A075B4E58}"/>
    <dgm:cxn modelId="{2658B29D-1501-7F43-A406-115E9728A53F}" type="presOf" srcId="{3389BBB0-B782-734C-A874-22A5ABE37CBE}" destId="{1A26FD8D-AF1C-7747-B567-CC9A0ABF611B}" srcOrd="0" destOrd="0" presId="urn:microsoft.com/office/officeart/2005/8/layout/hList6"/>
    <dgm:cxn modelId="{3187A3C1-89A7-5E46-93B7-3777EC38EE1B}" type="presOf" srcId="{604BCA37-ECE2-4E41-8B7F-8E703393EC95}" destId="{28FD99D1-75B4-7741-9988-646AFFB7069B}" srcOrd="0" destOrd="1" presId="urn:microsoft.com/office/officeart/2005/8/layout/hList6"/>
    <dgm:cxn modelId="{6F4E13D0-000D-E94B-924B-16DD9862D56C}" type="presOf" srcId="{F3C1716E-DEAF-5144-9DAB-36ECB95CB67E}" destId="{03C80778-744F-A44B-8973-495C8AD4F925}" srcOrd="0" destOrd="1" presId="urn:microsoft.com/office/officeart/2005/8/layout/hList6"/>
    <dgm:cxn modelId="{F62C36D3-46C5-3947-926B-704019CDF8D6}" type="presOf" srcId="{011B6CF7-4470-C547-89DF-E61EF982D88E}" destId="{28FD99D1-75B4-7741-9988-646AFFB7069B}" srcOrd="0" destOrd="0" presId="urn:microsoft.com/office/officeart/2005/8/layout/hList6"/>
    <dgm:cxn modelId="{BD650EDF-6285-2E40-8A9F-98CAE029203A}" type="presOf" srcId="{0920D6C9-DC26-614C-B0B5-ADA73FDDD43E}" destId="{45C27421-BFE8-CC4B-A2CA-B34269740DE1}" srcOrd="0" destOrd="0" presId="urn:microsoft.com/office/officeart/2005/8/layout/hList6"/>
    <dgm:cxn modelId="{41E3776F-1262-924A-B916-BCCEB4A99CA5}" type="presParOf" srcId="{B84BF789-B35E-2747-9E2D-E7351CC60243}" destId="{45C27421-BFE8-CC4B-A2CA-B34269740DE1}" srcOrd="0" destOrd="0" presId="urn:microsoft.com/office/officeart/2005/8/layout/hList6"/>
    <dgm:cxn modelId="{CBECE461-BF1F-5C4B-8EAC-46AC5424912E}" type="presParOf" srcId="{B84BF789-B35E-2747-9E2D-E7351CC60243}" destId="{6EFD20B9-2247-9241-B272-043CAD80465A}" srcOrd="1" destOrd="0" presId="urn:microsoft.com/office/officeart/2005/8/layout/hList6"/>
    <dgm:cxn modelId="{FE0F908E-6B03-2A48-B337-9FEB4C2613CD}" type="presParOf" srcId="{B84BF789-B35E-2747-9E2D-E7351CC60243}" destId="{870DD759-EEDA-FA42-87C5-F57FDA9035C4}" srcOrd="2" destOrd="0" presId="urn:microsoft.com/office/officeart/2005/8/layout/hList6"/>
    <dgm:cxn modelId="{25D6905E-2EF1-2940-A0DB-974658F0C7D3}" type="presParOf" srcId="{B84BF789-B35E-2747-9E2D-E7351CC60243}" destId="{A8D14BA5-F298-B24A-8BAD-654B579850A3}" srcOrd="3" destOrd="0" presId="urn:microsoft.com/office/officeart/2005/8/layout/hList6"/>
    <dgm:cxn modelId="{1D70098D-FC7B-FC4D-9BF4-32D84AE39E82}" type="presParOf" srcId="{B84BF789-B35E-2747-9E2D-E7351CC60243}" destId="{03C80778-744F-A44B-8973-495C8AD4F925}" srcOrd="4" destOrd="0" presId="urn:microsoft.com/office/officeart/2005/8/layout/hList6"/>
    <dgm:cxn modelId="{BDC12252-AA3D-7B48-A759-03D0355AEA37}" type="presParOf" srcId="{B84BF789-B35E-2747-9E2D-E7351CC60243}" destId="{197389C6-B6FC-044E-B60A-921543365759}" srcOrd="5" destOrd="0" presId="urn:microsoft.com/office/officeart/2005/8/layout/hList6"/>
    <dgm:cxn modelId="{5A4A57D0-355D-8941-904F-923677466B8F}" type="presParOf" srcId="{B84BF789-B35E-2747-9E2D-E7351CC60243}" destId="{28FD99D1-75B4-7741-9988-646AFFB7069B}" srcOrd="6" destOrd="0" presId="urn:microsoft.com/office/officeart/2005/8/layout/hList6"/>
    <dgm:cxn modelId="{56A285B2-AC50-994B-9A70-43F3F53F875E}" type="presParOf" srcId="{B84BF789-B35E-2747-9E2D-E7351CC60243}" destId="{51C4060B-480A-6645-AC18-BC13242C1DCB}" srcOrd="7" destOrd="0" presId="urn:microsoft.com/office/officeart/2005/8/layout/hList6"/>
    <dgm:cxn modelId="{212D5BBC-2E5F-0E46-AD99-4D262EF93D7E}" type="presParOf" srcId="{B84BF789-B35E-2747-9E2D-E7351CC60243}" destId="{1A26FD8D-AF1C-7747-B567-CC9A0ABF611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8525D0-56AD-EF49-A58C-23F8A3705D5A}" type="doc">
      <dgm:prSet loTypeId="urn:microsoft.com/office/officeart/2005/8/layout/chevron2" loCatId="process" qsTypeId="urn:microsoft.com/office/officeart/2005/8/quickstyle/simple1" qsCatId="simple" csTypeId="urn:microsoft.com/office/officeart/2005/8/colors/colorful4" csCatId="colorful" phldr="1"/>
      <dgm:spPr/>
      <dgm:t>
        <a:bodyPr/>
        <a:lstStyle/>
        <a:p>
          <a:endParaRPr lang="en-US"/>
        </a:p>
      </dgm:t>
    </dgm:pt>
    <dgm:pt modelId="{0CA72D74-157C-364D-A788-563AF8A57CF0}">
      <dgm:prSet/>
      <dgm:spPr/>
      <dgm:t>
        <a:bodyPr/>
        <a:lstStyle/>
        <a:p>
          <a:r>
            <a:rPr lang="en-US" b="1"/>
            <a:t>1873</a:t>
          </a:r>
          <a:endParaRPr lang="en-US"/>
        </a:p>
      </dgm:t>
    </dgm:pt>
    <dgm:pt modelId="{1A524716-83B6-C744-8ED0-C0890EBA58C0}" type="parTrans" cxnId="{7BE8D395-A656-F940-9BAF-95108D5B7546}">
      <dgm:prSet/>
      <dgm:spPr/>
      <dgm:t>
        <a:bodyPr/>
        <a:lstStyle/>
        <a:p>
          <a:endParaRPr lang="en-US"/>
        </a:p>
      </dgm:t>
    </dgm:pt>
    <dgm:pt modelId="{8AEC047C-EB14-514B-835A-42CE69C07431}" type="sibTrans" cxnId="{7BE8D395-A656-F940-9BAF-95108D5B7546}">
      <dgm:prSet/>
      <dgm:spPr/>
      <dgm:t>
        <a:bodyPr/>
        <a:lstStyle/>
        <a:p>
          <a:endParaRPr lang="en-US"/>
        </a:p>
      </dgm:t>
    </dgm:pt>
    <dgm:pt modelId="{65A7771C-A11B-2E44-AC4D-C8F98DC4D4FE}">
      <dgm:prSet/>
      <dgm:spPr/>
      <dgm:t>
        <a:bodyPr/>
        <a:lstStyle/>
        <a:p>
          <a:r>
            <a:rPr lang="en-US" dirty="0"/>
            <a:t>William Gull described “anorexia </a:t>
          </a:r>
          <a:r>
            <a:rPr lang="en-US" dirty="0" err="1"/>
            <a:t>hysterica</a:t>
          </a:r>
          <a:r>
            <a:rPr lang="en-US" dirty="0"/>
            <a:t>” as a medical condition characterized by refusal of food, weight loss and emotional changes (Gull, 1874). </a:t>
          </a:r>
        </a:p>
      </dgm:t>
    </dgm:pt>
    <dgm:pt modelId="{D23EB8B4-EBC0-8C46-9298-1C78DD970555}" type="parTrans" cxnId="{3A40F90C-02DC-4B46-875E-93ACB5008B25}">
      <dgm:prSet/>
      <dgm:spPr/>
      <dgm:t>
        <a:bodyPr/>
        <a:lstStyle/>
        <a:p>
          <a:endParaRPr lang="en-US"/>
        </a:p>
      </dgm:t>
    </dgm:pt>
    <dgm:pt modelId="{672CF1FC-F412-5740-AACE-B6B800224115}" type="sibTrans" cxnId="{3A40F90C-02DC-4B46-875E-93ACB5008B25}">
      <dgm:prSet/>
      <dgm:spPr/>
      <dgm:t>
        <a:bodyPr/>
        <a:lstStyle/>
        <a:p>
          <a:endParaRPr lang="en-US"/>
        </a:p>
      </dgm:t>
    </dgm:pt>
    <dgm:pt modelId="{501E54CF-3EB1-8041-9B3A-96E7AB036E67}">
      <dgm:prSet/>
      <dgm:spPr/>
      <dgm:t>
        <a:bodyPr/>
        <a:lstStyle/>
        <a:p>
          <a:r>
            <a:rPr lang="en-US" b="1"/>
            <a:t>Early 1900s</a:t>
          </a:r>
          <a:endParaRPr lang="en-US"/>
        </a:p>
      </dgm:t>
    </dgm:pt>
    <dgm:pt modelId="{BDAA1E36-6ACA-7747-A291-00E9006F7428}" type="parTrans" cxnId="{FC4C61D8-36D8-6E43-A697-34D11A71C8FF}">
      <dgm:prSet/>
      <dgm:spPr/>
      <dgm:t>
        <a:bodyPr/>
        <a:lstStyle/>
        <a:p>
          <a:endParaRPr lang="en-US"/>
        </a:p>
      </dgm:t>
    </dgm:pt>
    <dgm:pt modelId="{0D376118-1B46-8E44-AEBD-237F39852F55}" type="sibTrans" cxnId="{FC4C61D8-36D8-6E43-A697-34D11A71C8FF}">
      <dgm:prSet/>
      <dgm:spPr/>
      <dgm:t>
        <a:bodyPr/>
        <a:lstStyle/>
        <a:p>
          <a:endParaRPr lang="en-US"/>
        </a:p>
      </dgm:t>
    </dgm:pt>
    <dgm:pt modelId="{316C5C3C-2C6A-494A-B6B0-1473EE1B665F}">
      <dgm:prSet/>
      <dgm:spPr/>
      <dgm:t>
        <a:bodyPr/>
        <a:lstStyle/>
        <a:p>
          <a:r>
            <a:rPr lang="en-US" dirty="0"/>
            <a:t>AN viewed through psychoanalytic lenses; unconscious conflicts, family dynamics and maternal criticism often emphasized (Bruch, 2001)</a:t>
          </a:r>
        </a:p>
      </dgm:t>
    </dgm:pt>
    <dgm:pt modelId="{E13AB0F1-4818-5342-9802-507F91184241}" type="parTrans" cxnId="{E004C25D-15DF-B04D-B52C-D7CFB0CAEC75}">
      <dgm:prSet/>
      <dgm:spPr/>
      <dgm:t>
        <a:bodyPr/>
        <a:lstStyle/>
        <a:p>
          <a:endParaRPr lang="en-US"/>
        </a:p>
      </dgm:t>
    </dgm:pt>
    <dgm:pt modelId="{E3CCEC13-F186-A349-9833-F7A26A3658E1}" type="sibTrans" cxnId="{E004C25D-15DF-B04D-B52C-D7CFB0CAEC75}">
      <dgm:prSet/>
      <dgm:spPr/>
      <dgm:t>
        <a:bodyPr/>
        <a:lstStyle/>
        <a:p>
          <a:endParaRPr lang="en-US"/>
        </a:p>
      </dgm:t>
    </dgm:pt>
    <dgm:pt modelId="{319EA91E-AFC5-E549-B27D-A407B69483A1}">
      <dgm:prSet/>
      <dgm:spPr/>
      <dgm:t>
        <a:bodyPr/>
        <a:lstStyle/>
        <a:p>
          <a:r>
            <a:rPr lang="en-US" b="1"/>
            <a:t>Mid 1900s</a:t>
          </a:r>
          <a:endParaRPr lang="en-US"/>
        </a:p>
      </dgm:t>
    </dgm:pt>
    <dgm:pt modelId="{D87B86A8-93BF-8A42-A3ED-F08593FAC53E}" type="parTrans" cxnId="{86E36E79-CF3C-7340-9091-CCD2FE49299B}">
      <dgm:prSet/>
      <dgm:spPr/>
      <dgm:t>
        <a:bodyPr/>
        <a:lstStyle/>
        <a:p>
          <a:endParaRPr lang="en-US"/>
        </a:p>
      </dgm:t>
    </dgm:pt>
    <dgm:pt modelId="{7F317ED3-3E0D-D34C-B0F9-2821E6C401DD}" type="sibTrans" cxnId="{86E36E79-CF3C-7340-9091-CCD2FE49299B}">
      <dgm:prSet/>
      <dgm:spPr/>
      <dgm:t>
        <a:bodyPr/>
        <a:lstStyle/>
        <a:p>
          <a:endParaRPr lang="en-US"/>
        </a:p>
      </dgm:t>
    </dgm:pt>
    <dgm:pt modelId="{58240D5A-5DA3-A14C-B9A8-025EB6F22715}">
      <dgm:prSet/>
      <dgm:spPr/>
      <dgm:t>
        <a:bodyPr/>
        <a:lstStyle/>
        <a:p>
          <a:r>
            <a:rPr lang="en-US" dirty="0"/>
            <a:t>Long-term hospital admission, enforced feeding and </a:t>
          </a:r>
          <a:r>
            <a:rPr lang="en-US" dirty="0" err="1"/>
            <a:t>behavioural</a:t>
          </a:r>
          <a:r>
            <a:rPr lang="en-US" dirty="0"/>
            <a:t> control common (</a:t>
          </a:r>
          <a:r>
            <a:rPr lang="en-US" dirty="0" err="1"/>
            <a:t>Steinhausen</a:t>
          </a:r>
          <a:r>
            <a:rPr lang="en-US" dirty="0"/>
            <a:t>,  2002).</a:t>
          </a:r>
        </a:p>
      </dgm:t>
    </dgm:pt>
    <dgm:pt modelId="{121E3DB3-03D1-0E4D-A680-F5A4A5804A5E}" type="parTrans" cxnId="{A9279601-3015-3E41-BED1-FC1E9F86A5D8}">
      <dgm:prSet/>
      <dgm:spPr/>
      <dgm:t>
        <a:bodyPr/>
        <a:lstStyle/>
        <a:p>
          <a:endParaRPr lang="en-US"/>
        </a:p>
      </dgm:t>
    </dgm:pt>
    <dgm:pt modelId="{BBDAA632-DEF3-1D42-A9D7-F248B40B926E}" type="sibTrans" cxnId="{A9279601-3015-3E41-BED1-FC1E9F86A5D8}">
      <dgm:prSet/>
      <dgm:spPr/>
      <dgm:t>
        <a:bodyPr/>
        <a:lstStyle/>
        <a:p>
          <a:endParaRPr lang="en-US"/>
        </a:p>
      </dgm:t>
    </dgm:pt>
    <dgm:pt modelId="{268807A0-3E7C-F24F-8085-39CB2E5AF6D6}">
      <dgm:prSet/>
      <dgm:spPr/>
      <dgm:t>
        <a:bodyPr/>
        <a:lstStyle/>
        <a:p>
          <a:r>
            <a:rPr lang="en-US" b="1"/>
            <a:t>Late 1900s</a:t>
          </a:r>
          <a:endParaRPr lang="en-US"/>
        </a:p>
      </dgm:t>
    </dgm:pt>
    <dgm:pt modelId="{D40A4DC8-B1BD-5046-B4F0-DF774ACB39FD}" type="parTrans" cxnId="{FBDCCE6D-D367-074C-9546-C0D67E25BF2E}">
      <dgm:prSet/>
      <dgm:spPr/>
      <dgm:t>
        <a:bodyPr/>
        <a:lstStyle/>
        <a:p>
          <a:endParaRPr lang="en-US"/>
        </a:p>
      </dgm:t>
    </dgm:pt>
    <dgm:pt modelId="{B6D364F3-7C0C-614E-8616-BD125558F726}" type="sibTrans" cxnId="{FBDCCE6D-D367-074C-9546-C0D67E25BF2E}">
      <dgm:prSet/>
      <dgm:spPr/>
      <dgm:t>
        <a:bodyPr/>
        <a:lstStyle/>
        <a:p>
          <a:endParaRPr lang="en-US"/>
        </a:p>
      </dgm:t>
    </dgm:pt>
    <dgm:pt modelId="{9CD8E8BE-2896-7444-8E23-74AB6E8F08D3}">
      <dgm:prSet/>
      <dgm:spPr/>
      <dgm:t>
        <a:bodyPr/>
        <a:lstStyle/>
        <a:p>
          <a:r>
            <a:rPr lang="en-US" dirty="0"/>
            <a:t>Recognition of rights and recovery. Growth of care and early psychological interventions (</a:t>
          </a:r>
          <a:r>
            <a:rPr lang="en-US" dirty="0" err="1"/>
            <a:t>Citrome</a:t>
          </a:r>
          <a:r>
            <a:rPr lang="en-US" dirty="0"/>
            <a:t> and </a:t>
          </a:r>
          <a:r>
            <a:rPr lang="en-US" dirty="0" err="1"/>
            <a:t>Grilo</a:t>
          </a:r>
          <a:r>
            <a:rPr lang="en-US" dirty="0"/>
            <a:t>,  2021). </a:t>
          </a:r>
        </a:p>
      </dgm:t>
    </dgm:pt>
    <dgm:pt modelId="{03EE626D-76A9-6743-9C2C-EC17245C54A9}" type="parTrans" cxnId="{51F93470-DF6B-E744-9F1D-FCD18DB7E1B2}">
      <dgm:prSet/>
      <dgm:spPr/>
      <dgm:t>
        <a:bodyPr/>
        <a:lstStyle/>
        <a:p>
          <a:endParaRPr lang="en-US"/>
        </a:p>
      </dgm:t>
    </dgm:pt>
    <dgm:pt modelId="{4DABB756-408A-E04C-93F4-CFEBF811DB7B}" type="sibTrans" cxnId="{51F93470-DF6B-E744-9F1D-FCD18DB7E1B2}">
      <dgm:prSet/>
      <dgm:spPr/>
      <dgm:t>
        <a:bodyPr/>
        <a:lstStyle/>
        <a:p>
          <a:endParaRPr lang="en-US"/>
        </a:p>
      </dgm:t>
    </dgm:pt>
    <dgm:pt modelId="{D0759C2E-D45F-E646-AC5E-1DB7436A9F4B}">
      <dgm:prSet/>
      <dgm:spPr/>
      <dgm:t>
        <a:bodyPr/>
        <a:lstStyle/>
        <a:p>
          <a:r>
            <a:rPr lang="en-US" b="1"/>
            <a:t>21</a:t>
          </a:r>
          <a:r>
            <a:rPr lang="en-US" b="1" baseline="30000"/>
            <a:t>st</a:t>
          </a:r>
          <a:r>
            <a:rPr lang="en-US" b="1"/>
            <a:t> century</a:t>
          </a:r>
          <a:endParaRPr lang="en-US"/>
        </a:p>
      </dgm:t>
    </dgm:pt>
    <dgm:pt modelId="{B65E8CD3-6E00-B94F-BE43-F3B03AA9944F}" type="parTrans" cxnId="{4D2FA485-41BA-6E41-9C33-BFF4C1A4C6E7}">
      <dgm:prSet/>
      <dgm:spPr/>
      <dgm:t>
        <a:bodyPr/>
        <a:lstStyle/>
        <a:p>
          <a:endParaRPr lang="en-US"/>
        </a:p>
      </dgm:t>
    </dgm:pt>
    <dgm:pt modelId="{D3D62456-9596-2D4E-9BF8-AAE2B5CE2690}" type="sibTrans" cxnId="{4D2FA485-41BA-6E41-9C33-BFF4C1A4C6E7}">
      <dgm:prSet/>
      <dgm:spPr/>
      <dgm:t>
        <a:bodyPr/>
        <a:lstStyle/>
        <a:p>
          <a:endParaRPr lang="en-US"/>
        </a:p>
      </dgm:t>
    </dgm:pt>
    <dgm:pt modelId="{8A3B6FB2-D8C4-8644-A672-28CA6FB9B4A2}">
      <dgm:prSet/>
      <dgm:spPr/>
      <dgm:t>
        <a:bodyPr/>
        <a:lstStyle/>
        <a:p>
          <a:r>
            <a:rPr lang="en-US" dirty="0"/>
            <a:t>Evidence-based therapies, person-centered recovery and holistic support addressing physical, psychological and social needs (</a:t>
          </a:r>
          <a:r>
            <a:rPr lang="en-US" dirty="0" err="1"/>
            <a:t>Citrome</a:t>
          </a:r>
          <a:r>
            <a:rPr lang="en-US" dirty="0"/>
            <a:t> and </a:t>
          </a:r>
          <a:r>
            <a:rPr lang="en-US" dirty="0" err="1"/>
            <a:t>Grilo</a:t>
          </a:r>
          <a:r>
            <a:rPr lang="en-US" dirty="0"/>
            <a:t>,  2021).  </a:t>
          </a:r>
        </a:p>
      </dgm:t>
    </dgm:pt>
    <dgm:pt modelId="{92BB0FBB-1246-0447-ACA7-CCF4856FDA5E}" type="parTrans" cxnId="{C42F4FC7-9DE7-3744-B037-9F03E4DC9F7C}">
      <dgm:prSet/>
      <dgm:spPr/>
      <dgm:t>
        <a:bodyPr/>
        <a:lstStyle/>
        <a:p>
          <a:endParaRPr lang="en-US"/>
        </a:p>
      </dgm:t>
    </dgm:pt>
    <dgm:pt modelId="{88D2E387-C478-6941-8C5B-DE98DC53C962}" type="sibTrans" cxnId="{C42F4FC7-9DE7-3744-B037-9F03E4DC9F7C}">
      <dgm:prSet/>
      <dgm:spPr/>
      <dgm:t>
        <a:bodyPr/>
        <a:lstStyle/>
        <a:p>
          <a:endParaRPr lang="en-US"/>
        </a:p>
      </dgm:t>
    </dgm:pt>
    <dgm:pt modelId="{30FFAC99-65D0-7648-B7D9-358C5B560F9A}" type="pres">
      <dgm:prSet presAssocID="{108525D0-56AD-EF49-A58C-23F8A3705D5A}" presName="linearFlow" presStyleCnt="0">
        <dgm:presLayoutVars>
          <dgm:dir/>
          <dgm:animLvl val="lvl"/>
          <dgm:resizeHandles val="exact"/>
        </dgm:presLayoutVars>
      </dgm:prSet>
      <dgm:spPr/>
    </dgm:pt>
    <dgm:pt modelId="{A5B5DE4D-2B3A-EB4C-822C-B0ECE6BE99B7}" type="pres">
      <dgm:prSet presAssocID="{0CA72D74-157C-364D-A788-563AF8A57CF0}" presName="composite" presStyleCnt="0"/>
      <dgm:spPr/>
    </dgm:pt>
    <dgm:pt modelId="{6D963536-6F76-1448-AD11-A808ED4F11A9}" type="pres">
      <dgm:prSet presAssocID="{0CA72D74-157C-364D-A788-563AF8A57CF0}" presName="parentText" presStyleLbl="alignNode1" presStyleIdx="0" presStyleCnt="5">
        <dgm:presLayoutVars>
          <dgm:chMax val="1"/>
          <dgm:bulletEnabled val="1"/>
        </dgm:presLayoutVars>
      </dgm:prSet>
      <dgm:spPr/>
    </dgm:pt>
    <dgm:pt modelId="{B0C7923D-2265-5E4E-8EB6-DA1B5854FFD2}" type="pres">
      <dgm:prSet presAssocID="{0CA72D74-157C-364D-A788-563AF8A57CF0}" presName="descendantText" presStyleLbl="alignAcc1" presStyleIdx="0" presStyleCnt="5">
        <dgm:presLayoutVars>
          <dgm:bulletEnabled val="1"/>
        </dgm:presLayoutVars>
      </dgm:prSet>
      <dgm:spPr/>
    </dgm:pt>
    <dgm:pt modelId="{1A4B6014-B6B9-864F-B24A-CB0BE23D7568}" type="pres">
      <dgm:prSet presAssocID="{8AEC047C-EB14-514B-835A-42CE69C07431}" presName="sp" presStyleCnt="0"/>
      <dgm:spPr/>
    </dgm:pt>
    <dgm:pt modelId="{584B4FD0-1921-D149-8279-90964A243C3F}" type="pres">
      <dgm:prSet presAssocID="{501E54CF-3EB1-8041-9B3A-96E7AB036E67}" presName="composite" presStyleCnt="0"/>
      <dgm:spPr/>
    </dgm:pt>
    <dgm:pt modelId="{8622720B-68F7-484E-B444-6370493D62F7}" type="pres">
      <dgm:prSet presAssocID="{501E54CF-3EB1-8041-9B3A-96E7AB036E67}" presName="parentText" presStyleLbl="alignNode1" presStyleIdx="1" presStyleCnt="5">
        <dgm:presLayoutVars>
          <dgm:chMax val="1"/>
          <dgm:bulletEnabled val="1"/>
        </dgm:presLayoutVars>
      </dgm:prSet>
      <dgm:spPr/>
    </dgm:pt>
    <dgm:pt modelId="{D43DA544-5509-3A40-B028-EEADEB76340C}" type="pres">
      <dgm:prSet presAssocID="{501E54CF-3EB1-8041-9B3A-96E7AB036E67}" presName="descendantText" presStyleLbl="alignAcc1" presStyleIdx="1" presStyleCnt="5">
        <dgm:presLayoutVars>
          <dgm:bulletEnabled val="1"/>
        </dgm:presLayoutVars>
      </dgm:prSet>
      <dgm:spPr/>
    </dgm:pt>
    <dgm:pt modelId="{7A42D17C-7294-6A47-A284-E086A0CF24B8}" type="pres">
      <dgm:prSet presAssocID="{0D376118-1B46-8E44-AEBD-237F39852F55}" presName="sp" presStyleCnt="0"/>
      <dgm:spPr/>
    </dgm:pt>
    <dgm:pt modelId="{195950CD-BF83-4241-AF5F-6B6C0757E8C8}" type="pres">
      <dgm:prSet presAssocID="{319EA91E-AFC5-E549-B27D-A407B69483A1}" presName="composite" presStyleCnt="0"/>
      <dgm:spPr/>
    </dgm:pt>
    <dgm:pt modelId="{48C8F710-6E04-B042-A6F9-1C4095701F3A}" type="pres">
      <dgm:prSet presAssocID="{319EA91E-AFC5-E549-B27D-A407B69483A1}" presName="parentText" presStyleLbl="alignNode1" presStyleIdx="2" presStyleCnt="5">
        <dgm:presLayoutVars>
          <dgm:chMax val="1"/>
          <dgm:bulletEnabled val="1"/>
        </dgm:presLayoutVars>
      </dgm:prSet>
      <dgm:spPr/>
    </dgm:pt>
    <dgm:pt modelId="{A2101F2F-C618-C043-9470-353C71DDDF76}" type="pres">
      <dgm:prSet presAssocID="{319EA91E-AFC5-E549-B27D-A407B69483A1}" presName="descendantText" presStyleLbl="alignAcc1" presStyleIdx="2" presStyleCnt="5">
        <dgm:presLayoutVars>
          <dgm:bulletEnabled val="1"/>
        </dgm:presLayoutVars>
      </dgm:prSet>
      <dgm:spPr/>
    </dgm:pt>
    <dgm:pt modelId="{5C087DD3-0211-004B-979E-51CE0B5CC2EC}" type="pres">
      <dgm:prSet presAssocID="{7F317ED3-3E0D-D34C-B0F9-2821E6C401DD}" presName="sp" presStyleCnt="0"/>
      <dgm:spPr/>
    </dgm:pt>
    <dgm:pt modelId="{C5CA9C49-2CAB-A144-B555-B952FC6F3795}" type="pres">
      <dgm:prSet presAssocID="{268807A0-3E7C-F24F-8085-39CB2E5AF6D6}" presName="composite" presStyleCnt="0"/>
      <dgm:spPr/>
    </dgm:pt>
    <dgm:pt modelId="{9A027CEC-5134-CF4B-881B-7E63009881E2}" type="pres">
      <dgm:prSet presAssocID="{268807A0-3E7C-F24F-8085-39CB2E5AF6D6}" presName="parentText" presStyleLbl="alignNode1" presStyleIdx="3" presStyleCnt="5">
        <dgm:presLayoutVars>
          <dgm:chMax val="1"/>
          <dgm:bulletEnabled val="1"/>
        </dgm:presLayoutVars>
      </dgm:prSet>
      <dgm:spPr/>
    </dgm:pt>
    <dgm:pt modelId="{A8EB75A2-5526-1947-91B1-17B03A822AFA}" type="pres">
      <dgm:prSet presAssocID="{268807A0-3E7C-F24F-8085-39CB2E5AF6D6}" presName="descendantText" presStyleLbl="alignAcc1" presStyleIdx="3" presStyleCnt="5">
        <dgm:presLayoutVars>
          <dgm:bulletEnabled val="1"/>
        </dgm:presLayoutVars>
      </dgm:prSet>
      <dgm:spPr/>
    </dgm:pt>
    <dgm:pt modelId="{D6663D25-F8CE-CC49-938B-66D1B8843CD0}" type="pres">
      <dgm:prSet presAssocID="{B6D364F3-7C0C-614E-8616-BD125558F726}" presName="sp" presStyleCnt="0"/>
      <dgm:spPr/>
    </dgm:pt>
    <dgm:pt modelId="{D482E4BD-BC9F-604F-B780-2EB0BA365E7F}" type="pres">
      <dgm:prSet presAssocID="{D0759C2E-D45F-E646-AC5E-1DB7436A9F4B}" presName="composite" presStyleCnt="0"/>
      <dgm:spPr/>
    </dgm:pt>
    <dgm:pt modelId="{4DC84EC0-337D-654D-A5C3-383C4B346E63}" type="pres">
      <dgm:prSet presAssocID="{D0759C2E-D45F-E646-AC5E-1DB7436A9F4B}" presName="parentText" presStyleLbl="alignNode1" presStyleIdx="4" presStyleCnt="5">
        <dgm:presLayoutVars>
          <dgm:chMax val="1"/>
          <dgm:bulletEnabled val="1"/>
        </dgm:presLayoutVars>
      </dgm:prSet>
      <dgm:spPr/>
    </dgm:pt>
    <dgm:pt modelId="{693EAFC7-C38E-0248-B5F1-66750A3A6AB6}" type="pres">
      <dgm:prSet presAssocID="{D0759C2E-D45F-E646-AC5E-1DB7436A9F4B}" presName="descendantText" presStyleLbl="alignAcc1" presStyleIdx="4" presStyleCnt="5">
        <dgm:presLayoutVars>
          <dgm:bulletEnabled val="1"/>
        </dgm:presLayoutVars>
      </dgm:prSet>
      <dgm:spPr/>
    </dgm:pt>
  </dgm:ptLst>
  <dgm:cxnLst>
    <dgm:cxn modelId="{A9279601-3015-3E41-BED1-FC1E9F86A5D8}" srcId="{319EA91E-AFC5-E549-B27D-A407B69483A1}" destId="{58240D5A-5DA3-A14C-B9A8-025EB6F22715}" srcOrd="0" destOrd="0" parTransId="{121E3DB3-03D1-0E4D-A680-F5A4A5804A5E}" sibTransId="{BBDAA632-DEF3-1D42-A9D7-F248B40B926E}"/>
    <dgm:cxn modelId="{3A40F90C-02DC-4B46-875E-93ACB5008B25}" srcId="{0CA72D74-157C-364D-A788-563AF8A57CF0}" destId="{65A7771C-A11B-2E44-AC4D-C8F98DC4D4FE}" srcOrd="0" destOrd="0" parTransId="{D23EB8B4-EBC0-8C46-9298-1C78DD970555}" sibTransId="{672CF1FC-F412-5740-AACE-B6B800224115}"/>
    <dgm:cxn modelId="{47B82410-F319-3B4F-A23D-C4C142839B23}" type="presOf" srcId="{58240D5A-5DA3-A14C-B9A8-025EB6F22715}" destId="{A2101F2F-C618-C043-9470-353C71DDDF76}" srcOrd="0" destOrd="0" presId="urn:microsoft.com/office/officeart/2005/8/layout/chevron2"/>
    <dgm:cxn modelId="{E004C25D-15DF-B04D-B52C-D7CFB0CAEC75}" srcId="{501E54CF-3EB1-8041-9B3A-96E7AB036E67}" destId="{316C5C3C-2C6A-494A-B6B0-1473EE1B665F}" srcOrd="0" destOrd="0" parTransId="{E13AB0F1-4818-5342-9802-507F91184241}" sibTransId="{E3CCEC13-F186-A349-9833-F7A26A3658E1}"/>
    <dgm:cxn modelId="{66FDE869-7C43-7446-B545-69D7F92A07A8}" type="presOf" srcId="{501E54CF-3EB1-8041-9B3A-96E7AB036E67}" destId="{8622720B-68F7-484E-B444-6370493D62F7}" srcOrd="0" destOrd="0" presId="urn:microsoft.com/office/officeart/2005/8/layout/chevron2"/>
    <dgm:cxn modelId="{73ED1A4A-BA78-2742-B530-4EE41635A1D3}" type="presOf" srcId="{319EA91E-AFC5-E549-B27D-A407B69483A1}" destId="{48C8F710-6E04-B042-A6F9-1C4095701F3A}" srcOrd="0" destOrd="0" presId="urn:microsoft.com/office/officeart/2005/8/layout/chevron2"/>
    <dgm:cxn modelId="{551A644C-3D74-C645-B642-12595064AF58}" type="presOf" srcId="{D0759C2E-D45F-E646-AC5E-1DB7436A9F4B}" destId="{4DC84EC0-337D-654D-A5C3-383C4B346E63}" srcOrd="0" destOrd="0" presId="urn:microsoft.com/office/officeart/2005/8/layout/chevron2"/>
    <dgm:cxn modelId="{FBDCCE6D-D367-074C-9546-C0D67E25BF2E}" srcId="{108525D0-56AD-EF49-A58C-23F8A3705D5A}" destId="{268807A0-3E7C-F24F-8085-39CB2E5AF6D6}" srcOrd="3" destOrd="0" parTransId="{D40A4DC8-B1BD-5046-B4F0-DF774ACB39FD}" sibTransId="{B6D364F3-7C0C-614E-8616-BD125558F726}"/>
    <dgm:cxn modelId="{51F93470-DF6B-E744-9F1D-FCD18DB7E1B2}" srcId="{268807A0-3E7C-F24F-8085-39CB2E5AF6D6}" destId="{9CD8E8BE-2896-7444-8E23-74AB6E8F08D3}" srcOrd="0" destOrd="0" parTransId="{03EE626D-76A9-6743-9C2C-EC17245C54A9}" sibTransId="{4DABB756-408A-E04C-93F4-CFEBF811DB7B}"/>
    <dgm:cxn modelId="{A7B68054-F892-0247-9CD2-DE92329D7CF6}" type="presOf" srcId="{316C5C3C-2C6A-494A-B6B0-1473EE1B665F}" destId="{D43DA544-5509-3A40-B028-EEADEB76340C}" srcOrd="0" destOrd="0" presId="urn:microsoft.com/office/officeart/2005/8/layout/chevron2"/>
    <dgm:cxn modelId="{86E36E79-CF3C-7340-9091-CCD2FE49299B}" srcId="{108525D0-56AD-EF49-A58C-23F8A3705D5A}" destId="{319EA91E-AFC5-E549-B27D-A407B69483A1}" srcOrd="2" destOrd="0" parTransId="{D87B86A8-93BF-8A42-A3ED-F08593FAC53E}" sibTransId="{7F317ED3-3E0D-D34C-B0F9-2821E6C401DD}"/>
    <dgm:cxn modelId="{4D2FA485-41BA-6E41-9C33-BFF4C1A4C6E7}" srcId="{108525D0-56AD-EF49-A58C-23F8A3705D5A}" destId="{D0759C2E-D45F-E646-AC5E-1DB7436A9F4B}" srcOrd="4" destOrd="0" parTransId="{B65E8CD3-6E00-B94F-BE43-F3B03AA9944F}" sibTransId="{D3D62456-9596-2D4E-9BF8-AAE2B5CE2690}"/>
    <dgm:cxn modelId="{CED22292-3FE6-1048-810F-3D9C99DF743B}" type="presOf" srcId="{8A3B6FB2-D8C4-8644-A672-28CA6FB9B4A2}" destId="{693EAFC7-C38E-0248-B5F1-66750A3A6AB6}" srcOrd="0" destOrd="0" presId="urn:microsoft.com/office/officeart/2005/8/layout/chevron2"/>
    <dgm:cxn modelId="{3F251095-CC81-784C-9E94-B0D158B5A6EA}" type="presOf" srcId="{0CA72D74-157C-364D-A788-563AF8A57CF0}" destId="{6D963536-6F76-1448-AD11-A808ED4F11A9}" srcOrd="0" destOrd="0" presId="urn:microsoft.com/office/officeart/2005/8/layout/chevron2"/>
    <dgm:cxn modelId="{7BE8D395-A656-F940-9BAF-95108D5B7546}" srcId="{108525D0-56AD-EF49-A58C-23F8A3705D5A}" destId="{0CA72D74-157C-364D-A788-563AF8A57CF0}" srcOrd="0" destOrd="0" parTransId="{1A524716-83B6-C744-8ED0-C0890EBA58C0}" sibTransId="{8AEC047C-EB14-514B-835A-42CE69C07431}"/>
    <dgm:cxn modelId="{B64B8997-51CE-6F46-B7D4-77C27A521812}" type="presOf" srcId="{9CD8E8BE-2896-7444-8E23-74AB6E8F08D3}" destId="{A8EB75A2-5526-1947-91B1-17B03A822AFA}" srcOrd="0" destOrd="0" presId="urn:microsoft.com/office/officeart/2005/8/layout/chevron2"/>
    <dgm:cxn modelId="{DD346AA0-A7EC-1441-A0FD-1686A1836384}" type="presOf" srcId="{108525D0-56AD-EF49-A58C-23F8A3705D5A}" destId="{30FFAC99-65D0-7648-B7D9-358C5B560F9A}" srcOrd="0" destOrd="0" presId="urn:microsoft.com/office/officeart/2005/8/layout/chevron2"/>
    <dgm:cxn modelId="{C42F4FC7-9DE7-3744-B037-9F03E4DC9F7C}" srcId="{D0759C2E-D45F-E646-AC5E-1DB7436A9F4B}" destId="{8A3B6FB2-D8C4-8644-A672-28CA6FB9B4A2}" srcOrd="0" destOrd="0" parTransId="{92BB0FBB-1246-0447-ACA7-CCF4856FDA5E}" sibTransId="{88D2E387-C478-6941-8C5B-DE98DC53C962}"/>
    <dgm:cxn modelId="{FC4C61D8-36D8-6E43-A697-34D11A71C8FF}" srcId="{108525D0-56AD-EF49-A58C-23F8A3705D5A}" destId="{501E54CF-3EB1-8041-9B3A-96E7AB036E67}" srcOrd="1" destOrd="0" parTransId="{BDAA1E36-6ACA-7747-A291-00E9006F7428}" sibTransId="{0D376118-1B46-8E44-AEBD-237F39852F55}"/>
    <dgm:cxn modelId="{DFFBA0E7-2251-704C-B14B-ADD97036947F}" type="presOf" srcId="{268807A0-3E7C-F24F-8085-39CB2E5AF6D6}" destId="{9A027CEC-5134-CF4B-881B-7E63009881E2}" srcOrd="0" destOrd="0" presId="urn:microsoft.com/office/officeart/2005/8/layout/chevron2"/>
    <dgm:cxn modelId="{7C2463F9-0308-5040-8CF2-32010B08304C}" type="presOf" srcId="{65A7771C-A11B-2E44-AC4D-C8F98DC4D4FE}" destId="{B0C7923D-2265-5E4E-8EB6-DA1B5854FFD2}" srcOrd="0" destOrd="0" presId="urn:microsoft.com/office/officeart/2005/8/layout/chevron2"/>
    <dgm:cxn modelId="{6012AEE3-3F89-1448-98D8-29F1D465BC62}" type="presParOf" srcId="{30FFAC99-65D0-7648-B7D9-358C5B560F9A}" destId="{A5B5DE4D-2B3A-EB4C-822C-B0ECE6BE99B7}" srcOrd="0" destOrd="0" presId="urn:microsoft.com/office/officeart/2005/8/layout/chevron2"/>
    <dgm:cxn modelId="{E57DAD71-43A9-214D-956A-A1E7A19483A0}" type="presParOf" srcId="{A5B5DE4D-2B3A-EB4C-822C-B0ECE6BE99B7}" destId="{6D963536-6F76-1448-AD11-A808ED4F11A9}" srcOrd="0" destOrd="0" presId="urn:microsoft.com/office/officeart/2005/8/layout/chevron2"/>
    <dgm:cxn modelId="{88A4ED9F-995B-934F-8F72-6640A6A56AD2}" type="presParOf" srcId="{A5B5DE4D-2B3A-EB4C-822C-B0ECE6BE99B7}" destId="{B0C7923D-2265-5E4E-8EB6-DA1B5854FFD2}" srcOrd="1" destOrd="0" presId="urn:microsoft.com/office/officeart/2005/8/layout/chevron2"/>
    <dgm:cxn modelId="{7A6DD2E1-0BEA-4A4E-A007-E06224FE4CDE}" type="presParOf" srcId="{30FFAC99-65D0-7648-B7D9-358C5B560F9A}" destId="{1A4B6014-B6B9-864F-B24A-CB0BE23D7568}" srcOrd="1" destOrd="0" presId="urn:microsoft.com/office/officeart/2005/8/layout/chevron2"/>
    <dgm:cxn modelId="{ABF23BC5-B703-AE42-9DBF-0E67B0A6D55C}" type="presParOf" srcId="{30FFAC99-65D0-7648-B7D9-358C5B560F9A}" destId="{584B4FD0-1921-D149-8279-90964A243C3F}" srcOrd="2" destOrd="0" presId="urn:microsoft.com/office/officeart/2005/8/layout/chevron2"/>
    <dgm:cxn modelId="{33BF75EC-9E56-4D44-87BF-88A690B6BAD6}" type="presParOf" srcId="{584B4FD0-1921-D149-8279-90964A243C3F}" destId="{8622720B-68F7-484E-B444-6370493D62F7}" srcOrd="0" destOrd="0" presId="urn:microsoft.com/office/officeart/2005/8/layout/chevron2"/>
    <dgm:cxn modelId="{CE45E2E5-088F-AF4E-8F85-2D3F50BA506A}" type="presParOf" srcId="{584B4FD0-1921-D149-8279-90964A243C3F}" destId="{D43DA544-5509-3A40-B028-EEADEB76340C}" srcOrd="1" destOrd="0" presId="urn:microsoft.com/office/officeart/2005/8/layout/chevron2"/>
    <dgm:cxn modelId="{B315FB44-E1FE-0C4A-BB8A-8AFF426D2E41}" type="presParOf" srcId="{30FFAC99-65D0-7648-B7D9-358C5B560F9A}" destId="{7A42D17C-7294-6A47-A284-E086A0CF24B8}" srcOrd="3" destOrd="0" presId="urn:microsoft.com/office/officeart/2005/8/layout/chevron2"/>
    <dgm:cxn modelId="{105AEAF1-8675-AE4F-A827-8B8F0F2D3EB9}" type="presParOf" srcId="{30FFAC99-65D0-7648-B7D9-358C5B560F9A}" destId="{195950CD-BF83-4241-AF5F-6B6C0757E8C8}" srcOrd="4" destOrd="0" presId="urn:microsoft.com/office/officeart/2005/8/layout/chevron2"/>
    <dgm:cxn modelId="{4610C258-E176-3145-88E3-EA65072BBF8A}" type="presParOf" srcId="{195950CD-BF83-4241-AF5F-6B6C0757E8C8}" destId="{48C8F710-6E04-B042-A6F9-1C4095701F3A}" srcOrd="0" destOrd="0" presId="urn:microsoft.com/office/officeart/2005/8/layout/chevron2"/>
    <dgm:cxn modelId="{20358BBA-C067-8844-9312-EF528E213403}" type="presParOf" srcId="{195950CD-BF83-4241-AF5F-6B6C0757E8C8}" destId="{A2101F2F-C618-C043-9470-353C71DDDF76}" srcOrd="1" destOrd="0" presId="urn:microsoft.com/office/officeart/2005/8/layout/chevron2"/>
    <dgm:cxn modelId="{F2ED411E-89F5-4541-B43E-1502532C7951}" type="presParOf" srcId="{30FFAC99-65D0-7648-B7D9-358C5B560F9A}" destId="{5C087DD3-0211-004B-979E-51CE0B5CC2EC}" srcOrd="5" destOrd="0" presId="urn:microsoft.com/office/officeart/2005/8/layout/chevron2"/>
    <dgm:cxn modelId="{F89D8BB9-2F51-4B42-A7D0-9F6054072A8E}" type="presParOf" srcId="{30FFAC99-65D0-7648-B7D9-358C5B560F9A}" destId="{C5CA9C49-2CAB-A144-B555-B952FC6F3795}" srcOrd="6" destOrd="0" presId="urn:microsoft.com/office/officeart/2005/8/layout/chevron2"/>
    <dgm:cxn modelId="{D0AE9A34-D289-6B4E-B797-C6E5AEC5282A}" type="presParOf" srcId="{C5CA9C49-2CAB-A144-B555-B952FC6F3795}" destId="{9A027CEC-5134-CF4B-881B-7E63009881E2}" srcOrd="0" destOrd="0" presId="urn:microsoft.com/office/officeart/2005/8/layout/chevron2"/>
    <dgm:cxn modelId="{D8A153CE-C64D-EA48-923E-5337CA6ADEB9}" type="presParOf" srcId="{C5CA9C49-2CAB-A144-B555-B952FC6F3795}" destId="{A8EB75A2-5526-1947-91B1-17B03A822AFA}" srcOrd="1" destOrd="0" presId="urn:microsoft.com/office/officeart/2005/8/layout/chevron2"/>
    <dgm:cxn modelId="{53CCB733-7452-814E-99AD-6FE17559D9E8}" type="presParOf" srcId="{30FFAC99-65D0-7648-B7D9-358C5B560F9A}" destId="{D6663D25-F8CE-CC49-938B-66D1B8843CD0}" srcOrd="7" destOrd="0" presId="urn:microsoft.com/office/officeart/2005/8/layout/chevron2"/>
    <dgm:cxn modelId="{6907360A-1EFF-7647-B952-773922E29399}" type="presParOf" srcId="{30FFAC99-65D0-7648-B7D9-358C5B560F9A}" destId="{D482E4BD-BC9F-604F-B780-2EB0BA365E7F}" srcOrd="8" destOrd="0" presId="urn:microsoft.com/office/officeart/2005/8/layout/chevron2"/>
    <dgm:cxn modelId="{553B8FB2-44AC-6243-A9B1-CB482CD36C7C}" type="presParOf" srcId="{D482E4BD-BC9F-604F-B780-2EB0BA365E7F}" destId="{4DC84EC0-337D-654D-A5C3-383C4B346E63}" srcOrd="0" destOrd="0" presId="urn:microsoft.com/office/officeart/2005/8/layout/chevron2"/>
    <dgm:cxn modelId="{2DCFE9A5-CA83-7A4D-8169-898984F1A0E4}" type="presParOf" srcId="{D482E4BD-BC9F-604F-B780-2EB0BA365E7F}" destId="{693EAFC7-C38E-0248-B5F1-66750A3A6AB6}"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8F114C2-F054-4D47-BF8A-89C740E59D06}" type="doc">
      <dgm:prSet loTypeId="urn:microsoft.com/office/officeart/2005/8/layout/vList5" loCatId="" qsTypeId="urn:microsoft.com/office/officeart/2005/8/quickstyle/simple1" qsCatId="simple" csTypeId="urn:microsoft.com/office/officeart/2005/8/colors/colorful4" csCatId="colorful" phldr="1"/>
      <dgm:spPr/>
      <dgm:t>
        <a:bodyPr/>
        <a:lstStyle/>
        <a:p>
          <a:endParaRPr lang="en-US"/>
        </a:p>
      </dgm:t>
    </dgm:pt>
    <dgm:pt modelId="{7AA2E96C-1D33-9C4C-9B9C-1B3C67B68D38}">
      <dgm:prSet phldrT="[Text]"/>
      <dgm:spPr/>
      <dgm:t>
        <a:bodyPr/>
        <a:lstStyle/>
        <a:p>
          <a:r>
            <a:rPr lang="en-US" dirty="0"/>
            <a:t>Family-Based Treatment (FBT)</a:t>
          </a:r>
        </a:p>
      </dgm:t>
    </dgm:pt>
    <dgm:pt modelId="{DE2160D2-C37D-334E-BB1A-F616F022B13D}" type="parTrans" cxnId="{6CC077D9-6B9B-1B44-A01C-93235F9AB88C}">
      <dgm:prSet/>
      <dgm:spPr/>
      <dgm:t>
        <a:bodyPr/>
        <a:lstStyle/>
        <a:p>
          <a:endParaRPr lang="en-US"/>
        </a:p>
      </dgm:t>
    </dgm:pt>
    <dgm:pt modelId="{0A214406-2863-8640-96E1-C1252C23E12D}" type="sibTrans" cxnId="{6CC077D9-6B9B-1B44-A01C-93235F9AB88C}">
      <dgm:prSet/>
      <dgm:spPr/>
      <dgm:t>
        <a:bodyPr/>
        <a:lstStyle/>
        <a:p>
          <a:endParaRPr lang="en-US"/>
        </a:p>
      </dgm:t>
    </dgm:pt>
    <dgm:pt modelId="{07D014FA-FB89-3441-B1C3-FBEBD779AB68}">
      <dgm:prSet phldrT="[Text]"/>
      <dgm:spPr/>
      <dgm:t>
        <a:bodyPr/>
        <a:lstStyle/>
        <a:p>
          <a:r>
            <a:rPr lang="en-US" dirty="0"/>
            <a:t>First line for adolescents, Empowers families to support weight restoration (Hagan et al., 2023).</a:t>
          </a:r>
        </a:p>
      </dgm:t>
    </dgm:pt>
    <dgm:pt modelId="{AFC3B451-E0CA-9A4B-AF7D-B5EEED04FB24}" type="parTrans" cxnId="{6EAF8272-216A-C349-A951-DC773FF97A07}">
      <dgm:prSet/>
      <dgm:spPr/>
      <dgm:t>
        <a:bodyPr/>
        <a:lstStyle/>
        <a:p>
          <a:endParaRPr lang="en-US"/>
        </a:p>
      </dgm:t>
    </dgm:pt>
    <dgm:pt modelId="{5F6C4BA1-7044-8741-AC95-D44654AE5AD7}" type="sibTrans" cxnId="{6EAF8272-216A-C349-A951-DC773FF97A07}">
      <dgm:prSet/>
      <dgm:spPr/>
      <dgm:t>
        <a:bodyPr/>
        <a:lstStyle/>
        <a:p>
          <a:endParaRPr lang="en-US"/>
        </a:p>
      </dgm:t>
    </dgm:pt>
    <dgm:pt modelId="{260897A2-00B8-824C-837E-16E2871B6843}">
      <dgm:prSet phldrT="[Text]"/>
      <dgm:spPr/>
      <dgm:t>
        <a:bodyPr/>
        <a:lstStyle/>
        <a:p>
          <a:r>
            <a:rPr lang="en-US" dirty="0"/>
            <a:t>Cognitive </a:t>
          </a:r>
          <a:r>
            <a:rPr lang="en-US" dirty="0" err="1"/>
            <a:t>Behauvioural</a:t>
          </a:r>
          <a:r>
            <a:rPr lang="en-US" dirty="0"/>
            <a:t> Therapy (CBT-E)</a:t>
          </a:r>
        </a:p>
      </dgm:t>
    </dgm:pt>
    <dgm:pt modelId="{1485D51F-8B02-0948-8BBE-B143AF12206A}" type="parTrans" cxnId="{1A934596-5F66-1D42-BDB6-C520014C2313}">
      <dgm:prSet/>
      <dgm:spPr/>
      <dgm:t>
        <a:bodyPr/>
        <a:lstStyle/>
        <a:p>
          <a:endParaRPr lang="en-US"/>
        </a:p>
      </dgm:t>
    </dgm:pt>
    <dgm:pt modelId="{C6CEA287-AA79-E644-A9AE-4FAE06D57B19}" type="sibTrans" cxnId="{1A934596-5F66-1D42-BDB6-C520014C2313}">
      <dgm:prSet/>
      <dgm:spPr/>
      <dgm:t>
        <a:bodyPr/>
        <a:lstStyle/>
        <a:p>
          <a:endParaRPr lang="en-US"/>
        </a:p>
      </dgm:t>
    </dgm:pt>
    <dgm:pt modelId="{A05B8113-5AFD-674D-AC77-C3D5F8E48FE4}">
      <dgm:prSet phldrT="[Text]"/>
      <dgm:spPr/>
      <dgm:t>
        <a:bodyPr/>
        <a:lstStyle/>
        <a:p>
          <a:r>
            <a:rPr lang="en-US" dirty="0"/>
            <a:t>Addresses cognitive distortions, eating </a:t>
          </a:r>
          <a:r>
            <a:rPr lang="en-US" dirty="0" err="1"/>
            <a:t>behaviours</a:t>
          </a:r>
          <a:r>
            <a:rPr lang="en-US" dirty="0"/>
            <a:t> and body image (</a:t>
          </a:r>
          <a:r>
            <a:rPr lang="en-US" dirty="0" err="1"/>
            <a:t>Calugi</a:t>
          </a:r>
          <a:r>
            <a:rPr lang="en-US" dirty="0"/>
            <a:t> et al., 2023)</a:t>
          </a:r>
        </a:p>
      </dgm:t>
    </dgm:pt>
    <dgm:pt modelId="{A423B18F-D7D1-7A46-B46F-D84A33105709}" type="parTrans" cxnId="{3F80C36F-19A1-224A-93A7-09A55B8ABBD4}">
      <dgm:prSet/>
      <dgm:spPr/>
      <dgm:t>
        <a:bodyPr/>
        <a:lstStyle/>
        <a:p>
          <a:endParaRPr lang="en-US"/>
        </a:p>
      </dgm:t>
    </dgm:pt>
    <dgm:pt modelId="{3C3551C3-F8DD-904B-A06E-9D968E799883}" type="sibTrans" cxnId="{3F80C36F-19A1-224A-93A7-09A55B8ABBD4}">
      <dgm:prSet/>
      <dgm:spPr/>
      <dgm:t>
        <a:bodyPr/>
        <a:lstStyle/>
        <a:p>
          <a:endParaRPr lang="en-US"/>
        </a:p>
      </dgm:t>
    </dgm:pt>
    <dgm:pt modelId="{867053F1-2C60-CA41-B4FC-DA455999A05E}">
      <dgm:prSet phldrT="[Text]"/>
      <dgm:spPr/>
      <dgm:t>
        <a:bodyPr/>
        <a:lstStyle/>
        <a:p>
          <a:r>
            <a:rPr lang="en-US" dirty="0"/>
            <a:t>Nutritional Rehabilitation</a:t>
          </a:r>
        </a:p>
      </dgm:t>
    </dgm:pt>
    <dgm:pt modelId="{1E7AB49D-4E3D-E145-933C-832C2AAD41B6}" type="parTrans" cxnId="{F759F868-4FD4-9049-A83B-CE45DF595983}">
      <dgm:prSet/>
      <dgm:spPr/>
      <dgm:t>
        <a:bodyPr/>
        <a:lstStyle/>
        <a:p>
          <a:endParaRPr lang="en-US"/>
        </a:p>
      </dgm:t>
    </dgm:pt>
    <dgm:pt modelId="{791C08D2-1F1B-B546-9636-BEDD491E23A8}" type="sibTrans" cxnId="{F759F868-4FD4-9049-A83B-CE45DF595983}">
      <dgm:prSet/>
      <dgm:spPr/>
      <dgm:t>
        <a:bodyPr/>
        <a:lstStyle/>
        <a:p>
          <a:endParaRPr lang="en-US"/>
        </a:p>
      </dgm:t>
    </dgm:pt>
    <dgm:pt modelId="{8AE9A921-1E22-044C-964A-0D793D9BE9C8}">
      <dgm:prSet phldrT="[Text]"/>
      <dgm:spPr/>
      <dgm:t>
        <a:bodyPr/>
        <a:lstStyle/>
        <a:p>
          <a:r>
            <a:rPr lang="en-US" dirty="0" err="1"/>
            <a:t>Individualised</a:t>
          </a:r>
          <a:r>
            <a:rPr lang="en-US" dirty="0"/>
            <a:t> meal planning, medical monitoring and gradual restoration of weight (</a:t>
          </a:r>
          <a:r>
            <a:rPr lang="en-US" dirty="0" err="1"/>
            <a:t>Marzola</a:t>
          </a:r>
          <a:r>
            <a:rPr lang="en-US" dirty="0"/>
            <a:t> et al., 2013). </a:t>
          </a:r>
        </a:p>
      </dgm:t>
    </dgm:pt>
    <dgm:pt modelId="{E905B0C1-B62B-3742-B3B6-4A78A16A8155}" type="parTrans" cxnId="{1236EB51-4A50-7849-B35F-6B9CB7E5F6AA}">
      <dgm:prSet/>
      <dgm:spPr/>
      <dgm:t>
        <a:bodyPr/>
        <a:lstStyle/>
        <a:p>
          <a:endParaRPr lang="en-US"/>
        </a:p>
      </dgm:t>
    </dgm:pt>
    <dgm:pt modelId="{1EF83492-EAFA-6A40-9255-0EC3A2B65DF8}" type="sibTrans" cxnId="{1236EB51-4A50-7849-B35F-6B9CB7E5F6AA}">
      <dgm:prSet/>
      <dgm:spPr/>
      <dgm:t>
        <a:bodyPr/>
        <a:lstStyle/>
        <a:p>
          <a:endParaRPr lang="en-US"/>
        </a:p>
      </dgm:t>
    </dgm:pt>
    <dgm:pt modelId="{FAD950ED-64DD-7143-9ABF-E5CEEEA95769}">
      <dgm:prSet phldrT="[Text]"/>
      <dgm:spPr/>
      <dgm:t>
        <a:bodyPr/>
        <a:lstStyle/>
        <a:p>
          <a:r>
            <a:rPr lang="en-US" dirty="0"/>
            <a:t>Medical Management</a:t>
          </a:r>
        </a:p>
      </dgm:t>
    </dgm:pt>
    <dgm:pt modelId="{B8F8096C-E6A8-3941-A3EC-AB4C44CFDD5A}" type="parTrans" cxnId="{82BA519A-A39F-8F4A-BAB9-0359DC4982B7}">
      <dgm:prSet/>
      <dgm:spPr/>
      <dgm:t>
        <a:bodyPr/>
        <a:lstStyle/>
        <a:p>
          <a:endParaRPr lang="en-US"/>
        </a:p>
      </dgm:t>
    </dgm:pt>
    <dgm:pt modelId="{4189BF50-05C6-1349-A124-8243F227C0E6}" type="sibTrans" cxnId="{82BA519A-A39F-8F4A-BAB9-0359DC4982B7}">
      <dgm:prSet/>
      <dgm:spPr/>
      <dgm:t>
        <a:bodyPr/>
        <a:lstStyle/>
        <a:p>
          <a:endParaRPr lang="en-US"/>
        </a:p>
      </dgm:t>
    </dgm:pt>
    <dgm:pt modelId="{D102C539-3240-5844-8E0D-7A1711DB4BA0}">
      <dgm:prSet phldrT="[Text]"/>
      <dgm:spPr/>
      <dgm:t>
        <a:bodyPr/>
        <a:lstStyle/>
        <a:p>
          <a:r>
            <a:rPr lang="en-US" dirty="0"/>
            <a:t>Multidisciplinary Care</a:t>
          </a:r>
        </a:p>
      </dgm:t>
    </dgm:pt>
    <dgm:pt modelId="{69FDE162-950C-BD4B-9844-4C86B0AB0C1F}" type="parTrans" cxnId="{243DF686-C604-1347-A7E1-FE767A938215}">
      <dgm:prSet/>
      <dgm:spPr/>
      <dgm:t>
        <a:bodyPr/>
        <a:lstStyle/>
        <a:p>
          <a:endParaRPr lang="en-US"/>
        </a:p>
      </dgm:t>
    </dgm:pt>
    <dgm:pt modelId="{BCF4BAE6-907E-0049-BD56-375F6E2749B4}" type="sibTrans" cxnId="{243DF686-C604-1347-A7E1-FE767A938215}">
      <dgm:prSet/>
      <dgm:spPr/>
      <dgm:t>
        <a:bodyPr/>
        <a:lstStyle/>
        <a:p>
          <a:endParaRPr lang="en-US"/>
        </a:p>
      </dgm:t>
    </dgm:pt>
    <dgm:pt modelId="{2C9413D1-BEC8-764B-B5A7-3358A24FE2CE}">
      <dgm:prSet phldrT="[Text]"/>
      <dgm:spPr/>
      <dgm:t>
        <a:bodyPr/>
        <a:lstStyle/>
        <a:p>
          <a:r>
            <a:rPr lang="en-US" dirty="0"/>
            <a:t>Monitoring of physical complications and treatment of medical instability</a:t>
          </a:r>
        </a:p>
      </dgm:t>
    </dgm:pt>
    <dgm:pt modelId="{216D1846-8B78-F047-B6DD-755D8FE3CEDD}" type="parTrans" cxnId="{E05DFAF3-221E-F541-ACBF-71388A0C4167}">
      <dgm:prSet/>
      <dgm:spPr/>
      <dgm:t>
        <a:bodyPr/>
        <a:lstStyle/>
        <a:p>
          <a:endParaRPr lang="en-US"/>
        </a:p>
      </dgm:t>
    </dgm:pt>
    <dgm:pt modelId="{A7A590D1-0C81-3746-9E2F-4099B133D3EA}" type="sibTrans" cxnId="{E05DFAF3-221E-F541-ACBF-71388A0C4167}">
      <dgm:prSet/>
      <dgm:spPr/>
      <dgm:t>
        <a:bodyPr/>
        <a:lstStyle/>
        <a:p>
          <a:endParaRPr lang="en-US"/>
        </a:p>
      </dgm:t>
    </dgm:pt>
    <dgm:pt modelId="{3C72C7C8-22EE-D540-878C-705C7FEE1C2E}">
      <dgm:prSet phldrT="[Text]"/>
      <dgm:spPr/>
      <dgm:t>
        <a:bodyPr/>
        <a:lstStyle/>
        <a:p>
          <a:r>
            <a:rPr lang="en-US" dirty="0"/>
            <a:t>Psychiatrist, psychologist, dietitian, nurse, social worker, and GP working collaboratively</a:t>
          </a:r>
        </a:p>
      </dgm:t>
    </dgm:pt>
    <dgm:pt modelId="{9B70295E-7F1A-2147-B9E7-DC157995ADC2}" type="parTrans" cxnId="{16597F0B-CD79-1747-99FC-7876B4927725}">
      <dgm:prSet/>
      <dgm:spPr/>
      <dgm:t>
        <a:bodyPr/>
        <a:lstStyle/>
        <a:p>
          <a:endParaRPr lang="en-US"/>
        </a:p>
      </dgm:t>
    </dgm:pt>
    <dgm:pt modelId="{C5B3CB3C-C78F-5A4C-9A78-35E08403EFCA}" type="sibTrans" cxnId="{16597F0B-CD79-1747-99FC-7876B4927725}">
      <dgm:prSet/>
      <dgm:spPr/>
      <dgm:t>
        <a:bodyPr/>
        <a:lstStyle/>
        <a:p>
          <a:endParaRPr lang="en-US"/>
        </a:p>
      </dgm:t>
    </dgm:pt>
    <dgm:pt modelId="{94E03D5D-8461-1147-80D1-11E437FD975A}" type="pres">
      <dgm:prSet presAssocID="{08F114C2-F054-4D47-BF8A-89C740E59D06}" presName="Name0" presStyleCnt="0">
        <dgm:presLayoutVars>
          <dgm:dir/>
          <dgm:animLvl val="lvl"/>
          <dgm:resizeHandles val="exact"/>
        </dgm:presLayoutVars>
      </dgm:prSet>
      <dgm:spPr/>
    </dgm:pt>
    <dgm:pt modelId="{4AC2EBA9-2206-6F4A-B863-F1D2788F7FC5}" type="pres">
      <dgm:prSet presAssocID="{7AA2E96C-1D33-9C4C-9B9C-1B3C67B68D38}" presName="linNode" presStyleCnt="0"/>
      <dgm:spPr/>
    </dgm:pt>
    <dgm:pt modelId="{A6615DEA-9F5F-8B42-BC41-03792055C0EB}" type="pres">
      <dgm:prSet presAssocID="{7AA2E96C-1D33-9C4C-9B9C-1B3C67B68D38}" presName="parentText" presStyleLbl="node1" presStyleIdx="0" presStyleCnt="5">
        <dgm:presLayoutVars>
          <dgm:chMax val="1"/>
          <dgm:bulletEnabled val="1"/>
        </dgm:presLayoutVars>
      </dgm:prSet>
      <dgm:spPr/>
    </dgm:pt>
    <dgm:pt modelId="{E6976487-75FB-3442-8C3F-3045B220C2E5}" type="pres">
      <dgm:prSet presAssocID="{7AA2E96C-1D33-9C4C-9B9C-1B3C67B68D38}" presName="descendantText" presStyleLbl="alignAccFollowNode1" presStyleIdx="0" presStyleCnt="5" custLinFactNeighborX="3318" custLinFactNeighborY="-7802">
        <dgm:presLayoutVars>
          <dgm:bulletEnabled val="1"/>
        </dgm:presLayoutVars>
      </dgm:prSet>
      <dgm:spPr/>
    </dgm:pt>
    <dgm:pt modelId="{9D993F17-707E-994A-80FE-979E9D61CE13}" type="pres">
      <dgm:prSet presAssocID="{0A214406-2863-8640-96E1-C1252C23E12D}" presName="sp" presStyleCnt="0"/>
      <dgm:spPr/>
    </dgm:pt>
    <dgm:pt modelId="{449C421E-9C06-EB48-9831-560EC2411A7B}" type="pres">
      <dgm:prSet presAssocID="{260897A2-00B8-824C-837E-16E2871B6843}" presName="linNode" presStyleCnt="0"/>
      <dgm:spPr/>
    </dgm:pt>
    <dgm:pt modelId="{67E6C05F-A923-2948-9AFA-067F094E18F0}" type="pres">
      <dgm:prSet presAssocID="{260897A2-00B8-824C-837E-16E2871B6843}" presName="parentText" presStyleLbl="node1" presStyleIdx="1" presStyleCnt="5">
        <dgm:presLayoutVars>
          <dgm:chMax val="1"/>
          <dgm:bulletEnabled val="1"/>
        </dgm:presLayoutVars>
      </dgm:prSet>
      <dgm:spPr/>
    </dgm:pt>
    <dgm:pt modelId="{DFC72043-767A-6E49-A9BE-2EF61319A1C3}" type="pres">
      <dgm:prSet presAssocID="{260897A2-00B8-824C-837E-16E2871B6843}" presName="descendantText" presStyleLbl="alignAccFollowNode1" presStyleIdx="1" presStyleCnt="5">
        <dgm:presLayoutVars>
          <dgm:bulletEnabled val="1"/>
        </dgm:presLayoutVars>
      </dgm:prSet>
      <dgm:spPr/>
    </dgm:pt>
    <dgm:pt modelId="{72C8AD6E-B359-D446-AED8-69BDDF6D713F}" type="pres">
      <dgm:prSet presAssocID="{C6CEA287-AA79-E644-A9AE-4FAE06D57B19}" presName="sp" presStyleCnt="0"/>
      <dgm:spPr/>
    </dgm:pt>
    <dgm:pt modelId="{723692A0-4E79-3B44-8F2C-B3714E604EA5}" type="pres">
      <dgm:prSet presAssocID="{867053F1-2C60-CA41-B4FC-DA455999A05E}" presName="linNode" presStyleCnt="0"/>
      <dgm:spPr/>
    </dgm:pt>
    <dgm:pt modelId="{71DAA10E-ACFE-B14C-A42A-1917D6DADF3F}" type="pres">
      <dgm:prSet presAssocID="{867053F1-2C60-CA41-B4FC-DA455999A05E}" presName="parentText" presStyleLbl="node1" presStyleIdx="2" presStyleCnt="5">
        <dgm:presLayoutVars>
          <dgm:chMax val="1"/>
          <dgm:bulletEnabled val="1"/>
        </dgm:presLayoutVars>
      </dgm:prSet>
      <dgm:spPr/>
    </dgm:pt>
    <dgm:pt modelId="{298EF92F-DA0C-CC4F-8583-9AB322E72991}" type="pres">
      <dgm:prSet presAssocID="{867053F1-2C60-CA41-B4FC-DA455999A05E}" presName="descendantText" presStyleLbl="alignAccFollowNode1" presStyleIdx="2" presStyleCnt="5">
        <dgm:presLayoutVars>
          <dgm:bulletEnabled val="1"/>
        </dgm:presLayoutVars>
      </dgm:prSet>
      <dgm:spPr/>
    </dgm:pt>
    <dgm:pt modelId="{01E84088-881D-2345-89EA-D22CD613AF24}" type="pres">
      <dgm:prSet presAssocID="{791C08D2-1F1B-B546-9636-BEDD491E23A8}" presName="sp" presStyleCnt="0"/>
      <dgm:spPr/>
    </dgm:pt>
    <dgm:pt modelId="{1F88A1A8-0574-6241-9106-BB18727789C5}" type="pres">
      <dgm:prSet presAssocID="{FAD950ED-64DD-7143-9ABF-E5CEEEA95769}" presName="linNode" presStyleCnt="0"/>
      <dgm:spPr/>
    </dgm:pt>
    <dgm:pt modelId="{108BF649-ACC9-2C4D-AE6C-1B9E80CC23BF}" type="pres">
      <dgm:prSet presAssocID="{FAD950ED-64DD-7143-9ABF-E5CEEEA95769}" presName="parentText" presStyleLbl="node1" presStyleIdx="3" presStyleCnt="5">
        <dgm:presLayoutVars>
          <dgm:chMax val="1"/>
          <dgm:bulletEnabled val="1"/>
        </dgm:presLayoutVars>
      </dgm:prSet>
      <dgm:spPr/>
    </dgm:pt>
    <dgm:pt modelId="{4FF2716F-04C1-FB4C-B81C-D063038CD44F}" type="pres">
      <dgm:prSet presAssocID="{FAD950ED-64DD-7143-9ABF-E5CEEEA95769}" presName="descendantText" presStyleLbl="alignAccFollowNode1" presStyleIdx="3" presStyleCnt="5">
        <dgm:presLayoutVars>
          <dgm:bulletEnabled val="1"/>
        </dgm:presLayoutVars>
      </dgm:prSet>
      <dgm:spPr/>
    </dgm:pt>
    <dgm:pt modelId="{7D8AD31F-4606-6947-BD23-74CAA36C0B2F}" type="pres">
      <dgm:prSet presAssocID="{4189BF50-05C6-1349-A124-8243F227C0E6}" presName="sp" presStyleCnt="0"/>
      <dgm:spPr/>
    </dgm:pt>
    <dgm:pt modelId="{123EF971-CB2D-E54D-8534-1AD87105ECCB}" type="pres">
      <dgm:prSet presAssocID="{D102C539-3240-5844-8E0D-7A1711DB4BA0}" presName="linNode" presStyleCnt="0"/>
      <dgm:spPr/>
    </dgm:pt>
    <dgm:pt modelId="{63F97968-D055-3F4B-8368-D3A957E9AC06}" type="pres">
      <dgm:prSet presAssocID="{D102C539-3240-5844-8E0D-7A1711DB4BA0}" presName="parentText" presStyleLbl="node1" presStyleIdx="4" presStyleCnt="5">
        <dgm:presLayoutVars>
          <dgm:chMax val="1"/>
          <dgm:bulletEnabled val="1"/>
        </dgm:presLayoutVars>
      </dgm:prSet>
      <dgm:spPr/>
    </dgm:pt>
    <dgm:pt modelId="{4D22C888-AE7B-AB48-9E99-941F4488DFB2}" type="pres">
      <dgm:prSet presAssocID="{D102C539-3240-5844-8E0D-7A1711DB4BA0}" presName="descendantText" presStyleLbl="alignAccFollowNode1" presStyleIdx="4" presStyleCnt="5">
        <dgm:presLayoutVars>
          <dgm:bulletEnabled val="1"/>
        </dgm:presLayoutVars>
      </dgm:prSet>
      <dgm:spPr/>
    </dgm:pt>
  </dgm:ptLst>
  <dgm:cxnLst>
    <dgm:cxn modelId="{16597F0B-CD79-1747-99FC-7876B4927725}" srcId="{D102C539-3240-5844-8E0D-7A1711DB4BA0}" destId="{3C72C7C8-22EE-D540-878C-705C7FEE1C2E}" srcOrd="0" destOrd="0" parTransId="{9B70295E-7F1A-2147-B9E7-DC157995ADC2}" sibTransId="{C5B3CB3C-C78F-5A4C-9A78-35E08403EFCA}"/>
    <dgm:cxn modelId="{11CFCD1D-E777-1B48-A8F4-782814448156}" type="presOf" srcId="{A05B8113-5AFD-674D-AC77-C3D5F8E48FE4}" destId="{DFC72043-767A-6E49-A9BE-2EF61319A1C3}" srcOrd="0" destOrd="0" presId="urn:microsoft.com/office/officeart/2005/8/layout/vList5"/>
    <dgm:cxn modelId="{3FD00626-10CA-0747-8E10-CFAA56A5033C}" type="presOf" srcId="{8AE9A921-1E22-044C-964A-0D793D9BE9C8}" destId="{298EF92F-DA0C-CC4F-8583-9AB322E72991}" srcOrd="0" destOrd="0" presId="urn:microsoft.com/office/officeart/2005/8/layout/vList5"/>
    <dgm:cxn modelId="{F6251426-CAE0-1F44-81E9-A6850129C88C}" type="presOf" srcId="{867053F1-2C60-CA41-B4FC-DA455999A05E}" destId="{71DAA10E-ACFE-B14C-A42A-1917D6DADF3F}" srcOrd="0" destOrd="0" presId="urn:microsoft.com/office/officeart/2005/8/layout/vList5"/>
    <dgm:cxn modelId="{AD87DE26-FD31-CD49-A343-28A832E0DEEB}" type="presOf" srcId="{D102C539-3240-5844-8E0D-7A1711DB4BA0}" destId="{63F97968-D055-3F4B-8368-D3A957E9AC06}" srcOrd="0" destOrd="0" presId="urn:microsoft.com/office/officeart/2005/8/layout/vList5"/>
    <dgm:cxn modelId="{F759F868-4FD4-9049-A83B-CE45DF595983}" srcId="{08F114C2-F054-4D47-BF8A-89C740E59D06}" destId="{867053F1-2C60-CA41-B4FC-DA455999A05E}" srcOrd="2" destOrd="0" parTransId="{1E7AB49D-4E3D-E145-933C-832C2AAD41B6}" sibTransId="{791C08D2-1F1B-B546-9636-BEDD491E23A8}"/>
    <dgm:cxn modelId="{3F80C36F-19A1-224A-93A7-09A55B8ABBD4}" srcId="{260897A2-00B8-824C-837E-16E2871B6843}" destId="{A05B8113-5AFD-674D-AC77-C3D5F8E48FE4}" srcOrd="0" destOrd="0" parTransId="{A423B18F-D7D1-7A46-B46F-D84A33105709}" sibTransId="{3C3551C3-F8DD-904B-A06E-9D968E799883}"/>
    <dgm:cxn modelId="{1236EB51-4A50-7849-B35F-6B9CB7E5F6AA}" srcId="{867053F1-2C60-CA41-B4FC-DA455999A05E}" destId="{8AE9A921-1E22-044C-964A-0D793D9BE9C8}" srcOrd="0" destOrd="0" parTransId="{E905B0C1-B62B-3742-B3B6-4A78A16A8155}" sibTransId="{1EF83492-EAFA-6A40-9255-0EC3A2B65DF8}"/>
    <dgm:cxn modelId="{6EAF8272-216A-C349-A951-DC773FF97A07}" srcId="{7AA2E96C-1D33-9C4C-9B9C-1B3C67B68D38}" destId="{07D014FA-FB89-3441-B1C3-FBEBD779AB68}" srcOrd="0" destOrd="0" parTransId="{AFC3B451-E0CA-9A4B-AF7D-B5EEED04FB24}" sibTransId="{5F6C4BA1-7044-8741-AC95-D44654AE5AD7}"/>
    <dgm:cxn modelId="{243DF686-C604-1347-A7E1-FE767A938215}" srcId="{08F114C2-F054-4D47-BF8A-89C740E59D06}" destId="{D102C539-3240-5844-8E0D-7A1711DB4BA0}" srcOrd="4" destOrd="0" parTransId="{69FDE162-950C-BD4B-9844-4C86B0AB0C1F}" sibTransId="{BCF4BAE6-907E-0049-BD56-375F6E2749B4}"/>
    <dgm:cxn modelId="{B1D28087-3059-E241-A476-16021308E9D7}" type="presOf" srcId="{2C9413D1-BEC8-764B-B5A7-3358A24FE2CE}" destId="{4FF2716F-04C1-FB4C-B81C-D063038CD44F}" srcOrd="0" destOrd="0" presId="urn:microsoft.com/office/officeart/2005/8/layout/vList5"/>
    <dgm:cxn modelId="{72885394-E960-D649-BA3F-B93B686951C8}" type="presOf" srcId="{7AA2E96C-1D33-9C4C-9B9C-1B3C67B68D38}" destId="{A6615DEA-9F5F-8B42-BC41-03792055C0EB}" srcOrd="0" destOrd="0" presId="urn:microsoft.com/office/officeart/2005/8/layout/vList5"/>
    <dgm:cxn modelId="{1A934596-5F66-1D42-BDB6-C520014C2313}" srcId="{08F114C2-F054-4D47-BF8A-89C740E59D06}" destId="{260897A2-00B8-824C-837E-16E2871B6843}" srcOrd="1" destOrd="0" parTransId="{1485D51F-8B02-0948-8BBE-B143AF12206A}" sibTransId="{C6CEA287-AA79-E644-A9AE-4FAE06D57B19}"/>
    <dgm:cxn modelId="{82BA519A-A39F-8F4A-BAB9-0359DC4982B7}" srcId="{08F114C2-F054-4D47-BF8A-89C740E59D06}" destId="{FAD950ED-64DD-7143-9ABF-E5CEEEA95769}" srcOrd="3" destOrd="0" parTransId="{B8F8096C-E6A8-3941-A3EC-AB4C44CFDD5A}" sibTransId="{4189BF50-05C6-1349-A124-8243F227C0E6}"/>
    <dgm:cxn modelId="{561DBAA2-C6FE-FC41-B7D1-6E753D041A38}" type="presOf" srcId="{FAD950ED-64DD-7143-9ABF-E5CEEEA95769}" destId="{108BF649-ACC9-2C4D-AE6C-1B9E80CC23BF}" srcOrd="0" destOrd="0" presId="urn:microsoft.com/office/officeart/2005/8/layout/vList5"/>
    <dgm:cxn modelId="{211AC3A8-D4E4-7D43-BEE0-6319809AE1D2}" type="presOf" srcId="{3C72C7C8-22EE-D540-878C-705C7FEE1C2E}" destId="{4D22C888-AE7B-AB48-9E99-941F4488DFB2}" srcOrd="0" destOrd="0" presId="urn:microsoft.com/office/officeart/2005/8/layout/vList5"/>
    <dgm:cxn modelId="{E8E565BD-76D1-1943-A0A6-D4B879CBACDB}" type="presOf" srcId="{07D014FA-FB89-3441-B1C3-FBEBD779AB68}" destId="{E6976487-75FB-3442-8C3F-3045B220C2E5}" srcOrd="0" destOrd="0" presId="urn:microsoft.com/office/officeart/2005/8/layout/vList5"/>
    <dgm:cxn modelId="{00863ACE-976C-7943-A7AC-F395FF9D8054}" type="presOf" srcId="{08F114C2-F054-4D47-BF8A-89C740E59D06}" destId="{94E03D5D-8461-1147-80D1-11E437FD975A}" srcOrd="0" destOrd="0" presId="urn:microsoft.com/office/officeart/2005/8/layout/vList5"/>
    <dgm:cxn modelId="{6CC077D9-6B9B-1B44-A01C-93235F9AB88C}" srcId="{08F114C2-F054-4D47-BF8A-89C740E59D06}" destId="{7AA2E96C-1D33-9C4C-9B9C-1B3C67B68D38}" srcOrd="0" destOrd="0" parTransId="{DE2160D2-C37D-334E-BB1A-F616F022B13D}" sibTransId="{0A214406-2863-8640-96E1-C1252C23E12D}"/>
    <dgm:cxn modelId="{1198FBEA-3E0A-F040-BACE-4855B305FECC}" type="presOf" srcId="{260897A2-00B8-824C-837E-16E2871B6843}" destId="{67E6C05F-A923-2948-9AFA-067F094E18F0}" srcOrd="0" destOrd="0" presId="urn:microsoft.com/office/officeart/2005/8/layout/vList5"/>
    <dgm:cxn modelId="{E05DFAF3-221E-F541-ACBF-71388A0C4167}" srcId="{FAD950ED-64DD-7143-9ABF-E5CEEEA95769}" destId="{2C9413D1-BEC8-764B-B5A7-3358A24FE2CE}" srcOrd="0" destOrd="0" parTransId="{216D1846-8B78-F047-B6DD-755D8FE3CEDD}" sibTransId="{A7A590D1-0C81-3746-9E2F-4099B133D3EA}"/>
    <dgm:cxn modelId="{18E3683F-0761-444F-87FB-C0CE6D79CECB}" type="presParOf" srcId="{94E03D5D-8461-1147-80D1-11E437FD975A}" destId="{4AC2EBA9-2206-6F4A-B863-F1D2788F7FC5}" srcOrd="0" destOrd="0" presId="urn:microsoft.com/office/officeart/2005/8/layout/vList5"/>
    <dgm:cxn modelId="{C4A0A800-FD4A-7C4F-A7A1-2B90E2A0AF26}" type="presParOf" srcId="{4AC2EBA9-2206-6F4A-B863-F1D2788F7FC5}" destId="{A6615DEA-9F5F-8B42-BC41-03792055C0EB}" srcOrd="0" destOrd="0" presId="urn:microsoft.com/office/officeart/2005/8/layout/vList5"/>
    <dgm:cxn modelId="{FAB443D6-AC3C-2B4E-83AA-F57012836128}" type="presParOf" srcId="{4AC2EBA9-2206-6F4A-B863-F1D2788F7FC5}" destId="{E6976487-75FB-3442-8C3F-3045B220C2E5}" srcOrd="1" destOrd="0" presId="urn:microsoft.com/office/officeart/2005/8/layout/vList5"/>
    <dgm:cxn modelId="{C7009AE1-0A13-0646-A44E-A59E655AF12C}" type="presParOf" srcId="{94E03D5D-8461-1147-80D1-11E437FD975A}" destId="{9D993F17-707E-994A-80FE-979E9D61CE13}" srcOrd="1" destOrd="0" presId="urn:microsoft.com/office/officeart/2005/8/layout/vList5"/>
    <dgm:cxn modelId="{521BF96D-FF10-C443-A3BC-A7020380ED44}" type="presParOf" srcId="{94E03D5D-8461-1147-80D1-11E437FD975A}" destId="{449C421E-9C06-EB48-9831-560EC2411A7B}" srcOrd="2" destOrd="0" presId="urn:microsoft.com/office/officeart/2005/8/layout/vList5"/>
    <dgm:cxn modelId="{B56229AC-E7AA-644B-A372-CA3C0A3E37EE}" type="presParOf" srcId="{449C421E-9C06-EB48-9831-560EC2411A7B}" destId="{67E6C05F-A923-2948-9AFA-067F094E18F0}" srcOrd="0" destOrd="0" presId="urn:microsoft.com/office/officeart/2005/8/layout/vList5"/>
    <dgm:cxn modelId="{8A008310-571C-114A-9EBC-8F674A0EF079}" type="presParOf" srcId="{449C421E-9C06-EB48-9831-560EC2411A7B}" destId="{DFC72043-767A-6E49-A9BE-2EF61319A1C3}" srcOrd="1" destOrd="0" presId="urn:microsoft.com/office/officeart/2005/8/layout/vList5"/>
    <dgm:cxn modelId="{CB6E6FE7-E50D-804B-A64B-C42EA54157D9}" type="presParOf" srcId="{94E03D5D-8461-1147-80D1-11E437FD975A}" destId="{72C8AD6E-B359-D446-AED8-69BDDF6D713F}" srcOrd="3" destOrd="0" presId="urn:microsoft.com/office/officeart/2005/8/layout/vList5"/>
    <dgm:cxn modelId="{CDE85DEC-9E8F-7C44-92C6-8D1EF83FB266}" type="presParOf" srcId="{94E03D5D-8461-1147-80D1-11E437FD975A}" destId="{723692A0-4E79-3B44-8F2C-B3714E604EA5}" srcOrd="4" destOrd="0" presId="urn:microsoft.com/office/officeart/2005/8/layout/vList5"/>
    <dgm:cxn modelId="{ADCDEEE6-4358-7149-BB6F-5F377CFAD8F6}" type="presParOf" srcId="{723692A0-4E79-3B44-8F2C-B3714E604EA5}" destId="{71DAA10E-ACFE-B14C-A42A-1917D6DADF3F}" srcOrd="0" destOrd="0" presId="urn:microsoft.com/office/officeart/2005/8/layout/vList5"/>
    <dgm:cxn modelId="{F158F184-1544-5040-B682-7339266CA00A}" type="presParOf" srcId="{723692A0-4E79-3B44-8F2C-B3714E604EA5}" destId="{298EF92F-DA0C-CC4F-8583-9AB322E72991}" srcOrd="1" destOrd="0" presId="urn:microsoft.com/office/officeart/2005/8/layout/vList5"/>
    <dgm:cxn modelId="{817A6DD9-D329-5744-BBEF-72D2EEC12415}" type="presParOf" srcId="{94E03D5D-8461-1147-80D1-11E437FD975A}" destId="{01E84088-881D-2345-89EA-D22CD613AF24}" srcOrd="5" destOrd="0" presId="urn:microsoft.com/office/officeart/2005/8/layout/vList5"/>
    <dgm:cxn modelId="{07BA0407-AA1A-524B-BAAB-77AEE33EC7D4}" type="presParOf" srcId="{94E03D5D-8461-1147-80D1-11E437FD975A}" destId="{1F88A1A8-0574-6241-9106-BB18727789C5}" srcOrd="6" destOrd="0" presId="urn:microsoft.com/office/officeart/2005/8/layout/vList5"/>
    <dgm:cxn modelId="{44F7E5C1-9E4B-F349-9B9D-E88C7CFEE466}" type="presParOf" srcId="{1F88A1A8-0574-6241-9106-BB18727789C5}" destId="{108BF649-ACC9-2C4D-AE6C-1B9E80CC23BF}" srcOrd="0" destOrd="0" presId="urn:microsoft.com/office/officeart/2005/8/layout/vList5"/>
    <dgm:cxn modelId="{83F876FF-89A5-6942-8776-1ABF817EF617}" type="presParOf" srcId="{1F88A1A8-0574-6241-9106-BB18727789C5}" destId="{4FF2716F-04C1-FB4C-B81C-D063038CD44F}" srcOrd="1" destOrd="0" presId="urn:microsoft.com/office/officeart/2005/8/layout/vList5"/>
    <dgm:cxn modelId="{34C7C34B-1E63-B34D-857B-641B0A4E1946}" type="presParOf" srcId="{94E03D5D-8461-1147-80D1-11E437FD975A}" destId="{7D8AD31F-4606-6947-BD23-74CAA36C0B2F}" srcOrd="7" destOrd="0" presId="urn:microsoft.com/office/officeart/2005/8/layout/vList5"/>
    <dgm:cxn modelId="{C3F87AB4-3FB7-794F-938F-50178C1ED277}" type="presParOf" srcId="{94E03D5D-8461-1147-80D1-11E437FD975A}" destId="{123EF971-CB2D-E54D-8534-1AD87105ECCB}" srcOrd="8" destOrd="0" presId="urn:microsoft.com/office/officeart/2005/8/layout/vList5"/>
    <dgm:cxn modelId="{F3F12DC5-FAB1-FE43-BE2E-2D91C87B36AD}" type="presParOf" srcId="{123EF971-CB2D-E54D-8534-1AD87105ECCB}" destId="{63F97968-D055-3F4B-8368-D3A957E9AC06}" srcOrd="0" destOrd="0" presId="urn:microsoft.com/office/officeart/2005/8/layout/vList5"/>
    <dgm:cxn modelId="{D898C51D-6EF5-6C4B-81FE-7A378C589BA0}" type="presParOf" srcId="{123EF971-CB2D-E54D-8534-1AD87105ECCB}" destId="{4D22C888-AE7B-AB48-9E99-941F4488DFB2}" srcOrd="1" destOrd="0" presId="urn:microsoft.com/office/officeart/2005/8/layout/vList5"/>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C27421-BFE8-CC4B-A2CA-B34269740DE1}">
      <dsp:nvSpPr>
        <dsp:cNvPr id="0" name=""/>
        <dsp:cNvSpPr/>
      </dsp:nvSpPr>
      <dsp:spPr>
        <a:xfrm rot="16200000">
          <a:off x="-66394" y="66394"/>
          <a:ext cx="1749531" cy="1616741"/>
        </a:xfrm>
        <a:prstGeom prst="flowChartManualOperation">
          <a:avLst/>
        </a:prstGeom>
        <a:solidFill>
          <a:schemeClr val="accent2">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700" bIns="0" numCol="1" spcCol="1270" anchor="t" anchorCtr="0">
          <a:noAutofit/>
        </a:bodyPr>
        <a:lstStyle/>
        <a:p>
          <a:pPr marL="0" lvl="0" indent="0" algn="l" defTabSz="977900">
            <a:lnSpc>
              <a:spcPct val="90000"/>
            </a:lnSpc>
            <a:spcBef>
              <a:spcPct val="0"/>
            </a:spcBef>
            <a:spcAft>
              <a:spcPct val="35000"/>
            </a:spcAft>
            <a:buNone/>
          </a:pPr>
          <a:r>
            <a:rPr lang="en-US" sz="2200" kern="1200" dirty="0"/>
            <a:t>1873</a:t>
          </a:r>
        </a:p>
        <a:p>
          <a:pPr marL="171450" lvl="1" indent="-171450" algn="l" defTabSz="711200">
            <a:lnSpc>
              <a:spcPct val="90000"/>
            </a:lnSpc>
            <a:spcBef>
              <a:spcPct val="0"/>
            </a:spcBef>
            <a:spcAft>
              <a:spcPct val="15000"/>
            </a:spcAft>
            <a:buChar char="•"/>
          </a:pPr>
          <a:r>
            <a:rPr lang="en-US" sz="1600" kern="1200" dirty="0"/>
            <a:t>Medical Discovery</a:t>
          </a:r>
        </a:p>
      </dsp:txBody>
      <dsp:txXfrm rot="5400000">
        <a:off x="1" y="349905"/>
        <a:ext cx="1616741" cy="1049719"/>
      </dsp:txXfrm>
    </dsp:sp>
    <dsp:sp modelId="{870DD759-EEDA-FA42-87C5-F57FDA9035C4}">
      <dsp:nvSpPr>
        <dsp:cNvPr id="0" name=""/>
        <dsp:cNvSpPr/>
      </dsp:nvSpPr>
      <dsp:spPr>
        <a:xfrm rot="16200000">
          <a:off x="1676208" y="66394"/>
          <a:ext cx="1749531" cy="1616741"/>
        </a:xfrm>
        <a:prstGeom prst="flowChartManualOperation">
          <a:avLst/>
        </a:prstGeom>
        <a:solidFill>
          <a:schemeClr val="accent2">
            <a:alpha val="90000"/>
            <a:hueOff val="0"/>
            <a:satOff val="0"/>
            <a:lumOff val="0"/>
            <a:alphaOff val="-1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700" bIns="0" numCol="1" spcCol="1270" anchor="t" anchorCtr="0">
          <a:noAutofit/>
        </a:bodyPr>
        <a:lstStyle/>
        <a:p>
          <a:pPr marL="0" lvl="0" indent="0" algn="l" defTabSz="977900">
            <a:lnSpc>
              <a:spcPct val="90000"/>
            </a:lnSpc>
            <a:spcBef>
              <a:spcPct val="0"/>
            </a:spcBef>
            <a:spcAft>
              <a:spcPct val="35000"/>
            </a:spcAft>
            <a:buNone/>
          </a:pPr>
          <a:r>
            <a:rPr lang="en-US" sz="2200" kern="1200" dirty="0"/>
            <a:t>Early 1900s</a:t>
          </a:r>
        </a:p>
        <a:p>
          <a:pPr marL="171450" lvl="1" indent="-171450" algn="l" defTabSz="711200">
            <a:lnSpc>
              <a:spcPct val="90000"/>
            </a:lnSpc>
            <a:spcBef>
              <a:spcPct val="0"/>
            </a:spcBef>
            <a:spcAft>
              <a:spcPct val="15000"/>
            </a:spcAft>
            <a:buChar char="•"/>
          </a:pPr>
          <a:r>
            <a:rPr lang="en-US" sz="1600" kern="1200" dirty="0"/>
            <a:t>Psychoanalytic</a:t>
          </a:r>
        </a:p>
        <a:p>
          <a:pPr marL="171450" lvl="1" indent="-171450" algn="l" defTabSz="711200">
            <a:lnSpc>
              <a:spcPct val="90000"/>
            </a:lnSpc>
            <a:spcBef>
              <a:spcPct val="0"/>
            </a:spcBef>
            <a:spcAft>
              <a:spcPct val="15000"/>
            </a:spcAft>
            <a:buChar char="•"/>
          </a:pPr>
          <a:r>
            <a:rPr lang="en-US" sz="1600" kern="1200" dirty="0"/>
            <a:t>Era</a:t>
          </a:r>
        </a:p>
      </dsp:txBody>
      <dsp:txXfrm rot="5400000">
        <a:off x="1742603" y="349905"/>
        <a:ext cx="1616741" cy="1049719"/>
      </dsp:txXfrm>
    </dsp:sp>
    <dsp:sp modelId="{03C80778-744F-A44B-8973-495C8AD4F925}">
      <dsp:nvSpPr>
        <dsp:cNvPr id="0" name=""/>
        <dsp:cNvSpPr/>
      </dsp:nvSpPr>
      <dsp:spPr>
        <a:xfrm rot="16200000">
          <a:off x="3414205" y="66394"/>
          <a:ext cx="1749531" cy="1616741"/>
        </a:xfrm>
        <a:prstGeom prst="flowChartManualOperation">
          <a:avLst/>
        </a:prstGeom>
        <a:solidFill>
          <a:schemeClr val="accent2">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700" bIns="0" numCol="1" spcCol="1270" anchor="t" anchorCtr="0">
          <a:noAutofit/>
        </a:bodyPr>
        <a:lstStyle/>
        <a:p>
          <a:pPr marL="0" lvl="0" indent="0" algn="l" defTabSz="977900">
            <a:lnSpc>
              <a:spcPct val="90000"/>
            </a:lnSpc>
            <a:spcBef>
              <a:spcPct val="0"/>
            </a:spcBef>
            <a:spcAft>
              <a:spcPct val="35000"/>
            </a:spcAft>
            <a:buNone/>
          </a:pPr>
          <a:r>
            <a:rPr lang="en-US" sz="2200" kern="1200" dirty="0"/>
            <a:t>Mid 1900s</a:t>
          </a:r>
        </a:p>
        <a:p>
          <a:pPr marL="171450" lvl="1" indent="-171450" algn="l" defTabSz="711200">
            <a:lnSpc>
              <a:spcPct val="90000"/>
            </a:lnSpc>
            <a:spcBef>
              <a:spcPct val="0"/>
            </a:spcBef>
            <a:spcAft>
              <a:spcPct val="15000"/>
            </a:spcAft>
            <a:buChar char="•"/>
          </a:pPr>
          <a:r>
            <a:rPr lang="en-US" sz="1600" kern="1200" dirty="0"/>
            <a:t>Institutional  Care</a:t>
          </a:r>
        </a:p>
      </dsp:txBody>
      <dsp:txXfrm rot="5400000">
        <a:off x="3480600" y="349905"/>
        <a:ext cx="1616741" cy="1049719"/>
      </dsp:txXfrm>
    </dsp:sp>
    <dsp:sp modelId="{28FD99D1-75B4-7741-9988-646AFFB7069B}">
      <dsp:nvSpPr>
        <dsp:cNvPr id="0" name=""/>
        <dsp:cNvSpPr/>
      </dsp:nvSpPr>
      <dsp:spPr>
        <a:xfrm rot="16200000">
          <a:off x="5152202" y="66394"/>
          <a:ext cx="1749531" cy="1616741"/>
        </a:xfrm>
        <a:prstGeom prst="flowChartManualOperation">
          <a:avLst/>
        </a:prstGeom>
        <a:solidFill>
          <a:schemeClr val="accent2">
            <a:alpha val="90000"/>
            <a:hueOff val="0"/>
            <a:satOff val="0"/>
            <a:lumOff val="0"/>
            <a:alphaOff val="-3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0" tIns="0" rIns="139700" bIns="0" numCol="1" spcCol="1270" anchor="t" anchorCtr="0">
          <a:noAutofit/>
        </a:bodyPr>
        <a:lstStyle/>
        <a:p>
          <a:pPr marL="0" lvl="0" indent="0" algn="l" defTabSz="977900">
            <a:lnSpc>
              <a:spcPct val="90000"/>
            </a:lnSpc>
            <a:spcBef>
              <a:spcPct val="0"/>
            </a:spcBef>
            <a:spcAft>
              <a:spcPct val="35000"/>
            </a:spcAft>
            <a:buNone/>
          </a:pPr>
          <a:r>
            <a:rPr lang="en-US" sz="2200" kern="1200" dirty="0"/>
            <a:t>Late 1900s</a:t>
          </a:r>
        </a:p>
        <a:p>
          <a:pPr marL="171450" lvl="1" indent="-171450" algn="l" defTabSz="711200">
            <a:lnSpc>
              <a:spcPct val="90000"/>
            </a:lnSpc>
            <a:spcBef>
              <a:spcPct val="0"/>
            </a:spcBef>
            <a:spcAft>
              <a:spcPct val="15000"/>
            </a:spcAft>
            <a:buChar char="•"/>
          </a:pPr>
          <a:r>
            <a:rPr lang="en-US" sz="1600" kern="1200" dirty="0"/>
            <a:t>Deinstitutionalization and reform</a:t>
          </a:r>
        </a:p>
      </dsp:txBody>
      <dsp:txXfrm rot="5400000">
        <a:off x="5218597" y="349905"/>
        <a:ext cx="1616741" cy="1049719"/>
      </dsp:txXfrm>
    </dsp:sp>
    <dsp:sp modelId="{1A26FD8D-AF1C-7747-B567-CC9A0ABF611B}">
      <dsp:nvSpPr>
        <dsp:cNvPr id="0" name=""/>
        <dsp:cNvSpPr/>
      </dsp:nvSpPr>
      <dsp:spPr>
        <a:xfrm rot="16200000">
          <a:off x="6890198" y="66394"/>
          <a:ext cx="1749531" cy="1616741"/>
        </a:xfrm>
        <a:prstGeom prst="flowChartManualOperation">
          <a:avLst/>
        </a:prstGeom>
        <a:solidFill>
          <a:schemeClr val="accent2">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650" tIns="0" rIns="118256" bIns="0" numCol="1" spcCol="1270" anchor="t" anchorCtr="0">
          <a:noAutofit/>
        </a:bodyPr>
        <a:lstStyle/>
        <a:p>
          <a:pPr marL="0" lvl="0" indent="0" algn="l" defTabSz="844550">
            <a:lnSpc>
              <a:spcPct val="90000"/>
            </a:lnSpc>
            <a:spcBef>
              <a:spcPct val="0"/>
            </a:spcBef>
            <a:spcAft>
              <a:spcPct val="35000"/>
            </a:spcAft>
            <a:buNone/>
          </a:pPr>
          <a:r>
            <a:rPr lang="en-US" sz="1900" kern="1200" dirty="0"/>
            <a:t>21</a:t>
          </a:r>
          <a:r>
            <a:rPr lang="en-US" sz="1900" kern="1200" baseline="30000" dirty="0"/>
            <a:t>st</a:t>
          </a:r>
          <a:r>
            <a:rPr lang="en-US" sz="1900" kern="1200" dirty="0"/>
            <a:t> century</a:t>
          </a:r>
        </a:p>
        <a:p>
          <a:pPr marL="114300" lvl="1" indent="-114300" algn="l" defTabSz="666750">
            <a:lnSpc>
              <a:spcPct val="90000"/>
            </a:lnSpc>
            <a:spcBef>
              <a:spcPct val="0"/>
            </a:spcBef>
            <a:spcAft>
              <a:spcPct val="15000"/>
            </a:spcAft>
            <a:buChar char="•"/>
          </a:pPr>
          <a:r>
            <a:rPr lang="en-US" sz="1500" kern="1200" dirty="0"/>
            <a:t>Modern Disciplinary Care</a:t>
          </a:r>
        </a:p>
      </dsp:txBody>
      <dsp:txXfrm rot="5400000">
        <a:off x="6956593" y="349905"/>
        <a:ext cx="1616741" cy="1049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63536-6F76-1448-AD11-A808ED4F11A9}">
      <dsp:nvSpPr>
        <dsp:cNvPr id="0" name=""/>
        <dsp:cNvSpPr/>
      </dsp:nvSpPr>
      <dsp:spPr>
        <a:xfrm rot="5400000">
          <a:off x="-202048" y="202866"/>
          <a:ext cx="1346992" cy="942894"/>
        </a:xfrm>
        <a:prstGeom prst="chevron">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1873</a:t>
          </a:r>
          <a:endParaRPr lang="en-US" sz="1400" kern="1200"/>
        </a:p>
      </dsp:txBody>
      <dsp:txXfrm rot="-5400000">
        <a:off x="1" y="472264"/>
        <a:ext cx="942894" cy="404098"/>
      </dsp:txXfrm>
    </dsp:sp>
    <dsp:sp modelId="{B0C7923D-2265-5E4E-8EB6-DA1B5854FFD2}">
      <dsp:nvSpPr>
        <dsp:cNvPr id="0" name=""/>
        <dsp:cNvSpPr/>
      </dsp:nvSpPr>
      <dsp:spPr>
        <a:xfrm rot="5400000">
          <a:off x="4322646" y="-3378934"/>
          <a:ext cx="875545" cy="7635048"/>
        </a:xfrm>
        <a:prstGeom prst="round2Same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William Gull described “anorexia </a:t>
          </a:r>
          <a:r>
            <a:rPr lang="en-US" sz="1800" kern="1200" dirty="0" err="1"/>
            <a:t>hysterica</a:t>
          </a:r>
          <a:r>
            <a:rPr lang="en-US" sz="1800" kern="1200" dirty="0"/>
            <a:t>” as a medical condition characterized by refusal of food, weight loss and emotional changes (Gull, 1874). </a:t>
          </a:r>
        </a:p>
      </dsp:txBody>
      <dsp:txXfrm rot="-5400000">
        <a:off x="942895" y="43558"/>
        <a:ext cx="7592307" cy="790063"/>
      </dsp:txXfrm>
    </dsp:sp>
    <dsp:sp modelId="{8622720B-68F7-484E-B444-6370493D62F7}">
      <dsp:nvSpPr>
        <dsp:cNvPr id="0" name=""/>
        <dsp:cNvSpPr/>
      </dsp:nvSpPr>
      <dsp:spPr>
        <a:xfrm rot="5400000">
          <a:off x="-202048" y="1434901"/>
          <a:ext cx="1346992" cy="942894"/>
        </a:xfrm>
        <a:prstGeom prst="chevron">
          <a:avLst/>
        </a:prstGeom>
        <a:solidFill>
          <a:schemeClr val="accent4">
            <a:hueOff val="2450223"/>
            <a:satOff val="-10194"/>
            <a:lumOff val="2402"/>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Early 1900s</a:t>
          </a:r>
          <a:endParaRPr lang="en-US" sz="1400" kern="1200"/>
        </a:p>
      </dsp:txBody>
      <dsp:txXfrm rot="-5400000">
        <a:off x="1" y="1704299"/>
        <a:ext cx="942894" cy="404098"/>
      </dsp:txXfrm>
    </dsp:sp>
    <dsp:sp modelId="{D43DA544-5509-3A40-B028-EEADEB76340C}">
      <dsp:nvSpPr>
        <dsp:cNvPr id="0" name=""/>
        <dsp:cNvSpPr/>
      </dsp:nvSpPr>
      <dsp:spPr>
        <a:xfrm rot="5400000">
          <a:off x="4322646" y="-2146898"/>
          <a:ext cx="875545" cy="7635048"/>
        </a:xfrm>
        <a:prstGeom prst="round2SameRect">
          <a:avLst/>
        </a:prstGeom>
        <a:solidFill>
          <a:schemeClr val="lt1">
            <a:alpha val="90000"/>
            <a:hueOff val="0"/>
            <a:satOff val="0"/>
            <a:lumOff val="0"/>
            <a:alphaOff val="0"/>
          </a:schemeClr>
        </a:solidFill>
        <a:ln w="12700" cap="flat" cmpd="sng" algn="ctr">
          <a:solidFill>
            <a:schemeClr val="accent4">
              <a:hueOff val="2450223"/>
              <a:satOff val="-10194"/>
              <a:lumOff val="240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AN viewed through psychoanalytic lenses; unconscious conflicts, family dynamics and maternal criticism often emphasized (Bruch, 2001)</a:t>
          </a:r>
        </a:p>
      </dsp:txBody>
      <dsp:txXfrm rot="-5400000">
        <a:off x="942895" y="1275594"/>
        <a:ext cx="7592307" cy="790063"/>
      </dsp:txXfrm>
    </dsp:sp>
    <dsp:sp modelId="{48C8F710-6E04-B042-A6F9-1C4095701F3A}">
      <dsp:nvSpPr>
        <dsp:cNvPr id="0" name=""/>
        <dsp:cNvSpPr/>
      </dsp:nvSpPr>
      <dsp:spPr>
        <a:xfrm rot="5400000">
          <a:off x="-202048" y="2666937"/>
          <a:ext cx="1346992" cy="942894"/>
        </a:xfrm>
        <a:prstGeom prst="chevron">
          <a:avLst/>
        </a:prstGeom>
        <a:solidFill>
          <a:schemeClr val="accent4">
            <a:hueOff val="4900445"/>
            <a:satOff val="-20388"/>
            <a:lumOff val="4804"/>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Mid 1900s</a:t>
          </a:r>
          <a:endParaRPr lang="en-US" sz="1400" kern="1200"/>
        </a:p>
      </dsp:txBody>
      <dsp:txXfrm rot="-5400000">
        <a:off x="1" y="2936335"/>
        <a:ext cx="942894" cy="404098"/>
      </dsp:txXfrm>
    </dsp:sp>
    <dsp:sp modelId="{A2101F2F-C618-C043-9470-353C71DDDF76}">
      <dsp:nvSpPr>
        <dsp:cNvPr id="0" name=""/>
        <dsp:cNvSpPr/>
      </dsp:nvSpPr>
      <dsp:spPr>
        <a:xfrm rot="5400000">
          <a:off x="4322646" y="-914862"/>
          <a:ext cx="875545" cy="7635048"/>
        </a:xfrm>
        <a:prstGeom prst="round2SameRect">
          <a:avLst/>
        </a:prstGeom>
        <a:solidFill>
          <a:schemeClr val="lt1">
            <a:alpha val="90000"/>
            <a:hueOff val="0"/>
            <a:satOff val="0"/>
            <a:lumOff val="0"/>
            <a:alphaOff val="0"/>
          </a:schemeClr>
        </a:solidFill>
        <a:ln w="12700" cap="flat" cmpd="sng" algn="ctr">
          <a:solidFill>
            <a:schemeClr val="accent4">
              <a:hueOff val="4900445"/>
              <a:satOff val="-20388"/>
              <a:lumOff val="480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Long-term hospital admission, enforced feeding and </a:t>
          </a:r>
          <a:r>
            <a:rPr lang="en-US" sz="1800" kern="1200" dirty="0" err="1"/>
            <a:t>behavioural</a:t>
          </a:r>
          <a:r>
            <a:rPr lang="en-US" sz="1800" kern="1200" dirty="0"/>
            <a:t> control common (</a:t>
          </a:r>
          <a:r>
            <a:rPr lang="en-US" sz="1800" kern="1200" dirty="0" err="1"/>
            <a:t>Steinhausen</a:t>
          </a:r>
          <a:r>
            <a:rPr lang="en-US" sz="1800" kern="1200" dirty="0"/>
            <a:t>,  2002).</a:t>
          </a:r>
        </a:p>
      </dsp:txBody>
      <dsp:txXfrm rot="-5400000">
        <a:off x="942895" y="2507630"/>
        <a:ext cx="7592307" cy="790063"/>
      </dsp:txXfrm>
    </dsp:sp>
    <dsp:sp modelId="{9A027CEC-5134-CF4B-881B-7E63009881E2}">
      <dsp:nvSpPr>
        <dsp:cNvPr id="0" name=""/>
        <dsp:cNvSpPr/>
      </dsp:nvSpPr>
      <dsp:spPr>
        <a:xfrm rot="5400000">
          <a:off x="-202048" y="3898973"/>
          <a:ext cx="1346992" cy="942894"/>
        </a:xfrm>
        <a:prstGeom prst="chevron">
          <a:avLst/>
        </a:prstGeom>
        <a:solidFill>
          <a:schemeClr val="accent4">
            <a:hueOff val="7350668"/>
            <a:satOff val="-30583"/>
            <a:lumOff val="7206"/>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Late 1900s</a:t>
          </a:r>
          <a:endParaRPr lang="en-US" sz="1400" kern="1200"/>
        </a:p>
      </dsp:txBody>
      <dsp:txXfrm rot="-5400000">
        <a:off x="1" y="4168371"/>
        <a:ext cx="942894" cy="404098"/>
      </dsp:txXfrm>
    </dsp:sp>
    <dsp:sp modelId="{A8EB75A2-5526-1947-91B1-17B03A822AFA}">
      <dsp:nvSpPr>
        <dsp:cNvPr id="0" name=""/>
        <dsp:cNvSpPr/>
      </dsp:nvSpPr>
      <dsp:spPr>
        <a:xfrm rot="5400000">
          <a:off x="4322646" y="317172"/>
          <a:ext cx="875545" cy="7635048"/>
        </a:xfrm>
        <a:prstGeom prst="round2SameRect">
          <a:avLst/>
        </a:prstGeom>
        <a:solidFill>
          <a:schemeClr val="lt1">
            <a:alpha val="90000"/>
            <a:hueOff val="0"/>
            <a:satOff val="0"/>
            <a:lumOff val="0"/>
            <a:alphaOff val="0"/>
          </a:schemeClr>
        </a:solidFill>
        <a:ln w="12700" cap="flat" cmpd="sng" algn="ctr">
          <a:solidFill>
            <a:schemeClr val="accent4">
              <a:hueOff val="7350668"/>
              <a:satOff val="-30583"/>
              <a:lumOff val="72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Recognition of rights and recovery. Growth of care and early psychological interventions (</a:t>
          </a:r>
          <a:r>
            <a:rPr lang="en-US" sz="1800" kern="1200" dirty="0" err="1"/>
            <a:t>Citrome</a:t>
          </a:r>
          <a:r>
            <a:rPr lang="en-US" sz="1800" kern="1200" dirty="0"/>
            <a:t> and </a:t>
          </a:r>
          <a:r>
            <a:rPr lang="en-US" sz="1800" kern="1200" dirty="0" err="1"/>
            <a:t>Grilo</a:t>
          </a:r>
          <a:r>
            <a:rPr lang="en-US" sz="1800" kern="1200" dirty="0"/>
            <a:t>,  2021). </a:t>
          </a:r>
        </a:p>
      </dsp:txBody>
      <dsp:txXfrm rot="-5400000">
        <a:off x="942895" y="3739665"/>
        <a:ext cx="7592307" cy="790063"/>
      </dsp:txXfrm>
    </dsp:sp>
    <dsp:sp modelId="{4DC84EC0-337D-654D-A5C3-383C4B346E63}">
      <dsp:nvSpPr>
        <dsp:cNvPr id="0" name=""/>
        <dsp:cNvSpPr/>
      </dsp:nvSpPr>
      <dsp:spPr>
        <a:xfrm rot="5400000">
          <a:off x="-202048" y="5131009"/>
          <a:ext cx="1346992" cy="942894"/>
        </a:xfrm>
        <a:prstGeom prst="chevron">
          <a:avLst/>
        </a:prstGeom>
        <a:solidFill>
          <a:schemeClr val="accent4">
            <a:hueOff val="9800891"/>
            <a:satOff val="-40777"/>
            <a:lumOff val="9608"/>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21</a:t>
          </a:r>
          <a:r>
            <a:rPr lang="en-US" sz="1400" b="1" kern="1200" baseline="30000"/>
            <a:t>st</a:t>
          </a:r>
          <a:r>
            <a:rPr lang="en-US" sz="1400" b="1" kern="1200"/>
            <a:t> century</a:t>
          </a:r>
          <a:endParaRPr lang="en-US" sz="1400" kern="1200"/>
        </a:p>
      </dsp:txBody>
      <dsp:txXfrm rot="-5400000">
        <a:off x="1" y="5400407"/>
        <a:ext cx="942894" cy="404098"/>
      </dsp:txXfrm>
    </dsp:sp>
    <dsp:sp modelId="{693EAFC7-C38E-0248-B5F1-66750A3A6AB6}">
      <dsp:nvSpPr>
        <dsp:cNvPr id="0" name=""/>
        <dsp:cNvSpPr/>
      </dsp:nvSpPr>
      <dsp:spPr>
        <a:xfrm rot="5400000">
          <a:off x="4322646" y="1549208"/>
          <a:ext cx="875545" cy="7635048"/>
        </a:xfrm>
        <a:prstGeom prst="round2SameRect">
          <a:avLst/>
        </a:prstGeom>
        <a:solidFill>
          <a:schemeClr val="lt1">
            <a:alpha val="90000"/>
            <a:hueOff val="0"/>
            <a:satOff val="0"/>
            <a:lumOff val="0"/>
            <a:alphaOff val="0"/>
          </a:schemeClr>
        </a:solidFill>
        <a:ln w="12700" cap="flat" cmpd="sng" algn="ctr">
          <a:solidFill>
            <a:schemeClr val="accent4">
              <a:hueOff val="9800891"/>
              <a:satOff val="-40777"/>
              <a:lumOff val="96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l" defTabSz="800100">
            <a:lnSpc>
              <a:spcPct val="90000"/>
            </a:lnSpc>
            <a:spcBef>
              <a:spcPct val="0"/>
            </a:spcBef>
            <a:spcAft>
              <a:spcPct val="15000"/>
            </a:spcAft>
            <a:buChar char="•"/>
          </a:pPr>
          <a:r>
            <a:rPr lang="en-US" sz="1800" kern="1200" dirty="0"/>
            <a:t>Evidence-based therapies, person-centered recovery and holistic support addressing physical, psychological and social needs (</a:t>
          </a:r>
          <a:r>
            <a:rPr lang="en-US" sz="1800" kern="1200" dirty="0" err="1"/>
            <a:t>Citrome</a:t>
          </a:r>
          <a:r>
            <a:rPr lang="en-US" sz="1800" kern="1200" dirty="0"/>
            <a:t> and </a:t>
          </a:r>
          <a:r>
            <a:rPr lang="en-US" sz="1800" kern="1200" dirty="0" err="1"/>
            <a:t>Grilo</a:t>
          </a:r>
          <a:r>
            <a:rPr lang="en-US" sz="1800" kern="1200" dirty="0"/>
            <a:t>,  2021).  </a:t>
          </a:r>
        </a:p>
      </dsp:txBody>
      <dsp:txXfrm rot="-5400000">
        <a:off x="942895" y="4971701"/>
        <a:ext cx="7592307" cy="7900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976487-75FB-3442-8C3F-3045B220C2E5}">
      <dsp:nvSpPr>
        <dsp:cNvPr id="0" name=""/>
        <dsp:cNvSpPr/>
      </dsp:nvSpPr>
      <dsp:spPr>
        <a:xfrm rot="5400000">
          <a:off x="6614619" y="-2821275"/>
          <a:ext cx="926691" cy="6661614"/>
        </a:xfrm>
        <a:prstGeom prst="round2Same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First line for adolescents, Empowers families to support weight restoration (Hagan et al., 2023).</a:t>
          </a:r>
        </a:p>
      </dsp:txBody>
      <dsp:txXfrm rot="-5400000">
        <a:off x="3747158" y="91423"/>
        <a:ext cx="6616377" cy="836217"/>
      </dsp:txXfrm>
    </dsp:sp>
    <dsp:sp modelId="{A6615DEA-9F5F-8B42-BC41-03792055C0EB}">
      <dsp:nvSpPr>
        <dsp:cNvPr id="0" name=""/>
        <dsp:cNvSpPr/>
      </dsp:nvSpPr>
      <dsp:spPr>
        <a:xfrm>
          <a:off x="0" y="2649"/>
          <a:ext cx="3747157" cy="115836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Family-Based Treatment (FBT)</a:t>
          </a:r>
        </a:p>
      </dsp:txBody>
      <dsp:txXfrm>
        <a:off x="56547" y="59196"/>
        <a:ext cx="3634063" cy="1045270"/>
      </dsp:txXfrm>
    </dsp:sp>
    <dsp:sp modelId="{DFC72043-767A-6E49-A9BE-2EF61319A1C3}">
      <dsp:nvSpPr>
        <dsp:cNvPr id="0" name=""/>
        <dsp:cNvSpPr/>
      </dsp:nvSpPr>
      <dsp:spPr>
        <a:xfrm rot="5400000">
          <a:off x="6614619" y="-1532692"/>
          <a:ext cx="926691" cy="6661614"/>
        </a:xfrm>
        <a:prstGeom prst="round2SameRect">
          <a:avLst/>
        </a:prstGeom>
        <a:solidFill>
          <a:schemeClr val="accent4">
            <a:tint val="40000"/>
            <a:alpha val="90000"/>
            <a:hueOff val="2715481"/>
            <a:satOff val="-12811"/>
            <a:lumOff val="-463"/>
            <a:alphaOff val="0"/>
          </a:schemeClr>
        </a:solidFill>
        <a:ln w="12700" cap="flat" cmpd="sng" algn="ctr">
          <a:solidFill>
            <a:schemeClr val="accent4">
              <a:tint val="40000"/>
              <a:alpha val="90000"/>
              <a:hueOff val="2715481"/>
              <a:satOff val="-12811"/>
              <a:lumOff val="-4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Addresses cognitive distortions, eating </a:t>
          </a:r>
          <a:r>
            <a:rPr lang="en-US" sz="2200" kern="1200" dirty="0" err="1"/>
            <a:t>behaviours</a:t>
          </a:r>
          <a:r>
            <a:rPr lang="en-US" sz="2200" kern="1200" dirty="0"/>
            <a:t> and body image (</a:t>
          </a:r>
          <a:r>
            <a:rPr lang="en-US" sz="2200" kern="1200" dirty="0" err="1"/>
            <a:t>Calugi</a:t>
          </a:r>
          <a:r>
            <a:rPr lang="en-US" sz="2200" kern="1200" dirty="0"/>
            <a:t> et al., 2023)</a:t>
          </a:r>
        </a:p>
      </dsp:txBody>
      <dsp:txXfrm rot="-5400000">
        <a:off x="3747158" y="1380006"/>
        <a:ext cx="6616377" cy="836217"/>
      </dsp:txXfrm>
    </dsp:sp>
    <dsp:sp modelId="{67E6C05F-A923-2948-9AFA-067F094E18F0}">
      <dsp:nvSpPr>
        <dsp:cNvPr id="0" name=""/>
        <dsp:cNvSpPr/>
      </dsp:nvSpPr>
      <dsp:spPr>
        <a:xfrm>
          <a:off x="0" y="1218932"/>
          <a:ext cx="3747157" cy="1158364"/>
        </a:xfrm>
        <a:prstGeom prst="roundRect">
          <a:avLst/>
        </a:prstGeom>
        <a:solidFill>
          <a:schemeClr val="accent4">
            <a:hueOff val="2450223"/>
            <a:satOff val="-10194"/>
            <a:lumOff val="24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Cognitive </a:t>
          </a:r>
          <a:r>
            <a:rPr lang="en-US" sz="2800" kern="1200" dirty="0" err="1"/>
            <a:t>Behauvioural</a:t>
          </a:r>
          <a:r>
            <a:rPr lang="en-US" sz="2800" kern="1200" dirty="0"/>
            <a:t> Therapy (CBT-E)</a:t>
          </a:r>
        </a:p>
      </dsp:txBody>
      <dsp:txXfrm>
        <a:off x="56547" y="1275479"/>
        <a:ext cx="3634063" cy="1045270"/>
      </dsp:txXfrm>
    </dsp:sp>
    <dsp:sp modelId="{298EF92F-DA0C-CC4F-8583-9AB322E72991}">
      <dsp:nvSpPr>
        <dsp:cNvPr id="0" name=""/>
        <dsp:cNvSpPr/>
      </dsp:nvSpPr>
      <dsp:spPr>
        <a:xfrm rot="5400000">
          <a:off x="6614619" y="-316409"/>
          <a:ext cx="926691" cy="6661614"/>
        </a:xfrm>
        <a:prstGeom prst="round2Same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err="1"/>
            <a:t>Individualised</a:t>
          </a:r>
          <a:r>
            <a:rPr lang="en-US" sz="2200" kern="1200" dirty="0"/>
            <a:t> meal planning, medical monitoring and gradual restoration of weight (</a:t>
          </a:r>
          <a:r>
            <a:rPr lang="en-US" sz="2200" kern="1200" dirty="0" err="1"/>
            <a:t>Marzola</a:t>
          </a:r>
          <a:r>
            <a:rPr lang="en-US" sz="2200" kern="1200" dirty="0"/>
            <a:t> et al., 2013). </a:t>
          </a:r>
        </a:p>
      </dsp:txBody>
      <dsp:txXfrm rot="-5400000">
        <a:off x="3747158" y="2596289"/>
        <a:ext cx="6616377" cy="836217"/>
      </dsp:txXfrm>
    </dsp:sp>
    <dsp:sp modelId="{71DAA10E-ACFE-B14C-A42A-1917D6DADF3F}">
      <dsp:nvSpPr>
        <dsp:cNvPr id="0" name=""/>
        <dsp:cNvSpPr/>
      </dsp:nvSpPr>
      <dsp:spPr>
        <a:xfrm>
          <a:off x="0" y="2435215"/>
          <a:ext cx="3747157" cy="1158364"/>
        </a:xfrm>
        <a:prstGeom prst="roundRec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Nutritional Rehabilitation</a:t>
          </a:r>
        </a:p>
      </dsp:txBody>
      <dsp:txXfrm>
        <a:off x="56547" y="2491762"/>
        <a:ext cx="3634063" cy="1045270"/>
      </dsp:txXfrm>
    </dsp:sp>
    <dsp:sp modelId="{4FF2716F-04C1-FB4C-B81C-D063038CD44F}">
      <dsp:nvSpPr>
        <dsp:cNvPr id="0" name=""/>
        <dsp:cNvSpPr/>
      </dsp:nvSpPr>
      <dsp:spPr>
        <a:xfrm rot="5400000">
          <a:off x="6614619" y="899873"/>
          <a:ext cx="926691" cy="6661614"/>
        </a:xfrm>
        <a:prstGeom prst="round2SameRect">
          <a:avLst/>
        </a:prstGeom>
        <a:solidFill>
          <a:schemeClr val="accent4">
            <a:tint val="40000"/>
            <a:alpha val="90000"/>
            <a:hueOff val="8146444"/>
            <a:satOff val="-38434"/>
            <a:lumOff val="-1388"/>
            <a:alphaOff val="0"/>
          </a:schemeClr>
        </a:solidFill>
        <a:ln w="12700" cap="flat" cmpd="sng" algn="ctr">
          <a:solidFill>
            <a:schemeClr val="accent4">
              <a:tint val="40000"/>
              <a:alpha val="90000"/>
              <a:hueOff val="8146444"/>
              <a:satOff val="-38434"/>
              <a:lumOff val="-13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Monitoring of physical complications and treatment of medical instability</a:t>
          </a:r>
        </a:p>
      </dsp:txBody>
      <dsp:txXfrm rot="-5400000">
        <a:off x="3747158" y="3812572"/>
        <a:ext cx="6616377" cy="836217"/>
      </dsp:txXfrm>
    </dsp:sp>
    <dsp:sp modelId="{108BF649-ACC9-2C4D-AE6C-1B9E80CC23BF}">
      <dsp:nvSpPr>
        <dsp:cNvPr id="0" name=""/>
        <dsp:cNvSpPr/>
      </dsp:nvSpPr>
      <dsp:spPr>
        <a:xfrm>
          <a:off x="0" y="3651498"/>
          <a:ext cx="3747157" cy="1158364"/>
        </a:xfrm>
        <a:prstGeom prst="roundRect">
          <a:avLst/>
        </a:prstGeom>
        <a:solidFill>
          <a:schemeClr val="accent4">
            <a:hueOff val="7350668"/>
            <a:satOff val="-30583"/>
            <a:lumOff val="72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Medical Management</a:t>
          </a:r>
        </a:p>
      </dsp:txBody>
      <dsp:txXfrm>
        <a:off x="56547" y="3708045"/>
        <a:ext cx="3634063" cy="1045270"/>
      </dsp:txXfrm>
    </dsp:sp>
    <dsp:sp modelId="{4D22C888-AE7B-AB48-9E99-941F4488DFB2}">
      <dsp:nvSpPr>
        <dsp:cNvPr id="0" name=""/>
        <dsp:cNvSpPr/>
      </dsp:nvSpPr>
      <dsp:spPr>
        <a:xfrm rot="5400000">
          <a:off x="6614619" y="2116156"/>
          <a:ext cx="926691" cy="6661614"/>
        </a:xfrm>
        <a:prstGeom prst="round2Same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41910" rIns="83820" bIns="41910" numCol="1" spcCol="1270" anchor="ctr" anchorCtr="0">
          <a:noAutofit/>
        </a:bodyPr>
        <a:lstStyle/>
        <a:p>
          <a:pPr marL="228600" lvl="1" indent="-228600" algn="l" defTabSz="977900">
            <a:lnSpc>
              <a:spcPct val="90000"/>
            </a:lnSpc>
            <a:spcBef>
              <a:spcPct val="0"/>
            </a:spcBef>
            <a:spcAft>
              <a:spcPct val="15000"/>
            </a:spcAft>
            <a:buChar char="•"/>
          </a:pPr>
          <a:r>
            <a:rPr lang="en-US" sz="2200" kern="1200" dirty="0"/>
            <a:t>Psychiatrist, psychologist, dietitian, nurse, social worker, and GP working collaboratively</a:t>
          </a:r>
        </a:p>
      </dsp:txBody>
      <dsp:txXfrm rot="-5400000">
        <a:off x="3747158" y="5028855"/>
        <a:ext cx="6616377" cy="836217"/>
      </dsp:txXfrm>
    </dsp:sp>
    <dsp:sp modelId="{63F97968-D055-3F4B-8368-D3A957E9AC06}">
      <dsp:nvSpPr>
        <dsp:cNvPr id="0" name=""/>
        <dsp:cNvSpPr/>
      </dsp:nvSpPr>
      <dsp:spPr>
        <a:xfrm>
          <a:off x="0" y="4867780"/>
          <a:ext cx="3747157" cy="1158364"/>
        </a:xfrm>
        <a:prstGeom prst="roundRec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Multidisciplinary Care</a:t>
          </a:r>
        </a:p>
      </dsp:txBody>
      <dsp:txXfrm>
        <a:off x="56547" y="4924327"/>
        <a:ext cx="3634063" cy="104527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1400D03-67A0-5A43-9A9C-8AD874CAF914}"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449620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400D03-67A0-5A43-9A9C-8AD874CAF914}"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2189286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1400D03-67A0-5A43-9A9C-8AD874CAF914}"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2960063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400D03-67A0-5A43-9A9C-8AD874CAF914}"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1674638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400D03-67A0-5A43-9A9C-8AD874CAF914}" type="datetimeFigureOut">
              <a:rPr lang="en-US" smtClean="0"/>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2188448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400D03-67A0-5A43-9A9C-8AD874CAF914}" type="datetimeFigureOut">
              <a:rPr lang="en-US" smtClean="0"/>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6882669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400D03-67A0-5A43-9A9C-8AD874CAF914}" type="datetimeFigureOut">
              <a:rPr lang="en-US" smtClean="0"/>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342419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C1400D03-67A0-5A43-9A9C-8AD874CAF914}"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12417241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C1400D03-67A0-5A43-9A9C-8AD874CAF914}" type="datetimeFigureOut">
              <a:rPr lang="en-US" smtClean="0"/>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1585184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400D03-67A0-5A43-9A9C-8AD874CAF914}"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1501997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400D03-67A0-5A43-9A9C-8AD874CAF914}" type="datetimeFigureOut">
              <a:rPr lang="en-US" smtClean="0"/>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A8DC7A1-3964-B14B-AD57-D9DFAF2CF16F}" type="slidenum">
              <a:rPr lang="en-US" smtClean="0"/>
              <a:t>‹#›</a:t>
            </a:fld>
            <a:endParaRPr lang="en-US"/>
          </a:p>
        </p:txBody>
      </p:sp>
    </p:spTree>
    <p:extLst>
      <p:ext uri="{BB962C8B-B14F-4D97-AF65-F5344CB8AC3E}">
        <p14:creationId xmlns:p14="http://schemas.microsoft.com/office/powerpoint/2010/main" val="588091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C1400D03-67A0-5A43-9A9C-8AD874CAF914}" type="datetimeFigureOut">
              <a:rPr lang="en-US" smtClean="0"/>
              <a:t>7/3/2026</a:t>
            </a:fld>
            <a:endParaRPr lang="en-US"/>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FA8DC7A1-3964-B14B-AD57-D9DFAF2CF16F}" type="slidenum">
              <a:rPr lang="en-US" smtClean="0"/>
              <a:t>‹#›</a:t>
            </a:fld>
            <a:endParaRPr lang="en-US"/>
          </a:p>
        </p:txBody>
      </p:sp>
    </p:spTree>
    <p:extLst>
      <p:ext uri="{BB962C8B-B14F-4D97-AF65-F5344CB8AC3E}">
        <p14:creationId xmlns:p14="http://schemas.microsoft.com/office/powerpoint/2010/main" val="4201734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18" Type="http://schemas.microsoft.com/office/2007/relationships/diagramDrawing" Target="../diagrams/drawing3.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17" Type="http://schemas.openxmlformats.org/officeDocument/2006/relationships/diagramColors" Target="../diagrams/colors3.xml"/><Relationship Id="rId2" Type="http://schemas.openxmlformats.org/officeDocument/2006/relationships/image" Target="../media/image1.png"/><Relationship Id="rId16" Type="http://schemas.openxmlformats.org/officeDocument/2006/relationships/diagramQuickStyle" Target="../diagrams/quickStyle3.xml"/><Relationship Id="rId1" Type="http://schemas.openxmlformats.org/officeDocument/2006/relationships/slideLayout" Target="../slideLayouts/slideLayout5.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diagramLayout" Target="../diagrams/layout3.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diagramData" Target="../diagrams/data3.xml"/></Relationships>
</file>

<file path=ppt/slides/_rels/slide3.xml.rels><?xml version="1.0" encoding="UTF-8" standalone="yes"?>
<Relationships xmlns="http://schemas.openxmlformats.org/package/2006/relationships"><Relationship Id="rId2" Type="http://schemas.openxmlformats.org/officeDocument/2006/relationships/hyperlink" Target="https://icd.who.int/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B81F0-EAC6-384D-9F35-21FF49CFFC74}"/>
              </a:ext>
            </a:extLst>
          </p:cNvPr>
          <p:cNvSpPr>
            <a:spLocks noGrp="1"/>
          </p:cNvSpPr>
          <p:nvPr>
            <p:ph type="ctrTitle"/>
          </p:nvPr>
        </p:nvSpPr>
        <p:spPr/>
        <p:txBody>
          <a:bodyPr>
            <a:normAutofit fontScale="90000"/>
          </a:bodyPr>
          <a:lstStyle/>
          <a:p>
            <a:r>
              <a:rPr lang="en-US" b="1" dirty="0"/>
              <a:t>Anorexia Nervosa: Historical and Contemporary Treatment and Provision of Care</a:t>
            </a:r>
            <a:endParaRPr lang="en-US" dirty="0"/>
          </a:p>
        </p:txBody>
      </p:sp>
      <p:sp>
        <p:nvSpPr>
          <p:cNvPr id="3" name="Subtitle 2">
            <a:extLst>
              <a:ext uri="{FF2B5EF4-FFF2-40B4-BE49-F238E27FC236}">
                <a16:creationId xmlns:a16="http://schemas.microsoft.com/office/drawing/2014/main" id="{17DC526B-365C-CE4F-968F-4140B2409F50}"/>
              </a:ext>
            </a:extLst>
          </p:cNvPr>
          <p:cNvSpPr>
            <a:spLocks noGrp="1"/>
          </p:cNvSpPr>
          <p:nvPr>
            <p:ph type="subTitle" idx="1"/>
          </p:nvPr>
        </p:nvSpPr>
        <p:spPr/>
        <p:txBody>
          <a:bodyPr>
            <a:normAutofit lnSpcReduction="10000"/>
          </a:bodyPr>
          <a:lstStyle/>
          <a:p>
            <a:r>
              <a:rPr lang="en-US" dirty="0"/>
              <a:t>Student Name Fariza Iqbal</a:t>
            </a:r>
          </a:p>
          <a:p>
            <a:r>
              <a:rPr lang="en-US" dirty="0"/>
              <a:t>Student ID 2328503</a:t>
            </a:r>
          </a:p>
          <a:p>
            <a:r>
              <a:rPr lang="en-US" dirty="0"/>
              <a:t>Module Code: BMHP6029 </a:t>
            </a:r>
          </a:p>
          <a:p>
            <a:r>
              <a:rPr lang="en-US" dirty="0"/>
              <a:t>BSc (Hons) Health and Social Care</a:t>
            </a:r>
          </a:p>
          <a:p>
            <a:endParaRPr lang="en-US" dirty="0"/>
          </a:p>
        </p:txBody>
      </p:sp>
    </p:spTree>
    <p:extLst>
      <p:ext uri="{BB962C8B-B14F-4D97-AF65-F5344CB8AC3E}">
        <p14:creationId xmlns:p14="http://schemas.microsoft.com/office/powerpoint/2010/main" val="3094877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 name="Picture 24">
            <a:extLst>
              <a:ext uri="{FF2B5EF4-FFF2-40B4-BE49-F238E27FC236}">
                <a16:creationId xmlns:a16="http://schemas.microsoft.com/office/drawing/2014/main" id="{63CC10BB-F7D4-484D-B733-64A0998B12C5}"/>
              </a:ext>
            </a:extLst>
          </p:cNvPr>
          <p:cNvPicPr>
            <a:picLocks noChangeAspect="1"/>
          </p:cNvPicPr>
          <p:nvPr/>
        </p:nvPicPr>
        <p:blipFill>
          <a:blip r:embed="rId2"/>
          <a:stretch>
            <a:fillRect/>
          </a:stretch>
        </p:blipFill>
        <p:spPr>
          <a:xfrm>
            <a:off x="12409714" y="1286405"/>
            <a:ext cx="6879771" cy="8174763"/>
          </a:xfrm>
          <a:prstGeom prst="rect">
            <a:avLst/>
          </a:prstGeom>
        </p:spPr>
      </p:pic>
      <p:sp>
        <p:nvSpPr>
          <p:cNvPr id="2" name="Title 1">
            <a:extLst>
              <a:ext uri="{FF2B5EF4-FFF2-40B4-BE49-F238E27FC236}">
                <a16:creationId xmlns:a16="http://schemas.microsoft.com/office/drawing/2014/main" id="{C936ECE4-5B91-3A46-BB3D-12CB7D086E3D}"/>
              </a:ext>
            </a:extLst>
          </p:cNvPr>
          <p:cNvSpPr>
            <a:spLocks noGrp="1"/>
          </p:cNvSpPr>
          <p:nvPr>
            <p:ph type="title"/>
          </p:nvPr>
        </p:nvSpPr>
        <p:spPr>
          <a:xfrm>
            <a:off x="9096406" y="18549257"/>
            <a:ext cx="10193079" cy="2514599"/>
          </a:xfrm>
        </p:spPr>
        <p:style>
          <a:lnRef idx="2">
            <a:schemeClr val="accent6"/>
          </a:lnRef>
          <a:fillRef idx="1">
            <a:schemeClr val="lt1"/>
          </a:fillRef>
          <a:effectRef idx="0">
            <a:schemeClr val="accent6"/>
          </a:effectRef>
          <a:fontRef idx="minor">
            <a:schemeClr val="dk1"/>
          </a:fontRef>
        </p:style>
        <p:txBody>
          <a:bodyPr anchor="t">
            <a:normAutofit/>
          </a:bodyPr>
          <a:lstStyle/>
          <a:p>
            <a:r>
              <a:rPr lang="en-US" sz="4000" b="1" dirty="0">
                <a:latin typeface="+mn-lt"/>
              </a:rPr>
              <a:t>Conclusion</a:t>
            </a:r>
            <a:br>
              <a:rPr lang="en-US" sz="4000" dirty="0">
                <a:latin typeface="+mn-lt"/>
              </a:rPr>
            </a:br>
            <a:r>
              <a:rPr lang="en-US" sz="2400" dirty="0">
                <a:latin typeface="+mn-lt"/>
              </a:rPr>
              <a:t>Treatment of anorexia nervosa has evolved significantly from institutional and paternalistic approaches to multidisciplinary, evidence-based models of care. Despite these advances, stigma, inequalities and limitations in service provision continue to affect recovery outcomes. Future policy must </a:t>
            </a:r>
            <a:r>
              <a:rPr lang="en-US" sz="2400" dirty="0" err="1">
                <a:latin typeface="+mn-lt"/>
              </a:rPr>
              <a:t>prioritise</a:t>
            </a:r>
            <a:r>
              <a:rPr lang="en-US" sz="2400" dirty="0">
                <a:latin typeface="+mn-lt"/>
              </a:rPr>
              <a:t> equitable access, early intervention and sustained recovery support.</a:t>
            </a:r>
          </a:p>
        </p:txBody>
      </p:sp>
      <p:sp>
        <p:nvSpPr>
          <p:cNvPr id="3" name="Text Placeholder 2">
            <a:extLst>
              <a:ext uri="{FF2B5EF4-FFF2-40B4-BE49-F238E27FC236}">
                <a16:creationId xmlns:a16="http://schemas.microsoft.com/office/drawing/2014/main" id="{97BBD261-A2F2-084B-BADF-1A2797D3B2E7}"/>
              </a:ext>
            </a:extLst>
          </p:cNvPr>
          <p:cNvSpPr>
            <a:spLocks noGrp="1"/>
          </p:cNvSpPr>
          <p:nvPr>
            <p:ph type="body" idx="1"/>
          </p:nvPr>
        </p:nvSpPr>
        <p:spPr>
          <a:xfrm>
            <a:off x="304800" y="578521"/>
            <a:ext cx="8577943" cy="867507"/>
          </a:xfrm>
        </p:spPr>
        <p:style>
          <a:lnRef idx="2">
            <a:schemeClr val="accent2"/>
          </a:lnRef>
          <a:fillRef idx="1">
            <a:schemeClr val="lt1"/>
          </a:fillRef>
          <a:effectRef idx="0">
            <a:schemeClr val="accent2"/>
          </a:effectRef>
          <a:fontRef idx="minor">
            <a:schemeClr val="dk1"/>
          </a:fontRef>
        </p:style>
        <p:txBody>
          <a:bodyPr anchor="t">
            <a:normAutofit fontScale="92500" lnSpcReduction="20000"/>
          </a:bodyPr>
          <a:lstStyle/>
          <a:p>
            <a:pPr marL="742950" indent="-742950">
              <a:buAutoNum type="arabicPeriod"/>
            </a:pPr>
            <a:r>
              <a:rPr lang="en-US" sz="3500" dirty="0"/>
              <a:t>Historical Evolution of Understanding and Care</a:t>
            </a:r>
          </a:p>
          <a:p>
            <a:endParaRPr lang="en-US" sz="4000" dirty="0"/>
          </a:p>
        </p:txBody>
      </p:sp>
      <p:sp>
        <p:nvSpPr>
          <p:cNvPr id="4" name="Content Placeholder 3">
            <a:extLst>
              <a:ext uri="{FF2B5EF4-FFF2-40B4-BE49-F238E27FC236}">
                <a16:creationId xmlns:a16="http://schemas.microsoft.com/office/drawing/2014/main" id="{61CE917E-9808-944C-AD2C-38CC6E495F48}"/>
              </a:ext>
            </a:extLst>
          </p:cNvPr>
          <p:cNvSpPr>
            <a:spLocks noGrp="1"/>
          </p:cNvSpPr>
          <p:nvPr>
            <p:ph sz="half" idx="2"/>
          </p:nvPr>
        </p:nvSpPr>
        <p:spPr>
          <a:xfrm>
            <a:off x="166068" y="13710434"/>
            <a:ext cx="8577943" cy="630040"/>
          </a:xfrm>
        </p:spPr>
        <p:txBody>
          <a:bodyPr>
            <a:normAutofit/>
          </a:bodyPr>
          <a:lstStyle/>
          <a:p>
            <a:pPr marL="0" indent="0">
              <a:buNone/>
            </a:pPr>
            <a:r>
              <a:rPr lang="en-US" sz="3200" b="1" dirty="0"/>
              <a:t>4. Social, Cultural and Political Influences</a:t>
            </a:r>
            <a:endParaRPr lang="en-US" sz="4000" b="1" dirty="0"/>
          </a:p>
          <a:p>
            <a:pPr marL="0" indent="0">
              <a:buNone/>
            </a:pPr>
            <a:endParaRPr lang="en-US" sz="3200" b="1" dirty="0"/>
          </a:p>
        </p:txBody>
      </p:sp>
      <p:sp>
        <p:nvSpPr>
          <p:cNvPr id="5" name="Text Placeholder 4">
            <a:extLst>
              <a:ext uri="{FF2B5EF4-FFF2-40B4-BE49-F238E27FC236}">
                <a16:creationId xmlns:a16="http://schemas.microsoft.com/office/drawing/2014/main" id="{543AC2B3-6891-E04D-8284-4AC462F6A603}"/>
              </a:ext>
            </a:extLst>
          </p:cNvPr>
          <p:cNvSpPr>
            <a:spLocks noGrp="1"/>
          </p:cNvSpPr>
          <p:nvPr>
            <p:ph type="body" sz="quarter" idx="3"/>
          </p:nvPr>
        </p:nvSpPr>
        <p:spPr>
          <a:xfrm>
            <a:off x="19505169" y="578521"/>
            <a:ext cx="10408773" cy="1125984"/>
          </a:xfrm>
        </p:spPr>
        <p:txBody>
          <a:bodyPr anchor="t">
            <a:normAutofit fontScale="92500" lnSpcReduction="20000"/>
          </a:bodyPr>
          <a:lstStyle/>
          <a:p>
            <a:pPr algn="ctr"/>
            <a:r>
              <a:rPr lang="en-US" sz="4000" dirty="0"/>
              <a:t>3. </a:t>
            </a:r>
            <a:r>
              <a:rPr lang="en-US" sz="3500" dirty="0"/>
              <a:t>Contemporary</a:t>
            </a:r>
            <a:r>
              <a:rPr lang="en-US" sz="4000" dirty="0"/>
              <a:t> </a:t>
            </a:r>
            <a:r>
              <a:rPr lang="en-US" sz="3500" dirty="0"/>
              <a:t>Treatment and Provision of Care</a:t>
            </a:r>
          </a:p>
          <a:p>
            <a:endParaRPr lang="en-US" sz="4000" dirty="0"/>
          </a:p>
        </p:txBody>
      </p:sp>
      <p:sp>
        <p:nvSpPr>
          <p:cNvPr id="6" name="Content Placeholder 5">
            <a:extLst>
              <a:ext uri="{FF2B5EF4-FFF2-40B4-BE49-F238E27FC236}">
                <a16:creationId xmlns:a16="http://schemas.microsoft.com/office/drawing/2014/main" id="{AEE4B31A-C138-AB4B-BF74-6B82A04AEE62}"/>
              </a:ext>
            </a:extLst>
          </p:cNvPr>
          <p:cNvSpPr>
            <a:spLocks noGrp="1"/>
          </p:cNvSpPr>
          <p:nvPr>
            <p:ph sz="quarter" idx="4"/>
          </p:nvPr>
        </p:nvSpPr>
        <p:spPr>
          <a:xfrm>
            <a:off x="19594286" y="16563702"/>
            <a:ext cx="10319655" cy="4500155"/>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US" sz="4000" b="1" dirty="0"/>
              <a:t>Recommendation for future policy and practice</a:t>
            </a:r>
          </a:p>
          <a:p>
            <a:r>
              <a:rPr lang="en-US" sz="2600" b="1" dirty="0"/>
              <a:t>Strengthen long-term recovery support: </a:t>
            </a:r>
            <a:r>
              <a:rPr lang="en-US" sz="2600" dirty="0"/>
              <a:t>Anorexia Nervosa has high relapse rates, with many individuals requiring ongoing psychological and social support after treatment (</a:t>
            </a:r>
            <a:r>
              <a:rPr lang="en-US" sz="2800" dirty="0"/>
              <a:t>Bryan et al., 2022)</a:t>
            </a:r>
            <a:r>
              <a:rPr lang="en-US" sz="2600" dirty="0"/>
              <a:t>. Long-term recovery services would help reduce relapse and improve sustained wellbeing.</a:t>
            </a:r>
            <a:endParaRPr lang="en-US" sz="1352" dirty="0"/>
          </a:p>
          <a:p>
            <a:pPr marL="0" indent="0">
              <a:buNone/>
            </a:pPr>
            <a:endParaRPr lang="en-US" sz="4000" b="1" dirty="0"/>
          </a:p>
        </p:txBody>
      </p:sp>
      <p:sp>
        <p:nvSpPr>
          <p:cNvPr id="11" name="TextBox 10">
            <a:extLst>
              <a:ext uri="{FF2B5EF4-FFF2-40B4-BE49-F238E27FC236}">
                <a16:creationId xmlns:a16="http://schemas.microsoft.com/office/drawing/2014/main" id="{321B96DE-6C68-DE4F-AEEC-4FFA2C848072}"/>
              </a:ext>
            </a:extLst>
          </p:cNvPr>
          <p:cNvSpPr txBox="1"/>
          <p:nvPr/>
        </p:nvSpPr>
        <p:spPr>
          <a:xfrm>
            <a:off x="9405255" y="578520"/>
            <a:ext cx="9579430" cy="584775"/>
          </a:xfrm>
          <a:prstGeom prst="rect">
            <a:avLst/>
          </a:prstGeom>
          <a:noFill/>
        </p:spPr>
        <p:txBody>
          <a:bodyPr wrap="square" rtlCol="0">
            <a:spAutoFit/>
          </a:bodyPr>
          <a:lstStyle/>
          <a:p>
            <a:pPr algn="ctr"/>
            <a:r>
              <a:rPr lang="en-US" sz="3200" b="1" dirty="0"/>
              <a:t>2. </a:t>
            </a:r>
            <a:r>
              <a:rPr lang="en-US" sz="3200" b="1" dirty="0" err="1"/>
              <a:t>Aneroxia</a:t>
            </a:r>
            <a:r>
              <a:rPr lang="en-US" sz="3200" b="1" dirty="0"/>
              <a:t> Nervosa: ICD-11 Classification</a:t>
            </a:r>
          </a:p>
        </p:txBody>
      </p:sp>
      <p:sp>
        <p:nvSpPr>
          <p:cNvPr id="13" name="TextBox 12">
            <a:extLst>
              <a:ext uri="{FF2B5EF4-FFF2-40B4-BE49-F238E27FC236}">
                <a16:creationId xmlns:a16="http://schemas.microsoft.com/office/drawing/2014/main" id="{FF2600AA-6F5C-0F48-95BA-352819B461C3}"/>
              </a:ext>
            </a:extLst>
          </p:cNvPr>
          <p:cNvSpPr txBox="1"/>
          <p:nvPr/>
        </p:nvSpPr>
        <p:spPr>
          <a:xfrm>
            <a:off x="9050330" y="10087874"/>
            <a:ext cx="10193078" cy="5755422"/>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3200" b="1" dirty="0"/>
              <a:t>5. Critical Analysis</a:t>
            </a:r>
          </a:p>
          <a:p>
            <a:r>
              <a:rPr lang="en-US" sz="2400" b="1" dirty="0"/>
              <a:t>What has improved?</a:t>
            </a:r>
          </a:p>
          <a:p>
            <a:pPr marL="342900" indent="-342900">
              <a:buFont typeface="Arial" panose="020B0604020202020204" pitchFamily="34" charset="0"/>
              <a:buChar char="•"/>
            </a:pPr>
            <a:r>
              <a:rPr lang="en-US" sz="2400" dirty="0"/>
              <a:t>Recognition of AN as a serious mental illness with high mortality.</a:t>
            </a:r>
          </a:p>
          <a:p>
            <a:pPr marL="342900" indent="-342900">
              <a:buFont typeface="Arial" panose="020B0604020202020204" pitchFamily="34" charset="0"/>
              <a:buChar char="•"/>
            </a:pPr>
            <a:r>
              <a:rPr lang="en-US" sz="2400" dirty="0"/>
              <a:t>Shift from control-based to recovery-oriented, evidence-based care.</a:t>
            </a:r>
          </a:p>
          <a:p>
            <a:pPr marL="342900" indent="-342900">
              <a:buFont typeface="Arial" panose="020B0604020202020204" pitchFamily="34" charset="0"/>
              <a:buChar char="•"/>
            </a:pPr>
            <a:r>
              <a:rPr lang="en-US" sz="2400" dirty="0"/>
              <a:t>Multidisciplinary teams provide holistic physical and psychological support.</a:t>
            </a:r>
          </a:p>
          <a:p>
            <a:pPr marL="342900" indent="-342900">
              <a:buFont typeface="Arial" panose="020B0604020202020204" pitchFamily="34" charset="0"/>
              <a:buChar char="•"/>
            </a:pPr>
            <a:r>
              <a:rPr lang="en-US" sz="2400" dirty="0"/>
              <a:t>Greater patient autonomy and involvement in decision making</a:t>
            </a:r>
          </a:p>
          <a:p>
            <a:pPr marL="342900" indent="-342900">
              <a:buFont typeface="Arial" panose="020B0604020202020204" pitchFamily="34" charset="0"/>
              <a:buChar char="•"/>
            </a:pPr>
            <a:r>
              <a:rPr lang="en-US" sz="2400" dirty="0"/>
              <a:t>Policy development (</a:t>
            </a:r>
            <a:r>
              <a:rPr lang="en-US" sz="2400" dirty="0" err="1"/>
              <a:t>eg.</a:t>
            </a:r>
            <a:r>
              <a:rPr lang="en-US" sz="2400" dirty="0"/>
              <a:t> NICE NG69) promote standardized care. </a:t>
            </a:r>
          </a:p>
          <a:p>
            <a:r>
              <a:rPr lang="en-US" sz="2400" b="1" dirty="0"/>
              <a:t>What Challenges Remain?</a:t>
            </a:r>
          </a:p>
          <a:p>
            <a:pPr marL="342900" indent="-342900">
              <a:buFont typeface="Arial" panose="020B0604020202020204" pitchFamily="34" charset="0"/>
              <a:buChar char="•"/>
            </a:pPr>
            <a:r>
              <a:rPr lang="en-US" sz="2400" dirty="0"/>
              <a:t>Long waiting times for specialist treatment and early intervention.</a:t>
            </a:r>
          </a:p>
          <a:p>
            <a:pPr marL="342900" indent="-342900">
              <a:buFont typeface="Arial" panose="020B0604020202020204" pitchFamily="34" charset="0"/>
              <a:buChar char="•"/>
            </a:pPr>
            <a:r>
              <a:rPr lang="en-US" sz="2400" dirty="0"/>
              <a:t>High relapse rates; recovery is often non-linear</a:t>
            </a:r>
          </a:p>
          <a:p>
            <a:pPr marL="342900" indent="-342900">
              <a:buFont typeface="Arial" panose="020B0604020202020204" pitchFamily="34" charset="0"/>
              <a:buChar char="•"/>
            </a:pPr>
            <a:r>
              <a:rPr lang="en-US" sz="2400" dirty="0"/>
              <a:t>Limited service availability, especially in rural areas</a:t>
            </a:r>
          </a:p>
          <a:p>
            <a:pPr marL="342900" indent="-342900">
              <a:buFont typeface="Arial" panose="020B0604020202020204" pitchFamily="34" charset="0"/>
              <a:buChar char="•"/>
            </a:pPr>
            <a:r>
              <a:rPr lang="en-US" sz="2400" dirty="0"/>
              <a:t>Stigma and misinformation discourage help-seeking</a:t>
            </a:r>
          </a:p>
          <a:p>
            <a:pPr marL="342900" indent="-342900">
              <a:buFont typeface="Arial" panose="020B0604020202020204" pitchFamily="34" charset="0"/>
              <a:buChar char="•"/>
            </a:pPr>
            <a:r>
              <a:rPr lang="en-US" sz="2400" dirty="0"/>
              <a:t>Inequalities in access for men, ethnic minorities, LGBTQ+ individuals and older adults</a:t>
            </a:r>
          </a:p>
          <a:p>
            <a:pPr marL="342900" indent="-342900">
              <a:buFont typeface="Arial" panose="020B0604020202020204" pitchFamily="34" charset="0"/>
              <a:buChar char="•"/>
            </a:pPr>
            <a:r>
              <a:rPr lang="en-US" sz="2400" dirty="0"/>
              <a:t>Ethical tensions around compulsory treatment and autonomy. </a:t>
            </a:r>
          </a:p>
        </p:txBody>
      </p:sp>
      <p:graphicFrame>
        <p:nvGraphicFramePr>
          <p:cNvPr id="15" name="Diagram 14">
            <a:extLst>
              <a:ext uri="{FF2B5EF4-FFF2-40B4-BE49-F238E27FC236}">
                <a16:creationId xmlns:a16="http://schemas.microsoft.com/office/drawing/2014/main" id="{411165F1-AADE-C84A-9F9D-370B285E64D9}"/>
              </a:ext>
            </a:extLst>
          </p:cNvPr>
          <p:cNvGraphicFramePr/>
          <p:nvPr>
            <p:extLst>
              <p:ext uri="{D42A27DB-BD31-4B8C-83A1-F6EECF244321}">
                <p14:modId xmlns:p14="http://schemas.microsoft.com/office/powerpoint/2010/main" val="413861082"/>
              </p:ext>
            </p:extLst>
          </p:nvPr>
        </p:nvGraphicFramePr>
        <p:xfrm>
          <a:off x="304802" y="1704504"/>
          <a:ext cx="8577942" cy="17495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7" name="Diagram 26">
            <a:extLst>
              <a:ext uri="{FF2B5EF4-FFF2-40B4-BE49-F238E27FC236}">
                <a16:creationId xmlns:a16="http://schemas.microsoft.com/office/drawing/2014/main" id="{DE5415D0-75FF-7F43-8FEF-51B6BB4CB70B}"/>
              </a:ext>
            </a:extLst>
          </p:cNvPr>
          <p:cNvGraphicFramePr/>
          <p:nvPr>
            <p:extLst>
              <p:ext uri="{D42A27DB-BD31-4B8C-83A1-F6EECF244321}">
                <p14:modId xmlns:p14="http://schemas.microsoft.com/office/powerpoint/2010/main" val="1623726026"/>
              </p:ext>
            </p:extLst>
          </p:nvPr>
        </p:nvGraphicFramePr>
        <p:xfrm>
          <a:off x="304799" y="3585688"/>
          <a:ext cx="8577943" cy="627677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7" name="TextBox 16">
            <a:extLst>
              <a:ext uri="{FF2B5EF4-FFF2-40B4-BE49-F238E27FC236}">
                <a16:creationId xmlns:a16="http://schemas.microsoft.com/office/drawing/2014/main" id="{B64F46DC-4ACB-D94F-AD01-EF8EA5E4D6C9}"/>
              </a:ext>
            </a:extLst>
          </p:cNvPr>
          <p:cNvSpPr txBox="1"/>
          <p:nvPr/>
        </p:nvSpPr>
        <p:spPr>
          <a:xfrm>
            <a:off x="2352072" y="10087874"/>
            <a:ext cx="6530670" cy="353943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3200" b="1" dirty="0"/>
              <a:t>Critical reflection on historical care</a:t>
            </a:r>
          </a:p>
          <a:p>
            <a:pPr marL="285750" indent="-285750">
              <a:buFont typeface="Arial" panose="020B0604020202020204" pitchFamily="34" charset="0"/>
              <a:buChar char="•"/>
            </a:pPr>
            <a:r>
              <a:rPr lang="en-US" sz="2400" dirty="0"/>
              <a:t>Approaches were </a:t>
            </a:r>
            <a:r>
              <a:rPr lang="en-US" sz="2400" dirty="0" err="1"/>
              <a:t>paternistic</a:t>
            </a:r>
            <a:r>
              <a:rPr lang="en-US" sz="2400" dirty="0"/>
              <a:t>, control-focused and symptom driven</a:t>
            </a:r>
          </a:p>
          <a:p>
            <a:pPr marL="285750" indent="-285750">
              <a:buFont typeface="Arial" panose="020B0604020202020204" pitchFamily="34" charset="0"/>
              <a:buChar char="•"/>
            </a:pPr>
            <a:r>
              <a:rPr lang="en-US" sz="2400" dirty="0"/>
              <a:t>Little understanding of psychological distress or sociocultural influences.</a:t>
            </a:r>
          </a:p>
          <a:p>
            <a:pPr marL="285750" indent="-285750">
              <a:buFont typeface="Arial" panose="020B0604020202020204" pitchFamily="34" charset="0"/>
              <a:buChar char="•"/>
            </a:pPr>
            <a:r>
              <a:rPr lang="en-US" sz="2400" dirty="0"/>
              <a:t>Women were pathologized within gendered and moral frameworks.</a:t>
            </a:r>
          </a:p>
          <a:p>
            <a:pPr marL="285750" indent="-285750">
              <a:buFont typeface="Arial" panose="020B0604020202020204" pitchFamily="34" charset="0"/>
              <a:buChar char="•"/>
            </a:pPr>
            <a:r>
              <a:rPr lang="en-US" sz="2400" dirty="0"/>
              <a:t>Outcomes were poor with high relapse and institutional dependency. </a:t>
            </a:r>
          </a:p>
        </p:txBody>
      </p:sp>
      <p:pic>
        <p:nvPicPr>
          <p:cNvPr id="19" name="Picture 18">
            <a:extLst>
              <a:ext uri="{FF2B5EF4-FFF2-40B4-BE49-F238E27FC236}">
                <a16:creationId xmlns:a16="http://schemas.microsoft.com/office/drawing/2014/main" id="{396BAAA1-3AA1-8E49-893F-7C5A54299D02}"/>
              </a:ext>
            </a:extLst>
          </p:cNvPr>
          <p:cNvPicPr>
            <a:picLocks noChangeAspect="1"/>
          </p:cNvPicPr>
          <p:nvPr/>
        </p:nvPicPr>
        <p:blipFill>
          <a:blip r:embed="rId13"/>
          <a:stretch>
            <a:fillRect/>
          </a:stretch>
        </p:blipFill>
        <p:spPr>
          <a:xfrm>
            <a:off x="304799" y="10087874"/>
            <a:ext cx="2013098" cy="3456300"/>
          </a:xfrm>
          <a:prstGeom prst="rect">
            <a:avLst/>
          </a:prstGeom>
        </p:spPr>
      </p:pic>
      <p:sp>
        <p:nvSpPr>
          <p:cNvPr id="22" name="TextBox 21">
            <a:extLst>
              <a:ext uri="{FF2B5EF4-FFF2-40B4-BE49-F238E27FC236}">
                <a16:creationId xmlns:a16="http://schemas.microsoft.com/office/drawing/2014/main" id="{72A90273-39F9-D741-9B80-E8503100CE33}"/>
              </a:ext>
            </a:extLst>
          </p:cNvPr>
          <p:cNvSpPr txBox="1"/>
          <p:nvPr/>
        </p:nvSpPr>
        <p:spPr>
          <a:xfrm>
            <a:off x="166068" y="14335542"/>
            <a:ext cx="8716674" cy="674030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b="1" dirty="0"/>
              <a:t>Historical Influences</a:t>
            </a:r>
          </a:p>
          <a:p>
            <a:pPr marL="1582689" lvl="1" indent="-342900">
              <a:buFont typeface="Arial" panose="020B0604020202020204" pitchFamily="34" charset="0"/>
              <a:buChar char="•"/>
            </a:pPr>
            <a:r>
              <a:rPr lang="en-US" sz="2400" dirty="0"/>
              <a:t>AN framed as a disorder of young, white, middle-class females.</a:t>
            </a:r>
          </a:p>
          <a:p>
            <a:pPr marL="1582689" lvl="1" indent="-342900">
              <a:buFont typeface="Arial" panose="020B0604020202020204" pitchFamily="34" charset="0"/>
              <a:buChar char="•"/>
            </a:pPr>
            <a:r>
              <a:rPr lang="en-US" sz="2400" dirty="0"/>
              <a:t>Moral judgements and blame reinforced by gendered norms.</a:t>
            </a:r>
          </a:p>
          <a:p>
            <a:pPr marL="1582689" lvl="1" indent="-342900">
              <a:buFont typeface="Arial" panose="020B0604020202020204" pitchFamily="34" charset="0"/>
              <a:buChar char="•"/>
            </a:pPr>
            <a:r>
              <a:rPr lang="en-US" sz="2400" dirty="0"/>
              <a:t>Stigma around mental illness limited help-seeking. </a:t>
            </a:r>
          </a:p>
          <a:p>
            <a:r>
              <a:rPr lang="en-US" sz="2400" b="1" dirty="0"/>
              <a:t>Contemporary Influences</a:t>
            </a:r>
          </a:p>
          <a:p>
            <a:pPr marL="1582689" lvl="1" indent="-342900">
              <a:buFont typeface="Arial" panose="020B0604020202020204" pitchFamily="34" charset="0"/>
              <a:buChar char="•"/>
            </a:pPr>
            <a:r>
              <a:rPr lang="en-US" sz="2400" dirty="0"/>
              <a:t>Social media and ”thin-ideal” perpetuate body dissatisfaction</a:t>
            </a:r>
          </a:p>
          <a:p>
            <a:pPr marL="1582689" lvl="1" indent="-342900">
              <a:buFont typeface="Arial" panose="020B0604020202020204" pitchFamily="34" charset="0"/>
              <a:buChar char="•"/>
            </a:pPr>
            <a:r>
              <a:rPr lang="en-US" sz="2400" dirty="0"/>
              <a:t>Diet culture normalizes restriction and bingeing</a:t>
            </a:r>
          </a:p>
          <a:p>
            <a:pPr marL="1582689" lvl="1" indent="-342900">
              <a:buFont typeface="Arial" panose="020B0604020202020204" pitchFamily="34" charset="0"/>
              <a:buChar char="•"/>
            </a:pPr>
            <a:r>
              <a:rPr lang="en-US" sz="2400" dirty="0"/>
              <a:t>Greater awareness, but stigma and misinformation persist</a:t>
            </a:r>
          </a:p>
          <a:p>
            <a:pPr marL="285750" indent="-285750">
              <a:lnSpc>
                <a:spcPct val="100000"/>
              </a:lnSpc>
            </a:pPr>
            <a:r>
              <a:rPr lang="en-US" sz="2400" b="1" dirty="0"/>
              <a:t>Policy and Legislation</a:t>
            </a:r>
          </a:p>
          <a:p>
            <a:pPr marL="1582689" lvl="1" indent="-342900">
              <a:buFont typeface="Arial" panose="020B0604020202020204" pitchFamily="34" charset="0"/>
              <a:buChar char="•"/>
            </a:pPr>
            <a:r>
              <a:rPr lang="en-US" sz="2400" dirty="0"/>
              <a:t>NICE Guideline NG69 (2020) promotes early identification, evidence-based care and multidisciplinary support.</a:t>
            </a:r>
          </a:p>
          <a:p>
            <a:pPr marL="1582689" lvl="1" indent="-342900">
              <a:buFont typeface="Arial" panose="020B0604020202020204" pitchFamily="34" charset="0"/>
              <a:buChar char="•"/>
            </a:pPr>
            <a:r>
              <a:rPr lang="en-US" sz="2400" dirty="0"/>
              <a:t>Equality Act 2010 protects individuals from discrimination and supports reasonable adjustment.</a:t>
            </a:r>
          </a:p>
        </p:txBody>
      </p:sp>
      <p:sp>
        <p:nvSpPr>
          <p:cNvPr id="23" name="TextBox 22">
            <a:extLst>
              <a:ext uri="{FF2B5EF4-FFF2-40B4-BE49-F238E27FC236}">
                <a16:creationId xmlns:a16="http://schemas.microsoft.com/office/drawing/2014/main" id="{81C7E83B-635E-0542-B754-21973B510366}"/>
              </a:ext>
            </a:extLst>
          </p:cNvPr>
          <p:cNvSpPr txBox="1"/>
          <p:nvPr/>
        </p:nvSpPr>
        <p:spPr>
          <a:xfrm>
            <a:off x="9219443" y="1290126"/>
            <a:ext cx="3190271" cy="8599405"/>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2400" b="1" dirty="0" err="1"/>
              <a:t>Aneroxia</a:t>
            </a:r>
            <a:r>
              <a:rPr lang="en-US" sz="2400" b="1" dirty="0"/>
              <a:t> nervosa is classified in Chapter 6: Mental, </a:t>
            </a:r>
            <a:r>
              <a:rPr lang="en-US" sz="2400" b="1" dirty="0" err="1"/>
              <a:t>Behavioural</a:t>
            </a:r>
            <a:r>
              <a:rPr lang="en-US" sz="2400" b="1" dirty="0"/>
              <a:t> or Neurodevelopmental Disorders in ICD-11 (6B80).</a:t>
            </a:r>
          </a:p>
          <a:p>
            <a:r>
              <a:rPr lang="en-US" sz="2400" b="1" dirty="0"/>
              <a:t>Key diagnostic features include:</a:t>
            </a:r>
          </a:p>
          <a:p>
            <a:pPr marL="342900" indent="-342900">
              <a:buFont typeface="Arial" panose="020B0604020202020204" pitchFamily="34" charset="0"/>
              <a:buChar char="•"/>
            </a:pPr>
            <a:r>
              <a:rPr lang="en-US" sz="2400" b="1" dirty="0"/>
              <a:t>Significantly low body weight</a:t>
            </a:r>
          </a:p>
          <a:p>
            <a:pPr marL="342900" indent="-342900">
              <a:buFont typeface="Arial" panose="020B0604020202020204" pitchFamily="34" charset="0"/>
              <a:buChar char="•"/>
            </a:pPr>
            <a:r>
              <a:rPr lang="en-US" sz="2400" b="1" dirty="0"/>
              <a:t>Restriction of energy intake</a:t>
            </a:r>
          </a:p>
          <a:p>
            <a:pPr marL="342900" indent="-342900">
              <a:buFont typeface="Arial" panose="020B0604020202020204" pitchFamily="34" charset="0"/>
              <a:buChar char="•"/>
            </a:pPr>
            <a:r>
              <a:rPr lang="en-US" sz="2400" b="1" dirty="0"/>
              <a:t>Intense fear of gaining weight</a:t>
            </a:r>
          </a:p>
          <a:p>
            <a:pPr marL="342900" indent="-342900">
              <a:buFont typeface="Arial" panose="020B0604020202020204" pitchFamily="34" charset="0"/>
              <a:buChar char="•"/>
            </a:pPr>
            <a:r>
              <a:rPr lang="en-US" sz="2400" b="1" dirty="0"/>
              <a:t>Disturbance in body image</a:t>
            </a:r>
          </a:p>
          <a:p>
            <a:pPr marL="342900" indent="-342900">
              <a:buFont typeface="Arial" panose="020B0604020202020204" pitchFamily="34" charset="0"/>
              <a:buChar char="•"/>
            </a:pPr>
            <a:r>
              <a:rPr lang="en-US" sz="2400" b="1" dirty="0"/>
              <a:t>Endocrine consequences</a:t>
            </a:r>
          </a:p>
          <a:p>
            <a:pPr marL="342900" indent="-342900">
              <a:buFont typeface="Arial" panose="020B0604020202020204" pitchFamily="34" charset="0"/>
              <a:buChar char="•"/>
            </a:pPr>
            <a:r>
              <a:rPr lang="en-US" sz="2400" b="1" dirty="0"/>
              <a:t>Onset typically in adolescence</a:t>
            </a:r>
          </a:p>
          <a:p>
            <a:r>
              <a:rPr lang="en-US" sz="2400" b="1" dirty="0"/>
              <a:t>(Source WHO, 2024)</a:t>
            </a:r>
          </a:p>
          <a:p>
            <a:endParaRPr lang="en-US" dirty="0"/>
          </a:p>
        </p:txBody>
      </p:sp>
      <p:graphicFrame>
        <p:nvGraphicFramePr>
          <p:cNvPr id="26" name="Diagram 25">
            <a:extLst>
              <a:ext uri="{FF2B5EF4-FFF2-40B4-BE49-F238E27FC236}">
                <a16:creationId xmlns:a16="http://schemas.microsoft.com/office/drawing/2014/main" id="{1803C34D-FE23-F14F-B011-88260E5A2075}"/>
              </a:ext>
            </a:extLst>
          </p:cNvPr>
          <p:cNvGraphicFramePr/>
          <p:nvPr>
            <p:extLst>
              <p:ext uri="{D42A27DB-BD31-4B8C-83A1-F6EECF244321}">
                <p14:modId xmlns:p14="http://schemas.microsoft.com/office/powerpoint/2010/main" val="4079832588"/>
              </p:ext>
            </p:extLst>
          </p:nvPr>
        </p:nvGraphicFramePr>
        <p:xfrm>
          <a:off x="19505169" y="1286405"/>
          <a:ext cx="10408772" cy="6028795"/>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28" name="Table 27">
            <a:extLst>
              <a:ext uri="{FF2B5EF4-FFF2-40B4-BE49-F238E27FC236}">
                <a16:creationId xmlns:a16="http://schemas.microsoft.com/office/drawing/2014/main" id="{C404A9EC-1ACF-0747-A33A-014903C50725}"/>
              </a:ext>
            </a:extLst>
          </p:cNvPr>
          <p:cNvGraphicFramePr>
            <a:graphicFrameLocks noGrp="1"/>
          </p:cNvGraphicFramePr>
          <p:nvPr>
            <p:extLst>
              <p:ext uri="{D42A27DB-BD31-4B8C-83A1-F6EECF244321}">
                <p14:modId xmlns:p14="http://schemas.microsoft.com/office/powerpoint/2010/main" val="4034752900"/>
              </p:ext>
            </p:extLst>
          </p:nvPr>
        </p:nvGraphicFramePr>
        <p:xfrm>
          <a:off x="19549727" y="7689674"/>
          <a:ext cx="10319655" cy="8499555"/>
        </p:xfrm>
        <a:graphic>
          <a:graphicData uri="http://schemas.openxmlformats.org/drawingml/2006/table">
            <a:tbl>
              <a:tblPr firstRow="1" bandRow="1">
                <a:tableStyleId>{1E171933-4619-4E11-9A3F-F7608DF75F80}</a:tableStyleId>
              </a:tblPr>
              <a:tblGrid>
                <a:gridCol w="3930759">
                  <a:extLst>
                    <a:ext uri="{9D8B030D-6E8A-4147-A177-3AD203B41FA5}">
                      <a16:colId xmlns:a16="http://schemas.microsoft.com/office/drawing/2014/main" val="1337893478"/>
                    </a:ext>
                  </a:extLst>
                </a:gridCol>
                <a:gridCol w="2873828">
                  <a:extLst>
                    <a:ext uri="{9D8B030D-6E8A-4147-A177-3AD203B41FA5}">
                      <a16:colId xmlns:a16="http://schemas.microsoft.com/office/drawing/2014/main" val="1066894074"/>
                    </a:ext>
                  </a:extLst>
                </a:gridCol>
                <a:gridCol w="3515068">
                  <a:extLst>
                    <a:ext uri="{9D8B030D-6E8A-4147-A177-3AD203B41FA5}">
                      <a16:colId xmlns:a16="http://schemas.microsoft.com/office/drawing/2014/main" val="2824266972"/>
                    </a:ext>
                  </a:extLst>
                </a:gridCol>
              </a:tblGrid>
              <a:tr h="670555">
                <a:tc gridSpan="3">
                  <a:txBody>
                    <a:bodyPr/>
                    <a:lstStyle/>
                    <a:p>
                      <a:pPr algn="ctr"/>
                      <a:r>
                        <a:rPr lang="en-US" sz="2400" dirty="0"/>
                        <a:t>Historical Vs Contemporary Care</a:t>
                      </a:r>
                    </a:p>
                  </a:txBody>
                  <a:tcPr/>
                </a:tc>
                <a:tc hMerge="1">
                  <a:txBody>
                    <a:bodyPr/>
                    <a:lstStyle/>
                    <a:p>
                      <a:endParaRPr lang="en-US" dirty="0"/>
                    </a:p>
                  </a:txBody>
                  <a:tcPr/>
                </a:tc>
                <a:tc hMerge="1">
                  <a:txBody>
                    <a:bodyPr/>
                    <a:lstStyle/>
                    <a:p>
                      <a:endParaRPr lang="en-US" dirty="0"/>
                    </a:p>
                  </a:txBody>
                  <a:tcPr/>
                </a:tc>
                <a:extLst>
                  <a:ext uri="{0D108BD9-81ED-4DB2-BD59-A6C34878D82A}">
                    <a16:rowId xmlns:a16="http://schemas.microsoft.com/office/drawing/2014/main" val="466767116"/>
                  </a:ext>
                </a:extLst>
              </a:tr>
              <a:tr h="459490">
                <a:tc>
                  <a:txBody>
                    <a:bodyPr/>
                    <a:lstStyle/>
                    <a:p>
                      <a:pPr algn="ctr"/>
                      <a:r>
                        <a:rPr lang="en-US" sz="2400" dirty="0"/>
                        <a:t>Historical Care</a:t>
                      </a:r>
                      <a:endParaRPr lang="en-US" sz="2400" b="1" dirty="0"/>
                    </a:p>
                  </a:txBody>
                  <a:tcPr/>
                </a:tc>
                <a:tc>
                  <a:txBody>
                    <a:bodyPr/>
                    <a:lstStyle/>
                    <a:p>
                      <a:pPr algn="ctr"/>
                      <a:endParaRPr lang="en-US" sz="2400" b="1" dirty="0"/>
                    </a:p>
                  </a:txBody>
                  <a:tcPr/>
                </a:tc>
                <a:tc>
                  <a:txBody>
                    <a:bodyPr/>
                    <a:lstStyle/>
                    <a:p>
                      <a:pPr algn="ctr"/>
                      <a:r>
                        <a:rPr lang="en-US" sz="2400" dirty="0"/>
                        <a:t>Contemporary Care</a:t>
                      </a:r>
                      <a:endParaRPr lang="en-US" sz="2400" b="1" dirty="0"/>
                    </a:p>
                  </a:txBody>
                  <a:tcPr/>
                </a:tc>
                <a:extLst>
                  <a:ext uri="{0D108BD9-81ED-4DB2-BD59-A6C34878D82A}">
                    <a16:rowId xmlns:a16="http://schemas.microsoft.com/office/drawing/2014/main" val="1750826076"/>
                  </a:ext>
                </a:extLst>
              </a:tr>
              <a:tr h="1060150">
                <a:tc>
                  <a:txBody>
                    <a:bodyPr/>
                    <a:lstStyle/>
                    <a:p>
                      <a:pPr algn="ctr"/>
                      <a:r>
                        <a:rPr lang="en-US" sz="2400" dirty="0"/>
                        <a:t>Focused on control, weight gain and compliance</a:t>
                      </a:r>
                    </a:p>
                  </a:txBody>
                  <a:tcPr/>
                </a:tc>
                <a:tc>
                  <a:txBody>
                    <a:bodyPr/>
                    <a:lstStyle/>
                    <a:p>
                      <a:pPr algn="ctr"/>
                      <a:r>
                        <a:rPr lang="en-US" sz="2400" b="1" dirty="0"/>
                        <a:t>PHILOSOPHY</a:t>
                      </a:r>
                    </a:p>
                  </a:txBody>
                  <a:tcPr/>
                </a:tc>
                <a:tc>
                  <a:txBody>
                    <a:bodyPr/>
                    <a:lstStyle/>
                    <a:p>
                      <a:pPr algn="ctr"/>
                      <a:r>
                        <a:rPr lang="en-US" sz="2400" dirty="0"/>
                        <a:t>Recovery-oriented, collaborative and person-centered</a:t>
                      </a:r>
                    </a:p>
                  </a:txBody>
                  <a:tcPr/>
                </a:tc>
                <a:extLst>
                  <a:ext uri="{0D108BD9-81ED-4DB2-BD59-A6C34878D82A}">
                    <a16:rowId xmlns:a16="http://schemas.microsoft.com/office/drawing/2014/main" val="3923176534"/>
                  </a:ext>
                </a:extLst>
              </a:tr>
              <a:tr h="1060150">
                <a:tc>
                  <a:txBody>
                    <a:bodyPr/>
                    <a:lstStyle/>
                    <a:p>
                      <a:pPr algn="ctr"/>
                      <a:r>
                        <a:rPr lang="en-US" sz="2400" dirty="0" err="1"/>
                        <a:t>Institutionalisation</a:t>
                      </a:r>
                      <a:r>
                        <a:rPr lang="en-US" sz="2400" dirty="0"/>
                        <a:t> in long-stay hospitals </a:t>
                      </a:r>
                    </a:p>
                  </a:txBody>
                  <a:tcPr/>
                </a:tc>
                <a:tc>
                  <a:txBody>
                    <a:bodyPr/>
                    <a:lstStyle/>
                    <a:p>
                      <a:pPr algn="ctr"/>
                      <a:r>
                        <a:rPr lang="en-US" sz="2400" b="1" dirty="0"/>
                        <a:t>CARE SETTING</a:t>
                      </a:r>
                    </a:p>
                  </a:txBody>
                  <a:tcPr/>
                </a:tc>
                <a:tc>
                  <a:txBody>
                    <a:bodyPr/>
                    <a:lstStyle/>
                    <a:p>
                      <a:pPr algn="ctr"/>
                      <a:r>
                        <a:rPr lang="en-US" sz="2400" dirty="0"/>
                        <a:t>Community-based services and specialist eating disorder teams</a:t>
                      </a:r>
                    </a:p>
                  </a:txBody>
                  <a:tcPr/>
                </a:tc>
                <a:extLst>
                  <a:ext uri="{0D108BD9-81ED-4DB2-BD59-A6C34878D82A}">
                    <a16:rowId xmlns:a16="http://schemas.microsoft.com/office/drawing/2014/main" val="1628304355"/>
                  </a:ext>
                </a:extLst>
              </a:tr>
              <a:tr h="1060150">
                <a:tc>
                  <a:txBody>
                    <a:bodyPr/>
                    <a:lstStyle/>
                    <a:p>
                      <a:pPr algn="ctr"/>
                      <a:r>
                        <a:rPr lang="en-US" sz="2400" dirty="0"/>
                        <a:t>Enforced feeding, behavior modification, aversive methods</a:t>
                      </a:r>
                    </a:p>
                  </a:txBody>
                  <a:tcPr/>
                </a:tc>
                <a:tc>
                  <a:txBody>
                    <a:bodyPr/>
                    <a:lstStyle/>
                    <a:p>
                      <a:pPr algn="ctr"/>
                      <a:r>
                        <a:rPr lang="en-US" sz="2400" b="1" dirty="0"/>
                        <a:t>TREATMENT APPROACH</a:t>
                      </a:r>
                    </a:p>
                  </a:txBody>
                  <a:tcPr/>
                </a:tc>
                <a:tc>
                  <a:txBody>
                    <a:bodyPr/>
                    <a:lstStyle/>
                    <a:p>
                      <a:pPr algn="ctr"/>
                      <a:r>
                        <a:rPr lang="en-US" sz="2400" dirty="0"/>
                        <a:t>Evidence-based psychological therapies, nutritional support and medical care. </a:t>
                      </a:r>
                    </a:p>
                  </a:txBody>
                  <a:tcPr/>
                </a:tc>
                <a:extLst>
                  <a:ext uri="{0D108BD9-81ED-4DB2-BD59-A6C34878D82A}">
                    <a16:rowId xmlns:a16="http://schemas.microsoft.com/office/drawing/2014/main" val="1099307558"/>
                  </a:ext>
                </a:extLst>
              </a:tr>
              <a:tr h="1060150">
                <a:tc>
                  <a:txBody>
                    <a:bodyPr/>
                    <a:lstStyle/>
                    <a:p>
                      <a:pPr algn="ctr"/>
                      <a:r>
                        <a:rPr lang="en-US" sz="2400" dirty="0"/>
                        <a:t>Limited understanding: AN was seen as rare and moral illness</a:t>
                      </a:r>
                    </a:p>
                  </a:txBody>
                  <a:tcPr/>
                </a:tc>
                <a:tc>
                  <a:txBody>
                    <a:bodyPr/>
                    <a:lstStyle/>
                    <a:p>
                      <a:pPr algn="ctr"/>
                      <a:r>
                        <a:rPr lang="en-US" sz="2400" b="1" dirty="0"/>
                        <a:t>UNDERSTANDING</a:t>
                      </a:r>
                    </a:p>
                  </a:txBody>
                  <a:tcPr/>
                </a:tc>
                <a:tc>
                  <a:txBody>
                    <a:bodyPr/>
                    <a:lstStyle/>
                    <a:p>
                      <a:pPr algn="ctr"/>
                      <a:r>
                        <a:rPr lang="en-US" sz="2400" dirty="0"/>
                        <a:t>Biopsychosocial understanding of complex multifactorial illness</a:t>
                      </a:r>
                    </a:p>
                  </a:txBody>
                  <a:tcPr/>
                </a:tc>
                <a:extLst>
                  <a:ext uri="{0D108BD9-81ED-4DB2-BD59-A6C34878D82A}">
                    <a16:rowId xmlns:a16="http://schemas.microsoft.com/office/drawing/2014/main" val="565341052"/>
                  </a:ext>
                </a:extLst>
              </a:tr>
              <a:tr h="1060150">
                <a:tc>
                  <a:txBody>
                    <a:bodyPr/>
                    <a:lstStyle/>
                    <a:p>
                      <a:pPr algn="ctr"/>
                      <a:r>
                        <a:rPr lang="en-US" sz="2400" dirty="0"/>
                        <a:t>Minimal involvement</a:t>
                      </a:r>
                    </a:p>
                  </a:txBody>
                  <a:tcPr/>
                </a:tc>
                <a:tc>
                  <a:txBody>
                    <a:bodyPr/>
                    <a:lstStyle/>
                    <a:p>
                      <a:pPr algn="ctr"/>
                      <a:r>
                        <a:rPr lang="en-US" sz="2400" b="1" dirty="0"/>
                        <a:t>PATIENT ROLE</a:t>
                      </a:r>
                    </a:p>
                  </a:txBody>
                  <a:tcPr/>
                </a:tc>
                <a:tc>
                  <a:txBody>
                    <a:bodyPr/>
                    <a:lstStyle/>
                    <a:p>
                      <a:pPr algn="ctr"/>
                      <a:r>
                        <a:rPr lang="en-US" sz="2400" dirty="0"/>
                        <a:t>Active participation and Shared decision making</a:t>
                      </a:r>
                    </a:p>
                  </a:txBody>
                  <a:tcPr/>
                </a:tc>
                <a:extLst>
                  <a:ext uri="{0D108BD9-81ED-4DB2-BD59-A6C34878D82A}">
                    <a16:rowId xmlns:a16="http://schemas.microsoft.com/office/drawing/2014/main" val="4213350186"/>
                  </a:ext>
                </a:extLst>
              </a:tr>
              <a:tr h="1060150">
                <a:tc>
                  <a:txBody>
                    <a:bodyPr/>
                    <a:lstStyle/>
                    <a:p>
                      <a:pPr algn="ctr"/>
                      <a:r>
                        <a:rPr lang="en-US" sz="2400" dirty="0"/>
                        <a:t>High relapse and long-term institutional dependency</a:t>
                      </a:r>
                    </a:p>
                  </a:txBody>
                  <a:tcPr/>
                </a:tc>
                <a:tc>
                  <a:txBody>
                    <a:bodyPr/>
                    <a:lstStyle/>
                    <a:p>
                      <a:pPr algn="ctr"/>
                      <a:r>
                        <a:rPr lang="en-US" sz="2400" b="1" dirty="0"/>
                        <a:t>OUTCOMES</a:t>
                      </a:r>
                    </a:p>
                  </a:txBody>
                  <a:tcPr/>
                </a:tc>
                <a:tc>
                  <a:txBody>
                    <a:bodyPr/>
                    <a:lstStyle/>
                    <a:p>
                      <a:pPr algn="ctr"/>
                      <a:r>
                        <a:rPr lang="en-US" sz="2400" dirty="0"/>
                        <a:t>Improved outcomes, but relapse remains a challenge</a:t>
                      </a:r>
                    </a:p>
                  </a:txBody>
                  <a:tcPr/>
                </a:tc>
                <a:extLst>
                  <a:ext uri="{0D108BD9-81ED-4DB2-BD59-A6C34878D82A}">
                    <a16:rowId xmlns:a16="http://schemas.microsoft.com/office/drawing/2014/main" val="3658489784"/>
                  </a:ext>
                </a:extLst>
              </a:tr>
            </a:tbl>
          </a:graphicData>
        </a:graphic>
      </p:graphicFrame>
      <p:sp>
        <p:nvSpPr>
          <p:cNvPr id="29" name="TextBox 28">
            <a:extLst>
              <a:ext uri="{FF2B5EF4-FFF2-40B4-BE49-F238E27FC236}">
                <a16:creationId xmlns:a16="http://schemas.microsoft.com/office/drawing/2014/main" id="{9689AF9F-D2B3-D546-B8A2-2F2B6C955B08}"/>
              </a:ext>
            </a:extLst>
          </p:cNvPr>
          <p:cNvSpPr txBox="1"/>
          <p:nvPr/>
        </p:nvSpPr>
        <p:spPr>
          <a:xfrm>
            <a:off x="9096406" y="15843296"/>
            <a:ext cx="10193079" cy="2431435"/>
          </a:xfrm>
          <a:prstGeom prst="rect">
            <a:avLst/>
          </a:prstGeom>
          <a:noFill/>
        </p:spPr>
        <p:txBody>
          <a:bodyPr wrap="square" rtlCol="0">
            <a:spAutoFit/>
          </a:bodyPr>
          <a:lstStyle/>
          <a:p>
            <a:r>
              <a:rPr lang="en-US" sz="3200" b="1" dirty="0"/>
              <a:t>KEY UK STATISTICS (Source: Beat, 2025)</a:t>
            </a:r>
          </a:p>
          <a:p>
            <a:pPr marL="342900" indent="-342900">
              <a:buFont typeface="Arial" panose="020B0604020202020204" pitchFamily="34" charset="0"/>
              <a:buChar char="•"/>
            </a:pPr>
            <a:r>
              <a:rPr lang="en-US" sz="2400" dirty="0"/>
              <a:t>1.25 million people in the UK live with an eating disorder. </a:t>
            </a:r>
          </a:p>
          <a:p>
            <a:pPr marL="342900" indent="-342900">
              <a:buFont typeface="Arial" panose="020B0604020202020204" pitchFamily="34" charset="0"/>
              <a:buChar char="•"/>
            </a:pPr>
            <a:r>
              <a:rPr lang="en-US" sz="2400" dirty="0"/>
              <a:t>25% of affected individuals are male. </a:t>
            </a:r>
          </a:p>
          <a:p>
            <a:pPr marL="342900" indent="-342900">
              <a:buFont typeface="Arial" panose="020B0604020202020204" pitchFamily="34" charset="0"/>
              <a:buChar char="•"/>
            </a:pPr>
            <a:r>
              <a:rPr lang="en-US" sz="2400" dirty="0"/>
              <a:t>People with anorexia nervosa are 5.9 times more likely to die than the general population. </a:t>
            </a:r>
          </a:p>
          <a:p>
            <a:pPr marL="342900" indent="-342900">
              <a:buFont typeface="Arial" panose="020B0604020202020204" pitchFamily="34" charset="0"/>
              <a:buChar char="•"/>
            </a:pPr>
            <a:r>
              <a:rPr lang="en-US" sz="2400" dirty="0"/>
              <a:t>1 in 5 deaths among people with anorexia is linked to suicide.</a:t>
            </a:r>
          </a:p>
        </p:txBody>
      </p:sp>
    </p:spTree>
    <p:extLst>
      <p:ext uri="{BB962C8B-B14F-4D97-AF65-F5344CB8AC3E}">
        <p14:creationId xmlns:p14="http://schemas.microsoft.com/office/powerpoint/2010/main" val="7882832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C2AAE-63CA-1243-87A2-8242F4C039C1}"/>
              </a:ext>
            </a:extLst>
          </p:cNvPr>
          <p:cNvSpPr>
            <a:spLocks noGrp="1"/>
          </p:cNvSpPr>
          <p:nvPr>
            <p:ph type="title"/>
          </p:nvPr>
        </p:nvSpPr>
        <p:spPr>
          <a:xfrm>
            <a:off x="2081421" y="1138486"/>
            <a:ext cx="26112371" cy="2617086"/>
          </a:xfrm>
        </p:spPr>
        <p:txBody>
          <a:bodyPr/>
          <a:lstStyle/>
          <a:p>
            <a:pPr algn="ctr"/>
            <a:r>
              <a:rPr lang="en-US" dirty="0"/>
              <a:t>References</a:t>
            </a:r>
          </a:p>
        </p:txBody>
      </p:sp>
      <p:sp>
        <p:nvSpPr>
          <p:cNvPr id="3" name="Content Placeholder 2">
            <a:extLst>
              <a:ext uri="{FF2B5EF4-FFF2-40B4-BE49-F238E27FC236}">
                <a16:creationId xmlns:a16="http://schemas.microsoft.com/office/drawing/2014/main" id="{EC0A456A-848C-9343-BD04-9286487C8488}"/>
              </a:ext>
            </a:extLst>
          </p:cNvPr>
          <p:cNvSpPr>
            <a:spLocks noGrp="1"/>
          </p:cNvSpPr>
          <p:nvPr>
            <p:ph idx="1"/>
          </p:nvPr>
        </p:nvSpPr>
        <p:spPr>
          <a:xfrm>
            <a:off x="2081421" y="3755572"/>
            <a:ext cx="26112371" cy="15504542"/>
          </a:xfrm>
        </p:spPr>
        <p:txBody>
          <a:bodyPr>
            <a:normAutofit fontScale="47500" lnSpcReduction="20000"/>
          </a:bodyPr>
          <a:lstStyle/>
          <a:p>
            <a:r>
              <a:rPr lang="en-US" dirty="0"/>
              <a:t>Beat (2025) </a:t>
            </a:r>
            <a:r>
              <a:rPr lang="en-US" i="1" dirty="0"/>
              <a:t>Eating disorder statistics</a:t>
            </a:r>
            <a:r>
              <a:rPr lang="en-US" dirty="0"/>
              <a:t>. Available at: https://</a:t>
            </a:r>
            <a:r>
              <a:rPr lang="en-US" dirty="0" err="1"/>
              <a:t>www.beateatingdisorders.org.uk</a:t>
            </a:r>
            <a:r>
              <a:rPr lang="en-US" dirty="0"/>
              <a:t>/get-information-and-support/about-eating-disorders/statistics/?</a:t>
            </a:r>
            <a:r>
              <a:rPr lang="en-US" dirty="0" err="1"/>
              <a:t>utm_source</a:t>
            </a:r>
            <a:r>
              <a:rPr lang="en-US" dirty="0"/>
              <a:t>=</a:t>
            </a:r>
            <a:r>
              <a:rPr lang="en-US" dirty="0" err="1"/>
              <a:t>chatgpt.com</a:t>
            </a:r>
            <a:r>
              <a:rPr lang="en-US" dirty="0"/>
              <a:t> (Accessed: 24 June 2026). Bruch, H. (2001). </a:t>
            </a:r>
            <a:r>
              <a:rPr lang="en-US" i="1" dirty="0"/>
              <a:t>The Golden Cage: The Enigma of Anorexia Nervosa, With a New Foreword by Catherine Steiner-Adair, Ed. D</a:t>
            </a:r>
            <a:r>
              <a:rPr lang="en-US" dirty="0"/>
              <a:t>. Harvard University Press.</a:t>
            </a:r>
          </a:p>
          <a:p>
            <a:r>
              <a:rPr lang="en-US" dirty="0"/>
              <a:t>Bryan, D.C., Macdonald, P., </a:t>
            </a:r>
            <a:r>
              <a:rPr lang="en-US" dirty="0" err="1"/>
              <a:t>Cardi</a:t>
            </a:r>
            <a:r>
              <a:rPr lang="en-US" dirty="0"/>
              <a:t>, V., Rowlands, K., </a:t>
            </a:r>
            <a:r>
              <a:rPr lang="en-US" dirty="0" err="1"/>
              <a:t>Ambwani</a:t>
            </a:r>
            <a:r>
              <a:rPr lang="en-US" dirty="0"/>
              <a:t>, S., </a:t>
            </a:r>
            <a:r>
              <a:rPr lang="en-US" dirty="0" err="1"/>
              <a:t>Arcelus</a:t>
            </a:r>
            <a:r>
              <a:rPr lang="en-US" dirty="0"/>
              <a:t>, J., Bonin, E.M., Landau, S., Schmidt, U. and Treasure, J., 2022. Transitions from intensive eating disorder treatment settings: qualitative investigation of the experiences and needs of adults with anorexia nervosa and their </a:t>
            </a:r>
            <a:r>
              <a:rPr lang="en-US" dirty="0" err="1"/>
              <a:t>carers</a:t>
            </a:r>
            <a:r>
              <a:rPr lang="en-US" dirty="0"/>
              <a:t>. </a:t>
            </a:r>
            <a:r>
              <a:rPr lang="en-US" i="1" dirty="0" err="1"/>
              <a:t>BJPsych</a:t>
            </a:r>
            <a:r>
              <a:rPr lang="en-US" i="1" dirty="0"/>
              <a:t> Open</a:t>
            </a:r>
            <a:r>
              <a:rPr lang="en-US" dirty="0"/>
              <a:t>, </a:t>
            </a:r>
            <a:r>
              <a:rPr lang="en-US" i="1" dirty="0"/>
              <a:t>8</a:t>
            </a:r>
            <a:r>
              <a:rPr lang="en-US" dirty="0"/>
              <a:t>(4), p.e137.</a:t>
            </a:r>
          </a:p>
          <a:p>
            <a:r>
              <a:rPr lang="en-US" dirty="0" err="1"/>
              <a:t>Calugi</a:t>
            </a:r>
            <a:r>
              <a:rPr lang="en-US" dirty="0"/>
              <a:t>, S., </a:t>
            </a:r>
            <a:r>
              <a:rPr lang="en-US" dirty="0" err="1"/>
              <a:t>Dalle</a:t>
            </a:r>
            <a:r>
              <a:rPr lang="en-US" dirty="0"/>
              <a:t> Grave, A., Conti, M., </a:t>
            </a:r>
            <a:r>
              <a:rPr lang="en-US" dirty="0" err="1"/>
              <a:t>Dametti</a:t>
            </a:r>
            <a:r>
              <a:rPr lang="en-US" dirty="0"/>
              <a:t>, L., </a:t>
            </a:r>
            <a:r>
              <a:rPr lang="en-US" dirty="0" err="1"/>
              <a:t>Chimini</a:t>
            </a:r>
            <a:r>
              <a:rPr lang="en-US" dirty="0"/>
              <a:t>, M. and </a:t>
            </a:r>
            <a:r>
              <a:rPr lang="en-US" dirty="0" err="1"/>
              <a:t>Dalle</a:t>
            </a:r>
            <a:r>
              <a:rPr lang="en-US" dirty="0"/>
              <a:t> Grave, R., 2023. The role of weight suppression in intensive enhanced cognitive behavioral therapy for adolescents with anorexia nervosa: A longitudinal study. </a:t>
            </a:r>
            <a:r>
              <a:rPr lang="en-US" i="1" dirty="0"/>
              <a:t>International Journal of Environmental Research and Public Health</a:t>
            </a:r>
            <a:r>
              <a:rPr lang="en-US" dirty="0"/>
              <a:t>, </a:t>
            </a:r>
            <a:r>
              <a:rPr lang="en-US" i="1" dirty="0"/>
              <a:t>20</a:t>
            </a:r>
            <a:r>
              <a:rPr lang="en-US" dirty="0"/>
              <a:t>(4), p.3221.</a:t>
            </a:r>
          </a:p>
          <a:p>
            <a:r>
              <a:rPr lang="en-US" dirty="0" err="1"/>
              <a:t>Citrome</a:t>
            </a:r>
            <a:r>
              <a:rPr lang="en-US" dirty="0"/>
              <a:t>, L. and </a:t>
            </a:r>
            <a:r>
              <a:rPr lang="en-US" dirty="0" err="1"/>
              <a:t>Grilo</a:t>
            </a:r>
            <a:r>
              <a:rPr lang="en-US" dirty="0"/>
              <a:t>, C.M., 2021. Eating Disorders Update 2021: What We Know, What We Don't Know, and Next Steps. </a:t>
            </a:r>
            <a:r>
              <a:rPr lang="en-US" i="1" dirty="0"/>
              <a:t>Clinical Therapeutics</a:t>
            </a:r>
            <a:r>
              <a:rPr lang="en-US" dirty="0"/>
              <a:t>, </a:t>
            </a:r>
            <a:r>
              <a:rPr lang="en-US" i="1" dirty="0"/>
              <a:t>43</a:t>
            </a:r>
            <a:r>
              <a:rPr lang="en-US" dirty="0"/>
              <a:t>(1), pp.4-6.</a:t>
            </a:r>
          </a:p>
          <a:p>
            <a:r>
              <a:rPr lang="en-US" dirty="0"/>
              <a:t>Gull, W., 1874. Anorexia nervosa: </a:t>
            </a:r>
            <a:r>
              <a:rPr lang="en-US" dirty="0" err="1"/>
              <a:t>apepsia</a:t>
            </a:r>
            <a:r>
              <a:rPr lang="en-US" dirty="0"/>
              <a:t> </a:t>
            </a:r>
            <a:r>
              <a:rPr lang="en-US" dirty="0" err="1"/>
              <a:t>hysterica</a:t>
            </a:r>
            <a:r>
              <a:rPr lang="en-US" dirty="0"/>
              <a:t>, anorexia </a:t>
            </a:r>
            <a:r>
              <a:rPr lang="en-US" dirty="0" err="1"/>
              <a:t>hysterica</a:t>
            </a:r>
            <a:r>
              <a:rPr lang="en-US" dirty="0"/>
              <a:t>. In </a:t>
            </a:r>
            <a:r>
              <a:rPr lang="en-US" i="1" dirty="0"/>
              <a:t>Food: A British History, 1800-1914</a:t>
            </a:r>
            <a:r>
              <a:rPr lang="en-US" dirty="0"/>
              <a:t> (pp. 545-548). Routledge.</a:t>
            </a:r>
          </a:p>
          <a:p>
            <a:r>
              <a:rPr lang="en-US" dirty="0"/>
              <a:t>Hagan, K.E., Matheson, B.E., </a:t>
            </a:r>
            <a:r>
              <a:rPr lang="en-US" dirty="0" err="1"/>
              <a:t>Datta</a:t>
            </a:r>
            <a:r>
              <a:rPr lang="en-US" dirty="0"/>
              <a:t>, N., </a:t>
            </a:r>
            <a:r>
              <a:rPr lang="en-US" dirty="0" err="1"/>
              <a:t>L'Insalata</a:t>
            </a:r>
            <a:r>
              <a:rPr lang="en-US" dirty="0"/>
              <a:t>, A.M., </a:t>
            </a:r>
            <a:r>
              <a:rPr lang="en-US" dirty="0" err="1"/>
              <a:t>Onipede</a:t>
            </a:r>
            <a:r>
              <a:rPr lang="en-US" dirty="0"/>
              <a:t>, Z.A., </a:t>
            </a:r>
            <a:r>
              <a:rPr lang="en-US" dirty="0" err="1"/>
              <a:t>Gorrell</a:t>
            </a:r>
            <a:r>
              <a:rPr lang="en-US" dirty="0"/>
              <a:t>, S., Mondal, S., </a:t>
            </a:r>
            <a:r>
              <a:rPr lang="en-US" dirty="0" err="1"/>
              <a:t>Bohon</a:t>
            </a:r>
            <a:r>
              <a:rPr lang="en-US" dirty="0"/>
              <a:t>, C.M., Le Grange, D. and Lock, J.D., 2023. Understanding outcomes in family-based treatment for adolescent anorexia nervosa: a network approach. </a:t>
            </a:r>
            <a:r>
              <a:rPr lang="en-US" i="1" dirty="0"/>
              <a:t>Psychological Medicine</a:t>
            </a:r>
            <a:r>
              <a:rPr lang="en-US" dirty="0"/>
              <a:t>, </a:t>
            </a:r>
            <a:r>
              <a:rPr lang="en-US" i="1" dirty="0"/>
              <a:t>53</a:t>
            </a:r>
            <a:r>
              <a:rPr lang="en-US" dirty="0"/>
              <a:t>(2), pp.396-407.</a:t>
            </a:r>
          </a:p>
          <a:p>
            <a:r>
              <a:rPr lang="en-US" dirty="0" err="1"/>
              <a:t>Marzola</a:t>
            </a:r>
            <a:r>
              <a:rPr lang="en-US" dirty="0"/>
              <a:t>, E., Nasser, J.A., </a:t>
            </a:r>
            <a:r>
              <a:rPr lang="en-US" dirty="0" err="1"/>
              <a:t>Hashim</a:t>
            </a:r>
            <a:r>
              <a:rPr lang="en-US" dirty="0"/>
              <a:t>, S.A., Shih, P.A.B. and Kaye, W.H., 2013. Nutritional rehabilitation in anorexia nervosa: review of the literature and implications for treatment. </a:t>
            </a:r>
            <a:r>
              <a:rPr lang="en-US" i="1" dirty="0"/>
              <a:t>BMC psychiatry</a:t>
            </a:r>
            <a:r>
              <a:rPr lang="en-US" dirty="0"/>
              <a:t>, </a:t>
            </a:r>
            <a:r>
              <a:rPr lang="en-US" i="1" dirty="0"/>
              <a:t>13</a:t>
            </a:r>
            <a:r>
              <a:rPr lang="en-US" dirty="0"/>
              <a:t>(1), p.290.</a:t>
            </a:r>
          </a:p>
          <a:p>
            <a:r>
              <a:rPr lang="en-US" dirty="0"/>
              <a:t>National Institute for Health and Care Excellence .2020. </a:t>
            </a:r>
            <a:r>
              <a:rPr lang="en-US" i="1" dirty="0"/>
              <a:t>Eating Disorders: Recognition and Treatment (NG69)</a:t>
            </a:r>
            <a:r>
              <a:rPr lang="en-US" dirty="0"/>
              <a:t>. London: NICE.</a:t>
            </a:r>
          </a:p>
          <a:p>
            <a:r>
              <a:rPr lang="en-US" dirty="0" err="1"/>
              <a:t>Steinhausen</a:t>
            </a:r>
            <a:r>
              <a:rPr lang="en-US" dirty="0"/>
              <a:t>, H.C., 2002. The outcome of anorexia nervosa in the 20th century. </a:t>
            </a:r>
            <a:r>
              <a:rPr lang="en-US" i="1" dirty="0"/>
              <a:t>American journal of Psychiatry</a:t>
            </a:r>
            <a:r>
              <a:rPr lang="en-US" dirty="0"/>
              <a:t>, </a:t>
            </a:r>
            <a:r>
              <a:rPr lang="en-US" i="1" dirty="0"/>
              <a:t>159</a:t>
            </a:r>
            <a:r>
              <a:rPr lang="en-US" dirty="0"/>
              <a:t>(8), pp.1284-1293.</a:t>
            </a:r>
          </a:p>
          <a:p>
            <a:r>
              <a:rPr lang="en-US" dirty="0"/>
              <a:t>World Health Organization (2024) </a:t>
            </a:r>
            <a:r>
              <a:rPr lang="en-US" i="1" dirty="0"/>
              <a:t>International Classification of Diseases 11th Revision (ICD-11): Feeding and Eating Disorders</a:t>
            </a:r>
            <a:r>
              <a:rPr lang="en-US" dirty="0"/>
              <a:t>. Geneva: World Health Organization. Available at: </a:t>
            </a:r>
            <a:r>
              <a:rPr lang="en-GB" u="sng" dirty="0">
                <a:hlinkClick r:id="rId2"/>
              </a:rPr>
              <a:t>https://icd.who.int/en/ (Accessed: 24 June 2026).  </a:t>
            </a:r>
          </a:p>
          <a:p>
            <a:endParaRPr lang="en-US" dirty="0"/>
          </a:p>
        </p:txBody>
      </p:sp>
    </p:spTree>
    <p:extLst>
      <p:ext uri="{BB962C8B-B14F-4D97-AF65-F5344CB8AC3E}">
        <p14:creationId xmlns:p14="http://schemas.microsoft.com/office/powerpoint/2010/main" val="260606625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298</TotalTime>
  <Words>1367</Words>
  <Application>Microsoft Office PowerPoint</Application>
  <PresentationFormat>Custom</PresentationFormat>
  <Paragraphs>119</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Anorexia Nervosa: Historical and Contemporary Treatment and Provision of Care</vt:lpstr>
      <vt:lpstr>Conclusion Treatment of anorexia nervosa has evolved significantly from institutional and paternalistic approaches to multidisciplinary, evidence-based models of care. Despite these advances, stigma, inequalities and limitations in service provision continue to affect recovery outcomes. Future policy must prioritise equitable access, early intervention and sustained recovery support.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Fariza iqbal</cp:lastModifiedBy>
  <cp:revision>29</cp:revision>
  <dcterms:created xsi:type="dcterms:W3CDTF">2026-06-24T08:08:32Z</dcterms:created>
  <dcterms:modified xsi:type="dcterms:W3CDTF">2026-07-03T16:47:31Z</dcterms:modified>
</cp:coreProperties>
</file>