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82"/>
  </p:notesMasterIdLst>
  <p:sldIdLst>
    <p:sldId id="256" r:id="rId2"/>
    <p:sldId id="257" r:id="rId3"/>
    <p:sldId id="258" r:id="rId4"/>
    <p:sldId id="259" r:id="rId5"/>
    <p:sldId id="260" r:id="rId6"/>
    <p:sldId id="261" r:id="rId7"/>
    <p:sldId id="262" r:id="rId8"/>
    <p:sldId id="263" r:id="rId9"/>
    <p:sldId id="264" r:id="rId10"/>
    <p:sldId id="272" r:id="rId11"/>
    <p:sldId id="349" r:id="rId12"/>
    <p:sldId id="265" r:id="rId13"/>
    <p:sldId id="267" r:id="rId14"/>
    <p:sldId id="275" r:id="rId15"/>
    <p:sldId id="276" r:id="rId16"/>
    <p:sldId id="268" r:id="rId17"/>
    <p:sldId id="269" r:id="rId18"/>
    <p:sldId id="270" r:id="rId19"/>
    <p:sldId id="271" r:id="rId20"/>
    <p:sldId id="277" r:id="rId21"/>
    <p:sldId id="278" r:id="rId22"/>
    <p:sldId id="279" r:id="rId23"/>
    <p:sldId id="280" r:id="rId24"/>
    <p:sldId id="283" r:id="rId25"/>
    <p:sldId id="281" r:id="rId26"/>
    <p:sldId id="284" r:id="rId27"/>
    <p:sldId id="286" r:id="rId28"/>
    <p:sldId id="287" r:id="rId29"/>
    <p:sldId id="351" r:id="rId30"/>
    <p:sldId id="289" r:id="rId31"/>
    <p:sldId id="290" r:id="rId32"/>
    <p:sldId id="291" r:id="rId33"/>
    <p:sldId id="292" r:id="rId34"/>
    <p:sldId id="293" r:id="rId35"/>
    <p:sldId id="294" r:id="rId36"/>
    <p:sldId id="295" r:id="rId37"/>
    <p:sldId id="296" r:id="rId38"/>
    <p:sldId id="297" r:id="rId39"/>
    <p:sldId id="299" r:id="rId40"/>
    <p:sldId id="301" r:id="rId41"/>
    <p:sldId id="302" r:id="rId42"/>
    <p:sldId id="303" r:id="rId43"/>
    <p:sldId id="304" r:id="rId44"/>
    <p:sldId id="305" r:id="rId45"/>
    <p:sldId id="306" r:id="rId46"/>
    <p:sldId id="308" r:id="rId47"/>
    <p:sldId id="309" r:id="rId48"/>
    <p:sldId id="310" r:id="rId49"/>
    <p:sldId id="311" r:id="rId50"/>
    <p:sldId id="313" r:id="rId51"/>
    <p:sldId id="314" r:id="rId52"/>
    <p:sldId id="318" r:id="rId53"/>
    <p:sldId id="315" r:id="rId54"/>
    <p:sldId id="316" r:id="rId55"/>
    <p:sldId id="317" r:id="rId56"/>
    <p:sldId id="346" r:id="rId57"/>
    <p:sldId id="333" r:id="rId58"/>
    <p:sldId id="348" r:id="rId59"/>
    <p:sldId id="335" r:id="rId60"/>
    <p:sldId id="336" r:id="rId61"/>
    <p:sldId id="338" r:id="rId62"/>
    <p:sldId id="339" r:id="rId63"/>
    <p:sldId id="340" r:id="rId64"/>
    <p:sldId id="342" r:id="rId65"/>
    <p:sldId id="343" r:id="rId66"/>
    <p:sldId id="344" r:id="rId67"/>
    <p:sldId id="320" r:id="rId68"/>
    <p:sldId id="321" r:id="rId69"/>
    <p:sldId id="322" r:id="rId70"/>
    <p:sldId id="323" r:id="rId71"/>
    <p:sldId id="324" r:id="rId72"/>
    <p:sldId id="325" r:id="rId73"/>
    <p:sldId id="326" r:id="rId74"/>
    <p:sldId id="327" r:id="rId75"/>
    <p:sldId id="328" r:id="rId76"/>
    <p:sldId id="329" r:id="rId77"/>
    <p:sldId id="330" r:id="rId78"/>
    <p:sldId id="331" r:id="rId79"/>
    <p:sldId id="332" r:id="rId80"/>
    <p:sldId id="352"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16" d="100"/>
          <a:sy n="116" d="100"/>
        </p:scale>
        <p:origin x="102"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6D204-0E04-4D60-83C7-3B37D36073EA}" type="datetimeFigureOut">
              <a:rPr lang="en-GB" smtClean="0"/>
              <a:t>06/11/2018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EF60EA-7FF6-45C5-923B-29F3AD1CF7AA}" type="slidenum">
              <a:rPr lang="en-GB" smtClean="0"/>
              <a:t>‹#›</a:t>
            </a:fld>
            <a:endParaRPr lang="en-GB"/>
          </a:p>
        </p:txBody>
      </p:sp>
    </p:spTree>
    <p:extLst>
      <p:ext uri="{BB962C8B-B14F-4D97-AF65-F5344CB8AC3E}">
        <p14:creationId xmlns:p14="http://schemas.microsoft.com/office/powerpoint/2010/main" val="3374905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843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2630581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277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2829121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891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507738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301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363325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cy-GB">
              <a:latin typeface="Calibri" charset="0"/>
            </a:endParaRPr>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7ED6E7-C8C0-1441-AF10-C7D26AE0E359}" type="slidenum">
              <a:rPr lang="cy-GB" sz="1200">
                <a:latin typeface="Calibri" charset="0"/>
              </a:rPr>
              <a:pPr eaLnBrk="1" hangingPunct="1"/>
              <a:t>39</a:t>
            </a:fld>
            <a:endParaRPr lang="cy-GB" sz="1200">
              <a:latin typeface="Calibri" charset="0"/>
            </a:endParaRPr>
          </a:p>
        </p:txBody>
      </p:sp>
    </p:spTree>
    <p:extLst>
      <p:ext uri="{BB962C8B-B14F-4D97-AF65-F5344CB8AC3E}">
        <p14:creationId xmlns:p14="http://schemas.microsoft.com/office/powerpoint/2010/main" val="2095710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A8EAB26-4D62-48B5-AD31-405CDC330568}" type="slidenum">
              <a:rPr lang="cy-GB"/>
              <a:pPr fontAlgn="base">
                <a:spcBef>
                  <a:spcPct val="0"/>
                </a:spcBef>
                <a:spcAft>
                  <a:spcPct val="0"/>
                </a:spcAft>
              </a:pPr>
              <a:t>44</a:t>
            </a:fld>
            <a:endParaRPr lang="cy-GB"/>
          </a:p>
        </p:txBody>
      </p:sp>
    </p:spTree>
    <p:extLst>
      <p:ext uri="{BB962C8B-B14F-4D97-AF65-F5344CB8AC3E}">
        <p14:creationId xmlns:p14="http://schemas.microsoft.com/office/powerpoint/2010/main" val="3974487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CF3E16-7D94-4588-B9DB-D888C617F0AC}" type="slidenum">
              <a:rPr lang="cy-GB"/>
              <a:pPr fontAlgn="base">
                <a:spcBef>
                  <a:spcPct val="0"/>
                </a:spcBef>
                <a:spcAft>
                  <a:spcPct val="0"/>
                </a:spcAft>
              </a:pPr>
              <a:t>47</a:t>
            </a:fld>
            <a:endParaRPr lang="cy-GB"/>
          </a:p>
        </p:txBody>
      </p:sp>
    </p:spTree>
    <p:extLst>
      <p:ext uri="{BB962C8B-B14F-4D97-AF65-F5344CB8AC3E}">
        <p14:creationId xmlns:p14="http://schemas.microsoft.com/office/powerpoint/2010/main" val="4022109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AA1A0A1-8A19-47E7-BED7-62F86FF3A423}" type="slidenum">
              <a:rPr lang="cy-GB"/>
              <a:pPr fontAlgn="base">
                <a:spcBef>
                  <a:spcPct val="0"/>
                </a:spcBef>
                <a:spcAft>
                  <a:spcPct val="0"/>
                </a:spcAft>
              </a:pPr>
              <a:t>49</a:t>
            </a:fld>
            <a:endParaRPr lang="cy-GB"/>
          </a:p>
        </p:txBody>
      </p:sp>
    </p:spTree>
    <p:extLst>
      <p:ext uri="{BB962C8B-B14F-4D97-AF65-F5344CB8AC3E}">
        <p14:creationId xmlns:p14="http://schemas.microsoft.com/office/powerpoint/2010/main" val="366037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5D5874-2295-4B77-9297-F346AD333183}" type="slidenum">
              <a:rPr lang="cy-GB"/>
              <a:pPr fontAlgn="base">
                <a:spcBef>
                  <a:spcPct val="0"/>
                </a:spcBef>
                <a:spcAft>
                  <a:spcPct val="0"/>
                </a:spcAft>
              </a:pPr>
              <a:t>52</a:t>
            </a:fld>
            <a:endParaRPr lang="cy-GB"/>
          </a:p>
        </p:txBody>
      </p:sp>
    </p:spTree>
    <p:extLst>
      <p:ext uri="{BB962C8B-B14F-4D97-AF65-F5344CB8AC3E}">
        <p14:creationId xmlns:p14="http://schemas.microsoft.com/office/powerpoint/2010/main" val="170502970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724490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458244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FA0FEC-2DA9-4373-BC84-C1789425A2BA}"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22771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FA0FEC-2DA9-4373-BC84-C1789425A2BA}"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953204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FA0FEC-2DA9-4373-BC84-C1789425A2BA}" type="datetimeFigureOut">
              <a:rPr lang="en-GB" smtClean="0"/>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846290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2FA0FEC-2DA9-4373-BC84-C1789425A2BA}"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819646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2FA0FEC-2DA9-4373-BC84-C1789425A2BA}" type="datetimeFigureOut">
              <a:rPr lang="en-GB" smtClean="0"/>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1860015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513711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961564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1817229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223881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2177F1-F75A-47B6-8C2C-2AFFF56B8215}"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41837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604246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2FA0FEC-2DA9-4373-BC84-C1789425A2BA}"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840176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2FA0FEC-2DA9-4373-BC84-C1789425A2BA}"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34582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293545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2FA0FEC-2DA9-4373-BC84-C1789425A2BA}" type="datetimeFigureOut">
              <a:rPr lang="en-GB" smtClean="0"/>
              <a:t>06/11/2018</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62177F1-F75A-47B6-8C2C-2AFFF56B8215}" type="slidenum">
              <a:rPr lang="en-GB" smtClean="0"/>
              <a:t>‹#›</a:t>
            </a:fld>
            <a:endParaRPr lang="en-GB"/>
          </a:p>
        </p:txBody>
      </p:sp>
    </p:spTree>
    <p:extLst>
      <p:ext uri="{BB962C8B-B14F-4D97-AF65-F5344CB8AC3E}">
        <p14:creationId xmlns:p14="http://schemas.microsoft.com/office/powerpoint/2010/main" val="2655424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2400"/>
            <a:ext cx="10972800" cy="125095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774825"/>
            <a:ext cx="5384800" cy="4625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774825"/>
            <a:ext cx="5384800" cy="4625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50679724-AAB9-704D-BFCA-942E30DB5DFC}" type="datetimeFigureOut">
              <a:rPr lang="en-US"/>
              <a:pPr>
                <a:defRPr/>
              </a:pPr>
              <a:t>11/6/2018</a:t>
            </a:fld>
            <a:endParaRPr lang="cy-GB"/>
          </a:p>
        </p:txBody>
      </p:sp>
      <p:sp>
        <p:nvSpPr>
          <p:cNvPr id="6" name="Footer Placeholder 4"/>
          <p:cNvSpPr>
            <a:spLocks noGrp="1"/>
          </p:cNvSpPr>
          <p:nvPr>
            <p:ph type="ftr" sz="quarter" idx="11"/>
          </p:nvPr>
        </p:nvSpPr>
        <p:spPr/>
        <p:txBody>
          <a:bodyPr/>
          <a:lstStyle>
            <a:lvl1pPr>
              <a:defRPr/>
            </a:lvl1pPr>
          </a:lstStyle>
          <a:p>
            <a:pPr>
              <a:defRPr/>
            </a:pPr>
            <a:endParaRPr lang="cy-GB"/>
          </a:p>
        </p:txBody>
      </p:sp>
      <p:sp>
        <p:nvSpPr>
          <p:cNvPr id="7" name="Slide Number Placeholder 5"/>
          <p:cNvSpPr>
            <a:spLocks noGrp="1"/>
          </p:cNvSpPr>
          <p:nvPr>
            <p:ph type="sldNum" sz="quarter" idx="12"/>
          </p:nvPr>
        </p:nvSpPr>
        <p:spPr/>
        <p:txBody>
          <a:bodyPr/>
          <a:lstStyle>
            <a:lvl1pPr>
              <a:defRPr/>
            </a:lvl1pPr>
          </a:lstStyle>
          <a:p>
            <a:pPr>
              <a:defRPr/>
            </a:pPr>
            <a:fld id="{DC6B871E-B4BF-4049-922C-6D8BB722822F}" type="slidenum">
              <a:rPr lang="cy-GB"/>
              <a:pPr>
                <a:defRPr/>
              </a:pPr>
              <a:t>‹#›</a:t>
            </a:fld>
            <a:endParaRPr lang="cy-GB"/>
          </a:p>
        </p:txBody>
      </p:sp>
    </p:spTree>
    <p:extLst>
      <p:ext uri="{BB962C8B-B14F-4D97-AF65-F5344CB8AC3E}">
        <p14:creationId xmlns:p14="http://schemas.microsoft.com/office/powerpoint/2010/main" val="765758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2FA0FEC-2DA9-4373-BC84-C1789425A2BA}" type="datetimeFigureOut">
              <a:rPr lang="en-GB" smtClean="0"/>
              <a:t>06/11/2018</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62177F1-F75A-47B6-8C2C-2AFFF56B8215}" type="slidenum">
              <a:rPr lang="en-GB" smtClean="0"/>
              <a:t>‹#›</a:t>
            </a:fld>
            <a:endParaRPr lang="en-GB"/>
          </a:p>
        </p:txBody>
      </p:sp>
    </p:spTree>
    <p:extLst>
      <p:ext uri="{BB962C8B-B14F-4D97-AF65-F5344CB8AC3E}">
        <p14:creationId xmlns:p14="http://schemas.microsoft.com/office/powerpoint/2010/main" val="4100179541"/>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 id="2147483742" r:id="rId18"/>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Writing Skills</a:t>
            </a:r>
            <a:endParaRPr lang="en-GB" dirty="0"/>
          </a:p>
        </p:txBody>
      </p:sp>
      <p:sp>
        <p:nvSpPr>
          <p:cNvPr id="3" name="Subtitle 2"/>
          <p:cNvSpPr>
            <a:spLocks noGrp="1"/>
          </p:cNvSpPr>
          <p:nvPr>
            <p:ph type="subTitle" idx="1"/>
          </p:nvPr>
        </p:nvSpPr>
        <p:spPr/>
        <p:txBody>
          <a:bodyPr/>
          <a:lstStyle/>
          <a:p>
            <a:pPr algn="ctr"/>
            <a:r>
              <a:rPr lang="en-GB" dirty="0"/>
              <a:t>ECGE4001R</a:t>
            </a:r>
          </a:p>
        </p:txBody>
      </p:sp>
    </p:spTree>
    <p:extLst>
      <p:ext uri="{BB962C8B-B14F-4D97-AF65-F5344CB8AC3E}">
        <p14:creationId xmlns:p14="http://schemas.microsoft.com/office/powerpoint/2010/main" val="5258351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Session. </a:t>
            </a:r>
            <a:endParaRPr lang="en-GB" dirty="0"/>
          </a:p>
        </p:txBody>
      </p:sp>
      <p:sp>
        <p:nvSpPr>
          <p:cNvPr id="3" name="Content Placeholder 2"/>
          <p:cNvSpPr>
            <a:spLocks noGrp="1"/>
          </p:cNvSpPr>
          <p:nvPr>
            <p:ph idx="1"/>
          </p:nvPr>
        </p:nvSpPr>
        <p:spPr/>
        <p:txBody>
          <a:bodyPr/>
          <a:lstStyle/>
          <a:p>
            <a:r>
              <a:rPr lang="en-GB" dirty="0" smtClean="0"/>
              <a:t>To consider the requirements to write at HE. </a:t>
            </a:r>
          </a:p>
          <a:p>
            <a:endParaRPr lang="en-GB" dirty="0"/>
          </a:p>
          <a:p>
            <a:r>
              <a:rPr lang="en-GB" dirty="0" smtClean="0"/>
              <a:t>To assess the criteria required for what constitutes a good essay. </a:t>
            </a:r>
          </a:p>
          <a:p>
            <a:endParaRPr lang="en-GB" dirty="0"/>
          </a:p>
          <a:p>
            <a:r>
              <a:rPr lang="en-GB" dirty="0" smtClean="0"/>
              <a:t>To consider note taking strategies (Home Work Task). </a:t>
            </a:r>
          </a:p>
          <a:p>
            <a:endParaRPr lang="en-GB" dirty="0"/>
          </a:p>
          <a:p>
            <a:r>
              <a:rPr lang="en-GB" dirty="0" smtClean="0"/>
              <a:t>To consider and understand key words used in essay titles in Psychology.  </a:t>
            </a:r>
            <a:endParaRPr lang="en-GB" dirty="0"/>
          </a:p>
        </p:txBody>
      </p:sp>
    </p:spTree>
    <p:extLst>
      <p:ext uri="{BB962C8B-B14F-4D97-AF65-F5344CB8AC3E}">
        <p14:creationId xmlns:p14="http://schemas.microsoft.com/office/powerpoint/2010/main" val="9583496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smtClean="0">
                <a:solidFill>
                  <a:schemeClr val="tx1"/>
                </a:solidFill>
              </a:rPr>
              <a:t>Essay Writing</a:t>
            </a:r>
          </a:p>
        </p:txBody>
      </p:sp>
      <p:sp>
        <p:nvSpPr>
          <p:cNvPr id="6147" name="Rectangle 3"/>
          <p:cNvSpPr>
            <a:spLocks noGrp="1" noChangeArrowheads="1"/>
          </p:cNvSpPr>
          <p:nvPr>
            <p:ph idx="1"/>
          </p:nvPr>
        </p:nvSpPr>
        <p:spPr>
          <a:xfrm>
            <a:off x="680321" y="2336872"/>
            <a:ext cx="10838579" cy="4076627"/>
          </a:xfrm>
        </p:spPr>
        <p:txBody>
          <a:bodyPr>
            <a:normAutofit lnSpcReduction="10000"/>
          </a:bodyPr>
          <a:lstStyle/>
          <a:p>
            <a:r>
              <a:rPr lang="en-GB" altLang="en-US" sz="3200" dirty="0" smtClean="0"/>
              <a:t>Coursework is designed to assess the Students understanding of the subject area / module topic. </a:t>
            </a:r>
          </a:p>
          <a:p>
            <a:endParaRPr lang="en-GB" altLang="en-US" sz="3200" dirty="0" smtClean="0"/>
          </a:p>
          <a:p>
            <a:r>
              <a:rPr lang="en-GB" altLang="en-US" sz="3200" dirty="0" smtClean="0"/>
              <a:t>Therefore a well structured Essay that demonstrates good understanding of the QUESTION is FUNDEMENTAL. </a:t>
            </a:r>
          </a:p>
          <a:p>
            <a:endParaRPr lang="en-GB" altLang="en-US" sz="3200" dirty="0" smtClean="0"/>
          </a:p>
          <a:p>
            <a:r>
              <a:rPr lang="en-GB" altLang="en-US" sz="3200" dirty="0" smtClean="0"/>
              <a:t>Failure to communicate / demonstrate the understanding = lower marks</a:t>
            </a:r>
            <a:r>
              <a:rPr lang="en-GB" altLang="en-US" dirty="0" smtClean="0"/>
              <a:t>.</a:t>
            </a:r>
          </a:p>
        </p:txBody>
      </p:sp>
    </p:spTree>
    <p:extLst>
      <p:ext uri="{BB962C8B-B14F-4D97-AF65-F5344CB8AC3E}">
        <p14:creationId xmlns:p14="http://schemas.microsoft.com/office/powerpoint/2010/main" val="39573752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noFill/>
          <a:ln/>
        </p:spPr>
        <p:txBody>
          <a:bodyPr vert="horz" lIns="92075" tIns="46038" rIns="92075" bIns="46038" rtlCol="0" anchor="ctr">
            <a:normAutofit/>
          </a:bodyPr>
          <a:lstStyle/>
          <a:p>
            <a:r>
              <a:rPr lang="en-GB" altLang="en-US"/>
              <a:t>Writing</a:t>
            </a:r>
          </a:p>
        </p:txBody>
      </p:sp>
      <p:sp>
        <p:nvSpPr>
          <p:cNvPr id="4099" name="Rectangle 3"/>
          <p:cNvSpPr>
            <a:spLocks noGrp="1" noChangeArrowheads="1"/>
          </p:cNvSpPr>
          <p:nvPr>
            <p:ph idx="1"/>
          </p:nvPr>
        </p:nvSpPr>
        <p:spPr>
          <a:xfrm>
            <a:off x="375521" y="2019373"/>
            <a:ext cx="9613861" cy="3599316"/>
          </a:xfrm>
          <a:noFill/>
          <a:ln/>
        </p:spPr>
        <p:txBody>
          <a:bodyPr vert="horz" lIns="92075" tIns="46038" rIns="92075" bIns="46038" rtlCol="0">
            <a:noAutofit/>
          </a:bodyPr>
          <a:lstStyle/>
          <a:p>
            <a:pPr>
              <a:lnSpc>
                <a:spcPct val="90000"/>
              </a:lnSpc>
            </a:pPr>
            <a:r>
              <a:rPr lang="en-GB" altLang="en-US" sz="2800" dirty="0">
                <a:solidFill>
                  <a:schemeClr val="tx2"/>
                </a:solidFill>
              </a:rPr>
              <a:t>Analysing the Task</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Preparing a Plan</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Collecting relevant information</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Writing up</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Checking your writing</a:t>
            </a:r>
          </a:p>
        </p:txBody>
      </p:sp>
      <p:sp>
        <p:nvSpPr>
          <p:cNvPr id="6" name="Slide Number Placeholder 5"/>
          <p:cNvSpPr>
            <a:spLocks noGrp="1"/>
          </p:cNvSpPr>
          <p:nvPr>
            <p:ph type="sldNum" sz="quarter" idx="12"/>
          </p:nvPr>
        </p:nvSpPr>
        <p:spPr/>
        <p:txBody>
          <a:bodyPr/>
          <a:lstStyle/>
          <a:p>
            <a:fld id="{990DEF93-0661-4CC5-9E47-7E95139B8279}" type="slidenum">
              <a:rPr lang="en-GB" altLang="en-US"/>
              <a:pPr/>
              <a:t>4</a:t>
            </a:fld>
            <a:endParaRPr lang="en-GB" altLang="en-US"/>
          </a:p>
        </p:txBody>
      </p:sp>
    </p:spTree>
    <p:extLst>
      <p:ext uri="{BB962C8B-B14F-4D97-AF65-F5344CB8AC3E}">
        <p14:creationId xmlns:p14="http://schemas.microsoft.com/office/powerpoint/2010/main" val="457859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noFill/>
          <a:ln/>
        </p:spPr>
        <p:txBody>
          <a:bodyPr vert="horz" lIns="92075" tIns="46038" rIns="92075" bIns="46038" rtlCol="0" anchor="ctr">
            <a:normAutofit/>
          </a:bodyPr>
          <a:lstStyle/>
          <a:p>
            <a:r>
              <a:rPr lang="en-GB" altLang="en-US"/>
              <a:t>Analysing the Task</a:t>
            </a:r>
          </a:p>
        </p:txBody>
      </p:sp>
      <p:sp>
        <p:nvSpPr>
          <p:cNvPr id="5123" name="Rectangle 3"/>
          <p:cNvSpPr>
            <a:spLocks noGrp="1" noChangeArrowheads="1"/>
          </p:cNvSpPr>
          <p:nvPr>
            <p:ph idx="1"/>
          </p:nvPr>
        </p:nvSpPr>
        <p:spPr>
          <a:noFill/>
          <a:ln/>
        </p:spPr>
        <p:txBody>
          <a:bodyPr vert="horz" lIns="92075" tIns="46038" rIns="92075" bIns="46038" rtlCol="0">
            <a:normAutofit/>
          </a:bodyPr>
          <a:lstStyle/>
          <a:p>
            <a:r>
              <a:rPr lang="en-GB" altLang="en-US" dirty="0">
                <a:solidFill>
                  <a:schemeClr val="tx2"/>
                </a:solidFill>
              </a:rPr>
              <a:t>What is the question?</a:t>
            </a:r>
          </a:p>
          <a:p>
            <a:r>
              <a:rPr lang="en-GB" altLang="en-US" dirty="0">
                <a:solidFill>
                  <a:schemeClr val="tx2"/>
                </a:solidFill>
              </a:rPr>
              <a:t>Long description</a:t>
            </a:r>
          </a:p>
          <a:p>
            <a:r>
              <a:rPr lang="en-GB" altLang="en-US" dirty="0">
                <a:solidFill>
                  <a:schemeClr val="tx2"/>
                </a:solidFill>
              </a:rPr>
              <a:t>First step is to locate the question itself</a:t>
            </a:r>
          </a:p>
          <a:p>
            <a:r>
              <a:rPr lang="en-GB" altLang="en-US" dirty="0">
                <a:solidFill>
                  <a:schemeClr val="tx2"/>
                </a:solidFill>
              </a:rPr>
              <a:t>Locate the</a:t>
            </a:r>
            <a:r>
              <a:rPr lang="en-GB" altLang="en-US" dirty="0"/>
              <a:t> </a:t>
            </a:r>
            <a:r>
              <a:rPr lang="en-GB" altLang="en-US" b="1" dirty="0">
                <a:solidFill>
                  <a:schemeClr val="bg1">
                    <a:lumMod val="95000"/>
                    <a:lumOff val="5000"/>
                  </a:schemeClr>
                </a:solidFill>
              </a:rPr>
              <a:t>Topic </a:t>
            </a:r>
            <a:r>
              <a:rPr lang="en-GB" altLang="en-US" dirty="0">
                <a:solidFill>
                  <a:schemeClr val="tx2"/>
                </a:solidFill>
              </a:rPr>
              <a:t>and then the</a:t>
            </a:r>
            <a:r>
              <a:rPr lang="en-GB" altLang="en-US" dirty="0"/>
              <a:t> </a:t>
            </a:r>
            <a:r>
              <a:rPr lang="en-GB" altLang="en-US" b="1" dirty="0"/>
              <a:t>Purpose</a:t>
            </a:r>
            <a:r>
              <a:rPr lang="en-GB" altLang="en-US" b="1" i="1" dirty="0"/>
              <a:t> </a:t>
            </a:r>
          </a:p>
          <a:p>
            <a:r>
              <a:rPr lang="en-GB" altLang="en-US" b="1" dirty="0">
                <a:solidFill>
                  <a:schemeClr val="bg1">
                    <a:lumMod val="95000"/>
                    <a:lumOff val="5000"/>
                  </a:schemeClr>
                </a:solidFill>
              </a:rPr>
              <a:t>Topic</a:t>
            </a:r>
            <a:r>
              <a:rPr lang="en-GB" altLang="en-US" dirty="0">
                <a:solidFill>
                  <a:schemeClr val="bg1">
                    <a:lumMod val="95000"/>
                    <a:lumOff val="5000"/>
                  </a:schemeClr>
                </a:solidFill>
              </a:rPr>
              <a:t> </a:t>
            </a:r>
            <a:r>
              <a:rPr lang="en-GB" altLang="en-US" dirty="0">
                <a:solidFill>
                  <a:schemeClr val="tx2"/>
                </a:solidFill>
              </a:rPr>
              <a:t>- what the question is about</a:t>
            </a:r>
          </a:p>
          <a:p>
            <a:r>
              <a:rPr lang="en-GB" altLang="en-US" b="1" dirty="0"/>
              <a:t>Purpose</a:t>
            </a:r>
            <a:r>
              <a:rPr lang="en-GB" altLang="en-US" dirty="0"/>
              <a:t> </a:t>
            </a:r>
            <a:r>
              <a:rPr lang="en-GB" altLang="en-US" dirty="0">
                <a:solidFill>
                  <a:schemeClr val="tx2"/>
                </a:solidFill>
              </a:rPr>
              <a:t>- the information you need to give about the topic</a:t>
            </a:r>
          </a:p>
        </p:txBody>
      </p:sp>
      <p:sp>
        <p:nvSpPr>
          <p:cNvPr id="6" name="Slide Number Placeholder 5"/>
          <p:cNvSpPr>
            <a:spLocks noGrp="1"/>
          </p:cNvSpPr>
          <p:nvPr>
            <p:ph type="sldNum" sz="quarter" idx="12"/>
          </p:nvPr>
        </p:nvSpPr>
        <p:spPr/>
        <p:txBody>
          <a:bodyPr/>
          <a:lstStyle/>
          <a:p>
            <a:fld id="{4A3D233A-00C1-402E-9D47-1B6573BC4BFF}" type="slidenum">
              <a:rPr lang="en-GB" altLang="en-US"/>
              <a:pPr/>
              <a:t>5</a:t>
            </a:fld>
            <a:endParaRPr lang="en-GB" altLang="en-US"/>
          </a:p>
        </p:txBody>
      </p:sp>
    </p:spTree>
    <p:extLst>
      <p:ext uri="{BB962C8B-B14F-4D97-AF65-F5344CB8AC3E}">
        <p14:creationId xmlns:p14="http://schemas.microsoft.com/office/powerpoint/2010/main" val="28144656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noFill/>
          <a:ln/>
        </p:spPr>
        <p:txBody>
          <a:bodyPr vert="horz" lIns="92075" tIns="46038" rIns="92075" bIns="46038" rtlCol="0" anchor="ctr">
            <a:normAutofit/>
          </a:bodyPr>
          <a:lstStyle/>
          <a:p>
            <a:r>
              <a:rPr lang="en-GB" altLang="en-US"/>
              <a:t>Example</a:t>
            </a:r>
          </a:p>
        </p:txBody>
      </p:sp>
      <p:sp>
        <p:nvSpPr>
          <p:cNvPr id="6147" name="Rectangle 3"/>
          <p:cNvSpPr>
            <a:spLocks noGrp="1" noChangeArrowheads="1"/>
          </p:cNvSpPr>
          <p:nvPr>
            <p:ph idx="1"/>
          </p:nvPr>
        </p:nvSpPr>
        <p:spPr>
          <a:noFill/>
          <a:ln/>
        </p:spPr>
        <p:txBody>
          <a:bodyPr vert="horz" lIns="92075" tIns="46038" rIns="92075" bIns="46038" rtlCol="0">
            <a:normAutofit/>
          </a:bodyPr>
          <a:lstStyle/>
          <a:p>
            <a:pPr algn="ctr">
              <a:buFont typeface="Wingdings" panose="05000000000000000000" pitchFamily="2" charset="2"/>
              <a:buNone/>
            </a:pPr>
            <a:endParaRPr lang="en-GB" altLang="en-US" dirty="0">
              <a:solidFill>
                <a:schemeClr val="tx2"/>
              </a:solidFill>
            </a:endParaRPr>
          </a:p>
          <a:p>
            <a:pPr algn="ctr">
              <a:buFont typeface="Wingdings" panose="05000000000000000000" pitchFamily="2" charset="2"/>
              <a:buNone/>
            </a:pPr>
            <a:r>
              <a:rPr lang="en-GB" altLang="en-US" dirty="0">
                <a:solidFill>
                  <a:schemeClr val="tx2"/>
                </a:solidFill>
              </a:rPr>
              <a:t>How are diamonds produced?</a:t>
            </a:r>
          </a:p>
          <a:p>
            <a:pPr algn="ctr">
              <a:buFont typeface="Wingdings" panose="05000000000000000000" pitchFamily="2" charset="2"/>
              <a:buNone/>
            </a:pPr>
            <a:endParaRPr lang="en-GB" altLang="en-US" dirty="0">
              <a:solidFill>
                <a:schemeClr val="tx2"/>
              </a:solidFill>
            </a:endParaRPr>
          </a:p>
          <a:p>
            <a:pPr algn="ctr">
              <a:buFont typeface="Wingdings" panose="05000000000000000000" pitchFamily="2" charset="2"/>
              <a:buNone/>
            </a:pPr>
            <a:endParaRPr lang="en-GB" altLang="en-US" dirty="0"/>
          </a:p>
          <a:p>
            <a:pPr algn="ctr">
              <a:buFont typeface="Wingdings" panose="05000000000000000000" pitchFamily="2" charset="2"/>
              <a:buNone/>
            </a:pPr>
            <a:r>
              <a:rPr lang="en-GB" altLang="en-US" dirty="0">
                <a:solidFill>
                  <a:schemeClr val="tx2"/>
                </a:solidFill>
              </a:rPr>
              <a:t>Where are diamonds produced?</a:t>
            </a:r>
          </a:p>
        </p:txBody>
      </p:sp>
      <p:sp>
        <p:nvSpPr>
          <p:cNvPr id="19" name="Slide Number Placeholder 5"/>
          <p:cNvSpPr>
            <a:spLocks noGrp="1"/>
          </p:cNvSpPr>
          <p:nvPr>
            <p:ph type="sldNum" sz="quarter" idx="12"/>
          </p:nvPr>
        </p:nvSpPr>
        <p:spPr/>
        <p:txBody>
          <a:bodyPr/>
          <a:lstStyle/>
          <a:p>
            <a:fld id="{3C773C39-78AB-4B33-BCF0-B583B5197E60}" type="slidenum">
              <a:rPr lang="en-GB" altLang="en-US"/>
              <a:pPr/>
              <a:t>6</a:t>
            </a:fld>
            <a:endParaRPr lang="en-GB" altLang="en-US"/>
          </a:p>
        </p:txBody>
      </p:sp>
      <p:sp>
        <p:nvSpPr>
          <p:cNvPr id="6151" name="Rectangle 7"/>
          <p:cNvSpPr>
            <a:spLocks noChangeArrowheads="1"/>
          </p:cNvSpPr>
          <p:nvPr/>
        </p:nvSpPr>
        <p:spPr bwMode="auto">
          <a:xfrm>
            <a:off x="8904288" y="4195764"/>
            <a:ext cx="1444306" cy="46230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latin typeface="Tahoma" panose="020B0604030504040204" pitchFamily="34" charset="0"/>
              </a:rPr>
              <a:t>Purpose</a:t>
            </a:r>
          </a:p>
        </p:txBody>
      </p:sp>
      <p:grpSp>
        <p:nvGrpSpPr>
          <p:cNvPr id="6161" name="Group 17"/>
          <p:cNvGrpSpPr>
            <a:grpSpLocks/>
          </p:cNvGrpSpPr>
          <p:nvPr/>
        </p:nvGrpSpPr>
        <p:grpSpPr bwMode="auto">
          <a:xfrm>
            <a:off x="2508250" y="2200275"/>
            <a:ext cx="7572376" cy="2800350"/>
            <a:chOff x="970" y="1117"/>
            <a:chExt cx="4770" cy="1764"/>
          </a:xfrm>
        </p:grpSpPr>
        <p:sp>
          <p:nvSpPr>
            <p:cNvPr id="6149" name="Rectangle 5"/>
            <p:cNvSpPr>
              <a:spLocks noChangeArrowheads="1"/>
            </p:cNvSpPr>
            <p:nvPr/>
          </p:nvSpPr>
          <p:spPr bwMode="auto">
            <a:xfrm>
              <a:off x="4830" y="1389"/>
              <a:ext cx="910" cy="29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latin typeface="Tahoma" panose="020B0604030504040204" pitchFamily="34" charset="0"/>
                </a:rPr>
                <a:t>Purpose</a:t>
              </a:r>
            </a:p>
          </p:txBody>
        </p:sp>
        <p:grpSp>
          <p:nvGrpSpPr>
            <p:cNvPr id="6160" name="Group 16"/>
            <p:cNvGrpSpPr>
              <a:grpSpLocks/>
            </p:cNvGrpSpPr>
            <p:nvPr/>
          </p:nvGrpSpPr>
          <p:grpSpPr bwMode="auto">
            <a:xfrm>
              <a:off x="970" y="1472"/>
              <a:ext cx="2389" cy="1216"/>
              <a:chOff x="657" y="1210"/>
              <a:chExt cx="2389" cy="1216"/>
            </a:xfrm>
          </p:grpSpPr>
          <p:sp>
            <p:nvSpPr>
              <p:cNvPr id="6148" name="Rectangle 4"/>
              <p:cNvSpPr>
                <a:spLocks noChangeArrowheads="1"/>
              </p:cNvSpPr>
              <p:nvPr/>
            </p:nvSpPr>
            <p:spPr bwMode="auto">
              <a:xfrm>
                <a:off x="657" y="1525"/>
                <a:ext cx="639" cy="291"/>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solidFill>
                      <a:schemeClr val="bg1">
                        <a:lumMod val="95000"/>
                        <a:lumOff val="5000"/>
                      </a:schemeClr>
                    </a:solidFill>
                    <a:latin typeface="Tahoma" panose="020B0604030504040204" pitchFamily="34" charset="0"/>
                  </a:rPr>
                  <a:t>Topic</a:t>
                </a:r>
              </a:p>
            </p:txBody>
          </p:sp>
          <p:sp>
            <p:nvSpPr>
              <p:cNvPr id="6152" name="Line 8"/>
              <p:cNvSpPr>
                <a:spLocks noChangeShapeType="1"/>
              </p:cNvSpPr>
              <p:nvPr/>
            </p:nvSpPr>
            <p:spPr bwMode="auto">
              <a:xfrm>
                <a:off x="1247" y="1728"/>
                <a:ext cx="1179" cy="432"/>
              </a:xfrm>
              <a:prstGeom prst="line">
                <a:avLst/>
              </a:prstGeom>
              <a:noFill/>
              <a:ln w="127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 name="Line 9"/>
              <p:cNvSpPr>
                <a:spLocks noChangeShapeType="1"/>
              </p:cNvSpPr>
              <p:nvPr/>
            </p:nvSpPr>
            <p:spPr bwMode="auto">
              <a:xfrm flipV="1">
                <a:off x="1319" y="1399"/>
                <a:ext cx="1243" cy="225"/>
              </a:xfrm>
              <a:prstGeom prst="line">
                <a:avLst/>
              </a:prstGeom>
              <a:noFill/>
              <a:ln w="127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 name="Oval 10"/>
              <p:cNvSpPr>
                <a:spLocks noChangeArrowheads="1"/>
              </p:cNvSpPr>
              <p:nvPr/>
            </p:nvSpPr>
            <p:spPr bwMode="auto">
              <a:xfrm>
                <a:off x="1915" y="1210"/>
                <a:ext cx="1048" cy="328"/>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 name="Oval 11"/>
              <p:cNvSpPr>
                <a:spLocks noChangeArrowheads="1"/>
              </p:cNvSpPr>
              <p:nvPr/>
            </p:nvSpPr>
            <p:spPr bwMode="auto">
              <a:xfrm>
                <a:off x="1998" y="2098"/>
                <a:ext cx="1048" cy="328"/>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6156" name="Freeform 12"/>
            <p:cNvSpPr>
              <a:spLocks/>
            </p:cNvSpPr>
            <p:nvPr/>
          </p:nvSpPr>
          <p:spPr bwMode="auto">
            <a:xfrm>
              <a:off x="1791" y="1117"/>
              <a:ext cx="3409" cy="193"/>
            </a:xfrm>
            <a:custGeom>
              <a:avLst/>
              <a:gdLst>
                <a:gd name="T0" fmla="*/ 3408 w 3409"/>
                <a:gd name="T1" fmla="*/ 192 h 193"/>
                <a:gd name="T2" fmla="*/ 3408 w 3409"/>
                <a:gd name="T3" fmla="*/ 0 h 193"/>
                <a:gd name="T4" fmla="*/ 0 w 3409"/>
                <a:gd name="T5" fmla="*/ 0 h 193"/>
                <a:gd name="T6" fmla="*/ 0 w 3409"/>
                <a:gd name="T7" fmla="*/ 144 h 193"/>
              </a:gdLst>
              <a:ahLst/>
              <a:cxnLst>
                <a:cxn ang="0">
                  <a:pos x="T0" y="T1"/>
                </a:cxn>
                <a:cxn ang="0">
                  <a:pos x="T2" y="T3"/>
                </a:cxn>
                <a:cxn ang="0">
                  <a:pos x="T4" y="T5"/>
                </a:cxn>
                <a:cxn ang="0">
                  <a:pos x="T6" y="T7"/>
                </a:cxn>
              </a:cxnLst>
              <a:rect l="0" t="0" r="r" b="b"/>
              <a:pathLst>
                <a:path w="3409" h="193">
                  <a:moveTo>
                    <a:pt x="3408" y="192"/>
                  </a:moveTo>
                  <a:lnTo>
                    <a:pt x="3408" y="0"/>
                  </a:lnTo>
                  <a:lnTo>
                    <a:pt x="0" y="0"/>
                  </a:lnTo>
                  <a:lnTo>
                    <a:pt x="0" y="144"/>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7" name="Freeform 13"/>
            <p:cNvSpPr>
              <a:spLocks/>
            </p:cNvSpPr>
            <p:nvPr/>
          </p:nvSpPr>
          <p:spPr bwMode="auto">
            <a:xfrm>
              <a:off x="1632" y="2688"/>
              <a:ext cx="3649" cy="193"/>
            </a:xfrm>
            <a:custGeom>
              <a:avLst/>
              <a:gdLst>
                <a:gd name="T0" fmla="*/ 0 w 3649"/>
                <a:gd name="T1" fmla="*/ 0 h 193"/>
                <a:gd name="T2" fmla="*/ 0 w 3649"/>
                <a:gd name="T3" fmla="*/ 192 h 193"/>
                <a:gd name="T4" fmla="*/ 3648 w 3649"/>
                <a:gd name="T5" fmla="*/ 192 h 193"/>
                <a:gd name="T6" fmla="*/ 3648 w 3649"/>
                <a:gd name="T7" fmla="*/ 48 h 193"/>
              </a:gdLst>
              <a:ahLst/>
              <a:cxnLst>
                <a:cxn ang="0">
                  <a:pos x="T0" y="T1"/>
                </a:cxn>
                <a:cxn ang="0">
                  <a:pos x="T2" y="T3"/>
                </a:cxn>
                <a:cxn ang="0">
                  <a:pos x="T4" y="T5"/>
                </a:cxn>
                <a:cxn ang="0">
                  <a:pos x="T6" y="T7"/>
                </a:cxn>
              </a:cxnLst>
              <a:rect l="0" t="0" r="r" b="b"/>
              <a:pathLst>
                <a:path w="3649" h="193">
                  <a:moveTo>
                    <a:pt x="0" y="0"/>
                  </a:moveTo>
                  <a:lnTo>
                    <a:pt x="0" y="192"/>
                  </a:lnTo>
                  <a:lnTo>
                    <a:pt x="3648" y="192"/>
                  </a:lnTo>
                  <a:lnTo>
                    <a:pt x="3648" y="48"/>
                  </a:lnTo>
                </a:path>
              </a:pathLst>
            </a:custGeom>
            <a:noFill/>
            <a:ln w="12700" cap="rnd" cmpd="sng">
              <a:solidFill>
                <a:schemeClr val="tx1"/>
              </a:solidFill>
              <a:prstDash val="solid"/>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8" name="Freeform 14"/>
            <p:cNvSpPr>
              <a:spLocks/>
            </p:cNvSpPr>
            <p:nvPr/>
          </p:nvSpPr>
          <p:spPr bwMode="auto">
            <a:xfrm>
              <a:off x="4032" y="1536"/>
              <a:ext cx="1009" cy="241"/>
            </a:xfrm>
            <a:custGeom>
              <a:avLst/>
              <a:gdLst>
                <a:gd name="T0" fmla="*/ 1008 w 1009"/>
                <a:gd name="T1" fmla="*/ 240 h 241"/>
                <a:gd name="T2" fmla="*/ 0 w 1009"/>
                <a:gd name="T3" fmla="*/ 240 h 241"/>
                <a:gd name="T4" fmla="*/ 0 w 1009"/>
                <a:gd name="T5" fmla="*/ 0 h 241"/>
              </a:gdLst>
              <a:ahLst/>
              <a:cxnLst>
                <a:cxn ang="0">
                  <a:pos x="T0" y="T1"/>
                </a:cxn>
                <a:cxn ang="0">
                  <a:pos x="T2" y="T3"/>
                </a:cxn>
                <a:cxn ang="0">
                  <a:pos x="T4" y="T5"/>
                </a:cxn>
              </a:cxnLst>
              <a:rect l="0" t="0" r="r" b="b"/>
              <a:pathLst>
                <a:path w="1009" h="241">
                  <a:moveTo>
                    <a:pt x="1008" y="240"/>
                  </a:moveTo>
                  <a:lnTo>
                    <a:pt x="0" y="240"/>
                  </a:lnTo>
                  <a:lnTo>
                    <a:pt x="0" y="0"/>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9" name="Freeform 15"/>
            <p:cNvSpPr>
              <a:spLocks/>
            </p:cNvSpPr>
            <p:nvPr/>
          </p:nvSpPr>
          <p:spPr bwMode="auto">
            <a:xfrm>
              <a:off x="3936" y="2640"/>
              <a:ext cx="1153" cy="97"/>
            </a:xfrm>
            <a:custGeom>
              <a:avLst/>
              <a:gdLst>
                <a:gd name="T0" fmla="*/ 1152 w 1153"/>
                <a:gd name="T1" fmla="*/ 0 h 97"/>
                <a:gd name="T2" fmla="*/ 1152 w 1153"/>
                <a:gd name="T3" fmla="*/ 96 h 97"/>
                <a:gd name="T4" fmla="*/ 0 w 1153"/>
                <a:gd name="T5" fmla="*/ 96 h 97"/>
                <a:gd name="T6" fmla="*/ 0 w 1153"/>
                <a:gd name="T7" fmla="*/ 0 h 97"/>
              </a:gdLst>
              <a:ahLst/>
              <a:cxnLst>
                <a:cxn ang="0">
                  <a:pos x="T0" y="T1"/>
                </a:cxn>
                <a:cxn ang="0">
                  <a:pos x="T2" y="T3"/>
                </a:cxn>
                <a:cxn ang="0">
                  <a:pos x="T4" y="T5"/>
                </a:cxn>
                <a:cxn ang="0">
                  <a:pos x="T6" y="T7"/>
                </a:cxn>
              </a:cxnLst>
              <a:rect l="0" t="0" r="r" b="b"/>
              <a:pathLst>
                <a:path w="1153" h="97">
                  <a:moveTo>
                    <a:pt x="1152" y="0"/>
                  </a:moveTo>
                  <a:lnTo>
                    <a:pt x="1152" y="96"/>
                  </a:lnTo>
                  <a:lnTo>
                    <a:pt x="0" y="96"/>
                  </a:lnTo>
                  <a:lnTo>
                    <a:pt x="0" y="0"/>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31783915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p:spPr>
        <p:txBody>
          <a:bodyPr vert="horz" lIns="92075" tIns="46038" rIns="92075" bIns="46038" rtlCol="0" anchor="ctr">
            <a:normAutofit/>
          </a:bodyPr>
          <a:lstStyle/>
          <a:p>
            <a:r>
              <a:rPr lang="en-GB" altLang="en-US" dirty="0"/>
              <a:t>Topic</a:t>
            </a:r>
          </a:p>
        </p:txBody>
      </p:sp>
      <p:sp>
        <p:nvSpPr>
          <p:cNvPr id="9219" name="Rectangle 3"/>
          <p:cNvSpPr>
            <a:spLocks noGrp="1" noChangeArrowheads="1"/>
          </p:cNvSpPr>
          <p:nvPr>
            <p:ph idx="1"/>
          </p:nvPr>
        </p:nvSpPr>
        <p:spPr>
          <a:noFill/>
          <a:ln/>
        </p:spPr>
        <p:txBody>
          <a:bodyPr vert="horz" lIns="92075" tIns="46038" rIns="92075" bIns="46038" rtlCol="0">
            <a:normAutofit/>
          </a:bodyPr>
          <a:lstStyle/>
          <a:p>
            <a:r>
              <a:rPr lang="en-GB" altLang="en-US">
                <a:solidFill>
                  <a:schemeClr val="tx2"/>
                </a:solidFill>
              </a:rPr>
              <a:t>If you fail to identify the topic of the question you are likely to produce an assignment which lacks direction and irrelevant to the question.</a:t>
            </a:r>
          </a:p>
          <a:p>
            <a:endParaRPr lang="en-GB" altLang="en-US">
              <a:solidFill>
                <a:schemeClr val="tx2"/>
              </a:solidFill>
            </a:endParaRPr>
          </a:p>
          <a:p>
            <a:endParaRPr lang="en-GB" altLang="en-US">
              <a:solidFill>
                <a:schemeClr val="tx2"/>
              </a:solidFill>
            </a:endParaRPr>
          </a:p>
          <a:p>
            <a:r>
              <a:rPr lang="en-GB" altLang="en-US">
                <a:solidFill>
                  <a:schemeClr val="tx2"/>
                </a:solidFill>
              </a:rPr>
              <a:t>This will score badly when marked.</a:t>
            </a:r>
          </a:p>
        </p:txBody>
      </p:sp>
      <p:sp>
        <p:nvSpPr>
          <p:cNvPr id="6" name="Slide Number Placeholder 5"/>
          <p:cNvSpPr>
            <a:spLocks noGrp="1"/>
          </p:cNvSpPr>
          <p:nvPr>
            <p:ph type="sldNum" sz="quarter" idx="12"/>
          </p:nvPr>
        </p:nvSpPr>
        <p:spPr/>
        <p:txBody>
          <a:bodyPr/>
          <a:lstStyle/>
          <a:p>
            <a:fld id="{5BB02018-3DA6-45B4-961A-2714C8BB7B67}" type="slidenum">
              <a:rPr lang="en-GB" altLang="en-US"/>
              <a:pPr/>
              <a:t>7</a:t>
            </a:fld>
            <a:endParaRPr lang="en-GB" altLang="en-US"/>
          </a:p>
        </p:txBody>
      </p:sp>
    </p:spTree>
    <p:extLst>
      <p:ext uri="{BB962C8B-B14F-4D97-AF65-F5344CB8AC3E}">
        <p14:creationId xmlns:p14="http://schemas.microsoft.com/office/powerpoint/2010/main" val="1726702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noFill/>
          <a:ln/>
        </p:spPr>
        <p:txBody>
          <a:bodyPr vert="horz" lIns="92075" tIns="46038" rIns="92075" bIns="46038" rtlCol="0" anchor="ctr">
            <a:normAutofit/>
          </a:bodyPr>
          <a:lstStyle/>
          <a:p>
            <a:r>
              <a:rPr lang="en-GB" altLang="en-US"/>
              <a:t>Purpose</a:t>
            </a:r>
          </a:p>
        </p:txBody>
      </p:sp>
      <p:sp>
        <p:nvSpPr>
          <p:cNvPr id="11267" name="Rectangle 3"/>
          <p:cNvSpPr>
            <a:spLocks noGrp="1" noChangeArrowheads="1"/>
          </p:cNvSpPr>
          <p:nvPr>
            <p:ph idx="1"/>
          </p:nvPr>
        </p:nvSpPr>
        <p:spPr>
          <a:noFill/>
          <a:ln/>
        </p:spPr>
        <p:txBody>
          <a:bodyPr vert="horz" lIns="92075" tIns="46038" rIns="92075" bIns="46038" rtlCol="0">
            <a:normAutofit/>
          </a:bodyPr>
          <a:lstStyle/>
          <a:p>
            <a:r>
              <a:rPr lang="en-GB" altLang="en-US">
                <a:solidFill>
                  <a:schemeClr val="tx2"/>
                </a:solidFill>
              </a:rPr>
              <a:t>After identifying the topic the next stage is to identify the purpose.</a:t>
            </a:r>
          </a:p>
          <a:p>
            <a:endParaRPr lang="en-GB" altLang="en-US">
              <a:solidFill>
                <a:schemeClr val="tx2"/>
              </a:solidFill>
            </a:endParaRPr>
          </a:p>
          <a:p>
            <a:r>
              <a:rPr lang="en-GB" altLang="en-US">
                <a:solidFill>
                  <a:schemeClr val="tx2"/>
                </a:solidFill>
              </a:rPr>
              <a:t>You can do this by asking the following question:</a:t>
            </a:r>
          </a:p>
          <a:p>
            <a:endParaRPr lang="en-GB" altLang="en-US">
              <a:solidFill>
                <a:schemeClr val="tx2"/>
              </a:solidFill>
            </a:endParaRPr>
          </a:p>
          <a:p>
            <a:r>
              <a:rPr lang="en-GB" altLang="en-US">
                <a:solidFill>
                  <a:schemeClr val="tx2"/>
                </a:solidFill>
              </a:rPr>
              <a:t>What does this question require me to do?</a:t>
            </a:r>
          </a:p>
        </p:txBody>
      </p:sp>
      <p:sp>
        <p:nvSpPr>
          <p:cNvPr id="6" name="Slide Number Placeholder 5"/>
          <p:cNvSpPr>
            <a:spLocks noGrp="1"/>
          </p:cNvSpPr>
          <p:nvPr>
            <p:ph type="sldNum" sz="quarter" idx="12"/>
          </p:nvPr>
        </p:nvSpPr>
        <p:spPr/>
        <p:txBody>
          <a:bodyPr/>
          <a:lstStyle/>
          <a:p>
            <a:fld id="{D1629553-8C95-45FA-BBEA-A14F4A827483}" type="slidenum">
              <a:rPr lang="en-GB" altLang="en-US"/>
              <a:pPr/>
              <a:t>8</a:t>
            </a:fld>
            <a:endParaRPr lang="en-GB" altLang="en-US"/>
          </a:p>
        </p:txBody>
      </p:sp>
    </p:spTree>
    <p:extLst>
      <p:ext uri="{BB962C8B-B14F-4D97-AF65-F5344CB8AC3E}">
        <p14:creationId xmlns:p14="http://schemas.microsoft.com/office/powerpoint/2010/main" val="15979916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mtClean="0"/>
              <a:t>Example in Psychology</a:t>
            </a:r>
          </a:p>
        </p:txBody>
      </p:sp>
      <p:sp>
        <p:nvSpPr>
          <p:cNvPr id="9219" name="Rectangle 3"/>
          <p:cNvSpPr>
            <a:spLocks noGrp="1" noChangeArrowheads="1"/>
          </p:cNvSpPr>
          <p:nvPr>
            <p:ph idx="1"/>
          </p:nvPr>
        </p:nvSpPr>
        <p:spPr/>
        <p:txBody>
          <a:bodyPr/>
          <a:lstStyle/>
          <a:p>
            <a:r>
              <a:rPr lang="en-GB" altLang="en-US" dirty="0" smtClean="0"/>
              <a:t>Discuss Erikson's theory of Lifespan Development with particular reference to Adolescent stages. </a:t>
            </a:r>
          </a:p>
          <a:p>
            <a:endParaRPr lang="en-GB" altLang="en-US" dirty="0"/>
          </a:p>
          <a:p>
            <a:r>
              <a:rPr lang="en-GB" altLang="en-US" dirty="0" smtClean="0"/>
              <a:t>What are the </a:t>
            </a:r>
            <a:r>
              <a:rPr lang="en-GB" altLang="en-US" b="1" dirty="0" smtClean="0">
                <a:solidFill>
                  <a:schemeClr val="bg1">
                    <a:lumMod val="95000"/>
                    <a:lumOff val="5000"/>
                  </a:schemeClr>
                </a:solidFill>
              </a:rPr>
              <a:t>topic</a:t>
            </a:r>
            <a:r>
              <a:rPr lang="en-GB" altLang="en-US" dirty="0" smtClean="0"/>
              <a:t> and </a:t>
            </a:r>
            <a:r>
              <a:rPr lang="en-GB" altLang="en-US" b="1" dirty="0" smtClean="0"/>
              <a:t>purpose</a:t>
            </a:r>
            <a:r>
              <a:rPr lang="en-GB" altLang="en-US" dirty="0" smtClean="0"/>
              <a:t> of this question? </a:t>
            </a:r>
          </a:p>
        </p:txBody>
      </p:sp>
    </p:spTree>
    <p:extLst>
      <p:ext uri="{BB962C8B-B14F-4D97-AF65-F5344CB8AC3E}">
        <p14:creationId xmlns:p14="http://schemas.microsoft.com/office/powerpoint/2010/main" val="6418543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9400" y="3352800"/>
            <a:ext cx="3455391" cy="2596480"/>
          </a:xfrm>
          <a:prstGeom prst="rect">
            <a:avLst/>
          </a:prstGeom>
        </p:spPr>
      </p:pic>
      <p:sp>
        <p:nvSpPr>
          <p:cNvPr id="5" name="Cloud Callout 4"/>
          <p:cNvSpPr/>
          <p:nvPr/>
        </p:nvSpPr>
        <p:spPr>
          <a:xfrm>
            <a:off x="5303912" y="764704"/>
            <a:ext cx="3552800" cy="2388840"/>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Oh no!  </a:t>
            </a:r>
          </a:p>
          <a:p>
            <a:pPr algn="ctr"/>
            <a:r>
              <a:rPr lang="en-US" sz="2400" dirty="0"/>
              <a:t>I have to write </a:t>
            </a:r>
            <a:r>
              <a:rPr lang="en-US" sz="2400" dirty="0" smtClean="0"/>
              <a:t>an </a:t>
            </a:r>
            <a:r>
              <a:rPr lang="en-US" sz="2400" dirty="0"/>
              <a:t>essay</a:t>
            </a:r>
          </a:p>
          <a:p>
            <a:pPr algn="ctr"/>
            <a:endParaRPr lang="en-US" dirty="0"/>
          </a:p>
        </p:txBody>
      </p:sp>
    </p:spTree>
    <p:extLst>
      <p:ext uri="{BB962C8B-B14F-4D97-AF65-F5344CB8AC3E}">
        <p14:creationId xmlns:p14="http://schemas.microsoft.com/office/powerpoint/2010/main" val="10446684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things First…..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UNDERSTANDING THE TASK.</a:t>
            </a:r>
          </a:p>
          <a:p>
            <a:endParaRPr lang="en-GB" dirty="0"/>
          </a:p>
          <a:p>
            <a:r>
              <a:rPr lang="en-GB" dirty="0" smtClean="0"/>
              <a:t>Understanding and interpreting the task. </a:t>
            </a:r>
          </a:p>
          <a:p>
            <a:endParaRPr lang="en-GB" dirty="0"/>
          </a:p>
          <a:p>
            <a:r>
              <a:rPr lang="en-GB" dirty="0" smtClean="0"/>
              <a:t>Planning</a:t>
            </a:r>
          </a:p>
          <a:p>
            <a:endParaRPr lang="en-GB" dirty="0"/>
          </a:p>
          <a:p>
            <a:r>
              <a:rPr lang="en-GB" dirty="0" smtClean="0"/>
              <a:t>Structuring</a:t>
            </a:r>
          </a:p>
          <a:p>
            <a:endParaRPr lang="en-GB" dirty="0"/>
          </a:p>
          <a:p>
            <a:r>
              <a:rPr lang="en-GB" dirty="0" smtClean="0"/>
              <a:t>Drafting </a:t>
            </a:r>
          </a:p>
          <a:p>
            <a:endParaRPr lang="en-GB" dirty="0"/>
          </a:p>
          <a:p>
            <a:endParaRPr lang="en-GB" dirty="0"/>
          </a:p>
        </p:txBody>
      </p:sp>
    </p:spTree>
    <p:extLst>
      <p:ext uri="{BB962C8B-B14F-4D97-AF65-F5344CB8AC3E}">
        <p14:creationId xmlns:p14="http://schemas.microsoft.com/office/powerpoint/2010/main" val="35297782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z="4000"/>
              <a:t>What constitutes a “good” Essay </a:t>
            </a:r>
          </a:p>
        </p:txBody>
      </p:sp>
      <p:sp>
        <p:nvSpPr>
          <p:cNvPr id="10243" name="Rectangle 3"/>
          <p:cNvSpPr>
            <a:spLocks noGrp="1" noChangeArrowheads="1"/>
          </p:cNvSpPr>
          <p:nvPr>
            <p:ph idx="1"/>
          </p:nvPr>
        </p:nvSpPr>
        <p:spPr/>
        <p:txBody>
          <a:bodyPr/>
          <a:lstStyle/>
          <a:p>
            <a:r>
              <a:rPr lang="en-GB" altLang="en-US" smtClean="0"/>
              <a:t>Understanding of the set question. </a:t>
            </a:r>
          </a:p>
          <a:p>
            <a:pPr>
              <a:buFontTx/>
              <a:buNone/>
            </a:pPr>
            <a:r>
              <a:rPr lang="en-GB" altLang="en-US" smtClean="0"/>
              <a:t>	 	- Interpretation of the question. </a:t>
            </a:r>
          </a:p>
          <a:p>
            <a:r>
              <a:rPr lang="en-GB" altLang="en-US" smtClean="0"/>
              <a:t>Understanding of the topic. </a:t>
            </a:r>
          </a:p>
          <a:p>
            <a:pPr>
              <a:buFontTx/>
              <a:buNone/>
            </a:pPr>
            <a:r>
              <a:rPr lang="en-GB" altLang="en-US" smtClean="0"/>
              <a:t>		- </a:t>
            </a:r>
            <a:r>
              <a:rPr lang="en-GB" altLang="en-US"/>
              <a:t>Demonstrate your OWN understanding of the topic.</a:t>
            </a:r>
            <a:r>
              <a:rPr lang="en-GB" altLang="en-US" smtClean="0"/>
              <a:t> </a:t>
            </a:r>
          </a:p>
          <a:p>
            <a:r>
              <a:rPr lang="en-GB" altLang="en-US" smtClean="0"/>
              <a:t>Critical Thinking</a:t>
            </a:r>
          </a:p>
          <a:p>
            <a:r>
              <a:rPr lang="en-GB" altLang="en-US" smtClean="0"/>
              <a:t>Structure. </a:t>
            </a:r>
          </a:p>
          <a:p>
            <a:pPr>
              <a:buFontTx/>
              <a:buNone/>
            </a:pPr>
            <a:endParaRPr lang="en-GB" altLang="en-US" smtClean="0"/>
          </a:p>
        </p:txBody>
      </p:sp>
    </p:spTree>
    <p:extLst>
      <p:ext uri="{BB962C8B-B14F-4D97-AF65-F5344CB8AC3E}">
        <p14:creationId xmlns:p14="http://schemas.microsoft.com/office/powerpoint/2010/main" val="22124675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Essay structure</a:t>
            </a:r>
            <a:endParaRPr lang="en-US" dirty="0"/>
          </a:p>
        </p:txBody>
      </p:sp>
      <p:pic>
        <p:nvPicPr>
          <p:cNvPr id="70658" name="Content Placeholder 3" descr="hamburger_00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599" y="1968500"/>
            <a:ext cx="6583304" cy="4693259"/>
          </a:xfrm>
        </p:spPr>
      </p:pic>
    </p:spTree>
    <p:extLst>
      <p:ext uri="{BB962C8B-B14F-4D97-AF65-F5344CB8AC3E}">
        <p14:creationId xmlns:p14="http://schemas.microsoft.com/office/powerpoint/2010/main" val="4202676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The Title!!!</a:t>
            </a:r>
          </a:p>
        </p:txBody>
      </p:sp>
      <p:sp>
        <p:nvSpPr>
          <p:cNvPr id="17410" name="Rectangle 3"/>
          <p:cNvSpPr>
            <a:spLocks noGrp="1"/>
          </p:cNvSpPr>
          <p:nvPr>
            <p:ph type="body" sz="half" idx="1"/>
          </p:nvPr>
        </p:nvSpPr>
        <p:spPr/>
        <p:txBody>
          <a:bodyPr/>
          <a:lstStyle/>
          <a:p>
            <a:r>
              <a:rPr lang="en-GB" dirty="0">
                <a:latin typeface="Corbel" charset="0"/>
              </a:rPr>
              <a:t>     </a:t>
            </a:r>
          </a:p>
        </p:txBody>
      </p:sp>
      <p:pic>
        <p:nvPicPr>
          <p:cNvPr id="717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7916" y="3162053"/>
            <a:ext cx="2487612" cy="34321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
        <p:nvSpPr>
          <p:cNvPr id="4" name="12-Point Star 3"/>
          <p:cNvSpPr/>
          <p:nvPr/>
        </p:nvSpPr>
        <p:spPr>
          <a:xfrm>
            <a:off x="5994400" y="404664"/>
            <a:ext cx="5334000" cy="4611836"/>
          </a:xfrm>
          <a:prstGeom prst="star1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200" dirty="0">
                <a:cs typeface="Arial" charset="0"/>
              </a:rPr>
              <a:t>Make sure that you focus on the title throughout the writing process.</a:t>
            </a:r>
          </a:p>
          <a:p>
            <a:pPr algn="ctr"/>
            <a:endParaRPr lang="en-US" dirty="0"/>
          </a:p>
        </p:txBody>
      </p:sp>
    </p:spTree>
    <p:extLst>
      <p:ext uri="{BB962C8B-B14F-4D97-AF65-F5344CB8AC3E}">
        <p14:creationId xmlns:p14="http://schemas.microsoft.com/office/powerpoint/2010/main" val="4883383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Essay structure</a:t>
            </a:r>
            <a:endParaRPr lang="en-US" dirty="0"/>
          </a:p>
        </p:txBody>
      </p:sp>
      <p:pic>
        <p:nvPicPr>
          <p:cNvPr id="70658" name="Content Placeholder 3" descr="hamburger_00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0951" y="1987018"/>
            <a:ext cx="6832600" cy="4870982"/>
          </a:xfrm>
        </p:spPr>
      </p:pic>
    </p:spTree>
    <p:extLst>
      <p:ext uri="{BB962C8B-B14F-4D97-AF65-F5344CB8AC3E}">
        <p14:creationId xmlns:p14="http://schemas.microsoft.com/office/powerpoint/2010/main" val="1820697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smtClean="0"/>
              <a:t>Guidance for writing an essay</a:t>
            </a:r>
          </a:p>
        </p:txBody>
      </p:sp>
      <p:sp>
        <p:nvSpPr>
          <p:cNvPr id="13315" name="Rectangle 3"/>
          <p:cNvSpPr>
            <a:spLocks noGrp="1" noChangeArrowheads="1"/>
          </p:cNvSpPr>
          <p:nvPr>
            <p:ph idx="1"/>
          </p:nvPr>
        </p:nvSpPr>
        <p:spPr/>
        <p:txBody>
          <a:bodyPr>
            <a:normAutofit/>
          </a:bodyPr>
          <a:lstStyle/>
          <a:p>
            <a:r>
              <a:rPr lang="en-US" altLang="en-US" sz="3200" dirty="0" smtClean="0"/>
              <a:t>Introduction</a:t>
            </a:r>
            <a:r>
              <a:rPr lang="en-GB" altLang="en-US" sz="3200" dirty="0" smtClean="0"/>
              <a:t> </a:t>
            </a:r>
          </a:p>
        </p:txBody>
      </p:sp>
      <p:sp>
        <p:nvSpPr>
          <p:cNvPr id="12292" name="Rectangle 4"/>
          <p:cNvSpPr>
            <a:spLocks noChangeArrowheads="1"/>
          </p:cNvSpPr>
          <p:nvPr/>
        </p:nvSpPr>
        <p:spPr bwMode="auto">
          <a:xfrm>
            <a:off x="680321" y="3381644"/>
            <a:ext cx="994957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3200" dirty="0">
                <a:latin typeface="+mn-lt"/>
              </a:rPr>
              <a:t>An introduction provides some background to the issues that will be explored in the essay, and indicates how the topic / question will be addressed. The whole point is to provide a context for your discussion.</a:t>
            </a:r>
            <a:r>
              <a:rPr lang="en-GB" altLang="en-US" sz="3200" dirty="0">
                <a:latin typeface="+mn-lt"/>
              </a:rPr>
              <a:t> </a:t>
            </a:r>
          </a:p>
        </p:txBody>
      </p:sp>
    </p:spTree>
    <p:extLst>
      <p:ext uri="{BB962C8B-B14F-4D97-AF65-F5344CB8AC3E}">
        <p14:creationId xmlns:p14="http://schemas.microsoft.com/office/powerpoint/2010/main" val="2518942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mtClean="0">
                <a:solidFill>
                  <a:schemeClr val="tx1"/>
                </a:solidFill>
              </a:rPr>
              <a:t>Structure</a:t>
            </a:r>
          </a:p>
        </p:txBody>
      </p:sp>
      <p:sp>
        <p:nvSpPr>
          <p:cNvPr id="1331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Introduction. </a:t>
            </a:r>
          </a:p>
          <a:p>
            <a:pPr marL="342906" indent="-342906" defTabSz="457207">
              <a:buClr>
                <a:schemeClr val="bg2">
                  <a:lumMod val="40000"/>
                  <a:lumOff val="60000"/>
                </a:schemeClr>
              </a:buClr>
              <a:buFont typeface="Wingdings 3" charset="2"/>
              <a:buChar char=""/>
              <a:defRPr/>
            </a:pPr>
            <a:r>
              <a:rPr lang="en-GB" altLang="en-US" dirty="0"/>
              <a:t>Sets the tone to the whole Essay – Vital. </a:t>
            </a:r>
          </a:p>
          <a:p>
            <a:pPr marL="342906" indent="-342906" defTabSz="457207">
              <a:buClr>
                <a:schemeClr val="bg2">
                  <a:lumMod val="40000"/>
                  <a:lumOff val="60000"/>
                </a:schemeClr>
              </a:buClr>
              <a:buFont typeface="Wingdings 3" charset="2"/>
              <a:buChar char=""/>
              <a:defRPr/>
            </a:pPr>
            <a:r>
              <a:rPr lang="en-GB" altLang="en-US" dirty="0"/>
              <a:t>Introduces the reader to the topic. </a:t>
            </a:r>
          </a:p>
          <a:p>
            <a:pPr marL="342906" indent="-342906" defTabSz="457207">
              <a:buClr>
                <a:schemeClr val="bg2">
                  <a:lumMod val="40000"/>
                  <a:lumOff val="60000"/>
                </a:schemeClr>
              </a:buClr>
              <a:buFont typeface="Wingdings 3" charset="2"/>
              <a:buChar char=""/>
              <a:defRPr/>
            </a:pPr>
            <a:r>
              <a:rPr lang="en-GB" altLang="en-US" dirty="0"/>
              <a:t>Introduces the reader to the rest of the Essay</a:t>
            </a:r>
          </a:p>
          <a:p>
            <a:pPr marL="342906" indent="-342906" defTabSz="457207">
              <a:buClr>
                <a:schemeClr val="bg2">
                  <a:lumMod val="40000"/>
                  <a:lumOff val="60000"/>
                </a:schemeClr>
              </a:buClr>
              <a:buNone/>
              <a:defRPr/>
            </a:pPr>
            <a:r>
              <a:rPr lang="en-GB" altLang="en-US" dirty="0"/>
              <a:t>		 - Revert back to question. </a:t>
            </a:r>
          </a:p>
          <a:p>
            <a:pPr marL="342906" indent="-342906" defTabSz="457207">
              <a:buClr>
                <a:schemeClr val="bg2">
                  <a:lumMod val="40000"/>
                  <a:lumOff val="60000"/>
                </a:schemeClr>
              </a:buClr>
              <a:buFont typeface="Wingdings 3" charset="2"/>
              <a:buChar char=""/>
              <a:defRPr/>
            </a:pPr>
            <a:r>
              <a:rPr lang="en-GB" altLang="en-US" dirty="0"/>
              <a:t>1 – 2 paragraphs</a:t>
            </a:r>
          </a:p>
          <a:p>
            <a:pPr marL="342906" indent="-342906" defTabSz="457207">
              <a:buClr>
                <a:schemeClr val="bg2">
                  <a:lumMod val="40000"/>
                  <a:lumOff val="60000"/>
                </a:schemeClr>
              </a:buClr>
              <a:buFont typeface="Wingdings 3" charset="2"/>
              <a:buChar char=""/>
              <a:defRPr/>
            </a:pPr>
            <a:r>
              <a:rPr lang="en-GB" altLang="en-US" dirty="0"/>
              <a:t>Make sure there is distinction between Introduction and “meat” but not via subheadings.</a:t>
            </a:r>
          </a:p>
        </p:txBody>
      </p:sp>
    </p:spTree>
    <p:extLst>
      <p:ext uri="{BB962C8B-B14F-4D97-AF65-F5344CB8AC3E}">
        <p14:creationId xmlns:p14="http://schemas.microsoft.com/office/powerpoint/2010/main" val="19163734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smtClean="0"/>
              <a:t>Task </a:t>
            </a:r>
          </a:p>
        </p:txBody>
      </p:sp>
      <p:sp>
        <p:nvSpPr>
          <p:cNvPr id="15363" name="Rectangle 3"/>
          <p:cNvSpPr>
            <a:spLocks noGrp="1" noChangeArrowheads="1"/>
          </p:cNvSpPr>
          <p:nvPr>
            <p:ph idx="1"/>
          </p:nvPr>
        </p:nvSpPr>
        <p:spPr/>
        <p:txBody>
          <a:bodyPr/>
          <a:lstStyle/>
          <a:p>
            <a:r>
              <a:rPr lang="en-GB" altLang="en-US" smtClean="0"/>
              <a:t>Individual </a:t>
            </a:r>
          </a:p>
          <a:p>
            <a:r>
              <a:rPr lang="en-GB" altLang="en-US" smtClean="0"/>
              <a:t>Write an introduction for the following question. </a:t>
            </a:r>
          </a:p>
          <a:p>
            <a:endParaRPr lang="en-GB" altLang="en-US" smtClean="0"/>
          </a:p>
          <a:p>
            <a:r>
              <a:rPr lang="en-GB" altLang="en-US" smtClean="0"/>
              <a:t>Discuss Erikson's theory of Lifespan Development with particular reference to Adolescent stages. </a:t>
            </a:r>
          </a:p>
        </p:txBody>
      </p:sp>
    </p:spTree>
    <p:extLst>
      <p:ext uri="{BB962C8B-B14F-4D97-AF65-F5344CB8AC3E}">
        <p14:creationId xmlns:p14="http://schemas.microsoft.com/office/powerpoint/2010/main" val="655586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mtClean="0"/>
              <a:t>Introduction</a:t>
            </a:r>
          </a:p>
        </p:txBody>
      </p:sp>
      <p:sp>
        <p:nvSpPr>
          <p:cNvPr id="16387" name="Content Placeholder 2"/>
          <p:cNvSpPr>
            <a:spLocks noGrp="1"/>
          </p:cNvSpPr>
          <p:nvPr>
            <p:ph idx="1"/>
          </p:nvPr>
        </p:nvSpPr>
        <p:spPr/>
        <p:txBody>
          <a:bodyPr>
            <a:normAutofit/>
          </a:bodyPr>
          <a:lstStyle/>
          <a:p>
            <a:r>
              <a:rPr lang="en-GB" altLang="en-US" sz="3600" dirty="0" smtClean="0"/>
              <a:t>Some students like to complete their introduction AFTER they have planned what they want to say in the main body. </a:t>
            </a:r>
          </a:p>
        </p:txBody>
      </p:sp>
    </p:spTree>
    <p:extLst>
      <p:ext uri="{BB962C8B-B14F-4D97-AF65-F5344CB8AC3E}">
        <p14:creationId xmlns:p14="http://schemas.microsoft.com/office/powerpoint/2010/main" val="39836376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smtClean="0">
                <a:solidFill>
                  <a:schemeClr val="tx1"/>
                </a:solidFill>
              </a:rPr>
              <a:t>Structure	</a:t>
            </a:r>
          </a:p>
        </p:txBody>
      </p:sp>
      <p:sp>
        <p:nvSpPr>
          <p:cNvPr id="17411" name="Rectangle 3"/>
          <p:cNvSpPr>
            <a:spLocks noGrp="1" noChangeArrowheads="1"/>
          </p:cNvSpPr>
          <p:nvPr>
            <p:ph idx="1"/>
          </p:nvPr>
        </p:nvSpPr>
        <p:spPr/>
        <p:txBody>
          <a:bodyPr/>
          <a:lstStyle/>
          <a:p>
            <a:r>
              <a:rPr lang="en-GB" altLang="en-US" smtClean="0"/>
              <a:t>Main Focus “Meat”. </a:t>
            </a:r>
          </a:p>
          <a:p>
            <a:pPr>
              <a:buFontTx/>
              <a:buNone/>
            </a:pPr>
            <a:r>
              <a:rPr lang="en-GB" altLang="en-US" smtClean="0"/>
              <a:t>          - Answer the Question. </a:t>
            </a:r>
          </a:p>
          <a:p>
            <a:r>
              <a:rPr lang="en-GB" altLang="en-US"/>
              <a:t>Demonstrate Understanding of Area/Question</a:t>
            </a:r>
          </a:p>
          <a:p>
            <a:r>
              <a:rPr lang="en-GB" altLang="en-US" smtClean="0"/>
              <a:t>Demonstrate Effort</a:t>
            </a:r>
          </a:p>
          <a:p>
            <a:pPr>
              <a:buFontTx/>
              <a:buNone/>
            </a:pPr>
            <a:r>
              <a:rPr lang="en-GB" altLang="en-US" smtClean="0"/>
              <a:t>		  - Read, Read, Read</a:t>
            </a:r>
          </a:p>
          <a:p>
            <a:r>
              <a:rPr lang="en-GB" altLang="en-US" smtClean="0"/>
              <a:t>Back up with evidence where possible. </a:t>
            </a:r>
          </a:p>
          <a:p>
            <a:r>
              <a:rPr lang="en-GB" altLang="en-US" smtClean="0"/>
              <a:t>Critical Thinking. </a:t>
            </a:r>
          </a:p>
          <a:p>
            <a:endParaRPr lang="en-GB" altLang="en-US" smtClean="0"/>
          </a:p>
        </p:txBody>
      </p:sp>
    </p:spTree>
    <p:extLst>
      <p:ext uri="{BB962C8B-B14F-4D97-AF65-F5344CB8AC3E}">
        <p14:creationId xmlns:p14="http://schemas.microsoft.com/office/powerpoint/2010/main" val="32949913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351088" y="476250"/>
            <a:ext cx="6870700" cy="1060450"/>
          </a:xfrm>
        </p:spPr>
        <p:txBody>
          <a:bodyPr/>
          <a:lstStyle/>
          <a:p>
            <a:r>
              <a:rPr lang="en-US" altLang="en-US" smtClean="0"/>
              <a:t>Coverage of literature</a:t>
            </a:r>
            <a:r>
              <a:rPr lang="en-GB" altLang="en-US" smtClean="0"/>
              <a:t> </a:t>
            </a:r>
          </a:p>
        </p:txBody>
      </p:sp>
      <p:sp>
        <p:nvSpPr>
          <p:cNvPr id="18435" name="Rectangle 3"/>
          <p:cNvSpPr>
            <a:spLocks noGrp="1" noChangeArrowheads="1"/>
          </p:cNvSpPr>
          <p:nvPr>
            <p:ph idx="1"/>
          </p:nvPr>
        </p:nvSpPr>
        <p:spPr>
          <a:xfrm>
            <a:off x="1001712" y="2487614"/>
            <a:ext cx="10402887" cy="3652837"/>
          </a:xfrm>
        </p:spPr>
        <p:txBody>
          <a:bodyPr>
            <a:normAutofit/>
          </a:bodyPr>
          <a:lstStyle/>
          <a:p>
            <a:pPr>
              <a:lnSpc>
                <a:spcPct val="80000"/>
              </a:lnSpc>
            </a:pPr>
            <a:r>
              <a:rPr lang="en-US" altLang="en-US" sz="3200" dirty="0"/>
              <a:t>You must ensure that your essay covers a reasonable amount of information relevant to the question that you are addressing. You must try to present a balanced argument, which often means finding information for and against a particular position. Also the literature must be up to date. Marks may be lost where old sources are used when more up to date references are available. </a:t>
            </a:r>
            <a:endParaRPr lang="en-GB" altLang="en-US" sz="3200" dirty="0"/>
          </a:p>
        </p:txBody>
      </p:sp>
    </p:spTree>
    <p:extLst>
      <p:ext uri="{BB962C8B-B14F-4D97-AF65-F5344CB8AC3E}">
        <p14:creationId xmlns:p14="http://schemas.microsoft.com/office/powerpoint/2010/main" val="3518956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673225" y="552450"/>
            <a:ext cx="8229600" cy="1143000"/>
          </a:xfrm>
        </p:spPr>
        <p:txBody>
          <a:bodyPr/>
          <a:lstStyle/>
          <a:p>
            <a:r>
              <a:rPr lang="en-US" altLang="en-US" dirty="0" smtClean="0"/>
              <a:t>Structure</a:t>
            </a:r>
            <a:r>
              <a:rPr lang="en-GB" altLang="en-US" dirty="0" smtClean="0"/>
              <a:t> </a:t>
            </a:r>
          </a:p>
        </p:txBody>
      </p:sp>
      <p:sp>
        <p:nvSpPr>
          <p:cNvPr id="19459" name="Rectangle 3"/>
          <p:cNvSpPr>
            <a:spLocks noGrp="1" noChangeArrowheads="1"/>
          </p:cNvSpPr>
          <p:nvPr>
            <p:ph idx="1"/>
          </p:nvPr>
        </p:nvSpPr>
        <p:spPr>
          <a:xfrm>
            <a:off x="680321" y="2336873"/>
            <a:ext cx="10698879" cy="3599316"/>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3200" dirty="0"/>
              <a:t>An essay must have a clear structure in order for the reader to follow your argument. There should be a clear progression of ideas. The type of ordering used is highly individual and will also depend on the question. Ordering need not necessarily be chronological (particularly if this does not form a logical argument).</a:t>
            </a:r>
            <a:r>
              <a:rPr lang="en-GB" altLang="en-US" sz="3200" dirty="0"/>
              <a:t> </a:t>
            </a:r>
          </a:p>
        </p:txBody>
      </p:sp>
    </p:spTree>
    <p:extLst>
      <p:ext uri="{BB962C8B-B14F-4D97-AF65-F5344CB8AC3E}">
        <p14:creationId xmlns:p14="http://schemas.microsoft.com/office/powerpoint/2010/main" val="36112691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79650" y="333375"/>
            <a:ext cx="6870700" cy="1131888"/>
          </a:xfrm>
        </p:spPr>
        <p:txBody>
          <a:bodyPr/>
          <a:lstStyle/>
          <a:p>
            <a:r>
              <a:rPr lang="en-US" altLang="en-US" smtClean="0"/>
              <a:t>Clarity of argument</a:t>
            </a:r>
            <a:r>
              <a:rPr lang="en-GB" altLang="en-US" smtClean="0"/>
              <a:t> </a:t>
            </a:r>
          </a:p>
        </p:txBody>
      </p:sp>
      <p:sp>
        <p:nvSpPr>
          <p:cNvPr id="21507" name="Rectangle 3"/>
          <p:cNvSpPr>
            <a:spLocks noGrp="1" noChangeArrowheads="1"/>
          </p:cNvSpPr>
          <p:nvPr>
            <p:ph idx="1"/>
          </p:nvPr>
        </p:nvSpPr>
        <p:spPr>
          <a:xfrm>
            <a:off x="680321" y="2336873"/>
            <a:ext cx="10698879" cy="3599316"/>
          </a:xfrm>
        </p:spPr>
        <p:txBody>
          <a:bodyPr>
            <a:noAutofit/>
          </a:bodyPr>
          <a:lstStyle/>
          <a:p>
            <a:pPr>
              <a:lnSpc>
                <a:spcPct val="90000"/>
              </a:lnSpc>
            </a:pPr>
            <a:r>
              <a:rPr lang="en-US" altLang="en-US" sz="3200" dirty="0"/>
              <a:t>Most essays present an argument, which means that there is often more than one theory covered and conflicting perspectives. You must try and indicate how a particular piece of evidence relates to theories that you are discussing (does it lend support or dispute). Using research evidence effectively to clarify your argument is a very important aspect of essay writing. Studies reported should be relevant and this relevance should be made explicit in your work.</a:t>
            </a:r>
            <a:r>
              <a:rPr lang="en-GB" altLang="en-US" sz="3200" dirty="0"/>
              <a:t> </a:t>
            </a:r>
          </a:p>
        </p:txBody>
      </p:sp>
    </p:spTree>
    <p:extLst>
      <p:ext uri="{BB962C8B-B14F-4D97-AF65-F5344CB8AC3E}">
        <p14:creationId xmlns:p14="http://schemas.microsoft.com/office/powerpoint/2010/main" val="28187808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and Interpretation</a:t>
            </a:r>
            <a:endParaRPr lang="en-GB" dirty="0"/>
          </a:p>
        </p:txBody>
      </p:sp>
      <p:sp>
        <p:nvSpPr>
          <p:cNvPr id="3" name="Content Placeholder 2"/>
          <p:cNvSpPr>
            <a:spLocks noGrp="1"/>
          </p:cNvSpPr>
          <p:nvPr>
            <p:ph sz="half" idx="1"/>
          </p:nvPr>
        </p:nvSpPr>
        <p:spPr/>
        <p:txBody>
          <a:bodyPr/>
          <a:lstStyle/>
          <a:p>
            <a:r>
              <a:rPr lang="en-GB" dirty="0" smtClean="0"/>
              <a:t>All assignments, almost without exception, will call for a degree of …</a:t>
            </a:r>
          </a:p>
          <a:p>
            <a:endParaRPr lang="en-GB" dirty="0" smtClean="0"/>
          </a:p>
          <a:p>
            <a:endParaRPr lang="en-GB" dirty="0"/>
          </a:p>
          <a:p>
            <a:r>
              <a:rPr lang="en-GB" dirty="0" smtClean="0"/>
              <a:t>Analysis and Interpretation</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7522088" y="533400"/>
            <a:ext cx="4425036" cy="2944812"/>
          </a:xfrm>
          <a:prstGeom prst="rect">
            <a:avLst/>
          </a:prstGeom>
        </p:spPr>
      </p:pic>
      <p:pic>
        <p:nvPicPr>
          <p:cNvPr id="6" name="Picture 5"/>
          <p:cNvPicPr>
            <a:picLocks noChangeAspect="1"/>
          </p:cNvPicPr>
          <p:nvPr/>
        </p:nvPicPr>
        <p:blipFill>
          <a:blip r:embed="rId3"/>
          <a:stretch>
            <a:fillRect/>
          </a:stretch>
        </p:blipFill>
        <p:spPr>
          <a:xfrm>
            <a:off x="6743700" y="3811588"/>
            <a:ext cx="3784600" cy="2365375"/>
          </a:xfrm>
          <a:prstGeom prst="rect">
            <a:avLst/>
          </a:prstGeom>
        </p:spPr>
      </p:pic>
    </p:spTree>
    <p:extLst>
      <p:ext uri="{BB962C8B-B14F-4D97-AF65-F5344CB8AC3E}">
        <p14:creationId xmlns:p14="http://schemas.microsoft.com/office/powerpoint/2010/main" val="35135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495550" y="476251"/>
            <a:ext cx="6870700" cy="1008063"/>
          </a:xfrm>
        </p:spPr>
        <p:txBody>
          <a:bodyPr/>
          <a:lstStyle/>
          <a:p>
            <a:r>
              <a:rPr lang="en-US" altLang="en-US" smtClean="0"/>
              <a:t>Critical analysis</a:t>
            </a:r>
            <a:r>
              <a:rPr lang="en-GB" altLang="en-US" smtClean="0"/>
              <a:t> </a:t>
            </a:r>
          </a:p>
        </p:txBody>
      </p:sp>
      <p:sp>
        <p:nvSpPr>
          <p:cNvPr id="21507" name="Rectangle 3"/>
          <p:cNvSpPr>
            <a:spLocks noGrp="1" noChangeArrowheads="1"/>
          </p:cNvSpPr>
          <p:nvPr>
            <p:ph idx="1"/>
          </p:nvPr>
        </p:nvSpPr>
        <p:spPr>
          <a:xfrm>
            <a:off x="441760" y="2108273"/>
            <a:ext cx="10978279" cy="3599316"/>
          </a:xfrm>
        </p:spPr>
        <p:txBody>
          <a:bodyPr rtlCol="0">
            <a:noAutofit/>
          </a:bodyPr>
          <a:lstStyle/>
          <a:p>
            <a:pPr marL="342906" indent="-342906" defTabSz="457207">
              <a:lnSpc>
                <a:spcPct val="80000"/>
              </a:lnSpc>
              <a:buClr>
                <a:schemeClr val="bg2">
                  <a:lumMod val="40000"/>
                  <a:lumOff val="60000"/>
                </a:schemeClr>
              </a:buClr>
              <a:buFont typeface="Wingdings 3" charset="2"/>
              <a:buChar char=""/>
              <a:defRPr/>
            </a:pPr>
            <a:r>
              <a:rPr lang="en-US" altLang="en-US" sz="3200" dirty="0"/>
              <a:t>This is where you come in. Stop writing, engage brain and start to think about the issues that you are discussing. Are the arguments plausible? Do they ignore important pieces of evidence? Do they explain what they are supposed to explain? Have they been interpreted accurately? This is where you show how you are an intelligent person and not simply a photocopier. Remember we want to see that you understand what you have read. Also remember that opinions are of little value unless they are supported by or grounded in, some kind of research evidence.</a:t>
            </a:r>
            <a:r>
              <a:rPr lang="en-GB" altLang="en-US" sz="3200" dirty="0"/>
              <a:t> </a:t>
            </a:r>
          </a:p>
        </p:txBody>
      </p:sp>
    </p:spTree>
    <p:extLst>
      <p:ext uri="{BB962C8B-B14F-4D97-AF65-F5344CB8AC3E}">
        <p14:creationId xmlns:p14="http://schemas.microsoft.com/office/powerpoint/2010/main" val="5976435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a typeface="+mj-ea"/>
                <a:cs typeface="+mj-cs"/>
              </a:rPr>
              <a:t>So where do we start?</a:t>
            </a:r>
            <a:endParaRPr lang="en-GB" dirty="0"/>
          </a:p>
        </p:txBody>
      </p:sp>
      <p:sp>
        <p:nvSpPr>
          <p:cNvPr id="3" name="Content Placeholder 2"/>
          <p:cNvSpPr>
            <a:spLocks noGrp="1"/>
          </p:cNvSpPr>
          <p:nvPr>
            <p:ph idx="1"/>
          </p:nvPr>
        </p:nvSpPr>
        <p:spPr/>
        <p:txBody>
          <a:bodyPr/>
          <a:lstStyle/>
          <a:p>
            <a:r>
              <a:rPr lang="en-GB" dirty="0" smtClean="0"/>
              <a:t>Analysis means:</a:t>
            </a:r>
          </a:p>
          <a:p>
            <a:endParaRPr lang="en-GB" dirty="0" smtClean="0"/>
          </a:p>
          <a:p>
            <a:r>
              <a:rPr lang="en-GB" dirty="0" smtClean="0"/>
              <a:t> - critical engagement</a:t>
            </a:r>
          </a:p>
          <a:p>
            <a:r>
              <a:rPr lang="en-GB" dirty="0" smtClean="0"/>
              <a:t> - scrutinising</a:t>
            </a:r>
          </a:p>
          <a:p>
            <a:endParaRPr lang="en-GB" dirty="0"/>
          </a:p>
        </p:txBody>
      </p:sp>
    </p:spTree>
    <p:extLst>
      <p:ext uri="{BB962C8B-B14F-4D97-AF65-F5344CB8AC3E}">
        <p14:creationId xmlns:p14="http://schemas.microsoft.com/office/powerpoint/2010/main" val="30350761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R</a:t>
            </a:r>
            <a:r>
              <a:rPr lang="en-GB" dirty="0" smtClean="0">
                <a:ea typeface="+mj-ea"/>
                <a:cs typeface="+mj-cs"/>
              </a:rPr>
              <a:t>esearch</a:t>
            </a:r>
          </a:p>
        </p:txBody>
      </p:sp>
      <p:sp>
        <p:nvSpPr>
          <p:cNvPr id="4" name="Content Placeholder 3"/>
          <p:cNvSpPr>
            <a:spLocks noGrp="1"/>
          </p:cNvSpPr>
          <p:nvPr>
            <p:ph sz="half" idx="1"/>
          </p:nvPr>
        </p:nvSpPr>
        <p:spPr>
          <a:xfrm>
            <a:off x="7512844" y="2233604"/>
            <a:ext cx="4038600" cy="4955696"/>
          </a:xfrm>
        </p:spPr>
        <p:txBody>
          <a:bodyPr/>
          <a:lstStyle/>
          <a:p>
            <a:pPr>
              <a:defRPr/>
            </a:pPr>
            <a:r>
              <a:rPr lang="en-GB" dirty="0" smtClean="0">
                <a:cs typeface="Arial" charset="0"/>
              </a:rPr>
              <a:t>How?</a:t>
            </a:r>
            <a:endParaRPr lang="en-GB" dirty="0">
              <a:cs typeface="Arial" charset="0"/>
            </a:endParaRPr>
          </a:p>
          <a:p>
            <a:pPr>
              <a:defRPr/>
            </a:pPr>
            <a:r>
              <a:rPr lang="en-GB" dirty="0">
                <a:cs typeface="Arial" charset="0"/>
              </a:rPr>
              <a:t>Think about how you would plan a holiday.</a:t>
            </a:r>
          </a:p>
          <a:p>
            <a:endParaRPr lang="en-US" dirty="0"/>
          </a:p>
        </p:txBody>
      </p:sp>
      <p:pic>
        <p:nvPicPr>
          <p:cNvPr id="31746" name="Picture 4" descr="Haystack-FINAL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2996952"/>
            <a:ext cx="4914900" cy="3429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6099148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7" name="Rectangle 5"/>
          <p:cNvSpPr>
            <a:spLocks noGrp="1"/>
          </p:cNvSpPr>
          <p:nvPr>
            <p:ph type="title"/>
          </p:nvPr>
        </p:nvSpPr>
        <p:spPr bwMode="auto">
          <a:xfrm>
            <a:off x="1373188" y="673100"/>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You must think hard and make careful selections, otherwise…</a:t>
            </a:r>
          </a:p>
        </p:txBody>
      </p:sp>
      <p:pic>
        <p:nvPicPr>
          <p:cNvPr id="3" name="Content Placeholder 2" descr="12082173-are-you-overwhelmed.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90046" y="2044700"/>
            <a:ext cx="7195883" cy="4813300"/>
          </a:xfrm>
        </p:spPr>
      </p:pic>
    </p:spTree>
    <p:extLst>
      <p:ext uri="{BB962C8B-B14F-4D97-AF65-F5344CB8AC3E}">
        <p14:creationId xmlns:p14="http://schemas.microsoft.com/office/powerpoint/2010/main" val="215359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a:t>
            </a:r>
            <a:endParaRPr lang="en-GB"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223101" y="2036547"/>
            <a:ext cx="10528300" cy="39168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2"/>
          <a:stretch>
            <a:fillRect/>
          </a:stretch>
        </p:blipFill>
        <p:spPr>
          <a:xfrm>
            <a:off x="1079500" y="2053795"/>
            <a:ext cx="4885078" cy="3882394"/>
          </a:xfrm>
          <a:prstGeom prst="rect">
            <a:avLst/>
          </a:prstGeom>
        </p:spPr>
      </p:pic>
      <p:sp>
        <p:nvSpPr>
          <p:cNvPr id="6" name="TextBox 5"/>
          <p:cNvSpPr txBox="1"/>
          <p:nvPr/>
        </p:nvSpPr>
        <p:spPr>
          <a:xfrm>
            <a:off x="7759700" y="6155817"/>
            <a:ext cx="3898900" cy="584775"/>
          </a:xfrm>
          <a:prstGeom prst="rect">
            <a:avLst/>
          </a:prstGeom>
          <a:noFill/>
        </p:spPr>
        <p:txBody>
          <a:bodyPr wrap="square" rtlCol="0">
            <a:spAutoFit/>
          </a:bodyPr>
          <a:lstStyle/>
          <a:p>
            <a:r>
              <a:rPr lang="en-GB" sz="3200" dirty="0" smtClean="0"/>
              <a:t>But not everything!</a:t>
            </a:r>
            <a:endParaRPr lang="en-GB" sz="3200" dirty="0"/>
          </a:p>
        </p:txBody>
      </p:sp>
    </p:spTree>
    <p:extLst>
      <p:ext uri="{BB962C8B-B14F-4D97-AF65-F5344CB8AC3E}">
        <p14:creationId xmlns:p14="http://schemas.microsoft.com/office/powerpoint/2010/main" val="411926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Be selective…..</a:t>
            </a:r>
            <a:endParaRPr lang="en-US" dirty="0"/>
          </a:p>
        </p:txBody>
      </p:sp>
      <p:sp>
        <p:nvSpPr>
          <p:cNvPr id="5" name="Content Placeholder 4"/>
          <p:cNvSpPr>
            <a:spLocks noGrp="1"/>
          </p:cNvSpPr>
          <p:nvPr>
            <p:ph sz="half" idx="1"/>
          </p:nvPr>
        </p:nvSpPr>
        <p:spPr/>
        <p:txBody>
          <a:bodyPr/>
          <a:lstStyle/>
          <a:p>
            <a:pPr>
              <a:defRPr/>
            </a:pPr>
            <a:r>
              <a:rPr lang="en-GB" dirty="0">
                <a:cs typeface="Arial" charset="0"/>
              </a:rPr>
              <a:t>Book list</a:t>
            </a:r>
          </a:p>
          <a:p>
            <a:pPr>
              <a:defRPr/>
            </a:pPr>
            <a:r>
              <a:rPr lang="en-GB" dirty="0">
                <a:cs typeface="Arial" charset="0"/>
              </a:rPr>
              <a:t>Library</a:t>
            </a:r>
          </a:p>
          <a:p>
            <a:pPr>
              <a:defRPr/>
            </a:pPr>
            <a:r>
              <a:rPr lang="en-GB" dirty="0">
                <a:cs typeface="Arial" charset="0"/>
              </a:rPr>
              <a:t>Internet</a:t>
            </a:r>
          </a:p>
          <a:p>
            <a:pPr>
              <a:defRPr/>
            </a:pPr>
            <a:r>
              <a:rPr lang="en-GB" dirty="0">
                <a:cs typeface="Arial" charset="0"/>
              </a:rPr>
              <a:t>(advantages/ disadvantages)</a:t>
            </a:r>
          </a:p>
          <a:p>
            <a:pPr>
              <a:defRPr/>
            </a:pPr>
            <a:r>
              <a:rPr lang="en-GB" dirty="0" smtClean="0">
                <a:cs typeface="Arial" charset="0"/>
              </a:rPr>
              <a:t>Intranet (module resources </a:t>
            </a:r>
            <a:r>
              <a:rPr lang="en-GB" dirty="0" err="1" smtClean="0">
                <a:cs typeface="Arial" charset="0"/>
              </a:rPr>
              <a:t>etc</a:t>
            </a:r>
            <a:r>
              <a:rPr lang="en-GB" dirty="0" smtClean="0">
                <a:cs typeface="Arial" charset="0"/>
              </a:rPr>
              <a:t>)</a:t>
            </a:r>
            <a:endParaRPr lang="en-GB" dirty="0">
              <a:cs typeface="Arial" charset="0"/>
            </a:endParaRPr>
          </a:p>
          <a:p>
            <a:endParaRPr lang="en-US" dirty="0"/>
          </a:p>
        </p:txBody>
      </p:sp>
      <p:pic>
        <p:nvPicPr>
          <p:cNvPr id="7" name="Content Placeholder 6" descr="choosing-medical-school.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373511"/>
            <a:ext cx="4700588" cy="3525441"/>
          </a:xfrm>
        </p:spPr>
      </p:pic>
    </p:spTree>
    <p:extLst>
      <p:ext uri="{BB962C8B-B14F-4D97-AF65-F5344CB8AC3E}">
        <p14:creationId xmlns:p14="http://schemas.microsoft.com/office/powerpoint/2010/main" val="228453762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Sometimes, you will have to repeat some steps.</a:t>
            </a:r>
          </a:p>
        </p:txBody>
      </p:sp>
      <p:pic>
        <p:nvPicPr>
          <p:cNvPr id="3" name="Content Placeholder 2" descr="repetition_poster_example1.gif"/>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35532" y="1971132"/>
            <a:ext cx="6503437" cy="4886868"/>
          </a:xfrm>
        </p:spPr>
      </p:pic>
    </p:spTree>
    <p:extLst>
      <p:ext uri="{BB962C8B-B14F-4D97-AF65-F5344CB8AC3E}">
        <p14:creationId xmlns:p14="http://schemas.microsoft.com/office/powerpoint/2010/main" val="271434880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p:nvPr>
        </p:nvSpPr>
        <p:spPr bwMode="auto">
          <a:xfrm>
            <a:off x="533400" y="630437"/>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ORGANISATION – as you research, you must keep your notes in good order.</a:t>
            </a:r>
          </a:p>
        </p:txBody>
      </p:sp>
      <p:pic>
        <p:nvPicPr>
          <p:cNvPr id="37892" name="Picture 7" descr="Drindod 006"/>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063552" y="2852937"/>
            <a:ext cx="4967288" cy="3311525"/>
          </a:xfrm>
        </p:spPr>
      </p:pic>
      <p:sp>
        <p:nvSpPr>
          <p:cNvPr id="18435" name="Rectangle 5"/>
          <p:cNvSpPr>
            <a:spLocks noChangeArrowheads="1"/>
          </p:cNvSpPr>
          <p:nvPr/>
        </p:nvSpPr>
        <p:spPr bwMode="auto">
          <a:xfrm>
            <a:off x="1524000" y="836614"/>
            <a:ext cx="9144000" cy="5492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tabLst>
                <a:tab pos="723900" algn="l"/>
              </a:tabLst>
              <a:defRPr/>
            </a:pPr>
            <a:endParaRPr lang="cy-GB" sz="1200" dirty="0">
              <a:solidFill>
                <a:srgbClr val="4D4D4D"/>
              </a:solidFill>
              <a:latin typeface="Calibri" charset="0"/>
              <a:cs typeface="Times New Roman" charset="0"/>
            </a:endParaRPr>
          </a:p>
          <a:p>
            <a:pPr eaLnBrk="0" hangingPunct="0">
              <a:tabLst>
                <a:tab pos="723900" algn="l"/>
              </a:tabLst>
              <a:defRPr/>
            </a:pPr>
            <a:endParaRPr lang="cy-GB" dirty="0">
              <a:cs typeface="Arial" charset="0"/>
            </a:endParaRPr>
          </a:p>
        </p:txBody>
      </p:sp>
      <p:sp>
        <p:nvSpPr>
          <p:cNvPr id="18436" name="Rectangle 6"/>
          <p:cNvSpPr>
            <a:spLocks noChangeArrowheads="1"/>
          </p:cNvSpPr>
          <p:nvPr/>
        </p:nvSpPr>
        <p:spPr bwMode="auto">
          <a:xfrm>
            <a:off x="1524000" y="3328989"/>
            <a:ext cx="9144000" cy="272382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r>
              <a:rPr lang="cy-GB" sz="900">
                <a:cs typeface="Arial" charset="0"/>
              </a:rPr>
              <a:t> </a:t>
            </a:r>
            <a:endParaRPr lang="en-US">
              <a:cs typeface="Arial"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endParaRPr lang="cy-GB">
              <a:cs typeface="Arial" charset="0"/>
            </a:endParaRPr>
          </a:p>
        </p:txBody>
      </p:sp>
    </p:spTree>
    <p:extLst>
      <p:ext uri="{BB962C8B-B14F-4D97-AF65-F5344CB8AC3E}">
        <p14:creationId xmlns:p14="http://schemas.microsoft.com/office/powerpoint/2010/main" val="11036844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Remember: avoid this...</a:t>
            </a:r>
          </a:p>
        </p:txBody>
      </p:sp>
      <p:pic>
        <p:nvPicPr>
          <p:cNvPr id="3" name="Content Placeholder 2" descr="7.-Animal-Group-Shot-close-up.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6253" y="2336800"/>
            <a:ext cx="9503470" cy="3598863"/>
          </a:xfrm>
        </p:spPr>
      </p:pic>
    </p:spTree>
    <p:extLst>
      <p:ext uri="{BB962C8B-B14F-4D97-AF65-F5344CB8AC3E}">
        <p14:creationId xmlns:p14="http://schemas.microsoft.com/office/powerpoint/2010/main" val="18324782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p:cNvSpPr>
          <p:nvPr>
            <p:ph type="title"/>
          </p:nvPr>
        </p:nvSpPr>
        <p:spPr bwMode="auto">
          <a:xfrm>
            <a:off x="965200" y="901700"/>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…and attempt this:</a:t>
            </a:r>
            <a:br>
              <a:rPr lang="en-GB" dirty="0" smtClean="0">
                <a:ea typeface="+mj-ea"/>
                <a:cs typeface="+mj-cs"/>
              </a:rPr>
            </a:br>
            <a:endParaRPr lang="en-GB" dirty="0" smtClean="0">
              <a:ea typeface="+mj-ea"/>
              <a:cs typeface="+mj-cs"/>
            </a:endParaRPr>
          </a:p>
        </p:txBody>
      </p:sp>
      <p:pic>
        <p:nvPicPr>
          <p:cNvPr id="4" name="Content Placeholder 3" descr="1072X2G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13100" y="1861343"/>
            <a:ext cx="4965700" cy="4965700"/>
          </a:xfrm>
        </p:spPr>
      </p:pic>
    </p:spTree>
    <p:extLst>
      <p:ext uri="{BB962C8B-B14F-4D97-AF65-F5344CB8AC3E}">
        <p14:creationId xmlns:p14="http://schemas.microsoft.com/office/powerpoint/2010/main" val="375315221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smtClean="0">
                <a:solidFill>
                  <a:schemeClr val="tx1"/>
                </a:solidFill>
              </a:rPr>
              <a:t>Main Focus… “Meat” </a:t>
            </a:r>
          </a:p>
        </p:txBody>
      </p:sp>
      <p:sp>
        <p:nvSpPr>
          <p:cNvPr id="22531" name="Rectangle 3"/>
          <p:cNvSpPr>
            <a:spLocks noGrp="1" noChangeArrowheads="1"/>
          </p:cNvSpPr>
          <p:nvPr>
            <p:ph idx="1"/>
          </p:nvPr>
        </p:nvSpPr>
        <p:spPr/>
        <p:txBody>
          <a:bodyPr rtlCol="0">
            <a:normAutofit fontScale="77500" lnSpcReduction="20000"/>
          </a:bodyPr>
          <a:lstStyle/>
          <a:p>
            <a:pPr marL="342906" indent="-342906" defTabSz="457207">
              <a:lnSpc>
                <a:spcPct val="80000"/>
              </a:lnSpc>
              <a:buClr>
                <a:schemeClr val="bg2">
                  <a:lumMod val="40000"/>
                  <a:lumOff val="60000"/>
                </a:schemeClr>
              </a:buClr>
              <a:buFont typeface="Wingdings 3" charset="2"/>
              <a:buChar char=""/>
              <a:defRPr/>
            </a:pPr>
            <a:r>
              <a:rPr lang="en-GB" altLang="en-US" sz="2400" dirty="0"/>
              <a:t>Sources of Evidence</a:t>
            </a:r>
          </a:p>
          <a:p>
            <a:pPr marL="342906" indent="-342906" defTabSz="457207">
              <a:lnSpc>
                <a:spcPct val="80000"/>
              </a:lnSpc>
              <a:buClr>
                <a:schemeClr val="bg2">
                  <a:lumMod val="40000"/>
                  <a:lumOff val="60000"/>
                </a:schemeClr>
              </a:buClr>
              <a:buNone/>
              <a:defRPr/>
            </a:pPr>
            <a:r>
              <a:rPr lang="en-GB" altLang="en-US" sz="2400" dirty="0"/>
              <a:t>		 - Why?</a:t>
            </a:r>
          </a:p>
          <a:p>
            <a:pPr marL="342906" indent="-342906" defTabSz="457207">
              <a:lnSpc>
                <a:spcPct val="80000"/>
              </a:lnSpc>
              <a:buClr>
                <a:schemeClr val="bg2">
                  <a:lumMod val="40000"/>
                  <a:lumOff val="60000"/>
                </a:schemeClr>
              </a:buClr>
              <a:buNone/>
              <a:defRPr/>
            </a:pPr>
            <a:r>
              <a:rPr lang="en-GB" altLang="en-US" sz="2400" dirty="0"/>
              <a:t>		 - Demonstrates reading/effort and understanding</a:t>
            </a:r>
          </a:p>
          <a:p>
            <a:pPr marL="342906" indent="-342906" defTabSz="457207">
              <a:lnSpc>
                <a:spcPct val="80000"/>
              </a:lnSpc>
              <a:buClr>
                <a:schemeClr val="bg2">
                  <a:lumMod val="40000"/>
                  <a:lumOff val="60000"/>
                </a:schemeClr>
              </a:buClr>
              <a:buFont typeface="Wingdings 3" charset="2"/>
              <a:buChar char=""/>
              <a:defRPr/>
            </a:pPr>
            <a:r>
              <a:rPr lang="en-GB" altLang="en-US" sz="2400" dirty="0"/>
              <a:t>Empirical or Anecdotal </a:t>
            </a:r>
          </a:p>
          <a:p>
            <a:pPr marL="342906" indent="-342906" defTabSz="457207">
              <a:lnSpc>
                <a:spcPct val="80000"/>
              </a:lnSpc>
              <a:buClr>
                <a:schemeClr val="bg2">
                  <a:lumMod val="40000"/>
                  <a:lumOff val="60000"/>
                </a:schemeClr>
              </a:buClr>
              <a:buFont typeface="Wingdings 3" charset="2"/>
              <a:buChar char=""/>
              <a:defRPr/>
            </a:pPr>
            <a:r>
              <a:rPr lang="en-GB" altLang="en-US" sz="2400" dirty="0"/>
              <a:t>Empirical</a:t>
            </a:r>
          </a:p>
          <a:p>
            <a:pPr marL="342906" indent="-342906" defTabSz="457207">
              <a:lnSpc>
                <a:spcPct val="80000"/>
              </a:lnSpc>
              <a:buClr>
                <a:schemeClr val="bg2">
                  <a:lumMod val="40000"/>
                  <a:lumOff val="60000"/>
                </a:schemeClr>
              </a:buClr>
              <a:buNone/>
              <a:defRPr/>
            </a:pPr>
            <a:r>
              <a:rPr lang="en-GB" altLang="en-US" sz="2400" dirty="0"/>
              <a:t>		 - Journals</a:t>
            </a:r>
          </a:p>
          <a:p>
            <a:pPr marL="342906" indent="-342906" defTabSz="457207">
              <a:lnSpc>
                <a:spcPct val="80000"/>
              </a:lnSpc>
              <a:buClr>
                <a:schemeClr val="bg2">
                  <a:lumMod val="40000"/>
                  <a:lumOff val="60000"/>
                </a:schemeClr>
              </a:buClr>
              <a:buNone/>
              <a:defRPr/>
            </a:pPr>
            <a:r>
              <a:rPr lang="en-GB" altLang="en-US" sz="2400" dirty="0"/>
              <a:t>		 - Text Books…. Not just ANY book. </a:t>
            </a:r>
          </a:p>
          <a:p>
            <a:pPr marL="342906" indent="-342906" defTabSz="457207">
              <a:lnSpc>
                <a:spcPct val="80000"/>
              </a:lnSpc>
              <a:buClr>
                <a:schemeClr val="bg2">
                  <a:lumMod val="40000"/>
                  <a:lumOff val="60000"/>
                </a:schemeClr>
              </a:buClr>
              <a:buNone/>
              <a:defRPr/>
            </a:pPr>
            <a:r>
              <a:rPr lang="en-GB" altLang="en-US" sz="2400" dirty="0"/>
              <a:t>		 - Internet ? </a:t>
            </a:r>
          </a:p>
          <a:p>
            <a:pPr marL="342906" indent="-342906" defTabSz="457207">
              <a:lnSpc>
                <a:spcPct val="80000"/>
              </a:lnSpc>
              <a:buClr>
                <a:schemeClr val="bg2">
                  <a:lumMod val="40000"/>
                  <a:lumOff val="60000"/>
                </a:schemeClr>
              </a:buClr>
              <a:buNone/>
              <a:defRPr/>
            </a:pPr>
            <a:r>
              <a:rPr lang="en-GB" altLang="en-US" sz="2400" dirty="0"/>
              <a:t>		 - Lecture notes?</a:t>
            </a:r>
          </a:p>
          <a:p>
            <a:pPr marL="342906" indent="-342906" defTabSz="457207">
              <a:lnSpc>
                <a:spcPct val="80000"/>
              </a:lnSpc>
              <a:buClr>
                <a:schemeClr val="bg2">
                  <a:lumMod val="40000"/>
                  <a:lumOff val="60000"/>
                </a:schemeClr>
              </a:buClr>
              <a:buFont typeface="Wingdings 3" charset="2"/>
              <a:buChar char=""/>
              <a:defRPr/>
            </a:pPr>
            <a:r>
              <a:rPr lang="en-GB" altLang="en-US" sz="2400" dirty="0"/>
              <a:t>Anecdotal</a:t>
            </a:r>
          </a:p>
          <a:p>
            <a:pPr marL="342906" indent="-342906" defTabSz="457207">
              <a:lnSpc>
                <a:spcPct val="80000"/>
              </a:lnSpc>
              <a:buClr>
                <a:schemeClr val="bg2">
                  <a:lumMod val="40000"/>
                  <a:lumOff val="60000"/>
                </a:schemeClr>
              </a:buClr>
              <a:buNone/>
              <a:defRPr/>
            </a:pPr>
            <a:r>
              <a:rPr lang="en-GB" altLang="en-US" sz="2400" dirty="0"/>
              <a:t>		  - Real life examples (including Biographies). </a:t>
            </a:r>
          </a:p>
          <a:p>
            <a:pPr marL="342906" indent="-342906" defTabSz="457207">
              <a:lnSpc>
                <a:spcPct val="80000"/>
              </a:lnSpc>
              <a:buClr>
                <a:schemeClr val="bg2">
                  <a:lumMod val="40000"/>
                  <a:lumOff val="60000"/>
                </a:schemeClr>
              </a:buClr>
              <a:buNone/>
              <a:defRPr/>
            </a:pPr>
            <a:r>
              <a:rPr lang="en-GB" altLang="en-US" sz="2400" dirty="0"/>
              <a:t>		  - Hypothetical examples. </a:t>
            </a:r>
          </a:p>
          <a:p>
            <a:pPr marL="342906" indent="-342906" defTabSz="457207">
              <a:lnSpc>
                <a:spcPct val="80000"/>
              </a:lnSpc>
              <a:buClr>
                <a:schemeClr val="bg2">
                  <a:lumMod val="40000"/>
                  <a:lumOff val="60000"/>
                </a:schemeClr>
              </a:buClr>
              <a:buNone/>
              <a:defRPr/>
            </a:pPr>
            <a:endParaRPr lang="en-GB" altLang="en-US" sz="2400" dirty="0">
              <a:solidFill>
                <a:srgbClr val="FFFF00"/>
              </a:solidFill>
            </a:endParaRPr>
          </a:p>
        </p:txBody>
      </p:sp>
    </p:spTree>
    <p:extLst>
      <p:ext uri="{BB962C8B-B14F-4D97-AF65-F5344CB8AC3E}">
        <p14:creationId xmlns:p14="http://schemas.microsoft.com/office/powerpoint/2010/main" val="37051539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mtClean="0">
                <a:solidFill>
                  <a:schemeClr val="tx1"/>
                </a:solidFill>
              </a:rPr>
              <a:t>Empirical vs. Anecdotal </a:t>
            </a:r>
          </a:p>
        </p:txBody>
      </p:sp>
      <p:sp>
        <p:nvSpPr>
          <p:cNvPr id="2355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smtClean="0"/>
              <a:t>Empirical = preferred option. </a:t>
            </a:r>
          </a:p>
          <a:p>
            <a:pPr marL="342906" indent="-342906" defTabSz="457207">
              <a:buClr>
                <a:schemeClr val="bg2">
                  <a:lumMod val="40000"/>
                  <a:lumOff val="60000"/>
                </a:schemeClr>
              </a:buClr>
              <a:buNone/>
              <a:defRPr/>
            </a:pPr>
            <a:r>
              <a:rPr lang="en-GB" altLang="en-US" dirty="0" smtClean="0"/>
              <a:t>		 - More “scientific”</a:t>
            </a:r>
          </a:p>
          <a:p>
            <a:pPr marL="342906" indent="-342906" defTabSz="457207">
              <a:buClr>
                <a:schemeClr val="bg2">
                  <a:lumMod val="40000"/>
                  <a:lumOff val="60000"/>
                </a:schemeClr>
              </a:buClr>
              <a:buNone/>
              <a:defRPr/>
            </a:pPr>
            <a:r>
              <a:rPr lang="en-GB" altLang="en-US" dirty="0" smtClean="0"/>
              <a:t>		 - Demonstrates reading</a:t>
            </a:r>
          </a:p>
          <a:p>
            <a:pPr marL="342906" indent="-342906" defTabSz="457207">
              <a:buClr>
                <a:schemeClr val="bg2">
                  <a:lumMod val="40000"/>
                  <a:lumOff val="60000"/>
                </a:schemeClr>
              </a:buClr>
              <a:buNone/>
              <a:defRPr/>
            </a:pPr>
            <a:r>
              <a:rPr lang="en-GB" altLang="en-US" dirty="0" smtClean="0"/>
              <a:t>		 </a:t>
            </a:r>
            <a:r>
              <a:rPr lang="en-GB" altLang="en-US" dirty="0"/>
              <a:t>- Anecdotal sometimes considered “lazy”</a:t>
            </a:r>
          </a:p>
          <a:p>
            <a:pPr marL="342906" indent="-342906" defTabSz="457207">
              <a:buClr>
                <a:schemeClr val="bg2">
                  <a:lumMod val="40000"/>
                  <a:lumOff val="60000"/>
                </a:schemeClr>
              </a:buClr>
              <a:buFont typeface="Wingdings 3" charset="2"/>
              <a:buChar char=""/>
              <a:defRPr/>
            </a:pPr>
            <a:r>
              <a:rPr lang="en-GB" altLang="en-US" dirty="0" smtClean="0"/>
              <a:t>Anecdotal = useful also</a:t>
            </a:r>
            <a:r>
              <a:rPr lang="en-GB" altLang="en-US" sz="3600" dirty="0"/>
              <a:t>. </a:t>
            </a:r>
          </a:p>
          <a:p>
            <a:pPr marL="342906" indent="-342906" defTabSz="457207">
              <a:buClr>
                <a:schemeClr val="bg2">
                  <a:lumMod val="40000"/>
                  <a:lumOff val="60000"/>
                </a:schemeClr>
              </a:buClr>
              <a:buNone/>
              <a:defRPr/>
            </a:pPr>
            <a:r>
              <a:rPr lang="en-GB" altLang="en-US" dirty="0"/>
              <a:t>		  - Sometimes unable to find research examples. </a:t>
            </a:r>
          </a:p>
          <a:p>
            <a:pPr marL="342906" indent="-342906" defTabSz="457207">
              <a:buClr>
                <a:schemeClr val="bg2">
                  <a:lumMod val="40000"/>
                  <a:lumOff val="60000"/>
                </a:schemeClr>
              </a:buClr>
              <a:buNone/>
              <a:defRPr/>
            </a:pPr>
            <a:r>
              <a:rPr lang="en-GB" altLang="en-US" dirty="0"/>
              <a:t>		   - Demonstrates understanding. </a:t>
            </a:r>
          </a:p>
        </p:txBody>
      </p:sp>
    </p:spTree>
    <p:extLst>
      <p:ext uri="{BB962C8B-B14F-4D97-AF65-F5344CB8AC3E}">
        <p14:creationId xmlns:p14="http://schemas.microsoft.com/office/powerpoint/2010/main" val="413553581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smtClean="0">
                <a:solidFill>
                  <a:schemeClr val="tx1"/>
                </a:solidFill>
              </a:rPr>
              <a:t>Main Focus…. “Meat”  </a:t>
            </a:r>
          </a:p>
        </p:txBody>
      </p:sp>
      <p:sp>
        <p:nvSpPr>
          <p:cNvPr id="25603" name="Rectangle 3"/>
          <p:cNvSpPr>
            <a:spLocks noGrp="1" noChangeArrowheads="1"/>
          </p:cNvSpPr>
          <p:nvPr>
            <p:ph idx="1"/>
          </p:nvPr>
        </p:nvSpPr>
        <p:spPr/>
        <p:txBody>
          <a:bodyPr>
            <a:normAutofit lnSpcReduction="10000"/>
          </a:bodyPr>
          <a:lstStyle/>
          <a:p>
            <a:pPr>
              <a:lnSpc>
                <a:spcPct val="90000"/>
              </a:lnSpc>
            </a:pPr>
            <a:r>
              <a:rPr lang="en-GB" altLang="en-US" smtClean="0"/>
              <a:t>Other points to consider. </a:t>
            </a:r>
          </a:p>
          <a:p>
            <a:pPr>
              <a:lnSpc>
                <a:spcPct val="90000"/>
              </a:lnSpc>
            </a:pPr>
            <a:r>
              <a:rPr lang="en-GB" altLang="en-US" smtClean="0"/>
              <a:t>Flow</a:t>
            </a:r>
          </a:p>
          <a:p>
            <a:pPr>
              <a:lnSpc>
                <a:spcPct val="90000"/>
              </a:lnSpc>
              <a:buFontTx/>
              <a:buNone/>
            </a:pPr>
            <a:r>
              <a:rPr lang="en-GB" altLang="en-US" smtClean="0"/>
              <a:t>      - No topic/paragraph hoping. </a:t>
            </a:r>
          </a:p>
          <a:p>
            <a:pPr>
              <a:lnSpc>
                <a:spcPct val="90000"/>
              </a:lnSpc>
            </a:pPr>
            <a:r>
              <a:rPr lang="en-GB" altLang="en-US" smtClean="0"/>
              <a:t>One paragraph leads to the next. </a:t>
            </a:r>
          </a:p>
          <a:p>
            <a:pPr>
              <a:lnSpc>
                <a:spcPct val="90000"/>
              </a:lnSpc>
            </a:pPr>
            <a:r>
              <a:rPr lang="en-GB" altLang="en-US" smtClean="0"/>
              <a:t>Sub headings = Not encouraged. </a:t>
            </a:r>
          </a:p>
          <a:p>
            <a:pPr>
              <a:lnSpc>
                <a:spcPct val="90000"/>
              </a:lnSpc>
            </a:pPr>
            <a:r>
              <a:rPr lang="en-GB" altLang="en-US" smtClean="0"/>
              <a:t>Critical Thought.</a:t>
            </a:r>
          </a:p>
          <a:p>
            <a:pPr>
              <a:lnSpc>
                <a:spcPct val="90000"/>
              </a:lnSpc>
              <a:buFontTx/>
              <a:buNone/>
            </a:pPr>
            <a:r>
              <a:rPr lang="en-GB" altLang="en-US" smtClean="0"/>
              <a:t>      - </a:t>
            </a:r>
            <a:r>
              <a:rPr lang="en-GB" altLang="en-US"/>
              <a:t>Demonstrates understanding and viewpoint</a:t>
            </a:r>
          </a:p>
          <a:p>
            <a:pPr>
              <a:lnSpc>
                <a:spcPct val="90000"/>
              </a:lnSpc>
            </a:pPr>
            <a:r>
              <a:rPr lang="en-GB" altLang="en-US"/>
              <a:t>Spelling, Grammar and Presentation. </a:t>
            </a:r>
          </a:p>
          <a:p>
            <a:pPr>
              <a:lnSpc>
                <a:spcPct val="90000"/>
              </a:lnSpc>
              <a:buFontTx/>
              <a:buNone/>
            </a:pPr>
            <a:endParaRPr lang="en-GB" altLang="en-US" smtClean="0">
              <a:solidFill>
                <a:srgbClr val="FFFF00"/>
              </a:solidFill>
            </a:endParaRPr>
          </a:p>
        </p:txBody>
      </p:sp>
    </p:spTree>
    <p:extLst>
      <p:ext uri="{BB962C8B-B14F-4D97-AF65-F5344CB8AC3E}">
        <p14:creationId xmlns:p14="http://schemas.microsoft.com/office/powerpoint/2010/main" val="33250456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smtClean="0">
                <a:ea typeface="+mj-ea"/>
                <a:cs typeface="+mj-cs"/>
              </a:rPr>
              <a:t>Structure your answer.</a:t>
            </a:r>
          </a:p>
        </p:txBody>
      </p:sp>
      <p:pic>
        <p:nvPicPr>
          <p:cNvPr id="6" name="Content Placeholder 5" descr="how-to-draw-a-skeleton-step-7_1_000000012956_5.jpg"/>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2314923" y="2336800"/>
            <a:ext cx="1429642" cy="3598863"/>
          </a:xfrm>
        </p:spPr>
      </p:pic>
      <p:sp>
        <p:nvSpPr>
          <p:cNvPr id="5" name="Content Placeholder 4"/>
          <p:cNvSpPr>
            <a:spLocks noGrp="1"/>
          </p:cNvSpPr>
          <p:nvPr>
            <p:ph sz="half" idx="2"/>
          </p:nvPr>
        </p:nvSpPr>
        <p:spPr/>
        <p:txBody>
          <a:bodyPr>
            <a:normAutofit/>
          </a:bodyPr>
          <a:lstStyle/>
          <a:p>
            <a:pPr>
              <a:defRPr/>
            </a:pPr>
            <a:r>
              <a:rPr lang="en-GB" sz="3200" dirty="0">
                <a:cs typeface="Arial" charset="0"/>
              </a:rPr>
              <a:t>Aim for a skeleton structure early on in the process. </a:t>
            </a:r>
          </a:p>
          <a:p>
            <a:pPr>
              <a:defRPr/>
            </a:pPr>
            <a:endParaRPr lang="en-GB" sz="3200" dirty="0">
              <a:cs typeface="Arial" charset="0"/>
            </a:endParaRPr>
          </a:p>
          <a:p>
            <a:pPr>
              <a:defRPr/>
            </a:pPr>
            <a:r>
              <a:rPr lang="en-GB" sz="3200" dirty="0">
                <a:cs typeface="Arial" charset="0"/>
              </a:rPr>
              <a:t>You can flesh it out </a:t>
            </a:r>
            <a:r>
              <a:rPr lang="en-GB" sz="3200" dirty="0" smtClean="0">
                <a:cs typeface="Arial" charset="0"/>
              </a:rPr>
              <a:t>later</a:t>
            </a:r>
            <a:r>
              <a:rPr lang="en-GB" sz="3200" dirty="0">
                <a:cs typeface="Arial" charset="0"/>
              </a:rPr>
              <a:t> </a:t>
            </a:r>
            <a:r>
              <a:rPr lang="en-GB" sz="3200" dirty="0" smtClean="0">
                <a:cs typeface="Arial" charset="0"/>
              </a:rPr>
              <a:t>with more detail</a:t>
            </a:r>
            <a:endParaRPr lang="en-GB" sz="3200" dirty="0">
              <a:cs typeface="Arial" charset="0"/>
            </a:endParaRPr>
          </a:p>
        </p:txBody>
      </p:sp>
      <p:sp>
        <p:nvSpPr>
          <p:cNvPr id="21507" name="Rectangle 4"/>
          <p:cNvSpPr>
            <a:spLocks noChangeArrowheads="1"/>
          </p:cNvSpPr>
          <p:nvPr/>
        </p:nvSpPr>
        <p:spPr bwMode="auto">
          <a:xfrm>
            <a:off x="4724400" y="3048000"/>
            <a:ext cx="9144000"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endParaRPr lang="en-GB">
              <a:cs typeface="Arial" charset="0"/>
            </a:endParaRPr>
          </a:p>
        </p:txBody>
      </p:sp>
    </p:spTree>
    <p:extLst>
      <p:ext uri="{BB962C8B-B14F-4D97-AF65-F5344CB8AC3E}">
        <p14:creationId xmlns:p14="http://schemas.microsoft.com/office/powerpoint/2010/main" val="97495047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cy-GB" dirty="0" smtClean="0">
                <a:ea typeface="+mj-ea"/>
                <a:cs typeface="+mj-cs"/>
              </a:rPr>
              <a:t>STRUCTURE</a:t>
            </a:r>
            <a:endParaRPr lang="cy-GB" dirty="0">
              <a:ea typeface="+mj-ea"/>
              <a:cs typeface="+mj-cs"/>
            </a:endParaRPr>
          </a:p>
        </p:txBody>
      </p:sp>
      <p:sp>
        <p:nvSpPr>
          <p:cNvPr id="46082" name="Content Placeholder 2"/>
          <p:cNvSpPr>
            <a:spLocks noGrp="1"/>
          </p:cNvSpPr>
          <p:nvPr>
            <p:ph sz="half" idx="1"/>
          </p:nvPr>
        </p:nvSpPr>
        <p:spPr/>
        <p:txBody>
          <a:bodyPr/>
          <a:lstStyle/>
          <a:p>
            <a:r>
              <a:rPr lang="en-GB" dirty="0">
                <a:latin typeface="Corbel" charset="0"/>
              </a:rPr>
              <a:t>Introduction and Conclusion</a:t>
            </a:r>
          </a:p>
          <a:p>
            <a:pPr lvl="1"/>
            <a:r>
              <a:rPr lang="en-GB" sz="3200" dirty="0">
                <a:latin typeface="Corbel" charset="0"/>
              </a:rPr>
              <a:t>    &gt; 15% of the content</a:t>
            </a:r>
          </a:p>
          <a:p>
            <a:endParaRPr lang="en-GB" dirty="0">
              <a:latin typeface="Corbel" charset="0"/>
            </a:endParaRPr>
          </a:p>
          <a:p>
            <a:endParaRPr lang="en-GB" dirty="0">
              <a:latin typeface="Corbel" charset="0"/>
            </a:endParaRPr>
          </a:p>
          <a:p>
            <a:pPr eaLnBrk="1" hangingPunct="1"/>
            <a:endParaRPr lang="cy-GB" dirty="0">
              <a:solidFill>
                <a:srgbClr val="9A3130"/>
              </a:solidFill>
              <a:latin typeface="Corbel" charset="0"/>
            </a:endParaRPr>
          </a:p>
        </p:txBody>
      </p:sp>
      <p:pic>
        <p:nvPicPr>
          <p:cNvPr id="5" name="Content Placeholder 3" descr="hamburger_001.jpg"/>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15318" y="2278117"/>
            <a:ext cx="4082781" cy="2910628"/>
          </a:xfrm>
        </p:spPr>
      </p:pic>
    </p:spTree>
    <p:extLst>
      <p:ext uri="{BB962C8B-B14F-4D97-AF65-F5344CB8AC3E}">
        <p14:creationId xmlns:p14="http://schemas.microsoft.com/office/powerpoint/2010/main" val="181039291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82613" y="1012825"/>
            <a:ext cx="8229600" cy="704850"/>
          </a:xfrm>
        </p:spPr>
        <p:txBody>
          <a:bodyPr/>
          <a:lstStyle/>
          <a:p>
            <a:r>
              <a:rPr lang="en-US" altLang="en-US" dirty="0" smtClean="0"/>
              <a:t>Conclusion</a:t>
            </a:r>
            <a:r>
              <a:rPr lang="en-GB" altLang="en-US" dirty="0" smtClean="0"/>
              <a:t> </a:t>
            </a:r>
          </a:p>
        </p:txBody>
      </p:sp>
      <p:sp>
        <p:nvSpPr>
          <p:cNvPr id="27651" name="Rectangle 3"/>
          <p:cNvSpPr>
            <a:spLocks noGrp="1" noChangeArrowheads="1"/>
          </p:cNvSpPr>
          <p:nvPr>
            <p:ph idx="1"/>
          </p:nvPr>
        </p:nvSpPr>
        <p:spPr/>
        <p:txBody>
          <a:bodyPr/>
          <a:lstStyle/>
          <a:p>
            <a:pPr>
              <a:buFontTx/>
              <a:buNone/>
            </a:pPr>
            <a:r>
              <a:rPr lang="en-US" altLang="en-US" smtClean="0"/>
              <a:t>   A conclusion should include a brief summary of the main arguments (no new ideas here) and bring your ideas together. You will comment on strengths and weaknesses of the work and speculate on possible gaps in the literature.</a:t>
            </a:r>
            <a:r>
              <a:rPr lang="en-GB" altLang="en-US" smtClean="0"/>
              <a:t> </a:t>
            </a:r>
          </a:p>
        </p:txBody>
      </p:sp>
    </p:spTree>
    <p:extLst>
      <p:ext uri="{BB962C8B-B14F-4D97-AF65-F5344CB8AC3E}">
        <p14:creationId xmlns:p14="http://schemas.microsoft.com/office/powerpoint/2010/main" val="244569574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a:p>
        </p:txBody>
      </p:sp>
      <p:sp>
        <p:nvSpPr>
          <p:cNvPr id="71682" name="Text Placeholder 2"/>
          <p:cNvSpPr>
            <a:spLocks noGrp="1"/>
          </p:cNvSpPr>
          <p:nvPr>
            <p:ph type="body" sz="half" idx="1"/>
          </p:nvPr>
        </p:nvSpPr>
        <p:spPr/>
        <p:txBody>
          <a:bodyPr>
            <a:normAutofit/>
          </a:bodyPr>
          <a:lstStyle/>
          <a:p>
            <a:r>
              <a:rPr lang="en-US" sz="5400" dirty="0">
                <a:latin typeface="Corbel" charset="0"/>
              </a:rPr>
              <a:t>DON’T…..</a:t>
            </a:r>
          </a:p>
        </p:txBody>
      </p:sp>
      <p:pic>
        <p:nvPicPr>
          <p:cNvPr id="71683" name="Content Placeholder 4" descr="How to Write A Conclusion for an Essay.jpg"/>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l="9178" r="9178"/>
          <a:stretch>
            <a:fillRect/>
          </a:stretch>
        </p:blipFill>
        <p:spPr>
          <a:xfrm>
            <a:off x="5591176" y="1774826"/>
            <a:ext cx="4619625" cy="4625975"/>
          </a:xfrm>
        </p:spPr>
      </p:pic>
    </p:spTree>
    <p:extLst>
      <p:ext uri="{BB962C8B-B14F-4D97-AF65-F5344CB8AC3E}">
        <p14:creationId xmlns:p14="http://schemas.microsoft.com/office/powerpoint/2010/main" val="394291194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5400" dirty="0"/>
              <a:t>Making links….</a:t>
            </a:r>
          </a:p>
        </p:txBody>
      </p:sp>
      <p:sp>
        <p:nvSpPr>
          <p:cNvPr id="54274" name="Subtitle 2"/>
          <p:cNvSpPr>
            <a:spLocks noGrp="1"/>
          </p:cNvSpPr>
          <p:nvPr>
            <p:ph sz="half" idx="1"/>
          </p:nvPr>
        </p:nvSpPr>
        <p:spPr>
          <a:xfrm>
            <a:off x="522536" y="2105472"/>
            <a:ext cx="4038600" cy="4752528"/>
          </a:xfrm>
        </p:spPr>
        <p:txBody>
          <a:bodyPr>
            <a:normAutofit/>
          </a:bodyPr>
          <a:lstStyle/>
          <a:p>
            <a:r>
              <a:rPr lang="en-GB" sz="3600" dirty="0">
                <a:latin typeface="Corbel" charset="0"/>
              </a:rPr>
              <a:t>Each section needs to relate to the next</a:t>
            </a:r>
          </a:p>
          <a:p>
            <a:r>
              <a:rPr lang="en-GB" sz="3600" dirty="0">
                <a:latin typeface="Corbel" charset="0"/>
              </a:rPr>
              <a:t>Use </a:t>
            </a:r>
            <a:r>
              <a:rPr lang="en-GB" sz="4000" dirty="0"/>
              <a:t>‘linking phrases’</a:t>
            </a:r>
            <a:br>
              <a:rPr lang="en-GB" sz="4000" dirty="0"/>
            </a:br>
            <a:r>
              <a:rPr lang="en-GB" sz="3600" i="1" dirty="0"/>
              <a:t>therefore; on the other hand; next; however</a:t>
            </a:r>
            <a:endParaRPr lang="en-US" sz="3600" i="1" dirty="0"/>
          </a:p>
        </p:txBody>
      </p:sp>
      <p:pic>
        <p:nvPicPr>
          <p:cNvPr id="4" name="Content Placeholder 3" descr="IMG_1802-720x54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373511"/>
            <a:ext cx="4700588" cy="3525441"/>
          </a:xfrm>
        </p:spPr>
      </p:pic>
    </p:spTree>
    <p:extLst>
      <p:ext uri="{BB962C8B-B14F-4D97-AF65-F5344CB8AC3E}">
        <p14:creationId xmlns:p14="http://schemas.microsoft.com/office/powerpoint/2010/main" val="234275186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mtClean="0">
                <a:solidFill>
                  <a:schemeClr val="tx1"/>
                </a:solidFill>
              </a:rPr>
              <a:t>Tips </a:t>
            </a:r>
          </a:p>
        </p:txBody>
      </p:sp>
      <p:sp>
        <p:nvSpPr>
          <p:cNvPr id="30723" name="Rectangle 3"/>
          <p:cNvSpPr>
            <a:spLocks noGrp="1" noChangeArrowheads="1"/>
          </p:cNvSpPr>
          <p:nvPr>
            <p:ph idx="1"/>
          </p:nvPr>
        </p:nvSpPr>
        <p:spPr>
          <a:xfrm>
            <a:off x="560388" y="2146301"/>
            <a:ext cx="10514012" cy="4479926"/>
          </a:xfrm>
        </p:spPr>
        <p:txBody>
          <a:bodyPr rtlCol="0">
            <a:normAutofit fontScale="40000" lnSpcReduction="20000"/>
          </a:bodyPr>
          <a:lstStyle/>
          <a:p>
            <a:pPr marL="342906" indent="-342906" defTabSz="457207">
              <a:lnSpc>
                <a:spcPct val="80000"/>
              </a:lnSpc>
              <a:buClr>
                <a:schemeClr val="bg2">
                  <a:lumMod val="40000"/>
                  <a:lumOff val="60000"/>
                </a:schemeClr>
              </a:buClr>
              <a:buFont typeface="Wingdings 3" charset="2"/>
              <a:buChar char=""/>
              <a:defRPr/>
            </a:pPr>
            <a:r>
              <a:rPr lang="en-GB" altLang="en-US" sz="5800" dirty="0"/>
              <a:t>Plan ahead</a:t>
            </a:r>
          </a:p>
          <a:p>
            <a:pPr marL="342906" indent="-342906" defTabSz="457207">
              <a:lnSpc>
                <a:spcPct val="80000"/>
              </a:lnSpc>
              <a:buClr>
                <a:schemeClr val="bg2">
                  <a:lumMod val="40000"/>
                  <a:lumOff val="60000"/>
                </a:schemeClr>
              </a:buClr>
              <a:buNone/>
              <a:defRPr/>
            </a:pPr>
            <a:r>
              <a:rPr lang="en-GB" altLang="en-US" sz="4400" dirty="0"/>
              <a:t>	 - </a:t>
            </a:r>
            <a:r>
              <a:rPr lang="en-GB" altLang="en-US" sz="3800" dirty="0" smtClean="0"/>
              <a:t>Mind Map the </a:t>
            </a:r>
            <a:r>
              <a:rPr lang="en-GB" altLang="en-US" sz="3800" dirty="0"/>
              <a:t>area and QUESTION.</a:t>
            </a:r>
          </a:p>
          <a:p>
            <a:pPr marL="342906" indent="-342906" defTabSz="457207">
              <a:lnSpc>
                <a:spcPct val="80000"/>
              </a:lnSpc>
              <a:buClr>
                <a:schemeClr val="bg2">
                  <a:lumMod val="40000"/>
                  <a:lumOff val="60000"/>
                </a:schemeClr>
              </a:buClr>
              <a:buNone/>
              <a:defRPr/>
            </a:pPr>
            <a:r>
              <a:rPr lang="en-GB" altLang="en-US" sz="3800" dirty="0"/>
              <a:t>	 - Interpretation of the question. </a:t>
            </a:r>
            <a:endParaRPr lang="en-GB" altLang="en-US" sz="3800" dirty="0" smtClean="0"/>
          </a:p>
          <a:p>
            <a:pPr marL="342906" indent="-342906" defTabSz="457207">
              <a:lnSpc>
                <a:spcPct val="80000"/>
              </a:lnSpc>
              <a:buClr>
                <a:schemeClr val="bg2">
                  <a:lumMod val="40000"/>
                  <a:lumOff val="60000"/>
                </a:schemeClr>
              </a:buClr>
              <a:buNone/>
              <a:defRPr/>
            </a:pPr>
            <a:endParaRPr lang="en-GB" altLang="en-US" sz="2400" dirty="0"/>
          </a:p>
          <a:p>
            <a:pPr marL="342906" indent="-342906" defTabSz="457207">
              <a:lnSpc>
                <a:spcPct val="80000"/>
              </a:lnSpc>
              <a:buClr>
                <a:schemeClr val="bg2">
                  <a:lumMod val="40000"/>
                  <a:lumOff val="60000"/>
                </a:schemeClr>
              </a:buClr>
              <a:buFont typeface="Wingdings 3" charset="2"/>
              <a:buChar char=""/>
              <a:defRPr/>
            </a:pPr>
            <a:r>
              <a:rPr lang="en-GB" altLang="en-US" sz="5800" dirty="0"/>
              <a:t>Clear Introduction</a:t>
            </a:r>
            <a:r>
              <a:rPr lang="en-GB" altLang="en-US" sz="6700" dirty="0"/>
              <a:t>. </a:t>
            </a:r>
          </a:p>
          <a:p>
            <a:pPr marL="342906" indent="-342906" defTabSz="457207">
              <a:lnSpc>
                <a:spcPct val="80000"/>
              </a:lnSpc>
              <a:buClr>
                <a:schemeClr val="bg2">
                  <a:lumMod val="40000"/>
                  <a:lumOff val="60000"/>
                </a:schemeClr>
              </a:buClr>
              <a:buNone/>
              <a:defRPr/>
            </a:pPr>
            <a:r>
              <a:rPr lang="en-GB" altLang="en-US" sz="3800" dirty="0"/>
              <a:t>	 - How you will answer the question. </a:t>
            </a:r>
            <a:endParaRPr lang="en-GB" altLang="en-US" sz="3800" dirty="0" smtClean="0"/>
          </a:p>
          <a:p>
            <a:pPr marL="342906" indent="-342906" defTabSz="457207">
              <a:lnSpc>
                <a:spcPct val="80000"/>
              </a:lnSpc>
              <a:buClr>
                <a:schemeClr val="bg2">
                  <a:lumMod val="40000"/>
                  <a:lumOff val="60000"/>
                </a:schemeClr>
              </a:buClr>
              <a:buNone/>
              <a:defRPr/>
            </a:pPr>
            <a:endParaRPr lang="en-GB" altLang="en-US" sz="2400" dirty="0"/>
          </a:p>
          <a:p>
            <a:pPr marL="342906" indent="-342906" defTabSz="457207">
              <a:lnSpc>
                <a:spcPct val="80000"/>
              </a:lnSpc>
              <a:buClr>
                <a:schemeClr val="bg2">
                  <a:lumMod val="40000"/>
                  <a:lumOff val="60000"/>
                </a:schemeClr>
              </a:buClr>
              <a:buFont typeface="Wingdings 3" charset="2"/>
              <a:buChar char=""/>
              <a:defRPr/>
            </a:pPr>
            <a:r>
              <a:rPr lang="en-GB" altLang="en-US" sz="5800" dirty="0"/>
              <a:t>A “meat” which answers the question and showing understanding, knowledge and critical thinking</a:t>
            </a:r>
            <a:r>
              <a:rPr lang="en-GB" altLang="en-US" sz="5800" dirty="0" smtClean="0"/>
              <a:t>.</a:t>
            </a:r>
          </a:p>
          <a:p>
            <a:pPr marL="342906" indent="-342906" defTabSz="457207">
              <a:lnSpc>
                <a:spcPct val="80000"/>
              </a:lnSpc>
              <a:buClr>
                <a:schemeClr val="bg2">
                  <a:lumMod val="40000"/>
                  <a:lumOff val="60000"/>
                </a:schemeClr>
              </a:buClr>
              <a:buFont typeface="Wingdings 3" charset="2"/>
              <a:buChar char=""/>
              <a:defRPr/>
            </a:pPr>
            <a:endParaRPr lang="en-GB" altLang="en-US" sz="4100" dirty="0"/>
          </a:p>
          <a:p>
            <a:pPr marL="342906" indent="-342906" defTabSz="457207">
              <a:lnSpc>
                <a:spcPct val="80000"/>
              </a:lnSpc>
              <a:buClr>
                <a:schemeClr val="bg2">
                  <a:lumMod val="40000"/>
                  <a:lumOff val="60000"/>
                </a:schemeClr>
              </a:buClr>
              <a:buFont typeface="Wingdings 3" charset="2"/>
              <a:buChar char=""/>
              <a:defRPr/>
            </a:pPr>
            <a:r>
              <a:rPr lang="en-GB" altLang="en-US" sz="5800" dirty="0"/>
              <a:t>Conclusion</a:t>
            </a:r>
          </a:p>
          <a:p>
            <a:pPr marL="342906" indent="-342906" defTabSz="457207">
              <a:lnSpc>
                <a:spcPct val="80000"/>
              </a:lnSpc>
              <a:buClr>
                <a:schemeClr val="bg2">
                  <a:lumMod val="40000"/>
                  <a:lumOff val="60000"/>
                </a:schemeClr>
              </a:buClr>
              <a:buNone/>
              <a:defRPr/>
            </a:pPr>
            <a:r>
              <a:rPr lang="en-GB" altLang="en-US" sz="2400" dirty="0"/>
              <a:t>	 - </a:t>
            </a:r>
            <a:r>
              <a:rPr lang="en-GB" altLang="en-US" sz="3800" dirty="0"/>
              <a:t>Reverts to the question</a:t>
            </a:r>
          </a:p>
          <a:p>
            <a:pPr marL="342906" indent="-342906" defTabSz="457207">
              <a:lnSpc>
                <a:spcPct val="80000"/>
              </a:lnSpc>
              <a:buClr>
                <a:schemeClr val="bg2">
                  <a:lumMod val="40000"/>
                  <a:lumOff val="60000"/>
                </a:schemeClr>
              </a:buClr>
              <a:buNone/>
              <a:defRPr/>
            </a:pPr>
            <a:r>
              <a:rPr lang="en-GB" altLang="en-US" sz="3800" dirty="0"/>
              <a:t>	 - Critical Thinking. </a:t>
            </a:r>
          </a:p>
          <a:p>
            <a:pPr marL="342906" indent="-342906" defTabSz="457207">
              <a:lnSpc>
                <a:spcPct val="80000"/>
              </a:lnSpc>
              <a:buClr>
                <a:schemeClr val="bg2">
                  <a:lumMod val="40000"/>
                  <a:lumOff val="60000"/>
                </a:schemeClr>
              </a:buClr>
              <a:buFont typeface="Wingdings 3" charset="2"/>
              <a:buChar char=""/>
              <a:defRPr/>
            </a:pPr>
            <a:endParaRPr lang="en-GB" altLang="en-US" sz="2400" dirty="0">
              <a:solidFill>
                <a:srgbClr val="FFFF00"/>
              </a:solidFill>
            </a:endParaRPr>
          </a:p>
          <a:p>
            <a:pPr marL="342906" indent="-342906" defTabSz="457207">
              <a:lnSpc>
                <a:spcPct val="80000"/>
              </a:lnSpc>
              <a:buClr>
                <a:schemeClr val="bg2">
                  <a:lumMod val="40000"/>
                  <a:lumOff val="60000"/>
                </a:schemeClr>
              </a:buClr>
              <a:buNone/>
              <a:defRPr/>
            </a:pPr>
            <a:endParaRPr lang="en-GB" altLang="en-US" sz="900" dirty="0">
              <a:solidFill>
                <a:srgbClr val="FFFF00"/>
              </a:solidFill>
            </a:endParaRPr>
          </a:p>
          <a:p>
            <a:pPr marL="342906" indent="-342906" defTabSz="457207">
              <a:lnSpc>
                <a:spcPct val="80000"/>
              </a:lnSpc>
              <a:buClr>
                <a:schemeClr val="bg2">
                  <a:lumMod val="40000"/>
                  <a:lumOff val="60000"/>
                </a:schemeClr>
              </a:buClr>
              <a:buNone/>
              <a:defRPr/>
            </a:pPr>
            <a:r>
              <a:rPr lang="en-GB" altLang="en-US" sz="900" dirty="0">
                <a:solidFill>
                  <a:srgbClr val="FFFF00"/>
                </a:solidFill>
              </a:rPr>
              <a:t> </a:t>
            </a:r>
          </a:p>
          <a:p>
            <a:pPr marL="342906" indent="-342906" defTabSz="457207">
              <a:lnSpc>
                <a:spcPct val="80000"/>
              </a:lnSpc>
              <a:buClr>
                <a:schemeClr val="bg2">
                  <a:lumMod val="40000"/>
                  <a:lumOff val="60000"/>
                </a:schemeClr>
              </a:buClr>
              <a:buFont typeface="Wingdings 3" charset="2"/>
              <a:buChar char=""/>
              <a:defRPr/>
            </a:pPr>
            <a:endParaRPr lang="en-GB" altLang="en-US" sz="800" dirty="0">
              <a:solidFill>
                <a:srgbClr val="FFFF00"/>
              </a:solidFill>
            </a:endParaRPr>
          </a:p>
          <a:p>
            <a:pPr marL="342906" indent="-342906" defTabSz="457207">
              <a:lnSpc>
                <a:spcPct val="80000"/>
              </a:lnSpc>
              <a:buClr>
                <a:schemeClr val="bg2">
                  <a:lumMod val="40000"/>
                  <a:lumOff val="60000"/>
                </a:schemeClr>
              </a:buClr>
              <a:buNone/>
              <a:defRPr/>
            </a:pPr>
            <a:endParaRPr lang="en-GB" altLang="en-US" sz="800" dirty="0">
              <a:solidFill>
                <a:srgbClr val="FFFF00"/>
              </a:solidFill>
            </a:endParaRPr>
          </a:p>
        </p:txBody>
      </p:sp>
    </p:spTree>
    <p:extLst>
      <p:ext uri="{BB962C8B-B14F-4D97-AF65-F5344CB8AC3E}">
        <p14:creationId xmlns:p14="http://schemas.microsoft.com/office/powerpoint/2010/main" val="355500234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ext Box 4"/>
          <p:cNvSpPr txBox="1">
            <a:spLocks noChangeArrowheads="1"/>
          </p:cNvSpPr>
          <p:nvPr/>
        </p:nvSpPr>
        <p:spPr bwMode="auto">
          <a:xfrm>
            <a:off x="514351" y="2888099"/>
            <a:ext cx="7129463" cy="854075"/>
          </a:xfrm>
          <a:prstGeom prst="rect">
            <a:avLst/>
          </a:prstGeom>
          <a:noFill/>
          <a:ln w="9525">
            <a:noFill/>
            <a:miter lim="800000"/>
            <a:headEnd/>
            <a:tailEnd/>
          </a:ln>
          <a:effectLst/>
        </p:spPr>
        <p:txBody>
          <a:bodyPr>
            <a:spAutoFit/>
          </a:bodyPr>
          <a:lstStyle/>
          <a:p>
            <a:pPr>
              <a:spcBef>
                <a:spcPct val="50000"/>
              </a:spcBef>
            </a:pPr>
            <a:r>
              <a:rPr lang="en-GB" sz="5000" dirty="0"/>
              <a:t>Academic Writing</a:t>
            </a:r>
          </a:p>
        </p:txBody>
      </p:sp>
      <p:pic>
        <p:nvPicPr>
          <p:cNvPr id="2" name="Picture 1" descr="academic-perspective.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0016" y="548680"/>
            <a:ext cx="3991868" cy="3193494"/>
          </a:xfrm>
          <a:prstGeom prst="rect">
            <a:avLst/>
          </a:prstGeom>
        </p:spPr>
      </p:pic>
    </p:spTree>
    <p:extLst>
      <p:ext uri="{BB962C8B-B14F-4D97-AF65-F5344CB8AC3E}">
        <p14:creationId xmlns:p14="http://schemas.microsoft.com/office/powerpoint/2010/main" val="313839035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bother?</a:t>
            </a:r>
            <a:endParaRPr lang="en-US" dirty="0"/>
          </a:p>
        </p:txBody>
      </p:sp>
      <p:sp>
        <p:nvSpPr>
          <p:cNvPr id="4" name="Content Placeholder 3"/>
          <p:cNvSpPr>
            <a:spLocks noGrp="1"/>
          </p:cNvSpPr>
          <p:nvPr>
            <p:ph idx="1"/>
          </p:nvPr>
        </p:nvSpPr>
        <p:spPr/>
        <p:txBody>
          <a:bodyPr/>
          <a:lstStyle/>
          <a:p>
            <a:r>
              <a:rPr lang="en-US" dirty="0" smtClean="0"/>
              <a:t>Objective</a:t>
            </a:r>
          </a:p>
          <a:p>
            <a:r>
              <a:rPr lang="en-US" dirty="0" smtClean="0"/>
              <a:t>Presenting complex ideas clearly and concisely</a:t>
            </a:r>
          </a:p>
          <a:p>
            <a:r>
              <a:rPr lang="en-US" dirty="0" smtClean="0"/>
              <a:t>Researching</a:t>
            </a:r>
          </a:p>
          <a:p>
            <a:r>
              <a:rPr lang="en-US" dirty="0" smtClean="0"/>
              <a:t>Selecting relevant information</a:t>
            </a:r>
          </a:p>
          <a:p>
            <a:r>
              <a:rPr lang="en-US" dirty="0" smtClean="0"/>
              <a:t>Supporting position with evidence</a:t>
            </a:r>
          </a:p>
          <a:p>
            <a:pPr marL="68263" indent="0">
              <a:buNone/>
            </a:pPr>
            <a:endParaRPr lang="en-US" dirty="0" smtClean="0"/>
          </a:p>
          <a:p>
            <a:endParaRPr lang="en-US" dirty="0"/>
          </a:p>
        </p:txBody>
      </p:sp>
    </p:spTree>
    <p:extLst>
      <p:ext uri="{BB962C8B-B14F-4D97-AF65-F5344CB8AC3E}">
        <p14:creationId xmlns:p14="http://schemas.microsoft.com/office/powerpoint/2010/main" val="284992821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84288" y="847726"/>
            <a:ext cx="6870700" cy="989013"/>
          </a:xfrm>
        </p:spPr>
        <p:txBody>
          <a:bodyPr/>
          <a:lstStyle/>
          <a:p>
            <a:r>
              <a:rPr lang="en-US" altLang="en-US" dirty="0" smtClean="0"/>
              <a:t>Writing style</a:t>
            </a:r>
            <a:r>
              <a:rPr lang="en-GB" altLang="en-US" dirty="0" smtClean="0"/>
              <a:t> </a:t>
            </a:r>
          </a:p>
        </p:txBody>
      </p:sp>
      <p:sp>
        <p:nvSpPr>
          <p:cNvPr id="29699" name="Rectangle 3"/>
          <p:cNvSpPr>
            <a:spLocks noGrp="1" noChangeArrowheads="1"/>
          </p:cNvSpPr>
          <p:nvPr>
            <p:ph idx="1"/>
          </p:nvPr>
        </p:nvSpPr>
        <p:spPr>
          <a:xfrm>
            <a:off x="680321" y="2336873"/>
            <a:ext cx="10444879" cy="3599316"/>
          </a:xfrm>
        </p:spPr>
        <p:txBody>
          <a:bodyPr>
            <a:noAutofit/>
          </a:bodyPr>
          <a:lstStyle/>
          <a:p>
            <a:pPr>
              <a:lnSpc>
                <a:spcPct val="80000"/>
              </a:lnSpc>
            </a:pPr>
            <a:r>
              <a:rPr lang="en-US" altLang="en-US" sz="3200" dirty="0"/>
              <a:t>Try to cultivate an objective and authoritative tone. Don’t be too chatty and informal and aim to write in the third person. Keep language simple and sentences a reasonable length. Don’t use long words simply to sound clever – an occasional trip to the thesaurus stands out like a sore thumb to the reader! Remember the point of the essay is to clearly communicate your ideas on a given subject – read it through and check that you understand what you’ve written (better still get a friend to comment)</a:t>
            </a:r>
            <a:r>
              <a:rPr lang="en-GB" altLang="en-US" sz="3200" dirty="0"/>
              <a:t> </a:t>
            </a:r>
          </a:p>
        </p:txBody>
      </p:sp>
    </p:spTree>
    <p:extLst>
      <p:ext uri="{BB962C8B-B14F-4D97-AF65-F5344CB8AC3E}">
        <p14:creationId xmlns:p14="http://schemas.microsoft.com/office/powerpoint/2010/main" val="412666641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91440" tIns="45720" rIns="91440" bIns="45720" numCol="1" rtlCol="0" anchor="ctr" anchorCtr="0" compatLnSpc="1">
            <a:prstTxWarp prst="textNoShape">
              <a:avLst/>
            </a:prstTxWarp>
            <a:normAutofit/>
          </a:bodyPr>
          <a:lstStyle/>
          <a:p>
            <a:r>
              <a:rPr lang="en-GB" dirty="0" smtClean="0"/>
              <a:t>Formal Writing</a:t>
            </a:r>
          </a:p>
        </p:txBody>
      </p:sp>
      <p:sp>
        <p:nvSpPr>
          <p:cNvPr id="16386" name="Content Placeholder 2"/>
          <p:cNvSpPr>
            <a:spLocks noGrp="1"/>
          </p:cNvSpPr>
          <p:nvPr>
            <p:ph idx="1"/>
          </p:nvPr>
        </p:nvSpPr>
        <p:spPr/>
        <p:txBody>
          <a:bodyPr/>
          <a:lstStyle/>
          <a:p>
            <a:r>
              <a:rPr lang="en-GB" dirty="0" smtClean="0"/>
              <a:t>Avoid emotional and subjective forms:</a:t>
            </a:r>
          </a:p>
          <a:p>
            <a:r>
              <a:rPr lang="en-GB" dirty="0" smtClean="0"/>
              <a:t>(i.e. not ‘in your face’)</a:t>
            </a:r>
          </a:p>
          <a:p>
            <a:pPr lvl="1"/>
            <a:r>
              <a:rPr lang="en-GB" dirty="0" smtClean="0"/>
              <a:t>The author’s argument is terrible and I don</a:t>
            </a:r>
            <a:r>
              <a:rPr lang="fr-FR" dirty="0" smtClean="0"/>
              <a:t>’</a:t>
            </a:r>
            <a:r>
              <a:rPr lang="en-GB" dirty="0" smtClean="0"/>
              <a:t>t agree with it.</a:t>
            </a:r>
          </a:p>
          <a:p>
            <a:pPr lvl="1">
              <a:buFont typeface="Wingdings" pitchFamily="2" charset="2"/>
              <a:buNone/>
            </a:pPr>
            <a:endParaRPr lang="en-GB" dirty="0" smtClean="0"/>
          </a:p>
          <a:p>
            <a:r>
              <a:rPr lang="en-GB" dirty="0" smtClean="0"/>
              <a:t>Rather, be more OBJECTIVE:</a:t>
            </a:r>
          </a:p>
          <a:p>
            <a:r>
              <a:rPr lang="en-GB" dirty="0" smtClean="0"/>
              <a:t>(take a step back)</a:t>
            </a:r>
          </a:p>
          <a:p>
            <a:pPr lvl="1"/>
            <a:r>
              <a:rPr lang="en-GB" dirty="0" smtClean="0"/>
              <a:t>It could be suggested that the author’s argument has not been fully developed.</a:t>
            </a:r>
          </a:p>
        </p:txBody>
      </p:sp>
    </p:spTree>
    <p:extLst>
      <p:ext uri="{BB962C8B-B14F-4D97-AF65-F5344CB8AC3E}">
        <p14:creationId xmlns:p14="http://schemas.microsoft.com/office/powerpoint/2010/main" val="249757079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548680"/>
            <a:ext cx="7772400" cy="914400"/>
          </a:xfrm>
        </p:spPr>
        <p:txBody>
          <a:bodyPr>
            <a:normAutofit/>
          </a:bodyPr>
          <a:lstStyle/>
          <a:p>
            <a:r>
              <a:rPr lang="en-GB" dirty="0" smtClean="0"/>
              <a:t>What is subjective and objective?</a:t>
            </a:r>
            <a:endParaRPr lang="en-GB" dirty="0"/>
          </a:p>
        </p:txBody>
      </p:sp>
      <p:sp>
        <p:nvSpPr>
          <p:cNvPr id="3" name="Content Placeholder 2"/>
          <p:cNvSpPr>
            <a:spLocks noGrp="1"/>
          </p:cNvSpPr>
          <p:nvPr>
            <p:ph idx="1"/>
          </p:nvPr>
        </p:nvSpPr>
        <p:spPr>
          <a:xfrm>
            <a:off x="2423592" y="2286000"/>
            <a:ext cx="7772400" cy="3231232"/>
          </a:xfrm>
        </p:spPr>
        <p:txBody>
          <a:bodyPr/>
          <a:lstStyle/>
          <a:p>
            <a:r>
              <a:rPr lang="en-GB" dirty="0" smtClean="0"/>
              <a:t>Subjective …. Me! Me! Me! Me! I! I! I! </a:t>
            </a:r>
          </a:p>
          <a:p>
            <a:pPr marL="68263" indent="0">
              <a:buNone/>
            </a:pPr>
            <a:endParaRPr lang="en-GB" dirty="0" smtClean="0"/>
          </a:p>
          <a:p>
            <a:r>
              <a:rPr lang="en-GB" dirty="0" smtClean="0"/>
              <a:t>Objective … take a step backwards; take yourself out of the discussion to a certain extent.</a:t>
            </a:r>
            <a:endParaRPr lang="en-GB" dirty="0"/>
          </a:p>
        </p:txBody>
      </p:sp>
    </p:spTree>
    <p:extLst>
      <p:ext uri="{BB962C8B-B14F-4D97-AF65-F5344CB8AC3E}">
        <p14:creationId xmlns:p14="http://schemas.microsoft.com/office/powerpoint/2010/main" val="131975404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693" y="705000"/>
            <a:ext cx="9613861" cy="1080938"/>
          </a:xfrm>
        </p:spPr>
        <p:txBody>
          <a:bodyPr vert="horz" wrap="square" lIns="91440" tIns="45720" rIns="91440" bIns="45720" numCol="1" rtlCol="0" anchor="ctr" anchorCtr="0" compatLnSpc="1">
            <a:prstTxWarp prst="textNoShape">
              <a:avLst/>
            </a:prstTxWarp>
            <a:normAutofit/>
          </a:bodyPr>
          <a:lstStyle/>
          <a:p>
            <a:r>
              <a:rPr lang="en-GB" smtClean="0"/>
              <a:t>Formal Writing</a:t>
            </a:r>
            <a:endParaRPr lang="cy-GB" smtClean="0"/>
          </a:p>
        </p:txBody>
      </p:sp>
      <p:sp>
        <p:nvSpPr>
          <p:cNvPr id="18434" name="Content Placeholder 2"/>
          <p:cNvSpPr>
            <a:spLocks noGrp="1"/>
          </p:cNvSpPr>
          <p:nvPr>
            <p:ph idx="1"/>
          </p:nvPr>
        </p:nvSpPr>
        <p:spPr>
          <a:noFill/>
        </p:spPr>
        <p:txBody>
          <a:bodyPr>
            <a:normAutofit/>
          </a:bodyPr>
          <a:lstStyle/>
          <a:p>
            <a:r>
              <a:rPr lang="en-GB" dirty="0" smtClean="0"/>
              <a:t>I’m</a:t>
            </a:r>
          </a:p>
          <a:p>
            <a:r>
              <a:rPr lang="en-GB" dirty="0" smtClean="0"/>
              <a:t>It doesn’t</a:t>
            </a:r>
          </a:p>
          <a:p>
            <a:r>
              <a:rPr lang="en-GB" dirty="0" smtClean="0"/>
              <a:t>There’s no</a:t>
            </a:r>
          </a:p>
          <a:p>
            <a:endParaRPr lang="en-GB" dirty="0" smtClean="0"/>
          </a:p>
          <a:p>
            <a:r>
              <a:rPr lang="en-GB" dirty="0" smtClean="0"/>
              <a:t>I am </a:t>
            </a:r>
          </a:p>
          <a:p>
            <a:r>
              <a:rPr lang="en-GB" dirty="0" smtClean="0"/>
              <a:t>It does not</a:t>
            </a:r>
          </a:p>
          <a:p>
            <a:r>
              <a:rPr lang="en-GB" dirty="0" smtClean="0"/>
              <a:t>There are no ...</a:t>
            </a:r>
            <a:r>
              <a:rPr lang="cy-GB" dirty="0" smtClean="0"/>
              <a:t>			</a:t>
            </a:r>
            <a:r>
              <a:rPr lang="cy-GB" sz="5400" b="1" dirty="0"/>
              <a:t>√</a:t>
            </a:r>
            <a:r>
              <a:rPr lang="cy-GB" sz="5400" b="1" dirty="0">
                <a:solidFill>
                  <a:srgbClr val="FF0000"/>
                </a:solidFill>
              </a:rPr>
              <a:t> </a:t>
            </a:r>
          </a:p>
        </p:txBody>
      </p:sp>
      <p:sp>
        <p:nvSpPr>
          <p:cNvPr id="4" name="Multiply 3"/>
          <p:cNvSpPr/>
          <p:nvPr/>
        </p:nvSpPr>
        <p:spPr>
          <a:xfrm>
            <a:off x="5030051" y="2581801"/>
            <a:ext cx="914400" cy="914400"/>
          </a:xfrm>
          <a:prstGeom prst="mathMultiply">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y-GB"/>
          </a:p>
        </p:txBody>
      </p:sp>
    </p:spTree>
    <p:extLst>
      <p:ext uri="{BB962C8B-B14F-4D97-AF65-F5344CB8AC3E}">
        <p14:creationId xmlns:p14="http://schemas.microsoft.com/office/powerpoint/2010/main" val="226847270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 you work carefully</a:t>
            </a:r>
            <a:endParaRPr lang="en-GB" dirty="0"/>
          </a:p>
        </p:txBody>
      </p:sp>
      <p:sp>
        <p:nvSpPr>
          <p:cNvPr id="3" name="Content Placeholder 2"/>
          <p:cNvSpPr>
            <a:spLocks noGrp="1"/>
          </p:cNvSpPr>
          <p:nvPr>
            <p:ph idx="1"/>
          </p:nvPr>
        </p:nvSpPr>
        <p:spPr/>
        <p:txBody>
          <a:bodyPr/>
          <a:lstStyle/>
          <a:p>
            <a:endParaRPr lang="en-GB" dirty="0"/>
          </a:p>
          <a:p>
            <a:r>
              <a:rPr lang="en-GB" dirty="0" smtClean="0"/>
              <a:t>Use</a:t>
            </a:r>
          </a:p>
          <a:p>
            <a:pPr marL="968375" lvl="1" indent="-571500">
              <a:buAutoNum type="romanLcParenR"/>
            </a:pPr>
            <a:r>
              <a:rPr lang="en-GB" dirty="0" smtClean="0"/>
              <a:t>Dictionaries</a:t>
            </a:r>
          </a:p>
          <a:p>
            <a:pPr marL="968375" lvl="1" indent="-571500">
              <a:buAutoNum type="romanLcParenR"/>
            </a:pPr>
            <a:r>
              <a:rPr lang="en-GB" dirty="0" smtClean="0"/>
              <a:t>spell – check programmes</a:t>
            </a:r>
          </a:p>
          <a:p>
            <a:pPr marL="968375" lvl="1" indent="-571500">
              <a:buAutoNum type="romanLcParenR"/>
            </a:pPr>
            <a:r>
              <a:rPr lang="en-GB" dirty="0" smtClean="0"/>
              <a:t>reference books: grammar, style, thesaurus etc.</a:t>
            </a:r>
          </a:p>
          <a:p>
            <a:r>
              <a:rPr lang="en-GB" dirty="0" smtClean="0"/>
              <a:t>Make sure it makes sense to another reader</a:t>
            </a:r>
          </a:p>
          <a:p>
            <a:r>
              <a:rPr lang="en-GB" dirty="0" smtClean="0"/>
              <a:t>Get someone else to read it through?</a:t>
            </a:r>
            <a:endParaRPr lang="en-GB" dirty="0"/>
          </a:p>
        </p:txBody>
      </p:sp>
    </p:spTree>
    <p:extLst>
      <p:ext uri="{BB962C8B-B14F-4D97-AF65-F5344CB8AC3E}">
        <p14:creationId xmlns:p14="http://schemas.microsoft.com/office/powerpoint/2010/main" val="406737492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mtClean="0">
                <a:solidFill>
                  <a:schemeClr val="tx1"/>
                </a:solidFill>
              </a:rPr>
              <a:t>Tips</a:t>
            </a:r>
          </a:p>
        </p:txBody>
      </p:sp>
      <p:sp>
        <p:nvSpPr>
          <p:cNvPr id="32771" name="Rectangle 3"/>
          <p:cNvSpPr>
            <a:spLocks noGrp="1" noChangeArrowheads="1"/>
          </p:cNvSpPr>
          <p:nvPr>
            <p:ph idx="1"/>
          </p:nvPr>
        </p:nvSpPr>
        <p:spPr/>
        <p:txBody>
          <a:bodyPr rtlCol="0">
            <a:normAutofit fontScale="92500" lnSpcReduction="20000"/>
          </a:bodyPr>
          <a:lstStyle/>
          <a:p>
            <a:pPr marL="342906" indent="-342906" defTabSz="457207">
              <a:buClr>
                <a:schemeClr val="bg2">
                  <a:lumMod val="40000"/>
                  <a:lumOff val="60000"/>
                </a:schemeClr>
              </a:buClr>
              <a:buFont typeface="Wingdings 3" charset="2"/>
              <a:buChar char=""/>
              <a:defRPr/>
            </a:pPr>
            <a:r>
              <a:rPr lang="en-GB" altLang="en-US" dirty="0"/>
              <a:t>Offer own viewpoint without using “I”. </a:t>
            </a:r>
          </a:p>
          <a:p>
            <a:pPr marL="342906" indent="-342906" defTabSz="457207">
              <a:buClr>
                <a:schemeClr val="bg2">
                  <a:lumMod val="40000"/>
                  <a:lumOff val="60000"/>
                </a:schemeClr>
              </a:buClr>
              <a:buNone/>
              <a:defRPr/>
            </a:pPr>
            <a:r>
              <a:rPr lang="en-GB" altLang="en-US" dirty="0"/>
              <a:t> 		 - Use existing reference/s </a:t>
            </a:r>
          </a:p>
          <a:p>
            <a:pPr marL="342906" indent="-342906" defTabSz="457207">
              <a:buClr>
                <a:schemeClr val="bg2">
                  <a:lumMod val="40000"/>
                  <a:lumOff val="60000"/>
                </a:schemeClr>
              </a:buClr>
              <a:buNone/>
              <a:defRPr/>
            </a:pPr>
            <a:r>
              <a:rPr lang="en-GB" altLang="en-US" dirty="0"/>
              <a:t>		 - </a:t>
            </a:r>
            <a:r>
              <a:rPr lang="en-GB" altLang="en-US" sz="2400" dirty="0"/>
              <a:t>A feasible notion was brought forward by</a:t>
            </a:r>
          </a:p>
          <a:p>
            <a:pPr marL="342906" indent="-342906" defTabSz="457207">
              <a:buClr>
                <a:schemeClr val="bg2">
                  <a:lumMod val="40000"/>
                  <a:lumOff val="60000"/>
                </a:schemeClr>
              </a:buClr>
              <a:buNone/>
              <a:defRPr/>
            </a:pPr>
            <a:r>
              <a:rPr lang="en-GB" altLang="en-US" sz="2400" dirty="0"/>
              <a:t>		 - A large number of research has supported.</a:t>
            </a:r>
          </a:p>
          <a:p>
            <a:pPr marL="342906" indent="-342906" defTabSz="457207">
              <a:buClr>
                <a:schemeClr val="bg2">
                  <a:lumMod val="40000"/>
                  <a:lumOff val="60000"/>
                </a:schemeClr>
              </a:buClr>
              <a:buNone/>
              <a:defRPr/>
            </a:pPr>
            <a:r>
              <a:rPr lang="en-GB" altLang="en-US" sz="2400" dirty="0"/>
              <a:t>		 - This Author…..</a:t>
            </a:r>
          </a:p>
          <a:p>
            <a:pPr marL="342906" indent="-342906" defTabSz="457207">
              <a:buClr>
                <a:schemeClr val="bg2">
                  <a:lumMod val="40000"/>
                  <a:lumOff val="60000"/>
                </a:schemeClr>
              </a:buClr>
              <a:buFont typeface="Wingdings 3" charset="2"/>
              <a:buChar char=""/>
              <a:defRPr/>
            </a:pPr>
            <a:r>
              <a:rPr lang="en-GB" altLang="en-US" sz="2400" dirty="0"/>
              <a:t>Proof read </a:t>
            </a:r>
          </a:p>
          <a:p>
            <a:pPr marL="342906" indent="-342906" defTabSz="457207">
              <a:buClr>
                <a:schemeClr val="bg2">
                  <a:lumMod val="40000"/>
                  <a:lumOff val="60000"/>
                </a:schemeClr>
              </a:buClr>
              <a:buNone/>
              <a:defRPr/>
            </a:pPr>
            <a:r>
              <a:rPr lang="en-GB" altLang="en-US" sz="2400" dirty="0"/>
              <a:t>		 - Get a 2</a:t>
            </a:r>
            <a:r>
              <a:rPr lang="en-GB" altLang="en-US" sz="2400" baseline="30000" dirty="0"/>
              <a:t>nd</a:t>
            </a:r>
            <a:r>
              <a:rPr lang="en-GB" altLang="en-US" sz="2400" dirty="0"/>
              <a:t> opinion. </a:t>
            </a:r>
          </a:p>
          <a:p>
            <a:pPr marL="342906" indent="-342906" defTabSz="457207">
              <a:buClr>
                <a:schemeClr val="bg2">
                  <a:lumMod val="40000"/>
                  <a:lumOff val="60000"/>
                </a:schemeClr>
              </a:buClr>
              <a:buFont typeface="Wingdings 3" charset="2"/>
              <a:buChar char=""/>
              <a:defRPr/>
            </a:pPr>
            <a:r>
              <a:rPr lang="en-GB" altLang="en-US" sz="2400" dirty="0"/>
              <a:t>Presentation</a:t>
            </a:r>
          </a:p>
          <a:p>
            <a:pPr marL="342906" indent="-342906" defTabSz="457207">
              <a:buClr>
                <a:schemeClr val="bg2">
                  <a:lumMod val="40000"/>
                  <a:lumOff val="60000"/>
                </a:schemeClr>
              </a:buClr>
              <a:buNone/>
              <a:defRPr/>
            </a:pPr>
            <a:r>
              <a:rPr lang="en-GB" altLang="en-US" sz="2400" dirty="0"/>
              <a:t>		 - Make sure its Legible</a:t>
            </a:r>
          </a:p>
          <a:p>
            <a:pPr marL="342906" indent="-342906" defTabSz="457207">
              <a:buClr>
                <a:schemeClr val="bg2">
                  <a:lumMod val="40000"/>
                  <a:lumOff val="60000"/>
                </a:schemeClr>
              </a:buClr>
              <a:buNone/>
              <a:defRPr/>
            </a:pPr>
            <a:r>
              <a:rPr lang="en-GB" altLang="en-US" sz="2400" dirty="0"/>
              <a:t>		 - Simple is often best. </a:t>
            </a:r>
          </a:p>
        </p:txBody>
      </p:sp>
    </p:spTree>
    <p:extLst>
      <p:ext uri="{BB962C8B-B14F-4D97-AF65-F5344CB8AC3E}">
        <p14:creationId xmlns:p14="http://schemas.microsoft.com/office/powerpoint/2010/main" val="381987029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91440" tIns="45720" rIns="91440" bIns="45720" numCol="1" rtlCol="0" anchor="ctr" anchorCtr="0" compatLnSpc="1">
            <a:prstTxWarp prst="textNoShape">
              <a:avLst/>
            </a:prstTxWarp>
            <a:normAutofit/>
          </a:bodyPr>
          <a:lstStyle/>
          <a:p>
            <a:r>
              <a:rPr lang="en-GB" dirty="0" smtClean="0"/>
              <a:t>Academic Style</a:t>
            </a:r>
          </a:p>
        </p:txBody>
      </p:sp>
      <p:sp>
        <p:nvSpPr>
          <p:cNvPr id="24578" name="Content Placeholder 2"/>
          <p:cNvSpPr>
            <a:spLocks noGrp="1"/>
          </p:cNvSpPr>
          <p:nvPr>
            <p:ph idx="1"/>
          </p:nvPr>
        </p:nvSpPr>
        <p:spPr/>
        <p:txBody>
          <a:bodyPr/>
          <a:lstStyle/>
          <a:p>
            <a:r>
              <a:rPr lang="en-GB" dirty="0" smtClean="0"/>
              <a:t>Critical rather than descriptive writing</a:t>
            </a:r>
          </a:p>
          <a:p>
            <a:r>
              <a:rPr lang="en-GB" dirty="0"/>
              <a:t>Draw on the opinions and findings of experts;</a:t>
            </a:r>
            <a:br>
              <a:rPr lang="en-GB" dirty="0"/>
            </a:br>
            <a:r>
              <a:rPr lang="en-GB" dirty="0"/>
              <a:t>Use evidence to support your </a:t>
            </a:r>
            <a:r>
              <a:rPr lang="en-GB" dirty="0" smtClean="0"/>
              <a:t>views</a:t>
            </a:r>
          </a:p>
          <a:p>
            <a:r>
              <a:rPr lang="en-GB" dirty="0" smtClean="0"/>
              <a:t>Draft/ edit</a:t>
            </a:r>
          </a:p>
          <a:p>
            <a:r>
              <a:rPr lang="en-GB" dirty="0" smtClean="0"/>
              <a:t>Persevere/ learn from feedback</a:t>
            </a:r>
          </a:p>
          <a:p>
            <a:endParaRPr lang="en-GB" dirty="0" smtClean="0"/>
          </a:p>
          <a:p>
            <a:endParaRPr lang="en-GB" dirty="0" smtClean="0"/>
          </a:p>
        </p:txBody>
      </p:sp>
    </p:spTree>
    <p:extLst>
      <p:ext uri="{BB962C8B-B14F-4D97-AF65-F5344CB8AC3E}">
        <p14:creationId xmlns:p14="http://schemas.microsoft.com/office/powerpoint/2010/main" val="118096238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smtClean="0"/>
              <a:t>Using direct Quotes </a:t>
            </a:r>
          </a:p>
        </p:txBody>
      </p:sp>
      <p:sp>
        <p:nvSpPr>
          <p:cNvPr id="31747" name="Rectangle 3"/>
          <p:cNvSpPr>
            <a:spLocks noGrp="1" noChangeArrowheads="1"/>
          </p:cNvSpPr>
          <p:nvPr>
            <p:ph idx="1"/>
          </p:nvPr>
        </p:nvSpPr>
        <p:spPr/>
        <p:txBody>
          <a:bodyPr/>
          <a:lstStyle/>
          <a:p>
            <a:r>
              <a:rPr lang="en-GB" altLang="en-US" smtClean="0"/>
              <a:t>Using direct quotes does demonstrate to the reader that extra reading has been carried out. </a:t>
            </a:r>
          </a:p>
          <a:p>
            <a:endParaRPr lang="en-GB" altLang="en-US" smtClean="0"/>
          </a:p>
          <a:p>
            <a:r>
              <a:rPr lang="en-GB" altLang="en-US" smtClean="0"/>
              <a:t>However, an assignment that has become “reliant” on quotes might also demonstrate a true lack of understanding on the topic. </a:t>
            </a:r>
          </a:p>
        </p:txBody>
      </p:sp>
    </p:spTree>
    <p:extLst>
      <p:ext uri="{BB962C8B-B14F-4D97-AF65-F5344CB8AC3E}">
        <p14:creationId xmlns:p14="http://schemas.microsoft.com/office/powerpoint/2010/main" val="159335177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smtClean="0"/>
              <a:t>As an example </a:t>
            </a:r>
          </a:p>
        </p:txBody>
      </p:sp>
      <p:sp>
        <p:nvSpPr>
          <p:cNvPr id="3481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a:t>Essay 1. </a:t>
            </a:r>
          </a:p>
          <a:p>
            <a:pPr marL="342906" indent="-342906" defTabSz="457207">
              <a:buClr>
                <a:schemeClr val="bg2">
                  <a:lumMod val="40000"/>
                  <a:lumOff val="60000"/>
                </a:schemeClr>
              </a:buClr>
              <a:buFont typeface="Wingdings 3" charset="2"/>
              <a:buChar char=""/>
              <a:defRPr/>
            </a:pPr>
            <a:endParaRPr lang="en-GB" altLang="en-US"/>
          </a:p>
          <a:p>
            <a:pPr marL="342906" indent="-342906" defTabSz="457207">
              <a:buClr>
                <a:schemeClr val="bg2">
                  <a:lumMod val="40000"/>
                  <a:lumOff val="60000"/>
                </a:schemeClr>
              </a:buClr>
              <a:buFont typeface="Wingdings 3" charset="2"/>
              <a:buChar char=""/>
              <a:defRPr/>
            </a:pPr>
            <a:r>
              <a:rPr lang="en-GB" altLang="en-US"/>
              <a:t>Paiget (1932) wrote “Children’s games constitute the most admirable social institutions. The game of marbles, for instance, as played by boys, contains an extremely complex system of rules, that is to say, a code of laws, a jurisprudence of its own… All morality consists in a system of rules, and the essence of all morality is to be sought in the respect which the individual acquires for these rules”. </a:t>
            </a:r>
          </a:p>
        </p:txBody>
      </p:sp>
    </p:spTree>
    <p:extLst>
      <p:ext uri="{BB962C8B-B14F-4D97-AF65-F5344CB8AC3E}">
        <p14:creationId xmlns:p14="http://schemas.microsoft.com/office/powerpoint/2010/main" val="63794144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smtClean="0"/>
              <a:t>As an example </a:t>
            </a:r>
          </a:p>
        </p:txBody>
      </p:sp>
      <p:sp>
        <p:nvSpPr>
          <p:cNvPr id="33795" name="Rectangle 3"/>
          <p:cNvSpPr>
            <a:spLocks noGrp="1" noChangeArrowheads="1"/>
          </p:cNvSpPr>
          <p:nvPr>
            <p:ph idx="1"/>
          </p:nvPr>
        </p:nvSpPr>
        <p:spPr/>
        <p:txBody>
          <a:bodyPr/>
          <a:lstStyle/>
          <a:p>
            <a:r>
              <a:rPr lang="en-GB" altLang="en-US" smtClean="0"/>
              <a:t>Essay 2. </a:t>
            </a:r>
          </a:p>
          <a:p>
            <a:endParaRPr lang="en-GB" altLang="en-US" smtClean="0"/>
          </a:p>
          <a:p>
            <a:r>
              <a:rPr lang="en-GB" altLang="en-US" smtClean="0"/>
              <a:t>Piaget in 1932 compared moral judgment to a game of marbles, he claimed that morality is a system of rules which requires interaction between people. This helped form his judgements on when children acquire moral judgement. </a:t>
            </a:r>
          </a:p>
        </p:txBody>
      </p:sp>
    </p:spTree>
    <p:extLst>
      <p:ext uri="{BB962C8B-B14F-4D97-AF65-F5344CB8AC3E}">
        <p14:creationId xmlns:p14="http://schemas.microsoft.com/office/powerpoint/2010/main" val="170325555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smtClean="0">
                <a:solidFill>
                  <a:schemeClr val="tx1"/>
                </a:solidFill>
              </a:rPr>
              <a:t>Tips</a:t>
            </a:r>
          </a:p>
        </p:txBody>
      </p:sp>
      <p:sp>
        <p:nvSpPr>
          <p:cNvPr id="3993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The “dreaded” Word Count. </a:t>
            </a:r>
          </a:p>
          <a:p>
            <a:pPr marL="342906" indent="-342906" defTabSz="457207">
              <a:buClr>
                <a:schemeClr val="bg2">
                  <a:lumMod val="40000"/>
                  <a:lumOff val="60000"/>
                </a:schemeClr>
              </a:buClr>
              <a:buNone/>
              <a:defRPr/>
            </a:pPr>
            <a:r>
              <a:rPr lang="en-GB" altLang="en-US" dirty="0"/>
              <a:t>		 - Word count + or – 10%. </a:t>
            </a:r>
          </a:p>
          <a:p>
            <a:pPr marL="342906" indent="-342906" defTabSz="457207">
              <a:buClr>
                <a:schemeClr val="bg2">
                  <a:lumMod val="40000"/>
                  <a:lumOff val="60000"/>
                </a:schemeClr>
              </a:buClr>
              <a:buNone/>
              <a:defRPr/>
            </a:pPr>
            <a:r>
              <a:rPr lang="en-GB" altLang="en-US" dirty="0"/>
              <a:t>		 - The aim of a word count is to demonstrate that </a:t>
            </a:r>
            <a:r>
              <a:rPr lang="en-GB" altLang="en-US" b="1" dirty="0"/>
              <a:t>you can answer the question</a:t>
            </a:r>
            <a:r>
              <a:rPr lang="en-GB" altLang="en-US" dirty="0"/>
              <a:t> in a concise manner. </a:t>
            </a:r>
          </a:p>
          <a:p>
            <a:pPr marL="342906" indent="-342906" defTabSz="457207">
              <a:buClr>
                <a:schemeClr val="bg2">
                  <a:lumMod val="40000"/>
                  <a:lumOff val="60000"/>
                </a:schemeClr>
              </a:buClr>
              <a:buNone/>
              <a:defRPr/>
            </a:pPr>
            <a:r>
              <a:rPr lang="en-GB" altLang="en-US" dirty="0"/>
              <a:t>		 - Don’t waffle or right a book chapter.</a:t>
            </a:r>
          </a:p>
          <a:p>
            <a:pPr marL="342906" indent="-342906" defTabSz="457207">
              <a:buClr>
                <a:schemeClr val="bg2">
                  <a:lumMod val="40000"/>
                  <a:lumOff val="60000"/>
                </a:schemeClr>
              </a:buClr>
              <a:buNone/>
              <a:defRPr/>
            </a:pPr>
            <a:r>
              <a:rPr lang="en-GB" altLang="en-US" dirty="0"/>
              <a:t>			- Shows lack of understanding</a:t>
            </a:r>
          </a:p>
          <a:p>
            <a:pPr marL="342906" indent="-342906" defTabSz="457207">
              <a:buClr>
                <a:schemeClr val="bg2">
                  <a:lumMod val="40000"/>
                  <a:lumOff val="60000"/>
                </a:schemeClr>
              </a:buClr>
              <a:buFont typeface="Wingdings 3" charset="2"/>
              <a:buChar char=""/>
              <a:defRPr/>
            </a:pPr>
            <a:endParaRPr lang="en-GB" altLang="en-US" dirty="0"/>
          </a:p>
          <a:p>
            <a:pPr marL="342906" indent="-342906" defTabSz="457207">
              <a:buClr>
                <a:schemeClr val="bg2">
                  <a:lumMod val="40000"/>
                  <a:lumOff val="60000"/>
                </a:schemeClr>
              </a:buClr>
              <a:buFont typeface="Wingdings 3" charset="2"/>
              <a:buChar char=""/>
              <a:defRPr/>
            </a:pPr>
            <a:r>
              <a:rPr lang="en-GB" altLang="en-US" dirty="0"/>
              <a:t>If in Doubt go and check it out. </a:t>
            </a:r>
          </a:p>
        </p:txBody>
      </p:sp>
    </p:spTree>
    <p:extLst>
      <p:ext uri="{BB962C8B-B14F-4D97-AF65-F5344CB8AC3E}">
        <p14:creationId xmlns:p14="http://schemas.microsoft.com/office/powerpoint/2010/main" val="11363948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p:cNvSpPr>
            <a:spLocks noGrp="1" noChangeArrowheads="1"/>
          </p:cNvSpPr>
          <p:nvPr>
            <p:ph type="ctrTitle"/>
          </p:nvPr>
        </p:nvSpPr>
        <p:spPr>
          <a:xfrm>
            <a:off x="-1348467" y="696686"/>
            <a:ext cx="6619875" cy="3328988"/>
          </a:xfrm>
        </p:spPr>
        <p:txBody>
          <a:bodyPr/>
          <a:lstStyle/>
          <a:p>
            <a:r>
              <a:rPr lang="en-GB" altLang="en-US" dirty="0" smtClean="0"/>
              <a:t>In Summary</a:t>
            </a:r>
          </a:p>
        </p:txBody>
      </p:sp>
      <p:sp>
        <p:nvSpPr>
          <p:cNvPr id="43011" name="Rectangle 5"/>
          <p:cNvSpPr>
            <a:spLocks noGrp="1" noChangeArrowheads="1"/>
          </p:cNvSpPr>
          <p:nvPr>
            <p:ph type="subTitle" idx="1"/>
          </p:nvPr>
        </p:nvSpPr>
        <p:spPr>
          <a:xfrm>
            <a:off x="2390776" y="4776788"/>
            <a:ext cx="6619875" cy="862012"/>
          </a:xfrm>
        </p:spPr>
        <p:txBody>
          <a:bodyPr rtlCol="0">
            <a:normAutofit/>
          </a:bodyPr>
          <a:lstStyle/>
          <a:p>
            <a:pPr defTabSz="457207">
              <a:buClr>
                <a:schemeClr val="bg2">
                  <a:lumMod val="40000"/>
                  <a:lumOff val="60000"/>
                </a:schemeClr>
              </a:buClr>
              <a:defRPr/>
            </a:pPr>
            <a:endParaRPr lang="en-US" altLang="en-US" smtClean="0"/>
          </a:p>
        </p:txBody>
      </p:sp>
    </p:spTree>
    <p:extLst>
      <p:ext uri="{BB962C8B-B14F-4D97-AF65-F5344CB8AC3E}">
        <p14:creationId xmlns:p14="http://schemas.microsoft.com/office/powerpoint/2010/main" val="60877955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Good Essay? Checklist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Have you answered the question in the title?</a:t>
            </a:r>
          </a:p>
          <a:p>
            <a:r>
              <a:rPr lang="en-GB" dirty="0" smtClean="0"/>
              <a:t>Have you drawn on a good range of up to date and relevant material?</a:t>
            </a:r>
          </a:p>
          <a:p>
            <a:r>
              <a:rPr lang="en-GB" dirty="0" smtClean="0"/>
              <a:t>Do you show a grasp of the main issues / theories?</a:t>
            </a:r>
          </a:p>
          <a:p>
            <a:r>
              <a:rPr lang="en-GB" dirty="0" smtClean="0"/>
              <a:t>Have you presented a critical analysis and not merely a description?</a:t>
            </a:r>
          </a:p>
          <a:p>
            <a:r>
              <a:rPr lang="en-GB" dirty="0" smtClean="0"/>
              <a:t>Have you written objectively with appropriate evidence?</a:t>
            </a:r>
          </a:p>
          <a:p>
            <a:r>
              <a:rPr lang="en-GB" dirty="0" smtClean="0"/>
              <a:t>Is the essay reader friendly and logical?</a:t>
            </a:r>
          </a:p>
          <a:p>
            <a:r>
              <a:rPr lang="en-GB" dirty="0" smtClean="0"/>
              <a:t>Is the work your own and is the work of others made clearly visible?</a:t>
            </a:r>
          </a:p>
          <a:p>
            <a:r>
              <a:rPr lang="en-GB" dirty="0" smtClean="0"/>
              <a:t>Have you adhered to word limits?</a:t>
            </a:r>
          </a:p>
          <a:p>
            <a:r>
              <a:rPr lang="en-GB" dirty="0" smtClean="0"/>
              <a:t>Have you referenced properly?</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40552824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821872" y="1089026"/>
            <a:ext cx="8229600" cy="747713"/>
          </a:xfrm>
        </p:spPr>
        <p:txBody>
          <a:bodyPr>
            <a:normAutofit fontScale="90000"/>
          </a:bodyPr>
          <a:lstStyle/>
          <a:p>
            <a:r>
              <a:rPr lang="en-US" altLang="en-US" sz="4000" dirty="0"/>
              <a:t>Stages of writing</a:t>
            </a:r>
            <a:r>
              <a:rPr lang="en-US" altLang="en-US" sz="4000" b="1" u="sng" dirty="0"/>
              <a:t/>
            </a:r>
            <a:br>
              <a:rPr lang="en-US" altLang="en-US" sz="4000" b="1" u="sng" dirty="0"/>
            </a:br>
            <a:endParaRPr lang="en-GB" altLang="en-US" sz="4000" b="1" u="sng" dirty="0"/>
          </a:p>
        </p:txBody>
      </p:sp>
      <p:sp>
        <p:nvSpPr>
          <p:cNvPr id="45059" name="Rectangle 3"/>
          <p:cNvSpPr>
            <a:spLocks noGrp="1" noChangeArrowheads="1"/>
          </p:cNvSpPr>
          <p:nvPr>
            <p:ph idx="1"/>
          </p:nvPr>
        </p:nvSpPr>
        <p:spPr>
          <a:xfrm>
            <a:off x="821872" y="2239509"/>
            <a:ext cx="7696200" cy="4144962"/>
          </a:xfrm>
        </p:spPr>
        <p:txBody>
          <a:bodyPr rtlCol="0">
            <a:normAutofit/>
          </a:bodyPr>
          <a:lstStyle/>
          <a:p>
            <a:pPr marL="342906" indent="-342906" defTabSz="457207">
              <a:lnSpc>
                <a:spcPct val="80000"/>
              </a:lnSpc>
              <a:buClr>
                <a:schemeClr val="bg2">
                  <a:lumMod val="40000"/>
                  <a:lumOff val="60000"/>
                </a:schemeClr>
              </a:buClr>
              <a:buFont typeface="Wingdings 3" charset="2"/>
              <a:buChar char=""/>
              <a:defRPr/>
            </a:pPr>
            <a:r>
              <a:rPr lang="en-US" altLang="en-US" dirty="0"/>
              <a:t>Think about the title</a:t>
            </a:r>
          </a:p>
          <a:p>
            <a:pPr marL="342906" indent="-342906" defTabSz="457207">
              <a:lnSpc>
                <a:spcPct val="80000"/>
              </a:lnSpc>
              <a:buClr>
                <a:schemeClr val="bg2">
                  <a:lumMod val="40000"/>
                  <a:lumOff val="60000"/>
                </a:schemeClr>
              </a:buClr>
              <a:buFont typeface="Wingdings 3" charset="2"/>
              <a:buChar char=""/>
              <a:defRPr/>
            </a:pPr>
            <a:r>
              <a:rPr lang="en-US" altLang="en-US" dirty="0"/>
              <a:t>Gather appropriate information</a:t>
            </a:r>
          </a:p>
          <a:p>
            <a:pPr marL="342906" indent="-342906" defTabSz="457207">
              <a:lnSpc>
                <a:spcPct val="80000"/>
              </a:lnSpc>
              <a:buClr>
                <a:schemeClr val="bg2">
                  <a:lumMod val="40000"/>
                  <a:lumOff val="60000"/>
                </a:schemeClr>
              </a:buClr>
              <a:buFont typeface="Wingdings 3" charset="2"/>
              <a:buChar char=""/>
              <a:defRPr/>
            </a:pPr>
            <a:r>
              <a:rPr lang="en-US" altLang="en-US" dirty="0"/>
              <a:t>Make a plan</a:t>
            </a:r>
          </a:p>
          <a:p>
            <a:pPr marL="342906" indent="-342906" defTabSz="457207">
              <a:lnSpc>
                <a:spcPct val="80000"/>
              </a:lnSpc>
              <a:buClr>
                <a:schemeClr val="bg2">
                  <a:lumMod val="40000"/>
                  <a:lumOff val="60000"/>
                </a:schemeClr>
              </a:buClr>
              <a:buFont typeface="Wingdings 3" charset="2"/>
              <a:buChar char=""/>
              <a:defRPr/>
            </a:pPr>
            <a:r>
              <a:rPr lang="en-US" altLang="en-US" dirty="0" err="1"/>
              <a:t>Organise</a:t>
            </a:r>
            <a:r>
              <a:rPr lang="en-US" altLang="en-US" dirty="0"/>
              <a:t> material to fit your ‘story’</a:t>
            </a:r>
          </a:p>
          <a:p>
            <a:pPr marL="342906" indent="-342906" defTabSz="457207">
              <a:lnSpc>
                <a:spcPct val="80000"/>
              </a:lnSpc>
              <a:buClr>
                <a:schemeClr val="bg2">
                  <a:lumMod val="40000"/>
                  <a:lumOff val="60000"/>
                </a:schemeClr>
              </a:buClr>
              <a:buFont typeface="Wingdings 3" charset="2"/>
              <a:buChar char=""/>
              <a:defRPr/>
            </a:pPr>
            <a:r>
              <a:rPr lang="en-US" altLang="en-US" dirty="0"/>
              <a:t>Write the first draft</a:t>
            </a:r>
          </a:p>
          <a:p>
            <a:pPr marL="342906" indent="-342906" defTabSz="457207">
              <a:lnSpc>
                <a:spcPct val="80000"/>
              </a:lnSpc>
              <a:buClr>
                <a:schemeClr val="bg2">
                  <a:lumMod val="40000"/>
                  <a:lumOff val="60000"/>
                </a:schemeClr>
              </a:buClr>
              <a:buFont typeface="Wingdings 3" charset="2"/>
              <a:buChar char=""/>
              <a:defRPr/>
            </a:pPr>
            <a:r>
              <a:rPr lang="en-US" altLang="en-US" dirty="0"/>
              <a:t>Review the draft in light of the title and ‘good essay characteristics’</a:t>
            </a:r>
          </a:p>
          <a:p>
            <a:pPr marL="342906" indent="-342906" defTabSz="457207">
              <a:lnSpc>
                <a:spcPct val="80000"/>
              </a:lnSpc>
              <a:buClr>
                <a:schemeClr val="bg2">
                  <a:lumMod val="40000"/>
                  <a:lumOff val="60000"/>
                </a:schemeClr>
              </a:buClr>
              <a:buFont typeface="Wingdings 3" charset="2"/>
              <a:buChar char=""/>
              <a:defRPr/>
            </a:pPr>
            <a:r>
              <a:rPr lang="en-US" altLang="en-US" dirty="0"/>
              <a:t>Write the final draft</a:t>
            </a:r>
          </a:p>
          <a:p>
            <a:pPr marL="342906" indent="-342906" defTabSz="457207">
              <a:lnSpc>
                <a:spcPct val="80000"/>
              </a:lnSpc>
              <a:buClr>
                <a:schemeClr val="bg2">
                  <a:lumMod val="40000"/>
                  <a:lumOff val="60000"/>
                </a:schemeClr>
              </a:buClr>
              <a:buFont typeface="Wingdings 3" charset="2"/>
              <a:buChar char=""/>
              <a:defRPr/>
            </a:pPr>
            <a:r>
              <a:rPr lang="en-US" altLang="en-US" dirty="0"/>
              <a:t>Read (or better still get someone else to read</a:t>
            </a:r>
            <a:r>
              <a:rPr lang="en-GB" altLang="en-US" dirty="0"/>
              <a:t> </a:t>
            </a:r>
          </a:p>
        </p:txBody>
      </p:sp>
    </p:spTree>
    <p:extLst>
      <p:ext uri="{BB962C8B-B14F-4D97-AF65-F5344CB8AC3E}">
        <p14:creationId xmlns:p14="http://schemas.microsoft.com/office/powerpoint/2010/main" val="291123787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0320" y="965499"/>
            <a:ext cx="9613861" cy="1080938"/>
          </a:xfrm>
        </p:spPr>
        <p:txBody>
          <a:bodyPr/>
          <a:lstStyle/>
          <a:p>
            <a:r>
              <a:rPr lang="en-US" altLang="en-US" dirty="0" smtClean="0"/>
              <a:t>Title</a:t>
            </a:r>
            <a:r>
              <a:rPr lang="en-US" altLang="en-US" b="1" dirty="0" smtClean="0"/>
              <a:t/>
            </a:r>
            <a:br>
              <a:rPr lang="en-US" altLang="en-US" b="1" dirty="0" smtClean="0"/>
            </a:br>
            <a:endParaRPr lang="en-GB" altLang="en-US" b="1" dirty="0" smtClean="0"/>
          </a:p>
        </p:txBody>
      </p:sp>
      <p:sp>
        <p:nvSpPr>
          <p:cNvPr id="41987" name="Rectangle 3"/>
          <p:cNvSpPr>
            <a:spLocks noGrp="1" noChangeArrowheads="1"/>
          </p:cNvSpPr>
          <p:nvPr>
            <p:ph idx="1"/>
          </p:nvPr>
        </p:nvSpPr>
        <p:spPr/>
        <p:txBody>
          <a:bodyPr>
            <a:normAutofit lnSpcReduction="10000"/>
          </a:bodyPr>
          <a:lstStyle/>
          <a:p>
            <a:pPr>
              <a:lnSpc>
                <a:spcPct val="90000"/>
              </a:lnSpc>
            </a:pPr>
            <a:r>
              <a:rPr lang="en-US" altLang="en-US" sz="3200" dirty="0" smtClean="0"/>
              <a:t>What is the title asking you to do? – look for key words (compare, contrast, evaluate, consider, discuss).</a:t>
            </a:r>
          </a:p>
          <a:p>
            <a:pPr>
              <a:lnSpc>
                <a:spcPct val="90000"/>
              </a:lnSpc>
            </a:pPr>
            <a:endParaRPr lang="en-US" altLang="en-US" sz="3200" dirty="0" smtClean="0"/>
          </a:p>
          <a:p>
            <a:pPr>
              <a:lnSpc>
                <a:spcPct val="90000"/>
              </a:lnSpc>
            </a:pPr>
            <a:r>
              <a:rPr lang="en-US" altLang="en-US" sz="3200" dirty="0" smtClean="0"/>
              <a:t>What do you understand by the question?</a:t>
            </a:r>
          </a:p>
          <a:p>
            <a:pPr>
              <a:lnSpc>
                <a:spcPct val="90000"/>
              </a:lnSpc>
            </a:pPr>
            <a:endParaRPr lang="en-US" altLang="en-US" sz="3200" dirty="0" smtClean="0"/>
          </a:p>
          <a:p>
            <a:pPr>
              <a:lnSpc>
                <a:spcPct val="90000"/>
              </a:lnSpc>
            </a:pPr>
            <a:r>
              <a:rPr lang="en-US" altLang="en-US" sz="3200" dirty="0" smtClean="0"/>
              <a:t>If you are unsure about requirements – ask!</a:t>
            </a:r>
            <a:endParaRPr lang="en-GB" altLang="en-US" sz="3200" dirty="0" smtClean="0"/>
          </a:p>
        </p:txBody>
      </p:sp>
    </p:spTree>
    <p:extLst>
      <p:ext uri="{BB962C8B-B14F-4D97-AF65-F5344CB8AC3E}">
        <p14:creationId xmlns:p14="http://schemas.microsoft.com/office/powerpoint/2010/main" val="46256491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smtClean="0"/>
              <a:t>Planning</a:t>
            </a:r>
            <a:r>
              <a:rPr lang="en-US" altLang="en-US" b="1" u="sng" smtClean="0"/>
              <a:t/>
            </a:r>
            <a:br>
              <a:rPr lang="en-US" altLang="en-US" b="1" u="sng" smtClean="0"/>
            </a:br>
            <a:endParaRPr lang="en-GB" altLang="en-US" b="1" u="sng" smtClean="0"/>
          </a:p>
        </p:txBody>
      </p:sp>
      <p:sp>
        <p:nvSpPr>
          <p:cNvPr id="44035" name="Rectangle 3"/>
          <p:cNvSpPr>
            <a:spLocks noGrp="1" noChangeArrowheads="1"/>
          </p:cNvSpPr>
          <p:nvPr>
            <p:ph idx="1"/>
          </p:nvPr>
        </p:nvSpPr>
        <p:spPr>
          <a:xfrm>
            <a:off x="446314" y="2274662"/>
            <a:ext cx="11049000" cy="4752975"/>
          </a:xfrm>
        </p:spPr>
        <p:txBody>
          <a:bodyPr>
            <a:normAutofit/>
          </a:bodyPr>
          <a:lstStyle/>
          <a:p>
            <a:pPr>
              <a:lnSpc>
                <a:spcPct val="90000"/>
              </a:lnSpc>
            </a:pPr>
            <a:r>
              <a:rPr lang="en-US" altLang="en-US" sz="2800" dirty="0" smtClean="0"/>
              <a:t>Get some notes down on paper – by reading you will have an idea of what others think – but don’t forget what you think in relation to the evidence.</a:t>
            </a:r>
          </a:p>
          <a:p>
            <a:pPr>
              <a:lnSpc>
                <a:spcPct val="90000"/>
              </a:lnSpc>
            </a:pPr>
            <a:endParaRPr lang="en-US" altLang="en-US" sz="2800" dirty="0" smtClean="0"/>
          </a:p>
          <a:p>
            <a:pPr>
              <a:lnSpc>
                <a:spcPct val="90000"/>
              </a:lnSpc>
            </a:pPr>
            <a:r>
              <a:rPr lang="en-US" altLang="en-US" sz="2800" dirty="0" smtClean="0"/>
              <a:t>Scrappy notes will soon become a logical plan and just writing something down gets you over ‘clean page syndrome’!</a:t>
            </a:r>
          </a:p>
          <a:p>
            <a:pPr>
              <a:lnSpc>
                <a:spcPct val="90000"/>
              </a:lnSpc>
            </a:pPr>
            <a:endParaRPr lang="en-US" altLang="en-US" sz="2800" dirty="0" smtClean="0"/>
          </a:p>
          <a:p>
            <a:pPr>
              <a:lnSpc>
                <a:spcPct val="90000"/>
              </a:lnSpc>
            </a:pPr>
            <a:r>
              <a:rPr lang="en-US" altLang="en-US" sz="2800" dirty="0" smtClean="0"/>
              <a:t>Use notes to find themes or arguments you will cover</a:t>
            </a:r>
            <a:endParaRPr lang="en-GB" altLang="en-US" sz="2800" dirty="0" smtClean="0"/>
          </a:p>
        </p:txBody>
      </p:sp>
    </p:spTree>
    <p:extLst>
      <p:ext uri="{BB962C8B-B14F-4D97-AF65-F5344CB8AC3E}">
        <p14:creationId xmlns:p14="http://schemas.microsoft.com/office/powerpoint/2010/main" val="72041634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934585" y="1027340"/>
            <a:ext cx="8229600" cy="798513"/>
          </a:xfrm>
        </p:spPr>
        <p:txBody>
          <a:bodyPr>
            <a:normAutofit fontScale="90000"/>
          </a:bodyPr>
          <a:lstStyle/>
          <a:p>
            <a:r>
              <a:rPr lang="en-US" altLang="en-US" sz="4000" dirty="0" err="1"/>
              <a:t>Organising</a:t>
            </a:r>
            <a:r>
              <a:rPr lang="en-US" altLang="en-US" sz="4000" dirty="0"/>
              <a:t> the material</a:t>
            </a:r>
            <a:r>
              <a:rPr lang="en-US" altLang="en-US" sz="4000" b="1" dirty="0"/>
              <a:t/>
            </a:r>
            <a:br>
              <a:rPr lang="en-US" altLang="en-US" sz="4000" b="1" dirty="0"/>
            </a:br>
            <a:endParaRPr lang="en-GB" altLang="en-US" sz="4000" b="1" dirty="0"/>
          </a:p>
        </p:txBody>
      </p:sp>
      <p:sp>
        <p:nvSpPr>
          <p:cNvPr id="45059" name="Rectangle 3"/>
          <p:cNvSpPr>
            <a:spLocks noGrp="1" noChangeArrowheads="1"/>
          </p:cNvSpPr>
          <p:nvPr>
            <p:ph idx="1"/>
          </p:nvPr>
        </p:nvSpPr>
        <p:spPr>
          <a:xfrm>
            <a:off x="680321" y="2336873"/>
            <a:ext cx="10243493" cy="3599316"/>
          </a:xfrm>
        </p:spPr>
        <p:txBody>
          <a:bodyPr>
            <a:normAutofit/>
          </a:bodyPr>
          <a:lstStyle/>
          <a:p>
            <a:r>
              <a:rPr lang="en-US" altLang="en-US" sz="4000" dirty="0" smtClean="0"/>
              <a:t>When you have the main themes or arguments, list the evidence or literature, which relates to each. How do you propose to use the evidence to ‘tell your story’?</a:t>
            </a:r>
            <a:endParaRPr lang="en-GB" altLang="en-US" sz="4000" dirty="0" smtClean="0"/>
          </a:p>
        </p:txBody>
      </p:sp>
    </p:spTree>
    <p:extLst>
      <p:ext uri="{BB962C8B-B14F-4D97-AF65-F5344CB8AC3E}">
        <p14:creationId xmlns:p14="http://schemas.microsoft.com/office/powerpoint/2010/main" val="2046978839"/>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0321" y="1105355"/>
            <a:ext cx="8229600" cy="798513"/>
          </a:xfrm>
        </p:spPr>
        <p:txBody>
          <a:bodyPr>
            <a:normAutofit fontScale="90000"/>
          </a:bodyPr>
          <a:lstStyle/>
          <a:p>
            <a:r>
              <a:rPr lang="en-US" altLang="en-US" sz="4000" dirty="0"/>
              <a:t>Writing style</a:t>
            </a:r>
            <a:r>
              <a:rPr lang="en-US" altLang="en-US" sz="4000" b="1" u="sng" dirty="0"/>
              <a:t/>
            </a:r>
            <a:br>
              <a:rPr lang="en-US" altLang="en-US" sz="4000" b="1" u="sng" dirty="0"/>
            </a:br>
            <a:endParaRPr lang="en-GB" altLang="en-US" sz="4000" b="1" u="sng" dirty="0"/>
          </a:p>
        </p:txBody>
      </p:sp>
      <p:sp>
        <p:nvSpPr>
          <p:cNvPr id="46083" name="Rectangle 3"/>
          <p:cNvSpPr>
            <a:spLocks noGrp="1" noChangeArrowheads="1"/>
          </p:cNvSpPr>
          <p:nvPr>
            <p:ph idx="1"/>
          </p:nvPr>
        </p:nvSpPr>
        <p:spPr>
          <a:xfrm>
            <a:off x="680321" y="2336873"/>
            <a:ext cx="10553736" cy="4276198"/>
          </a:xfrm>
        </p:spPr>
        <p:txBody>
          <a:bodyPr>
            <a:noAutofit/>
          </a:bodyPr>
          <a:lstStyle/>
          <a:p>
            <a:r>
              <a:rPr lang="en-US" altLang="en-US" sz="2800" dirty="0" smtClean="0"/>
              <a:t>Write objectively and in the third person</a:t>
            </a:r>
          </a:p>
          <a:p>
            <a:endParaRPr lang="en-US" altLang="en-US" sz="2800" dirty="0" smtClean="0"/>
          </a:p>
          <a:p>
            <a:r>
              <a:rPr lang="en-US" altLang="en-US" sz="2800" dirty="0" smtClean="0"/>
              <a:t>Avoid a chatty, informal style</a:t>
            </a:r>
          </a:p>
          <a:p>
            <a:endParaRPr lang="en-US" altLang="en-US" sz="2800" dirty="0" smtClean="0"/>
          </a:p>
          <a:p>
            <a:r>
              <a:rPr lang="en-US" altLang="en-US" sz="2800" dirty="0" smtClean="0"/>
              <a:t>Avoid unnecessary long words or jargon</a:t>
            </a:r>
          </a:p>
          <a:p>
            <a:endParaRPr lang="en-US" altLang="en-US" sz="2800" dirty="0" smtClean="0"/>
          </a:p>
          <a:p>
            <a:r>
              <a:rPr lang="en-US" altLang="en-US" sz="2800" dirty="0" smtClean="0"/>
              <a:t>Avoid bullet points, lists and sub-headings unless absolutely necessary, they tend to make work disjointed and do not read well</a:t>
            </a:r>
            <a:endParaRPr lang="en-GB" altLang="en-US" sz="2800" dirty="0" smtClean="0"/>
          </a:p>
        </p:txBody>
      </p:sp>
    </p:spTree>
    <p:extLst>
      <p:ext uri="{BB962C8B-B14F-4D97-AF65-F5344CB8AC3E}">
        <p14:creationId xmlns:p14="http://schemas.microsoft.com/office/powerpoint/2010/main" val="382063436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smtClean="0"/>
              <a:t>Remember….. </a:t>
            </a:r>
          </a:p>
        </p:txBody>
      </p:sp>
      <p:sp>
        <p:nvSpPr>
          <p:cNvPr id="48131" name="Rectangle 3"/>
          <p:cNvSpPr>
            <a:spLocks noGrp="1" noChangeArrowheads="1"/>
          </p:cNvSpPr>
          <p:nvPr>
            <p:ph idx="1"/>
          </p:nvPr>
        </p:nvSpPr>
        <p:spPr/>
        <p:txBody>
          <a:bodyPr/>
          <a:lstStyle/>
          <a:p>
            <a:r>
              <a:rPr lang="en-GB" altLang="en-US" smtClean="0"/>
              <a:t>1.5 or double line spacing</a:t>
            </a:r>
          </a:p>
          <a:p>
            <a:r>
              <a:rPr lang="en-GB" altLang="en-US" smtClean="0"/>
              <a:t>Remain in the third person</a:t>
            </a:r>
          </a:p>
          <a:p>
            <a:r>
              <a:rPr lang="en-GB" altLang="en-US" smtClean="0"/>
              <a:t>No personal anecdotes or opinions</a:t>
            </a:r>
          </a:p>
          <a:p>
            <a:r>
              <a:rPr lang="en-GB" altLang="en-US" smtClean="0"/>
              <a:t>Do not write don’t, isn’t etc… write do not, is not.</a:t>
            </a:r>
          </a:p>
          <a:p>
            <a:r>
              <a:rPr lang="en-GB" altLang="en-US" smtClean="0"/>
              <a:t>Do not write in slang….remain academic throughout </a:t>
            </a:r>
          </a:p>
          <a:p>
            <a:r>
              <a:rPr lang="en-GB" altLang="en-US" smtClean="0"/>
              <a:t>Proof read!!!</a:t>
            </a:r>
          </a:p>
        </p:txBody>
      </p:sp>
    </p:spTree>
    <p:extLst>
      <p:ext uri="{BB962C8B-B14F-4D97-AF65-F5344CB8AC3E}">
        <p14:creationId xmlns:p14="http://schemas.microsoft.com/office/powerpoint/2010/main" val="391691585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ltLang="en-US" smtClean="0">
                <a:solidFill>
                  <a:schemeClr val="tx1"/>
                </a:solidFill>
              </a:rPr>
              <a:t>References and Bibliography</a:t>
            </a:r>
          </a:p>
        </p:txBody>
      </p:sp>
      <p:sp>
        <p:nvSpPr>
          <p:cNvPr id="53251" name="Rectangle 3"/>
          <p:cNvSpPr>
            <a:spLocks noGrp="1" noChangeArrowheads="1"/>
          </p:cNvSpPr>
          <p:nvPr>
            <p:ph idx="1"/>
          </p:nvPr>
        </p:nvSpPr>
        <p:spPr/>
        <p:txBody>
          <a:bodyPr rtlCol="0">
            <a:normAutofit fontScale="85000" lnSpcReduction="20000"/>
          </a:bodyPr>
          <a:lstStyle/>
          <a:p>
            <a:pPr marL="342906" indent="-342906" defTabSz="457207">
              <a:lnSpc>
                <a:spcPct val="80000"/>
              </a:lnSpc>
              <a:buClr>
                <a:schemeClr val="bg2">
                  <a:lumMod val="40000"/>
                  <a:lumOff val="60000"/>
                </a:schemeClr>
              </a:buClr>
              <a:buFont typeface="Wingdings 3" charset="2"/>
              <a:buChar char=""/>
              <a:defRPr/>
            </a:pPr>
            <a:r>
              <a:rPr lang="en-US" altLang="en-US" dirty="0" smtClean="0"/>
              <a:t>References</a:t>
            </a:r>
          </a:p>
          <a:p>
            <a:pPr marL="342906" indent="-342906" defTabSz="457207">
              <a:lnSpc>
                <a:spcPct val="80000"/>
              </a:lnSpc>
              <a:buClr>
                <a:schemeClr val="bg2">
                  <a:lumMod val="40000"/>
                  <a:lumOff val="60000"/>
                </a:schemeClr>
              </a:buClr>
              <a:buNone/>
              <a:defRPr/>
            </a:pPr>
            <a:r>
              <a:rPr lang="en-US" altLang="en-US" dirty="0" smtClean="0"/>
              <a:t>		 - The full details of a book/journal/ electronic resource cited in the essay. </a:t>
            </a:r>
          </a:p>
          <a:p>
            <a:pPr marL="342906" indent="-342906" defTabSz="457207">
              <a:lnSpc>
                <a:spcPct val="80000"/>
              </a:lnSpc>
              <a:buClr>
                <a:schemeClr val="bg2">
                  <a:lumMod val="40000"/>
                  <a:lumOff val="60000"/>
                </a:schemeClr>
              </a:buClr>
              <a:buNone/>
              <a:defRPr/>
            </a:pPr>
            <a:r>
              <a:rPr lang="en-US" altLang="en-US" dirty="0" smtClean="0"/>
              <a:t>		 - Reader must be able to know full details of EVERY source cited in the essay. </a:t>
            </a:r>
          </a:p>
          <a:p>
            <a:pPr marL="342906" indent="-342906" defTabSz="457207">
              <a:lnSpc>
                <a:spcPct val="80000"/>
              </a:lnSpc>
              <a:buClr>
                <a:schemeClr val="bg2">
                  <a:lumMod val="40000"/>
                  <a:lumOff val="60000"/>
                </a:schemeClr>
              </a:buClr>
              <a:buNone/>
              <a:defRPr/>
            </a:pPr>
            <a:r>
              <a:rPr lang="en-US" altLang="en-US" dirty="0" smtClean="0"/>
              <a:t>		 - Even if you only read part of the article/book or it was from a secondary source. </a:t>
            </a:r>
          </a:p>
          <a:p>
            <a:pPr marL="342906" indent="-342906" defTabSz="457207">
              <a:lnSpc>
                <a:spcPct val="80000"/>
              </a:lnSpc>
              <a:buClr>
                <a:schemeClr val="bg2">
                  <a:lumMod val="40000"/>
                  <a:lumOff val="60000"/>
                </a:schemeClr>
              </a:buClr>
              <a:buNone/>
              <a:defRPr/>
            </a:pPr>
            <a:endParaRPr lang="en-US" altLang="en-US" dirty="0" smtClean="0"/>
          </a:p>
          <a:p>
            <a:pPr marL="342906" indent="-342906" defTabSz="457207">
              <a:lnSpc>
                <a:spcPct val="80000"/>
              </a:lnSpc>
              <a:buClr>
                <a:schemeClr val="bg2">
                  <a:lumMod val="40000"/>
                  <a:lumOff val="60000"/>
                </a:schemeClr>
              </a:buClr>
              <a:buFont typeface="Wingdings 3" charset="2"/>
              <a:buChar char=""/>
              <a:defRPr/>
            </a:pPr>
            <a:r>
              <a:rPr lang="en-US" altLang="en-US" dirty="0" smtClean="0"/>
              <a:t>Bibliography</a:t>
            </a:r>
          </a:p>
          <a:p>
            <a:pPr marL="342906" indent="-342906" defTabSz="457207">
              <a:lnSpc>
                <a:spcPct val="80000"/>
              </a:lnSpc>
              <a:buClr>
                <a:schemeClr val="bg2">
                  <a:lumMod val="40000"/>
                  <a:lumOff val="60000"/>
                </a:schemeClr>
              </a:buClr>
              <a:buNone/>
              <a:defRPr/>
            </a:pPr>
            <a:r>
              <a:rPr lang="en-US" altLang="en-US" dirty="0" smtClean="0"/>
              <a:t>		 - The full details of a book/journal/electronic resource read but not cited in essay.</a:t>
            </a:r>
          </a:p>
          <a:p>
            <a:pPr marL="342906" indent="-342906" defTabSz="457207">
              <a:lnSpc>
                <a:spcPct val="80000"/>
              </a:lnSpc>
              <a:buClr>
                <a:schemeClr val="bg2">
                  <a:lumMod val="40000"/>
                  <a:lumOff val="60000"/>
                </a:schemeClr>
              </a:buClr>
              <a:buNone/>
              <a:defRPr/>
            </a:pPr>
            <a:endParaRPr lang="en-US" altLang="en-US" dirty="0" smtClean="0"/>
          </a:p>
          <a:p>
            <a:pPr marL="342906" indent="-342906" defTabSz="457207">
              <a:lnSpc>
                <a:spcPct val="80000"/>
              </a:lnSpc>
              <a:buClr>
                <a:schemeClr val="bg2">
                  <a:lumMod val="40000"/>
                  <a:lumOff val="60000"/>
                </a:schemeClr>
              </a:buClr>
              <a:buFont typeface="Wingdings 3" charset="2"/>
              <a:buChar char=""/>
              <a:defRPr/>
            </a:pPr>
            <a:r>
              <a:rPr lang="en-US" altLang="en-US" dirty="0" smtClean="0"/>
              <a:t>No “shame” in not having a Bibliography. </a:t>
            </a:r>
          </a:p>
          <a:p>
            <a:pPr marL="342906" indent="-342906" defTabSz="457207">
              <a:lnSpc>
                <a:spcPct val="80000"/>
              </a:lnSpc>
              <a:buClr>
                <a:schemeClr val="bg2">
                  <a:lumMod val="40000"/>
                  <a:lumOff val="60000"/>
                </a:schemeClr>
              </a:buClr>
              <a:buNone/>
              <a:defRPr/>
            </a:pPr>
            <a:r>
              <a:rPr lang="en-US" altLang="en-US" dirty="0" smtClean="0"/>
              <a:t> </a:t>
            </a:r>
          </a:p>
          <a:p>
            <a:pPr marL="342906" indent="-342906" defTabSz="457207">
              <a:lnSpc>
                <a:spcPct val="80000"/>
              </a:lnSpc>
              <a:buClr>
                <a:schemeClr val="bg2">
                  <a:lumMod val="40000"/>
                  <a:lumOff val="60000"/>
                </a:schemeClr>
              </a:buClr>
              <a:buNone/>
              <a:defRPr/>
            </a:pPr>
            <a:endParaRPr lang="en-US" altLang="en-US" dirty="0" smtClean="0"/>
          </a:p>
          <a:p>
            <a:pPr marL="342906" indent="-342906" defTabSz="457207">
              <a:lnSpc>
                <a:spcPct val="80000"/>
              </a:lnSpc>
              <a:buClr>
                <a:schemeClr val="bg2">
                  <a:lumMod val="40000"/>
                  <a:lumOff val="60000"/>
                </a:schemeClr>
              </a:buClr>
              <a:buFont typeface="Wingdings 3" charset="2"/>
              <a:buChar char=""/>
              <a:defRPr/>
            </a:pPr>
            <a:endParaRPr lang="en-US" altLang="en-US" sz="900" dirty="0"/>
          </a:p>
          <a:p>
            <a:pPr marL="342906" indent="-342906" defTabSz="457207">
              <a:lnSpc>
                <a:spcPct val="80000"/>
              </a:lnSpc>
              <a:buClr>
                <a:schemeClr val="bg2">
                  <a:lumMod val="40000"/>
                  <a:lumOff val="60000"/>
                </a:schemeClr>
              </a:buClr>
              <a:buFont typeface="Wingdings 3" charset="2"/>
              <a:buChar char=""/>
              <a:defRPr/>
            </a:pPr>
            <a:endParaRPr lang="en-GB" altLang="en-US" sz="900" dirty="0">
              <a:solidFill>
                <a:srgbClr val="FFFF00"/>
              </a:solidFill>
            </a:endParaRPr>
          </a:p>
        </p:txBody>
      </p:sp>
    </p:spTree>
    <p:extLst>
      <p:ext uri="{BB962C8B-B14F-4D97-AF65-F5344CB8AC3E}">
        <p14:creationId xmlns:p14="http://schemas.microsoft.com/office/powerpoint/2010/main" val="68066502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idx="1"/>
          </p:nvPr>
        </p:nvSpPr>
        <p:spPr/>
        <p:txBody>
          <a:bodyPr/>
          <a:lstStyle/>
          <a:p>
            <a:pPr algn="ctr">
              <a:buFontTx/>
              <a:buNone/>
            </a:pPr>
            <a:r>
              <a:rPr lang="en-GB" altLang="en-US" smtClean="0"/>
              <a:t/>
            </a:r>
            <a:br>
              <a:rPr lang="en-GB" altLang="en-US" smtClean="0"/>
            </a:br>
            <a:r>
              <a:rPr lang="en-US" altLang="en-US" sz="3600" b="1"/>
              <a:t>Read through, read through and put it away for a few days then read through again!</a:t>
            </a:r>
            <a:endParaRPr lang="en-GB" altLang="en-US" sz="3600"/>
          </a:p>
          <a:p>
            <a:endParaRPr lang="en-GB" altLang="en-US" sz="3600"/>
          </a:p>
        </p:txBody>
      </p:sp>
    </p:spTree>
    <p:extLst>
      <p:ext uri="{BB962C8B-B14F-4D97-AF65-F5344CB8AC3E}">
        <p14:creationId xmlns:p14="http://schemas.microsoft.com/office/powerpoint/2010/main" val="65080352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4"/>
          <p:cNvSpPr>
            <a:spLocks noGrp="1" noChangeArrowheads="1"/>
          </p:cNvSpPr>
          <p:nvPr>
            <p:ph type="ctrTitle"/>
          </p:nvPr>
        </p:nvSpPr>
        <p:spPr>
          <a:xfrm>
            <a:off x="359230" y="827314"/>
            <a:ext cx="7394122" cy="3328988"/>
          </a:xfrm>
        </p:spPr>
        <p:txBody>
          <a:bodyPr/>
          <a:lstStyle/>
          <a:p>
            <a:r>
              <a:rPr lang="en-GB" altLang="en-US" dirty="0" smtClean="0"/>
              <a:t>Essay Title key words </a:t>
            </a:r>
          </a:p>
        </p:txBody>
      </p:sp>
      <p:sp>
        <p:nvSpPr>
          <p:cNvPr id="69635" name="Rectangle 5"/>
          <p:cNvSpPr>
            <a:spLocks noGrp="1" noChangeArrowheads="1"/>
          </p:cNvSpPr>
          <p:nvPr>
            <p:ph type="subTitle" idx="1"/>
          </p:nvPr>
        </p:nvSpPr>
        <p:spPr>
          <a:xfrm>
            <a:off x="2390776" y="4776788"/>
            <a:ext cx="6619875" cy="862012"/>
          </a:xfrm>
        </p:spPr>
        <p:txBody>
          <a:bodyPr rtlCol="0">
            <a:normAutofit/>
          </a:bodyPr>
          <a:lstStyle/>
          <a:p>
            <a:pPr defTabSz="457207">
              <a:buClr>
                <a:schemeClr val="bg2">
                  <a:lumMod val="40000"/>
                  <a:lumOff val="60000"/>
                </a:schemeClr>
              </a:buClr>
              <a:defRPr/>
            </a:pPr>
            <a:endParaRPr lang="en-US" altLang="en-US" smtClean="0"/>
          </a:p>
        </p:txBody>
      </p:sp>
    </p:spTree>
    <p:extLst>
      <p:ext uri="{BB962C8B-B14F-4D97-AF65-F5344CB8AC3E}">
        <p14:creationId xmlns:p14="http://schemas.microsoft.com/office/powerpoint/2010/main" val="1594647542"/>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smtClean="0"/>
              <a:t>Essay Titles </a:t>
            </a:r>
          </a:p>
        </p:txBody>
      </p:sp>
      <p:sp>
        <p:nvSpPr>
          <p:cNvPr id="7065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a:t>In Psychology, being able to understand what the question requires is fundamentally important. </a:t>
            </a:r>
          </a:p>
          <a:p>
            <a:pPr marL="342906" indent="-342906" defTabSz="457207">
              <a:buClr>
                <a:schemeClr val="bg2">
                  <a:lumMod val="40000"/>
                  <a:lumOff val="60000"/>
                </a:schemeClr>
              </a:buClr>
              <a:buFont typeface="Wingdings 3" charset="2"/>
              <a:buChar char=""/>
              <a:defRPr/>
            </a:pPr>
            <a:endParaRPr lang="en-GB" altLang="en-US"/>
          </a:p>
          <a:p>
            <a:pPr marL="342906" indent="-342906" defTabSz="457207">
              <a:buClr>
                <a:schemeClr val="bg2">
                  <a:lumMod val="40000"/>
                  <a:lumOff val="60000"/>
                </a:schemeClr>
              </a:buClr>
              <a:buFont typeface="Wingdings 3" charset="2"/>
              <a:buChar char=""/>
              <a:defRPr/>
            </a:pPr>
            <a:r>
              <a:rPr lang="en-GB" altLang="en-US"/>
              <a:t>There are a number of keywords that academics will use in setting the titles. </a:t>
            </a:r>
          </a:p>
          <a:p>
            <a:pPr marL="342906" indent="-342906" defTabSz="457207">
              <a:buClr>
                <a:schemeClr val="bg2">
                  <a:lumMod val="40000"/>
                  <a:lumOff val="60000"/>
                </a:schemeClr>
              </a:buClr>
              <a:buFont typeface="Wingdings 3" charset="2"/>
              <a:buChar char=""/>
              <a:defRPr/>
            </a:pPr>
            <a:endParaRPr lang="en-GB" altLang="en-US"/>
          </a:p>
          <a:p>
            <a:pPr marL="342906" indent="-342906" defTabSz="457207">
              <a:buClr>
                <a:schemeClr val="bg2">
                  <a:lumMod val="40000"/>
                  <a:lumOff val="60000"/>
                </a:schemeClr>
              </a:buClr>
              <a:buFont typeface="Wingdings 3" charset="2"/>
              <a:buChar char=""/>
              <a:defRPr/>
            </a:pPr>
            <a:r>
              <a:rPr lang="en-GB" altLang="en-US"/>
              <a:t>It is very very important that you understand these keywords as they are FUNDAMENTAL to your task.  </a:t>
            </a:r>
          </a:p>
        </p:txBody>
      </p:sp>
    </p:spTree>
    <p:extLst>
      <p:ext uri="{BB962C8B-B14F-4D97-AF65-F5344CB8AC3E}">
        <p14:creationId xmlns:p14="http://schemas.microsoft.com/office/powerpoint/2010/main" val="267811943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smtClean="0"/>
              <a:t>Group work activity </a:t>
            </a:r>
          </a:p>
        </p:txBody>
      </p:sp>
      <p:sp>
        <p:nvSpPr>
          <p:cNvPr id="53251" name="Rectangle 3"/>
          <p:cNvSpPr>
            <a:spLocks noGrp="1" noChangeArrowheads="1"/>
          </p:cNvSpPr>
          <p:nvPr>
            <p:ph idx="1"/>
          </p:nvPr>
        </p:nvSpPr>
        <p:spPr/>
        <p:txBody>
          <a:bodyPr/>
          <a:lstStyle/>
          <a:p>
            <a:r>
              <a:rPr lang="en-GB" altLang="en-US" smtClean="0"/>
              <a:t>Academic keyword jigsaw. </a:t>
            </a:r>
          </a:p>
          <a:p>
            <a:endParaRPr lang="en-GB" altLang="en-US" smtClean="0"/>
          </a:p>
          <a:p>
            <a:r>
              <a:rPr lang="en-GB" altLang="en-US" smtClean="0"/>
              <a:t>Trying to understand what these keywords used in titles mean. </a:t>
            </a:r>
          </a:p>
        </p:txBody>
      </p:sp>
    </p:spTree>
    <p:extLst>
      <p:ext uri="{BB962C8B-B14F-4D97-AF65-F5344CB8AC3E}">
        <p14:creationId xmlns:p14="http://schemas.microsoft.com/office/powerpoint/2010/main" val="2787843011"/>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ltLang="en-US" smtClean="0"/>
              <a:t>Answers</a:t>
            </a:r>
          </a:p>
        </p:txBody>
      </p:sp>
      <p:sp>
        <p:nvSpPr>
          <p:cNvPr id="77827" name="Rectangle 3"/>
          <p:cNvSpPr>
            <a:spLocks noGrp="1" noChangeArrowheads="1"/>
          </p:cNvSpPr>
          <p:nvPr>
            <p:ph idx="1"/>
          </p:nvPr>
        </p:nvSpPr>
        <p:spPr/>
        <p:txBody>
          <a:bodyPr/>
          <a:lstStyle/>
          <a:p>
            <a:r>
              <a:rPr lang="en-GB" altLang="en-US" dirty="0" smtClean="0"/>
              <a:t>Account for </a:t>
            </a:r>
          </a:p>
          <a:p>
            <a:r>
              <a:rPr lang="en-GB" altLang="en-US" dirty="0" smtClean="0"/>
              <a:t>= Give reasons for, explain why something happens. </a:t>
            </a:r>
          </a:p>
          <a:p>
            <a:endParaRPr lang="en-GB" altLang="en-US" dirty="0" smtClean="0"/>
          </a:p>
          <a:p>
            <a:r>
              <a:rPr lang="en-GB" altLang="en-US" dirty="0" smtClean="0"/>
              <a:t>Analyse </a:t>
            </a:r>
          </a:p>
          <a:p>
            <a:r>
              <a:rPr lang="en-GB" altLang="en-US" dirty="0" smtClean="0"/>
              <a:t>= Examine in very close detail; identify the important points and chief features. </a:t>
            </a:r>
          </a:p>
          <a:p>
            <a:endParaRPr lang="en-GB" altLang="en-US" dirty="0" smtClean="0"/>
          </a:p>
        </p:txBody>
      </p:sp>
    </p:spTree>
    <p:extLst>
      <p:ext uri="{BB962C8B-B14F-4D97-AF65-F5344CB8AC3E}">
        <p14:creationId xmlns:p14="http://schemas.microsoft.com/office/powerpoint/2010/main" val="40308293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 calcmode="lin" valueType="num">
                                      <p:cBhvr additive="base">
                                        <p:cTn id="7" dur="500" fill="hold"/>
                                        <p:tgtEl>
                                          <p:spTgt spid="778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78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7827">
                                            <p:txEl>
                                              <p:pRg st="1" end="1"/>
                                            </p:txEl>
                                          </p:spTgt>
                                        </p:tgtEl>
                                        <p:attrNameLst>
                                          <p:attrName>style.visibility</p:attrName>
                                        </p:attrNameLst>
                                      </p:cBhvr>
                                      <p:to>
                                        <p:strVal val="visible"/>
                                      </p:to>
                                    </p:set>
                                    <p:anim calcmode="lin" valueType="num">
                                      <p:cBhvr additive="base">
                                        <p:cTn id="13" dur="500" fill="hold"/>
                                        <p:tgtEl>
                                          <p:spTgt spid="778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78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7827">
                                            <p:txEl>
                                              <p:pRg st="3" end="3"/>
                                            </p:txEl>
                                          </p:spTgt>
                                        </p:tgtEl>
                                        <p:attrNameLst>
                                          <p:attrName>style.visibility</p:attrName>
                                        </p:attrNameLst>
                                      </p:cBhvr>
                                      <p:to>
                                        <p:strVal val="visible"/>
                                      </p:to>
                                    </p:set>
                                    <p:anim calcmode="lin" valueType="num">
                                      <p:cBhvr additive="base">
                                        <p:cTn id="19" dur="500" fill="hold"/>
                                        <p:tgtEl>
                                          <p:spTgt spid="778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78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7827">
                                            <p:txEl>
                                              <p:pRg st="4" end="4"/>
                                            </p:txEl>
                                          </p:spTgt>
                                        </p:tgtEl>
                                        <p:attrNameLst>
                                          <p:attrName>style.visibility</p:attrName>
                                        </p:attrNameLst>
                                      </p:cBhvr>
                                      <p:to>
                                        <p:strVal val="visible"/>
                                      </p:to>
                                    </p:set>
                                    <p:anim calcmode="lin" valueType="num">
                                      <p:cBhvr additive="base">
                                        <p:cTn id="25" dur="500" fill="hold"/>
                                        <p:tgtEl>
                                          <p:spTgt spid="778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782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ltLang="en-US" smtClean="0"/>
              <a:t>Answers</a:t>
            </a:r>
          </a:p>
        </p:txBody>
      </p:sp>
      <p:sp>
        <p:nvSpPr>
          <p:cNvPr id="78851" name="Rectangle 3"/>
          <p:cNvSpPr>
            <a:spLocks noGrp="1" noChangeArrowheads="1"/>
          </p:cNvSpPr>
          <p:nvPr>
            <p:ph idx="1"/>
          </p:nvPr>
        </p:nvSpPr>
        <p:spPr/>
        <p:txBody>
          <a:bodyPr/>
          <a:lstStyle/>
          <a:p>
            <a:r>
              <a:rPr lang="en-GB" altLang="en-US" smtClean="0"/>
              <a:t>Comment on</a:t>
            </a:r>
          </a:p>
          <a:p>
            <a:r>
              <a:rPr lang="en-GB" altLang="en-US" smtClean="0"/>
              <a:t>= Identify and write about the main issue, giving you reactions based on your readings. </a:t>
            </a:r>
          </a:p>
          <a:p>
            <a:r>
              <a:rPr lang="en-GB" altLang="en-US" smtClean="0"/>
              <a:t>Compare</a:t>
            </a:r>
          </a:p>
          <a:p>
            <a:r>
              <a:rPr lang="en-GB" altLang="en-US" smtClean="0"/>
              <a:t>= Show how two or more things are similar. Indicate the relevance or consequences of these similarities. </a:t>
            </a:r>
          </a:p>
        </p:txBody>
      </p:sp>
    </p:spTree>
    <p:extLst>
      <p:ext uri="{BB962C8B-B14F-4D97-AF65-F5344CB8AC3E}">
        <p14:creationId xmlns:p14="http://schemas.microsoft.com/office/powerpoint/2010/main" val="35419406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 calcmode="lin" valueType="num">
                                      <p:cBhvr additive="base">
                                        <p:cTn id="7" dur="5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8851">
                                            <p:txEl>
                                              <p:pRg st="1" end="1"/>
                                            </p:txEl>
                                          </p:spTgt>
                                        </p:tgtEl>
                                        <p:attrNameLst>
                                          <p:attrName>style.visibility</p:attrName>
                                        </p:attrNameLst>
                                      </p:cBhvr>
                                      <p:to>
                                        <p:strVal val="visible"/>
                                      </p:to>
                                    </p:set>
                                    <p:anim calcmode="lin" valueType="num">
                                      <p:cBhvr additive="base">
                                        <p:cTn id="13" dur="5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88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8851">
                                            <p:txEl>
                                              <p:pRg st="2" end="2"/>
                                            </p:txEl>
                                          </p:spTgt>
                                        </p:tgtEl>
                                        <p:attrNameLst>
                                          <p:attrName>style.visibility</p:attrName>
                                        </p:attrNameLst>
                                      </p:cBhvr>
                                      <p:to>
                                        <p:strVal val="visible"/>
                                      </p:to>
                                    </p:set>
                                    <p:anim calcmode="lin" valueType="num">
                                      <p:cBhvr additive="base">
                                        <p:cTn id="19" dur="5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88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8851">
                                            <p:txEl>
                                              <p:pRg st="3" end="3"/>
                                            </p:txEl>
                                          </p:spTgt>
                                        </p:tgtEl>
                                        <p:attrNameLst>
                                          <p:attrName>style.visibility</p:attrName>
                                        </p:attrNameLst>
                                      </p:cBhvr>
                                      <p:to>
                                        <p:strVal val="visible"/>
                                      </p:to>
                                    </p:set>
                                    <p:anim calcmode="lin" valueType="num">
                                      <p:cBhvr additive="base">
                                        <p:cTn id="25" dur="5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885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ltLang="en-US" smtClean="0"/>
              <a:t>Answers</a:t>
            </a:r>
          </a:p>
        </p:txBody>
      </p:sp>
      <p:sp>
        <p:nvSpPr>
          <p:cNvPr id="79875" name="Rectangle 3"/>
          <p:cNvSpPr>
            <a:spLocks noGrp="1" noChangeArrowheads="1"/>
          </p:cNvSpPr>
          <p:nvPr>
            <p:ph idx="1"/>
          </p:nvPr>
        </p:nvSpPr>
        <p:spPr/>
        <p:txBody>
          <a:bodyPr/>
          <a:lstStyle/>
          <a:p>
            <a:r>
              <a:rPr lang="en-GB" altLang="en-US" smtClean="0"/>
              <a:t>Contrast. </a:t>
            </a:r>
          </a:p>
          <a:p>
            <a:r>
              <a:rPr lang="en-GB" altLang="en-US" smtClean="0"/>
              <a:t>= Set two or more items or arguments to opposition so as to draw out differences. Indicate whether the difference are significant. If appropriate, give reasons why one item or argument may be preferable. </a:t>
            </a:r>
          </a:p>
        </p:txBody>
      </p:sp>
    </p:spTree>
    <p:extLst>
      <p:ext uri="{BB962C8B-B14F-4D97-AF65-F5344CB8AC3E}">
        <p14:creationId xmlns:p14="http://schemas.microsoft.com/office/powerpoint/2010/main" val="240132794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 calcmode="lin" valueType="num">
                                      <p:cBhvr additive="base">
                                        <p:cTn id="7" dur="5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98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9875">
                                            <p:txEl>
                                              <p:pRg st="1" end="1"/>
                                            </p:txEl>
                                          </p:spTgt>
                                        </p:tgtEl>
                                        <p:attrNameLst>
                                          <p:attrName>style.visibility</p:attrName>
                                        </p:attrNameLst>
                                      </p:cBhvr>
                                      <p:to>
                                        <p:strVal val="visible"/>
                                      </p:to>
                                    </p:set>
                                    <p:anim calcmode="lin" valueType="num">
                                      <p:cBhvr additive="base">
                                        <p:cTn id="13" dur="5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987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ltLang="en-US" smtClean="0"/>
              <a:t>Answers</a:t>
            </a:r>
          </a:p>
        </p:txBody>
      </p:sp>
      <p:sp>
        <p:nvSpPr>
          <p:cNvPr id="80899" name="Rectangle 3"/>
          <p:cNvSpPr>
            <a:spLocks noGrp="1" noChangeArrowheads="1"/>
          </p:cNvSpPr>
          <p:nvPr>
            <p:ph idx="1"/>
          </p:nvPr>
        </p:nvSpPr>
        <p:spPr/>
        <p:txBody>
          <a:bodyPr/>
          <a:lstStyle/>
          <a:p>
            <a:r>
              <a:rPr lang="en-GB" altLang="en-US" smtClean="0"/>
              <a:t>Critically Evaluate.</a:t>
            </a:r>
          </a:p>
          <a:p>
            <a:r>
              <a:rPr lang="en-GB" altLang="en-US" smtClean="0"/>
              <a:t>= Weigh argument for an against something, assessing the strength of the evidence on both sides. Use criteria to guide your assessment on which opinions, theories, models or items are preferable. </a:t>
            </a:r>
          </a:p>
        </p:txBody>
      </p:sp>
    </p:spTree>
    <p:extLst>
      <p:ext uri="{BB962C8B-B14F-4D97-AF65-F5344CB8AC3E}">
        <p14:creationId xmlns:p14="http://schemas.microsoft.com/office/powerpoint/2010/main" val="15109166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anim calcmode="lin" valueType="num">
                                      <p:cBhvr additive="base">
                                        <p:cTn id="7" dur="500" fill="hold"/>
                                        <p:tgtEl>
                                          <p:spTgt spid="808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08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0899">
                                            <p:txEl>
                                              <p:pRg st="1" end="1"/>
                                            </p:txEl>
                                          </p:spTgt>
                                        </p:tgtEl>
                                        <p:attrNameLst>
                                          <p:attrName>style.visibility</p:attrName>
                                        </p:attrNameLst>
                                      </p:cBhvr>
                                      <p:to>
                                        <p:strVal val="visible"/>
                                      </p:to>
                                    </p:set>
                                    <p:anim calcmode="lin" valueType="num">
                                      <p:cBhvr additive="base">
                                        <p:cTn id="13" dur="500" fill="hold"/>
                                        <p:tgtEl>
                                          <p:spTgt spid="808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089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ltLang="en-US" smtClean="0"/>
              <a:t>Answers</a:t>
            </a:r>
          </a:p>
        </p:txBody>
      </p:sp>
      <p:sp>
        <p:nvSpPr>
          <p:cNvPr id="81923" name="Rectangle 3"/>
          <p:cNvSpPr>
            <a:spLocks noGrp="1" noChangeArrowheads="1"/>
          </p:cNvSpPr>
          <p:nvPr>
            <p:ph idx="1"/>
          </p:nvPr>
        </p:nvSpPr>
        <p:spPr/>
        <p:txBody>
          <a:bodyPr/>
          <a:lstStyle/>
          <a:p>
            <a:r>
              <a:rPr lang="en-GB" altLang="en-US" smtClean="0"/>
              <a:t>Define</a:t>
            </a:r>
          </a:p>
          <a:p>
            <a:r>
              <a:rPr lang="en-GB" altLang="en-US" smtClean="0"/>
              <a:t>= Give the exact meaning of. Where relevant, show that you understand why the definition may be problematic. </a:t>
            </a:r>
          </a:p>
          <a:p>
            <a:endParaRPr lang="en-GB" altLang="en-US" smtClean="0"/>
          </a:p>
          <a:p>
            <a:r>
              <a:rPr lang="en-GB" altLang="en-US" smtClean="0"/>
              <a:t>Describe</a:t>
            </a:r>
          </a:p>
          <a:p>
            <a:r>
              <a:rPr lang="en-GB" altLang="en-US" smtClean="0"/>
              <a:t>= Give the main characteristics or features of something, or outline the main events. </a:t>
            </a:r>
          </a:p>
        </p:txBody>
      </p:sp>
    </p:spTree>
    <p:extLst>
      <p:ext uri="{BB962C8B-B14F-4D97-AF65-F5344CB8AC3E}">
        <p14:creationId xmlns:p14="http://schemas.microsoft.com/office/powerpoint/2010/main" val="27474947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anim calcmode="lin" valueType="num">
                                      <p:cBhvr additive="base">
                                        <p:cTn id="7" dur="500" fill="hold"/>
                                        <p:tgtEl>
                                          <p:spTgt spid="819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23">
                                            <p:txEl>
                                              <p:pRg st="1" end="1"/>
                                            </p:txEl>
                                          </p:spTgt>
                                        </p:tgtEl>
                                        <p:attrNameLst>
                                          <p:attrName>style.visibility</p:attrName>
                                        </p:attrNameLst>
                                      </p:cBhvr>
                                      <p:to>
                                        <p:strVal val="visible"/>
                                      </p:to>
                                    </p:set>
                                    <p:anim calcmode="lin" valueType="num">
                                      <p:cBhvr additive="base">
                                        <p:cTn id="13" dur="500" fill="hold"/>
                                        <p:tgtEl>
                                          <p:spTgt spid="819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23">
                                            <p:txEl>
                                              <p:pRg st="3" end="3"/>
                                            </p:txEl>
                                          </p:spTgt>
                                        </p:tgtEl>
                                        <p:attrNameLst>
                                          <p:attrName>style.visibility</p:attrName>
                                        </p:attrNameLst>
                                      </p:cBhvr>
                                      <p:to>
                                        <p:strVal val="visible"/>
                                      </p:to>
                                    </p:set>
                                    <p:anim calcmode="lin" valueType="num">
                                      <p:cBhvr additive="base">
                                        <p:cTn id="19" dur="500" fill="hold"/>
                                        <p:tgtEl>
                                          <p:spTgt spid="8192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23">
                                            <p:txEl>
                                              <p:pRg st="4" end="4"/>
                                            </p:txEl>
                                          </p:spTgt>
                                        </p:tgtEl>
                                        <p:attrNameLst>
                                          <p:attrName>style.visibility</p:attrName>
                                        </p:attrNameLst>
                                      </p:cBhvr>
                                      <p:to>
                                        <p:strVal val="visible"/>
                                      </p:to>
                                    </p:set>
                                    <p:anim calcmode="lin" valueType="num">
                                      <p:cBhvr additive="base">
                                        <p:cTn id="25" dur="500" fill="hold"/>
                                        <p:tgtEl>
                                          <p:spTgt spid="8192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2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smtClean="0"/>
              <a:t>Answers</a:t>
            </a:r>
          </a:p>
        </p:txBody>
      </p:sp>
      <p:sp>
        <p:nvSpPr>
          <p:cNvPr id="82947"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Discuss</a:t>
            </a:r>
          </a:p>
          <a:p>
            <a:pPr marL="342906" indent="-342906" defTabSz="457207">
              <a:buClr>
                <a:schemeClr val="bg2">
                  <a:lumMod val="40000"/>
                  <a:lumOff val="60000"/>
                </a:schemeClr>
              </a:buClr>
              <a:buFont typeface="Wingdings 3" charset="2"/>
              <a:buChar char=""/>
              <a:defRPr/>
            </a:pPr>
            <a:r>
              <a:rPr lang="en-GB" altLang="en-US" dirty="0"/>
              <a:t>= Write about the most important aspect of; give arguments for and against; consider the implications of. </a:t>
            </a:r>
          </a:p>
          <a:p>
            <a:pPr marL="342906" indent="-342906" defTabSz="457207">
              <a:buClr>
                <a:schemeClr val="bg2">
                  <a:lumMod val="40000"/>
                  <a:lumOff val="60000"/>
                </a:schemeClr>
              </a:buClr>
              <a:buFont typeface="Wingdings 3" charset="2"/>
              <a:buChar char=""/>
              <a:defRPr/>
            </a:pPr>
            <a:r>
              <a:rPr lang="en-GB" altLang="en-US" dirty="0"/>
              <a:t>Distinguish</a:t>
            </a:r>
          </a:p>
          <a:p>
            <a:pPr marL="342906" indent="-342906" defTabSz="457207">
              <a:buClr>
                <a:schemeClr val="bg2">
                  <a:lumMod val="40000"/>
                  <a:lumOff val="60000"/>
                </a:schemeClr>
              </a:buClr>
              <a:buFont typeface="Wingdings 3" charset="2"/>
              <a:buChar char=""/>
              <a:defRPr/>
            </a:pPr>
            <a:r>
              <a:rPr lang="en-GB" altLang="en-US" dirty="0"/>
              <a:t>= Bring out the differences between two items. </a:t>
            </a:r>
          </a:p>
          <a:p>
            <a:pPr marL="342906" indent="-342906" defTabSz="457207">
              <a:buClr>
                <a:schemeClr val="bg2">
                  <a:lumMod val="40000"/>
                  <a:lumOff val="60000"/>
                </a:schemeClr>
              </a:buClr>
              <a:buFont typeface="Wingdings 3" charset="2"/>
              <a:buChar char=""/>
              <a:defRPr/>
            </a:pPr>
            <a:r>
              <a:rPr lang="en-GB" altLang="en-US" dirty="0"/>
              <a:t>Evaluate</a:t>
            </a:r>
          </a:p>
          <a:p>
            <a:pPr marL="342906" indent="-342906" defTabSz="457207">
              <a:buClr>
                <a:schemeClr val="bg2">
                  <a:lumMod val="40000"/>
                  <a:lumOff val="60000"/>
                </a:schemeClr>
              </a:buClr>
              <a:buFont typeface="Wingdings 3" charset="2"/>
              <a:buChar char=""/>
              <a:defRPr/>
            </a:pPr>
            <a:r>
              <a:rPr lang="en-GB" altLang="en-US" dirty="0"/>
              <a:t>= Assess the worth, importance or usefulness of something, using evidence.</a:t>
            </a:r>
          </a:p>
        </p:txBody>
      </p:sp>
    </p:spTree>
    <p:extLst>
      <p:ext uri="{BB962C8B-B14F-4D97-AF65-F5344CB8AC3E}">
        <p14:creationId xmlns:p14="http://schemas.microsoft.com/office/powerpoint/2010/main" val="20480463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 calcmode="lin" valueType="num">
                                      <p:cBhvr additive="base">
                                        <p:cTn id="7" dur="500" fill="hold"/>
                                        <p:tgtEl>
                                          <p:spTgt spid="829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29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2947">
                                            <p:txEl>
                                              <p:pRg st="1" end="1"/>
                                            </p:txEl>
                                          </p:spTgt>
                                        </p:tgtEl>
                                        <p:attrNameLst>
                                          <p:attrName>style.visibility</p:attrName>
                                        </p:attrNameLst>
                                      </p:cBhvr>
                                      <p:to>
                                        <p:strVal val="visible"/>
                                      </p:to>
                                    </p:set>
                                    <p:anim calcmode="lin" valueType="num">
                                      <p:cBhvr additive="base">
                                        <p:cTn id="13" dur="500" fill="hold"/>
                                        <p:tgtEl>
                                          <p:spTgt spid="829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29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2947">
                                            <p:txEl>
                                              <p:pRg st="2" end="2"/>
                                            </p:txEl>
                                          </p:spTgt>
                                        </p:tgtEl>
                                        <p:attrNameLst>
                                          <p:attrName>style.visibility</p:attrName>
                                        </p:attrNameLst>
                                      </p:cBhvr>
                                      <p:to>
                                        <p:strVal val="visible"/>
                                      </p:to>
                                    </p:set>
                                    <p:anim calcmode="lin" valueType="num">
                                      <p:cBhvr additive="base">
                                        <p:cTn id="19" dur="500" fill="hold"/>
                                        <p:tgtEl>
                                          <p:spTgt spid="829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29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2947">
                                            <p:txEl>
                                              <p:pRg st="3" end="3"/>
                                            </p:txEl>
                                          </p:spTgt>
                                        </p:tgtEl>
                                        <p:attrNameLst>
                                          <p:attrName>style.visibility</p:attrName>
                                        </p:attrNameLst>
                                      </p:cBhvr>
                                      <p:to>
                                        <p:strVal val="visible"/>
                                      </p:to>
                                    </p:set>
                                    <p:anim calcmode="lin" valueType="num">
                                      <p:cBhvr additive="base">
                                        <p:cTn id="25" dur="500" fill="hold"/>
                                        <p:tgtEl>
                                          <p:spTgt spid="8294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29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2947">
                                            <p:txEl>
                                              <p:pRg st="4" end="4"/>
                                            </p:txEl>
                                          </p:spTgt>
                                        </p:tgtEl>
                                        <p:attrNameLst>
                                          <p:attrName>style.visibility</p:attrName>
                                        </p:attrNameLst>
                                      </p:cBhvr>
                                      <p:to>
                                        <p:strVal val="visible"/>
                                      </p:to>
                                    </p:set>
                                    <p:anim calcmode="lin" valueType="num">
                                      <p:cBhvr additive="base">
                                        <p:cTn id="31" dur="500" fill="hold"/>
                                        <p:tgtEl>
                                          <p:spTgt spid="8294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29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2947">
                                            <p:txEl>
                                              <p:pRg st="5" end="5"/>
                                            </p:txEl>
                                          </p:spTgt>
                                        </p:tgtEl>
                                        <p:attrNameLst>
                                          <p:attrName>style.visibility</p:attrName>
                                        </p:attrNameLst>
                                      </p:cBhvr>
                                      <p:to>
                                        <p:strVal val="visible"/>
                                      </p:to>
                                    </p:set>
                                    <p:anim calcmode="lin" valueType="num">
                                      <p:cBhvr additive="base">
                                        <p:cTn id="37" dur="500" fill="hold"/>
                                        <p:tgtEl>
                                          <p:spTgt spid="8294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294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smtClean="0"/>
              <a:t>Answers</a:t>
            </a:r>
          </a:p>
        </p:txBody>
      </p:sp>
      <p:sp>
        <p:nvSpPr>
          <p:cNvPr id="83971" name="Rectangle 3"/>
          <p:cNvSpPr>
            <a:spLocks noGrp="1" noChangeArrowheads="1"/>
          </p:cNvSpPr>
          <p:nvPr>
            <p:ph idx="1"/>
          </p:nvPr>
        </p:nvSpPr>
        <p:spPr/>
        <p:txBody>
          <a:bodyPr/>
          <a:lstStyle/>
          <a:p>
            <a:pPr>
              <a:lnSpc>
                <a:spcPct val="90000"/>
              </a:lnSpc>
            </a:pPr>
            <a:r>
              <a:rPr lang="en-GB" altLang="en-US" smtClean="0"/>
              <a:t>Examine</a:t>
            </a:r>
          </a:p>
          <a:p>
            <a:pPr>
              <a:lnSpc>
                <a:spcPct val="90000"/>
              </a:lnSpc>
            </a:pPr>
            <a:r>
              <a:rPr lang="en-GB" altLang="en-US" smtClean="0"/>
              <a:t>= Put the subject under the microscope looking at it in detail. </a:t>
            </a:r>
          </a:p>
          <a:p>
            <a:pPr>
              <a:lnSpc>
                <a:spcPct val="90000"/>
              </a:lnSpc>
            </a:pPr>
            <a:r>
              <a:rPr lang="en-GB" altLang="en-US" smtClean="0"/>
              <a:t>Explain</a:t>
            </a:r>
          </a:p>
          <a:p>
            <a:pPr>
              <a:lnSpc>
                <a:spcPct val="90000"/>
              </a:lnSpc>
            </a:pPr>
            <a:r>
              <a:rPr lang="en-GB" altLang="en-US" smtClean="0"/>
              <a:t>= Make clear why something happens, or why something is the way it is. </a:t>
            </a:r>
          </a:p>
          <a:p>
            <a:pPr>
              <a:lnSpc>
                <a:spcPct val="90000"/>
              </a:lnSpc>
            </a:pPr>
            <a:r>
              <a:rPr lang="en-GB" altLang="en-US" smtClean="0"/>
              <a:t>Illustrate</a:t>
            </a:r>
          </a:p>
          <a:p>
            <a:pPr>
              <a:lnSpc>
                <a:spcPct val="90000"/>
              </a:lnSpc>
            </a:pPr>
            <a:r>
              <a:rPr lang="en-GB" altLang="en-US" smtClean="0"/>
              <a:t>= Make something clear and explicit, giving examples or evidence. </a:t>
            </a:r>
          </a:p>
        </p:txBody>
      </p:sp>
    </p:spTree>
    <p:extLst>
      <p:ext uri="{BB962C8B-B14F-4D97-AF65-F5344CB8AC3E}">
        <p14:creationId xmlns:p14="http://schemas.microsoft.com/office/powerpoint/2010/main" val="29934692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3971">
                                            <p:txEl>
                                              <p:pRg st="0" end="0"/>
                                            </p:txEl>
                                          </p:spTgt>
                                        </p:tgtEl>
                                        <p:attrNameLst>
                                          <p:attrName>style.visibility</p:attrName>
                                        </p:attrNameLst>
                                      </p:cBhvr>
                                      <p:to>
                                        <p:strVal val="visible"/>
                                      </p:to>
                                    </p:set>
                                    <p:anim calcmode="lin" valueType="num">
                                      <p:cBhvr additive="base">
                                        <p:cTn id="7" dur="500" fill="hold"/>
                                        <p:tgtEl>
                                          <p:spTgt spid="839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39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3971">
                                            <p:txEl>
                                              <p:pRg st="1" end="1"/>
                                            </p:txEl>
                                          </p:spTgt>
                                        </p:tgtEl>
                                        <p:attrNameLst>
                                          <p:attrName>style.visibility</p:attrName>
                                        </p:attrNameLst>
                                      </p:cBhvr>
                                      <p:to>
                                        <p:strVal val="visible"/>
                                      </p:to>
                                    </p:set>
                                    <p:anim calcmode="lin" valueType="num">
                                      <p:cBhvr additive="base">
                                        <p:cTn id="13" dur="500" fill="hold"/>
                                        <p:tgtEl>
                                          <p:spTgt spid="839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39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3971">
                                            <p:txEl>
                                              <p:pRg st="2" end="2"/>
                                            </p:txEl>
                                          </p:spTgt>
                                        </p:tgtEl>
                                        <p:attrNameLst>
                                          <p:attrName>style.visibility</p:attrName>
                                        </p:attrNameLst>
                                      </p:cBhvr>
                                      <p:to>
                                        <p:strVal val="visible"/>
                                      </p:to>
                                    </p:set>
                                    <p:anim calcmode="lin" valueType="num">
                                      <p:cBhvr additive="base">
                                        <p:cTn id="19" dur="500" fill="hold"/>
                                        <p:tgtEl>
                                          <p:spTgt spid="839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39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3971">
                                            <p:txEl>
                                              <p:pRg st="3" end="3"/>
                                            </p:txEl>
                                          </p:spTgt>
                                        </p:tgtEl>
                                        <p:attrNameLst>
                                          <p:attrName>style.visibility</p:attrName>
                                        </p:attrNameLst>
                                      </p:cBhvr>
                                      <p:to>
                                        <p:strVal val="visible"/>
                                      </p:to>
                                    </p:set>
                                    <p:anim calcmode="lin" valueType="num">
                                      <p:cBhvr additive="base">
                                        <p:cTn id="25" dur="500" fill="hold"/>
                                        <p:tgtEl>
                                          <p:spTgt spid="839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39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3971">
                                            <p:txEl>
                                              <p:pRg st="4" end="4"/>
                                            </p:txEl>
                                          </p:spTgt>
                                        </p:tgtEl>
                                        <p:attrNameLst>
                                          <p:attrName>style.visibility</p:attrName>
                                        </p:attrNameLst>
                                      </p:cBhvr>
                                      <p:to>
                                        <p:strVal val="visible"/>
                                      </p:to>
                                    </p:set>
                                    <p:anim calcmode="lin" valueType="num">
                                      <p:cBhvr additive="base">
                                        <p:cTn id="31" dur="500" fill="hold"/>
                                        <p:tgtEl>
                                          <p:spTgt spid="839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39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3971">
                                            <p:txEl>
                                              <p:pRg st="5" end="5"/>
                                            </p:txEl>
                                          </p:spTgt>
                                        </p:tgtEl>
                                        <p:attrNameLst>
                                          <p:attrName>style.visibility</p:attrName>
                                        </p:attrNameLst>
                                      </p:cBhvr>
                                      <p:to>
                                        <p:strVal val="visible"/>
                                      </p:to>
                                    </p:set>
                                    <p:anim calcmode="lin" valueType="num">
                                      <p:cBhvr additive="base">
                                        <p:cTn id="37" dur="500" fill="hold"/>
                                        <p:tgtEl>
                                          <p:spTgt spid="839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39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ltLang="en-US" smtClean="0"/>
              <a:t>Answers</a:t>
            </a:r>
          </a:p>
        </p:txBody>
      </p:sp>
      <p:sp>
        <p:nvSpPr>
          <p:cNvPr id="8499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Interpret</a:t>
            </a:r>
          </a:p>
          <a:p>
            <a:pPr marL="342906" indent="-342906" defTabSz="457207">
              <a:buClr>
                <a:schemeClr val="bg2">
                  <a:lumMod val="40000"/>
                  <a:lumOff val="60000"/>
                </a:schemeClr>
              </a:buClr>
              <a:buFont typeface="Wingdings 3" charset="2"/>
              <a:buChar char=""/>
              <a:defRPr/>
            </a:pPr>
            <a:r>
              <a:rPr lang="en-GB" altLang="en-US" dirty="0"/>
              <a:t>= Give the meaning and relevance of data or other material presented. </a:t>
            </a:r>
          </a:p>
          <a:p>
            <a:pPr marL="342906" indent="-342906" defTabSz="457207">
              <a:buClr>
                <a:schemeClr val="bg2">
                  <a:lumMod val="40000"/>
                  <a:lumOff val="60000"/>
                </a:schemeClr>
              </a:buClr>
              <a:buFont typeface="Wingdings 3" charset="2"/>
              <a:buChar char=""/>
              <a:defRPr/>
            </a:pPr>
            <a:r>
              <a:rPr lang="en-GB" altLang="en-US" dirty="0"/>
              <a:t>Justify</a:t>
            </a:r>
          </a:p>
          <a:p>
            <a:pPr marL="342906" indent="-342906" defTabSz="457207">
              <a:buClr>
                <a:schemeClr val="bg2">
                  <a:lumMod val="40000"/>
                  <a:lumOff val="60000"/>
                </a:schemeClr>
              </a:buClr>
              <a:buFont typeface="Wingdings 3" charset="2"/>
              <a:buChar char=""/>
              <a:defRPr/>
            </a:pPr>
            <a:r>
              <a:rPr lang="en-GB" altLang="en-US" dirty="0"/>
              <a:t>= Given evidence which supports an argument or idea; show why a decision or conclusions were made. </a:t>
            </a:r>
          </a:p>
          <a:p>
            <a:pPr marL="342906" indent="-342906" defTabSz="457207">
              <a:buClr>
                <a:schemeClr val="bg2">
                  <a:lumMod val="40000"/>
                  <a:lumOff val="60000"/>
                </a:schemeClr>
              </a:buClr>
              <a:buFont typeface="Wingdings 3" charset="2"/>
              <a:buChar char=""/>
              <a:defRPr/>
            </a:pPr>
            <a:r>
              <a:rPr lang="en-GB" altLang="en-US" dirty="0"/>
              <a:t>Narrate</a:t>
            </a:r>
          </a:p>
          <a:p>
            <a:pPr marL="342906" indent="-342906" defTabSz="457207">
              <a:buClr>
                <a:schemeClr val="bg2">
                  <a:lumMod val="40000"/>
                  <a:lumOff val="60000"/>
                </a:schemeClr>
              </a:buClr>
              <a:buFont typeface="Wingdings 3" charset="2"/>
              <a:buChar char=""/>
              <a:defRPr/>
            </a:pPr>
            <a:r>
              <a:rPr lang="en-GB" altLang="en-US" dirty="0"/>
              <a:t>= Concentrate on saying what happened, telling it as a story. </a:t>
            </a:r>
          </a:p>
        </p:txBody>
      </p:sp>
    </p:spTree>
    <p:extLst>
      <p:ext uri="{BB962C8B-B14F-4D97-AF65-F5344CB8AC3E}">
        <p14:creationId xmlns:p14="http://schemas.microsoft.com/office/powerpoint/2010/main" val="379962640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 calcmode="lin" valueType="num">
                                      <p:cBhvr additive="base">
                                        <p:cTn id="7" dur="500" fill="hold"/>
                                        <p:tgtEl>
                                          <p:spTgt spid="849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49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4995">
                                            <p:txEl>
                                              <p:pRg st="1" end="1"/>
                                            </p:txEl>
                                          </p:spTgt>
                                        </p:tgtEl>
                                        <p:attrNameLst>
                                          <p:attrName>style.visibility</p:attrName>
                                        </p:attrNameLst>
                                      </p:cBhvr>
                                      <p:to>
                                        <p:strVal val="visible"/>
                                      </p:to>
                                    </p:set>
                                    <p:anim calcmode="lin" valueType="num">
                                      <p:cBhvr additive="base">
                                        <p:cTn id="13" dur="500" fill="hold"/>
                                        <p:tgtEl>
                                          <p:spTgt spid="849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49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4995">
                                            <p:txEl>
                                              <p:pRg st="2" end="2"/>
                                            </p:txEl>
                                          </p:spTgt>
                                        </p:tgtEl>
                                        <p:attrNameLst>
                                          <p:attrName>style.visibility</p:attrName>
                                        </p:attrNameLst>
                                      </p:cBhvr>
                                      <p:to>
                                        <p:strVal val="visible"/>
                                      </p:to>
                                    </p:set>
                                    <p:anim calcmode="lin" valueType="num">
                                      <p:cBhvr additive="base">
                                        <p:cTn id="19" dur="500" fill="hold"/>
                                        <p:tgtEl>
                                          <p:spTgt spid="849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49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4995">
                                            <p:txEl>
                                              <p:pRg st="3" end="3"/>
                                            </p:txEl>
                                          </p:spTgt>
                                        </p:tgtEl>
                                        <p:attrNameLst>
                                          <p:attrName>style.visibility</p:attrName>
                                        </p:attrNameLst>
                                      </p:cBhvr>
                                      <p:to>
                                        <p:strVal val="visible"/>
                                      </p:to>
                                    </p:set>
                                    <p:anim calcmode="lin" valueType="num">
                                      <p:cBhvr additive="base">
                                        <p:cTn id="25" dur="500" fill="hold"/>
                                        <p:tgtEl>
                                          <p:spTgt spid="849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49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4995">
                                            <p:txEl>
                                              <p:pRg st="4" end="4"/>
                                            </p:txEl>
                                          </p:spTgt>
                                        </p:tgtEl>
                                        <p:attrNameLst>
                                          <p:attrName>style.visibility</p:attrName>
                                        </p:attrNameLst>
                                      </p:cBhvr>
                                      <p:to>
                                        <p:strVal val="visible"/>
                                      </p:to>
                                    </p:set>
                                    <p:anim calcmode="lin" valueType="num">
                                      <p:cBhvr additive="base">
                                        <p:cTn id="31" dur="500" fill="hold"/>
                                        <p:tgtEl>
                                          <p:spTgt spid="8499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49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4995">
                                            <p:txEl>
                                              <p:pRg st="5" end="5"/>
                                            </p:txEl>
                                          </p:spTgt>
                                        </p:tgtEl>
                                        <p:attrNameLst>
                                          <p:attrName>style.visibility</p:attrName>
                                        </p:attrNameLst>
                                      </p:cBhvr>
                                      <p:to>
                                        <p:strVal val="visible"/>
                                      </p:to>
                                    </p:set>
                                    <p:anim calcmode="lin" valueType="num">
                                      <p:cBhvr additive="base">
                                        <p:cTn id="37" dur="500" fill="hold"/>
                                        <p:tgtEl>
                                          <p:spTgt spid="8499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499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ltLang="en-US" smtClean="0"/>
              <a:t>Answers</a:t>
            </a:r>
          </a:p>
        </p:txBody>
      </p:sp>
      <p:sp>
        <p:nvSpPr>
          <p:cNvPr id="86019" name="Rectangle 3"/>
          <p:cNvSpPr>
            <a:spLocks noGrp="1" noChangeArrowheads="1"/>
          </p:cNvSpPr>
          <p:nvPr>
            <p:ph idx="1"/>
          </p:nvPr>
        </p:nvSpPr>
        <p:spPr/>
        <p:txBody>
          <a:bodyPr/>
          <a:lstStyle/>
          <a:p>
            <a:pPr>
              <a:lnSpc>
                <a:spcPct val="90000"/>
              </a:lnSpc>
            </a:pPr>
            <a:r>
              <a:rPr lang="en-GB" altLang="en-US" smtClean="0"/>
              <a:t>Outline</a:t>
            </a:r>
          </a:p>
          <a:p>
            <a:pPr>
              <a:lnSpc>
                <a:spcPct val="90000"/>
              </a:lnSpc>
            </a:pPr>
            <a:r>
              <a:rPr lang="en-GB" altLang="en-US" smtClean="0"/>
              <a:t>= Give only the main points, showing the main structure. </a:t>
            </a:r>
          </a:p>
          <a:p>
            <a:pPr>
              <a:lnSpc>
                <a:spcPct val="90000"/>
              </a:lnSpc>
            </a:pPr>
            <a:r>
              <a:rPr lang="en-GB" altLang="en-US" smtClean="0"/>
              <a:t>Relate</a:t>
            </a:r>
          </a:p>
          <a:p>
            <a:pPr>
              <a:lnSpc>
                <a:spcPct val="90000"/>
              </a:lnSpc>
            </a:pPr>
            <a:r>
              <a:rPr lang="en-GB" altLang="en-US" smtClean="0"/>
              <a:t>= Show similarities and connections between two or more things. </a:t>
            </a:r>
          </a:p>
          <a:p>
            <a:pPr>
              <a:lnSpc>
                <a:spcPct val="90000"/>
              </a:lnSpc>
            </a:pPr>
            <a:r>
              <a:rPr lang="en-GB" altLang="en-US" smtClean="0"/>
              <a:t>State</a:t>
            </a:r>
          </a:p>
          <a:p>
            <a:pPr>
              <a:lnSpc>
                <a:spcPct val="90000"/>
              </a:lnSpc>
            </a:pPr>
            <a:r>
              <a:rPr lang="en-GB" altLang="en-US" smtClean="0"/>
              <a:t>= Give the main feature, in very clear English. </a:t>
            </a:r>
          </a:p>
        </p:txBody>
      </p:sp>
    </p:spTree>
    <p:extLst>
      <p:ext uri="{BB962C8B-B14F-4D97-AF65-F5344CB8AC3E}">
        <p14:creationId xmlns:p14="http://schemas.microsoft.com/office/powerpoint/2010/main" val="39265455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6019">
                                            <p:txEl>
                                              <p:pRg st="0" end="0"/>
                                            </p:txEl>
                                          </p:spTgt>
                                        </p:tgtEl>
                                        <p:attrNameLst>
                                          <p:attrName>style.visibility</p:attrName>
                                        </p:attrNameLst>
                                      </p:cBhvr>
                                      <p:to>
                                        <p:strVal val="visible"/>
                                      </p:to>
                                    </p:set>
                                    <p:anim calcmode="lin" valueType="num">
                                      <p:cBhvr additive="base">
                                        <p:cTn id="7" dur="500" fill="hold"/>
                                        <p:tgtEl>
                                          <p:spTgt spid="860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60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6019">
                                            <p:txEl>
                                              <p:pRg st="1" end="1"/>
                                            </p:txEl>
                                          </p:spTgt>
                                        </p:tgtEl>
                                        <p:attrNameLst>
                                          <p:attrName>style.visibility</p:attrName>
                                        </p:attrNameLst>
                                      </p:cBhvr>
                                      <p:to>
                                        <p:strVal val="visible"/>
                                      </p:to>
                                    </p:set>
                                    <p:anim calcmode="lin" valueType="num">
                                      <p:cBhvr additive="base">
                                        <p:cTn id="13" dur="500" fill="hold"/>
                                        <p:tgtEl>
                                          <p:spTgt spid="860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60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6019">
                                            <p:txEl>
                                              <p:pRg st="2" end="2"/>
                                            </p:txEl>
                                          </p:spTgt>
                                        </p:tgtEl>
                                        <p:attrNameLst>
                                          <p:attrName>style.visibility</p:attrName>
                                        </p:attrNameLst>
                                      </p:cBhvr>
                                      <p:to>
                                        <p:strVal val="visible"/>
                                      </p:to>
                                    </p:set>
                                    <p:anim calcmode="lin" valueType="num">
                                      <p:cBhvr additive="base">
                                        <p:cTn id="19" dur="500" fill="hold"/>
                                        <p:tgtEl>
                                          <p:spTgt spid="860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60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6019">
                                            <p:txEl>
                                              <p:pRg st="3" end="3"/>
                                            </p:txEl>
                                          </p:spTgt>
                                        </p:tgtEl>
                                        <p:attrNameLst>
                                          <p:attrName>style.visibility</p:attrName>
                                        </p:attrNameLst>
                                      </p:cBhvr>
                                      <p:to>
                                        <p:strVal val="visible"/>
                                      </p:to>
                                    </p:set>
                                    <p:anim calcmode="lin" valueType="num">
                                      <p:cBhvr additive="base">
                                        <p:cTn id="25" dur="500" fill="hold"/>
                                        <p:tgtEl>
                                          <p:spTgt spid="860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60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6019">
                                            <p:txEl>
                                              <p:pRg st="4" end="4"/>
                                            </p:txEl>
                                          </p:spTgt>
                                        </p:tgtEl>
                                        <p:attrNameLst>
                                          <p:attrName>style.visibility</p:attrName>
                                        </p:attrNameLst>
                                      </p:cBhvr>
                                      <p:to>
                                        <p:strVal val="visible"/>
                                      </p:to>
                                    </p:set>
                                    <p:anim calcmode="lin" valueType="num">
                                      <p:cBhvr additive="base">
                                        <p:cTn id="31" dur="500" fill="hold"/>
                                        <p:tgtEl>
                                          <p:spTgt spid="860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60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6019">
                                            <p:txEl>
                                              <p:pRg st="5" end="5"/>
                                            </p:txEl>
                                          </p:spTgt>
                                        </p:tgtEl>
                                        <p:attrNameLst>
                                          <p:attrName>style.visibility</p:attrName>
                                        </p:attrNameLst>
                                      </p:cBhvr>
                                      <p:to>
                                        <p:strVal val="visible"/>
                                      </p:to>
                                    </p:set>
                                    <p:anim calcmode="lin" valueType="num">
                                      <p:cBhvr additive="base">
                                        <p:cTn id="37" dur="500" fill="hold"/>
                                        <p:tgtEl>
                                          <p:spTgt spid="860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60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ltLang="en-US" smtClean="0"/>
              <a:t>Answers</a:t>
            </a:r>
          </a:p>
        </p:txBody>
      </p:sp>
      <p:sp>
        <p:nvSpPr>
          <p:cNvPr id="87043" name="Rectangle 3"/>
          <p:cNvSpPr>
            <a:spLocks noGrp="1" noChangeArrowheads="1"/>
          </p:cNvSpPr>
          <p:nvPr>
            <p:ph idx="1"/>
          </p:nvPr>
        </p:nvSpPr>
        <p:spPr/>
        <p:txBody>
          <a:bodyPr/>
          <a:lstStyle/>
          <a:p>
            <a:pPr>
              <a:lnSpc>
                <a:spcPct val="90000"/>
              </a:lnSpc>
            </a:pPr>
            <a:r>
              <a:rPr lang="en-GB" altLang="en-US" smtClean="0"/>
              <a:t>Summarise</a:t>
            </a:r>
          </a:p>
          <a:p>
            <a:pPr>
              <a:lnSpc>
                <a:spcPct val="90000"/>
              </a:lnSpc>
            </a:pPr>
            <a:r>
              <a:rPr lang="en-GB" altLang="en-US" smtClean="0"/>
              <a:t>= Draw out the main points only, omitting details or examples. </a:t>
            </a:r>
          </a:p>
          <a:p>
            <a:pPr>
              <a:lnSpc>
                <a:spcPct val="90000"/>
              </a:lnSpc>
            </a:pPr>
            <a:r>
              <a:rPr lang="en-GB" altLang="en-US" smtClean="0"/>
              <a:t>To what extent. </a:t>
            </a:r>
          </a:p>
          <a:p>
            <a:pPr>
              <a:lnSpc>
                <a:spcPct val="90000"/>
              </a:lnSpc>
            </a:pPr>
            <a:r>
              <a:rPr lang="en-GB" altLang="en-US" smtClean="0"/>
              <a:t>= Consider how far something is true, or contributes to a final outcome. </a:t>
            </a:r>
          </a:p>
          <a:p>
            <a:pPr>
              <a:lnSpc>
                <a:spcPct val="90000"/>
              </a:lnSpc>
            </a:pPr>
            <a:r>
              <a:rPr lang="en-GB" altLang="en-US" smtClean="0"/>
              <a:t>Trace</a:t>
            </a:r>
          </a:p>
          <a:p>
            <a:pPr>
              <a:lnSpc>
                <a:spcPct val="90000"/>
              </a:lnSpc>
            </a:pPr>
            <a:r>
              <a:rPr lang="en-GB" altLang="en-US" smtClean="0"/>
              <a:t>= Follow the order of different stages in an event or process. </a:t>
            </a:r>
          </a:p>
        </p:txBody>
      </p:sp>
    </p:spTree>
    <p:extLst>
      <p:ext uri="{BB962C8B-B14F-4D97-AF65-F5344CB8AC3E}">
        <p14:creationId xmlns:p14="http://schemas.microsoft.com/office/powerpoint/2010/main" val="28280268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 calcmode="lin" valueType="num">
                                      <p:cBhvr additive="base">
                                        <p:cTn id="7" dur="5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70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7043">
                                            <p:txEl>
                                              <p:pRg st="1" end="1"/>
                                            </p:txEl>
                                          </p:spTgt>
                                        </p:tgtEl>
                                        <p:attrNameLst>
                                          <p:attrName>style.visibility</p:attrName>
                                        </p:attrNameLst>
                                      </p:cBhvr>
                                      <p:to>
                                        <p:strVal val="visible"/>
                                      </p:to>
                                    </p:set>
                                    <p:anim calcmode="lin" valueType="num">
                                      <p:cBhvr additive="base">
                                        <p:cTn id="13" dur="5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70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7043">
                                            <p:txEl>
                                              <p:pRg st="2" end="2"/>
                                            </p:txEl>
                                          </p:spTgt>
                                        </p:tgtEl>
                                        <p:attrNameLst>
                                          <p:attrName>style.visibility</p:attrName>
                                        </p:attrNameLst>
                                      </p:cBhvr>
                                      <p:to>
                                        <p:strVal val="visible"/>
                                      </p:to>
                                    </p:set>
                                    <p:anim calcmode="lin" valueType="num">
                                      <p:cBhvr additive="base">
                                        <p:cTn id="19" dur="5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70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7043">
                                            <p:txEl>
                                              <p:pRg st="3" end="3"/>
                                            </p:txEl>
                                          </p:spTgt>
                                        </p:tgtEl>
                                        <p:attrNameLst>
                                          <p:attrName>style.visibility</p:attrName>
                                        </p:attrNameLst>
                                      </p:cBhvr>
                                      <p:to>
                                        <p:strVal val="visible"/>
                                      </p:to>
                                    </p:set>
                                    <p:anim calcmode="lin" valueType="num">
                                      <p:cBhvr additive="base">
                                        <p:cTn id="25" dur="500" fill="hold"/>
                                        <p:tgtEl>
                                          <p:spTgt spid="870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70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7043">
                                            <p:txEl>
                                              <p:pRg st="4" end="4"/>
                                            </p:txEl>
                                          </p:spTgt>
                                        </p:tgtEl>
                                        <p:attrNameLst>
                                          <p:attrName>style.visibility</p:attrName>
                                        </p:attrNameLst>
                                      </p:cBhvr>
                                      <p:to>
                                        <p:strVal val="visible"/>
                                      </p:to>
                                    </p:set>
                                    <p:anim calcmode="lin" valueType="num">
                                      <p:cBhvr additive="base">
                                        <p:cTn id="31" dur="500" fill="hold"/>
                                        <p:tgtEl>
                                          <p:spTgt spid="8704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70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7043">
                                            <p:txEl>
                                              <p:pRg st="5" end="5"/>
                                            </p:txEl>
                                          </p:spTgt>
                                        </p:tgtEl>
                                        <p:attrNameLst>
                                          <p:attrName>style.visibility</p:attrName>
                                        </p:attrNameLst>
                                      </p:cBhvr>
                                      <p:to>
                                        <p:strVal val="visible"/>
                                      </p:to>
                                    </p:set>
                                    <p:anim calcmode="lin" valueType="num">
                                      <p:cBhvr additive="base">
                                        <p:cTn id="37" dur="500" fill="hold"/>
                                        <p:tgtEl>
                                          <p:spTgt spid="8704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704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 Work Task</a:t>
            </a:r>
            <a:endParaRPr lang="en-GB" dirty="0"/>
          </a:p>
        </p:txBody>
      </p:sp>
      <p:sp>
        <p:nvSpPr>
          <p:cNvPr id="3" name="Content Placeholder 2"/>
          <p:cNvSpPr>
            <a:spLocks noGrp="1"/>
          </p:cNvSpPr>
          <p:nvPr>
            <p:ph idx="1"/>
          </p:nvPr>
        </p:nvSpPr>
        <p:spPr/>
        <p:txBody>
          <a:bodyPr/>
          <a:lstStyle/>
          <a:p>
            <a:r>
              <a:rPr lang="en-GB" dirty="0" smtClean="0"/>
              <a:t>Ahead of next weeks lecture – read the section on Note Taking from Stella Cottrell Study Skills Handbook. </a:t>
            </a:r>
          </a:p>
          <a:p>
            <a:endParaRPr lang="en-GB" dirty="0"/>
          </a:p>
          <a:p>
            <a:r>
              <a:rPr lang="en-GB" dirty="0" smtClean="0"/>
              <a:t>Located in Readings for this lecture section on Moodle. </a:t>
            </a:r>
            <a:endParaRPr lang="en-GB" dirty="0"/>
          </a:p>
        </p:txBody>
      </p:sp>
    </p:spTree>
    <p:extLst>
      <p:ext uri="{BB962C8B-B14F-4D97-AF65-F5344CB8AC3E}">
        <p14:creationId xmlns:p14="http://schemas.microsoft.com/office/powerpoint/2010/main" val="1960790307"/>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106</TotalTime>
  <Words>2457</Words>
  <Application>Microsoft Office PowerPoint</Application>
  <PresentationFormat>Widescreen</PresentationFormat>
  <Paragraphs>438</Paragraphs>
  <Slides>80</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80</vt:i4>
      </vt:variant>
    </vt:vector>
  </HeadingPairs>
  <TitlesOfParts>
    <vt:vector size="90" baseType="lpstr">
      <vt:lpstr>ＭＳ Ｐゴシック</vt:lpstr>
      <vt:lpstr>Arial</vt:lpstr>
      <vt:lpstr>Calibri</vt:lpstr>
      <vt:lpstr>Corbel</vt:lpstr>
      <vt:lpstr>Tahoma</vt:lpstr>
      <vt:lpstr>Times New Roman</vt:lpstr>
      <vt:lpstr>Trebuchet MS</vt:lpstr>
      <vt:lpstr>Wingdings</vt:lpstr>
      <vt:lpstr>Wingdings 3</vt:lpstr>
      <vt:lpstr>Berlin</vt:lpstr>
      <vt:lpstr>Academic Writing Skills</vt:lpstr>
      <vt:lpstr>Aims of the Session. </vt:lpstr>
      <vt:lpstr>Essay Writing</vt:lpstr>
      <vt:lpstr>Writing</vt:lpstr>
      <vt:lpstr>Analysing the Task</vt:lpstr>
      <vt:lpstr>Example</vt:lpstr>
      <vt:lpstr>Topic</vt:lpstr>
      <vt:lpstr>Purpose</vt:lpstr>
      <vt:lpstr>Example in Psychology</vt:lpstr>
      <vt:lpstr>PowerPoint Presentation</vt:lpstr>
      <vt:lpstr>First things First…..</vt:lpstr>
      <vt:lpstr>What constitutes a “good” Essay </vt:lpstr>
      <vt:lpstr>Essay structure</vt:lpstr>
      <vt:lpstr>The Title!!!</vt:lpstr>
      <vt:lpstr>Essay structure</vt:lpstr>
      <vt:lpstr>Guidance for writing an essay</vt:lpstr>
      <vt:lpstr>Structure</vt:lpstr>
      <vt:lpstr>Task </vt:lpstr>
      <vt:lpstr>Introduction</vt:lpstr>
      <vt:lpstr>Structure </vt:lpstr>
      <vt:lpstr>Coverage of literature </vt:lpstr>
      <vt:lpstr>Structure </vt:lpstr>
      <vt:lpstr>Clarity of argument </vt:lpstr>
      <vt:lpstr>Analysis and Interpretation</vt:lpstr>
      <vt:lpstr>Critical analysis </vt:lpstr>
      <vt:lpstr>So where do we start?</vt:lpstr>
      <vt:lpstr>Research</vt:lpstr>
      <vt:lpstr>You must think hard and make careful selections, otherwise…</vt:lpstr>
      <vt:lpstr>Read</vt:lpstr>
      <vt:lpstr>Be selective…..</vt:lpstr>
      <vt:lpstr>Sometimes, you will have to repeat some steps.</vt:lpstr>
      <vt:lpstr>ORGANISATION – as you research, you must keep your notes in good order.</vt:lpstr>
      <vt:lpstr>Remember: avoid this...</vt:lpstr>
      <vt:lpstr>…and attempt this: </vt:lpstr>
      <vt:lpstr>Main Focus… “Meat” </vt:lpstr>
      <vt:lpstr>Empirical vs. Anecdotal </vt:lpstr>
      <vt:lpstr>Main Focus…. “Meat”  </vt:lpstr>
      <vt:lpstr>Structure your answer.</vt:lpstr>
      <vt:lpstr>STRUCTURE</vt:lpstr>
      <vt:lpstr>Conclusion </vt:lpstr>
      <vt:lpstr>PowerPoint Presentation</vt:lpstr>
      <vt:lpstr>Making links….</vt:lpstr>
      <vt:lpstr>Tips </vt:lpstr>
      <vt:lpstr>PowerPoint Presentation</vt:lpstr>
      <vt:lpstr>Why bother?</vt:lpstr>
      <vt:lpstr>Writing style </vt:lpstr>
      <vt:lpstr>Formal Writing</vt:lpstr>
      <vt:lpstr>What is subjective and objective?</vt:lpstr>
      <vt:lpstr>Formal Writing</vt:lpstr>
      <vt:lpstr>Check you work carefully</vt:lpstr>
      <vt:lpstr>Tips</vt:lpstr>
      <vt:lpstr>Academic Style</vt:lpstr>
      <vt:lpstr>Using direct Quotes </vt:lpstr>
      <vt:lpstr>As an example </vt:lpstr>
      <vt:lpstr>As an example </vt:lpstr>
      <vt:lpstr>Tips</vt:lpstr>
      <vt:lpstr>In Summary</vt:lpstr>
      <vt:lpstr>What is a Good Essay? Checklist </vt:lpstr>
      <vt:lpstr>Stages of writing </vt:lpstr>
      <vt:lpstr>Title </vt:lpstr>
      <vt:lpstr>Planning </vt:lpstr>
      <vt:lpstr>Organising the material </vt:lpstr>
      <vt:lpstr>Writing style </vt:lpstr>
      <vt:lpstr>Remember….. </vt:lpstr>
      <vt:lpstr>References and Bibliography</vt:lpstr>
      <vt:lpstr>PowerPoint Presentation</vt:lpstr>
      <vt:lpstr>Essay Title key words </vt:lpstr>
      <vt:lpstr>Essay Titles </vt:lpstr>
      <vt:lpstr>Group work activity </vt:lpstr>
      <vt:lpstr>Answers</vt:lpstr>
      <vt:lpstr>Answers</vt:lpstr>
      <vt:lpstr>Answers</vt:lpstr>
      <vt:lpstr>Answers</vt:lpstr>
      <vt:lpstr>Answers</vt:lpstr>
      <vt:lpstr>Answers</vt:lpstr>
      <vt:lpstr>Answers</vt:lpstr>
      <vt:lpstr>Answers</vt:lpstr>
      <vt:lpstr>Answers</vt:lpstr>
      <vt:lpstr>Answers</vt:lpstr>
      <vt:lpstr>Home Work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 Skills</dc:title>
  <dc:creator>Stuart Jones</dc:creator>
  <cp:lastModifiedBy>Stuart Jones</cp:lastModifiedBy>
  <cp:revision>4</cp:revision>
  <dcterms:created xsi:type="dcterms:W3CDTF">2017-10-17T09:50:36Z</dcterms:created>
  <dcterms:modified xsi:type="dcterms:W3CDTF">2018-11-06T14:17:39Z</dcterms:modified>
</cp:coreProperties>
</file>