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4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3702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https://www.uwtsd.ac.uk/programme-courses/undergraduate/film-media-and-animation/computer-games-design-full-time-full-0 (logo file URL served by uwtsd.ac.uk)
[/Sources]
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Aim: keep this slide to ~30 seconds. Briefly signpost the flow.
[Sources]
- https://www.cipd.org/en/knowledge/factsheets/organisational-development-design-factsheet/
[/Sources]
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Talk track (~60–75s):
- Define structure (how work is divided and coordinated) and an org chart (visual reporting map).
- Emphasise why it matters: roles + information flow + strategic alignment.
[Sources]
- https://workleap.com/blog/org-charts
- https://www.orgvue.com/resources/articles/8-organizational-design-types/
- https://pmc.ncbi.nlm.nih.gov/articles/PMC10047425/
- https://www.cipd.org/en/knowledge/factsheets/organisational-development-design-factsheet/
[/Sources]
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Talk track (~60–75s):
- Use the “fit” logic: structure should enable strategy execution.
- Mention complexity/uncertainty and information processing needs.
- Briefly summarise the comparison card.
[Sources]
- https://www.cipd.org/en/knowledge/factsheets/organisational-development-design-factsheet/
- https://www.orgvue.com/resources/articles/8-organizational-design-types/
- https://pmc.ncbi.nlm.nih.gov/articles/PMC10047425/
[/Sources]
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2"/>
          <p:cNvSpPr/>
          <p:nvPr/>
        </p:nvSpPr>
        <p:spPr>
          <a:xfrm>
            <a:off x="594360" y="2514600"/>
            <a:ext cx="111556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Designing Organisational Structure: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Approaches + Org Charts</a:t>
            </a:r>
            <a:endParaRPr lang="en-US" sz="4400" dirty="0"/>
          </a:p>
        </p:txBody>
      </p:sp>
      <p:sp>
        <p:nvSpPr>
          <p:cNvPr id="6" name="Shape 3"/>
          <p:cNvSpPr/>
          <p:nvPr/>
        </p:nvSpPr>
        <p:spPr>
          <a:xfrm>
            <a:off x="594360" y="3977639"/>
            <a:ext cx="10972800" cy="2801851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  <a:effectLst>
            <a:outerShdw blurRad="38100" dist="2286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68680" y="4160520"/>
            <a:ext cx="32004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(Name &amp; Code):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4160520" y="4160520"/>
            <a:ext cx="7132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868680" y="4663440"/>
            <a:ext cx="32004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Assessment:</a:t>
            </a:r>
            <a:endParaRPr lang="en-US" sz="2200" dirty="0"/>
          </a:p>
        </p:txBody>
      </p:sp>
      <p:sp>
        <p:nvSpPr>
          <p:cNvPr id="10" name="Text 7"/>
          <p:cNvSpPr/>
          <p:nvPr/>
        </p:nvSpPr>
        <p:spPr>
          <a:xfrm>
            <a:off x="4160520" y="4663440"/>
            <a:ext cx="7132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Presentation</a:t>
            </a:r>
            <a:endParaRPr lang="en-US" sz="2400" dirty="0"/>
          </a:p>
        </p:txBody>
      </p:sp>
      <p:sp>
        <p:nvSpPr>
          <p:cNvPr id="11" name="Text 8"/>
          <p:cNvSpPr/>
          <p:nvPr/>
        </p:nvSpPr>
        <p:spPr>
          <a:xfrm>
            <a:off x="868680" y="5166360"/>
            <a:ext cx="6777990" cy="33454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			 Humaira Mahboob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4160520" y="5166360"/>
            <a:ext cx="7132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400" dirty="0"/>
          </a:p>
        </p:txBody>
      </p:sp>
      <p:sp>
        <p:nvSpPr>
          <p:cNvPr id="13" name="Text 10"/>
          <p:cNvSpPr/>
          <p:nvPr/>
        </p:nvSpPr>
        <p:spPr>
          <a:xfrm>
            <a:off x="868680" y="5669280"/>
            <a:ext cx="6492240" cy="33454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			2406922</a:t>
            </a:r>
            <a:endParaRPr lang="en-US" sz="2200" dirty="0"/>
          </a:p>
        </p:txBody>
      </p:sp>
      <p:sp>
        <p:nvSpPr>
          <p:cNvPr id="14" name="Text 11"/>
          <p:cNvSpPr/>
          <p:nvPr/>
        </p:nvSpPr>
        <p:spPr>
          <a:xfrm>
            <a:off x="4160520" y="5669280"/>
            <a:ext cx="7132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400" dirty="0"/>
          </a:p>
        </p:txBody>
      </p:sp>
      <p:sp>
        <p:nvSpPr>
          <p:cNvPr id="15" name="Text 12"/>
          <p:cNvSpPr/>
          <p:nvPr/>
        </p:nvSpPr>
        <p:spPr>
          <a:xfrm>
            <a:off x="868680" y="6172200"/>
            <a:ext cx="8503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date:                                    22</a:t>
            </a:r>
            <a:r>
              <a:rPr lang="en-US" sz="2200" b="1" baseline="30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nd</a:t>
            </a:r>
            <a:r>
              <a:rPr lang="en-US" sz="22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February 2026</a:t>
            </a:r>
            <a:endParaRPr lang="en-US" sz="2200" dirty="0"/>
          </a:p>
        </p:txBody>
      </p:sp>
      <p:sp>
        <p:nvSpPr>
          <p:cNvPr id="16" name="Text 13"/>
          <p:cNvSpPr/>
          <p:nvPr/>
        </p:nvSpPr>
        <p:spPr>
          <a:xfrm>
            <a:off x="4160520" y="6172200"/>
            <a:ext cx="71323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7724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Outline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932688"/>
            <a:ext cx="3051810" cy="576072"/>
          </a:xfrm>
          <a:prstGeom prst="roundRect">
            <a:avLst/>
          </a:prstGeom>
          <a:solidFill>
            <a:srgbClr val="0B6E6B"/>
          </a:solidFill>
          <a:ln w="12700">
            <a:solidFill>
              <a:srgbClr val="0B6E6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60" y="987552"/>
            <a:ext cx="2640330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Today we will cover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822960" y="1508760"/>
            <a:ext cx="10972800" cy="28625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organisational structure and organisational charts mean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structure matters for coordination, communication and performance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ways to design structure (with org charts):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Functional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Divisional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Matrix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to choose the right fit for strategy and context</a:t>
            </a:r>
            <a:endParaRPr lang="en-US" sz="2600" dirty="0"/>
          </a:p>
        </p:txBody>
      </p:sp>
      <p:sp>
        <p:nvSpPr>
          <p:cNvPr id="9" name="Text 6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(CIPD, 2025)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structure &amp; org charts: what and why?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1051560"/>
            <a:ext cx="5394960" cy="516636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4"/>
          <p:cNvSpPr/>
          <p:nvPr/>
        </p:nvSpPr>
        <p:spPr>
          <a:xfrm>
            <a:off x="6263640" y="1051560"/>
            <a:ext cx="5257800" cy="516636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5"/>
          <p:cNvSpPr/>
          <p:nvPr/>
        </p:nvSpPr>
        <p:spPr>
          <a:xfrm>
            <a:off x="960120" y="123444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2800" dirty="0"/>
          </a:p>
        </p:txBody>
      </p:sp>
      <p:sp>
        <p:nvSpPr>
          <p:cNvPr id="9" name="Text 6"/>
          <p:cNvSpPr/>
          <p:nvPr/>
        </p:nvSpPr>
        <p:spPr>
          <a:xfrm>
            <a:off x="960120" y="1691640"/>
            <a:ext cx="4846320" cy="990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structure = the “framework” for coordinating work: authority, decision-making and communication channels.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organisational chart is the visual map of roles, reporting relationships and chains of command.</a:t>
            </a:r>
            <a:endParaRPr lang="en-US" sz="2400" dirty="0"/>
          </a:p>
        </p:txBody>
      </p:sp>
      <p:sp>
        <p:nvSpPr>
          <p:cNvPr id="10" name="Text 7"/>
          <p:cNvSpPr/>
          <p:nvPr/>
        </p:nvSpPr>
        <p:spPr>
          <a:xfrm>
            <a:off x="6537960" y="1234440"/>
            <a:ext cx="4800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</a:t>
            </a:r>
            <a:endParaRPr lang="en-US" sz="2800" dirty="0"/>
          </a:p>
        </p:txBody>
      </p:sp>
      <p:sp>
        <p:nvSpPr>
          <p:cNvPr id="11" name="Text 8"/>
          <p:cNvSpPr/>
          <p:nvPr/>
        </p:nvSpPr>
        <p:spPr>
          <a:xfrm>
            <a:off x="6537960" y="1691640"/>
            <a:ext cx="480060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Clarifies responsibilities → reduces confusion and duplication.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Shapes information flows and coordination across units.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strategy: “shape and structure” should align to organisational goals and context.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1) Functional structure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804672"/>
            <a:ext cx="2962564" cy="612648"/>
          </a:xfrm>
          <a:prstGeom prst="roundRect">
            <a:avLst/>
          </a:prstGeom>
          <a:solidFill>
            <a:srgbClr val="0B6E6B"/>
          </a:solidFill>
          <a:ln w="12700">
            <a:solidFill>
              <a:srgbClr val="0B6E6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60" y="987552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Grouped by specialist functions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77240" y="1508760"/>
            <a:ext cx="5577840" cy="1661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Departments built around expertise (e.g., Marketing, Finance, HR).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“chain of command” and deep functional skill development.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fit: stable environment, efficiency and standardisation.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Risk: “silos” and slower cross-functional coordination.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6629400" y="1417320"/>
            <a:ext cx="5440680" cy="4800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38100" dist="2286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0" name="Text 7"/>
          <p:cNvSpPr/>
          <p:nvPr/>
        </p:nvSpPr>
        <p:spPr>
          <a:xfrm>
            <a:off x="6766560" y="1508760"/>
            <a:ext cx="5166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org chart (example)</a:t>
            </a:r>
            <a:endParaRPr lang="en-US" sz="2200" dirty="0"/>
          </a:p>
        </p:txBody>
      </p:sp>
      <p:sp>
        <p:nvSpPr>
          <p:cNvPr id="11" name="Shape 8"/>
          <p:cNvSpPr/>
          <p:nvPr/>
        </p:nvSpPr>
        <p:spPr>
          <a:xfrm>
            <a:off x="8366760" y="1874520"/>
            <a:ext cx="2103120" cy="566928"/>
          </a:xfrm>
          <a:prstGeom prst="roundRect">
            <a:avLst/>
          </a:prstGeom>
          <a:solidFill>
            <a:srgbClr val="E6F2F2"/>
          </a:solidFill>
          <a:ln w="12700">
            <a:solidFill>
              <a:srgbClr val="0B6E6B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8439912" y="1947672"/>
            <a:ext cx="195681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629400" y="2834640"/>
            <a:ext cx="1236726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4" name="Text 11"/>
          <p:cNvSpPr/>
          <p:nvPr/>
        </p:nvSpPr>
        <p:spPr>
          <a:xfrm>
            <a:off x="6629400" y="2907792"/>
            <a:ext cx="116357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</a:t>
            </a:r>
            <a:endParaRPr lang="en-US" sz="1400" dirty="0"/>
          </a:p>
        </p:txBody>
      </p:sp>
      <p:sp>
        <p:nvSpPr>
          <p:cNvPr id="15" name="Shape 12"/>
          <p:cNvSpPr/>
          <p:nvPr/>
        </p:nvSpPr>
        <p:spPr>
          <a:xfrm>
            <a:off x="9418320" y="2441448"/>
            <a:ext cx="0" cy="39319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16" name="Shape 13"/>
          <p:cNvSpPr/>
          <p:nvPr/>
        </p:nvSpPr>
        <p:spPr>
          <a:xfrm>
            <a:off x="8030718" y="2834640"/>
            <a:ext cx="1145286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Text 14"/>
          <p:cNvSpPr/>
          <p:nvPr/>
        </p:nvSpPr>
        <p:spPr>
          <a:xfrm>
            <a:off x="8103870" y="2907792"/>
            <a:ext cx="99898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</a:t>
            </a:r>
            <a:endParaRPr lang="en-US" sz="1400" dirty="0"/>
          </a:p>
        </p:txBody>
      </p:sp>
      <p:sp>
        <p:nvSpPr>
          <p:cNvPr id="18" name="Shape 15"/>
          <p:cNvSpPr/>
          <p:nvPr/>
        </p:nvSpPr>
        <p:spPr>
          <a:xfrm>
            <a:off x="9418320" y="2441448"/>
            <a:ext cx="0" cy="39319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6"/>
          <p:cNvSpPr/>
          <p:nvPr/>
        </p:nvSpPr>
        <p:spPr>
          <a:xfrm>
            <a:off x="9340596" y="2834640"/>
            <a:ext cx="1145286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0" name="Text 17"/>
          <p:cNvSpPr/>
          <p:nvPr/>
        </p:nvSpPr>
        <p:spPr>
          <a:xfrm>
            <a:off x="9413748" y="2907792"/>
            <a:ext cx="99898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Finance</a:t>
            </a:r>
            <a:endParaRPr lang="en-US" sz="1400" dirty="0"/>
          </a:p>
        </p:txBody>
      </p:sp>
      <p:sp>
        <p:nvSpPr>
          <p:cNvPr id="21" name="Shape 18"/>
          <p:cNvSpPr/>
          <p:nvPr/>
        </p:nvSpPr>
        <p:spPr>
          <a:xfrm>
            <a:off x="9418320" y="2441448"/>
            <a:ext cx="494919" cy="39319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19"/>
          <p:cNvSpPr/>
          <p:nvPr/>
        </p:nvSpPr>
        <p:spPr>
          <a:xfrm>
            <a:off x="10650474" y="2834640"/>
            <a:ext cx="1145286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3" name="Text 20"/>
          <p:cNvSpPr/>
          <p:nvPr/>
        </p:nvSpPr>
        <p:spPr>
          <a:xfrm>
            <a:off x="10723626" y="2907792"/>
            <a:ext cx="998982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</a:t>
            </a:r>
            <a:endParaRPr lang="en-US" sz="1400" dirty="0"/>
          </a:p>
        </p:txBody>
      </p:sp>
      <p:sp>
        <p:nvSpPr>
          <p:cNvPr id="24" name="Shape 21"/>
          <p:cNvSpPr/>
          <p:nvPr/>
        </p:nvSpPr>
        <p:spPr>
          <a:xfrm>
            <a:off x="9418320" y="2441448"/>
            <a:ext cx="1804797" cy="39319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5" name="Text 22"/>
          <p:cNvSpPr/>
          <p:nvPr/>
        </p:nvSpPr>
        <p:spPr>
          <a:xfrm>
            <a:off x="6766560" y="5989320"/>
            <a:ext cx="5166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Adapted from Orgvue (2024)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(Orgvue, 2024; Eriksson &amp; Ortega, 2024)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2) Divisional structure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717804"/>
            <a:ext cx="2731655" cy="813815"/>
          </a:xfrm>
          <a:prstGeom prst="round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60" y="987552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Grouped by product / market / region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77240" y="1508760"/>
            <a:ext cx="5577840" cy="1661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Semi-autonomous divisions focused on a product line, market or geography.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division contains its own functions (e.g., ops, sales, support).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fit: diversified organisations needing speed and local accountability.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Trade-off: duplicated resources and higher cost across divisions.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6464808" y="1432329"/>
            <a:ext cx="5577840" cy="381046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38100" dist="2286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0" name="Text 7"/>
          <p:cNvSpPr/>
          <p:nvPr/>
        </p:nvSpPr>
        <p:spPr>
          <a:xfrm>
            <a:off x="6766560" y="1508760"/>
            <a:ext cx="5166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Divisional org chart</a:t>
            </a:r>
            <a:endParaRPr lang="en-US" sz="2200" dirty="0"/>
          </a:p>
        </p:txBody>
      </p:sp>
      <p:sp>
        <p:nvSpPr>
          <p:cNvPr id="11" name="Shape 8"/>
          <p:cNvSpPr/>
          <p:nvPr/>
        </p:nvSpPr>
        <p:spPr>
          <a:xfrm>
            <a:off x="8366760" y="1874520"/>
            <a:ext cx="2103120" cy="566928"/>
          </a:xfrm>
          <a:prstGeom prst="roundRect">
            <a:avLst/>
          </a:prstGeom>
          <a:solidFill>
            <a:srgbClr val="EAF3FF"/>
          </a:solidFill>
          <a:ln w="12700">
            <a:solidFill>
              <a:srgbClr val="2563EB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8439912" y="1947672"/>
            <a:ext cx="195681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720840" y="2743200"/>
            <a:ext cx="1557528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4" name="Text 11"/>
          <p:cNvSpPr/>
          <p:nvPr/>
        </p:nvSpPr>
        <p:spPr>
          <a:xfrm>
            <a:off x="6793992" y="2816352"/>
            <a:ext cx="14112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 A</a:t>
            </a:r>
            <a:endParaRPr lang="en-US" sz="1400" dirty="0"/>
          </a:p>
        </p:txBody>
      </p:sp>
      <p:sp>
        <p:nvSpPr>
          <p:cNvPr id="15" name="Shape 12"/>
          <p:cNvSpPr/>
          <p:nvPr/>
        </p:nvSpPr>
        <p:spPr>
          <a:xfrm>
            <a:off x="9418320" y="2441448"/>
            <a:ext cx="0" cy="30175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16" name="Shape 13"/>
          <p:cNvSpPr/>
          <p:nvPr/>
        </p:nvSpPr>
        <p:spPr>
          <a:xfrm>
            <a:off x="6720840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7" name="Text 14"/>
          <p:cNvSpPr/>
          <p:nvPr/>
        </p:nvSpPr>
        <p:spPr>
          <a:xfrm>
            <a:off x="6793992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Ops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7499604" y="3310128"/>
            <a:ext cx="0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6"/>
          <p:cNvSpPr/>
          <p:nvPr/>
        </p:nvSpPr>
        <p:spPr>
          <a:xfrm>
            <a:off x="7554468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0" name="Text 17"/>
          <p:cNvSpPr/>
          <p:nvPr/>
        </p:nvSpPr>
        <p:spPr>
          <a:xfrm>
            <a:off x="7627620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</a:t>
            </a:r>
            <a:endParaRPr lang="en-US" sz="1200" dirty="0"/>
          </a:p>
        </p:txBody>
      </p:sp>
      <p:sp>
        <p:nvSpPr>
          <p:cNvPr id="21" name="Shape 18"/>
          <p:cNvSpPr/>
          <p:nvPr/>
        </p:nvSpPr>
        <p:spPr>
          <a:xfrm>
            <a:off x="7499604" y="3310128"/>
            <a:ext cx="416814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19"/>
          <p:cNvSpPr/>
          <p:nvPr/>
        </p:nvSpPr>
        <p:spPr>
          <a:xfrm>
            <a:off x="8479536" y="2743200"/>
            <a:ext cx="1557528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3" name="Text 20"/>
          <p:cNvSpPr/>
          <p:nvPr/>
        </p:nvSpPr>
        <p:spPr>
          <a:xfrm>
            <a:off x="8552688" y="2816352"/>
            <a:ext cx="14112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 B</a:t>
            </a:r>
            <a:endParaRPr lang="en-US" sz="1400" dirty="0"/>
          </a:p>
        </p:txBody>
      </p:sp>
      <p:sp>
        <p:nvSpPr>
          <p:cNvPr id="24" name="Shape 21"/>
          <p:cNvSpPr/>
          <p:nvPr/>
        </p:nvSpPr>
        <p:spPr>
          <a:xfrm>
            <a:off x="9418320" y="2441448"/>
            <a:ext cx="0" cy="30175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5" name="Shape 22"/>
          <p:cNvSpPr/>
          <p:nvPr/>
        </p:nvSpPr>
        <p:spPr>
          <a:xfrm>
            <a:off x="8479536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6" name="Text 23"/>
          <p:cNvSpPr/>
          <p:nvPr/>
        </p:nvSpPr>
        <p:spPr>
          <a:xfrm>
            <a:off x="8552688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Ops</a:t>
            </a:r>
            <a:endParaRPr lang="en-US" sz="1200" dirty="0"/>
          </a:p>
        </p:txBody>
      </p:sp>
      <p:sp>
        <p:nvSpPr>
          <p:cNvPr id="27" name="Shape 24"/>
          <p:cNvSpPr/>
          <p:nvPr/>
        </p:nvSpPr>
        <p:spPr>
          <a:xfrm>
            <a:off x="9258300" y="3310128"/>
            <a:ext cx="0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8" name="Shape 25"/>
          <p:cNvSpPr/>
          <p:nvPr/>
        </p:nvSpPr>
        <p:spPr>
          <a:xfrm>
            <a:off x="9313164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9" name="Text 26"/>
          <p:cNvSpPr/>
          <p:nvPr/>
        </p:nvSpPr>
        <p:spPr>
          <a:xfrm>
            <a:off x="9386316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</a:t>
            </a:r>
            <a:endParaRPr lang="en-US" sz="1200" dirty="0"/>
          </a:p>
        </p:txBody>
      </p:sp>
      <p:sp>
        <p:nvSpPr>
          <p:cNvPr id="30" name="Shape 27"/>
          <p:cNvSpPr/>
          <p:nvPr/>
        </p:nvSpPr>
        <p:spPr>
          <a:xfrm>
            <a:off x="9258300" y="3310128"/>
            <a:ext cx="416814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31" name="Shape 28"/>
          <p:cNvSpPr/>
          <p:nvPr/>
        </p:nvSpPr>
        <p:spPr>
          <a:xfrm>
            <a:off x="10238232" y="2743200"/>
            <a:ext cx="1557528" cy="5669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32" name="Text 29"/>
          <p:cNvSpPr/>
          <p:nvPr/>
        </p:nvSpPr>
        <p:spPr>
          <a:xfrm>
            <a:off x="10311384" y="2816352"/>
            <a:ext cx="1411224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 C</a:t>
            </a:r>
            <a:endParaRPr lang="en-US" sz="1400" dirty="0"/>
          </a:p>
        </p:txBody>
      </p:sp>
      <p:sp>
        <p:nvSpPr>
          <p:cNvPr id="33" name="Shape 30"/>
          <p:cNvSpPr/>
          <p:nvPr/>
        </p:nvSpPr>
        <p:spPr>
          <a:xfrm>
            <a:off x="9418320" y="2441448"/>
            <a:ext cx="1598676" cy="301752"/>
          </a:xfrm>
          <a:prstGeom prst="line">
            <a:avLst/>
          </a:prstGeom>
          <a:noFill/>
          <a:ln w="1905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34" name="Shape 31"/>
          <p:cNvSpPr/>
          <p:nvPr/>
        </p:nvSpPr>
        <p:spPr>
          <a:xfrm>
            <a:off x="10238232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35" name="Text 32"/>
          <p:cNvSpPr/>
          <p:nvPr/>
        </p:nvSpPr>
        <p:spPr>
          <a:xfrm>
            <a:off x="10311384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Ops</a:t>
            </a:r>
            <a:endParaRPr lang="en-US" sz="1200" dirty="0"/>
          </a:p>
        </p:txBody>
      </p:sp>
      <p:sp>
        <p:nvSpPr>
          <p:cNvPr id="36" name="Shape 33"/>
          <p:cNvSpPr/>
          <p:nvPr/>
        </p:nvSpPr>
        <p:spPr>
          <a:xfrm>
            <a:off x="11016996" y="3310128"/>
            <a:ext cx="0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37" name="Shape 34"/>
          <p:cNvSpPr/>
          <p:nvPr/>
        </p:nvSpPr>
        <p:spPr>
          <a:xfrm>
            <a:off x="11071860" y="3520440"/>
            <a:ext cx="723900" cy="47548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38" name="Text 35"/>
          <p:cNvSpPr/>
          <p:nvPr/>
        </p:nvSpPr>
        <p:spPr>
          <a:xfrm>
            <a:off x="11145012" y="3593592"/>
            <a:ext cx="577596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</a:t>
            </a:r>
            <a:endParaRPr lang="en-US" sz="1200" dirty="0"/>
          </a:p>
        </p:txBody>
      </p:sp>
      <p:sp>
        <p:nvSpPr>
          <p:cNvPr id="39" name="Shape 36"/>
          <p:cNvSpPr/>
          <p:nvPr/>
        </p:nvSpPr>
        <p:spPr>
          <a:xfrm>
            <a:off x="11016996" y="3310128"/>
            <a:ext cx="416814" cy="210312"/>
          </a:xfrm>
          <a:prstGeom prst="line">
            <a:avLst/>
          </a:prstGeom>
          <a:noFill/>
          <a:ln w="15875">
            <a:solidFill>
              <a:srgbClr val="94A3B8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40" name="Text 37"/>
          <p:cNvSpPr/>
          <p:nvPr/>
        </p:nvSpPr>
        <p:spPr>
          <a:xfrm>
            <a:off x="6766560" y="5989320"/>
            <a:ext cx="5166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Adapted from Orgvue (2024)</a:t>
            </a:r>
            <a:endParaRPr lang="en-US" sz="1600" dirty="0"/>
          </a:p>
        </p:txBody>
      </p:sp>
      <p:sp>
        <p:nvSpPr>
          <p:cNvPr id="41" name="Text 38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(Orgvue, 2024; Eriksson &amp; Ortega, 2024)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7724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3) Matrix structure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804672"/>
            <a:ext cx="2925618" cy="704088"/>
          </a:xfrm>
          <a:prstGeom prst="round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60" y="987552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Dual reporting for integration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77240" y="1508760"/>
            <a:ext cx="5577840" cy="1661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Blends functional + divisional: a “grid” where people report to two managers.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Designed for projects/products needing shared specialist resources.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fit: complex work requiring cross-functional collaboration.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Trade-off: ambiguity and conflict risk from dual authority.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6629400" y="927700"/>
            <a:ext cx="5440680" cy="4800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38100" dist="2286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0" name="Text 7"/>
          <p:cNvSpPr/>
          <p:nvPr/>
        </p:nvSpPr>
        <p:spPr>
          <a:xfrm>
            <a:off x="6766560" y="1508760"/>
            <a:ext cx="5166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Matrix org chart</a:t>
            </a:r>
            <a:endParaRPr lang="en-US" sz="2200" dirty="0"/>
          </a:p>
        </p:txBody>
      </p:sp>
      <p:sp>
        <p:nvSpPr>
          <p:cNvPr id="11" name="Shape 8"/>
          <p:cNvSpPr/>
          <p:nvPr/>
        </p:nvSpPr>
        <p:spPr>
          <a:xfrm>
            <a:off x="8366760" y="1874520"/>
            <a:ext cx="2103120" cy="566928"/>
          </a:xfrm>
          <a:prstGeom prst="roundRect">
            <a:avLst/>
          </a:prstGeom>
          <a:solidFill>
            <a:srgbClr val="FFF7ED"/>
          </a:solidFill>
          <a:ln w="12700">
            <a:solidFill>
              <a:srgbClr val="F59E0B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8439912" y="1947672"/>
            <a:ext cx="1956816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6720840" y="2743200"/>
            <a:ext cx="2240280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4" name="Text 11"/>
          <p:cNvSpPr/>
          <p:nvPr/>
        </p:nvSpPr>
        <p:spPr>
          <a:xfrm>
            <a:off x="6793992" y="2816352"/>
            <a:ext cx="209397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Func: Marketing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6720840" y="3383280"/>
            <a:ext cx="2240280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6" name="Text 13"/>
          <p:cNvSpPr/>
          <p:nvPr/>
        </p:nvSpPr>
        <p:spPr>
          <a:xfrm>
            <a:off x="6793992" y="3456432"/>
            <a:ext cx="209397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Func: Operations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9555480" y="2971800"/>
            <a:ext cx="2240280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18" name="Text 15"/>
          <p:cNvSpPr/>
          <p:nvPr/>
        </p:nvSpPr>
        <p:spPr>
          <a:xfrm>
            <a:off x="9628632" y="3044952"/>
            <a:ext cx="209397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Proj: X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9555480" y="3611880"/>
            <a:ext cx="2240280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94A3B8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0" name="Text 17"/>
          <p:cNvSpPr/>
          <p:nvPr/>
        </p:nvSpPr>
        <p:spPr>
          <a:xfrm>
            <a:off x="9628632" y="3685032"/>
            <a:ext cx="209397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Proj: Y</a:t>
            </a:r>
            <a:endParaRPr lang="en-US" sz="1200" dirty="0"/>
          </a:p>
        </p:txBody>
      </p:sp>
      <p:sp>
        <p:nvSpPr>
          <p:cNvPr id="21" name="Shape 18"/>
          <p:cNvSpPr/>
          <p:nvPr/>
        </p:nvSpPr>
        <p:spPr>
          <a:xfrm>
            <a:off x="8686800" y="4434840"/>
            <a:ext cx="1645920" cy="50292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2" name="Text 19"/>
          <p:cNvSpPr/>
          <p:nvPr/>
        </p:nvSpPr>
        <p:spPr>
          <a:xfrm>
            <a:off x="8759952" y="4507992"/>
            <a:ext cx="149961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 A</a:t>
            </a:r>
            <a:endParaRPr lang="en-US" sz="1200" dirty="0"/>
          </a:p>
        </p:txBody>
      </p:sp>
      <p:sp>
        <p:nvSpPr>
          <p:cNvPr id="23" name="Shape 20"/>
          <p:cNvSpPr/>
          <p:nvPr/>
        </p:nvSpPr>
        <p:spPr>
          <a:xfrm>
            <a:off x="10378440" y="4434840"/>
            <a:ext cx="1645920" cy="50292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CBD5E1"/>
            </a:solidFill>
            <a:prstDash val="solid"/>
          </a:ln>
          <a:effectLst>
            <a:outerShdw blurRad="38100" dist="19050" dir="27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PK"/>
          </a:p>
        </p:txBody>
      </p:sp>
      <p:sp>
        <p:nvSpPr>
          <p:cNvPr id="24" name="Text 21"/>
          <p:cNvSpPr/>
          <p:nvPr/>
        </p:nvSpPr>
        <p:spPr>
          <a:xfrm>
            <a:off x="10451592" y="4507992"/>
            <a:ext cx="1499616" cy="3566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 B</a:t>
            </a:r>
            <a:endParaRPr lang="en-US" sz="1200" dirty="0"/>
          </a:p>
        </p:txBody>
      </p:sp>
      <p:sp>
        <p:nvSpPr>
          <p:cNvPr id="25" name="Shape 22"/>
          <p:cNvSpPr/>
          <p:nvPr/>
        </p:nvSpPr>
        <p:spPr>
          <a:xfrm>
            <a:off x="9418320" y="2441448"/>
            <a:ext cx="0" cy="301752"/>
          </a:xfrm>
          <a:prstGeom prst="line">
            <a:avLst/>
          </a:prstGeom>
          <a:noFill/>
          <a:ln w="1778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6" name="Shape 23"/>
          <p:cNvSpPr/>
          <p:nvPr/>
        </p:nvSpPr>
        <p:spPr>
          <a:xfrm>
            <a:off x="9418320" y="2441448"/>
            <a:ext cx="1234440" cy="530352"/>
          </a:xfrm>
          <a:prstGeom prst="line">
            <a:avLst/>
          </a:prstGeom>
          <a:noFill/>
          <a:ln w="17780">
            <a:solidFill>
              <a:srgbClr val="64748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7" name="Shape 24"/>
          <p:cNvSpPr/>
          <p:nvPr/>
        </p:nvSpPr>
        <p:spPr>
          <a:xfrm>
            <a:off x="8961120" y="2990088"/>
            <a:ext cx="0" cy="1444752"/>
          </a:xfrm>
          <a:prstGeom prst="line">
            <a:avLst/>
          </a:prstGeom>
          <a:noFill/>
          <a:ln w="25400">
            <a:solidFill>
              <a:srgbClr val="0B6E6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8" name="Shape 25"/>
          <p:cNvSpPr/>
          <p:nvPr/>
        </p:nvSpPr>
        <p:spPr>
          <a:xfrm>
            <a:off x="10698480" y="3218688"/>
            <a:ext cx="0" cy="1216152"/>
          </a:xfrm>
          <a:prstGeom prst="line">
            <a:avLst/>
          </a:prstGeom>
          <a:noFill/>
          <a:ln w="25400">
            <a:solidFill>
              <a:srgbClr val="F59E0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29" name="Shape 26"/>
          <p:cNvSpPr/>
          <p:nvPr/>
        </p:nvSpPr>
        <p:spPr>
          <a:xfrm>
            <a:off x="8961120" y="3630168"/>
            <a:ext cx="1417320" cy="804672"/>
          </a:xfrm>
          <a:prstGeom prst="line">
            <a:avLst/>
          </a:prstGeom>
          <a:noFill/>
          <a:ln w="25400">
            <a:solidFill>
              <a:srgbClr val="0B6E6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30" name="Shape 27"/>
          <p:cNvSpPr/>
          <p:nvPr/>
        </p:nvSpPr>
        <p:spPr>
          <a:xfrm>
            <a:off x="11795760" y="3858768"/>
            <a:ext cx="228600" cy="576072"/>
          </a:xfrm>
          <a:prstGeom prst="line">
            <a:avLst/>
          </a:prstGeom>
          <a:noFill/>
          <a:ln w="25400">
            <a:solidFill>
              <a:srgbClr val="F59E0B"/>
            </a:solidFill>
            <a:prstDash val="solid"/>
            <a:tailEnd type="none"/>
          </a:ln>
        </p:spPr>
        <p:txBody>
          <a:bodyPr/>
          <a:lstStyle/>
          <a:p>
            <a:endParaRPr lang="en-PK"/>
          </a:p>
        </p:txBody>
      </p:sp>
      <p:sp>
        <p:nvSpPr>
          <p:cNvPr id="31" name="Text 28"/>
          <p:cNvSpPr/>
          <p:nvPr/>
        </p:nvSpPr>
        <p:spPr>
          <a:xfrm>
            <a:off x="8275320" y="553212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6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Solid = functional</a:t>
            </a:r>
            <a:endParaRPr lang="en-US" sz="1600" dirty="0"/>
          </a:p>
          <a:p>
            <a:pPr marL="0" indent="0" algn="r">
              <a:buNone/>
            </a:pPr>
            <a:r>
              <a:rPr lang="en-US" sz="16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Dashed = project</a:t>
            </a:r>
            <a:endParaRPr lang="en-US" sz="1600" dirty="0"/>
          </a:p>
        </p:txBody>
      </p:sp>
      <p:sp>
        <p:nvSpPr>
          <p:cNvPr id="32" name="Text 29"/>
          <p:cNvSpPr/>
          <p:nvPr/>
        </p:nvSpPr>
        <p:spPr>
          <a:xfrm>
            <a:off x="6766560" y="5989320"/>
            <a:ext cx="5166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Adapted from Orgvue (2024)</a:t>
            </a:r>
            <a:endParaRPr lang="en-US" sz="1600" dirty="0"/>
          </a:p>
        </p:txBody>
      </p:sp>
      <p:sp>
        <p:nvSpPr>
          <p:cNvPr id="33" name="Text 30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(Orgvue, 2024; Eriksson &amp; Ortega, 2024)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77824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the “best fit” structure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799" y="932688"/>
            <a:ext cx="2897909" cy="576072"/>
          </a:xfrm>
          <a:prstGeom prst="round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59" y="1207008"/>
            <a:ext cx="2603731" cy="548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 contingency / fit mindset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77240" y="1508760"/>
            <a:ext cx="5669280" cy="1661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with strategy: what must we be excellent at (cost, quality, innovation, speed)?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Consider complexity: product diversity, geographic spread, and customer segments.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uncertainty &amp; coordination needs: how fast must information move?</a:t>
            </a:r>
            <a:endParaRPr lang="en-US" sz="2400" dirty="0"/>
          </a:p>
          <a:p>
            <a:pPr marL="274320" indent="-274320">
              <a:spcAft>
                <a:spcPts val="800"/>
              </a:spcAft>
              <a:buSzPct val="100000"/>
              <a:buChar char="•"/>
            </a:pPr>
            <a:r>
              <a:rPr lang="en-US" sz="24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the structure (and roles) that reduces friction and supports execution.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6629400" y="1188720"/>
            <a:ext cx="5440680" cy="480060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7"/>
          <p:cNvSpPr/>
          <p:nvPr/>
        </p:nvSpPr>
        <p:spPr>
          <a:xfrm>
            <a:off x="6812280" y="1554480"/>
            <a:ext cx="5074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Quick comparison</a:t>
            </a:r>
            <a:endParaRPr lang="en-US" sz="2200" dirty="0"/>
          </a:p>
        </p:txBody>
      </p:sp>
      <p:sp>
        <p:nvSpPr>
          <p:cNvPr id="11" name="Shape 8"/>
          <p:cNvSpPr/>
          <p:nvPr/>
        </p:nvSpPr>
        <p:spPr>
          <a:xfrm>
            <a:off x="6812280" y="1965960"/>
            <a:ext cx="1691640" cy="502920"/>
          </a:xfrm>
          <a:prstGeom prst="roundRect">
            <a:avLst/>
          </a:prstGeom>
          <a:solidFill>
            <a:srgbClr val="E6F2F2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6812280" y="2057400"/>
            <a:ext cx="1691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</a:t>
            </a:r>
            <a:endParaRPr lang="en-US" sz="1800" dirty="0"/>
          </a:p>
        </p:txBody>
      </p:sp>
      <p:sp>
        <p:nvSpPr>
          <p:cNvPr id="13" name="Shape 10"/>
          <p:cNvSpPr/>
          <p:nvPr/>
        </p:nvSpPr>
        <p:spPr>
          <a:xfrm>
            <a:off x="8503920" y="1965960"/>
            <a:ext cx="1691640" cy="502920"/>
          </a:xfrm>
          <a:prstGeom prst="roundRect">
            <a:avLst/>
          </a:prstGeom>
          <a:solidFill>
            <a:srgbClr val="EAF3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Text 11"/>
          <p:cNvSpPr/>
          <p:nvPr/>
        </p:nvSpPr>
        <p:spPr>
          <a:xfrm>
            <a:off x="8503920" y="2057400"/>
            <a:ext cx="1691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Divisional</a:t>
            </a:r>
            <a:endParaRPr lang="en-US" sz="1800" dirty="0"/>
          </a:p>
        </p:txBody>
      </p:sp>
      <p:sp>
        <p:nvSpPr>
          <p:cNvPr id="15" name="Shape 12"/>
          <p:cNvSpPr/>
          <p:nvPr/>
        </p:nvSpPr>
        <p:spPr>
          <a:xfrm>
            <a:off x="10195560" y="1965960"/>
            <a:ext cx="1691640" cy="502920"/>
          </a:xfrm>
          <a:prstGeom prst="roundRect">
            <a:avLst/>
          </a:prstGeom>
          <a:solidFill>
            <a:srgbClr val="FFF7ED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3"/>
          <p:cNvSpPr/>
          <p:nvPr/>
        </p:nvSpPr>
        <p:spPr>
          <a:xfrm>
            <a:off x="10195560" y="2057400"/>
            <a:ext cx="16916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Matrix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6812280" y="2560320"/>
            <a:ext cx="5074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when…</a:t>
            </a:r>
            <a:endParaRPr lang="en-US" sz="1800" dirty="0"/>
          </a:p>
        </p:txBody>
      </p:sp>
      <p:sp>
        <p:nvSpPr>
          <p:cNvPr id="18" name="Shape 15"/>
          <p:cNvSpPr/>
          <p:nvPr/>
        </p:nvSpPr>
        <p:spPr>
          <a:xfrm>
            <a:off x="6812280" y="288036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6"/>
          <p:cNvSpPr/>
          <p:nvPr/>
        </p:nvSpPr>
        <p:spPr>
          <a:xfrm>
            <a:off x="6858000" y="297180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expertise</a:t>
            </a:r>
            <a:endParaRPr lang="en-US" sz="1600" dirty="0"/>
          </a:p>
        </p:txBody>
      </p:sp>
      <p:sp>
        <p:nvSpPr>
          <p:cNvPr id="20" name="Shape 17"/>
          <p:cNvSpPr/>
          <p:nvPr/>
        </p:nvSpPr>
        <p:spPr>
          <a:xfrm>
            <a:off x="8503920" y="288036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1" name="Text 18"/>
          <p:cNvSpPr/>
          <p:nvPr/>
        </p:nvSpPr>
        <p:spPr>
          <a:xfrm>
            <a:off x="8549640" y="297180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Product/market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</a:t>
            </a:r>
            <a:endParaRPr lang="en-US" sz="1600" dirty="0"/>
          </a:p>
        </p:txBody>
      </p:sp>
      <p:sp>
        <p:nvSpPr>
          <p:cNvPr id="22" name="Shape 19"/>
          <p:cNvSpPr/>
          <p:nvPr/>
        </p:nvSpPr>
        <p:spPr>
          <a:xfrm>
            <a:off x="10195560" y="288036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3" name="Text 20"/>
          <p:cNvSpPr/>
          <p:nvPr/>
        </p:nvSpPr>
        <p:spPr>
          <a:xfrm>
            <a:off x="10241280" y="297180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Cross-functional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projects</a:t>
            </a:r>
            <a:endParaRPr lang="en-US" sz="1600" dirty="0"/>
          </a:p>
        </p:txBody>
      </p:sp>
      <p:sp>
        <p:nvSpPr>
          <p:cNvPr id="24" name="Text 21"/>
          <p:cNvSpPr/>
          <p:nvPr/>
        </p:nvSpPr>
        <p:spPr>
          <a:xfrm>
            <a:off x="6812280" y="3840480"/>
            <a:ext cx="5074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risk</a:t>
            </a:r>
            <a:endParaRPr lang="en-US" sz="1800" dirty="0"/>
          </a:p>
        </p:txBody>
      </p:sp>
      <p:sp>
        <p:nvSpPr>
          <p:cNvPr id="25" name="Shape 22"/>
          <p:cNvSpPr/>
          <p:nvPr/>
        </p:nvSpPr>
        <p:spPr>
          <a:xfrm>
            <a:off x="6812280" y="416052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6" name="Text 23"/>
          <p:cNvSpPr/>
          <p:nvPr/>
        </p:nvSpPr>
        <p:spPr>
          <a:xfrm>
            <a:off x="6858000" y="425196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Silos</a:t>
            </a:r>
            <a:endParaRPr lang="en-US" sz="1600" dirty="0"/>
          </a:p>
        </p:txBody>
      </p:sp>
      <p:sp>
        <p:nvSpPr>
          <p:cNvPr id="27" name="Shape 24"/>
          <p:cNvSpPr/>
          <p:nvPr/>
        </p:nvSpPr>
        <p:spPr>
          <a:xfrm>
            <a:off x="8503920" y="416052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8" name="Text 25"/>
          <p:cNvSpPr/>
          <p:nvPr/>
        </p:nvSpPr>
        <p:spPr>
          <a:xfrm>
            <a:off x="8549640" y="425196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Duplication</a:t>
            </a:r>
            <a:endParaRPr lang="en-US" sz="1600" dirty="0"/>
          </a:p>
        </p:txBody>
      </p:sp>
      <p:sp>
        <p:nvSpPr>
          <p:cNvPr id="29" name="Shape 26"/>
          <p:cNvSpPr/>
          <p:nvPr/>
        </p:nvSpPr>
        <p:spPr>
          <a:xfrm>
            <a:off x="10195560" y="4160520"/>
            <a:ext cx="1691640" cy="822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0" name="Text 27"/>
          <p:cNvSpPr/>
          <p:nvPr/>
        </p:nvSpPr>
        <p:spPr>
          <a:xfrm>
            <a:off x="10241280" y="4251960"/>
            <a:ext cx="1600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Conflict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0F17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/ ambiguity</a:t>
            </a:r>
            <a:endParaRPr lang="en-US" sz="1600" dirty="0"/>
          </a:p>
        </p:txBody>
      </p:sp>
      <p:sp>
        <p:nvSpPr>
          <p:cNvPr id="31" name="Shape 28"/>
          <p:cNvSpPr/>
          <p:nvPr/>
        </p:nvSpPr>
        <p:spPr>
          <a:xfrm>
            <a:off x="6812280" y="5532120"/>
            <a:ext cx="5074920" cy="594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3" name="Text 30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(CIPD, 2025; Orgvue, 2024; Winasti et al., 2023)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932688"/>
            <a:ext cx="2286000" cy="384048"/>
          </a:xfrm>
          <a:prstGeom prst="roundRect">
            <a:avLst/>
          </a:prstGeom>
          <a:solidFill>
            <a:srgbClr val="0B6E6B"/>
          </a:solidFill>
          <a:ln w="12700">
            <a:solidFill>
              <a:srgbClr val="0B6E6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Text 4"/>
          <p:cNvSpPr/>
          <p:nvPr/>
        </p:nvSpPr>
        <p:spPr>
          <a:xfrm>
            <a:off x="822960" y="987552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1800" dirty="0"/>
          </a:p>
        </p:txBody>
      </p:sp>
      <p:sp>
        <p:nvSpPr>
          <p:cNvPr id="8" name="Shape 5"/>
          <p:cNvSpPr/>
          <p:nvPr/>
        </p:nvSpPr>
        <p:spPr>
          <a:xfrm>
            <a:off x="685800" y="1417320"/>
            <a:ext cx="11475720" cy="4800600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9" name="Text 6"/>
          <p:cNvSpPr/>
          <p:nvPr/>
        </p:nvSpPr>
        <p:spPr>
          <a:xfrm>
            <a:off x="960120" y="1691640"/>
            <a:ext cx="10927080" cy="177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Functional: strongest for specialisation and efficiency (but watch silo effects).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Divisional: strongest for focus and accountability across products/markets (but can duplicate resources).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Matrix: strongest for integration across functions and projects (but needs clear governance to manage conflict).</a:t>
            </a:r>
            <a:endParaRPr lang="en-US" sz="2600" dirty="0"/>
          </a:p>
          <a:p>
            <a:pPr marL="297180" indent="-29718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Overall: choose and refine structure to align with strategy, environment and coordination needs.</a:t>
            </a:r>
            <a:endParaRPr lang="en-US" sz="2600" dirty="0"/>
          </a:p>
        </p:txBody>
      </p:sp>
      <p:sp>
        <p:nvSpPr>
          <p:cNvPr id="10" name="Shape 7"/>
          <p:cNvSpPr/>
          <p:nvPr/>
        </p:nvSpPr>
        <p:spPr>
          <a:xfrm>
            <a:off x="685800" y="6355080"/>
            <a:ext cx="11475720" cy="411480"/>
          </a:xfrm>
          <a:prstGeom prst="roundRect">
            <a:avLst/>
          </a:prstGeom>
          <a:solidFill>
            <a:srgbClr val="E6F2F2"/>
          </a:solidFill>
          <a:ln w="12700">
            <a:solidFill>
              <a:srgbClr val="0B6E6B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685800" y="6446520"/>
            <a:ext cx="10789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(CIPD, 2025; Orgvue, 2024; Eriksson &amp; Ortega, 2024)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28255E"/>
          </a:solidFill>
          <a:ln w="12700">
            <a:solidFill>
              <a:srgbClr val="28255E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Text 1"/>
          <p:cNvSpPr/>
          <p:nvPr/>
        </p:nvSpPr>
        <p:spPr>
          <a:xfrm>
            <a:off x="685800" y="118872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11750040" y="6565392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A5F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85800" y="1051560"/>
            <a:ext cx="11475720" cy="57150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5"/>
          <p:cNvSpPr/>
          <p:nvPr/>
        </p:nvSpPr>
        <p:spPr>
          <a:xfrm>
            <a:off x="868680" y="1554480"/>
            <a:ext cx="5532120" cy="1158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(2025) Organisation design. Factsheet (28 Feb). Available at: cipd.org (Accessed: 15 February 2026).</a:t>
            </a:r>
            <a:endParaRPr lang="en-US" sz="20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Eriksson, T. and Ortega, J. (2024) Organisational structure and high-performance work practices. MPRA Paper No. 123332. Available at: mpra.ub.uni-muenchen.de (Accessed: 15 February 2026).</a:t>
            </a:r>
            <a:endParaRPr lang="en-US" sz="20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(2023) Create and customize your org charts using new capabilities in Visio for the web. Microsoft Tech Community (15 May). Available at: techcommunity.microsoft.com (Accessed: 15 February 2026).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6446520" y="1554480"/>
            <a:ext cx="5532120" cy="1158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Orgvue (2024) 8 organizational design types. Published 3 Oct. Available at: orgvue.com (Accessed: 15 February 2026).</a:t>
            </a:r>
            <a:endParaRPr lang="en-US" sz="20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Winasti, W., Berden, H. and van Merode, F. (2023) Hospital Organizational Structure and Information Processing: An Entropy Perspective. Entropy, 25(3), 420. doi:10.3390/e25030420. Available at: pmc.ncbi.nlm.nih.gov (Accessed: 15 February 2026).</a:t>
            </a:r>
            <a:endParaRPr lang="en-US" sz="2000" dirty="0"/>
          </a:p>
          <a:p>
            <a:pPr marL="228600" indent="-228600">
              <a:spcAft>
                <a:spcPts val="800"/>
              </a:spcAft>
              <a:buSzPct val="100000"/>
              <a:buChar char="•"/>
            </a:pPr>
            <a:r>
              <a:rPr lang="en-US" sz="2000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Workleap (2024) What Is an Organizational Chart and Why Is It Important? Published 1 Jan. Available at: workleap.com (Accessed: 15 February 2026).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1190</Words>
  <Application>Microsoft Office PowerPoint</Application>
  <PresentationFormat>Widescreen</PresentationFormat>
  <Paragraphs>135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Student</dc:creator>
  <cp:lastModifiedBy>Humaira Mahboob (2406922)</cp:lastModifiedBy>
  <cp:revision>5</cp:revision>
  <dcterms:created xsi:type="dcterms:W3CDTF">2026-02-15T08:28:19Z</dcterms:created>
  <dcterms:modified xsi:type="dcterms:W3CDTF">2026-02-21T18:54:59Z</dcterms:modified>
</cp:coreProperties>
</file>