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6" r:id="rId5"/>
    <p:sldId id="268" r:id="rId6"/>
    <p:sldId id="267" r:id="rId7"/>
    <p:sldId id="265"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317B82-A6C4-48EB-A9B2-0354E8DDEC4B}" v="3" dt="2022-02-25T11:16:21.835"/>
    <p1510:client id="{830A8F11-D089-4B50-B823-D7836122236E}" v="374" dt="2022-02-25T10:30:24.6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796" autoAdjust="0"/>
  </p:normalViewPr>
  <p:slideViewPr>
    <p:cSldViewPr snapToGrid="0">
      <p:cViewPr varScale="1">
        <p:scale>
          <a:sx n="80" d="100"/>
          <a:sy n="80" d="100"/>
        </p:scale>
        <p:origin x="1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ana Radu (2026217)" userId="c6b946d9-e079-4f6c-8ee2-4bc079898cbe" providerId="ADAL" clId="{7E317B82-A6C4-48EB-A9B2-0354E8DDEC4B}"/>
    <pc:docChg chg="custSel delSld modSld">
      <pc:chgData name="Oana Radu (2026217)" userId="c6b946d9-e079-4f6c-8ee2-4bc079898cbe" providerId="ADAL" clId="{7E317B82-A6C4-48EB-A9B2-0354E8DDEC4B}" dt="2022-02-25T11:30:43.732" v="373" actId="5793"/>
      <pc:docMkLst>
        <pc:docMk/>
      </pc:docMkLst>
      <pc:sldChg chg="modSp del mod">
        <pc:chgData name="Oana Radu (2026217)" userId="c6b946d9-e079-4f6c-8ee2-4bc079898cbe" providerId="ADAL" clId="{7E317B82-A6C4-48EB-A9B2-0354E8DDEC4B}" dt="2022-02-25T11:07:43.986" v="19" actId="2696"/>
        <pc:sldMkLst>
          <pc:docMk/>
          <pc:sldMk cId="3419307624" sldId="259"/>
        </pc:sldMkLst>
        <pc:spChg chg="mod">
          <ac:chgData name="Oana Radu (2026217)" userId="c6b946d9-e079-4f6c-8ee2-4bc079898cbe" providerId="ADAL" clId="{7E317B82-A6C4-48EB-A9B2-0354E8DDEC4B}" dt="2022-02-25T11:00:42.726" v="0" actId="21"/>
          <ac:spMkLst>
            <pc:docMk/>
            <pc:sldMk cId="3419307624" sldId="259"/>
            <ac:spMk id="13" creationId="{368FC54E-D09B-4B1D-ABAB-E611392DDE51}"/>
          </ac:spMkLst>
        </pc:spChg>
      </pc:sldChg>
      <pc:sldChg chg="delSp del mod">
        <pc:chgData name="Oana Radu (2026217)" userId="c6b946d9-e079-4f6c-8ee2-4bc079898cbe" providerId="ADAL" clId="{7E317B82-A6C4-48EB-A9B2-0354E8DDEC4B}" dt="2022-02-25T11:07:37.480" v="18" actId="2696"/>
        <pc:sldMkLst>
          <pc:docMk/>
          <pc:sldMk cId="1531365145" sldId="262"/>
        </pc:sldMkLst>
        <pc:picChg chg="del">
          <ac:chgData name="Oana Radu (2026217)" userId="c6b946d9-e079-4f6c-8ee2-4bc079898cbe" providerId="ADAL" clId="{7E317B82-A6C4-48EB-A9B2-0354E8DDEC4B}" dt="2022-02-25T11:01:15.164" v="11" actId="21"/>
          <ac:picMkLst>
            <pc:docMk/>
            <pc:sldMk cId="1531365145" sldId="262"/>
            <ac:picMk id="5" creationId="{FEE060CA-752D-4562-9AE0-6EB67AA8CE1E}"/>
          </ac:picMkLst>
        </pc:picChg>
        <pc:picChg chg="del">
          <ac:chgData name="Oana Radu (2026217)" userId="c6b946d9-e079-4f6c-8ee2-4bc079898cbe" providerId="ADAL" clId="{7E317B82-A6C4-48EB-A9B2-0354E8DDEC4B}" dt="2022-02-25T11:07:11.193" v="14" actId="21"/>
          <ac:picMkLst>
            <pc:docMk/>
            <pc:sldMk cId="1531365145" sldId="262"/>
            <ac:picMk id="6" creationId="{B99EC28A-F26F-42A6-A775-2859E3592CE8}"/>
          </ac:picMkLst>
        </pc:picChg>
      </pc:sldChg>
      <pc:sldChg chg="delSp modSp del mod">
        <pc:chgData name="Oana Radu (2026217)" userId="c6b946d9-e079-4f6c-8ee2-4bc079898cbe" providerId="ADAL" clId="{7E317B82-A6C4-48EB-A9B2-0354E8DDEC4B}" dt="2022-02-25T11:18:55.641" v="350" actId="2696"/>
        <pc:sldMkLst>
          <pc:docMk/>
          <pc:sldMk cId="3475419658" sldId="264"/>
        </pc:sldMkLst>
        <pc:spChg chg="mod">
          <ac:chgData name="Oana Radu (2026217)" userId="c6b946d9-e079-4f6c-8ee2-4bc079898cbe" providerId="ADAL" clId="{7E317B82-A6C4-48EB-A9B2-0354E8DDEC4B}" dt="2022-02-25T11:15:10.866" v="280" actId="27636"/>
          <ac:spMkLst>
            <pc:docMk/>
            <pc:sldMk cId="3475419658" sldId="264"/>
            <ac:spMk id="6" creationId="{8FDE7467-5994-4099-8539-1375C32C60A0}"/>
          </ac:spMkLst>
        </pc:spChg>
        <pc:spChg chg="mod">
          <ac:chgData name="Oana Radu (2026217)" userId="c6b946d9-e079-4f6c-8ee2-4bc079898cbe" providerId="ADAL" clId="{7E317B82-A6C4-48EB-A9B2-0354E8DDEC4B}" dt="2022-02-25T11:15:22.119" v="282" actId="21"/>
          <ac:spMkLst>
            <pc:docMk/>
            <pc:sldMk cId="3475419658" sldId="264"/>
            <ac:spMk id="7" creationId="{EEC2D735-C566-488E-8363-05FADF5358A0}"/>
          </ac:spMkLst>
        </pc:spChg>
        <pc:picChg chg="del">
          <ac:chgData name="Oana Radu (2026217)" userId="c6b946d9-e079-4f6c-8ee2-4bc079898cbe" providerId="ADAL" clId="{7E317B82-A6C4-48EB-A9B2-0354E8DDEC4B}" dt="2022-02-25T11:16:13.647" v="301" actId="21"/>
          <ac:picMkLst>
            <pc:docMk/>
            <pc:sldMk cId="3475419658" sldId="264"/>
            <ac:picMk id="3" creationId="{D7239E08-C5DF-457A-9248-143B9E50E57D}"/>
          </ac:picMkLst>
        </pc:picChg>
      </pc:sldChg>
      <pc:sldChg chg="modSp mod">
        <pc:chgData name="Oana Radu (2026217)" userId="c6b946d9-e079-4f6c-8ee2-4bc079898cbe" providerId="ADAL" clId="{7E317B82-A6C4-48EB-A9B2-0354E8DDEC4B}" dt="2022-02-25T11:30:06.059" v="364" actId="113"/>
        <pc:sldMkLst>
          <pc:docMk/>
          <pc:sldMk cId="830271135" sldId="266"/>
        </pc:sldMkLst>
        <pc:spChg chg="mod">
          <ac:chgData name="Oana Radu (2026217)" userId="c6b946d9-e079-4f6c-8ee2-4bc079898cbe" providerId="ADAL" clId="{7E317B82-A6C4-48EB-A9B2-0354E8DDEC4B}" dt="2022-02-25T11:30:06.059" v="364" actId="113"/>
          <ac:spMkLst>
            <pc:docMk/>
            <pc:sldMk cId="830271135" sldId="266"/>
            <ac:spMk id="2" creationId="{FF4B2EBA-1E78-4B9B-95D4-9BF62142B322}"/>
          </ac:spMkLst>
        </pc:spChg>
      </pc:sldChg>
      <pc:sldChg chg="addSp delSp modSp mod">
        <pc:chgData name="Oana Radu (2026217)" userId="c6b946d9-e079-4f6c-8ee2-4bc079898cbe" providerId="ADAL" clId="{7E317B82-A6C4-48EB-A9B2-0354E8DDEC4B}" dt="2022-02-25T11:20:09.076" v="355" actId="20577"/>
        <pc:sldMkLst>
          <pc:docMk/>
          <pc:sldMk cId="3264477024" sldId="267"/>
        </pc:sldMkLst>
        <pc:spChg chg="mod">
          <ac:chgData name="Oana Radu (2026217)" userId="c6b946d9-e079-4f6c-8ee2-4bc079898cbe" providerId="ADAL" clId="{7E317B82-A6C4-48EB-A9B2-0354E8DDEC4B}" dt="2022-02-25T11:14:33.587" v="260" actId="20577"/>
          <ac:spMkLst>
            <pc:docMk/>
            <pc:sldMk cId="3264477024" sldId="267"/>
            <ac:spMk id="3" creationId="{C7E06480-2591-4892-96C1-88C8BB60F0E2}"/>
          </ac:spMkLst>
        </pc:spChg>
        <pc:spChg chg="mod">
          <ac:chgData name="Oana Radu (2026217)" userId="c6b946d9-e079-4f6c-8ee2-4bc079898cbe" providerId="ADAL" clId="{7E317B82-A6C4-48EB-A9B2-0354E8DDEC4B}" dt="2022-02-25T11:14:45.580" v="263" actId="27636"/>
          <ac:spMkLst>
            <pc:docMk/>
            <pc:sldMk cId="3264477024" sldId="267"/>
            <ac:spMk id="4" creationId="{9BBAE3E7-DC3C-4943-9724-6A8CCEB34E13}"/>
          </ac:spMkLst>
        </pc:spChg>
        <pc:spChg chg="mod">
          <ac:chgData name="Oana Radu (2026217)" userId="c6b946d9-e079-4f6c-8ee2-4bc079898cbe" providerId="ADAL" clId="{7E317B82-A6C4-48EB-A9B2-0354E8DDEC4B}" dt="2022-02-25T11:15:54.008" v="288" actId="255"/>
          <ac:spMkLst>
            <pc:docMk/>
            <pc:sldMk cId="3264477024" sldId="267"/>
            <ac:spMk id="5" creationId="{038306EB-828C-4B6E-B65D-07BF59DC3FF2}"/>
          </ac:spMkLst>
        </pc:spChg>
        <pc:spChg chg="mod">
          <ac:chgData name="Oana Radu (2026217)" userId="c6b946d9-e079-4f6c-8ee2-4bc079898cbe" providerId="ADAL" clId="{7E317B82-A6C4-48EB-A9B2-0354E8DDEC4B}" dt="2022-02-25T11:16:35.552" v="305" actId="108"/>
          <ac:spMkLst>
            <pc:docMk/>
            <pc:sldMk cId="3264477024" sldId="267"/>
            <ac:spMk id="6" creationId="{0854CC82-91D4-42FB-89BB-441108A20992}"/>
          </ac:spMkLst>
        </pc:spChg>
        <pc:spChg chg="mod">
          <ac:chgData name="Oana Radu (2026217)" userId="c6b946d9-e079-4f6c-8ee2-4bc079898cbe" providerId="ADAL" clId="{7E317B82-A6C4-48EB-A9B2-0354E8DDEC4B}" dt="2022-02-25T11:20:09.076" v="355" actId="20577"/>
          <ac:spMkLst>
            <pc:docMk/>
            <pc:sldMk cId="3264477024" sldId="267"/>
            <ac:spMk id="7" creationId="{0A79BF75-A151-4E01-A153-2969059CE8E8}"/>
          </ac:spMkLst>
        </pc:spChg>
        <pc:picChg chg="del mod">
          <ac:chgData name="Oana Radu (2026217)" userId="c6b946d9-e079-4f6c-8ee2-4bc079898cbe" providerId="ADAL" clId="{7E317B82-A6C4-48EB-A9B2-0354E8DDEC4B}" dt="2022-02-25T11:12:14.326" v="209" actId="21"/>
          <ac:picMkLst>
            <pc:docMk/>
            <pc:sldMk cId="3264477024" sldId="267"/>
            <ac:picMk id="8" creationId="{E696C2A5-3837-4539-9620-458A09254F39}"/>
          </ac:picMkLst>
        </pc:picChg>
        <pc:picChg chg="mod">
          <ac:chgData name="Oana Radu (2026217)" userId="c6b946d9-e079-4f6c-8ee2-4bc079898cbe" providerId="ADAL" clId="{7E317B82-A6C4-48EB-A9B2-0354E8DDEC4B}" dt="2022-02-25T11:14:58.043" v="278" actId="1076"/>
          <ac:picMkLst>
            <pc:docMk/>
            <pc:sldMk cId="3264477024" sldId="267"/>
            <ac:picMk id="9" creationId="{BD452010-9F19-46A6-9764-37083CA57823}"/>
          </ac:picMkLst>
        </pc:picChg>
        <pc:picChg chg="add mod">
          <ac:chgData name="Oana Radu (2026217)" userId="c6b946d9-e079-4f6c-8ee2-4bc079898cbe" providerId="ADAL" clId="{7E317B82-A6C4-48EB-A9B2-0354E8DDEC4B}" dt="2022-02-25T11:16:23.822" v="304" actId="1076"/>
          <ac:picMkLst>
            <pc:docMk/>
            <pc:sldMk cId="3264477024" sldId="267"/>
            <ac:picMk id="10" creationId="{9850D085-B734-46B3-8C49-FE2B641D525C}"/>
          </ac:picMkLst>
        </pc:picChg>
        <pc:picChg chg="del">
          <ac:chgData name="Oana Radu (2026217)" userId="c6b946d9-e079-4f6c-8ee2-4bc079898cbe" providerId="ADAL" clId="{7E317B82-A6C4-48EB-A9B2-0354E8DDEC4B}" dt="2022-02-25T11:11:45.938" v="182" actId="21"/>
          <ac:picMkLst>
            <pc:docMk/>
            <pc:sldMk cId="3264477024" sldId="267"/>
            <ac:picMk id="11" creationId="{57BEDB5C-64B7-428E-AA4C-E2EB5CD7B2AD}"/>
          </ac:picMkLst>
        </pc:picChg>
      </pc:sldChg>
      <pc:sldChg chg="addSp modSp mod">
        <pc:chgData name="Oana Radu (2026217)" userId="c6b946d9-e079-4f6c-8ee2-4bc079898cbe" providerId="ADAL" clId="{7E317B82-A6C4-48EB-A9B2-0354E8DDEC4B}" dt="2022-02-25T11:30:43.732" v="373" actId="5793"/>
        <pc:sldMkLst>
          <pc:docMk/>
          <pc:sldMk cId="4234223903" sldId="268"/>
        </pc:sldMkLst>
        <pc:spChg chg="mod">
          <ac:chgData name="Oana Radu (2026217)" userId="c6b946d9-e079-4f6c-8ee2-4bc079898cbe" providerId="ADAL" clId="{7E317B82-A6C4-48EB-A9B2-0354E8DDEC4B}" dt="2022-02-25T11:07:19.313" v="15" actId="20577"/>
          <ac:spMkLst>
            <pc:docMk/>
            <pc:sldMk cId="4234223903" sldId="268"/>
            <ac:spMk id="3" creationId="{6847B8E3-42A8-4718-93F0-9438F07FF4F4}"/>
          </ac:spMkLst>
        </pc:spChg>
        <pc:spChg chg="mod">
          <ac:chgData name="Oana Radu (2026217)" userId="c6b946d9-e079-4f6c-8ee2-4bc079898cbe" providerId="ADAL" clId="{7E317B82-A6C4-48EB-A9B2-0354E8DDEC4B}" dt="2022-02-25T11:30:25.674" v="370" actId="115"/>
          <ac:spMkLst>
            <pc:docMk/>
            <pc:sldMk cId="4234223903" sldId="268"/>
            <ac:spMk id="4" creationId="{956F098A-60E1-4C2A-AD50-90F9528F93AB}"/>
          </ac:spMkLst>
        </pc:spChg>
        <pc:spChg chg="mod">
          <ac:chgData name="Oana Radu (2026217)" userId="c6b946d9-e079-4f6c-8ee2-4bc079898cbe" providerId="ADAL" clId="{7E317B82-A6C4-48EB-A9B2-0354E8DDEC4B}" dt="2022-02-25T11:30:43.732" v="373" actId="5793"/>
          <ac:spMkLst>
            <pc:docMk/>
            <pc:sldMk cId="4234223903" sldId="268"/>
            <ac:spMk id="5" creationId="{7034BDE6-9E14-4F8F-B4C0-C1922906FFFD}"/>
          </ac:spMkLst>
        </pc:spChg>
        <pc:picChg chg="add mod">
          <ac:chgData name="Oana Radu (2026217)" userId="c6b946d9-e079-4f6c-8ee2-4bc079898cbe" providerId="ADAL" clId="{7E317B82-A6C4-48EB-A9B2-0354E8DDEC4B}" dt="2022-02-25T11:01:30.955" v="13" actId="1076"/>
          <ac:picMkLst>
            <pc:docMk/>
            <pc:sldMk cId="4234223903" sldId="268"/>
            <ac:picMk id="6" creationId="{D0122902-0BDB-47A0-A2D2-D1B11113EEF7}"/>
          </ac:picMkLst>
        </pc:picChg>
        <pc:picChg chg="add mod">
          <ac:chgData name="Oana Radu (2026217)" userId="c6b946d9-e079-4f6c-8ee2-4bc079898cbe" providerId="ADAL" clId="{7E317B82-A6C4-48EB-A9B2-0354E8DDEC4B}" dt="2022-02-25T11:07:24.973" v="17" actId="1076"/>
          <ac:picMkLst>
            <pc:docMk/>
            <pc:sldMk cId="4234223903" sldId="268"/>
            <ac:picMk id="7" creationId="{43765199-7CF8-465F-A494-A1DD715A3A8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79E5AA-FDC7-48A3-9A0C-29434DD12662}"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EE926-F2E8-4809-AEB8-8CB33299E122}" type="slidenum">
              <a:rPr lang="en-GB" smtClean="0"/>
              <a:t>‹#›</a:t>
            </a:fld>
            <a:endParaRPr lang="en-GB"/>
          </a:p>
        </p:txBody>
      </p:sp>
    </p:spTree>
    <p:extLst>
      <p:ext uri="{BB962C8B-B14F-4D97-AF65-F5344CB8AC3E}">
        <p14:creationId xmlns:p14="http://schemas.microsoft.com/office/powerpoint/2010/main" val="3635623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79E5AA-FDC7-48A3-9A0C-29434DD12662}"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EE926-F2E8-4809-AEB8-8CB33299E122}" type="slidenum">
              <a:rPr lang="en-GB" smtClean="0"/>
              <a:t>‹#›</a:t>
            </a:fld>
            <a:endParaRPr lang="en-GB"/>
          </a:p>
        </p:txBody>
      </p:sp>
    </p:spTree>
    <p:extLst>
      <p:ext uri="{BB962C8B-B14F-4D97-AF65-F5344CB8AC3E}">
        <p14:creationId xmlns:p14="http://schemas.microsoft.com/office/powerpoint/2010/main" val="218668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79E5AA-FDC7-48A3-9A0C-29434DD12662}"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EE926-F2E8-4809-AEB8-8CB33299E122}" type="slidenum">
              <a:rPr lang="en-GB" smtClean="0"/>
              <a:t>‹#›</a:t>
            </a:fld>
            <a:endParaRPr lang="en-GB"/>
          </a:p>
        </p:txBody>
      </p:sp>
    </p:spTree>
    <p:extLst>
      <p:ext uri="{BB962C8B-B14F-4D97-AF65-F5344CB8AC3E}">
        <p14:creationId xmlns:p14="http://schemas.microsoft.com/office/powerpoint/2010/main" val="3786469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79E5AA-FDC7-48A3-9A0C-29434DD12662}"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8EE926-F2E8-4809-AEB8-8CB33299E122}" type="slidenum">
              <a:rPr lang="en-GB" smtClean="0"/>
              <a:t>‹#›</a:t>
            </a:fld>
            <a:endParaRPr lang="en-GB"/>
          </a:p>
        </p:txBody>
      </p:sp>
    </p:spTree>
    <p:extLst>
      <p:ext uri="{BB962C8B-B14F-4D97-AF65-F5344CB8AC3E}">
        <p14:creationId xmlns:p14="http://schemas.microsoft.com/office/powerpoint/2010/main" val="3322678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79E5AA-FDC7-48A3-9A0C-29434DD12662}" type="datetimeFigureOut">
              <a:rPr lang="en-GB" smtClean="0"/>
              <a:t>25/02/2022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8EE926-F2E8-4809-AEB8-8CB33299E122}" type="slidenum">
              <a:rPr lang="en-GB" smtClean="0"/>
              <a:t>‹#›</a:t>
            </a:fld>
            <a:endParaRPr lang="en-GB"/>
          </a:p>
        </p:txBody>
      </p:sp>
    </p:spTree>
    <p:extLst>
      <p:ext uri="{BB962C8B-B14F-4D97-AF65-F5344CB8AC3E}">
        <p14:creationId xmlns:p14="http://schemas.microsoft.com/office/powerpoint/2010/main" val="784190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79E5AA-FDC7-48A3-9A0C-29434DD12662}" type="datetimeFigureOut">
              <a:rPr lang="en-GB" smtClean="0"/>
              <a:t>25/02/2022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8EE926-F2E8-4809-AEB8-8CB33299E122}" type="slidenum">
              <a:rPr lang="en-GB" smtClean="0"/>
              <a:t>‹#›</a:t>
            </a:fld>
            <a:endParaRPr lang="en-GB"/>
          </a:p>
        </p:txBody>
      </p:sp>
    </p:spTree>
    <p:extLst>
      <p:ext uri="{BB962C8B-B14F-4D97-AF65-F5344CB8AC3E}">
        <p14:creationId xmlns:p14="http://schemas.microsoft.com/office/powerpoint/2010/main" val="19802704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79E5AA-FDC7-48A3-9A0C-29434DD12662}" type="datetimeFigureOut">
              <a:rPr lang="en-GB" smtClean="0"/>
              <a:t>25/02/2022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8EE926-F2E8-4809-AEB8-8CB33299E122}" type="slidenum">
              <a:rPr lang="en-GB" smtClean="0"/>
              <a:t>‹#›</a:t>
            </a:fld>
            <a:endParaRPr lang="en-GB"/>
          </a:p>
        </p:txBody>
      </p:sp>
    </p:spTree>
    <p:extLst>
      <p:ext uri="{BB962C8B-B14F-4D97-AF65-F5344CB8AC3E}">
        <p14:creationId xmlns:p14="http://schemas.microsoft.com/office/powerpoint/2010/main" val="2267889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79E5AA-FDC7-48A3-9A0C-29434DD12662}"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8EE926-F2E8-4809-AEB8-8CB33299E122}" type="slidenum">
              <a:rPr lang="en-GB" smtClean="0"/>
              <a:t>‹#›</a:t>
            </a:fld>
            <a:endParaRPr lang="en-GB"/>
          </a:p>
        </p:txBody>
      </p:sp>
    </p:spTree>
    <p:extLst>
      <p:ext uri="{BB962C8B-B14F-4D97-AF65-F5344CB8AC3E}">
        <p14:creationId xmlns:p14="http://schemas.microsoft.com/office/powerpoint/2010/main" val="3683301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79E5AA-FDC7-48A3-9A0C-29434DD12662}"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8EE926-F2E8-4809-AEB8-8CB33299E122}" type="slidenum">
              <a:rPr lang="en-GB" smtClean="0"/>
              <a:t>‹#›</a:t>
            </a:fld>
            <a:endParaRPr lang="en-GB"/>
          </a:p>
        </p:txBody>
      </p:sp>
    </p:spTree>
    <p:extLst>
      <p:ext uri="{BB962C8B-B14F-4D97-AF65-F5344CB8AC3E}">
        <p14:creationId xmlns:p14="http://schemas.microsoft.com/office/powerpoint/2010/main" val="1661295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79E5AA-FDC7-48A3-9A0C-29434DD12662}"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EE926-F2E8-4809-AEB8-8CB33299E122}" type="slidenum">
              <a:rPr lang="en-GB" smtClean="0"/>
              <a:t>‹#›</a:t>
            </a:fld>
            <a:endParaRPr lang="en-GB"/>
          </a:p>
        </p:txBody>
      </p:sp>
    </p:spTree>
    <p:extLst>
      <p:ext uri="{BB962C8B-B14F-4D97-AF65-F5344CB8AC3E}">
        <p14:creationId xmlns:p14="http://schemas.microsoft.com/office/powerpoint/2010/main" val="3284769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79E5AA-FDC7-48A3-9A0C-29434DD12662}"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EE926-F2E8-4809-AEB8-8CB33299E122}" type="slidenum">
              <a:rPr lang="en-GB" smtClean="0"/>
              <a:t>‹#›</a:t>
            </a:fld>
            <a:endParaRPr lang="en-GB"/>
          </a:p>
        </p:txBody>
      </p:sp>
    </p:spTree>
    <p:extLst>
      <p:ext uri="{BB962C8B-B14F-4D97-AF65-F5344CB8AC3E}">
        <p14:creationId xmlns:p14="http://schemas.microsoft.com/office/powerpoint/2010/main" val="4208573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79E5AA-FDC7-48A3-9A0C-29434DD12662}" type="datetimeFigureOut">
              <a:rPr lang="en-GB" smtClean="0"/>
              <a:t>25/02/2022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8EE926-F2E8-4809-AEB8-8CB33299E122}" type="slidenum">
              <a:rPr lang="en-GB" smtClean="0"/>
              <a:t>‹#›</a:t>
            </a:fld>
            <a:endParaRPr lang="en-GB"/>
          </a:p>
        </p:txBody>
      </p:sp>
    </p:spTree>
    <p:extLst>
      <p:ext uri="{BB962C8B-B14F-4D97-AF65-F5344CB8AC3E}">
        <p14:creationId xmlns:p14="http://schemas.microsoft.com/office/powerpoint/2010/main" val="24518080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9.xml"/><Relationship Id="rId5" Type="http://schemas.openxmlformats.org/officeDocument/2006/relationships/image" Target="../media/image3.png"/><Relationship Id="rId4" Type="http://schemas.openxmlformats.org/officeDocument/2006/relationships/hyperlink" Target="https://commons.wikimedia.org/wiki/File:Vegan_friendly_icon.svg"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commons.wikimedia.org/wiki/File:Vegan_friendly_icon.svg" TargetMode="External"/><Relationship Id="rId2" Type="http://schemas.openxmlformats.org/officeDocument/2006/relationships/image" Target="../media/image2.png"/><Relationship Id="rId1" Type="http://schemas.openxmlformats.org/officeDocument/2006/relationships/slideLayout" Target="../slideLayouts/slideLayout4.xml"/><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5.xml"/><Relationship Id="rId5" Type="http://schemas.openxmlformats.org/officeDocument/2006/relationships/image" Target="../media/image9.sv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hyperlink" Target="https://flavorthemoments.com/key-lime-bars/" TargetMode="External"/><Relationship Id="rId13" Type="http://schemas.openxmlformats.org/officeDocument/2006/relationships/hyperlink" Target="https://makeitbritish.co.uk/top-ten/english-sparkling-wines/" TargetMode="External"/><Relationship Id="rId3" Type="http://schemas.openxmlformats.org/officeDocument/2006/relationships/hyperlink" Target="https://www.connollyswine.co.uk/" TargetMode="External"/><Relationship Id="rId7" Type="http://schemas.openxmlformats.org/officeDocument/2006/relationships/hyperlink" Target="https://www.food.gov.uk/safety-hygiene/food-hygiene-rating-scheme" TargetMode="External"/><Relationship Id="rId12" Type="http://schemas.openxmlformats.org/officeDocument/2006/relationships/hyperlink" Target="https://www.celtic-manor.com/media/9315/grill_restaurant_alldaydining_20220113.pdf" TargetMode="External"/><Relationship Id="rId17" Type="http://schemas.openxmlformats.org/officeDocument/2006/relationships/hyperlink" Target="https://www.walesonline.co.uk/news/local-news/welsh-seafood-considered-among-best-2231747" TargetMode="External"/><Relationship Id="rId2" Type="http://schemas.openxmlformats.org/officeDocument/2006/relationships/hyperlink" Target="https://britishseafishing.co.uk/wales/" TargetMode="External"/><Relationship Id="rId16" Type="http://schemas.openxmlformats.org/officeDocument/2006/relationships/hyperlink" Target="https://www.gov.uk/weights-measures-and-packaging-the-law/specified-quantities" TargetMode="External"/><Relationship Id="rId1" Type="http://schemas.openxmlformats.org/officeDocument/2006/relationships/slideLayout" Target="../slideLayouts/slideLayout2.xml"/><Relationship Id="rId6" Type="http://schemas.openxmlformats.org/officeDocument/2006/relationships/hyperlink" Target="https://www.frazierswine.co.uk/" TargetMode="External"/><Relationship Id="rId11" Type="http://schemas.openxmlformats.org/officeDocument/2006/relationships/hyperlink" Target="https://www.recipetineats.com/prawn-cocktail/#:~:text=Prawn%20Cocktails%20are%20served%20with,Worcestershire%20sauce%2C%20with%20optional%20horseradish" TargetMode="External"/><Relationship Id="rId5" Type="http://schemas.openxmlformats.org/officeDocument/2006/relationships/hyperlink" Target="https://www.welshwildlife.org/living-seas/future-fisheries/fish-to-eat/" TargetMode="External"/><Relationship Id="rId15" Type="http://schemas.openxmlformats.org/officeDocument/2006/relationships/hyperlink" Target="https://www.vivino.com/GB/en/champagne-jacquart-mosaique-brut-champagne/w/98302" TargetMode="External"/><Relationship Id="rId10" Type="http://schemas.openxmlformats.org/officeDocument/2006/relationships/hyperlink" Target="https://nyetimber.com/" TargetMode="External"/><Relationship Id="rId4" Type="http://schemas.openxmlformats.org/officeDocument/2006/relationships/hyperlink" Target="https://www.seafoodsource.com/seafood-handbook/finfish/bass-european-sea" TargetMode="External"/><Relationship Id="rId9" Type="http://schemas.openxmlformats.org/officeDocument/2006/relationships/hyperlink" Target="https://www.wix.com/logo/maker/esh/dashboard/brand-studio?logoId=8481823f-5f8d-4ffd-9ae1-65fc6f1730eb" TargetMode="External"/><Relationship Id="rId14" Type="http://schemas.openxmlformats.org/officeDocument/2006/relationships/hyperlink" Target="https://www.daymark-supplies.co.uk/118545-dietary-alert-label-vegan-25mm-p-890.html?gclid=CjwKCAiAsNKQBhAPEiwAB-I5zaOdISaTw1dJSgoktvZb5dPtJHYbwATXbkcAZ6SGyI6V0OOLxX8xQRoCaagQAvD_Bw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B2EBA-1E78-4B9B-95D4-9BF62142B322}"/>
              </a:ext>
            </a:extLst>
          </p:cNvPr>
          <p:cNvSpPr>
            <a:spLocks noGrp="1"/>
          </p:cNvSpPr>
          <p:nvPr>
            <p:ph type="title"/>
          </p:nvPr>
        </p:nvSpPr>
        <p:spPr/>
        <p:txBody>
          <a:bodyPr/>
          <a:lstStyle/>
          <a:p>
            <a:r>
              <a:rPr lang="en-US" b="1" dirty="0"/>
              <a:t>Hotel Trinity Restaurant</a:t>
            </a:r>
            <a:br>
              <a:rPr lang="en-US" dirty="0"/>
            </a:br>
            <a:endParaRPr lang="en-GB" dirty="0"/>
          </a:p>
        </p:txBody>
      </p:sp>
      <p:pic>
        <p:nvPicPr>
          <p:cNvPr id="5" name="Picture Placeholder 5" descr="Logo, company name&#10;&#10;Description automatically generated">
            <a:extLst>
              <a:ext uri="{FF2B5EF4-FFF2-40B4-BE49-F238E27FC236}">
                <a16:creationId xmlns:a16="http://schemas.microsoft.com/office/drawing/2014/main" id="{72EE46DA-5AA6-4BEA-9C02-FB3DD90D0B3B}"/>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t="10520" b="10520"/>
          <a:stretch/>
        </p:blipFill>
        <p:spPr>
          <a:xfrm>
            <a:off x="7459060" y="987425"/>
            <a:ext cx="3896327" cy="3076575"/>
          </a:xfrm>
          <a:prstGeom prst="rect">
            <a:avLst/>
          </a:prstGeom>
        </p:spPr>
      </p:pic>
      <p:sp>
        <p:nvSpPr>
          <p:cNvPr id="4" name="Text Placeholder 3">
            <a:extLst>
              <a:ext uri="{FF2B5EF4-FFF2-40B4-BE49-F238E27FC236}">
                <a16:creationId xmlns:a16="http://schemas.microsoft.com/office/drawing/2014/main" id="{06BC1D21-6E2E-4396-B344-49D109418AB2}"/>
              </a:ext>
            </a:extLst>
          </p:cNvPr>
          <p:cNvSpPr>
            <a:spLocks noGrp="1"/>
          </p:cNvSpPr>
          <p:nvPr>
            <p:ph type="body" sz="half" idx="2"/>
          </p:nvPr>
        </p:nvSpPr>
        <p:spPr>
          <a:xfrm>
            <a:off x="836613" y="2057400"/>
            <a:ext cx="6363652" cy="4343400"/>
          </a:xfrm>
        </p:spPr>
        <p:txBody>
          <a:bodyPr>
            <a:normAutofit fontScale="85000" lnSpcReduction="20000"/>
          </a:bodyPr>
          <a:lstStyle/>
          <a:p>
            <a:pPr lvl="0" algn="just"/>
            <a:r>
              <a:rPr lang="en-US" sz="1600" dirty="0"/>
              <a:t>We take care wherever possible to ensure no cross contamination will occur. However due to our food preparation process, we cannot guarantee this. Menu items marked will contain one or more as following: </a:t>
            </a:r>
            <a:r>
              <a:rPr lang="en-GB" sz="1600" b="1" dirty="0"/>
              <a:t>ALLERGEN INFORMATIONS</a:t>
            </a:r>
            <a:r>
              <a:rPr lang="en-GB" sz="1600" dirty="0"/>
              <a:t>: </a:t>
            </a:r>
            <a:r>
              <a:rPr lang="en-GB" sz="1600" b="1" dirty="0"/>
              <a:t>(V)</a:t>
            </a:r>
            <a:r>
              <a:rPr lang="en-GB" sz="1600" dirty="0"/>
              <a:t> Vegetarian, </a:t>
            </a:r>
            <a:r>
              <a:rPr lang="en-GB" sz="1600" b="1" dirty="0"/>
              <a:t>(G)</a:t>
            </a:r>
            <a:r>
              <a:rPr lang="en-GB" sz="1600" dirty="0"/>
              <a:t> Contains gluten, </a:t>
            </a:r>
            <a:r>
              <a:rPr lang="en-GB" sz="1600" b="1" dirty="0"/>
              <a:t>(D) </a:t>
            </a:r>
            <a:r>
              <a:rPr lang="en-GB" sz="1600" dirty="0"/>
              <a:t>Contains dairy, </a:t>
            </a:r>
            <a:r>
              <a:rPr lang="en-GB" sz="1600" b="1" dirty="0"/>
              <a:t>(N) </a:t>
            </a:r>
            <a:r>
              <a:rPr lang="en-GB" sz="1600" dirty="0"/>
              <a:t>Contains nuts, </a:t>
            </a:r>
            <a:r>
              <a:rPr lang="en-GB" sz="1600" b="1" dirty="0"/>
              <a:t>(P) </a:t>
            </a:r>
            <a:r>
              <a:rPr lang="en-GB" sz="1600" dirty="0"/>
              <a:t>Contains peanuts, </a:t>
            </a:r>
            <a:r>
              <a:rPr lang="en-GB" sz="1600" b="1" dirty="0"/>
              <a:t>(E) </a:t>
            </a:r>
            <a:r>
              <a:rPr lang="en-GB" sz="1600" dirty="0"/>
              <a:t>Contains egg, </a:t>
            </a:r>
            <a:r>
              <a:rPr lang="en-GB" sz="1600" b="1" dirty="0"/>
              <a:t>(F) </a:t>
            </a:r>
            <a:r>
              <a:rPr lang="en-GB" sz="1600" dirty="0"/>
              <a:t>Contains fish, </a:t>
            </a:r>
            <a:r>
              <a:rPr lang="en-GB" sz="1600" b="1" dirty="0"/>
              <a:t>(Cr) </a:t>
            </a:r>
            <a:r>
              <a:rPr lang="en-GB" sz="1600" dirty="0"/>
              <a:t>Contains crustaceans, </a:t>
            </a:r>
            <a:r>
              <a:rPr lang="en-GB" sz="1600" b="1" dirty="0"/>
              <a:t>(M)</a:t>
            </a:r>
            <a:r>
              <a:rPr lang="en-GB" sz="1600" dirty="0"/>
              <a:t> Contains molluscs,</a:t>
            </a:r>
            <a:r>
              <a:rPr lang="en-GB" sz="1600" b="1" dirty="0"/>
              <a:t> (S) </a:t>
            </a:r>
            <a:r>
              <a:rPr lang="en-GB" sz="1600" dirty="0"/>
              <a:t>Contains soya, </a:t>
            </a:r>
            <a:r>
              <a:rPr lang="en-GB" sz="1600" b="1" dirty="0"/>
              <a:t>(C) </a:t>
            </a:r>
            <a:r>
              <a:rPr lang="en-GB" sz="1600" dirty="0"/>
              <a:t>Contains celery, </a:t>
            </a:r>
            <a:r>
              <a:rPr lang="en-GB" sz="1600" b="1" dirty="0"/>
              <a:t>(Mu) </a:t>
            </a:r>
            <a:r>
              <a:rPr lang="en-GB" sz="1600" dirty="0"/>
              <a:t>Contains mustard, </a:t>
            </a:r>
            <a:r>
              <a:rPr lang="en-GB" sz="1600" b="1" dirty="0"/>
              <a:t>(Se)</a:t>
            </a:r>
            <a:r>
              <a:rPr lang="en-GB" sz="1600" dirty="0"/>
              <a:t> Contains sesame seeds, </a:t>
            </a:r>
            <a:r>
              <a:rPr lang="en-GB" sz="1600" b="1" dirty="0"/>
              <a:t>(SD) </a:t>
            </a:r>
            <a:r>
              <a:rPr lang="en-GB" sz="1600" dirty="0"/>
              <a:t>Contains sulphur dioxide, </a:t>
            </a:r>
            <a:r>
              <a:rPr lang="en-GB" sz="1600" b="1" dirty="0"/>
              <a:t>(L) </a:t>
            </a:r>
            <a:r>
              <a:rPr lang="en-GB" sz="1600" dirty="0"/>
              <a:t>Contains lupin. </a:t>
            </a:r>
          </a:p>
          <a:p>
            <a:pPr lvl="0" algn="just"/>
            <a:r>
              <a:rPr lang="en-US" sz="1600" dirty="0"/>
              <a:t>LOOK FOR NEXT TO VEGAN DISHES</a:t>
            </a:r>
            <a:endParaRPr lang="en-GB" dirty="0"/>
          </a:p>
          <a:p>
            <a:pPr lvl="0" algn="just"/>
            <a:r>
              <a:rPr lang="en-US" sz="1600" dirty="0"/>
              <a:t>FOR DELIVERIES CALL:  </a:t>
            </a:r>
            <a:r>
              <a:rPr lang="en-GB" sz="1600" b="0" i="0" dirty="0"/>
              <a:t>01792  62.45.87</a:t>
            </a:r>
          </a:p>
          <a:p>
            <a:pPr lvl="0" algn="just"/>
            <a:r>
              <a:rPr lang="en-GB" sz="1600" b="0" i="0" dirty="0"/>
              <a:t>FOR ONLINE ORDERS SEARCH </a:t>
            </a:r>
            <a:r>
              <a:rPr lang="en-GB" sz="1600" b="1" i="1" dirty="0"/>
              <a:t>TR RESTAURANT</a:t>
            </a:r>
            <a:r>
              <a:rPr lang="en-GB" sz="1600" b="0" i="0" dirty="0"/>
              <a:t>: </a:t>
            </a:r>
            <a:r>
              <a:rPr lang="en-US" sz="1600" dirty="0"/>
              <a:t>JUSTEAT; UBEREATS; DELOVEROO. </a:t>
            </a:r>
          </a:p>
          <a:p>
            <a:pPr lvl="0" algn="just"/>
            <a:r>
              <a:rPr lang="en-US" sz="1600" dirty="0"/>
              <a:t>For caloric information please scan the QR code on the menu or ask one member of staff for our "CALOBOOK”</a:t>
            </a:r>
          </a:p>
          <a:p>
            <a:pPr lvl="0" algn="just"/>
            <a:r>
              <a:rPr lang="en-US" sz="1600" b="1" u="sng" dirty="0"/>
              <a:t>COVID SAFE</a:t>
            </a:r>
            <a:r>
              <a:rPr lang="en-US" sz="1600" b="1" dirty="0"/>
              <a:t>: NO CASH PAYMENT; CARD/CONTACTLESS ONLY; QR ORDERS AT TABLES, ROOMCHARGES AVAILABLE .</a:t>
            </a:r>
          </a:p>
          <a:p>
            <a:r>
              <a:rPr lang="en-GB" dirty="0" err="1"/>
              <a:t>Adress</a:t>
            </a:r>
            <a:r>
              <a:rPr lang="en-GB" dirty="0"/>
              <a:t>:</a:t>
            </a:r>
          </a:p>
          <a:p>
            <a:r>
              <a:rPr lang="en-GB" b="0" i="0" dirty="0">
                <a:solidFill>
                  <a:srgbClr val="323333"/>
                </a:solidFill>
                <a:effectLst/>
                <a:latin typeface="Montserrat" panose="020B0604020202020204" pitchFamily="2" charset="0"/>
              </a:rPr>
              <a:t>Hotel Trinity Restaurant</a:t>
            </a:r>
            <a:endParaRPr lang="en-GB" dirty="0"/>
          </a:p>
          <a:p>
            <a:r>
              <a:rPr lang="en-GB" b="0" i="0" dirty="0">
                <a:solidFill>
                  <a:srgbClr val="323333"/>
                </a:solidFill>
                <a:effectLst/>
                <a:latin typeface="Montserrat" panose="020B0604020202020204" pitchFamily="2" charset="0"/>
              </a:rPr>
              <a:t>Swansea</a:t>
            </a:r>
            <a:br>
              <a:rPr lang="en-GB" dirty="0"/>
            </a:br>
            <a:r>
              <a:rPr lang="en-GB" b="0" i="0" dirty="0" err="1">
                <a:solidFill>
                  <a:srgbClr val="323333"/>
                </a:solidFill>
                <a:effectLst/>
                <a:latin typeface="Montserrat" panose="020B0604020202020204" pitchFamily="2" charset="0"/>
              </a:rPr>
              <a:t>Singletony</a:t>
            </a:r>
            <a:r>
              <a:rPr lang="en-GB" b="0" i="0" dirty="0">
                <a:solidFill>
                  <a:srgbClr val="323333"/>
                </a:solidFill>
                <a:effectLst/>
                <a:latin typeface="Montserrat" panose="020B0604020202020204" pitchFamily="2" charset="0"/>
              </a:rPr>
              <a:t> Street</a:t>
            </a:r>
            <a:br>
              <a:rPr lang="en-GB" dirty="0"/>
            </a:br>
            <a:r>
              <a:rPr lang="en-GB" b="0" i="0" dirty="0">
                <a:solidFill>
                  <a:srgbClr val="323333"/>
                </a:solidFill>
                <a:effectLst/>
                <a:latin typeface="Montserrat" panose="020B0604020202020204" pitchFamily="2" charset="0"/>
              </a:rPr>
              <a:t>Swansea</a:t>
            </a:r>
            <a:br>
              <a:rPr lang="en-GB" dirty="0"/>
            </a:br>
            <a:r>
              <a:rPr lang="en-GB" b="0" i="0" dirty="0">
                <a:solidFill>
                  <a:srgbClr val="323333"/>
                </a:solidFill>
                <a:effectLst/>
                <a:latin typeface="Montserrat" panose="020B0604020202020204" pitchFamily="2" charset="0"/>
              </a:rPr>
              <a:t>SA1 3QJ</a:t>
            </a:r>
            <a:endParaRPr lang="en-GB" dirty="0"/>
          </a:p>
        </p:txBody>
      </p:sp>
      <p:pic>
        <p:nvPicPr>
          <p:cNvPr id="6" name="Picture 5" descr="Logo, icon&#10;&#10;Description automatically generated">
            <a:extLst>
              <a:ext uri="{FF2B5EF4-FFF2-40B4-BE49-F238E27FC236}">
                <a16:creationId xmlns:a16="http://schemas.microsoft.com/office/drawing/2014/main" id="{EC2F4800-34D8-4310-8974-73C5F76F44E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88373" y="3129280"/>
            <a:ext cx="381799" cy="299720"/>
          </a:xfrm>
          <a:prstGeom prst="rect">
            <a:avLst/>
          </a:prstGeom>
        </p:spPr>
      </p:pic>
      <p:pic>
        <p:nvPicPr>
          <p:cNvPr id="8" name="Picture 7" descr="Graphical user interface, text, application, chat or text message&#10;&#10;Description automatically generated">
            <a:extLst>
              <a:ext uri="{FF2B5EF4-FFF2-40B4-BE49-F238E27FC236}">
                <a16:creationId xmlns:a16="http://schemas.microsoft.com/office/drawing/2014/main" id="{8422B338-0842-4CF5-B68F-22C3CDEDC5F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580043" y="4064000"/>
            <a:ext cx="1949550" cy="1587582"/>
          </a:xfrm>
          <a:prstGeom prst="rect">
            <a:avLst/>
          </a:prstGeom>
        </p:spPr>
      </p:pic>
    </p:spTree>
    <p:extLst>
      <p:ext uri="{BB962C8B-B14F-4D97-AF65-F5344CB8AC3E}">
        <p14:creationId xmlns:p14="http://schemas.microsoft.com/office/powerpoint/2010/main" val="830271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847B8E3-42A8-4718-93F0-9438F07FF4F4}"/>
              </a:ext>
            </a:extLst>
          </p:cNvPr>
          <p:cNvSpPr>
            <a:spLocks noGrp="1"/>
          </p:cNvSpPr>
          <p:nvPr>
            <p:ph type="title"/>
          </p:nvPr>
        </p:nvSpPr>
        <p:spPr/>
        <p:txBody>
          <a:bodyPr/>
          <a:lstStyle/>
          <a:p>
            <a:r>
              <a:rPr lang="en-US" dirty="0"/>
              <a:t>Starters                                    Desserts </a:t>
            </a:r>
            <a:endParaRPr lang="en-GB" dirty="0"/>
          </a:p>
        </p:txBody>
      </p:sp>
      <p:sp>
        <p:nvSpPr>
          <p:cNvPr id="4" name="Content Placeholder 3">
            <a:extLst>
              <a:ext uri="{FF2B5EF4-FFF2-40B4-BE49-F238E27FC236}">
                <a16:creationId xmlns:a16="http://schemas.microsoft.com/office/drawing/2014/main" id="{956F098A-60E1-4C2A-AD50-90F9528F93AB}"/>
              </a:ext>
            </a:extLst>
          </p:cNvPr>
          <p:cNvSpPr>
            <a:spLocks noGrp="1"/>
          </p:cNvSpPr>
          <p:nvPr>
            <p:ph sz="half" idx="1"/>
          </p:nvPr>
        </p:nvSpPr>
        <p:spPr/>
        <p:txBody>
          <a:bodyPr>
            <a:normAutofit fontScale="55000" lnSpcReduction="20000"/>
          </a:bodyPr>
          <a:lstStyle/>
          <a:p>
            <a:pPr>
              <a:lnSpc>
                <a:spcPct val="107000"/>
              </a:lnSpc>
              <a:spcAft>
                <a:spcPts val="800"/>
              </a:spcAft>
            </a:pPr>
            <a:r>
              <a:rPr lang="en-US" sz="4400" b="1" dirty="0">
                <a:latin typeface="Calibri" panose="020F0502020204030204" pitchFamily="34" charset="0"/>
                <a:cs typeface="Times New Roman" panose="02020603050405020304" pitchFamily="18" charset="0"/>
              </a:rPr>
              <a:t>Prawn Cocktail (Cr, Mu, E, SD) </a:t>
            </a:r>
            <a:r>
              <a:rPr lang="en-US" sz="2800" dirty="0">
                <a:effectLst/>
                <a:latin typeface="+mj-lt"/>
                <a:ea typeface="Calibri" panose="020F0502020204030204" pitchFamily="34" charset="0"/>
                <a:cs typeface="Times New Roman" panose="02020603050405020304" pitchFamily="18" charset="0"/>
              </a:rPr>
              <a:t>11.80</a:t>
            </a:r>
            <a:endParaRPr lang="en-GB" sz="2800" dirty="0">
              <a:effectLst/>
              <a:latin typeface="+mj-lt"/>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2800" dirty="0">
                <a:effectLst/>
                <a:latin typeface="+mj-lt"/>
                <a:ea typeface="Calibri" panose="020F0502020204030204" pitchFamily="34" charset="0"/>
                <a:cs typeface="Times New Roman" panose="02020603050405020304" pitchFamily="18" charset="0"/>
              </a:rPr>
              <a:t>Combination of lettuce and cherry tomatoes with scrumptious royal prawns in Marie Rose sauce </a:t>
            </a:r>
          </a:p>
          <a:p>
            <a:pPr marL="0" indent="0">
              <a:lnSpc>
                <a:spcPct val="107000"/>
              </a:lnSpc>
              <a:spcAft>
                <a:spcPts val="800"/>
              </a:spcAft>
              <a:buNone/>
            </a:pPr>
            <a:r>
              <a:rPr lang="en-US" sz="2800" b="1" i="1" u="sng" dirty="0">
                <a:effectLst/>
                <a:latin typeface="+mj-lt"/>
                <a:ea typeface="Calibri" panose="020F0502020204030204" pitchFamily="34" charset="0"/>
                <a:cs typeface="Times New Roman" panose="02020603050405020304" pitchFamily="18" charset="0"/>
              </a:rPr>
              <a:t>Recommended with: British </a:t>
            </a:r>
            <a:r>
              <a:rPr lang="en-US" sz="2800" b="1" i="1" u="sng" dirty="0" err="1">
                <a:effectLst/>
                <a:latin typeface="+mj-lt"/>
                <a:ea typeface="Calibri" panose="020F0502020204030204" pitchFamily="34" charset="0"/>
                <a:cs typeface="Times New Roman" panose="02020603050405020304" pitchFamily="18" charset="0"/>
              </a:rPr>
              <a:t>Nyetimber</a:t>
            </a:r>
            <a:r>
              <a:rPr lang="en-US" sz="2800" b="1" i="1" u="sng" dirty="0">
                <a:effectLst/>
                <a:latin typeface="+mj-lt"/>
                <a:ea typeface="Calibri" panose="020F0502020204030204" pitchFamily="34" charset="0"/>
                <a:cs typeface="Times New Roman" panose="02020603050405020304" pitchFamily="18" charset="0"/>
              </a:rPr>
              <a:t> Classic Champagne</a:t>
            </a:r>
            <a:r>
              <a:rPr lang="en-US" sz="2800" b="1" i="1" u="sng" dirty="0">
                <a:solidFill>
                  <a:srgbClr val="000000"/>
                </a:solidFill>
                <a:effectLst/>
                <a:latin typeface="+mj-lt"/>
                <a:ea typeface="Calibri" panose="020F0502020204030204" pitchFamily="34" charset="0"/>
                <a:cs typeface="Times New Roman" panose="02020603050405020304" pitchFamily="18" charset="0"/>
              </a:rPr>
              <a:t> </a:t>
            </a:r>
            <a:endParaRPr lang="en-GB" sz="2800" b="1" i="1" u="sng" dirty="0">
              <a:effectLst/>
              <a:latin typeface="+mj-lt"/>
              <a:ea typeface="Calibri" panose="020F0502020204030204" pitchFamily="34" charset="0"/>
              <a:cs typeface="Times New Roman" panose="02020603050405020304" pitchFamily="18" charset="0"/>
            </a:endParaRPr>
          </a:p>
          <a:p>
            <a:pPr>
              <a:lnSpc>
                <a:spcPct val="107000"/>
              </a:lnSpc>
              <a:spcAft>
                <a:spcPts val="800"/>
              </a:spcAft>
            </a:pPr>
            <a:r>
              <a:rPr lang="en-US" sz="4400" b="1" dirty="0">
                <a:latin typeface="Calibri" panose="020F0502020204030204" pitchFamily="34" charset="0"/>
                <a:cs typeface="Times New Roman" panose="02020603050405020304" pitchFamily="18" charset="0"/>
              </a:rPr>
              <a:t>Caesar Salad (F, G, D, E ) </a:t>
            </a:r>
            <a:endParaRPr lang="en-GB" sz="4400" b="1" dirty="0">
              <a:latin typeface="Calibri" panose="020F0502020204030204" pitchFamily="34" charset="0"/>
              <a:cs typeface="Times New Roman" panose="02020603050405020304" pitchFamily="18" charset="0"/>
            </a:endParaRPr>
          </a:p>
          <a:p>
            <a:pPr marL="0" indent="0">
              <a:lnSpc>
                <a:spcPct val="107000"/>
              </a:lnSpc>
              <a:spcAft>
                <a:spcPts val="800"/>
              </a:spcAft>
              <a:buNone/>
            </a:pPr>
            <a:r>
              <a:rPr lang="en-US" sz="2800" dirty="0">
                <a:effectLst/>
                <a:latin typeface="+mj-lt"/>
                <a:ea typeface="Calibri" panose="020F0502020204030204" pitchFamily="34" charset="0"/>
                <a:cs typeface="Times New Roman" panose="02020603050405020304" pitchFamily="18" charset="0"/>
              </a:rPr>
              <a:t>Romaine salad, croutons, Parmesan, Caesar dressing ALL THREE OPTIONS AVAILEBLE AS A MAIN COURSE:</a:t>
            </a:r>
            <a:endParaRPr lang="en-GB" sz="2800" dirty="0">
              <a:effectLst/>
              <a:latin typeface="+mj-lt"/>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2800" dirty="0">
                <a:effectLst/>
                <a:latin typeface="+mj-lt"/>
                <a:ea typeface="Calibri" panose="020F0502020204030204" pitchFamily="34" charset="0"/>
                <a:cs typeface="Times New Roman" panose="02020603050405020304" pitchFamily="18" charset="0"/>
              </a:rPr>
              <a:t>Traditional 7.30 / 10.30 </a:t>
            </a:r>
            <a:r>
              <a:rPr lang="en-US" sz="2800" b="1" dirty="0">
                <a:effectLst/>
                <a:latin typeface="+mj-lt"/>
                <a:ea typeface="Calibri" panose="020F0502020204030204" pitchFamily="34" charset="0"/>
                <a:cs typeface="Times New Roman" panose="02020603050405020304" pitchFamily="18" charset="0"/>
              </a:rPr>
              <a:t> </a:t>
            </a:r>
            <a:endParaRPr lang="en-GB" sz="2800" b="1" dirty="0">
              <a:effectLst/>
              <a:latin typeface="+mj-lt"/>
              <a:ea typeface="Calibri" panose="020F0502020204030204" pitchFamily="34" charset="0"/>
              <a:cs typeface="Times New Roman" panose="02020603050405020304" pitchFamily="18" charset="0"/>
            </a:endParaRPr>
          </a:p>
          <a:p>
            <a:pPr>
              <a:lnSpc>
                <a:spcPct val="107000"/>
              </a:lnSpc>
              <a:spcAft>
                <a:spcPts val="800"/>
              </a:spcAft>
            </a:pPr>
            <a:r>
              <a:rPr lang="en-US" sz="2800" b="1" dirty="0">
                <a:effectLst/>
                <a:latin typeface="+mj-lt"/>
                <a:ea typeface="Calibri" panose="020F0502020204030204" pitchFamily="34" charset="0"/>
                <a:cs typeface="Times New Roman" panose="02020603050405020304" pitchFamily="18" charset="0"/>
              </a:rPr>
              <a:t>TR’s Chicken Wings (D) </a:t>
            </a:r>
            <a:r>
              <a:rPr lang="en-US" sz="2800" dirty="0">
                <a:effectLst/>
                <a:latin typeface="+mj-lt"/>
                <a:ea typeface="Calibri" panose="020F0502020204030204" pitchFamily="34" charset="0"/>
                <a:cs typeface="Times New Roman" panose="02020603050405020304" pitchFamily="18" charset="0"/>
              </a:rPr>
              <a:t>6.90</a:t>
            </a:r>
            <a:endParaRPr lang="en-GB" sz="2800" dirty="0">
              <a:effectLst/>
              <a:latin typeface="+mj-lt"/>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2800" dirty="0">
                <a:effectLst/>
                <a:latin typeface="+mj-lt"/>
                <a:ea typeface="Calibri" panose="020F0502020204030204" pitchFamily="34" charset="0"/>
                <a:cs typeface="Times New Roman" panose="02020603050405020304" pitchFamily="18" charset="0"/>
              </a:rPr>
              <a:t>ten fiery wings smothered in our homemade sauce</a:t>
            </a:r>
          </a:p>
          <a:p>
            <a:endParaRPr lang="en-GB" dirty="0"/>
          </a:p>
        </p:txBody>
      </p:sp>
      <p:sp>
        <p:nvSpPr>
          <p:cNvPr id="5" name="Content Placeholder 4">
            <a:extLst>
              <a:ext uri="{FF2B5EF4-FFF2-40B4-BE49-F238E27FC236}">
                <a16:creationId xmlns:a16="http://schemas.microsoft.com/office/drawing/2014/main" id="{7034BDE6-9E14-4F8F-B4C0-C1922906FFFD}"/>
              </a:ext>
            </a:extLst>
          </p:cNvPr>
          <p:cNvSpPr>
            <a:spLocks noGrp="1"/>
          </p:cNvSpPr>
          <p:nvPr>
            <p:ph sz="half" idx="2"/>
          </p:nvPr>
        </p:nvSpPr>
        <p:spPr/>
        <p:txBody>
          <a:bodyPr>
            <a:normAutofit fontScale="55000" lnSpcReduction="20000"/>
          </a:bodyPr>
          <a:lstStyle/>
          <a:p>
            <a:pPr>
              <a:spcAft>
                <a:spcPts val="800"/>
              </a:spcAft>
            </a:pPr>
            <a:r>
              <a:rPr lang="en-US" sz="4400" b="1" dirty="0">
                <a:effectLst/>
                <a:latin typeface="Calibri" panose="020F0502020204030204" pitchFamily="34" charset="0"/>
                <a:ea typeface="Calibri" panose="020F0502020204030204" pitchFamily="34" charset="0"/>
                <a:cs typeface="Times New Roman" panose="02020603050405020304" pitchFamily="18" charset="0"/>
              </a:rPr>
              <a:t>Key Lime Bar (C, V, E)</a:t>
            </a:r>
            <a:r>
              <a:rPr lang="en-US" sz="4000" dirty="0">
                <a:effectLst/>
                <a:latin typeface="Calibri" panose="020F0502020204030204" pitchFamily="34" charset="0"/>
                <a:ea typeface="Calibri" panose="020F0502020204030204" pitchFamily="34" charset="0"/>
                <a:cs typeface="Times New Roman" panose="02020603050405020304" pitchFamily="18" charset="0"/>
              </a:rPr>
              <a:t> 6.75</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US" sz="2800" dirty="0">
                <a:effectLst/>
                <a:latin typeface="Calibri" panose="020F0502020204030204" pitchFamily="34" charset="0"/>
                <a:ea typeface="Calibri" panose="020F0502020204030204" pitchFamily="34" charset="0"/>
                <a:cs typeface="Times New Roman" panose="02020603050405020304" pitchFamily="18" charset="0"/>
              </a:rPr>
              <a:t>Biscuit crumb, frozen vegan yogurt </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US" sz="4400" b="1" dirty="0">
                <a:effectLst/>
                <a:latin typeface="Calibri" panose="020F0502020204030204" pitchFamily="34" charset="0"/>
                <a:ea typeface="Calibri" panose="020F0502020204030204" pitchFamily="34" charset="0"/>
                <a:cs typeface="Times New Roman" panose="02020603050405020304" pitchFamily="18" charset="0"/>
              </a:rPr>
              <a:t>Apple, Blueberry and Pecan Crush (V, G, D, E, N</a:t>
            </a:r>
            <a:r>
              <a:rPr lang="en-US" sz="4000" dirty="0">
                <a:effectLst/>
                <a:latin typeface="Calibri" panose="020F0502020204030204" pitchFamily="34" charset="0"/>
                <a:ea typeface="Calibri" panose="020F0502020204030204" pitchFamily="34" charset="0"/>
                <a:cs typeface="Times New Roman" panose="02020603050405020304" pitchFamily="18" charset="0"/>
              </a:rPr>
              <a:t>) 6.75 </a:t>
            </a:r>
            <a:r>
              <a:rPr lang="en-US" sz="2800" dirty="0">
                <a:latin typeface="Calibri" panose="020F0502020204030204" pitchFamily="34" charset="0"/>
                <a:cs typeface="Times New Roman" panose="02020603050405020304" pitchFamily="18" charset="0"/>
              </a:rPr>
              <a:t>Recommended with: </a:t>
            </a:r>
            <a:r>
              <a:rPr lang="en-US" sz="2800" dirty="0" err="1">
                <a:latin typeface="Calibri" panose="020F0502020204030204" pitchFamily="34" charset="0"/>
                <a:cs typeface="Times New Roman" panose="02020603050405020304" pitchFamily="18" charset="0"/>
              </a:rPr>
              <a:t>Tokaji</a:t>
            </a:r>
            <a:r>
              <a:rPr lang="en-US" sz="2800" dirty="0">
                <a:latin typeface="Calibri" panose="020F0502020204030204" pitchFamily="34" charset="0"/>
                <a:cs typeface="Times New Roman" panose="02020603050405020304" pitchFamily="18" charset="0"/>
              </a:rPr>
              <a:t> sweet wine</a:t>
            </a:r>
            <a:endParaRPr lang="en-GB" sz="2800" dirty="0">
              <a:latin typeface="Calibri" panose="020F0502020204030204" pitchFamily="34" charset="0"/>
              <a:cs typeface="Times New Roman" panose="02020603050405020304" pitchFamily="18" charset="0"/>
            </a:endParaRPr>
          </a:p>
          <a:p>
            <a:pPr marL="0" indent="0">
              <a:spcAft>
                <a:spcPts val="800"/>
              </a:spcAft>
              <a:buNone/>
            </a:pPr>
            <a:r>
              <a:rPr lang="en-US" sz="2800" dirty="0">
                <a:effectLst/>
                <a:latin typeface="Calibri" panose="020F0502020204030204" pitchFamily="34" charset="0"/>
                <a:ea typeface="Calibri" panose="020F0502020204030204" pitchFamily="34" charset="0"/>
                <a:cs typeface="Times New Roman" panose="02020603050405020304" pitchFamily="18" charset="0"/>
              </a:rPr>
              <a:t>Golden crumble topped up with Tonka bean custard</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US" sz="4400" b="1" dirty="0">
                <a:effectLst/>
                <a:latin typeface="Calibri" panose="020F0502020204030204" pitchFamily="34" charset="0"/>
                <a:ea typeface="Calibri" panose="020F0502020204030204" pitchFamily="34" charset="0"/>
                <a:cs typeface="Times New Roman" panose="02020603050405020304" pitchFamily="18" charset="0"/>
              </a:rPr>
              <a:t>Vanilla and Strawberry Cheesecake (V, D, E, G, S) </a:t>
            </a:r>
            <a:r>
              <a:rPr lang="en-US" sz="4000" dirty="0">
                <a:effectLst/>
                <a:latin typeface="Calibri" panose="020F0502020204030204" pitchFamily="34" charset="0"/>
                <a:ea typeface="Calibri" panose="020F0502020204030204" pitchFamily="34" charset="0"/>
                <a:cs typeface="Times New Roman" panose="02020603050405020304" pitchFamily="18" charset="0"/>
              </a:rPr>
              <a:t>7.00 </a:t>
            </a:r>
          </a:p>
          <a:p>
            <a:pPr marL="0" indent="0">
              <a:spcAft>
                <a:spcPts val="800"/>
              </a:spcAft>
              <a:buNone/>
            </a:pPr>
            <a:r>
              <a:rPr lang="en-US" sz="2800" b="1" u="sng" dirty="0">
                <a:latin typeface="Calibri" panose="020F0502020204030204" pitchFamily="34" charset="0"/>
                <a:cs typeface="Times New Roman" panose="02020603050405020304" pitchFamily="18" charset="0"/>
              </a:rPr>
              <a:t>Recommended with: </a:t>
            </a:r>
            <a:r>
              <a:rPr lang="en-US" sz="2800" b="1" u="sng" dirty="0" err="1">
                <a:latin typeface="Calibri" panose="020F0502020204030204" pitchFamily="34" charset="0"/>
                <a:cs typeface="Times New Roman" panose="02020603050405020304" pitchFamily="18" charset="0"/>
              </a:rPr>
              <a:t>Tokaji</a:t>
            </a:r>
            <a:r>
              <a:rPr lang="en-US" sz="2800" b="1" u="sng" dirty="0">
                <a:latin typeface="Calibri" panose="020F0502020204030204" pitchFamily="34" charset="0"/>
                <a:cs typeface="Times New Roman" panose="02020603050405020304" pitchFamily="18" charset="0"/>
              </a:rPr>
              <a:t> sweet wine</a:t>
            </a:r>
          </a:p>
          <a:p>
            <a:endParaRPr lang="en-GB" dirty="0"/>
          </a:p>
        </p:txBody>
      </p:sp>
      <p:pic>
        <p:nvPicPr>
          <p:cNvPr id="6" name="Picture 5" descr="Logo, icon&#10;&#10;Description automatically generated">
            <a:extLst>
              <a:ext uri="{FF2B5EF4-FFF2-40B4-BE49-F238E27FC236}">
                <a16:creationId xmlns:a16="http://schemas.microsoft.com/office/drawing/2014/main" id="{D0122902-0BDB-47A0-A2D2-D1B11113EEF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193172" y="2170420"/>
            <a:ext cx="402588" cy="316040"/>
          </a:xfrm>
          <a:prstGeom prst="rect">
            <a:avLst/>
          </a:prstGeom>
        </p:spPr>
      </p:pic>
      <p:pic>
        <p:nvPicPr>
          <p:cNvPr id="7" name="Graphic 6" descr="Cake slice with solid fill">
            <a:extLst>
              <a:ext uri="{FF2B5EF4-FFF2-40B4-BE49-F238E27FC236}">
                <a16:creationId xmlns:a16="http://schemas.microsoft.com/office/drawing/2014/main" id="{43765199-7CF8-465F-A494-A1DD715A3A8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193172" y="776288"/>
            <a:ext cx="914400" cy="914400"/>
          </a:xfrm>
          <a:prstGeom prst="rect">
            <a:avLst/>
          </a:prstGeom>
        </p:spPr>
      </p:pic>
    </p:spTree>
    <p:extLst>
      <p:ext uri="{BB962C8B-B14F-4D97-AF65-F5344CB8AC3E}">
        <p14:creationId xmlns:p14="http://schemas.microsoft.com/office/powerpoint/2010/main" val="42342239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480-2591-4892-96C1-88C8BB60F0E2}"/>
              </a:ext>
            </a:extLst>
          </p:cNvPr>
          <p:cNvSpPr>
            <a:spLocks noGrp="1"/>
          </p:cNvSpPr>
          <p:nvPr>
            <p:ph type="title"/>
          </p:nvPr>
        </p:nvSpPr>
        <p:spPr/>
        <p:txBody>
          <a:bodyPr>
            <a:normAutofit/>
          </a:bodyPr>
          <a:lstStyle/>
          <a:p>
            <a:r>
              <a:rPr lang="en-US" sz="3200" b="1" i="1" dirty="0"/>
              <a:t>FISH AND WINE LIST:</a:t>
            </a:r>
            <a:endParaRPr lang="en-GB" sz="3200" b="1" i="1" dirty="0"/>
          </a:p>
        </p:txBody>
      </p:sp>
      <p:sp>
        <p:nvSpPr>
          <p:cNvPr id="4" name="Text Placeholder 3">
            <a:extLst>
              <a:ext uri="{FF2B5EF4-FFF2-40B4-BE49-F238E27FC236}">
                <a16:creationId xmlns:a16="http://schemas.microsoft.com/office/drawing/2014/main" id="{9BBAE3E7-DC3C-4943-9724-6A8CCEB34E13}"/>
              </a:ext>
            </a:extLst>
          </p:cNvPr>
          <p:cNvSpPr>
            <a:spLocks noGrp="1"/>
          </p:cNvSpPr>
          <p:nvPr>
            <p:ph type="body" idx="1"/>
          </p:nvPr>
        </p:nvSpPr>
        <p:spPr/>
        <p:txBody>
          <a:bodyPr>
            <a:normAutofit fontScale="47500" lnSpcReduction="20000"/>
          </a:bodyPr>
          <a:lstStyle/>
          <a:p>
            <a:r>
              <a:rPr lang="en-GB" sz="6400" b="1" dirty="0">
                <a:solidFill>
                  <a:srgbClr val="000000"/>
                </a:solidFill>
                <a:effectLst/>
                <a:latin typeface="+mj-lt"/>
                <a:ea typeface="Calibri" panose="020F0502020204030204" pitchFamily="34" charset="0"/>
                <a:cs typeface="Times New Roman" panose="02020603050405020304" pitchFamily="18" charset="0"/>
              </a:rPr>
              <a:t>          </a:t>
            </a:r>
            <a:endParaRPr lang="en-US" sz="6400" b="1" u="sng" dirty="0">
              <a:effectLst/>
              <a:latin typeface="+mj-lt"/>
              <a:ea typeface="Calibri" panose="020F0502020204030204" pitchFamily="34" charset="0"/>
              <a:cs typeface="Times New Roman" panose="02020603050405020304" pitchFamily="18" charset="0"/>
            </a:endParaRPr>
          </a:p>
          <a:p>
            <a:r>
              <a:rPr lang="en-US" sz="4800" b="1" u="sng" dirty="0">
                <a:effectLst/>
                <a:latin typeface="+mj-lt"/>
                <a:ea typeface="Calibri" panose="020F0502020204030204" pitchFamily="34" charset="0"/>
                <a:cs typeface="Times New Roman" panose="02020603050405020304" pitchFamily="18" charset="0"/>
              </a:rPr>
              <a:t>THE FISH </a:t>
            </a:r>
          </a:p>
          <a:p>
            <a:endParaRPr lang="en-GB" dirty="0"/>
          </a:p>
        </p:txBody>
      </p:sp>
      <p:sp>
        <p:nvSpPr>
          <p:cNvPr id="5" name="Content Placeholder 4">
            <a:extLst>
              <a:ext uri="{FF2B5EF4-FFF2-40B4-BE49-F238E27FC236}">
                <a16:creationId xmlns:a16="http://schemas.microsoft.com/office/drawing/2014/main" id="{038306EB-828C-4B6E-B65D-07BF59DC3FF2}"/>
              </a:ext>
            </a:extLst>
          </p:cNvPr>
          <p:cNvSpPr>
            <a:spLocks noGrp="1"/>
          </p:cNvSpPr>
          <p:nvPr>
            <p:ph sz="half" idx="2"/>
          </p:nvPr>
        </p:nvSpPr>
        <p:spPr/>
        <p:txBody>
          <a:bodyPr>
            <a:normAutofit fontScale="25000" lnSpcReduction="20000"/>
          </a:bodyPr>
          <a:lstStyle/>
          <a:p>
            <a:pPr>
              <a:lnSpc>
                <a:spcPct val="107000"/>
              </a:lnSpc>
              <a:spcAft>
                <a:spcPts val="800"/>
              </a:spcAft>
            </a:pPr>
            <a:r>
              <a:rPr lang="en-GB" sz="5600" b="1" dirty="0">
                <a:solidFill>
                  <a:srgbClr val="000000"/>
                </a:solidFill>
                <a:effectLst/>
                <a:latin typeface="+mj-lt"/>
                <a:ea typeface="Calibri" panose="020F0502020204030204" pitchFamily="34" charset="0"/>
                <a:cs typeface="Times New Roman" panose="02020603050405020304" pitchFamily="18" charset="0"/>
              </a:rPr>
              <a:t>  </a:t>
            </a:r>
            <a:r>
              <a:rPr lang="en-US" sz="5600" b="1" dirty="0">
                <a:effectLst/>
                <a:latin typeface="+mj-lt"/>
                <a:ea typeface="Calibri" panose="020F0502020204030204" pitchFamily="34" charset="0"/>
                <a:cs typeface="Times New Roman" panose="02020603050405020304" pitchFamily="18" charset="0"/>
              </a:rPr>
              <a:t>Grilled Fish (F, SE, S, G)</a:t>
            </a:r>
          </a:p>
          <a:p>
            <a:pPr marL="0" indent="0">
              <a:lnSpc>
                <a:spcPct val="107000"/>
              </a:lnSpc>
              <a:spcAft>
                <a:spcPts val="800"/>
              </a:spcAft>
              <a:buNone/>
            </a:pPr>
            <a:r>
              <a:rPr lang="en-US" sz="5600" dirty="0">
                <a:effectLst/>
                <a:latin typeface="+mj-lt"/>
                <a:ea typeface="Calibri" panose="020F0502020204030204" pitchFamily="34" charset="0"/>
                <a:cs typeface="Times New Roman" panose="02020603050405020304" pitchFamily="18" charset="0"/>
              </a:rPr>
              <a:t>Served with fresh baked baby potatoes, charred vegetables, and soy sauce after being marinated with chili and lime.</a:t>
            </a:r>
            <a:endParaRPr lang="en-GB" sz="5600" b="1" dirty="0">
              <a:effectLst/>
              <a:latin typeface="+mj-lt"/>
              <a:ea typeface="Calibri" panose="020F0502020204030204" pitchFamily="34" charset="0"/>
              <a:cs typeface="Times New Roman" panose="02020603050405020304" pitchFamily="18" charset="0"/>
            </a:endParaRPr>
          </a:p>
          <a:p>
            <a:pPr>
              <a:lnSpc>
                <a:spcPct val="107000"/>
              </a:lnSpc>
              <a:spcAft>
                <a:spcPts val="800"/>
              </a:spcAft>
            </a:pPr>
            <a:r>
              <a:rPr lang="en-US" sz="5600" dirty="0">
                <a:effectLst/>
                <a:latin typeface="+mj-lt"/>
                <a:ea typeface="Calibri" panose="020F0502020204030204" pitchFamily="34" charset="0"/>
                <a:cs typeface="Times New Roman" panose="02020603050405020304" pitchFamily="18" charset="0"/>
              </a:rPr>
              <a:t>Salmon                                                                            17.00</a:t>
            </a:r>
            <a:endParaRPr lang="en-GB" sz="5600" dirty="0">
              <a:effectLst/>
              <a:latin typeface="+mj-lt"/>
              <a:ea typeface="Calibri" panose="020F0502020204030204" pitchFamily="34" charset="0"/>
              <a:cs typeface="Times New Roman" panose="02020603050405020304" pitchFamily="18" charset="0"/>
            </a:endParaRPr>
          </a:p>
          <a:p>
            <a:pPr>
              <a:lnSpc>
                <a:spcPct val="107000"/>
              </a:lnSpc>
              <a:spcAft>
                <a:spcPts val="800"/>
              </a:spcAft>
            </a:pPr>
            <a:r>
              <a:rPr lang="en-US" sz="5600" dirty="0">
                <a:effectLst/>
                <a:latin typeface="+mj-lt"/>
                <a:ea typeface="Calibri" panose="020F0502020204030204" pitchFamily="34" charset="0"/>
                <a:cs typeface="Times New Roman" panose="02020603050405020304" pitchFamily="18" charset="0"/>
              </a:rPr>
              <a:t>Sole                                                                                  27.00</a:t>
            </a:r>
            <a:endParaRPr lang="en-GB" sz="5600" dirty="0">
              <a:effectLst/>
              <a:latin typeface="+mj-lt"/>
              <a:ea typeface="Calibri" panose="020F0502020204030204" pitchFamily="34" charset="0"/>
              <a:cs typeface="Times New Roman" panose="02020603050405020304" pitchFamily="18" charset="0"/>
            </a:endParaRPr>
          </a:p>
          <a:p>
            <a:pPr>
              <a:lnSpc>
                <a:spcPct val="107000"/>
              </a:lnSpc>
              <a:spcAft>
                <a:spcPts val="800"/>
              </a:spcAft>
            </a:pPr>
            <a:r>
              <a:rPr lang="en-US" sz="5600" dirty="0">
                <a:effectLst/>
                <a:latin typeface="+mj-lt"/>
                <a:ea typeface="Calibri" panose="020F0502020204030204" pitchFamily="34" charset="0"/>
                <a:cs typeface="Times New Roman" panose="02020603050405020304" pitchFamily="18" charset="0"/>
              </a:rPr>
              <a:t>Trout                                                                                24.00</a:t>
            </a:r>
            <a:endParaRPr lang="en-GB" sz="5600" dirty="0">
              <a:effectLst/>
              <a:latin typeface="+mj-lt"/>
              <a:ea typeface="Calibri" panose="020F0502020204030204" pitchFamily="34" charset="0"/>
              <a:cs typeface="Times New Roman" panose="02020603050405020304" pitchFamily="18" charset="0"/>
            </a:endParaRPr>
          </a:p>
          <a:p>
            <a:pPr>
              <a:lnSpc>
                <a:spcPct val="107000"/>
              </a:lnSpc>
              <a:spcAft>
                <a:spcPts val="800"/>
              </a:spcAft>
            </a:pPr>
            <a:r>
              <a:rPr lang="en-US" sz="5600" dirty="0">
                <a:effectLst/>
                <a:latin typeface="+mj-lt"/>
                <a:ea typeface="Calibri" panose="020F0502020204030204" pitchFamily="34" charset="0"/>
                <a:cs typeface="Times New Roman" panose="02020603050405020304" pitchFamily="18" charset="0"/>
              </a:rPr>
              <a:t>Black Bream                                                                   22.00</a:t>
            </a:r>
            <a:endParaRPr lang="en-GB" sz="5600" dirty="0">
              <a:effectLst/>
              <a:latin typeface="+mj-lt"/>
              <a:ea typeface="Calibri" panose="020F0502020204030204" pitchFamily="34" charset="0"/>
              <a:cs typeface="Times New Roman" panose="02020603050405020304" pitchFamily="18" charset="0"/>
            </a:endParaRPr>
          </a:p>
          <a:p>
            <a:pPr>
              <a:lnSpc>
                <a:spcPct val="107000"/>
              </a:lnSpc>
              <a:spcAft>
                <a:spcPts val="800"/>
              </a:spcAft>
            </a:pPr>
            <a:r>
              <a:rPr lang="en-US" sz="5600" dirty="0">
                <a:effectLst/>
                <a:latin typeface="+mj-lt"/>
                <a:ea typeface="Calibri" panose="020F0502020204030204" pitchFamily="34" charset="0"/>
                <a:cs typeface="Times New Roman" panose="02020603050405020304" pitchFamily="18" charset="0"/>
              </a:rPr>
              <a:t>Mackerel                                                                        16.50                                  </a:t>
            </a:r>
            <a:endParaRPr lang="en-GB" sz="5600" dirty="0">
              <a:effectLst/>
              <a:latin typeface="+mj-lt"/>
              <a:ea typeface="Calibri" panose="020F0502020204030204" pitchFamily="34" charset="0"/>
              <a:cs typeface="Times New Roman" panose="02020603050405020304" pitchFamily="18" charset="0"/>
            </a:endParaRPr>
          </a:p>
          <a:p>
            <a:pPr>
              <a:lnSpc>
                <a:spcPct val="107000"/>
              </a:lnSpc>
              <a:spcAft>
                <a:spcPts val="800"/>
              </a:spcAft>
            </a:pPr>
            <a:r>
              <a:rPr lang="en-US" sz="5600" dirty="0">
                <a:effectLst/>
                <a:latin typeface="+mj-lt"/>
                <a:ea typeface="Calibri" panose="020F0502020204030204" pitchFamily="34" charset="0"/>
                <a:cs typeface="Times New Roman" panose="02020603050405020304" pitchFamily="18" charset="0"/>
              </a:rPr>
              <a:t>Seabass                                                                          20.70</a:t>
            </a:r>
          </a:p>
          <a:p>
            <a:pPr>
              <a:lnSpc>
                <a:spcPct val="107000"/>
              </a:lnSpc>
              <a:spcAft>
                <a:spcPts val="800"/>
              </a:spcAft>
            </a:pPr>
            <a:r>
              <a:rPr lang="en-US" sz="5600" b="1" dirty="0">
                <a:effectLst/>
                <a:latin typeface="+mj-lt"/>
                <a:ea typeface="Calibri" panose="020F0502020204030204" pitchFamily="34" charset="0"/>
                <a:cs typeface="Times New Roman" panose="02020603050405020304" pitchFamily="18" charset="0"/>
              </a:rPr>
              <a:t>Ale Buttered Fish (F, G, E, SD)               </a:t>
            </a:r>
            <a:r>
              <a:rPr lang="en-US" sz="5600" dirty="0">
                <a:latin typeface="+mj-lt"/>
                <a:cs typeface="Times New Roman" panose="02020603050405020304" pitchFamily="18" charset="0"/>
              </a:rPr>
              <a:t>                                         15.30</a:t>
            </a:r>
            <a:endParaRPr lang="en-GB" sz="5600" dirty="0">
              <a:latin typeface="+mj-lt"/>
              <a:cs typeface="Times New Roman" panose="02020603050405020304" pitchFamily="18" charset="0"/>
            </a:endParaRPr>
          </a:p>
          <a:p>
            <a:pPr marL="0" indent="0">
              <a:lnSpc>
                <a:spcPct val="107000"/>
              </a:lnSpc>
              <a:spcAft>
                <a:spcPts val="800"/>
              </a:spcAft>
              <a:buNone/>
            </a:pPr>
            <a:r>
              <a:rPr lang="en-US" sz="5600" dirty="0">
                <a:effectLst/>
                <a:latin typeface="+mj-lt"/>
                <a:ea typeface="Calibri" panose="020F0502020204030204" pitchFamily="34" charset="0"/>
                <a:cs typeface="Times New Roman" panose="02020603050405020304" pitchFamily="18" charset="0"/>
              </a:rPr>
              <a:t>Served with fries, pea puree and tartare sauce</a:t>
            </a:r>
            <a:endParaRPr lang="en-GB" sz="5600" dirty="0">
              <a:effectLst/>
              <a:latin typeface="+mj-lt"/>
              <a:ea typeface="Calibri" panose="020F0502020204030204" pitchFamily="34" charset="0"/>
              <a:cs typeface="Times New Roman" panose="02020603050405020304" pitchFamily="18" charset="0"/>
            </a:endParaRPr>
          </a:p>
          <a:p>
            <a:pPr marL="0" indent="0">
              <a:buNone/>
            </a:pPr>
            <a:endParaRPr lang="en-GB" dirty="0"/>
          </a:p>
        </p:txBody>
      </p:sp>
      <p:sp>
        <p:nvSpPr>
          <p:cNvPr id="6" name="Text Placeholder 5">
            <a:extLst>
              <a:ext uri="{FF2B5EF4-FFF2-40B4-BE49-F238E27FC236}">
                <a16:creationId xmlns:a16="http://schemas.microsoft.com/office/drawing/2014/main" id="{0854CC82-91D4-42FB-89BB-441108A20992}"/>
              </a:ext>
            </a:extLst>
          </p:cNvPr>
          <p:cNvSpPr>
            <a:spLocks noGrp="1"/>
          </p:cNvSpPr>
          <p:nvPr>
            <p:ph type="body" sz="quarter" idx="3"/>
          </p:nvPr>
        </p:nvSpPr>
        <p:spPr/>
        <p:txBody>
          <a:bodyPr>
            <a:normAutofit fontScale="47500" lnSpcReduction="20000"/>
          </a:bodyPr>
          <a:lstStyle/>
          <a:p>
            <a:r>
              <a:rPr lang="en-US" sz="4800" u="sng" dirty="0">
                <a:latin typeface="+mj-lt"/>
                <a:cs typeface="Times New Roman" panose="02020603050405020304" pitchFamily="18" charset="0"/>
              </a:rPr>
              <a:t>WINES </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7" name="Content Placeholder 6">
            <a:extLst>
              <a:ext uri="{FF2B5EF4-FFF2-40B4-BE49-F238E27FC236}">
                <a16:creationId xmlns:a16="http://schemas.microsoft.com/office/drawing/2014/main" id="{0A79BF75-A151-4E01-A153-2969059CE8E8}"/>
              </a:ext>
            </a:extLst>
          </p:cNvPr>
          <p:cNvSpPr>
            <a:spLocks noGrp="1"/>
          </p:cNvSpPr>
          <p:nvPr>
            <p:ph sz="quarter" idx="4"/>
          </p:nvPr>
        </p:nvSpPr>
        <p:spPr/>
        <p:txBody>
          <a:bodyPr>
            <a:normAutofit fontScale="25000" lnSpcReduction="20000"/>
          </a:bodyPr>
          <a:lstStyle/>
          <a:p>
            <a:pPr marL="0" indent="0">
              <a:buNone/>
            </a:pPr>
            <a:r>
              <a:rPr lang="en-US" sz="4000" b="1" i="1" dirty="0">
                <a:solidFill>
                  <a:srgbClr val="000000"/>
                </a:solidFill>
                <a:latin typeface="Calibri" panose="020F0502020204030204" pitchFamily="34" charset="0"/>
                <a:cs typeface="Times New Roman" panose="02020603050405020304" pitchFamily="18" charset="0"/>
              </a:rPr>
              <a:t>Champagne and Sparkling Wines (V, SD</a:t>
            </a:r>
            <a:r>
              <a:rPr lang="en-US" sz="4000" b="1" i="1" dirty="0">
                <a:solidFill>
                  <a:srgbClr val="000000"/>
                </a:solidFill>
                <a:effectLst/>
                <a:latin typeface="+mj-lt"/>
                <a:ea typeface="Calibri" panose="020F0502020204030204" pitchFamily="34" charset="0"/>
                <a:cs typeface="Times New Roman" panose="02020603050405020304" pitchFamily="18" charset="0"/>
              </a:rPr>
              <a:t>)</a:t>
            </a:r>
            <a:endParaRPr lang="en-GB" sz="4000" i="1" dirty="0">
              <a:effectLst/>
              <a:latin typeface="+mj-lt"/>
              <a:ea typeface="Times New Roman" panose="02020603050405020304" pitchFamily="18" charset="0"/>
            </a:endParaRPr>
          </a:p>
          <a:p>
            <a:pPr marL="0" indent="0" algn="ctr">
              <a:buNone/>
            </a:pPr>
            <a:r>
              <a:rPr lang="en-US" sz="4000" b="1" dirty="0" err="1">
                <a:solidFill>
                  <a:srgbClr val="000000"/>
                </a:solidFill>
                <a:effectLst/>
                <a:latin typeface="+mj-lt"/>
                <a:ea typeface="Calibri" panose="020F0502020204030204" pitchFamily="34" charset="0"/>
                <a:cs typeface="Times New Roman" panose="02020603050405020304" pitchFamily="18" charset="0"/>
              </a:rPr>
              <a:t>Nyetimber</a:t>
            </a:r>
            <a:r>
              <a:rPr lang="en-US" sz="4000" b="1" dirty="0">
                <a:solidFill>
                  <a:srgbClr val="000000"/>
                </a:solidFill>
                <a:effectLst/>
                <a:latin typeface="+mj-lt"/>
                <a:ea typeface="Calibri" panose="020F0502020204030204" pitchFamily="34" charset="0"/>
                <a:cs typeface="Times New Roman" panose="02020603050405020304" pitchFamily="18" charset="0"/>
              </a:rPr>
              <a:t> Classic / ½ bottle </a:t>
            </a:r>
            <a:r>
              <a:rPr lang="en-GB" sz="4000" dirty="0">
                <a:solidFill>
                  <a:srgbClr val="000000"/>
                </a:solidFill>
                <a:effectLst/>
                <a:latin typeface="+mj-lt"/>
                <a:ea typeface="Times New Roman" panose="02020603050405020304" pitchFamily="18" charset="0"/>
              </a:rPr>
              <a:t>                          </a:t>
            </a:r>
            <a:r>
              <a:rPr lang="en-US" sz="4000" dirty="0">
                <a:solidFill>
                  <a:srgbClr val="000000"/>
                </a:solidFill>
                <a:effectLst/>
                <a:latin typeface="+mj-lt"/>
                <a:ea typeface="Calibri" panose="020F0502020204030204" pitchFamily="34" charset="0"/>
                <a:cs typeface="Times New Roman" panose="02020603050405020304" pitchFamily="18" charset="0"/>
              </a:rPr>
              <a:t>32.40/20.05</a:t>
            </a:r>
            <a:endParaRPr lang="en-GB" sz="4000" dirty="0">
              <a:effectLst/>
              <a:latin typeface="+mj-lt"/>
              <a:ea typeface="Times New Roman" panose="02020603050405020304" pitchFamily="18" charset="0"/>
            </a:endParaRPr>
          </a:p>
          <a:p>
            <a:pPr marL="0" indent="0">
              <a:lnSpc>
                <a:spcPct val="107000"/>
              </a:lnSpc>
              <a:spcAft>
                <a:spcPts val="800"/>
              </a:spcAft>
              <a:buNone/>
            </a:pPr>
            <a:r>
              <a:rPr lang="en-US" sz="4000" dirty="0">
                <a:effectLst/>
                <a:latin typeface="+mj-lt"/>
                <a:ea typeface="Calibri" panose="020F0502020204030204" pitchFamily="34" charset="0"/>
                <a:cs typeface="Times New Roman" panose="02020603050405020304" pitchFamily="18" charset="0"/>
              </a:rPr>
              <a:t>Honey, almond, pastry, and baked apple </a:t>
            </a:r>
            <a:r>
              <a:rPr lang="en-US" sz="4000" dirty="0" err="1">
                <a:effectLst/>
                <a:latin typeface="+mj-lt"/>
                <a:ea typeface="Calibri" panose="020F0502020204030204" pitchFamily="34" charset="0"/>
                <a:cs typeface="Times New Roman" panose="02020603050405020304" pitchFamily="18" charset="0"/>
              </a:rPr>
              <a:t>flavours</a:t>
            </a:r>
            <a:r>
              <a:rPr lang="en-US" sz="4000" dirty="0">
                <a:effectLst/>
                <a:latin typeface="+mj-lt"/>
                <a:ea typeface="Calibri" panose="020F0502020204030204" pitchFamily="34" charset="0"/>
                <a:cs typeface="Times New Roman" panose="02020603050405020304" pitchFamily="18" charset="0"/>
              </a:rPr>
              <a:t> compliment these rich scents on the tongue.</a:t>
            </a:r>
            <a:endParaRPr lang="en-GB" sz="4000" dirty="0">
              <a:latin typeface="+mj-lt"/>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4000" b="1" dirty="0">
                <a:solidFill>
                  <a:srgbClr val="000000"/>
                </a:solidFill>
                <a:effectLst/>
                <a:latin typeface="+mj-lt"/>
                <a:ea typeface="Calibri" panose="020F0502020204030204" pitchFamily="34" charset="0"/>
                <a:cs typeface="Times New Roman" panose="02020603050405020304" pitchFamily="18" charset="0"/>
              </a:rPr>
              <a:t>Snapper Rock Sauvignon Blanc</a:t>
            </a:r>
            <a:r>
              <a:rPr lang="en-GB" sz="4000" dirty="0">
                <a:solidFill>
                  <a:srgbClr val="000000"/>
                </a:solidFill>
                <a:effectLst/>
                <a:latin typeface="+mj-lt"/>
                <a:ea typeface="Times New Roman" panose="02020603050405020304" pitchFamily="18" charset="0"/>
              </a:rPr>
              <a:t>      </a:t>
            </a:r>
            <a:r>
              <a:rPr lang="en-US" sz="4000" b="1" dirty="0">
                <a:solidFill>
                  <a:srgbClr val="000000"/>
                </a:solidFill>
                <a:effectLst/>
                <a:latin typeface="+mj-lt"/>
                <a:ea typeface="Calibri" panose="020F0502020204030204" pitchFamily="34" charset="0"/>
                <a:cs typeface="Times New Roman" panose="02020603050405020304" pitchFamily="18" charset="0"/>
              </a:rPr>
              <a:t>Also ROSE </a:t>
            </a:r>
            <a:r>
              <a:rPr lang="en-GB" sz="4000" dirty="0">
                <a:solidFill>
                  <a:srgbClr val="000000"/>
                </a:solidFill>
                <a:effectLst/>
                <a:latin typeface="+mj-lt"/>
                <a:ea typeface="Times New Roman" panose="02020603050405020304" pitchFamily="18" charset="0"/>
              </a:rPr>
              <a:t>            17.40  </a:t>
            </a:r>
            <a:endParaRPr lang="en-GB" sz="4000" dirty="0">
              <a:effectLst/>
              <a:latin typeface="+mj-lt"/>
              <a:ea typeface="Times New Roman" panose="02020603050405020304" pitchFamily="18" charset="0"/>
            </a:endParaRPr>
          </a:p>
          <a:p>
            <a:pPr marL="0" indent="0">
              <a:buNone/>
            </a:pPr>
            <a:r>
              <a:rPr lang="en-US" sz="4000" i="1" dirty="0">
                <a:solidFill>
                  <a:srgbClr val="000000"/>
                </a:solidFill>
                <a:effectLst/>
                <a:latin typeface="+mj-lt"/>
                <a:ea typeface="Times New Roman" panose="02020603050405020304" pitchFamily="18" charset="0"/>
              </a:rPr>
              <a:t>Passion fruit, red capsicum, gooseberry, and wild herb </a:t>
            </a:r>
            <a:r>
              <a:rPr lang="en-US" sz="4000" i="1" dirty="0" err="1">
                <a:solidFill>
                  <a:srgbClr val="000000"/>
                </a:solidFill>
                <a:effectLst/>
                <a:latin typeface="+mj-lt"/>
                <a:ea typeface="Times New Roman" panose="02020603050405020304" pitchFamily="18" charset="0"/>
              </a:rPr>
              <a:t>flavours</a:t>
            </a:r>
            <a:r>
              <a:rPr lang="en-US" sz="4000" i="1" dirty="0">
                <a:solidFill>
                  <a:srgbClr val="000000"/>
                </a:solidFill>
                <a:effectLst/>
                <a:latin typeface="+mj-lt"/>
                <a:ea typeface="Times New Roman" panose="02020603050405020304" pitchFamily="18" charset="0"/>
              </a:rPr>
              <a:t>. </a:t>
            </a:r>
          </a:p>
          <a:p>
            <a:pPr marL="0" indent="0">
              <a:buNone/>
            </a:pPr>
            <a:r>
              <a:rPr lang="en-US" sz="40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RED WINES (V, SD)</a:t>
            </a:r>
          </a:p>
          <a:p>
            <a:pPr marL="0" indent="0" algn="ctr">
              <a:buNone/>
            </a:pPr>
            <a:r>
              <a:rPr lang="en-US" sz="40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Los </a:t>
            </a:r>
            <a:r>
              <a:rPr lang="en-US" sz="4000" b="1"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Haroldos</a:t>
            </a:r>
            <a:r>
              <a:rPr lang="en-US" sz="40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Malbec</a:t>
            </a:r>
            <a:r>
              <a:rPr lang="en-GB" sz="4000" dirty="0">
                <a:solidFill>
                  <a:srgbClr val="000000"/>
                </a:solidFill>
                <a:effectLst/>
                <a:latin typeface="Helvetica" panose="020B0604020202020204" pitchFamily="34" charset="0"/>
                <a:ea typeface="Times New Roman" panose="02020603050405020304" pitchFamily="18" charset="0"/>
              </a:rPr>
              <a:t>                                      25.50</a:t>
            </a:r>
            <a:endParaRPr lang="en-GB" sz="4000" dirty="0">
              <a:solidFill>
                <a:srgbClr val="000000"/>
              </a:solidFill>
              <a:latin typeface="Times New Roman" panose="02020603050405020304" pitchFamily="18" charset="0"/>
              <a:ea typeface="Times New Roman" panose="02020603050405020304" pitchFamily="18" charset="0"/>
            </a:endParaRPr>
          </a:p>
          <a:p>
            <a:pPr marL="0" indent="0" algn="ctr">
              <a:buNone/>
            </a:pPr>
            <a:r>
              <a:rPr lang="en-US" sz="4000" dirty="0">
                <a:latin typeface="+mj-lt"/>
                <a:cs typeface="Times New Roman" panose="02020603050405020304" pitchFamily="18" charset="0"/>
              </a:rPr>
              <a:t>Red fruit notes are complex. Chocolate, coffee, and tobacco </a:t>
            </a:r>
            <a:r>
              <a:rPr lang="en-US" sz="4000" dirty="0" err="1">
                <a:latin typeface="+mj-lt"/>
                <a:cs typeface="Times New Roman" panose="02020603050405020304" pitchFamily="18" charset="0"/>
              </a:rPr>
              <a:t>flavours</a:t>
            </a:r>
            <a:r>
              <a:rPr lang="en-US" sz="4000" dirty="0">
                <a:latin typeface="+mj-lt"/>
                <a:cs typeface="Times New Roman" panose="02020603050405020304" pitchFamily="18" charset="0"/>
              </a:rPr>
              <a:t> emerge after six months in oak barrels.</a:t>
            </a:r>
          </a:p>
          <a:p>
            <a:pPr marL="0" indent="0">
              <a:buNone/>
            </a:pPr>
            <a:r>
              <a:rPr lang="en-US" sz="40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DESSERT WINES </a:t>
            </a:r>
            <a:endParaRPr lang="en-GB" sz="4000" dirty="0">
              <a:effectLst/>
              <a:latin typeface="Times New Roman" panose="02020603050405020304" pitchFamily="18" charset="0"/>
              <a:ea typeface="Times New Roman" panose="02020603050405020304" pitchFamily="18" charset="0"/>
            </a:endParaRPr>
          </a:p>
          <a:p>
            <a:pPr marL="0" indent="0" algn="ctr">
              <a:lnSpc>
                <a:spcPct val="107000"/>
              </a:lnSpc>
              <a:spcAft>
                <a:spcPts val="800"/>
              </a:spcAft>
              <a:buNone/>
            </a:pPr>
            <a:r>
              <a:rPr lang="en-US" sz="4000" b="1"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Tokajbor</a:t>
            </a:r>
            <a:r>
              <a:rPr lang="en-US" sz="40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-Bene </a:t>
            </a:r>
            <a:r>
              <a:rPr lang="en-US" sz="4000" b="1"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Tokaji</a:t>
            </a:r>
            <a:r>
              <a:rPr lang="en-US" sz="40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5 </a:t>
            </a:r>
            <a:r>
              <a:rPr lang="en-US" sz="4000" b="1"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Puttonyos</a:t>
            </a:r>
            <a:r>
              <a:rPr lang="en-GB" sz="4000" dirty="0">
                <a:solidFill>
                  <a:srgbClr val="000000"/>
                </a:solidFill>
                <a:effectLst/>
                <a:latin typeface="Helvetica" panose="020B0604020202020204" pitchFamily="34" charset="0"/>
                <a:ea typeface="Times New Roman" panose="02020603050405020304" pitchFamily="18" charset="0"/>
                <a:cs typeface="Times New Roman" panose="02020603050405020304" pitchFamily="18" charset="0"/>
              </a:rPr>
              <a:t>                   21.95</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4000" dirty="0">
                <a:latin typeface="+mj-lt"/>
                <a:cs typeface="Times New Roman" panose="02020603050405020304" pitchFamily="18" charset="0"/>
              </a:rPr>
              <a:t>A rich vanilla musk raisin </a:t>
            </a:r>
            <a:r>
              <a:rPr lang="en-US" sz="4000" dirty="0" err="1">
                <a:latin typeface="+mj-lt"/>
                <a:cs typeface="Times New Roman" panose="02020603050405020304" pitchFamily="18" charset="0"/>
              </a:rPr>
              <a:t>flavour</a:t>
            </a:r>
            <a:r>
              <a:rPr lang="en-US" sz="4000" dirty="0">
                <a:latin typeface="+mj-lt"/>
                <a:cs typeface="Times New Roman" panose="02020603050405020304" pitchFamily="18" charset="0"/>
              </a:rPr>
              <a:t> with a long persisting finish. </a:t>
            </a:r>
          </a:p>
          <a:p>
            <a:pPr marL="0" indent="0">
              <a:lnSpc>
                <a:spcPct val="107000"/>
              </a:lnSpc>
              <a:spcAft>
                <a:spcPts val="800"/>
              </a:spcAft>
              <a:buNone/>
            </a:pPr>
            <a:r>
              <a:rPr lang="en-GB" sz="3600" b="1" dirty="0">
                <a:latin typeface="+mj-lt"/>
                <a:cs typeface="Times New Roman" panose="02020603050405020304" pitchFamily="18" charset="0"/>
              </a:rPr>
              <a:t>ALL WINES AVAILABLE BY GLASS : Small 125ml;  Medium 175ml; Large 250ml </a:t>
            </a:r>
          </a:p>
          <a:p>
            <a:pPr marL="0" indent="0">
              <a:lnSpc>
                <a:spcPct val="107000"/>
              </a:lnSpc>
              <a:spcAft>
                <a:spcPts val="800"/>
              </a:spcAft>
              <a:buNone/>
            </a:pPr>
            <a:r>
              <a:rPr lang="en-GB" sz="3600" b="1" dirty="0">
                <a:latin typeface="+mj-lt"/>
                <a:cs typeface="Times New Roman" panose="02020603050405020304" pitchFamily="18" charset="0"/>
              </a:rPr>
              <a:t>Prosecco and Champagne only Small 125ml ; </a:t>
            </a:r>
          </a:p>
          <a:p>
            <a:pPr marL="0" indent="0">
              <a:lnSpc>
                <a:spcPct val="107000"/>
              </a:lnSpc>
              <a:spcAft>
                <a:spcPts val="800"/>
              </a:spcAft>
              <a:buNone/>
            </a:pPr>
            <a:r>
              <a:rPr lang="en-GB" sz="4000" b="1" dirty="0">
                <a:latin typeface="+mj-lt"/>
                <a:cs typeface="Times New Roman" panose="02020603050405020304" pitchFamily="18" charset="0"/>
              </a:rPr>
              <a:t>PLEASE DRINK RESPONSABLY </a:t>
            </a:r>
          </a:p>
          <a:p>
            <a:pPr>
              <a:lnSpc>
                <a:spcPct val="107000"/>
              </a:lnSpc>
              <a:spcAft>
                <a:spcPts val="8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9" name="Graphic 8" descr="Fish with solid fill">
            <a:extLst>
              <a:ext uri="{FF2B5EF4-FFF2-40B4-BE49-F238E27FC236}">
                <a16:creationId xmlns:a16="http://schemas.microsoft.com/office/drawing/2014/main" id="{BD452010-9F19-46A6-9764-37083CA5782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091192" y="1590675"/>
            <a:ext cx="834887" cy="914400"/>
          </a:xfrm>
          <a:prstGeom prst="rect">
            <a:avLst/>
          </a:prstGeom>
        </p:spPr>
      </p:pic>
      <p:pic>
        <p:nvPicPr>
          <p:cNvPr id="10" name="Graphic 9" descr="Grapes with solid fill">
            <a:extLst>
              <a:ext uri="{FF2B5EF4-FFF2-40B4-BE49-F238E27FC236}">
                <a16:creationId xmlns:a16="http://schemas.microsoft.com/office/drawing/2014/main" id="{9850D085-B734-46B3-8C49-FE2B641D525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282772" y="1836878"/>
            <a:ext cx="586444" cy="586444"/>
          </a:xfrm>
          <a:prstGeom prst="rect">
            <a:avLst/>
          </a:prstGeom>
        </p:spPr>
      </p:pic>
    </p:spTree>
    <p:extLst>
      <p:ext uri="{BB962C8B-B14F-4D97-AF65-F5344CB8AC3E}">
        <p14:creationId xmlns:p14="http://schemas.microsoft.com/office/powerpoint/2010/main" val="3264477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C7D27A1-3331-47F1-A5D3-E06BDB55B34F}"/>
              </a:ext>
            </a:extLst>
          </p:cNvPr>
          <p:cNvSpPr>
            <a:spLocks noGrp="1"/>
          </p:cNvSpPr>
          <p:nvPr>
            <p:ph type="title"/>
          </p:nvPr>
        </p:nvSpPr>
        <p:spPr>
          <a:xfrm>
            <a:off x="838200" y="365126"/>
            <a:ext cx="2453640" cy="676496"/>
          </a:xfrm>
        </p:spPr>
        <p:txBody>
          <a:bodyPr>
            <a:normAutofit/>
          </a:bodyPr>
          <a:lstStyle/>
          <a:p>
            <a:pPr algn="ctr"/>
            <a:r>
              <a:rPr lang="en-US" sz="1800" b="1" dirty="0"/>
              <a:t>Reference list </a:t>
            </a:r>
            <a:endParaRPr lang="en-GB" sz="1800" b="1" dirty="0"/>
          </a:p>
        </p:txBody>
      </p:sp>
      <p:sp>
        <p:nvSpPr>
          <p:cNvPr id="6" name="Content Placeholder 5">
            <a:extLst>
              <a:ext uri="{FF2B5EF4-FFF2-40B4-BE49-F238E27FC236}">
                <a16:creationId xmlns:a16="http://schemas.microsoft.com/office/drawing/2014/main" id="{49027EA9-0A0B-43AB-BBDB-AC6A82A2B0FA}"/>
              </a:ext>
            </a:extLst>
          </p:cNvPr>
          <p:cNvSpPr>
            <a:spLocks noGrp="1"/>
          </p:cNvSpPr>
          <p:nvPr>
            <p:ph idx="1"/>
          </p:nvPr>
        </p:nvSpPr>
        <p:spPr>
          <a:xfrm>
            <a:off x="838199" y="858740"/>
            <a:ext cx="11353801" cy="5796501"/>
          </a:xfrm>
        </p:spPr>
        <p:txBody>
          <a:bodyPr>
            <a:normAutofit fontScale="32500" lnSpcReduction="20000"/>
          </a:bodyPr>
          <a:lstStyle/>
          <a:p>
            <a:pPr marL="342900" lvl="0" indent="-342900" algn="just">
              <a:lnSpc>
                <a:spcPct val="170000"/>
              </a:lnSpc>
              <a:buFont typeface="+mj-lt"/>
              <a:buAutoNum type="arabicPeriod"/>
            </a:pPr>
            <a:r>
              <a:rPr lang="en-US" sz="2500" i="1" dirty="0">
                <a:effectLst/>
                <a:latin typeface="Arial" panose="020B0604020202020204" pitchFamily="34" charset="0"/>
                <a:ea typeface="Calibri" panose="020F0502020204030204" pitchFamily="34" charset="0"/>
                <a:cs typeface="Arial" panose="020B0604020202020204" pitchFamily="34" charset="0"/>
              </a:rPr>
              <a:t>British sea fishing</a:t>
            </a:r>
            <a:r>
              <a:rPr lang="en-US" sz="2500" dirty="0">
                <a:effectLst/>
                <a:latin typeface="Arial" panose="020B0604020202020204" pitchFamily="34" charset="0"/>
                <a:ea typeface="Calibri" panose="020F0502020204030204" pitchFamily="34" charset="0"/>
                <a:cs typeface="Arial" panose="020B0604020202020204" pitchFamily="34" charset="0"/>
              </a:rPr>
              <a:t> </a:t>
            </a:r>
            <a:r>
              <a:rPr lang="en-GB" sz="2500" dirty="0">
                <a:effectLst/>
                <a:latin typeface="Arial" panose="020B0604020202020204" pitchFamily="34" charset="0"/>
                <a:ea typeface="Calibri" panose="020F0502020204030204" pitchFamily="34" charset="0"/>
                <a:cs typeface="Arial" panose="020B0604020202020204" pitchFamily="34" charset="0"/>
              </a:rPr>
              <a:t>Available at:  </a:t>
            </a:r>
            <a:r>
              <a:rPr lang="en-US" sz="25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https://britishseafishing.co.uk/wales/</a:t>
            </a:r>
            <a:r>
              <a:rPr lang="en-US" sz="2500" dirty="0">
                <a:effectLst/>
                <a:latin typeface="Arial" panose="020B0604020202020204" pitchFamily="34" charset="0"/>
                <a:ea typeface="Calibri" panose="020F0502020204030204" pitchFamily="34" charset="0"/>
                <a:cs typeface="Arial" panose="020B0604020202020204" pitchFamily="34" charset="0"/>
              </a:rPr>
              <a:t> </a:t>
            </a:r>
            <a:r>
              <a:rPr lang="en-GB" sz="2500" dirty="0">
                <a:effectLst/>
                <a:latin typeface="Arial" panose="020B0604020202020204" pitchFamily="34" charset="0"/>
                <a:ea typeface="Calibri" panose="020F0502020204030204" pitchFamily="34" charset="0"/>
                <a:cs typeface="Arial" panose="020B0604020202020204" pitchFamily="34" charset="0"/>
              </a:rPr>
              <a:t>[ Accessed on 20/02/2022]</a:t>
            </a:r>
          </a:p>
          <a:p>
            <a:pPr marL="342900" lvl="0" indent="-342900" algn="just">
              <a:lnSpc>
                <a:spcPct val="170000"/>
              </a:lnSpc>
              <a:buFont typeface="+mj-lt"/>
              <a:buAutoNum type="arabicPeriod"/>
            </a:pPr>
            <a:r>
              <a:rPr lang="en-US" sz="2500" i="1" dirty="0">
                <a:effectLst/>
                <a:latin typeface="Arial" panose="020B0604020202020204" pitchFamily="34" charset="0"/>
                <a:ea typeface="Calibri" panose="020F0502020204030204" pitchFamily="34" charset="0"/>
                <a:cs typeface="Arial" panose="020B0604020202020204" pitchFamily="34" charset="0"/>
              </a:rPr>
              <a:t>Connolly’s Wine </a:t>
            </a:r>
            <a:r>
              <a:rPr lang="en-GB" sz="2500" dirty="0">
                <a:effectLst/>
                <a:latin typeface="Arial" panose="020B0604020202020204" pitchFamily="34" charset="0"/>
                <a:ea typeface="Calibri" panose="020F0502020204030204" pitchFamily="34" charset="0"/>
                <a:cs typeface="Arial" panose="020B0604020202020204" pitchFamily="34" charset="0"/>
              </a:rPr>
              <a:t>Available at: </a:t>
            </a:r>
            <a:r>
              <a:rPr lang="en-GB" sz="2500" i="1" dirty="0">
                <a:effectLst/>
                <a:latin typeface="Arial" panose="020B0604020202020204" pitchFamily="34" charset="0"/>
                <a:ea typeface="Calibri" panose="020F0502020204030204" pitchFamily="34" charset="0"/>
                <a:cs typeface="Arial" panose="020B0604020202020204" pitchFamily="34" charset="0"/>
              </a:rPr>
              <a:t> </a:t>
            </a:r>
            <a:r>
              <a:rPr lang="en-US" sz="25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https://www.connollyswine.co.uk/</a:t>
            </a:r>
            <a:r>
              <a:rPr lang="en-US" sz="2500" dirty="0">
                <a:effectLst/>
                <a:latin typeface="Arial" panose="020B0604020202020204" pitchFamily="34" charset="0"/>
                <a:ea typeface="Calibri" panose="020F0502020204030204" pitchFamily="34" charset="0"/>
                <a:cs typeface="Arial" panose="020B0604020202020204" pitchFamily="34" charset="0"/>
              </a:rPr>
              <a:t> </a:t>
            </a:r>
            <a:r>
              <a:rPr lang="en-GB" sz="2500" dirty="0">
                <a:effectLst/>
                <a:latin typeface="Arial" panose="020B0604020202020204" pitchFamily="34" charset="0"/>
                <a:ea typeface="Calibri" panose="020F0502020204030204" pitchFamily="34" charset="0"/>
                <a:cs typeface="Arial" panose="020B0604020202020204" pitchFamily="34" charset="0"/>
              </a:rPr>
              <a:t>[ Accessed on 21/02/2022]</a:t>
            </a:r>
          </a:p>
          <a:p>
            <a:pPr marL="342900" lvl="0" indent="-342900" algn="just">
              <a:lnSpc>
                <a:spcPct val="170000"/>
              </a:lnSpc>
              <a:buFont typeface="+mj-lt"/>
              <a:buAutoNum type="arabicPeriod"/>
            </a:pPr>
            <a:r>
              <a:rPr lang="en-US" sz="2500" i="1" dirty="0">
                <a:effectLst/>
                <a:latin typeface="Arial" panose="020B0604020202020204" pitchFamily="34" charset="0"/>
                <a:ea typeface="Calibri" panose="020F0502020204030204" pitchFamily="34" charset="0"/>
                <a:cs typeface="Arial" panose="020B0604020202020204" pitchFamily="34" charset="0"/>
              </a:rPr>
              <a:t>European Seabass </a:t>
            </a:r>
            <a:r>
              <a:rPr lang="en-GB" sz="2500" dirty="0">
                <a:effectLst/>
                <a:latin typeface="Arial" panose="020B0604020202020204" pitchFamily="34" charset="0"/>
                <a:ea typeface="Calibri" panose="020F0502020204030204" pitchFamily="34" charset="0"/>
                <a:cs typeface="Arial" panose="020B0604020202020204" pitchFamily="34" charset="0"/>
              </a:rPr>
              <a:t>Available at:  </a:t>
            </a:r>
            <a:r>
              <a:rPr lang="en-US" sz="25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https://www.seafoodsource.com/seafood-handbook/finfish/bass-european-sea</a:t>
            </a:r>
            <a:r>
              <a:rPr lang="en-US" sz="2500" dirty="0">
                <a:effectLst/>
                <a:latin typeface="Arial" panose="020B0604020202020204" pitchFamily="34" charset="0"/>
                <a:ea typeface="Calibri" panose="020F0502020204030204" pitchFamily="34" charset="0"/>
                <a:cs typeface="Arial" panose="020B0604020202020204" pitchFamily="34" charset="0"/>
              </a:rPr>
              <a:t> </a:t>
            </a:r>
            <a:r>
              <a:rPr lang="en-GB" sz="2500" dirty="0">
                <a:effectLst/>
                <a:latin typeface="Arial" panose="020B0604020202020204" pitchFamily="34" charset="0"/>
                <a:ea typeface="Calibri" panose="020F0502020204030204" pitchFamily="34" charset="0"/>
                <a:cs typeface="Arial" panose="020B0604020202020204" pitchFamily="34" charset="0"/>
              </a:rPr>
              <a:t>[ Accessed on 20/02/2022]</a:t>
            </a:r>
          </a:p>
          <a:p>
            <a:pPr marL="342900" lvl="0" indent="-342900" algn="just">
              <a:lnSpc>
                <a:spcPct val="170000"/>
              </a:lnSpc>
              <a:buFont typeface="+mj-lt"/>
              <a:buAutoNum type="arabicPeriod"/>
            </a:pPr>
            <a:r>
              <a:rPr lang="en-US" sz="2500" i="1" dirty="0">
                <a:effectLst/>
                <a:latin typeface="Arial" panose="020B0604020202020204" pitchFamily="34" charset="0"/>
                <a:ea typeface="Calibri" panose="020F0502020204030204" pitchFamily="34" charset="0"/>
                <a:cs typeface="Arial" panose="020B0604020202020204" pitchFamily="34" charset="0"/>
              </a:rPr>
              <a:t>Fish to eat</a:t>
            </a:r>
            <a:r>
              <a:rPr lang="en-US" sz="2500" dirty="0">
                <a:effectLst/>
                <a:latin typeface="Arial" panose="020B0604020202020204" pitchFamily="34" charset="0"/>
                <a:ea typeface="Calibri" panose="020F0502020204030204" pitchFamily="34" charset="0"/>
                <a:cs typeface="Arial" panose="020B0604020202020204" pitchFamily="34" charset="0"/>
              </a:rPr>
              <a:t> </a:t>
            </a:r>
            <a:r>
              <a:rPr lang="en-GB" sz="2500" dirty="0">
                <a:effectLst/>
                <a:latin typeface="Arial" panose="020B0604020202020204" pitchFamily="34" charset="0"/>
                <a:ea typeface="Calibri" panose="020F0502020204030204" pitchFamily="34" charset="0"/>
                <a:cs typeface="Arial" panose="020B0604020202020204" pitchFamily="34" charset="0"/>
              </a:rPr>
              <a:t>Available at:  </a:t>
            </a:r>
            <a:r>
              <a:rPr lang="en-US" sz="25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https://www.welshwildlife.org/living-seas/future-fisheries/fish-to-eat/</a:t>
            </a:r>
            <a:r>
              <a:rPr lang="en-US" sz="2500" dirty="0">
                <a:effectLst/>
                <a:latin typeface="Arial" panose="020B0604020202020204" pitchFamily="34" charset="0"/>
                <a:ea typeface="Calibri" panose="020F0502020204030204" pitchFamily="34" charset="0"/>
                <a:cs typeface="Arial" panose="020B0604020202020204" pitchFamily="34" charset="0"/>
              </a:rPr>
              <a:t> </a:t>
            </a:r>
            <a:r>
              <a:rPr lang="en-GB" sz="2500" dirty="0">
                <a:effectLst/>
                <a:latin typeface="Arial" panose="020B0604020202020204" pitchFamily="34" charset="0"/>
                <a:ea typeface="Calibri" panose="020F0502020204030204" pitchFamily="34" charset="0"/>
                <a:cs typeface="Arial" panose="020B0604020202020204" pitchFamily="34" charset="0"/>
              </a:rPr>
              <a:t>[ Accessed on 20/02/2022]</a:t>
            </a:r>
          </a:p>
          <a:p>
            <a:pPr marL="342900" lvl="0" indent="-342900" algn="just">
              <a:lnSpc>
                <a:spcPct val="170000"/>
              </a:lnSpc>
              <a:buFont typeface="+mj-lt"/>
              <a:buAutoNum type="arabicPeriod"/>
            </a:pPr>
            <a:r>
              <a:rPr lang="en-GB" sz="2500" i="1" dirty="0" err="1">
                <a:solidFill>
                  <a:srgbClr val="1D2228"/>
                </a:solidFill>
                <a:effectLst/>
                <a:latin typeface="Arial" panose="020B0604020202020204" pitchFamily="34" charset="0"/>
                <a:ea typeface="Calibri" panose="020F0502020204030204" pitchFamily="34" charset="0"/>
                <a:cs typeface="Arial" panose="020B0604020202020204" pitchFamily="34" charset="0"/>
              </a:rPr>
              <a:t>Fraizers</a:t>
            </a:r>
            <a:r>
              <a:rPr lang="en-GB" sz="2500" i="1" dirty="0">
                <a:solidFill>
                  <a:srgbClr val="1D2228"/>
                </a:solidFill>
                <a:effectLst/>
                <a:latin typeface="Arial" panose="020B0604020202020204" pitchFamily="34" charset="0"/>
                <a:ea typeface="Calibri" panose="020F0502020204030204" pitchFamily="34" charset="0"/>
                <a:cs typeface="Arial" panose="020B0604020202020204" pitchFamily="34" charset="0"/>
              </a:rPr>
              <a:t> wine</a:t>
            </a:r>
            <a:r>
              <a:rPr lang="en-GB" sz="2500" dirty="0">
                <a:effectLst/>
                <a:latin typeface="Arial" panose="020B0604020202020204" pitchFamily="34" charset="0"/>
                <a:ea typeface="Calibri" panose="020F0502020204030204" pitchFamily="34" charset="0"/>
                <a:cs typeface="Arial" panose="020B0604020202020204" pitchFamily="34" charset="0"/>
              </a:rPr>
              <a:t> Available at:  </a:t>
            </a:r>
            <a:r>
              <a:rPr lang="en-US" sz="25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https://www.frazierswine.co.uk/</a:t>
            </a:r>
            <a:r>
              <a:rPr lang="en-US" sz="2500" dirty="0">
                <a:effectLst/>
                <a:latin typeface="Arial" panose="020B0604020202020204" pitchFamily="34" charset="0"/>
                <a:ea typeface="Calibri" panose="020F0502020204030204" pitchFamily="34" charset="0"/>
                <a:cs typeface="Arial" panose="020B0604020202020204" pitchFamily="34" charset="0"/>
              </a:rPr>
              <a:t> </a:t>
            </a:r>
            <a:r>
              <a:rPr lang="en-GB" sz="2500" dirty="0">
                <a:effectLst/>
                <a:latin typeface="Arial" panose="020B0604020202020204" pitchFamily="34" charset="0"/>
                <a:ea typeface="Calibri" panose="020F0502020204030204" pitchFamily="34" charset="0"/>
                <a:cs typeface="Arial" panose="020B0604020202020204" pitchFamily="34" charset="0"/>
              </a:rPr>
              <a:t>[ Accessed on 21/02/2022]</a:t>
            </a:r>
          </a:p>
          <a:p>
            <a:pPr marL="342900" indent="-342900" algn="just">
              <a:lnSpc>
                <a:spcPct val="170000"/>
              </a:lnSpc>
              <a:buFont typeface="+mj-lt"/>
              <a:buAutoNum type="arabicPeriod"/>
            </a:pPr>
            <a:r>
              <a:rPr lang="en-GB" sz="2500" i="1" dirty="0">
                <a:latin typeface="Arial" panose="020B0604020202020204" pitchFamily="34" charset="0"/>
                <a:ea typeface="Calibri" panose="020F0502020204030204" pitchFamily="34" charset="0"/>
                <a:cs typeface="Arial" panose="020B0604020202020204" pitchFamily="34" charset="0"/>
              </a:rPr>
              <a:t>Food hygiene rating scheme </a:t>
            </a:r>
            <a:r>
              <a:rPr lang="en-GB" sz="2500" dirty="0">
                <a:effectLst/>
                <a:latin typeface="Arial" panose="020B0604020202020204" pitchFamily="34" charset="0"/>
                <a:ea typeface="Calibri" panose="020F0502020204030204" pitchFamily="34" charset="0"/>
                <a:cs typeface="Arial" panose="020B0604020202020204" pitchFamily="34" charset="0"/>
              </a:rPr>
              <a:t>Available at: </a:t>
            </a:r>
            <a:r>
              <a:rPr lang="en-GB" sz="2500" i="1" dirty="0">
                <a:latin typeface="Arial" panose="020B0604020202020204" pitchFamily="34" charset="0"/>
                <a:ea typeface="Calibri" panose="020F0502020204030204" pitchFamily="34" charset="0"/>
                <a:cs typeface="Arial" panose="020B0604020202020204" pitchFamily="34" charset="0"/>
              </a:rPr>
              <a:t> </a:t>
            </a:r>
            <a:r>
              <a:rPr lang="en-GB" sz="2500" dirty="0">
                <a:latin typeface="Arial" panose="020B0604020202020204" pitchFamily="34" charset="0"/>
                <a:ea typeface="Calibri" panose="020F0502020204030204" pitchFamily="34" charset="0"/>
                <a:cs typeface="Arial" panose="020B0604020202020204" pitchFamily="34" charset="0"/>
                <a:hlinkClick r:id="rId7"/>
              </a:rPr>
              <a:t>https://www.food.gov.uk/safety-hygiene/</a:t>
            </a:r>
            <a:r>
              <a:rPr lang="en-GB" sz="2500">
                <a:latin typeface="Arial" panose="020B0604020202020204" pitchFamily="34" charset="0"/>
                <a:ea typeface="Calibri" panose="020F0502020204030204" pitchFamily="34" charset="0"/>
                <a:cs typeface="Arial" panose="020B0604020202020204" pitchFamily="34" charset="0"/>
                <a:hlinkClick r:id="rId7"/>
              </a:rPr>
              <a:t>food-hygiene-rating-scheme</a:t>
            </a:r>
            <a:r>
              <a:rPr lang="en-GB" sz="2500">
                <a:latin typeface="Arial" panose="020B0604020202020204" pitchFamily="34" charset="0"/>
                <a:ea typeface="Calibri" panose="020F0502020204030204" pitchFamily="34" charset="0"/>
                <a:cs typeface="Arial" panose="020B0604020202020204" pitchFamily="34" charset="0"/>
              </a:rPr>
              <a:t> </a:t>
            </a:r>
            <a:r>
              <a:rPr lang="en-GB" sz="2500">
                <a:effectLst/>
                <a:latin typeface="Arial" panose="020B0604020202020204" pitchFamily="34" charset="0"/>
                <a:ea typeface="Calibri" panose="020F0502020204030204" pitchFamily="34" charset="0"/>
                <a:cs typeface="Arial" panose="020B0604020202020204" pitchFamily="34" charset="0"/>
              </a:rPr>
              <a:t>[ Accessed on 23/02/2022]</a:t>
            </a:r>
            <a:endParaRPr lang="en-GB" sz="25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70000"/>
              </a:lnSpc>
              <a:buFont typeface="+mj-lt"/>
              <a:buAutoNum type="arabicPeriod"/>
            </a:pPr>
            <a:r>
              <a:rPr lang="en-US" sz="2500" i="1" dirty="0">
                <a:effectLst/>
                <a:latin typeface="Arial" panose="020B0604020202020204" pitchFamily="34" charset="0"/>
                <a:ea typeface="Calibri" panose="020F0502020204030204" pitchFamily="34" charset="0"/>
                <a:cs typeface="Arial" panose="020B0604020202020204" pitchFamily="34" charset="0"/>
              </a:rPr>
              <a:t>Key Lime Bars </a:t>
            </a:r>
            <a:r>
              <a:rPr lang="en-GB" sz="2500" dirty="0">
                <a:effectLst/>
                <a:latin typeface="Arial" panose="020B0604020202020204" pitchFamily="34" charset="0"/>
                <a:ea typeface="Calibri" panose="020F0502020204030204" pitchFamily="34" charset="0"/>
                <a:cs typeface="Arial" panose="020B0604020202020204" pitchFamily="34" charset="0"/>
              </a:rPr>
              <a:t>Available at: </a:t>
            </a:r>
            <a:r>
              <a:rPr lang="en-US" sz="25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https://flavorthemoments.com/key-lime-bars/</a:t>
            </a:r>
            <a:r>
              <a:rPr lang="en-US" sz="2500" dirty="0">
                <a:effectLst/>
                <a:latin typeface="Arial" panose="020B0604020202020204" pitchFamily="34" charset="0"/>
                <a:ea typeface="Calibri" panose="020F0502020204030204" pitchFamily="34" charset="0"/>
                <a:cs typeface="Arial" panose="020B0604020202020204" pitchFamily="34" charset="0"/>
              </a:rPr>
              <a:t> </a:t>
            </a:r>
            <a:r>
              <a:rPr lang="en-GB" sz="2500" dirty="0">
                <a:effectLst/>
                <a:latin typeface="Arial" panose="020B0604020202020204" pitchFamily="34" charset="0"/>
                <a:ea typeface="Calibri" panose="020F0502020204030204" pitchFamily="34" charset="0"/>
                <a:cs typeface="Arial" panose="020B0604020202020204" pitchFamily="34" charset="0"/>
              </a:rPr>
              <a:t>[ Accessed on 20/02/2022]</a:t>
            </a:r>
          </a:p>
          <a:p>
            <a:pPr marL="342900" lvl="0" indent="-342900" algn="just">
              <a:lnSpc>
                <a:spcPct val="170000"/>
              </a:lnSpc>
              <a:buFont typeface="+mj-lt"/>
              <a:buAutoNum type="arabicPeriod"/>
            </a:pPr>
            <a:r>
              <a:rPr lang="en-US" sz="2500" i="1" dirty="0">
                <a:effectLst/>
                <a:latin typeface="Arial" panose="020B0604020202020204" pitchFamily="34" charset="0"/>
                <a:ea typeface="Calibri" panose="020F0502020204030204" pitchFamily="34" charset="0"/>
                <a:cs typeface="Arial" panose="020B0604020202020204" pitchFamily="34" charset="0"/>
              </a:rPr>
              <a:t>Logo making </a:t>
            </a:r>
            <a:r>
              <a:rPr lang="en-GB" sz="2500" dirty="0">
                <a:effectLst/>
                <a:latin typeface="Arial" panose="020B0604020202020204" pitchFamily="34" charset="0"/>
                <a:ea typeface="Calibri" panose="020F0502020204030204" pitchFamily="34" charset="0"/>
                <a:cs typeface="Arial" panose="020B0604020202020204" pitchFamily="34" charset="0"/>
              </a:rPr>
              <a:t>Available at: </a:t>
            </a:r>
            <a:r>
              <a:rPr lang="en-US" sz="25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https://www.wix.com/logo/maker/esh/dashboard/brand-studio?logoId=8481823f-5f8d-4ffd-9ae1-65fc6f1730eb</a:t>
            </a:r>
            <a:r>
              <a:rPr lang="en-US" sz="2500" dirty="0">
                <a:effectLst/>
                <a:latin typeface="Arial" panose="020B0604020202020204" pitchFamily="34" charset="0"/>
                <a:ea typeface="Calibri" panose="020F0502020204030204" pitchFamily="34" charset="0"/>
                <a:cs typeface="Arial" panose="020B0604020202020204" pitchFamily="34" charset="0"/>
              </a:rPr>
              <a:t> </a:t>
            </a:r>
            <a:r>
              <a:rPr lang="en-GB" sz="2500" dirty="0">
                <a:effectLst/>
                <a:latin typeface="Arial" panose="020B0604020202020204" pitchFamily="34" charset="0"/>
                <a:ea typeface="Calibri" panose="020F0502020204030204" pitchFamily="34" charset="0"/>
                <a:cs typeface="Arial" panose="020B0604020202020204" pitchFamily="34" charset="0"/>
              </a:rPr>
              <a:t>[ Accessed on 20/02/2022]</a:t>
            </a:r>
          </a:p>
          <a:p>
            <a:pPr marL="342900" lvl="0" indent="-342900" algn="just">
              <a:lnSpc>
                <a:spcPct val="170000"/>
              </a:lnSpc>
              <a:buFont typeface="+mj-lt"/>
              <a:buAutoNum type="arabicPeriod"/>
            </a:pPr>
            <a:r>
              <a:rPr lang="en-US" sz="2500" i="1" dirty="0" err="1">
                <a:effectLst/>
                <a:latin typeface="Arial" panose="020B0604020202020204" pitchFamily="34" charset="0"/>
                <a:ea typeface="Calibri" panose="020F0502020204030204" pitchFamily="34" charset="0"/>
                <a:cs typeface="Arial" panose="020B0604020202020204" pitchFamily="34" charset="0"/>
              </a:rPr>
              <a:t>Neytimber</a:t>
            </a:r>
            <a:r>
              <a:rPr lang="en-US" sz="2500" u="sng" dirty="0">
                <a:solidFill>
                  <a:srgbClr val="0563C1"/>
                </a:solidFill>
                <a:effectLst/>
                <a:latin typeface="Arial" panose="020B0604020202020204" pitchFamily="34" charset="0"/>
                <a:ea typeface="Calibri" panose="020F0502020204030204" pitchFamily="34" charset="0"/>
                <a:cs typeface="Arial" panose="020B0604020202020204" pitchFamily="34" charset="0"/>
              </a:rPr>
              <a:t> </a:t>
            </a:r>
            <a:r>
              <a:rPr lang="en-GB" sz="2500" dirty="0">
                <a:effectLst/>
                <a:latin typeface="Arial" panose="020B0604020202020204" pitchFamily="34" charset="0"/>
                <a:ea typeface="Calibri" panose="020F0502020204030204" pitchFamily="34" charset="0"/>
                <a:cs typeface="Arial" panose="020B0604020202020204" pitchFamily="34" charset="0"/>
              </a:rPr>
              <a:t>Available at: </a:t>
            </a:r>
            <a:r>
              <a:rPr lang="en-GB" sz="2500" u="sng" dirty="0">
                <a:solidFill>
                  <a:srgbClr val="0563C1"/>
                </a:solidFill>
                <a:effectLst/>
                <a:latin typeface="Arial" panose="020B0604020202020204" pitchFamily="34" charset="0"/>
                <a:ea typeface="Calibri" panose="020F0502020204030204" pitchFamily="34" charset="0"/>
                <a:cs typeface="Arial" panose="020B0604020202020204" pitchFamily="34" charset="0"/>
              </a:rPr>
              <a:t> </a:t>
            </a:r>
            <a:r>
              <a:rPr lang="en-US" sz="25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https://nyetimber.com/</a:t>
            </a:r>
            <a:r>
              <a:rPr lang="en-US" sz="2500" u="sng" dirty="0">
                <a:solidFill>
                  <a:srgbClr val="0563C1"/>
                </a:solidFill>
                <a:effectLst/>
                <a:latin typeface="Arial" panose="020B0604020202020204" pitchFamily="34" charset="0"/>
                <a:ea typeface="Calibri" panose="020F0502020204030204" pitchFamily="34" charset="0"/>
                <a:cs typeface="Arial" panose="020B0604020202020204" pitchFamily="34" charset="0"/>
              </a:rPr>
              <a:t> </a:t>
            </a:r>
            <a:r>
              <a:rPr lang="en-GB" sz="2500" dirty="0">
                <a:effectLst/>
                <a:latin typeface="Arial" panose="020B0604020202020204" pitchFamily="34" charset="0"/>
                <a:ea typeface="Calibri" panose="020F0502020204030204" pitchFamily="34" charset="0"/>
                <a:cs typeface="Arial" panose="020B0604020202020204" pitchFamily="34" charset="0"/>
              </a:rPr>
              <a:t>[ Accessed on 21/02/2022]</a:t>
            </a:r>
          </a:p>
          <a:p>
            <a:pPr marL="342900" lvl="0" indent="-342900" algn="just">
              <a:lnSpc>
                <a:spcPct val="170000"/>
              </a:lnSpc>
              <a:buFont typeface="+mj-lt"/>
              <a:buAutoNum type="arabicPeriod"/>
            </a:pPr>
            <a:r>
              <a:rPr lang="en-US" sz="2500" i="1" dirty="0" err="1">
                <a:effectLst/>
                <a:latin typeface="Arial" panose="020B0604020202020204" pitchFamily="34" charset="0"/>
                <a:ea typeface="Calibri" panose="020F0502020204030204" pitchFamily="34" charset="0"/>
                <a:cs typeface="Arial" panose="020B0604020202020204" pitchFamily="34" charset="0"/>
              </a:rPr>
              <a:t>Prawncocktail</a:t>
            </a:r>
            <a:r>
              <a:rPr lang="en-GB" sz="2500" dirty="0" err="1">
                <a:effectLst/>
                <a:latin typeface="Arial" panose="020B0604020202020204" pitchFamily="34" charset="0"/>
                <a:ea typeface="Calibri" panose="020F0502020204030204" pitchFamily="34" charset="0"/>
                <a:cs typeface="Arial" panose="020B0604020202020204" pitchFamily="34" charset="0"/>
              </a:rPr>
              <a:t>Availableat</a:t>
            </a:r>
            <a:r>
              <a:rPr lang="en-GB" sz="2500" dirty="0">
                <a:effectLst/>
                <a:latin typeface="Arial" panose="020B0604020202020204" pitchFamily="34" charset="0"/>
                <a:ea typeface="Calibri" panose="020F0502020204030204" pitchFamily="34" charset="0"/>
                <a:cs typeface="Arial" panose="020B0604020202020204" pitchFamily="34" charset="0"/>
              </a:rPr>
              <a:t>:</a:t>
            </a:r>
            <a:r>
              <a:rPr lang="en-US" sz="25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https://www.recipetineats.com/prawn-cocktail/#:~:text=Prawn%20Cocktails%20are%20served%20with,Worcestershire%20sauce%2C%20with%20optional%20horseradish</a:t>
            </a:r>
            <a:r>
              <a:rPr lang="en-US" sz="2500" dirty="0">
                <a:effectLst/>
                <a:latin typeface="Arial" panose="020B0604020202020204" pitchFamily="34" charset="0"/>
                <a:ea typeface="Calibri" panose="020F0502020204030204" pitchFamily="34" charset="0"/>
                <a:cs typeface="Arial" panose="020B0604020202020204" pitchFamily="34" charset="0"/>
              </a:rPr>
              <a:t> </a:t>
            </a:r>
            <a:r>
              <a:rPr lang="en-GB" sz="2500" dirty="0">
                <a:effectLst/>
                <a:latin typeface="Arial" panose="020B0604020202020204" pitchFamily="34" charset="0"/>
                <a:ea typeface="Calibri" panose="020F0502020204030204" pitchFamily="34" charset="0"/>
                <a:cs typeface="Arial" panose="020B0604020202020204" pitchFamily="34" charset="0"/>
              </a:rPr>
              <a:t>[ Accessed on 20/02/2022]</a:t>
            </a:r>
          </a:p>
          <a:p>
            <a:pPr marL="342900" lvl="0" indent="-342900" algn="just">
              <a:lnSpc>
                <a:spcPct val="170000"/>
              </a:lnSpc>
              <a:buFont typeface="+mj-lt"/>
              <a:buAutoNum type="arabicPeriod"/>
            </a:pPr>
            <a:r>
              <a:rPr lang="en-US" sz="2500" i="1" dirty="0">
                <a:effectLst/>
                <a:latin typeface="Arial" panose="020B0604020202020204" pitchFamily="34" charset="0"/>
                <a:ea typeface="Calibri" panose="020F0502020204030204" pitchFamily="34" charset="0"/>
                <a:cs typeface="Arial" panose="020B0604020202020204" pitchFamily="34" charset="0"/>
              </a:rPr>
              <a:t>The Grill Restaurant </a:t>
            </a:r>
            <a:r>
              <a:rPr lang="en-GB" sz="2500" dirty="0">
                <a:effectLst/>
                <a:latin typeface="Arial" panose="020B0604020202020204" pitchFamily="34" charset="0"/>
                <a:ea typeface="Calibri" panose="020F0502020204030204" pitchFamily="34" charset="0"/>
                <a:cs typeface="Arial" panose="020B0604020202020204" pitchFamily="34" charset="0"/>
              </a:rPr>
              <a:t>Available at:  </a:t>
            </a:r>
            <a:r>
              <a:rPr lang="en-US" sz="25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https://www.celtic-manor.com/media/9315/grill_restaurant_alldaydining_20220113.pdf</a:t>
            </a:r>
            <a:r>
              <a:rPr lang="en-US" sz="2500" dirty="0">
                <a:effectLst/>
                <a:latin typeface="Arial" panose="020B0604020202020204" pitchFamily="34" charset="0"/>
                <a:ea typeface="Calibri" panose="020F0502020204030204" pitchFamily="34" charset="0"/>
                <a:cs typeface="Arial" panose="020B0604020202020204" pitchFamily="34" charset="0"/>
              </a:rPr>
              <a:t> </a:t>
            </a:r>
            <a:r>
              <a:rPr lang="en-GB" sz="2500" dirty="0">
                <a:effectLst/>
                <a:latin typeface="Arial" panose="020B0604020202020204" pitchFamily="34" charset="0"/>
                <a:ea typeface="Calibri" panose="020F0502020204030204" pitchFamily="34" charset="0"/>
                <a:cs typeface="Arial" panose="020B0604020202020204" pitchFamily="34" charset="0"/>
              </a:rPr>
              <a:t>[ Accessed on 20/02/2022]</a:t>
            </a:r>
          </a:p>
          <a:p>
            <a:pPr marL="342900" lvl="0" indent="-342900" algn="just">
              <a:lnSpc>
                <a:spcPct val="170000"/>
              </a:lnSpc>
              <a:buFont typeface="+mj-lt"/>
              <a:buAutoNum type="arabicPeriod"/>
            </a:pPr>
            <a:r>
              <a:rPr lang="en-US" sz="2500" i="1" dirty="0">
                <a:effectLst/>
                <a:latin typeface="Arial" panose="020B0604020202020204" pitchFamily="34" charset="0"/>
                <a:ea typeface="Calibri" panose="020F0502020204030204" pitchFamily="34" charset="0"/>
                <a:cs typeface="Arial" panose="020B0604020202020204" pitchFamily="34" charset="0"/>
              </a:rPr>
              <a:t>Top ten English Sparkling Wine </a:t>
            </a:r>
            <a:r>
              <a:rPr lang="en-GB" sz="2500" dirty="0">
                <a:effectLst/>
                <a:latin typeface="Arial" panose="020B0604020202020204" pitchFamily="34" charset="0"/>
                <a:ea typeface="Calibri" panose="020F0502020204030204" pitchFamily="34" charset="0"/>
                <a:cs typeface="Arial" panose="020B0604020202020204" pitchFamily="34" charset="0"/>
              </a:rPr>
              <a:t>Available at:  </a:t>
            </a:r>
            <a:r>
              <a:rPr lang="en-US" sz="25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https://makeitbritish.co.uk/top-ten/english-sparkling-wines/</a:t>
            </a:r>
            <a:r>
              <a:rPr lang="en-US" sz="2500" dirty="0">
                <a:effectLst/>
                <a:latin typeface="Arial" panose="020B0604020202020204" pitchFamily="34" charset="0"/>
                <a:ea typeface="Calibri" panose="020F0502020204030204" pitchFamily="34" charset="0"/>
                <a:cs typeface="Arial" panose="020B0604020202020204" pitchFamily="34" charset="0"/>
              </a:rPr>
              <a:t> </a:t>
            </a:r>
            <a:r>
              <a:rPr lang="en-GB" sz="2500" dirty="0">
                <a:effectLst/>
                <a:latin typeface="Arial" panose="020B0604020202020204" pitchFamily="34" charset="0"/>
                <a:ea typeface="Calibri" panose="020F0502020204030204" pitchFamily="34" charset="0"/>
                <a:cs typeface="Arial" panose="020B0604020202020204" pitchFamily="34" charset="0"/>
              </a:rPr>
              <a:t>[ Accessed on 22/02/2022]</a:t>
            </a:r>
          </a:p>
          <a:p>
            <a:pPr marL="342900" lvl="0" indent="-342900" algn="just">
              <a:lnSpc>
                <a:spcPct val="170000"/>
              </a:lnSpc>
              <a:buFont typeface="+mj-lt"/>
              <a:buAutoNum type="arabicPeriod"/>
            </a:pPr>
            <a:r>
              <a:rPr lang="en-GB" sz="2500" i="1" dirty="0" err="1">
                <a:solidFill>
                  <a:srgbClr val="1D2228"/>
                </a:solidFill>
                <a:effectLst/>
                <a:latin typeface="Arial" panose="020B0604020202020204" pitchFamily="34" charset="0"/>
                <a:ea typeface="Calibri" panose="020F0502020204030204" pitchFamily="34" charset="0"/>
                <a:cs typeface="Arial" panose="020B0604020202020204" pitchFamily="34" charset="0"/>
              </a:rPr>
              <a:t>Veganlogo</a:t>
            </a:r>
            <a:r>
              <a:rPr lang="en-GB" sz="2500" dirty="0" err="1">
                <a:effectLst/>
                <a:latin typeface="Arial" panose="020B0604020202020204" pitchFamily="34" charset="0"/>
                <a:ea typeface="Calibri" panose="020F0502020204030204" pitchFamily="34" charset="0"/>
                <a:cs typeface="Arial" panose="020B0604020202020204" pitchFamily="34" charset="0"/>
              </a:rPr>
              <a:t>Availablat:</a:t>
            </a:r>
            <a:r>
              <a:rPr lang="en-GB" sz="2500" dirty="0" err="1">
                <a:effectLst/>
                <a:latin typeface="Arial" panose="020B0604020202020204" pitchFamily="34" charset="0"/>
                <a:ea typeface="Calibri" panose="020F0502020204030204" pitchFamily="34" charset="0"/>
                <a:cs typeface="Arial" panose="020B0604020202020204" pitchFamily="34" charset="0"/>
                <a:hlinkClick r:id="rId14"/>
              </a:rPr>
              <a:t>https</a:t>
            </a:r>
            <a:r>
              <a:rPr lang="en-GB" sz="2500" dirty="0">
                <a:effectLst/>
                <a:latin typeface="Arial" panose="020B0604020202020204" pitchFamily="34" charset="0"/>
                <a:ea typeface="Calibri" panose="020F0502020204030204" pitchFamily="34" charset="0"/>
                <a:cs typeface="Arial" panose="020B0604020202020204" pitchFamily="34" charset="0"/>
                <a:hlinkClick r:id="rId14"/>
              </a:rPr>
              <a:t>://www.daymark-supplies.co.uk/118545-dietary-alert-label-vegan-25mm-p-890.html?gclid=CjwKCAiAsNKQBhAPEiwAB-I5zaOdISaTw1dJSgoktvZb5dPtJHYbwATXbkcAZ6SGyI6V0OOLxX8xQRoCaagQAvD_BwE</a:t>
            </a:r>
            <a:r>
              <a:rPr lang="en-GB" sz="2500" dirty="0">
                <a:effectLst/>
                <a:latin typeface="Arial" panose="020B0604020202020204" pitchFamily="34" charset="0"/>
                <a:ea typeface="Calibri" panose="020F0502020204030204" pitchFamily="34" charset="0"/>
                <a:cs typeface="Arial" panose="020B0604020202020204" pitchFamily="34" charset="0"/>
              </a:rPr>
              <a:t>  [ Accessed on 22/02/2022]</a:t>
            </a:r>
          </a:p>
          <a:p>
            <a:pPr marL="342900" lvl="0" indent="-342900" algn="just">
              <a:lnSpc>
                <a:spcPct val="170000"/>
              </a:lnSpc>
              <a:buFont typeface="+mj-lt"/>
              <a:buAutoNum type="arabicPeriod"/>
            </a:pPr>
            <a:r>
              <a:rPr lang="en-US" sz="2500" i="1" dirty="0" err="1">
                <a:effectLst/>
                <a:latin typeface="Arial" panose="020B0604020202020204" pitchFamily="34" charset="0"/>
                <a:ea typeface="Calibri" panose="020F0502020204030204" pitchFamily="34" charset="0"/>
                <a:cs typeface="Arial" panose="020B0604020202020204" pitchFamily="34" charset="0"/>
              </a:rPr>
              <a:t>Vivino</a:t>
            </a:r>
            <a:r>
              <a:rPr lang="en-US" sz="2500" dirty="0">
                <a:effectLst/>
                <a:latin typeface="Arial" panose="020B0604020202020204" pitchFamily="34" charset="0"/>
                <a:ea typeface="Calibri" panose="020F0502020204030204" pitchFamily="34" charset="0"/>
                <a:cs typeface="Arial" panose="020B0604020202020204" pitchFamily="34" charset="0"/>
              </a:rPr>
              <a:t> </a:t>
            </a:r>
            <a:r>
              <a:rPr lang="en-GB" sz="2500" dirty="0">
                <a:effectLst/>
                <a:latin typeface="Arial" panose="020B0604020202020204" pitchFamily="34" charset="0"/>
                <a:ea typeface="Calibri" panose="020F0502020204030204" pitchFamily="34" charset="0"/>
                <a:cs typeface="Arial" panose="020B0604020202020204" pitchFamily="34" charset="0"/>
              </a:rPr>
              <a:t>Available at:  </a:t>
            </a:r>
            <a:r>
              <a:rPr lang="en-US" sz="25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5"/>
              </a:rPr>
              <a:t>https://www.vivino.com/GB/en/champagne-jacquart-mosaique-brut-champagne/w/98302</a:t>
            </a:r>
            <a:r>
              <a:rPr lang="en-US" sz="2500" u="sng" dirty="0">
                <a:solidFill>
                  <a:srgbClr val="0563C1"/>
                </a:solidFill>
                <a:effectLst/>
                <a:latin typeface="Arial" panose="020B0604020202020204" pitchFamily="34" charset="0"/>
                <a:ea typeface="Calibri" panose="020F0502020204030204" pitchFamily="34" charset="0"/>
                <a:cs typeface="Arial" panose="020B0604020202020204" pitchFamily="34" charset="0"/>
              </a:rPr>
              <a:t> </a:t>
            </a:r>
            <a:r>
              <a:rPr lang="en-GB" sz="2500" dirty="0">
                <a:effectLst/>
                <a:latin typeface="Arial" panose="020B0604020202020204" pitchFamily="34" charset="0"/>
                <a:ea typeface="Calibri" panose="020F0502020204030204" pitchFamily="34" charset="0"/>
                <a:cs typeface="Arial" panose="020B0604020202020204" pitchFamily="34" charset="0"/>
              </a:rPr>
              <a:t>[ Accessed on 20/02/2022]</a:t>
            </a:r>
          </a:p>
          <a:p>
            <a:pPr marL="342900" lvl="0" indent="-342900" algn="just">
              <a:lnSpc>
                <a:spcPct val="170000"/>
              </a:lnSpc>
              <a:buFont typeface="+mj-lt"/>
              <a:buAutoNum type="arabicPeriod"/>
            </a:pPr>
            <a:r>
              <a:rPr lang="en-GB" sz="2500" i="1" dirty="0">
                <a:solidFill>
                  <a:srgbClr val="1D2228"/>
                </a:solidFill>
                <a:effectLst/>
                <a:latin typeface="Arial" panose="020B0604020202020204" pitchFamily="34" charset="0"/>
                <a:ea typeface="Calibri" panose="020F0502020204030204" pitchFamily="34" charset="0"/>
                <a:cs typeface="Arial" panose="020B0604020202020204" pitchFamily="34" charset="0"/>
              </a:rPr>
              <a:t>Weight and measures: the law </a:t>
            </a:r>
            <a:r>
              <a:rPr lang="en-GB" sz="2500" dirty="0">
                <a:effectLst/>
                <a:latin typeface="Arial" panose="020B0604020202020204" pitchFamily="34" charset="0"/>
                <a:ea typeface="Calibri" panose="020F0502020204030204" pitchFamily="34" charset="0"/>
                <a:cs typeface="Arial" panose="020B0604020202020204" pitchFamily="34" charset="0"/>
              </a:rPr>
              <a:t>Available at: </a:t>
            </a:r>
            <a:r>
              <a:rPr lang="en-GB" sz="2500" dirty="0">
                <a:solidFill>
                  <a:srgbClr val="1D2228"/>
                </a:solidFill>
                <a:effectLst/>
                <a:latin typeface="Arial" panose="020B0604020202020204" pitchFamily="34" charset="0"/>
                <a:ea typeface="Calibri" panose="020F0502020204030204" pitchFamily="34" charset="0"/>
                <a:cs typeface="Arial" panose="020B0604020202020204" pitchFamily="34" charset="0"/>
              </a:rPr>
              <a:t> </a:t>
            </a:r>
            <a:r>
              <a:rPr lang="en-GB" sz="2500" u="sng" dirty="0">
                <a:solidFill>
                  <a:srgbClr val="1D2228"/>
                </a:solidFill>
                <a:effectLst/>
                <a:latin typeface="Arial" panose="020B0604020202020204" pitchFamily="34" charset="0"/>
                <a:ea typeface="Calibri" panose="020F0502020204030204" pitchFamily="34" charset="0"/>
                <a:cs typeface="Arial" panose="020B0604020202020204" pitchFamily="34" charset="0"/>
                <a:hlinkClick r:id="rId16"/>
              </a:rPr>
              <a:t>https://www.gov.uk/weights-measures-and-packaging-the-law/specified-quantities</a:t>
            </a:r>
            <a:r>
              <a:rPr lang="en-GB" sz="2500" dirty="0">
                <a:solidFill>
                  <a:srgbClr val="1D2228"/>
                </a:solidFill>
                <a:effectLst/>
                <a:latin typeface="Arial" panose="020B0604020202020204" pitchFamily="34" charset="0"/>
                <a:ea typeface="Calibri" panose="020F0502020204030204" pitchFamily="34" charset="0"/>
                <a:cs typeface="Arial" panose="020B0604020202020204" pitchFamily="34" charset="0"/>
              </a:rPr>
              <a:t> </a:t>
            </a:r>
            <a:r>
              <a:rPr lang="en-GB" sz="2500" dirty="0">
                <a:effectLst/>
                <a:latin typeface="Arial" panose="020B0604020202020204" pitchFamily="34" charset="0"/>
                <a:ea typeface="Calibri" panose="020F0502020204030204" pitchFamily="34" charset="0"/>
                <a:cs typeface="Arial" panose="020B0604020202020204" pitchFamily="34" charset="0"/>
              </a:rPr>
              <a:t>[ Accessed on 22/02/2022]</a:t>
            </a:r>
          </a:p>
          <a:p>
            <a:pPr marL="342900" lvl="0" indent="-342900" algn="just">
              <a:lnSpc>
                <a:spcPct val="170000"/>
              </a:lnSpc>
              <a:spcAft>
                <a:spcPts val="800"/>
              </a:spcAft>
              <a:buFont typeface="+mj-lt"/>
              <a:buAutoNum type="arabicPeriod"/>
            </a:pPr>
            <a:r>
              <a:rPr lang="en-US" sz="2500" i="1" dirty="0">
                <a:effectLst/>
                <a:latin typeface="Arial" panose="020B0604020202020204" pitchFamily="34" charset="0"/>
                <a:ea typeface="Calibri" panose="020F0502020204030204" pitchFamily="34" charset="0"/>
                <a:cs typeface="Arial" panose="020B0604020202020204" pitchFamily="34" charset="0"/>
              </a:rPr>
              <a:t>Welsh seafood considered among the best in the world </a:t>
            </a:r>
            <a:r>
              <a:rPr lang="en-GB" sz="2500" dirty="0">
                <a:effectLst/>
                <a:latin typeface="Arial" panose="020B0604020202020204" pitchFamily="34" charset="0"/>
                <a:ea typeface="Calibri" panose="020F0502020204030204" pitchFamily="34" charset="0"/>
                <a:cs typeface="Arial" panose="020B0604020202020204" pitchFamily="34" charset="0"/>
              </a:rPr>
              <a:t>Available at: </a:t>
            </a:r>
            <a:r>
              <a:rPr lang="en-US" sz="25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7"/>
              </a:rPr>
              <a:t>https://www.walesonline.co.uk/news/local-news/welsh-seafood-considered-among-best-2231747</a:t>
            </a:r>
            <a:r>
              <a:rPr lang="en-US" sz="2500" dirty="0">
                <a:effectLst/>
                <a:latin typeface="Arial" panose="020B0604020202020204" pitchFamily="34" charset="0"/>
                <a:ea typeface="Calibri" panose="020F0502020204030204" pitchFamily="34" charset="0"/>
                <a:cs typeface="Arial" panose="020B0604020202020204" pitchFamily="34" charset="0"/>
              </a:rPr>
              <a:t> </a:t>
            </a:r>
            <a:r>
              <a:rPr lang="en-GB" sz="2500" dirty="0">
                <a:effectLst/>
                <a:latin typeface="Arial" panose="020B0604020202020204" pitchFamily="34" charset="0"/>
                <a:ea typeface="Calibri" panose="020F0502020204030204" pitchFamily="34" charset="0"/>
                <a:cs typeface="Arial" panose="020B0604020202020204" pitchFamily="34" charset="0"/>
              </a:rPr>
              <a:t>[ Accessed on 20/02/2022]</a:t>
            </a:r>
          </a:p>
        </p:txBody>
      </p:sp>
    </p:spTree>
    <p:extLst>
      <p:ext uri="{BB962C8B-B14F-4D97-AF65-F5344CB8AC3E}">
        <p14:creationId xmlns:p14="http://schemas.microsoft.com/office/powerpoint/2010/main" val="29669893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11" ma:contentTypeDescription="Create a new document." ma:contentTypeScope="" ma:versionID="9b13bc110924a278f2d7c23e7eef4802">
  <xsd:schema xmlns:xsd="http://www.w3.org/2001/XMLSchema" xmlns:xs="http://www.w3.org/2001/XMLSchema" xmlns:p="http://schemas.microsoft.com/office/2006/metadata/properties" xmlns:ns3="ba6c36b3-aaa0-4c81-9b28-778ff2f838f2" targetNamespace="http://schemas.microsoft.com/office/2006/metadata/properties" ma:root="true" ma:fieldsID="01da0ed36ff25c6505738cafbd04e521" ns3:_="">
    <xsd:import namespace="ba6c36b3-aaa0-4c81-9b28-778ff2f838f2"/>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3:MediaServiceOCR"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a6c36b3-aaa0-4c81-9b28-778ff2f838f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2720CFD-E7A4-4940-9718-9BFD096CCA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a6c36b3-aaa0-4c81-9b28-778ff2f838f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1506E37-31F1-43E4-8DCF-55B88E0D43EA}">
  <ds:schemaRefs>
    <ds:schemaRef ds:uri="http://schemas.microsoft.com/sharepoint/v3/contenttype/forms"/>
  </ds:schemaRefs>
</ds:datastoreItem>
</file>

<file path=customXml/itemProps3.xml><?xml version="1.0" encoding="utf-8"?>
<ds:datastoreItem xmlns:ds="http://schemas.openxmlformats.org/officeDocument/2006/customXml" ds:itemID="{0CC4B8C9-3EF0-4BB8-AD9B-DE05E36F922F}">
  <ds:schemaRefs>
    <ds:schemaRef ds:uri="http://schemas.microsoft.com/office/2006/documentManagement/types"/>
    <ds:schemaRef ds:uri="http://www.w3.org/XML/1998/namespace"/>
    <ds:schemaRef ds:uri="ba6c36b3-aaa0-4c81-9b28-778ff2f838f2"/>
    <ds:schemaRef ds:uri="http://purl.org/dc/terms/"/>
    <ds:schemaRef ds:uri="http://purl.org/dc/dcmitype/"/>
    <ds:schemaRef ds:uri="http://purl.org/dc/elements/1.1/"/>
    <ds:schemaRef ds:uri="http://schemas.microsoft.com/office/2006/metadata/propertie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410</TotalTime>
  <Words>984</Words>
  <Application>Microsoft Office PowerPoint</Application>
  <PresentationFormat>Widescreen</PresentationFormat>
  <Paragraphs>70</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Arial</vt:lpstr>
      <vt:lpstr>Calibri</vt:lpstr>
      <vt:lpstr>Calibri Light</vt:lpstr>
      <vt:lpstr>Helvetica</vt:lpstr>
      <vt:lpstr>Montserrat</vt:lpstr>
      <vt:lpstr>Times New Roman</vt:lpstr>
      <vt:lpstr>Office Theme</vt:lpstr>
      <vt:lpstr>Hotel Trinity Restaurant </vt:lpstr>
      <vt:lpstr>Starters                                    Desserts </vt:lpstr>
      <vt:lpstr>FISH AND WINE LIST:</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Oana Radu (2026217)</dc:creator>
  <cp:lastModifiedBy>Oana Radu (2026217)</cp:lastModifiedBy>
  <cp:revision>10</cp:revision>
  <dcterms:created xsi:type="dcterms:W3CDTF">2022-02-20T12:53:34Z</dcterms:created>
  <dcterms:modified xsi:type="dcterms:W3CDTF">2022-02-25T11:30:47Z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ies>
</file>