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63" r:id="rId14"/>
    <p:sldId id="264" r:id="rId15"/>
    <p:sldId id="265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94660"/>
  </p:normalViewPr>
  <p:slideViewPr>
    <p:cSldViewPr snapToGrid="0">
      <p:cViewPr>
        <p:scale>
          <a:sx n="65" d="100"/>
          <a:sy n="65" d="100"/>
        </p:scale>
        <p:origin x="710" y="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32AF1-7C75-456A-9D37-558FA1C952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B29D6B-58C7-4A87-A173-B242C40F91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1C433F-FCEB-4F6C-A5E7-2362D0192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4B7DB-9DA6-40CF-9145-C5B1CD5A9C5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179E3-4760-42AA-B092-41CEEF5AF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FE0389-536B-40F9-A017-830C7FEA6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5617B-F9FA-4BEA-9CB6-E930A1D46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244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EECFE-0BE4-40E3-A0A6-BAC359401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4CE1E7-AED5-4027-82C0-90AD8EFEEC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550D66-9C6C-4689-9287-AFA488C0D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4B7DB-9DA6-40CF-9145-C5B1CD5A9C5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FABD8D-B3B7-47C8-9248-B7823EB6D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53FC47-B894-4CAA-A1FB-C704275A7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5617B-F9FA-4BEA-9CB6-E930A1D46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73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AE484-87A1-4C9C-B57E-0A05A42C1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2477F8-F80A-4FA2-A9CD-3B2CB42E7E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8E6F4B-22CC-480D-9847-14013F2E0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4B7DB-9DA6-40CF-9145-C5B1CD5A9C5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32BCC6-AF77-4C17-8FDE-58E615EBC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C19731-DE1D-490D-902F-FE9A5AFC2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5617B-F9FA-4BEA-9CB6-E930A1D46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127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8592D-A535-40EE-A9E5-592B35031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58F757-D0E5-4E2E-9958-0BCB4AD1DA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795E60-DD50-40B5-8C21-806CC1DDB3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484FDB-8DAC-485C-973B-F244A744DA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4B7DB-9DA6-40CF-9145-C5B1CD5A9C5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4C7896-14E4-4ADC-9949-54C30FB22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F76072-F4D2-4965-AFB9-BAA16EC8A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5617B-F9FA-4BEA-9CB6-E930A1D46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401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B07E6-4DBF-496E-9808-C53FCB960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5A8C14-E5C9-4CA5-B206-43FF4EEC9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BE8490-5C41-488E-9D39-D85D3F89F9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25B1B3-6C10-4202-931D-5F94586E52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CC3077-383A-48CA-B3F7-BBB9B6FF4D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994A92-0804-4B4C-BA37-62149455C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4B7DB-9DA6-40CF-9145-C5B1CD5A9C5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4E365D-2636-47FE-A31D-41DC96E24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37F7A1-7A3E-4C0C-8581-885481E8E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5617B-F9FA-4BEA-9CB6-E930A1D46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705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3A9D41-EB50-4190-9944-9EA785135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A8E8F59-8603-4798-B5CD-B6B84BB0B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4B7DB-9DA6-40CF-9145-C5B1CD5A9C5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7C5DF4-E89F-4DB1-B639-1E557D3B7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A76F20-F5BA-4F4E-A86C-9F0421773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5617B-F9FA-4BEA-9CB6-E930A1D46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211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987AF8-EED8-49BE-BA92-0DE331AC5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4B7DB-9DA6-40CF-9145-C5B1CD5A9C5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2AF512-5D38-4CD8-A565-376B36582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605008-496F-412D-8EF5-1260F5B1C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5617B-F9FA-4BEA-9CB6-E930A1D46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143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DE1629-8143-4E9B-9A73-519B2291A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C12B74-CDA2-4CF7-9451-4E7AEA72DA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CA3A56-2271-4B4C-BE37-C7147A1247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5140FB-AACF-4B83-8032-BE2788970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4B7DB-9DA6-40CF-9145-C5B1CD5A9C5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E37D3C-C965-4E08-819E-9EC302A8B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DA7C43-961C-43F3-A515-DFCB974F5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5617B-F9FA-4BEA-9CB6-E930A1D46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865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DB13F-FCDD-4C42-B44B-7B82B01C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9002D6-92AE-4CA3-8997-20635113C8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23EF8D-1471-40C8-A939-A6383BA902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0B1DC2-5AE0-4993-8C66-1D5EF9808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4B7DB-9DA6-40CF-9145-C5B1CD5A9C5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8CA9EF-DDE0-4F38-B1F6-95D9FC785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129404-68EC-461C-A37B-EDD8C0F9B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5617B-F9FA-4BEA-9CB6-E930A1D46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56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73204-8164-4A0D-A4A4-8F33D5195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43C7C3-D15F-4F47-83A8-5C53F18A00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54C382-109F-4338-85B8-8BE2AE80E4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4B7DB-9DA6-40CF-9145-C5B1CD5A9C5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B94368-9FDA-4CF0-993A-CBBA0DDBD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DA6393-5407-4590-8701-82AB62382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5617B-F9FA-4BEA-9CB6-E930A1D46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815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96EA32-0BE6-41CD-8CD5-B448C43C27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A2530C-650A-45F5-97D2-0D4A8FE212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90CE6D-F807-4D9F-B5CA-7E728736D8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4B7DB-9DA6-40CF-9145-C5B1CD5A9C5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41A647-4E2A-4CD2-B85A-28EA2CB58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4FBC45-D6AA-4DE6-AEAE-234D9AD92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5617B-F9FA-4BEA-9CB6-E930A1D46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767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2DF248A-4154-4C2C-88B6-4398DDB631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5BC5C2-F958-4080-8D08-D48ED0C74C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851A45-1ACA-466B-ADCF-D037907202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4B7DB-9DA6-40CF-9145-C5B1CD5A9C5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15F589-CD3D-47DA-B8DF-949161DA6A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C06D4B-40A2-40C3-9A0E-8662E10AD7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5617B-F9FA-4BEA-9CB6-E930A1D46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534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B20A8E-AAA6-47F3-B40D-0C87945AD0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678952"/>
            <a:ext cx="9144000" cy="2293098"/>
          </a:xfrm>
        </p:spPr>
        <p:txBody>
          <a:bodyPr>
            <a:norm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Evaluating lean manufacture systems employed in the UK automotive industry.</a:t>
            </a:r>
            <a:br>
              <a:rPr lang="en-GB" sz="2400" dirty="0"/>
            </a:br>
            <a:endParaRPr lang="en-GB" sz="2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24AA79-833E-4C73-A880-C001D0C4F4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378824"/>
            <a:ext cx="9144000" cy="1047390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Kristian Kormi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Logistic Officers Contracts Course</a:t>
            </a:r>
          </a:p>
        </p:txBody>
      </p:sp>
      <p:pic>
        <p:nvPicPr>
          <p:cNvPr id="4" name="Picture 2" descr="Image result for university of wales trinity saint david">
            <a:extLst>
              <a:ext uri="{FF2B5EF4-FFF2-40B4-BE49-F238E27FC236}">
                <a16:creationId xmlns:a16="http://schemas.microsoft.com/office/drawing/2014/main" id="{E69F7806-3123-4DA4-A504-7EDAD318DE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536" y="403678"/>
            <a:ext cx="5982608" cy="2393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RLC_200.png">
            <a:extLst>
              <a:ext uri="{FF2B5EF4-FFF2-40B4-BE49-F238E27FC236}">
                <a16:creationId xmlns:a16="http://schemas.microsoft.com/office/drawing/2014/main" id="{D8A6DA55-688D-4370-97F1-DF822BCDB8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2517" y="403678"/>
            <a:ext cx="2362947" cy="2362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039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E02EC-5DCA-42F1-A30F-D01BD8F0F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Range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697B4C-C5BB-4D3A-A751-9984E8A04D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15 minute presentation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Aims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Wastage occurring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Implementation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Evaluation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 descr="Image result for university of wales trinity saint david">
            <a:extLst>
              <a:ext uri="{FF2B5EF4-FFF2-40B4-BE49-F238E27FC236}">
                <a16:creationId xmlns:a16="http://schemas.microsoft.com/office/drawing/2014/main" id="{3C3C3096-D616-4805-91CF-7823B02B7C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5386" y="365125"/>
            <a:ext cx="3355414" cy="134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096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04B96-21E4-411E-B10A-40652FBB0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Aims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98703D-2777-452E-9D04-DE40AD8DC4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aims of this presentation are to;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Analyse the kinds of wastes that are occurring in the UK automotive industry.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Evaluate what improvements could be made to reduce or eliminate the wastes that are occurring.</a:t>
            </a:r>
          </a:p>
        </p:txBody>
      </p:sp>
      <p:pic>
        <p:nvPicPr>
          <p:cNvPr id="4" name="Picture 2" descr="Image result for university of wales trinity saint david">
            <a:extLst>
              <a:ext uri="{FF2B5EF4-FFF2-40B4-BE49-F238E27FC236}">
                <a16:creationId xmlns:a16="http://schemas.microsoft.com/office/drawing/2014/main" id="{853947C2-4786-4D19-BEDA-736AEE2618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5386" y="365125"/>
            <a:ext cx="3355414" cy="134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2050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DA9B1-D7A4-45CD-9C18-DF2C4E646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2CFA25-F444-4979-BDAA-F76E9530CD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Lean manufacture was first implemented at Toyota in 1988 by chief engineer Taiichi Ohno (Krafcik, 1988).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UK produced 1,519,440 cars in 2018 from 60+ manufacturers (SMMT, 2019). All of these manufacturers use lean methods to different extents.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Image result for university of wales trinity saint david">
            <a:extLst>
              <a:ext uri="{FF2B5EF4-FFF2-40B4-BE49-F238E27FC236}">
                <a16:creationId xmlns:a16="http://schemas.microsoft.com/office/drawing/2014/main" id="{C033B545-7B6F-4812-80D7-D7A0219F19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5386" y="333375"/>
            <a:ext cx="3355414" cy="134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2ECF478-D663-4D50-8964-78C37EC593A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178" t="12037" r="30989" b="15741"/>
          <a:stretch/>
        </p:blipFill>
        <p:spPr>
          <a:xfrm>
            <a:off x="6819900" y="1855755"/>
            <a:ext cx="4660900" cy="46371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040C4BB-422C-413C-9CD8-F6D2422DC053}"/>
              </a:ext>
            </a:extLst>
          </p:cNvPr>
          <p:cNvSpPr txBox="1"/>
          <p:nvPr/>
        </p:nvSpPr>
        <p:spPr>
          <a:xfrm>
            <a:off x="10287000" y="6492875"/>
            <a:ext cx="14351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(SMMT, 2019)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5992572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316C9-18A7-4DBA-BE55-6812B09D2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Wastage occurring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CDCE0F-F6D0-41BC-8058-073124B845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7 Wastes in an organisation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Overproduction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storage of vehicles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Waiting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wasted time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Transport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cost and environmental impact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Inappropriate processing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overly complex tasks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Unnecessary inventory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holding stores pre-manufacture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Unnecessary motion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inefficient production lines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Defects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cost money and time to repair</a:t>
            </a:r>
          </a:p>
        </p:txBody>
      </p:sp>
      <p:pic>
        <p:nvPicPr>
          <p:cNvPr id="4" name="Picture 2" descr="Image result for university of wales trinity saint david">
            <a:extLst>
              <a:ext uri="{FF2B5EF4-FFF2-40B4-BE49-F238E27FC236}">
                <a16:creationId xmlns:a16="http://schemas.microsoft.com/office/drawing/2014/main" id="{BCE403B9-BDC7-41BD-9BD8-BFBD013C62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5386" y="365125"/>
            <a:ext cx="3355414" cy="134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695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8D0BC-E5CC-436E-B22C-B0EEAD695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Overproduction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31937D7-EFA0-401F-B4CA-85E8658914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8068" t="18168" r="30873" b="20540"/>
          <a:stretch/>
        </p:blipFill>
        <p:spPr>
          <a:xfrm>
            <a:off x="6849308" y="2911476"/>
            <a:ext cx="4631492" cy="312737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" name="Picture 2" descr="Image result for university of wales trinity saint david">
            <a:extLst>
              <a:ext uri="{FF2B5EF4-FFF2-40B4-BE49-F238E27FC236}">
                <a16:creationId xmlns:a16="http://schemas.microsoft.com/office/drawing/2014/main" id="{5CBB5D7D-0657-4B58-B7CF-9FCE111B74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5386" y="365125"/>
            <a:ext cx="3355414" cy="134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7451352-80A8-4AD2-8EA4-D8F02EA340B1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5257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81.5% of cars exported </a:t>
            </a:r>
            <a:r>
              <a:rPr lang="en-GB" dirty="0"/>
              <a:t>(SMMT, 2019).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Brexit concerns, 52.6% of cars exported to EU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52303C5-689D-43F6-8E94-39638408701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375" t="21667" r="29843" b="34722"/>
          <a:stretch/>
        </p:blipFill>
        <p:spPr>
          <a:xfrm>
            <a:off x="487250" y="3816350"/>
            <a:ext cx="5959700" cy="222250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1DFB45B-F220-4757-B361-A3D3BF82D068}"/>
              </a:ext>
            </a:extLst>
          </p:cNvPr>
          <p:cNvSpPr txBox="1"/>
          <p:nvPr/>
        </p:nvSpPr>
        <p:spPr>
          <a:xfrm>
            <a:off x="5276850" y="6038851"/>
            <a:ext cx="14351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(SMMT, 2019)</a:t>
            </a:r>
            <a:endParaRPr lang="en-GB" sz="1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6622A9-DCAB-42F4-8467-EE198FB5314C}"/>
              </a:ext>
            </a:extLst>
          </p:cNvPr>
          <p:cNvSpPr txBox="1"/>
          <p:nvPr/>
        </p:nvSpPr>
        <p:spPr>
          <a:xfrm>
            <a:off x="9677400" y="6085743"/>
            <a:ext cx="19230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(The Guardian, 2019)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7756865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8D0BC-E5CC-436E-B22C-B0EEAD695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Waiting</a:t>
            </a:r>
          </a:p>
        </p:txBody>
      </p:sp>
      <p:pic>
        <p:nvPicPr>
          <p:cNvPr id="4" name="Picture 2" descr="Image result for university of wales trinity saint david">
            <a:extLst>
              <a:ext uri="{FF2B5EF4-FFF2-40B4-BE49-F238E27FC236}">
                <a16:creationId xmlns:a16="http://schemas.microsoft.com/office/drawing/2014/main" id="{5CBB5D7D-0657-4B58-B7CF-9FCE111B74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5386" y="333375"/>
            <a:ext cx="3355414" cy="134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06E24AA-F0CD-4493-8CF6-D96AE8452E1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646" t="18611" r="22240" b="30970"/>
          <a:stretch/>
        </p:blipFill>
        <p:spPr>
          <a:xfrm>
            <a:off x="1374201" y="1866900"/>
            <a:ext cx="9443597" cy="453072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7B4BAA82-C4C2-4BD6-823A-7A54449FA78F}"/>
              </a:ext>
            </a:extLst>
          </p:cNvPr>
          <p:cNvSpPr/>
          <p:nvPr/>
        </p:nvSpPr>
        <p:spPr>
          <a:xfrm>
            <a:off x="7632700" y="2711450"/>
            <a:ext cx="1504950" cy="13716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35BD4A8-2CDF-488D-8B58-33E84193CF73}"/>
              </a:ext>
            </a:extLst>
          </p:cNvPr>
          <p:cNvSpPr txBox="1"/>
          <p:nvPr/>
        </p:nvSpPr>
        <p:spPr>
          <a:xfrm>
            <a:off x="9632950" y="6397625"/>
            <a:ext cx="14351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(SMMT, 2019)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3262506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DBD4C1-AE51-4BE5-B0E6-BB80C8A16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Transport</a:t>
            </a:r>
          </a:p>
        </p:txBody>
      </p:sp>
      <p:pic>
        <p:nvPicPr>
          <p:cNvPr id="4" name="Picture 2" descr="Image result for university of wales trinity saint david">
            <a:extLst>
              <a:ext uri="{FF2B5EF4-FFF2-40B4-BE49-F238E27FC236}">
                <a16:creationId xmlns:a16="http://schemas.microsoft.com/office/drawing/2014/main" id="{6E1CA81D-BA9A-4592-BCFC-7821C1F957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5386" y="333375"/>
            <a:ext cx="3355414" cy="134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8A887A0-4D47-4847-8EB0-76FA1929825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645" t="25833" r="22708" b="23334"/>
          <a:stretch/>
        </p:blipFill>
        <p:spPr>
          <a:xfrm>
            <a:off x="1374201" y="1851751"/>
            <a:ext cx="9323594" cy="4545873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3D80CA0-5F9E-4C9F-B20A-4E69BC01035A}"/>
              </a:ext>
            </a:extLst>
          </p:cNvPr>
          <p:cNvSpPr txBox="1"/>
          <p:nvPr/>
        </p:nvSpPr>
        <p:spPr>
          <a:xfrm>
            <a:off x="9512300" y="6397624"/>
            <a:ext cx="14351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(SMMT, 2019)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3924496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1BB37-A1AE-4A70-BE66-5C72536E2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Inappropriate processing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8E3648-8E5A-41E5-8342-9D644B0BDF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642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UK factories are lagging behind German competitors using only a quarter of the level of automation relative to Germany (The Telegraph, 2018).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 descr="Image result for university of wales trinity saint david">
            <a:extLst>
              <a:ext uri="{FF2B5EF4-FFF2-40B4-BE49-F238E27FC236}">
                <a16:creationId xmlns:a16="http://schemas.microsoft.com/office/drawing/2014/main" id="{0765CF31-26BC-48A5-B67F-21F7DD39AA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5386" y="333375"/>
            <a:ext cx="3355414" cy="134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8FEF628-68DD-4F96-87B1-4863D027F3A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552" t="33148" r="39271" b="13611"/>
          <a:stretch/>
        </p:blipFill>
        <p:spPr>
          <a:xfrm>
            <a:off x="3585265" y="3041650"/>
            <a:ext cx="5148470" cy="32004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18E9C43-75B8-428A-A339-FCD732BB643E}"/>
              </a:ext>
            </a:extLst>
          </p:cNvPr>
          <p:cNvSpPr txBox="1"/>
          <p:nvPr/>
        </p:nvSpPr>
        <p:spPr>
          <a:xfrm>
            <a:off x="7061200" y="6311900"/>
            <a:ext cx="18097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(The Telegraph, 2018)</a:t>
            </a:r>
          </a:p>
        </p:txBody>
      </p:sp>
    </p:spTree>
    <p:extLst>
      <p:ext uri="{BB962C8B-B14F-4D97-AF65-F5344CB8AC3E}">
        <p14:creationId xmlns:p14="http://schemas.microsoft.com/office/powerpoint/2010/main" val="858487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651B24-C6A0-41A1-83AA-3BAC7E73AC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Unnecessary inventory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EAE3DC-0DA7-4BAC-A775-F3005BE11C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9299"/>
            <a:ext cx="10515600" cy="41576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Storing inventory is a cost that can be avoided.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Honda, Swindon, is a prime example of JIT. They retained just one hour’s worth of parts on the production line, and receive 350 trucks’ worth of components daily from Europe (Prospect Magazine, 2018).</a:t>
            </a:r>
          </a:p>
        </p:txBody>
      </p:sp>
      <p:pic>
        <p:nvPicPr>
          <p:cNvPr id="4" name="Picture 2" descr="Image result for university of wales trinity saint david">
            <a:extLst>
              <a:ext uri="{FF2B5EF4-FFF2-40B4-BE49-F238E27FC236}">
                <a16:creationId xmlns:a16="http://schemas.microsoft.com/office/drawing/2014/main" id="{D0E60670-AC98-4E34-AECD-95F962C796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5386" y="333375"/>
            <a:ext cx="3355414" cy="134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7375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BFE885-8DCF-4524-A1AC-2DA7A909C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Unnecessary motion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098380-32D3-45E9-803E-45371018D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79663"/>
            <a:ext cx="4888034" cy="3797300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Every 20 seconds a vehicle rolls off a UK production line (Government, 2013). </a:t>
            </a:r>
          </a:p>
        </p:txBody>
      </p:sp>
      <p:pic>
        <p:nvPicPr>
          <p:cNvPr id="4" name="Picture 2" descr="Image result for university of wales trinity saint david">
            <a:extLst>
              <a:ext uri="{FF2B5EF4-FFF2-40B4-BE49-F238E27FC236}">
                <a16:creationId xmlns:a16="http://schemas.microsoft.com/office/drawing/2014/main" id="{BCF48106-1F80-45F7-BC20-930B62EC56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5386" y="333375"/>
            <a:ext cx="3355414" cy="134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8444C9A-7822-4619-98AE-62C1EBC8560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750" t="21945" r="32865" b="26389"/>
          <a:stretch/>
        </p:blipFill>
        <p:spPr>
          <a:xfrm>
            <a:off x="5892800" y="2379663"/>
            <a:ext cx="5588000" cy="335640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58FEE5C-08BE-4660-8396-4EDC323685A4}"/>
              </a:ext>
            </a:extLst>
          </p:cNvPr>
          <p:cNvSpPr txBox="1"/>
          <p:nvPr/>
        </p:nvSpPr>
        <p:spPr>
          <a:xfrm>
            <a:off x="9724293" y="5736072"/>
            <a:ext cx="19230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(The Guardian, 2019)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773966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E25850-1167-441D-8A0E-37B964568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Defects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554562-F01E-4121-9F16-D25BD402E6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Recalls are on the rise within the UK. BMW group alone issued for the return of 36,000 vehicles in April 2017, then another 312,000 cars the following month (Campbell, 2018).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This is due to advanced technology and automated systems making production more complex.</a:t>
            </a:r>
          </a:p>
        </p:txBody>
      </p:sp>
      <p:pic>
        <p:nvPicPr>
          <p:cNvPr id="4" name="Picture 2" descr="Image result for university of wales trinity saint david">
            <a:extLst>
              <a:ext uri="{FF2B5EF4-FFF2-40B4-BE49-F238E27FC236}">
                <a16:creationId xmlns:a16="http://schemas.microsoft.com/office/drawing/2014/main" id="{794C14F0-1AF5-4AD0-A3B4-1B77AEBB97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5386" y="333375"/>
            <a:ext cx="3355414" cy="134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45905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06949-3A1D-4F20-80ED-15FD9E08E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Evaluation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D46556-3DA8-44FB-AAD0-C70093B48F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01849"/>
            <a:ext cx="10515600" cy="4075113"/>
          </a:xfrm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Focused production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produce inline with customer demand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Efficient use of manpower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Forecasting transport is more efficient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Automation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reduces unnecessary labour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Minimal storage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JIT means suppliers hold stocks upstream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Streamlined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production lines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Quality control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at every stage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 descr="Image result for university of wales trinity saint david">
            <a:extLst>
              <a:ext uri="{FF2B5EF4-FFF2-40B4-BE49-F238E27FC236}">
                <a16:creationId xmlns:a16="http://schemas.microsoft.com/office/drawing/2014/main" id="{2223DCF5-F5FB-49DB-90F0-426D819E13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5386" y="365125"/>
            <a:ext cx="3355414" cy="134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5888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CA33C-2242-4602-B378-636F0215F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08F863-C773-4749-BB3F-9A3C10A57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2F5BAC0-E767-42ED-9BF0-83FDD15CA0C5}"/>
              </a:ext>
            </a:extLst>
          </p:cNvPr>
          <p:cNvSpPr txBox="1">
            <a:spLocks/>
          </p:cNvSpPr>
          <p:nvPr/>
        </p:nvSpPr>
        <p:spPr>
          <a:xfrm>
            <a:off x="990600" y="2133599"/>
            <a:ext cx="10515600" cy="4195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Lean manufacturing methods are even more critical now than ever before. With Brexit uncertainties and pressure to maintain profits alongside environmental and economic concerns, a lean manufacture system is crucial for efficiency.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pic>
        <p:nvPicPr>
          <p:cNvPr id="5" name="Picture 2" descr="Image result for university of wales trinity saint david">
            <a:extLst>
              <a:ext uri="{FF2B5EF4-FFF2-40B4-BE49-F238E27FC236}">
                <a16:creationId xmlns:a16="http://schemas.microsoft.com/office/drawing/2014/main" id="{A3AC8D26-A769-4DA6-875F-A87981E0E4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5386" y="365125"/>
            <a:ext cx="3355414" cy="134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24577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D57EC-30E0-4DE7-9584-18EDB136F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84E09EE-30CC-41DB-BD47-0B856318C8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24917"/>
            <a:ext cx="10515600" cy="435133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altLang="en-U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Krafcik, J. F., 1988. Triumph of the Lean Production System.. </a:t>
            </a:r>
            <a:r>
              <a:rPr lang="en-US" altLang="en-US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Sloan Management Review, </a:t>
            </a:r>
            <a:r>
              <a:rPr lang="en-US" altLang="en-U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30(1), pp. 44-52.</a:t>
            </a:r>
          </a:p>
          <a:p>
            <a:pPr marL="0" indent="0">
              <a:buNone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Hines, P. &amp; Rich, N., 1997. The seven value stream mapping tools.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International Journal of Operations &amp; Production Management,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17(1), pp. 46-64.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SMMT, 2019.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Key Exports Data.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[Online] </a:t>
            </a:r>
            <a:b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US" sz="1600" u="sng" dirty="0">
                <a:latin typeface="Arial" panose="020B0604020202020204" pitchFamily="34" charset="0"/>
                <a:cs typeface="Arial" panose="020B0604020202020204" pitchFamily="34" charset="0"/>
              </a:rPr>
              <a:t>https://www.smmt.co.uk/industry-topics/brexit/key-exports-data/</a:t>
            </a:r>
            <a:b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[Accessed 24 June 2019].</a:t>
            </a:r>
          </a:p>
          <a:p>
            <a:pPr marL="0" indent="0">
              <a:buNone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The Telegraph, 2018.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Level of automation in the UK 'pretty rubbish', says Bank of England economist.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[Online] </a:t>
            </a:r>
            <a:b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US" sz="1600" u="sng" dirty="0">
                <a:latin typeface="Arial" panose="020B0604020202020204" pitchFamily="34" charset="0"/>
                <a:cs typeface="Arial" panose="020B0604020202020204" pitchFamily="34" charset="0"/>
              </a:rPr>
              <a:t>https://www.telegraph.co.uk/business/2018/10/09/level-automation-uk-pretty-rubbish-says-bank-england-economist/</a:t>
            </a:r>
            <a:b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[Accessed 24 June 2019].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Prospect Magazine, 2018.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Could Brexit spell the end for “just-in-time” production?.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[Online] </a:t>
            </a:r>
            <a:b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US" sz="1600" u="sng" dirty="0">
                <a:latin typeface="Arial" panose="020B0604020202020204" pitchFamily="34" charset="0"/>
                <a:cs typeface="Arial" panose="020B0604020202020204" pitchFamily="34" charset="0"/>
              </a:rPr>
              <a:t>https://www.prospectmagazine.co.uk/economics-and-finance/could-brexit-spell-the-end-for-just-in-time-production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SMMT, 2019.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SMMT Motor Industry Facts 2019.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[Online] </a:t>
            </a:r>
            <a:b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US" sz="1600" u="sng" dirty="0">
                <a:latin typeface="Arial" panose="020B0604020202020204" pitchFamily="34" charset="0"/>
                <a:cs typeface="Arial" panose="020B0604020202020204" pitchFamily="34" charset="0"/>
              </a:rPr>
              <a:t>https://www.smmt.co.uk/reports/smmt-motor-industry-facts-2019/</a:t>
            </a:r>
            <a:b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[Accessed 24 June 2019].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Campbell, P., 2018.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Car recalls rise as industry becomes more high-tech.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[Online] </a:t>
            </a:r>
            <a:b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US" sz="1600" u="sng" dirty="0">
                <a:latin typeface="Arial" panose="020B0604020202020204" pitchFamily="34" charset="0"/>
                <a:cs typeface="Arial" panose="020B0604020202020204" pitchFamily="34" charset="0"/>
              </a:rPr>
              <a:t>https://www.ft.com/content/15e283a0-59eb-11e8-b8b2-d6ceb45fa9d0</a:t>
            </a:r>
            <a:b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[Accessed 24 June 2019].</a:t>
            </a:r>
          </a:p>
          <a:p>
            <a:pPr marL="0" indent="0">
              <a:buNone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Government, H., 2013.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Motor Industry Facts 2013, Society of Motor Manufacturers and Traders.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[Online] </a:t>
            </a:r>
            <a:b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US" sz="1600" u="sng" dirty="0">
                <a:latin typeface="Arial" panose="020B0604020202020204" pitchFamily="34" charset="0"/>
                <a:cs typeface="Arial" panose="020B0604020202020204" pitchFamily="34" charset="0"/>
              </a:rPr>
              <a:t>https://assets.publishing.service.gov.uk/government/uploads/system/uploads/attachment_data/file/211901/13-975-driving-success-uk-automotive-strategy-for-growth-and-sustainability.pdf</a:t>
            </a:r>
            <a:b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[Accessed 24 June 2019].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altLang="en-US" sz="18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2" descr="Image result for university of wales trinity saint david">
            <a:extLst>
              <a:ext uri="{FF2B5EF4-FFF2-40B4-BE49-F238E27FC236}">
                <a16:creationId xmlns:a16="http://schemas.microsoft.com/office/drawing/2014/main" id="{C3D45A03-8137-4EA2-BBB5-C8E84DF0FA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5386" y="365125"/>
            <a:ext cx="3355414" cy="134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5757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3713</TotalTime>
  <Words>520</Words>
  <Application>Microsoft Office PowerPoint</Application>
  <PresentationFormat>Widescreen</PresentationFormat>
  <Paragraphs>76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Evaluating lean manufacture systems employed in the UK automotive industry. </vt:lpstr>
      <vt:lpstr>Range</vt:lpstr>
      <vt:lpstr>Aims</vt:lpstr>
      <vt:lpstr>Introduction</vt:lpstr>
      <vt:lpstr>Wastage occurring</vt:lpstr>
      <vt:lpstr>Overproduction</vt:lpstr>
      <vt:lpstr>Waiting</vt:lpstr>
      <vt:lpstr>Transport</vt:lpstr>
      <vt:lpstr>Inappropriate processing</vt:lpstr>
      <vt:lpstr>Unnecessary inventory</vt:lpstr>
      <vt:lpstr>Unnecessary motion</vt:lpstr>
      <vt:lpstr>Defects</vt:lpstr>
      <vt:lpstr>Evaluation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Kristian Kormi</dc:creator>
  <cp:lastModifiedBy>Kristian Kormi</cp:lastModifiedBy>
  <cp:revision>51</cp:revision>
  <dcterms:created xsi:type="dcterms:W3CDTF">2019-06-25T19:23:04Z</dcterms:created>
  <dcterms:modified xsi:type="dcterms:W3CDTF">2019-06-28T09:16:30Z</dcterms:modified>
</cp:coreProperties>
</file>