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8" r:id="rId2"/>
    <p:sldId id="268" r:id="rId3"/>
    <p:sldId id="259" r:id="rId4"/>
    <p:sldId id="277" r:id="rId5"/>
    <p:sldId id="278" r:id="rId6"/>
    <p:sldId id="279" r:id="rId7"/>
    <p:sldId id="280" r:id="rId8"/>
    <p:sldId id="281" r:id="rId9"/>
    <p:sldId id="282" r:id="rId10"/>
    <p:sldId id="283" r:id="rId11"/>
    <p:sldId id="284" r:id="rId12"/>
    <p:sldId id="292" r:id="rId13"/>
    <p:sldId id="294" r:id="rId14"/>
    <p:sldId id="285" r:id="rId15"/>
    <p:sldId id="302" r:id="rId16"/>
    <p:sldId id="286" r:id="rId17"/>
    <p:sldId id="287" r:id="rId18"/>
    <p:sldId id="297" r:id="rId19"/>
    <p:sldId id="299" r:id="rId20"/>
    <p:sldId id="296" r:id="rId21"/>
    <p:sldId id="288" r:id="rId22"/>
    <p:sldId id="303" r:id="rId23"/>
    <p:sldId id="289" r:id="rId24"/>
    <p:sldId id="290" r:id="rId25"/>
    <p:sldId id="291" r:id="rId26"/>
    <p:sldId id="300" r:id="rId27"/>
    <p:sldId id="262" r:id="rId28"/>
    <p:sldId id="273" r:id="rId29"/>
    <p:sldId id="301" r:id="rId30"/>
    <p:sldId id="293" r:id="rId31"/>
    <p:sldId id="26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ACF10-5F49-E0D8-06AD-4BC8B195420D}" v="8" dt="2025-02-04T16:53:47.461"/>
    <p1510:client id="{6F635D09-86C5-272A-F486-DF92DE8007E1}" v="694" dt="2025-02-04T14:39:57.9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994" autoAdjust="0"/>
  </p:normalViewPr>
  <p:slideViewPr>
    <p:cSldViewPr snapToGrid="0">
      <p:cViewPr varScale="1">
        <p:scale>
          <a:sx n="55" d="100"/>
          <a:sy n="55" d="100"/>
        </p:scale>
        <p:origin x="13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6F635D09-86C5-272A-F486-DF92DE8007E1}"/>
    <pc:docChg chg="addSld delSld modSld sldOrd">
      <pc:chgData name="Alison Cooke" userId="S::a.cooke@uwtsd.ac.uk::46c329c9-26b7-4eba-b77b-7474421bfd31" providerId="AD" clId="Web-{6F635D09-86C5-272A-F486-DF92DE8007E1}" dt="2025-02-04T14:39:57.919" v="844"/>
      <pc:docMkLst>
        <pc:docMk/>
      </pc:docMkLst>
      <pc:sldChg chg="ord modNotes">
        <pc:chgData name="Alison Cooke" userId="S::a.cooke@uwtsd.ac.uk::46c329c9-26b7-4eba-b77b-7474421bfd31" providerId="AD" clId="Web-{6F635D09-86C5-272A-F486-DF92DE8007E1}" dt="2025-02-04T14:33:04.172" v="737"/>
        <pc:sldMkLst>
          <pc:docMk/>
          <pc:sldMk cId="3451093567" sldId="262"/>
        </pc:sldMkLst>
      </pc:sldChg>
      <pc:sldChg chg="modSp del ord">
        <pc:chgData name="Alison Cooke" userId="S::a.cooke@uwtsd.ac.uk::46c329c9-26b7-4eba-b77b-7474421bfd31" providerId="AD" clId="Web-{6F635D09-86C5-272A-F486-DF92DE8007E1}" dt="2025-02-04T13:33:26.935" v="400"/>
        <pc:sldMkLst>
          <pc:docMk/>
          <pc:sldMk cId="3861679598" sldId="276"/>
        </pc:sldMkLst>
        <pc:spChg chg="mod">
          <ac:chgData name="Alison Cooke" userId="S::a.cooke@uwtsd.ac.uk::46c329c9-26b7-4eba-b77b-7474421bfd31" providerId="AD" clId="Web-{6F635D09-86C5-272A-F486-DF92DE8007E1}" dt="2025-02-04T10:35:32.577" v="31" actId="20577"/>
          <ac:spMkLst>
            <pc:docMk/>
            <pc:sldMk cId="3861679598" sldId="276"/>
            <ac:spMk id="2" creationId="{40985614-93BE-64D9-5F35-D8D89EFF272E}"/>
          </ac:spMkLst>
        </pc:spChg>
        <pc:spChg chg="mod">
          <ac:chgData name="Alison Cooke" userId="S::a.cooke@uwtsd.ac.uk::46c329c9-26b7-4eba-b77b-7474421bfd31" providerId="AD" clId="Web-{6F635D09-86C5-272A-F486-DF92DE8007E1}" dt="2025-02-04T10:35:07.373" v="13" actId="20577"/>
          <ac:spMkLst>
            <pc:docMk/>
            <pc:sldMk cId="3861679598" sldId="276"/>
            <ac:spMk id="3" creationId="{8D929516-99DF-E0FC-8812-64145BB42798}"/>
          </ac:spMkLst>
        </pc:spChg>
      </pc:sldChg>
      <pc:sldChg chg="modSp modNotes">
        <pc:chgData name="Alison Cooke" userId="S::a.cooke@uwtsd.ac.uk::46c329c9-26b7-4eba-b77b-7474421bfd31" providerId="AD" clId="Web-{6F635D09-86C5-272A-F486-DF92DE8007E1}" dt="2025-02-04T14:34:43.425" v="758" actId="20577"/>
        <pc:sldMkLst>
          <pc:docMk/>
          <pc:sldMk cId="2293780801" sldId="277"/>
        </pc:sldMkLst>
        <pc:spChg chg="mod">
          <ac:chgData name="Alison Cooke" userId="S::a.cooke@uwtsd.ac.uk::46c329c9-26b7-4eba-b77b-7474421bfd31" providerId="AD" clId="Web-{6F635D09-86C5-272A-F486-DF92DE8007E1}" dt="2025-02-04T14:34:43.425" v="758" actId="20577"/>
          <ac:spMkLst>
            <pc:docMk/>
            <pc:sldMk cId="2293780801" sldId="277"/>
            <ac:spMk id="3" creationId="{935BC52C-A993-5EBA-CDC6-756C4247E8F3}"/>
          </ac:spMkLst>
        </pc:spChg>
      </pc:sldChg>
      <pc:sldChg chg="modSp modNotes">
        <pc:chgData name="Alison Cooke" userId="S::a.cooke@uwtsd.ac.uk::46c329c9-26b7-4eba-b77b-7474421bfd31" providerId="AD" clId="Web-{6F635D09-86C5-272A-F486-DF92DE8007E1}" dt="2025-02-04T11:41:59.751" v="139"/>
        <pc:sldMkLst>
          <pc:docMk/>
          <pc:sldMk cId="3491888147" sldId="278"/>
        </pc:sldMkLst>
        <pc:spChg chg="mod">
          <ac:chgData name="Alison Cooke" userId="S::a.cooke@uwtsd.ac.uk::46c329c9-26b7-4eba-b77b-7474421bfd31" providerId="AD" clId="Web-{6F635D09-86C5-272A-F486-DF92DE8007E1}" dt="2025-02-04T11:41:40.390" v="132" actId="20577"/>
          <ac:spMkLst>
            <pc:docMk/>
            <pc:sldMk cId="3491888147" sldId="278"/>
            <ac:spMk id="4" creationId="{6744F55A-B880-7E3D-514E-2A818E730DDC}"/>
          </ac:spMkLst>
        </pc:spChg>
      </pc:sldChg>
      <pc:sldChg chg="modSp modNotes">
        <pc:chgData name="Alison Cooke" userId="S::a.cooke@uwtsd.ac.uk::46c329c9-26b7-4eba-b77b-7474421bfd31" providerId="AD" clId="Web-{6F635D09-86C5-272A-F486-DF92DE8007E1}" dt="2025-02-04T11:51:44.464" v="167" actId="20577"/>
        <pc:sldMkLst>
          <pc:docMk/>
          <pc:sldMk cId="2322383767" sldId="279"/>
        </pc:sldMkLst>
        <pc:spChg chg="mod">
          <ac:chgData name="Alison Cooke" userId="S::a.cooke@uwtsd.ac.uk::46c329c9-26b7-4eba-b77b-7474421bfd31" providerId="AD" clId="Web-{6F635D09-86C5-272A-F486-DF92DE8007E1}" dt="2025-02-04T11:51:44.464" v="167" actId="20577"/>
          <ac:spMkLst>
            <pc:docMk/>
            <pc:sldMk cId="2322383767" sldId="279"/>
            <ac:spMk id="3" creationId="{011C7559-9F81-0A75-BE93-588B04AF50BF}"/>
          </ac:spMkLst>
        </pc:spChg>
      </pc:sldChg>
      <pc:sldChg chg="modSp">
        <pc:chgData name="Alison Cooke" userId="S::a.cooke@uwtsd.ac.uk::46c329c9-26b7-4eba-b77b-7474421bfd31" providerId="AD" clId="Web-{6F635D09-86C5-272A-F486-DF92DE8007E1}" dt="2025-02-04T11:52:38.749" v="185" actId="20577"/>
        <pc:sldMkLst>
          <pc:docMk/>
          <pc:sldMk cId="1565895193" sldId="280"/>
        </pc:sldMkLst>
        <pc:spChg chg="mod">
          <ac:chgData name="Alison Cooke" userId="S::a.cooke@uwtsd.ac.uk::46c329c9-26b7-4eba-b77b-7474421bfd31" providerId="AD" clId="Web-{6F635D09-86C5-272A-F486-DF92DE8007E1}" dt="2025-02-04T11:52:38.749" v="185" actId="20577"/>
          <ac:spMkLst>
            <pc:docMk/>
            <pc:sldMk cId="1565895193" sldId="280"/>
            <ac:spMk id="3" creationId="{F895AD40-082B-6648-63D0-5BDA9EC07AF0}"/>
          </ac:spMkLst>
        </pc:spChg>
      </pc:sldChg>
      <pc:sldChg chg="modSp">
        <pc:chgData name="Alison Cooke" userId="S::a.cooke@uwtsd.ac.uk::46c329c9-26b7-4eba-b77b-7474421bfd31" providerId="AD" clId="Web-{6F635D09-86C5-272A-F486-DF92DE8007E1}" dt="2025-02-04T14:35:18.723" v="761" actId="20577"/>
        <pc:sldMkLst>
          <pc:docMk/>
          <pc:sldMk cId="1665658612" sldId="281"/>
        </pc:sldMkLst>
        <pc:spChg chg="mod">
          <ac:chgData name="Alison Cooke" userId="S::a.cooke@uwtsd.ac.uk::46c329c9-26b7-4eba-b77b-7474421bfd31" providerId="AD" clId="Web-{6F635D09-86C5-272A-F486-DF92DE8007E1}" dt="2025-02-04T14:35:18.723" v="761" actId="20577"/>
          <ac:spMkLst>
            <pc:docMk/>
            <pc:sldMk cId="1665658612" sldId="281"/>
            <ac:spMk id="6" creationId="{72B61051-617A-3BDB-8634-793B10C499B6}"/>
          </ac:spMkLst>
        </pc:spChg>
      </pc:sldChg>
      <pc:sldChg chg="modSp">
        <pc:chgData name="Alison Cooke" userId="S::a.cooke@uwtsd.ac.uk::46c329c9-26b7-4eba-b77b-7474421bfd31" providerId="AD" clId="Web-{6F635D09-86C5-272A-F486-DF92DE8007E1}" dt="2025-02-04T11:54:08.724" v="204" actId="20577"/>
        <pc:sldMkLst>
          <pc:docMk/>
          <pc:sldMk cId="730753319" sldId="282"/>
        </pc:sldMkLst>
        <pc:spChg chg="mod">
          <ac:chgData name="Alison Cooke" userId="S::a.cooke@uwtsd.ac.uk::46c329c9-26b7-4eba-b77b-7474421bfd31" providerId="AD" clId="Web-{6F635D09-86C5-272A-F486-DF92DE8007E1}" dt="2025-02-04T11:54:08.724" v="204" actId="20577"/>
          <ac:spMkLst>
            <pc:docMk/>
            <pc:sldMk cId="730753319" sldId="282"/>
            <ac:spMk id="3" creationId="{F895AD40-082B-6648-63D0-5BDA9EC07AF0}"/>
          </ac:spMkLst>
        </pc:spChg>
      </pc:sldChg>
      <pc:sldChg chg="modSp modNotes">
        <pc:chgData name="Alison Cooke" userId="S::a.cooke@uwtsd.ac.uk::46c329c9-26b7-4eba-b77b-7474421bfd31" providerId="AD" clId="Web-{6F635D09-86C5-272A-F486-DF92DE8007E1}" dt="2025-02-04T11:55:59.216" v="224" actId="20577"/>
        <pc:sldMkLst>
          <pc:docMk/>
          <pc:sldMk cId="3818023758" sldId="283"/>
        </pc:sldMkLst>
        <pc:spChg chg="mod">
          <ac:chgData name="Alison Cooke" userId="S::a.cooke@uwtsd.ac.uk::46c329c9-26b7-4eba-b77b-7474421bfd31" providerId="AD" clId="Web-{6F635D09-86C5-272A-F486-DF92DE8007E1}" dt="2025-02-04T11:55:59.216" v="224" actId="20577"/>
          <ac:spMkLst>
            <pc:docMk/>
            <pc:sldMk cId="3818023758" sldId="283"/>
            <ac:spMk id="5" creationId="{C132A5D5-732A-B179-AE23-BBCBADBB280F}"/>
          </ac:spMkLst>
        </pc:spChg>
      </pc:sldChg>
      <pc:sldChg chg="modSp">
        <pc:chgData name="Alison Cooke" userId="S::a.cooke@uwtsd.ac.uk::46c329c9-26b7-4eba-b77b-7474421bfd31" providerId="AD" clId="Web-{6F635D09-86C5-272A-F486-DF92DE8007E1}" dt="2025-02-04T14:38:22.682" v="840" actId="20577"/>
        <pc:sldMkLst>
          <pc:docMk/>
          <pc:sldMk cId="113628096" sldId="285"/>
        </pc:sldMkLst>
        <pc:spChg chg="mod">
          <ac:chgData name="Alison Cooke" userId="S::a.cooke@uwtsd.ac.uk::46c329c9-26b7-4eba-b77b-7474421bfd31" providerId="AD" clId="Web-{6F635D09-86C5-272A-F486-DF92DE8007E1}" dt="2025-02-04T14:38:22.682" v="840" actId="20577"/>
          <ac:spMkLst>
            <pc:docMk/>
            <pc:sldMk cId="113628096" sldId="285"/>
            <ac:spMk id="3" creationId="{444463F3-3EB5-B9BD-69DC-0F17E9796C94}"/>
          </ac:spMkLst>
        </pc:spChg>
      </pc:sldChg>
      <pc:sldChg chg="modSp modNotes">
        <pc:chgData name="Alison Cooke" userId="S::a.cooke@uwtsd.ac.uk::46c329c9-26b7-4eba-b77b-7474421bfd31" providerId="AD" clId="Web-{6F635D09-86C5-272A-F486-DF92DE8007E1}" dt="2025-02-04T12:02:01.726" v="313"/>
        <pc:sldMkLst>
          <pc:docMk/>
          <pc:sldMk cId="1326687703" sldId="286"/>
        </pc:sldMkLst>
        <pc:spChg chg="mod">
          <ac:chgData name="Alison Cooke" userId="S::a.cooke@uwtsd.ac.uk::46c329c9-26b7-4eba-b77b-7474421bfd31" providerId="AD" clId="Web-{6F635D09-86C5-272A-F486-DF92DE8007E1}" dt="2025-02-04T10:38:49.006" v="62" actId="20577"/>
          <ac:spMkLst>
            <pc:docMk/>
            <pc:sldMk cId="1326687703" sldId="286"/>
            <ac:spMk id="3" creationId="{3715DF37-3C0B-7BBC-3157-C72119A5D094}"/>
          </ac:spMkLst>
        </pc:spChg>
      </pc:sldChg>
      <pc:sldChg chg="addAnim">
        <pc:chgData name="Alison Cooke" userId="S::a.cooke@uwtsd.ac.uk::46c329c9-26b7-4eba-b77b-7474421bfd31" providerId="AD" clId="Web-{6F635D09-86C5-272A-F486-DF92DE8007E1}" dt="2025-02-04T14:39:07.214" v="841"/>
        <pc:sldMkLst>
          <pc:docMk/>
          <pc:sldMk cId="179338851" sldId="287"/>
        </pc:sldMkLst>
      </pc:sldChg>
      <pc:sldChg chg="modSp">
        <pc:chgData name="Alison Cooke" userId="S::a.cooke@uwtsd.ac.uk::46c329c9-26b7-4eba-b77b-7474421bfd31" providerId="AD" clId="Web-{6F635D09-86C5-272A-F486-DF92DE8007E1}" dt="2025-02-04T14:28:23.242" v="617" actId="1076"/>
        <pc:sldMkLst>
          <pc:docMk/>
          <pc:sldMk cId="2494104684" sldId="288"/>
        </pc:sldMkLst>
        <pc:spChg chg="mod">
          <ac:chgData name="Alison Cooke" userId="S::a.cooke@uwtsd.ac.uk::46c329c9-26b7-4eba-b77b-7474421bfd31" providerId="AD" clId="Web-{6F635D09-86C5-272A-F486-DF92DE8007E1}" dt="2025-02-04T14:27:57.944" v="611" actId="20577"/>
          <ac:spMkLst>
            <pc:docMk/>
            <pc:sldMk cId="2494104684" sldId="288"/>
            <ac:spMk id="3" creationId="{AA9F2DF1-7C7B-9D7D-31D0-18B15ED04B63}"/>
          </ac:spMkLst>
        </pc:spChg>
        <pc:spChg chg="mod">
          <ac:chgData name="Alison Cooke" userId="S::a.cooke@uwtsd.ac.uk::46c329c9-26b7-4eba-b77b-7474421bfd31" providerId="AD" clId="Web-{6F635D09-86C5-272A-F486-DF92DE8007E1}" dt="2025-02-04T14:27:50.053" v="607" actId="1076"/>
          <ac:spMkLst>
            <pc:docMk/>
            <pc:sldMk cId="2494104684" sldId="288"/>
            <ac:spMk id="4" creationId="{91B8E94E-5E32-BC1F-F7AE-F96BF260DA32}"/>
          </ac:spMkLst>
        </pc:spChg>
        <pc:spChg chg="mod">
          <ac:chgData name="Alison Cooke" userId="S::a.cooke@uwtsd.ac.uk::46c329c9-26b7-4eba-b77b-7474421bfd31" providerId="AD" clId="Web-{6F635D09-86C5-272A-F486-DF92DE8007E1}" dt="2025-02-04T14:28:23.242" v="617" actId="1076"/>
          <ac:spMkLst>
            <pc:docMk/>
            <pc:sldMk cId="2494104684" sldId="288"/>
            <ac:spMk id="5" creationId="{9357D9E3-8A08-BF3B-046C-08395DD26775}"/>
          </ac:spMkLst>
        </pc:spChg>
        <pc:spChg chg="mod">
          <ac:chgData name="Alison Cooke" userId="S::a.cooke@uwtsd.ac.uk::46c329c9-26b7-4eba-b77b-7474421bfd31" providerId="AD" clId="Web-{6F635D09-86C5-272A-F486-DF92DE8007E1}" dt="2025-02-04T14:28:12.132" v="615" actId="1076"/>
          <ac:spMkLst>
            <pc:docMk/>
            <pc:sldMk cId="2494104684" sldId="288"/>
            <ac:spMk id="6" creationId="{FF301C09-CCD3-83BF-234F-C4AE4A342977}"/>
          </ac:spMkLst>
        </pc:spChg>
        <pc:spChg chg="mod">
          <ac:chgData name="Alison Cooke" userId="S::a.cooke@uwtsd.ac.uk::46c329c9-26b7-4eba-b77b-7474421bfd31" providerId="AD" clId="Web-{6F635D09-86C5-272A-F486-DF92DE8007E1}" dt="2025-02-04T14:27:52.350" v="608" actId="1076"/>
          <ac:spMkLst>
            <pc:docMk/>
            <pc:sldMk cId="2494104684" sldId="288"/>
            <ac:spMk id="7" creationId="{10B35FFA-435B-91DE-14B3-39F9E721567F}"/>
          </ac:spMkLst>
        </pc:spChg>
      </pc:sldChg>
      <pc:sldChg chg="modSp">
        <pc:chgData name="Alison Cooke" userId="S::a.cooke@uwtsd.ac.uk::46c329c9-26b7-4eba-b77b-7474421bfd31" providerId="AD" clId="Web-{6F635D09-86C5-272A-F486-DF92DE8007E1}" dt="2025-02-04T13:29:13.681" v="396" actId="20577"/>
        <pc:sldMkLst>
          <pc:docMk/>
          <pc:sldMk cId="3778868294" sldId="289"/>
        </pc:sldMkLst>
        <pc:spChg chg="mod">
          <ac:chgData name="Alison Cooke" userId="S::a.cooke@uwtsd.ac.uk::46c329c9-26b7-4eba-b77b-7474421bfd31" providerId="AD" clId="Web-{6F635D09-86C5-272A-F486-DF92DE8007E1}" dt="2025-02-04T13:29:13.681" v="396" actId="20577"/>
          <ac:spMkLst>
            <pc:docMk/>
            <pc:sldMk cId="3778868294" sldId="289"/>
            <ac:spMk id="3" creationId="{1FBB6DC6-7B0B-95CB-DA43-81916B4A6E03}"/>
          </ac:spMkLst>
        </pc:spChg>
      </pc:sldChg>
      <pc:sldChg chg="modNotes">
        <pc:chgData name="Alison Cooke" userId="S::a.cooke@uwtsd.ac.uk::46c329c9-26b7-4eba-b77b-7474421bfd31" providerId="AD" clId="Web-{6F635D09-86C5-272A-F486-DF92DE8007E1}" dt="2025-02-04T14:32:01.451" v="706"/>
        <pc:sldMkLst>
          <pc:docMk/>
          <pc:sldMk cId="3688265075" sldId="290"/>
        </pc:sldMkLst>
      </pc:sldChg>
      <pc:sldChg chg="modSp modNotes">
        <pc:chgData name="Alison Cooke" userId="S::a.cooke@uwtsd.ac.uk::46c329c9-26b7-4eba-b77b-7474421bfd31" providerId="AD" clId="Web-{6F635D09-86C5-272A-F486-DF92DE8007E1}" dt="2025-02-04T14:36:31.288" v="771" actId="20577"/>
        <pc:sldMkLst>
          <pc:docMk/>
          <pc:sldMk cId="2665887468" sldId="292"/>
        </pc:sldMkLst>
        <pc:graphicFrameChg chg="modGraphic">
          <ac:chgData name="Alison Cooke" userId="S::a.cooke@uwtsd.ac.uk::46c329c9-26b7-4eba-b77b-7474421bfd31" providerId="AD" clId="Web-{6F635D09-86C5-272A-F486-DF92DE8007E1}" dt="2025-02-04T14:36:31.288" v="771" actId="20577"/>
          <ac:graphicFrameMkLst>
            <pc:docMk/>
            <pc:sldMk cId="2665887468" sldId="292"/>
            <ac:graphicFrameMk id="10" creationId="{8D80A543-F9AE-B825-2E74-7F0446B4C0E4}"/>
          </ac:graphicFrameMkLst>
        </pc:graphicFrameChg>
      </pc:sldChg>
      <pc:sldChg chg="addSp delSp modSp new modNotes">
        <pc:chgData name="Alison Cooke" userId="S::a.cooke@uwtsd.ac.uk::46c329c9-26b7-4eba-b77b-7474421bfd31" providerId="AD" clId="Web-{6F635D09-86C5-272A-F486-DF92DE8007E1}" dt="2025-02-04T14:37:21.274" v="837"/>
        <pc:sldMkLst>
          <pc:docMk/>
          <pc:sldMk cId="4104705807" sldId="294"/>
        </pc:sldMkLst>
        <pc:spChg chg="del mod">
          <ac:chgData name="Alison Cooke" userId="S::a.cooke@uwtsd.ac.uk::46c329c9-26b7-4eba-b77b-7474421bfd31" providerId="AD" clId="Web-{6F635D09-86C5-272A-F486-DF92DE8007E1}" dt="2025-02-04T13:35:53.494" v="414"/>
          <ac:spMkLst>
            <pc:docMk/>
            <pc:sldMk cId="4104705807" sldId="294"/>
            <ac:spMk id="2" creationId="{BEA5CAE6-00E7-8439-48D4-B60FD8E60FED}"/>
          </ac:spMkLst>
        </pc:spChg>
        <pc:spChg chg="del">
          <ac:chgData name="Alison Cooke" userId="S::a.cooke@uwtsd.ac.uk::46c329c9-26b7-4eba-b77b-7474421bfd31" providerId="AD" clId="Web-{6F635D09-86C5-272A-F486-DF92DE8007E1}" dt="2025-02-04T11:59:27.465" v="280"/>
          <ac:spMkLst>
            <pc:docMk/>
            <pc:sldMk cId="4104705807" sldId="294"/>
            <ac:spMk id="3" creationId="{35ACCB1D-94F5-73B9-F5A4-14CC7AE3B499}"/>
          </ac:spMkLst>
        </pc:spChg>
        <pc:spChg chg="add del mod">
          <ac:chgData name="Alison Cooke" userId="S::a.cooke@uwtsd.ac.uk::46c329c9-26b7-4eba-b77b-7474421bfd31" providerId="AD" clId="Web-{6F635D09-86C5-272A-F486-DF92DE8007E1}" dt="2025-02-04T13:35:10.366" v="406"/>
          <ac:spMkLst>
            <pc:docMk/>
            <pc:sldMk cId="4104705807" sldId="294"/>
            <ac:spMk id="4" creationId="{AF211422-CF33-D7F3-D1C4-74977BE2B5DD}"/>
          </ac:spMkLst>
        </pc:spChg>
        <pc:graphicFrameChg chg="add del mod ord modGraphic">
          <ac:chgData name="Alison Cooke" userId="S::a.cooke@uwtsd.ac.uk::46c329c9-26b7-4eba-b77b-7474421bfd31" providerId="AD" clId="Web-{6F635D09-86C5-272A-F486-DF92DE8007E1}" dt="2025-02-04T13:34:16.752" v="405"/>
          <ac:graphicFrameMkLst>
            <pc:docMk/>
            <pc:sldMk cId="4104705807" sldId="294"/>
            <ac:graphicFrameMk id="5" creationId="{855506C2-5144-3FFE-D078-F33D62244C29}"/>
          </ac:graphicFrameMkLst>
        </pc:graphicFrameChg>
        <pc:graphicFrameChg chg="add mod modGraphic">
          <ac:chgData name="Alison Cooke" userId="S::a.cooke@uwtsd.ac.uk::46c329c9-26b7-4eba-b77b-7474421bfd31" providerId="AD" clId="Web-{6F635D09-86C5-272A-F486-DF92DE8007E1}" dt="2025-02-04T14:37:21.274" v="837"/>
          <ac:graphicFrameMkLst>
            <pc:docMk/>
            <pc:sldMk cId="4104705807" sldId="294"/>
            <ac:graphicFrameMk id="7" creationId="{778EAA69-DA79-85DB-BB88-266622688EA5}"/>
          </ac:graphicFrameMkLst>
        </pc:graphicFrameChg>
      </pc:sldChg>
      <pc:sldChg chg="addSp modSp new del mod modClrScheme chgLayout">
        <pc:chgData name="Alison Cooke" userId="S::a.cooke@uwtsd.ac.uk::46c329c9-26b7-4eba-b77b-7474421bfd31" providerId="AD" clId="Web-{6F635D09-86C5-272A-F486-DF92DE8007E1}" dt="2025-02-04T13:27:23.844" v="393"/>
        <pc:sldMkLst>
          <pc:docMk/>
          <pc:sldMk cId="3240965607" sldId="295"/>
        </pc:sldMkLst>
        <pc:spChg chg="mod ord">
          <ac:chgData name="Alison Cooke" userId="S::a.cooke@uwtsd.ac.uk::46c329c9-26b7-4eba-b77b-7474421bfd31" providerId="AD" clId="Web-{6F635D09-86C5-272A-F486-DF92DE8007E1}" dt="2025-02-04T13:21:35.206" v="334"/>
          <ac:spMkLst>
            <pc:docMk/>
            <pc:sldMk cId="3240965607" sldId="295"/>
            <ac:spMk id="2" creationId="{EF33416D-A609-1997-F8DD-6BFF7A7E851E}"/>
          </ac:spMkLst>
        </pc:spChg>
        <pc:spChg chg="mod ord">
          <ac:chgData name="Alison Cooke" userId="S::a.cooke@uwtsd.ac.uk::46c329c9-26b7-4eba-b77b-7474421bfd31" providerId="AD" clId="Web-{6F635D09-86C5-272A-F486-DF92DE8007E1}" dt="2025-02-04T13:24:09.875" v="348" actId="20577"/>
          <ac:spMkLst>
            <pc:docMk/>
            <pc:sldMk cId="3240965607" sldId="295"/>
            <ac:spMk id="3" creationId="{E583CCF0-D82F-DDDA-D5E1-92B028DA6836}"/>
          </ac:spMkLst>
        </pc:spChg>
        <pc:spChg chg="add mod ord">
          <ac:chgData name="Alison Cooke" userId="S::a.cooke@uwtsd.ac.uk::46c329c9-26b7-4eba-b77b-7474421bfd31" providerId="AD" clId="Web-{6F635D09-86C5-272A-F486-DF92DE8007E1}" dt="2025-02-04T13:27:04.201" v="391" actId="20577"/>
          <ac:spMkLst>
            <pc:docMk/>
            <pc:sldMk cId="3240965607" sldId="295"/>
            <ac:spMk id="4" creationId="{1F67A89D-8F78-88C6-AA35-83DEC9E26A38}"/>
          </ac:spMkLst>
        </pc:spChg>
      </pc:sldChg>
      <pc:sldChg chg="add ord">
        <pc:chgData name="Alison Cooke" userId="S::a.cooke@uwtsd.ac.uk::46c329c9-26b7-4eba-b77b-7474421bfd31" providerId="AD" clId="Web-{6F635D09-86C5-272A-F486-DF92DE8007E1}" dt="2025-02-04T14:39:43.825" v="843"/>
        <pc:sldMkLst>
          <pc:docMk/>
          <pc:sldMk cId="3505449153" sldId="296"/>
        </pc:sldMkLst>
      </pc:sldChg>
      <pc:sldChg chg="add">
        <pc:chgData name="Alison Cooke" userId="S::a.cooke@uwtsd.ac.uk::46c329c9-26b7-4eba-b77b-7474421bfd31" providerId="AD" clId="Web-{6F635D09-86C5-272A-F486-DF92DE8007E1}" dt="2025-02-04T13:27:40.220" v="394"/>
        <pc:sldMkLst>
          <pc:docMk/>
          <pc:sldMk cId="1651567899" sldId="297"/>
        </pc:sldMkLst>
      </pc:sldChg>
      <pc:sldChg chg="add">
        <pc:chgData name="Alison Cooke" userId="S::a.cooke@uwtsd.ac.uk::46c329c9-26b7-4eba-b77b-7474421bfd31" providerId="AD" clId="Web-{6F635D09-86C5-272A-F486-DF92DE8007E1}" dt="2025-02-04T13:27:58.221" v="395"/>
        <pc:sldMkLst>
          <pc:docMk/>
          <pc:sldMk cId="2505136116" sldId="299"/>
        </pc:sldMkLst>
      </pc:sldChg>
      <pc:sldChg chg="add ord">
        <pc:chgData name="Alison Cooke" userId="S::a.cooke@uwtsd.ac.uk::46c329c9-26b7-4eba-b77b-7474421bfd31" providerId="AD" clId="Web-{6F635D09-86C5-272A-F486-DF92DE8007E1}" dt="2025-02-04T13:30:23.686" v="398"/>
        <pc:sldMkLst>
          <pc:docMk/>
          <pc:sldMk cId="1091982449" sldId="300"/>
        </pc:sldMkLst>
      </pc:sldChg>
      <pc:sldChg chg="modSp new">
        <pc:chgData name="Alison Cooke" userId="S::a.cooke@uwtsd.ac.uk::46c329c9-26b7-4eba-b77b-7474421bfd31" providerId="AD" clId="Web-{6F635D09-86C5-272A-F486-DF92DE8007E1}" dt="2025-02-04T14:33:59.846" v="754" actId="20577"/>
        <pc:sldMkLst>
          <pc:docMk/>
          <pc:sldMk cId="3991807081" sldId="301"/>
        </pc:sldMkLst>
        <pc:spChg chg="mod">
          <ac:chgData name="Alison Cooke" userId="S::a.cooke@uwtsd.ac.uk::46c329c9-26b7-4eba-b77b-7474421bfd31" providerId="AD" clId="Web-{6F635D09-86C5-272A-F486-DF92DE8007E1}" dt="2025-02-04T13:37:59.208" v="422"/>
          <ac:spMkLst>
            <pc:docMk/>
            <pc:sldMk cId="3991807081" sldId="301"/>
            <ac:spMk id="2" creationId="{77551A28-409D-FE2F-0F0A-1AA5C5B2729D}"/>
          </ac:spMkLst>
        </pc:spChg>
        <pc:spChg chg="mod">
          <ac:chgData name="Alison Cooke" userId="S::a.cooke@uwtsd.ac.uk::46c329c9-26b7-4eba-b77b-7474421bfd31" providerId="AD" clId="Web-{6F635D09-86C5-272A-F486-DF92DE8007E1}" dt="2025-02-04T14:33:59.846" v="754" actId="20577"/>
          <ac:spMkLst>
            <pc:docMk/>
            <pc:sldMk cId="3991807081" sldId="301"/>
            <ac:spMk id="3" creationId="{6E0FDEE4-A6D7-B340-3807-C697752E3189}"/>
          </ac:spMkLst>
        </pc:spChg>
      </pc:sldChg>
      <pc:sldChg chg="modSp new">
        <pc:chgData name="Alison Cooke" userId="S::a.cooke@uwtsd.ac.uk::46c329c9-26b7-4eba-b77b-7474421bfd31" providerId="AD" clId="Web-{6F635D09-86C5-272A-F486-DF92DE8007E1}" dt="2025-02-04T14:26:28.848" v="590" actId="20577"/>
        <pc:sldMkLst>
          <pc:docMk/>
          <pc:sldMk cId="3401328357" sldId="302"/>
        </pc:sldMkLst>
        <pc:spChg chg="mod">
          <ac:chgData name="Alison Cooke" userId="S::a.cooke@uwtsd.ac.uk::46c329c9-26b7-4eba-b77b-7474421bfd31" providerId="AD" clId="Web-{6F635D09-86C5-272A-F486-DF92DE8007E1}" dt="2025-02-04T14:24:46.032" v="581"/>
          <ac:spMkLst>
            <pc:docMk/>
            <pc:sldMk cId="3401328357" sldId="302"/>
            <ac:spMk id="2" creationId="{46B0C017-67F3-BF6F-0C08-C7219629D51A}"/>
          </ac:spMkLst>
        </pc:spChg>
        <pc:spChg chg="mod">
          <ac:chgData name="Alison Cooke" userId="S::a.cooke@uwtsd.ac.uk::46c329c9-26b7-4eba-b77b-7474421bfd31" providerId="AD" clId="Web-{6F635D09-86C5-272A-F486-DF92DE8007E1}" dt="2025-02-04T14:26:28.848" v="590" actId="20577"/>
          <ac:spMkLst>
            <pc:docMk/>
            <pc:sldMk cId="3401328357" sldId="302"/>
            <ac:spMk id="3" creationId="{049B6A18-3BE7-43B3-A7B3-243A4EAD1340}"/>
          </ac:spMkLst>
        </pc:spChg>
      </pc:sldChg>
      <pc:sldChg chg="addSp delSp modSp new addAnim">
        <pc:chgData name="Alison Cooke" userId="S::a.cooke@uwtsd.ac.uk::46c329c9-26b7-4eba-b77b-7474421bfd31" providerId="AD" clId="Web-{6F635D09-86C5-272A-F486-DF92DE8007E1}" dt="2025-02-04T14:39:57.919" v="844"/>
        <pc:sldMkLst>
          <pc:docMk/>
          <pc:sldMk cId="1382646779" sldId="303"/>
        </pc:sldMkLst>
        <pc:spChg chg="mod">
          <ac:chgData name="Alison Cooke" userId="S::a.cooke@uwtsd.ac.uk::46c329c9-26b7-4eba-b77b-7474421bfd31" providerId="AD" clId="Web-{6F635D09-86C5-272A-F486-DF92DE8007E1}" dt="2025-02-04T14:30:29.058" v="637"/>
          <ac:spMkLst>
            <pc:docMk/>
            <pc:sldMk cId="1382646779" sldId="303"/>
            <ac:spMk id="2" creationId="{0FBD7325-3A46-DCDB-3105-DAAAC6DECE03}"/>
          </ac:spMkLst>
        </pc:spChg>
        <pc:spChg chg="mod">
          <ac:chgData name="Alison Cooke" userId="S::a.cooke@uwtsd.ac.uk::46c329c9-26b7-4eba-b77b-7474421bfd31" providerId="AD" clId="Web-{6F635D09-86C5-272A-F486-DF92DE8007E1}" dt="2025-02-04T14:29:47.525" v="623" actId="20577"/>
          <ac:spMkLst>
            <pc:docMk/>
            <pc:sldMk cId="1382646779" sldId="303"/>
            <ac:spMk id="3" creationId="{7A97871D-B65E-F556-FC58-43C58D3A5CBE}"/>
          </ac:spMkLst>
        </pc:spChg>
        <pc:spChg chg="add del mod">
          <ac:chgData name="Alison Cooke" userId="S::a.cooke@uwtsd.ac.uk::46c329c9-26b7-4eba-b77b-7474421bfd31" providerId="AD" clId="Web-{6F635D09-86C5-272A-F486-DF92DE8007E1}" dt="2025-02-04T14:29:03.712" v="621"/>
          <ac:spMkLst>
            <pc:docMk/>
            <pc:sldMk cId="1382646779" sldId="303"/>
            <ac:spMk id="4" creationId="{AA86EFFA-DF86-74B4-456B-7557D58CD97F}"/>
          </ac:spMkLst>
        </pc:spChg>
        <pc:spChg chg="add mod">
          <ac:chgData name="Alison Cooke" userId="S::a.cooke@uwtsd.ac.uk::46c329c9-26b7-4eba-b77b-7474421bfd31" providerId="AD" clId="Web-{6F635D09-86C5-272A-F486-DF92DE8007E1}" dt="2025-02-04T14:30:06.604" v="629"/>
          <ac:spMkLst>
            <pc:docMk/>
            <pc:sldMk cId="1382646779" sldId="303"/>
            <ac:spMk id="5" creationId="{23259C59-2474-50A6-7B95-42584484AAFD}"/>
          </ac:spMkLst>
        </pc:spChg>
      </pc:sldChg>
    </pc:docChg>
  </pc:docChgLst>
  <pc:docChgLst>
    <pc:chgData name="Alison Cooke" userId="S::a.cooke@uwtsd.ac.uk::46c329c9-26b7-4eba-b77b-7474421bfd31" providerId="AD" clId="Web-{284E506B-F9A3-2E22-4C51-23388CF9C863}"/>
    <pc:docChg chg="modSld">
      <pc:chgData name="Alison Cooke" userId="S::a.cooke@uwtsd.ac.uk::46c329c9-26b7-4eba-b77b-7474421bfd31" providerId="AD" clId="Web-{284E506B-F9A3-2E22-4C51-23388CF9C863}" dt="2023-01-18T10:28:46.520" v="605"/>
      <pc:docMkLst>
        <pc:docMk/>
      </pc:docMkLst>
      <pc:sldChg chg="modNotes">
        <pc:chgData name="Alison Cooke" userId="S::a.cooke@uwtsd.ac.uk::46c329c9-26b7-4eba-b77b-7474421bfd31" providerId="AD" clId="Web-{284E506B-F9A3-2E22-4C51-23388CF9C863}" dt="2023-01-18T10:28:21.582" v="592"/>
        <pc:sldMkLst>
          <pc:docMk/>
          <pc:sldMk cId="3451093567" sldId="262"/>
        </pc:sldMkLst>
      </pc:sldChg>
      <pc:sldChg chg="modNotes">
        <pc:chgData name="Alison Cooke" userId="S::a.cooke@uwtsd.ac.uk::46c329c9-26b7-4eba-b77b-7474421bfd31" providerId="AD" clId="Web-{284E506B-F9A3-2E22-4C51-23388CF9C863}" dt="2023-01-18T10:20:18.258" v="3"/>
        <pc:sldMkLst>
          <pc:docMk/>
          <pc:sldMk cId="2612822078" sldId="268"/>
        </pc:sldMkLst>
      </pc:sldChg>
      <pc:sldChg chg="modNotes">
        <pc:chgData name="Alison Cooke" userId="S::a.cooke@uwtsd.ac.uk::46c329c9-26b7-4eba-b77b-7474421bfd31" providerId="AD" clId="Web-{284E506B-F9A3-2E22-4C51-23388CF9C863}" dt="2023-01-18T10:28:46.520" v="605"/>
        <pc:sldMkLst>
          <pc:docMk/>
          <pc:sldMk cId="1068159905" sldId="273"/>
        </pc:sldMkLst>
      </pc:sldChg>
      <pc:sldChg chg="modNotes">
        <pc:chgData name="Alison Cooke" userId="S::a.cooke@uwtsd.ac.uk::46c329c9-26b7-4eba-b77b-7474421bfd31" providerId="AD" clId="Web-{284E506B-F9A3-2E22-4C51-23388CF9C863}" dt="2023-01-18T10:21:34.447" v="102"/>
        <pc:sldMkLst>
          <pc:docMk/>
          <pc:sldMk cId="2293780801" sldId="277"/>
        </pc:sldMkLst>
      </pc:sldChg>
      <pc:sldChg chg="modNotes">
        <pc:chgData name="Alison Cooke" userId="S::a.cooke@uwtsd.ac.uk::46c329c9-26b7-4eba-b77b-7474421bfd31" providerId="AD" clId="Web-{284E506B-F9A3-2E22-4C51-23388CF9C863}" dt="2023-01-18T10:25:51.531" v="412"/>
        <pc:sldMkLst>
          <pc:docMk/>
          <pc:sldMk cId="113628096" sldId="285"/>
        </pc:sldMkLst>
      </pc:sldChg>
      <pc:sldChg chg="modNotes">
        <pc:chgData name="Alison Cooke" userId="S::a.cooke@uwtsd.ac.uk::46c329c9-26b7-4eba-b77b-7474421bfd31" providerId="AD" clId="Web-{284E506B-F9A3-2E22-4C51-23388CF9C863}" dt="2023-01-18T10:26:28.235" v="464"/>
        <pc:sldMkLst>
          <pc:docMk/>
          <pc:sldMk cId="1326687703" sldId="286"/>
        </pc:sldMkLst>
      </pc:sldChg>
      <pc:sldChg chg="modNotes">
        <pc:chgData name="Alison Cooke" userId="S::a.cooke@uwtsd.ac.uk::46c329c9-26b7-4eba-b77b-7474421bfd31" providerId="AD" clId="Web-{284E506B-F9A3-2E22-4C51-23388CF9C863}" dt="2023-01-18T10:27:08.033" v="502"/>
        <pc:sldMkLst>
          <pc:docMk/>
          <pc:sldMk cId="179338851" sldId="287"/>
        </pc:sldMkLst>
      </pc:sldChg>
      <pc:sldChg chg="modNotes">
        <pc:chgData name="Alison Cooke" userId="S::a.cooke@uwtsd.ac.uk::46c329c9-26b7-4eba-b77b-7474421bfd31" providerId="AD" clId="Web-{284E506B-F9A3-2E22-4C51-23388CF9C863}" dt="2023-01-18T10:27:58.956" v="551"/>
        <pc:sldMkLst>
          <pc:docMk/>
          <pc:sldMk cId="3778868294" sldId="289"/>
        </pc:sldMkLst>
      </pc:sldChg>
      <pc:sldChg chg="modNotes">
        <pc:chgData name="Alison Cooke" userId="S::a.cooke@uwtsd.ac.uk::46c329c9-26b7-4eba-b77b-7474421bfd31" providerId="AD" clId="Web-{284E506B-F9A3-2E22-4C51-23388CF9C863}" dt="2023-01-18T10:22:39.652" v="104"/>
        <pc:sldMkLst>
          <pc:docMk/>
          <pc:sldMk cId="2665887468" sldId="292"/>
        </pc:sldMkLst>
      </pc:sldChg>
    </pc:docChg>
  </pc:docChgLst>
  <pc:docChgLst>
    <pc:chgData name="Alison Cooke" userId="S::a.cooke@uwtsd.ac.uk::46c329c9-26b7-4eba-b77b-7474421bfd31" providerId="AD" clId="Web-{42DACF10-5F49-E0D8-06AD-4BC8B195420D}"/>
    <pc:docChg chg="modSld">
      <pc:chgData name="Alison Cooke" userId="S::a.cooke@uwtsd.ac.uk::46c329c9-26b7-4eba-b77b-7474421bfd31" providerId="AD" clId="Web-{42DACF10-5F49-E0D8-06AD-4BC8B195420D}" dt="2025-02-04T16:53:47.461" v="7" actId="20577"/>
      <pc:docMkLst>
        <pc:docMk/>
      </pc:docMkLst>
      <pc:sldChg chg="modSp">
        <pc:chgData name="Alison Cooke" userId="S::a.cooke@uwtsd.ac.uk::46c329c9-26b7-4eba-b77b-7474421bfd31" providerId="AD" clId="Web-{42DACF10-5F49-E0D8-06AD-4BC8B195420D}" dt="2025-02-04T16:53:47.461" v="7" actId="20577"/>
        <pc:sldMkLst>
          <pc:docMk/>
          <pc:sldMk cId="3991807081" sldId="301"/>
        </pc:sldMkLst>
        <pc:spChg chg="mod">
          <ac:chgData name="Alison Cooke" userId="S::a.cooke@uwtsd.ac.uk::46c329c9-26b7-4eba-b77b-7474421bfd31" providerId="AD" clId="Web-{42DACF10-5F49-E0D8-06AD-4BC8B195420D}" dt="2025-02-04T16:53:47.461" v="7" actId="20577"/>
          <ac:spMkLst>
            <pc:docMk/>
            <pc:sldMk cId="3991807081" sldId="301"/>
            <ac:spMk id="3" creationId="{6E0FDEE4-A6D7-B340-3807-C697752E318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611D2C-7BE6-49A5-A3A0-4FF0F8C6F71F}" type="doc">
      <dgm:prSet loTypeId="urn:microsoft.com/office/officeart/2005/8/layout/hProcess9" loCatId="process" qsTypeId="urn:microsoft.com/office/officeart/2005/8/quickstyle/simple1" qsCatId="simple" csTypeId="urn:microsoft.com/office/officeart/2005/8/colors/colorful3" csCatId="colorful" phldr="1"/>
      <dgm:spPr/>
    </dgm:pt>
    <dgm:pt modelId="{23C60A34-A7B7-417A-9ED6-B4E478373FFB}">
      <dgm:prSet phldrT="[Text]"/>
      <dgm:spPr/>
      <dgm:t>
        <a:bodyPr/>
        <a:lstStyle/>
        <a:p>
          <a:r>
            <a:rPr lang="en-GB" dirty="0"/>
            <a:t>Tuesday’s</a:t>
          </a:r>
        </a:p>
        <a:p>
          <a:r>
            <a:rPr lang="en-GB" dirty="0">
              <a:latin typeface="Myriad Pro"/>
            </a:rPr>
            <a:t>5.30pm-8.00pm</a:t>
          </a:r>
          <a:endParaRPr lang="en-GB" dirty="0"/>
        </a:p>
      </dgm:t>
    </dgm:pt>
    <dgm:pt modelId="{D4EC4B5D-1714-4A3D-8014-8C98E5748D3A}" type="parTrans" cxnId="{F47B38F6-D9F2-4F51-9BB9-83484A184E58}">
      <dgm:prSet/>
      <dgm:spPr/>
      <dgm:t>
        <a:bodyPr/>
        <a:lstStyle/>
        <a:p>
          <a:endParaRPr lang="en-GB"/>
        </a:p>
      </dgm:t>
    </dgm:pt>
    <dgm:pt modelId="{56971487-33DE-45B6-BB78-EDBC68353C6A}" type="sibTrans" cxnId="{F47B38F6-D9F2-4F51-9BB9-83484A184E58}">
      <dgm:prSet/>
      <dgm:spPr/>
      <dgm:t>
        <a:bodyPr/>
        <a:lstStyle/>
        <a:p>
          <a:endParaRPr lang="en-GB"/>
        </a:p>
      </dgm:t>
    </dgm:pt>
    <dgm:pt modelId="{90C9EED0-5CFE-4C11-AC8E-3F9174965383}">
      <dgm:prSet phldrT="[Text]"/>
      <dgm:spPr/>
      <dgm:t>
        <a:bodyPr/>
        <a:lstStyle/>
        <a:p>
          <a:r>
            <a:rPr lang="en-GB" dirty="0"/>
            <a:t>Teams link</a:t>
          </a:r>
        </a:p>
      </dgm:t>
    </dgm:pt>
    <dgm:pt modelId="{8DF789B0-95C1-4E8E-B39A-F5930B3CE94D}" type="parTrans" cxnId="{E565C377-8BED-4B80-89C0-B2C3EC99669F}">
      <dgm:prSet/>
      <dgm:spPr/>
      <dgm:t>
        <a:bodyPr/>
        <a:lstStyle/>
        <a:p>
          <a:endParaRPr lang="en-GB"/>
        </a:p>
      </dgm:t>
    </dgm:pt>
    <dgm:pt modelId="{6AB202A1-A05B-4A63-95C1-C717315DE862}" type="sibTrans" cxnId="{E565C377-8BED-4B80-89C0-B2C3EC99669F}">
      <dgm:prSet/>
      <dgm:spPr/>
      <dgm:t>
        <a:bodyPr/>
        <a:lstStyle/>
        <a:p>
          <a:endParaRPr lang="en-GB"/>
        </a:p>
      </dgm:t>
    </dgm:pt>
    <dgm:pt modelId="{B3AEAF4F-CCC8-42F6-8923-FD2174FB8D11}">
      <dgm:prSet phldrT="[Text]"/>
      <dgm:spPr/>
      <dgm:t>
        <a:bodyPr/>
        <a:lstStyle/>
        <a:p>
          <a:r>
            <a:rPr lang="en-GB" dirty="0"/>
            <a:t>Moodle</a:t>
          </a:r>
        </a:p>
      </dgm:t>
    </dgm:pt>
    <dgm:pt modelId="{DD928844-D92D-49C9-91D0-184494C88738}" type="parTrans" cxnId="{7F297AED-6A6A-478B-817C-64BF4616F90F}">
      <dgm:prSet/>
      <dgm:spPr/>
      <dgm:t>
        <a:bodyPr/>
        <a:lstStyle/>
        <a:p>
          <a:endParaRPr lang="en-GB"/>
        </a:p>
      </dgm:t>
    </dgm:pt>
    <dgm:pt modelId="{5376E37B-18AC-448D-B1CB-0E7FFC998302}" type="sibTrans" cxnId="{7F297AED-6A6A-478B-817C-64BF4616F90F}">
      <dgm:prSet/>
      <dgm:spPr/>
      <dgm:t>
        <a:bodyPr/>
        <a:lstStyle/>
        <a:p>
          <a:endParaRPr lang="en-GB"/>
        </a:p>
      </dgm:t>
    </dgm:pt>
    <dgm:pt modelId="{467EB82F-3069-4F0B-9191-88FD45C57A5C}">
      <dgm:prSet/>
      <dgm:spPr/>
      <dgm:t>
        <a:bodyPr/>
        <a:lstStyle/>
        <a:p>
          <a:r>
            <a:rPr lang="en-GB" dirty="0"/>
            <a:t>10 weeks</a:t>
          </a:r>
        </a:p>
      </dgm:t>
    </dgm:pt>
    <dgm:pt modelId="{BC067C93-FC1E-48E7-96EC-3F5A65705526}" type="parTrans" cxnId="{32B39F1B-90A0-4CA2-B61E-9200DF715A61}">
      <dgm:prSet/>
      <dgm:spPr/>
      <dgm:t>
        <a:bodyPr/>
        <a:lstStyle/>
        <a:p>
          <a:endParaRPr lang="en-GB"/>
        </a:p>
      </dgm:t>
    </dgm:pt>
    <dgm:pt modelId="{55E3DA0D-6AB2-401D-9ED4-7C005C48656C}" type="sibTrans" cxnId="{32B39F1B-90A0-4CA2-B61E-9200DF715A61}">
      <dgm:prSet/>
      <dgm:spPr/>
      <dgm:t>
        <a:bodyPr/>
        <a:lstStyle/>
        <a:p>
          <a:endParaRPr lang="en-GB"/>
        </a:p>
      </dgm:t>
    </dgm:pt>
    <dgm:pt modelId="{2FAA59A6-ACC9-4E42-AF4F-2EFC32CD781E}" type="pres">
      <dgm:prSet presAssocID="{25611D2C-7BE6-49A5-A3A0-4FF0F8C6F71F}" presName="CompostProcess" presStyleCnt="0">
        <dgm:presLayoutVars>
          <dgm:dir/>
          <dgm:resizeHandles val="exact"/>
        </dgm:presLayoutVars>
      </dgm:prSet>
      <dgm:spPr/>
    </dgm:pt>
    <dgm:pt modelId="{A4EABEAF-F818-4724-9FFD-AFFB001CD543}" type="pres">
      <dgm:prSet presAssocID="{25611D2C-7BE6-49A5-A3A0-4FF0F8C6F71F}" presName="arrow" presStyleLbl="bgShp" presStyleIdx="0" presStyleCnt="1"/>
      <dgm:spPr/>
    </dgm:pt>
    <dgm:pt modelId="{B520CC6A-8210-4B71-AAE6-DA685BB3A641}" type="pres">
      <dgm:prSet presAssocID="{25611D2C-7BE6-49A5-A3A0-4FF0F8C6F71F}" presName="linearProcess" presStyleCnt="0"/>
      <dgm:spPr/>
    </dgm:pt>
    <dgm:pt modelId="{83EB62A4-7A26-4601-B958-CEE43EA1D9C5}" type="pres">
      <dgm:prSet presAssocID="{23C60A34-A7B7-417A-9ED6-B4E478373FFB}" presName="textNode" presStyleLbl="node1" presStyleIdx="0" presStyleCnt="4">
        <dgm:presLayoutVars>
          <dgm:bulletEnabled val="1"/>
        </dgm:presLayoutVars>
      </dgm:prSet>
      <dgm:spPr/>
    </dgm:pt>
    <dgm:pt modelId="{C1BC4D30-59D3-4C7E-A94B-431ABE1D0EED}" type="pres">
      <dgm:prSet presAssocID="{56971487-33DE-45B6-BB78-EDBC68353C6A}" presName="sibTrans" presStyleCnt="0"/>
      <dgm:spPr/>
    </dgm:pt>
    <dgm:pt modelId="{C0871824-588D-4E64-9984-0191596DB091}" type="pres">
      <dgm:prSet presAssocID="{467EB82F-3069-4F0B-9191-88FD45C57A5C}" presName="textNode" presStyleLbl="node1" presStyleIdx="1" presStyleCnt="4">
        <dgm:presLayoutVars>
          <dgm:bulletEnabled val="1"/>
        </dgm:presLayoutVars>
      </dgm:prSet>
      <dgm:spPr/>
    </dgm:pt>
    <dgm:pt modelId="{013B45DA-1079-47A2-89B3-2F01DD30E73B}" type="pres">
      <dgm:prSet presAssocID="{55E3DA0D-6AB2-401D-9ED4-7C005C48656C}" presName="sibTrans" presStyleCnt="0"/>
      <dgm:spPr/>
    </dgm:pt>
    <dgm:pt modelId="{3686F26B-7029-4807-A6AA-758ED74FE252}" type="pres">
      <dgm:prSet presAssocID="{90C9EED0-5CFE-4C11-AC8E-3F9174965383}" presName="textNode" presStyleLbl="node1" presStyleIdx="2" presStyleCnt="4">
        <dgm:presLayoutVars>
          <dgm:bulletEnabled val="1"/>
        </dgm:presLayoutVars>
      </dgm:prSet>
      <dgm:spPr/>
    </dgm:pt>
    <dgm:pt modelId="{DE3E600F-26A7-47F0-B819-89116EA173FD}" type="pres">
      <dgm:prSet presAssocID="{6AB202A1-A05B-4A63-95C1-C717315DE862}" presName="sibTrans" presStyleCnt="0"/>
      <dgm:spPr/>
    </dgm:pt>
    <dgm:pt modelId="{CF26837E-DD7F-483B-A090-B4A56BF09F69}" type="pres">
      <dgm:prSet presAssocID="{B3AEAF4F-CCC8-42F6-8923-FD2174FB8D11}" presName="textNode" presStyleLbl="node1" presStyleIdx="3" presStyleCnt="4">
        <dgm:presLayoutVars>
          <dgm:bulletEnabled val="1"/>
        </dgm:presLayoutVars>
      </dgm:prSet>
      <dgm:spPr/>
    </dgm:pt>
  </dgm:ptLst>
  <dgm:cxnLst>
    <dgm:cxn modelId="{32B39F1B-90A0-4CA2-B61E-9200DF715A61}" srcId="{25611D2C-7BE6-49A5-A3A0-4FF0F8C6F71F}" destId="{467EB82F-3069-4F0B-9191-88FD45C57A5C}" srcOrd="1" destOrd="0" parTransId="{BC067C93-FC1E-48E7-96EC-3F5A65705526}" sibTransId="{55E3DA0D-6AB2-401D-9ED4-7C005C48656C}"/>
    <dgm:cxn modelId="{243AEF20-77C4-4D23-9047-4488A24AA0A9}" type="presOf" srcId="{23C60A34-A7B7-417A-9ED6-B4E478373FFB}" destId="{83EB62A4-7A26-4601-B958-CEE43EA1D9C5}" srcOrd="0" destOrd="0" presId="urn:microsoft.com/office/officeart/2005/8/layout/hProcess9"/>
    <dgm:cxn modelId="{B0E4AB28-DC61-4B7F-A833-563B1968A5FE}" type="presOf" srcId="{B3AEAF4F-CCC8-42F6-8923-FD2174FB8D11}" destId="{CF26837E-DD7F-483B-A090-B4A56BF09F69}" srcOrd="0" destOrd="0" presId="urn:microsoft.com/office/officeart/2005/8/layout/hProcess9"/>
    <dgm:cxn modelId="{3B70C743-8ECE-4857-AF80-BCB4C2987A21}" type="presOf" srcId="{90C9EED0-5CFE-4C11-AC8E-3F9174965383}" destId="{3686F26B-7029-4807-A6AA-758ED74FE252}" srcOrd="0" destOrd="0" presId="urn:microsoft.com/office/officeart/2005/8/layout/hProcess9"/>
    <dgm:cxn modelId="{E565C377-8BED-4B80-89C0-B2C3EC99669F}" srcId="{25611D2C-7BE6-49A5-A3A0-4FF0F8C6F71F}" destId="{90C9EED0-5CFE-4C11-AC8E-3F9174965383}" srcOrd="2" destOrd="0" parTransId="{8DF789B0-95C1-4E8E-B39A-F5930B3CE94D}" sibTransId="{6AB202A1-A05B-4A63-95C1-C717315DE862}"/>
    <dgm:cxn modelId="{EBC37C7E-E447-4B12-B2D9-C8CE9B0AD45D}" type="presOf" srcId="{25611D2C-7BE6-49A5-A3A0-4FF0F8C6F71F}" destId="{2FAA59A6-ACC9-4E42-AF4F-2EFC32CD781E}" srcOrd="0" destOrd="0" presId="urn:microsoft.com/office/officeart/2005/8/layout/hProcess9"/>
    <dgm:cxn modelId="{69CBD0C6-76EA-4D5C-8525-1B16BCCF8462}" type="presOf" srcId="{467EB82F-3069-4F0B-9191-88FD45C57A5C}" destId="{C0871824-588D-4E64-9984-0191596DB091}" srcOrd="0" destOrd="0" presId="urn:microsoft.com/office/officeart/2005/8/layout/hProcess9"/>
    <dgm:cxn modelId="{7F297AED-6A6A-478B-817C-64BF4616F90F}" srcId="{25611D2C-7BE6-49A5-A3A0-4FF0F8C6F71F}" destId="{B3AEAF4F-CCC8-42F6-8923-FD2174FB8D11}" srcOrd="3" destOrd="0" parTransId="{DD928844-D92D-49C9-91D0-184494C88738}" sibTransId="{5376E37B-18AC-448D-B1CB-0E7FFC998302}"/>
    <dgm:cxn modelId="{F47B38F6-D9F2-4F51-9BB9-83484A184E58}" srcId="{25611D2C-7BE6-49A5-A3A0-4FF0F8C6F71F}" destId="{23C60A34-A7B7-417A-9ED6-B4E478373FFB}" srcOrd="0" destOrd="0" parTransId="{D4EC4B5D-1714-4A3D-8014-8C98E5748D3A}" sibTransId="{56971487-33DE-45B6-BB78-EDBC68353C6A}"/>
    <dgm:cxn modelId="{68EDD461-8580-49E4-A92B-1443DD9C5254}" type="presParOf" srcId="{2FAA59A6-ACC9-4E42-AF4F-2EFC32CD781E}" destId="{A4EABEAF-F818-4724-9FFD-AFFB001CD543}" srcOrd="0" destOrd="0" presId="urn:microsoft.com/office/officeart/2005/8/layout/hProcess9"/>
    <dgm:cxn modelId="{6DD55947-D516-48FB-AA56-24BD90550EA6}" type="presParOf" srcId="{2FAA59A6-ACC9-4E42-AF4F-2EFC32CD781E}" destId="{B520CC6A-8210-4B71-AAE6-DA685BB3A641}" srcOrd="1" destOrd="0" presId="urn:microsoft.com/office/officeart/2005/8/layout/hProcess9"/>
    <dgm:cxn modelId="{52CFADF3-914E-4FFC-B5FB-20966BE49CFF}" type="presParOf" srcId="{B520CC6A-8210-4B71-AAE6-DA685BB3A641}" destId="{83EB62A4-7A26-4601-B958-CEE43EA1D9C5}" srcOrd="0" destOrd="0" presId="urn:microsoft.com/office/officeart/2005/8/layout/hProcess9"/>
    <dgm:cxn modelId="{A9145E13-B0DA-4E8C-9529-1BAA80D066E7}" type="presParOf" srcId="{B520CC6A-8210-4B71-AAE6-DA685BB3A641}" destId="{C1BC4D30-59D3-4C7E-A94B-431ABE1D0EED}" srcOrd="1" destOrd="0" presId="urn:microsoft.com/office/officeart/2005/8/layout/hProcess9"/>
    <dgm:cxn modelId="{0322229B-EB20-4FD8-B418-7B4E1C881CC3}" type="presParOf" srcId="{B520CC6A-8210-4B71-AAE6-DA685BB3A641}" destId="{C0871824-588D-4E64-9984-0191596DB091}" srcOrd="2" destOrd="0" presId="urn:microsoft.com/office/officeart/2005/8/layout/hProcess9"/>
    <dgm:cxn modelId="{22AB81D5-90F0-4CE4-A1F7-55791E40CAE0}" type="presParOf" srcId="{B520CC6A-8210-4B71-AAE6-DA685BB3A641}" destId="{013B45DA-1079-47A2-89B3-2F01DD30E73B}" srcOrd="3" destOrd="0" presId="urn:microsoft.com/office/officeart/2005/8/layout/hProcess9"/>
    <dgm:cxn modelId="{8F35DFC8-E60D-48F2-A2A7-04C0A7B8B23C}" type="presParOf" srcId="{B520CC6A-8210-4B71-AAE6-DA685BB3A641}" destId="{3686F26B-7029-4807-A6AA-758ED74FE252}" srcOrd="4" destOrd="0" presId="urn:microsoft.com/office/officeart/2005/8/layout/hProcess9"/>
    <dgm:cxn modelId="{395FCE25-B1C7-46E8-8D93-F8549CCF146A}" type="presParOf" srcId="{B520CC6A-8210-4B71-AAE6-DA685BB3A641}" destId="{DE3E600F-26A7-47F0-B819-89116EA173FD}" srcOrd="5" destOrd="0" presId="urn:microsoft.com/office/officeart/2005/8/layout/hProcess9"/>
    <dgm:cxn modelId="{C9AAB55D-10F2-4732-8A63-848ECC754B84}" type="presParOf" srcId="{B520CC6A-8210-4B71-AAE6-DA685BB3A641}" destId="{CF26837E-DD7F-483B-A090-B4A56BF09F69}"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ABEAF-F818-4724-9FFD-AFFB001CD543}">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EB62A4-7A26-4601-B958-CEE43EA1D9C5}">
      <dsp:nvSpPr>
        <dsp:cNvPr id="0" name=""/>
        <dsp:cNvSpPr/>
      </dsp:nvSpPr>
      <dsp:spPr>
        <a:xfrm>
          <a:off x="2109" y="1174908"/>
          <a:ext cx="2576789"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Tuesday’s</a:t>
          </a:r>
        </a:p>
        <a:p>
          <a:pPr marL="0" lvl="0" indent="0" algn="ctr" defTabSz="1111250">
            <a:lnSpc>
              <a:spcPct val="90000"/>
            </a:lnSpc>
            <a:spcBef>
              <a:spcPct val="0"/>
            </a:spcBef>
            <a:spcAft>
              <a:spcPct val="35000"/>
            </a:spcAft>
            <a:buNone/>
          </a:pPr>
          <a:r>
            <a:rPr lang="en-GB" sz="2500" kern="1200" dirty="0">
              <a:latin typeface="Myriad Pro"/>
            </a:rPr>
            <a:t>5.30pm-8.00pm</a:t>
          </a:r>
          <a:endParaRPr lang="en-GB" sz="2500" kern="1200" dirty="0"/>
        </a:p>
      </dsp:txBody>
      <dsp:txXfrm>
        <a:off x="78581" y="1251380"/>
        <a:ext cx="2423845" cy="1413601"/>
      </dsp:txXfrm>
    </dsp:sp>
    <dsp:sp modelId="{C0871824-588D-4E64-9984-0191596DB091}">
      <dsp:nvSpPr>
        <dsp:cNvPr id="0" name=""/>
        <dsp:cNvSpPr/>
      </dsp:nvSpPr>
      <dsp:spPr>
        <a:xfrm>
          <a:off x="2799373" y="1174908"/>
          <a:ext cx="2576789"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10 weeks</a:t>
          </a:r>
        </a:p>
      </dsp:txBody>
      <dsp:txXfrm>
        <a:off x="2875845" y="1251380"/>
        <a:ext cx="2423845" cy="1413601"/>
      </dsp:txXfrm>
    </dsp:sp>
    <dsp:sp modelId="{3686F26B-7029-4807-A6AA-758ED74FE252}">
      <dsp:nvSpPr>
        <dsp:cNvPr id="0" name=""/>
        <dsp:cNvSpPr/>
      </dsp:nvSpPr>
      <dsp:spPr>
        <a:xfrm>
          <a:off x="5596636" y="1174908"/>
          <a:ext cx="2576789"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Teams link</a:t>
          </a:r>
        </a:p>
      </dsp:txBody>
      <dsp:txXfrm>
        <a:off x="5673108" y="1251380"/>
        <a:ext cx="2423845" cy="1413601"/>
      </dsp:txXfrm>
    </dsp:sp>
    <dsp:sp modelId="{CF26837E-DD7F-483B-A090-B4A56BF09F69}">
      <dsp:nvSpPr>
        <dsp:cNvPr id="0" name=""/>
        <dsp:cNvSpPr/>
      </dsp:nvSpPr>
      <dsp:spPr>
        <a:xfrm>
          <a:off x="8393900" y="1174908"/>
          <a:ext cx="2576789"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Moodle</a:t>
          </a:r>
        </a:p>
      </dsp:txBody>
      <dsp:txXfrm>
        <a:off x="8470372" y="1251380"/>
        <a:ext cx="2423845"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my details</a:t>
            </a:r>
          </a:p>
          <a:p>
            <a:r>
              <a:rPr lang="en-GB" dirty="0"/>
              <a:t>I work part time – so will always have my out of office on when not in which will also identify when I will be next in</a:t>
            </a:r>
          </a:p>
          <a:p>
            <a:endParaRPr lang="en-GB" dirty="0"/>
          </a:p>
          <a:p>
            <a:r>
              <a:rPr lang="en-GB" dirty="0"/>
              <a:t>I aim to acknowledge receipt or even respond to your messages the same day, and in any event within 48hrs unless I am on a/l</a:t>
            </a:r>
          </a:p>
          <a:p>
            <a:endParaRPr lang="en-GB" dirty="0"/>
          </a:p>
          <a:p>
            <a:r>
              <a:rPr lang="en-GB" dirty="0"/>
              <a:t>I’m based in the Swansea business centre campus which is near the railway station</a:t>
            </a:r>
          </a:p>
          <a:p>
            <a:r>
              <a:rPr lang="en-GB" dirty="0"/>
              <a:t>So if you pop in to the library come and say hello</a:t>
            </a:r>
          </a:p>
        </p:txBody>
      </p:sp>
      <p:sp>
        <p:nvSpPr>
          <p:cNvPr id="4" name="Slide Number Placeholder 3"/>
          <p:cNvSpPr>
            <a:spLocks noGrp="1"/>
          </p:cNvSpPr>
          <p:nvPr>
            <p:ph type="sldNum" sz="quarter" idx="5"/>
          </p:nvPr>
        </p:nvSpPr>
        <p:spPr/>
        <p:txBody>
          <a:bodyPr/>
          <a:lstStyle/>
          <a:p>
            <a:fld id="{AE9A0E93-3C3A-4EFD-8771-40EFB653E409}" type="slidenum">
              <a:rPr lang="en-GB" smtClean="0"/>
              <a:t>2</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an outline of what I want us to achieve this evening if we can </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535146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give you an overview of this module:</a:t>
            </a:r>
          </a:p>
          <a:p>
            <a:endParaRPr lang="en-GB" dirty="0">
              <a:cs typeface="Calibri"/>
            </a:endParaRPr>
          </a:p>
          <a:p>
            <a:r>
              <a:rPr lang="en-GB" dirty="0">
                <a:cs typeface="Calibri"/>
              </a:rPr>
              <a:t>A 10 week course – with 3 weeks off in between for Easter </a:t>
            </a:r>
            <a:endParaRPr lang="en-GB" dirty="0">
              <a:ea typeface="Calibri"/>
              <a:cs typeface="Calibri"/>
            </a:endParaRPr>
          </a:p>
          <a:p>
            <a:r>
              <a:rPr lang="en-GB" dirty="0">
                <a:cs typeface="Calibri"/>
              </a:rPr>
              <a:t>Which has one (1) written assignment to submit which is worth 100% of the marks</a:t>
            </a:r>
          </a:p>
          <a:p>
            <a:r>
              <a:rPr lang="en-GB" dirty="0">
                <a:cs typeface="Calibri"/>
              </a:rPr>
              <a:t>Successful completion of the module awards you 20 credits towards your degree</a:t>
            </a:r>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954386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module in Operational leadership is</a:t>
            </a:r>
          </a:p>
          <a:p>
            <a:pPr>
              <a:defRPr/>
            </a:pPr>
            <a:r>
              <a:rPr lang="en-GB" i="1" dirty="0"/>
              <a:t>To explore the current and future operational challenges that leaders in policing and law enforcement face in meeting increasing complexity and demand</a:t>
            </a:r>
            <a:r>
              <a:rPr lang="en-GB" dirty="0"/>
              <a:t>.</a:t>
            </a:r>
          </a:p>
          <a:p>
            <a:endParaRPr lang="en-GB" dirty="0"/>
          </a:p>
          <a:p>
            <a:endParaRPr lang="en-GB" dirty="0"/>
          </a:p>
          <a:p>
            <a:r>
              <a:rPr lang="en-GB" dirty="0"/>
              <a:t>I’m sure you will agree that there are quite a few challenges that you as leaders in policing are currently facing not only internally within your own organisations but also externally from the public, from Government and on a transnational basis.</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491352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start by asking you this question….. Narrowing down the focus of challenges more towards threats – existing, new and developing threats…</a:t>
            </a:r>
          </a:p>
          <a:p>
            <a:endParaRPr lang="en-GB" dirty="0"/>
          </a:p>
          <a:p>
            <a:r>
              <a:rPr lang="en-GB" dirty="0"/>
              <a:t>To answer the question I’d like you all to share your responses </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22437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question….</a:t>
            </a:r>
          </a:p>
          <a:p>
            <a:endParaRPr lang="en-GB" dirty="0"/>
          </a:p>
          <a:p>
            <a:r>
              <a:rPr lang="en-GB" dirty="0"/>
              <a:t>Having identified some of the current and developing threats and trends – what are the operational challenges that these create for you as a leader?</a:t>
            </a:r>
          </a:p>
          <a:p>
            <a:endParaRPr lang="en-GB" dirty="0"/>
          </a:p>
          <a:p>
            <a:r>
              <a:rPr lang="en-GB" dirty="0"/>
              <a:t>Again share your answers…</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309248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dirty="0"/>
              <a:t>From those two exercises you have already identified some of the topic areas that we will cover during this module – so they will not be new to you but hopefully over the coming weeks you will be able to develop your knowledge and understanding of them.</a:t>
            </a:r>
          </a:p>
          <a:p>
            <a:pPr marL="0" indent="0">
              <a:buFont typeface="+mj-lt"/>
              <a:buNone/>
            </a:pPr>
            <a:endParaRPr lang="en-GB" dirty="0"/>
          </a:p>
          <a:p>
            <a:pPr marL="0" indent="0">
              <a:buFont typeface="+mj-lt"/>
              <a:buNone/>
            </a:pPr>
            <a:r>
              <a:rPr lang="en-GB" dirty="0"/>
              <a:t>Over the next 10 weeks we will cover the following topics:</a:t>
            </a:r>
          </a:p>
          <a:p>
            <a:pPr marL="228600" indent="-228600">
              <a:buFont typeface="+mj-lt"/>
              <a:buAutoNum type="arabicPeriod"/>
            </a:pPr>
            <a:endParaRPr lang="en-GB" dirty="0"/>
          </a:p>
          <a:p>
            <a:pPr marL="228600" indent="-228600">
              <a:buFont typeface="+mj-lt"/>
              <a:buAutoNum type="arabicPeriod"/>
            </a:pPr>
            <a:r>
              <a:rPr lang="en-GB" dirty="0"/>
              <a:t>Understanding Organisational culture – how do you define organisational culture? What does it look like? What influences its existence? Etc.</a:t>
            </a:r>
          </a:p>
          <a:p>
            <a:pPr marL="228600" indent="-228600">
              <a:buFont typeface="+mj-lt"/>
              <a:buAutoNum type="arabicPeriod"/>
            </a:pPr>
            <a:r>
              <a:rPr lang="en-GB" dirty="0"/>
              <a:t>Strategic Leadership and command in a complex multi-agency environment – most if not all major incidents involves not only the police but a whole host of other agencies. How do they interact with each other? What are their roles? What challenges appear in such incidents? Etc.</a:t>
            </a:r>
          </a:p>
          <a:p>
            <a:pPr marL="228600" indent="-228600">
              <a:buFont typeface="+mj-lt"/>
              <a:buAutoNum type="arabicPeriod"/>
            </a:pPr>
            <a:r>
              <a:rPr lang="en-GB" dirty="0"/>
              <a:t>Critical decision making &amp; accountability – how are the police held accountable for the decisions that they make? Who holds them accountable? What are the challenges around accountability?</a:t>
            </a:r>
            <a:endParaRPr lang="en-GB" dirty="0">
              <a:ea typeface="Calibri"/>
              <a:cs typeface="Calibri"/>
            </a:endParaRPr>
          </a:p>
          <a:p>
            <a:pPr marL="228600" indent="-228600">
              <a:buFont typeface="+mj-lt"/>
              <a:buAutoNum type="arabicPeriod"/>
            </a:pPr>
            <a:r>
              <a:rPr lang="en-GB" dirty="0"/>
              <a:t>The Threat of Serious and organised crime – what is serious and organised crime? What are its current challenges? What is the strategic response – is it working?</a:t>
            </a:r>
          </a:p>
          <a:p>
            <a:pPr marL="228600" indent="-228600">
              <a:buFont typeface="+mj-lt"/>
              <a:buAutoNum type="arabicPeriod"/>
            </a:pPr>
            <a:r>
              <a:rPr lang="en-GB" dirty="0"/>
              <a:t>Policing vulnerability and its increasing complexity – how is vulnerability defined? Is it being identified early enough to ensure that the correct response is delivered? Why is it deemed complex?  </a:t>
            </a:r>
          </a:p>
          <a:p>
            <a:pPr marL="228600" indent="-228600">
              <a:buFont typeface="+mj-lt"/>
              <a:buAutoNum type="arabicPeriod"/>
            </a:pPr>
            <a:r>
              <a:rPr lang="en-GB" dirty="0"/>
              <a:t>Press and the media and their impact on policing –  the challenges of an effective and successful relationship? The media /police engagement within the context of rapidly changing technology, crimes and threats</a:t>
            </a:r>
          </a:p>
          <a:p>
            <a:pPr marL="228600" indent="-228600">
              <a:buFont typeface="+mj-lt"/>
              <a:buAutoNum type="arabicPeriod"/>
            </a:pPr>
            <a:r>
              <a:rPr lang="en-GB" dirty="0"/>
              <a:t>Policing an increasingly diverse community, community cohesion &amp; the impact of hate crime – the challenges of socio economic factors, migration, intergroup conflict etc together with the challenges of an aging population</a:t>
            </a:r>
          </a:p>
          <a:p>
            <a:endParaRPr lang="en-GB" dirty="0"/>
          </a:p>
          <a:p>
            <a:r>
              <a:rPr lang="en-GB" dirty="0"/>
              <a:t>What do you think of these topics?</a:t>
            </a:r>
          </a:p>
          <a:p>
            <a:r>
              <a:rPr lang="en-GB" dirty="0"/>
              <a:t>Interesting topics?</a:t>
            </a:r>
          </a:p>
          <a:p>
            <a:r>
              <a:rPr lang="en-GB" dirty="0"/>
              <a:t>Any of you specialists in any area?</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775615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Upon successful completion of the module, the student should be able to:</a:t>
            </a:r>
          </a:p>
          <a:p>
            <a:pPr marL="171450" indent="-171450">
              <a:buFont typeface="Arial" panose="020B0604020202020204" pitchFamily="34" charset="0"/>
              <a:buChar char="•"/>
            </a:pPr>
            <a:r>
              <a:rPr lang="en-GB" dirty="0"/>
              <a:t>Critically evaluate the constantly changing criminal threats and trends that exist in today’s complex society and consider the leadership challenges that these create.</a:t>
            </a:r>
          </a:p>
          <a:p>
            <a:pPr marL="171450" indent="-171450">
              <a:buFont typeface="Arial" panose="020B0604020202020204" pitchFamily="34" charset="0"/>
              <a:buChar char="•"/>
            </a:pPr>
            <a:r>
              <a:rPr lang="en-GB" dirty="0"/>
              <a:t>Systematically analyse the challenges that leaders face in relation to more complex emerging criminality and organisational issues and their response to these threats</a:t>
            </a:r>
          </a:p>
          <a:p>
            <a:pPr marL="171450" indent="-171450">
              <a:buFont typeface="Arial" panose="020B0604020202020204" pitchFamily="34" charset="0"/>
              <a:buChar char="•"/>
            </a:pPr>
            <a:r>
              <a:rPr lang="en-GB" dirty="0"/>
              <a:t>Demonstrate a systematic understanding of knowledge, and a critical awareness of current problems and/or new insights, in the consideration of the impact that this complex emerging criminality has on an increasingly diverse community</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790682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Tuesday for 10 weeks at 5.30pm – 7.30pm</a:t>
            </a:r>
          </a:p>
          <a:p>
            <a:r>
              <a:rPr lang="en-GB" dirty="0"/>
              <a:t>Any changes and I will email you so please check your student emails often</a:t>
            </a:r>
          </a:p>
          <a:p>
            <a:r>
              <a:rPr lang="en-GB" dirty="0"/>
              <a:t>I’ll be sending a teams link out each week for the lesson – so please respond so that I know who to expect</a:t>
            </a:r>
          </a:p>
          <a:p>
            <a:endParaRPr lang="en-GB" dirty="0"/>
          </a:p>
          <a:p>
            <a:r>
              <a:rPr lang="en-GB" dirty="0"/>
              <a:t>Moodle will have a copy of your lessons, the date and what I will be covering</a:t>
            </a:r>
            <a:endParaRPr lang="en-GB" dirty="0">
              <a:cs typeface="Calibri"/>
            </a:endParaRPr>
          </a:p>
          <a:p>
            <a:endParaRPr lang="en-GB" dirty="0"/>
          </a:p>
          <a:p>
            <a:r>
              <a:rPr lang="en-GB" dirty="0"/>
              <a:t>If you can’t make a lesson please let me know by email otherwise as I have to keep a register of your attendance. </a:t>
            </a:r>
          </a:p>
          <a:p>
            <a:r>
              <a:rPr lang="en-GB" dirty="0"/>
              <a:t>Show scheme of learning</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269904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what the next 10 weeks will hopefully look like – I will put a caveat on that , there is every possibility that it may change!</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42855553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panose="020F0502020204030204"/>
              </a:rPr>
              <a:t>So here is your module assignment.</a:t>
            </a:r>
          </a:p>
          <a:p>
            <a:endParaRPr lang="en-GB" dirty="0">
              <a:cs typeface="Calibri" panose="020F0502020204030204"/>
            </a:endParaRPr>
          </a:p>
          <a:p>
            <a:r>
              <a:rPr lang="en-GB" dirty="0">
                <a:cs typeface="Calibri" panose="020F0502020204030204"/>
              </a:rPr>
              <a:t>An assignment briefing document is available on the 'Assignment 'Tile on Moodle</a:t>
            </a:r>
          </a:p>
          <a:p>
            <a:r>
              <a:rPr lang="en-GB" dirty="0">
                <a:cs typeface="Calibri" panose="020F0502020204030204"/>
              </a:rPr>
              <a:t>Please visit the briefing document as it contains a lot of information to assist you with your assignment.</a:t>
            </a:r>
          </a:p>
          <a:p>
            <a:endParaRPr lang="en-GB" dirty="0">
              <a:cs typeface="Calibri" panose="020F0502020204030204"/>
            </a:endParaRPr>
          </a:p>
          <a:p>
            <a:r>
              <a:rPr lang="en-GB" dirty="0">
                <a:cs typeface="Calibri" panose="020F0502020204030204"/>
              </a:rPr>
              <a:t>Your assignment is being allocated to you now to afford you plenty of opportunity to think and prepare your response in advance of the submission date.</a:t>
            </a:r>
          </a:p>
          <a:p>
            <a:endParaRPr lang="en-GB" dirty="0">
              <a:cs typeface="Calibri" panose="020F0502020204030204"/>
            </a:endParaRPr>
          </a:p>
          <a:p>
            <a:r>
              <a:rPr lang="en-GB" dirty="0">
                <a:cs typeface="Calibri" panose="020F0502020204030204"/>
              </a:rPr>
              <a:t>I will also be doing further input with you around the requirements of the assignment in the coming weeks.</a:t>
            </a:r>
          </a:p>
          <a:p>
            <a:endParaRPr lang="en-GB" dirty="0">
              <a:cs typeface="Calibri" panose="020F0502020204030204"/>
            </a:endParaRPr>
          </a:p>
          <a:p>
            <a:r>
              <a:rPr lang="en-GB" dirty="0">
                <a:cs typeface="Calibri" panose="020F0502020204030204"/>
              </a:rPr>
              <a:t>Any problems at all with regards to the assignment please get in touch with me at an early juncture so that I can assist</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761923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details can be found within the assignment booklet which will be available on Moodle after the lesson.</a:t>
            </a:r>
          </a:p>
          <a:p>
            <a:endParaRPr lang="en-GB" dirty="0">
              <a:cs typeface="Calibri"/>
            </a:endParaRPr>
          </a:p>
          <a:p>
            <a:r>
              <a:rPr lang="en-GB" dirty="0">
                <a:cs typeface="Calibri"/>
              </a:rPr>
              <a:t>Your submission deadline is</a:t>
            </a:r>
          </a:p>
          <a:p>
            <a:r>
              <a:rPr lang="en-GB" dirty="0">
                <a:cs typeface="Calibri"/>
              </a:rPr>
              <a:t>23:59hrs on Wednesday 30 April 2025</a:t>
            </a:r>
            <a:endParaRPr lang="en-GB" dirty="0">
              <a:ea typeface="Calibri"/>
              <a:cs typeface="Calibri"/>
            </a:endParaRPr>
          </a:p>
          <a:p>
            <a:endParaRPr lang="en-GB" dirty="0">
              <a:cs typeface="Calibri"/>
            </a:endParaRPr>
          </a:p>
          <a:p>
            <a:r>
              <a:rPr lang="en-GB" dirty="0">
                <a:cs typeface="Calibri"/>
              </a:rPr>
              <a:t>The pass mark for the assignment is 50%</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8454452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key things to identify before you begin your assignment:</a:t>
            </a:r>
          </a:p>
          <a:p>
            <a:endParaRPr lang="en-GB" dirty="0"/>
          </a:p>
          <a:p>
            <a:r>
              <a:rPr lang="en-GB" dirty="0"/>
              <a:t>Directive word</a:t>
            </a:r>
            <a:endParaRPr lang="en-GB" dirty="0">
              <a:cs typeface="Calibri"/>
            </a:endParaRPr>
          </a:p>
          <a:p>
            <a:r>
              <a:rPr lang="en-GB" dirty="0"/>
              <a:t>2. Topic</a:t>
            </a:r>
            <a:endParaRPr lang="en-GB">
              <a:cs typeface="Calibri" panose="020F0502020204030204"/>
            </a:endParaRPr>
          </a:p>
          <a:p>
            <a:r>
              <a:rPr lang="en-GB" dirty="0"/>
              <a:t>3. Limitations</a:t>
            </a:r>
            <a:endParaRPr lang="en-GB">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69018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the directive word – write reflective report</a:t>
            </a:r>
          </a:p>
          <a:p>
            <a:r>
              <a:rPr lang="en-GB" dirty="0"/>
              <a:t>Identify the topic = challenges of operational leadership</a:t>
            </a:r>
          </a:p>
          <a:p>
            <a:r>
              <a:rPr lang="en-GB" dirty="0"/>
              <a:t>Identify the limitations = policing, word count</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4277728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referred to as a ‘report’ it is still an academic paper</a:t>
            </a:r>
          </a:p>
          <a:p>
            <a:r>
              <a:rPr lang="en-GB" dirty="0"/>
              <a:t>Written objectively , focus on the topic and keep to the point</a:t>
            </a:r>
          </a:p>
          <a:p>
            <a:r>
              <a:rPr lang="en-GB" dirty="0"/>
              <a:t>Most academic assignments are written in the 3</a:t>
            </a:r>
            <a:r>
              <a:rPr lang="en-GB" baseline="30000" dirty="0"/>
              <a:t>rd</a:t>
            </a:r>
            <a:r>
              <a:rPr lang="en-GB" dirty="0"/>
              <a:t> person – however a reflective report is written in the 1</a:t>
            </a:r>
            <a:r>
              <a:rPr lang="en-GB" baseline="30000" dirty="0"/>
              <a:t>st</a:t>
            </a:r>
            <a:r>
              <a:rPr lang="en-GB" dirty="0"/>
              <a:t> person as you will be referring to your views, what you think of the subject, your knowledge, arguments</a:t>
            </a:r>
          </a:p>
          <a:p>
            <a:r>
              <a:rPr lang="en-GB" dirty="0"/>
              <a:t>Requirements to critically reflect and analyse the subject</a:t>
            </a:r>
          </a:p>
          <a:p>
            <a:r>
              <a:rPr lang="en-GB" dirty="0"/>
              <a:t>And evidence a clear line of argument using sources to support or otherwise those arguments/views</a:t>
            </a:r>
          </a:p>
          <a:p>
            <a:r>
              <a:rPr lang="en-GB" dirty="0"/>
              <a:t>Introduce different perspectives not only your own</a:t>
            </a:r>
          </a:p>
          <a:p>
            <a:endParaRPr lang="en-GB" dirty="0">
              <a:cs typeface="Calibri" panose="020F0502020204030204"/>
            </a:endParaRPr>
          </a:p>
          <a:p>
            <a:endParaRPr lang="en-GB" dirty="0">
              <a:cs typeface="Calibri" panose="020F0502020204030204"/>
            </a:endParaRPr>
          </a:p>
          <a:p>
            <a:r>
              <a:rPr lang="en-GB" dirty="0">
                <a:cs typeface="Calibri" panose="020F0502020204030204"/>
              </a:rPr>
              <a:t>IMPORTANT – use the feedback from your previous assignment to develop your academic skills</a:t>
            </a: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92438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More guidance will be provided as we go through the module  - start thinking early on with a simple structure of what content you wish to put where</a:t>
            </a:r>
            <a:endParaRPr lang="en-GB" dirty="0">
              <a:ea typeface="Calibri" panose="020F0502020204030204"/>
              <a:cs typeface="Calibri" panose="020F0502020204030204"/>
            </a:endParaRPr>
          </a:p>
          <a:p>
            <a:r>
              <a:rPr lang="en-GB" dirty="0">
                <a:ea typeface="Calibri" panose="020F0502020204030204"/>
                <a:cs typeface="Calibri" panose="020F0502020204030204"/>
              </a:rPr>
              <a:t>Simple </a:t>
            </a:r>
          </a:p>
          <a:p>
            <a:r>
              <a:rPr lang="en-GB" dirty="0">
                <a:ea typeface="Calibri" panose="020F0502020204030204"/>
                <a:cs typeface="Calibri" panose="020F0502020204030204"/>
              </a:rPr>
              <a:t>Introduction</a:t>
            </a:r>
          </a:p>
          <a:p>
            <a:r>
              <a:rPr lang="en-GB" err="1">
                <a:ea typeface="Calibri" panose="020F0502020204030204"/>
                <a:cs typeface="Calibri" panose="020F0502020204030204"/>
              </a:rPr>
              <a:t>MAin</a:t>
            </a:r>
            <a:r>
              <a:rPr lang="en-GB">
                <a:ea typeface="Calibri" panose="020F0502020204030204"/>
                <a:cs typeface="Calibri" panose="020F0502020204030204"/>
              </a:rPr>
              <a:t> body – with some subheadings</a:t>
            </a:r>
          </a:p>
          <a:p>
            <a:r>
              <a:rPr lang="en-GB" dirty="0">
                <a:ea typeface="Calibri" panose="020F0502020204030204"/>
                <a:cs typeface="Calibri" panose="020F0502020204030204"/>
              </a:rPr>
              <a:t>Conclusion – </a:t>
            </a:r>
            <a:r>
              <a:rPr lang="en-GB" dirty="0" err="1">
                <a:ea typeface="Calibri" panose="020F0502020204030204"/>
                <a:cs typeface="Calibri" panose="020F0502020204030204"/>
              </a:rPr>
              <a:t>brioning</a:t>
            </a:r>
            <a:r>
              <a:rPr lang="en-GB" dirty="0">
                <a:ea typeface="Calibri" panose="020F0502020204030204"/>
                <a:cs typeface="Calibri" panose="020F0502020204030204"/>
              </a:rPr>
              <a:t> it all together</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2546732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critical thinking?</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2133260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different reflective models available to you for the assignment  - further information will be provided to you regarding them</a:t>
            </a:r>
          </a:p>
          <a:p>
            <a:r>
              <a:rPr lang="en-GB" dirty="0">
                <a:ea typeface="Calibri"/>
                <a:cs typeface="Calibri"/>
              </a:rPr>
              <a:t>But you may wish to think about some that you have been introduced to in your policing courses</a:t>
            </a:r>
          </a:p>
          <a:p>
            <a:endParaRPr lang="en-GB" dirty="0"/>
          </a:p>
          <a:p>
            <a:endParaRPr lang="en-GB"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3463118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What </a:t>
            </a:r>
            <a:r>
              <a:rPr lang="en-GB" dirty="0" err="1">
                <a:cs typeface="Calibri"/>
              </a:rPr>
              <a:t>si</a:t>
            </a:r>
            <a:r>
              <a:rPr lang="en-GB" dirty="0">
                <a:cs typeface="Calibri"/>
              </a:rPr>
              <a:t> reflective practice</a:t>
            </a:r>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14892248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an outline of what I want us to achieve this evening if we can </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2423248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a.cooke@uwtsd.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mentimeter.com/"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mentimeter.com/"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520070" y="2028598"/>
            <a:ext cx="4227443" cy="2954219"/>
          </a:xfrm>
        </p:spPr>
        <p:txBody>
          <a:bodyPr>
            <a:normAutofit fontScale="90000"/>
          </a:bodyPr>
          <a:lstStyle/>
          <a:p>
            <a:br>
              <a:rPr lang="en-GB" sz="3100" b="1" dirty="0">
                <a:solidFill>
                  <a:schemeClr val="bg1"/>
                </a:solidFill>
              </a:rPr>
            </a:br>
            <a:r>
              <a:rPr lang="en-GB" sz="3100" b="1" dirty="0">
                <a:solidFill>
                  <a:srgbClr val="002060"/>
                </a:solidFill>
              </a:rPr>
              <a:t> </a:t>
            </a:r>
            <a:br>
              <a:rPr lang="en-GB" sz="3100" b="1" dirty="0">
                <a:solidFill>
                  <a:srgbClr val="002060"/>
                </a:solidFill>
              </a:rPr>
            </a:br>
            <a:r>
              <a:rPr lang="en-GB" sz="3100" b="1" dirty="0">
                <a:solidFill>
                  <a:srgbClr val="002060"/>
                </a:solidFill>
              </a:rPr>
              <a:t>MSc Policing </a:t>
            </a:r>
            <a:br>
              <a:rPr lang="en-GB" sz="3100" b="1" dirty="0">
                <a:solidFill>
                  <a:srgbClr val="002060"/>
                </a:solidFill>
              </a:rPr>
            </a:br>
            <a:r>
              <a:rPr lang="en-GB" sz="3100" b="1" dirty="0">
                <a:solidFill>
                  <a:srgbClr val="002060"/>
                </a:solidFill>
              </a:rPr>
              <a:t>(Operational &amp; Strategic Leadership) </a:t>
            </a:r>
            <a:br>
              <a:rPr lang="en-GB" sz="3100" b="1" dirty="0">
                <a:solidFill>
                  <a:srgbClr val="002060"/>
                </a:solidFill>
              </a:rPr>
            </a:br>
            <a:r>
              <a:rPr lang="en-GB" sz="3100" b="1" dirty="0">
                <a:solidFill>
                  <a:srgbClr val="002060"/>
                </a:solidFill>
              </a:rPr>
              <a:t>1. Module Introduction</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2164438"/>
            <a:ext cx="5034838" cy="2092881"/>
          </a:xfrm>
          <a:prstGeom prst="rect">
            <a:avLst/>
          </a:prstGeom>
          <a:noFill/>
        </p:spPr>
        <p:txBody>
          <a:bodyPr wrap="square" rtlCol="0">
            <a:spAutoFit/>
          </a:bodyPr>
          <a:lstStyle/>
          <a:p>
            <a:pPr algn="ctr"/>
            <a:r>
              <a:rPr lang="en-GB" sz="2800" b="1" dirty="0">
                <a:solidFill>
                  <a:schemeClr val="bg1"/>
                </a:solidFill>
              </a:rPr>
              <a:t>MSc </a:t>
            </a:r>
            <a:r>
              <a:rPr lang="en-GB" sz="2800" b="1" dirty="0" err="1">
                <a:solidFill>
                  <a:schemeClr val="bg1"/>
                </a:solidFill>
              </a:rPr>
              <a:t>Plismona</a:t>
            </a:r>
            <a:endParaRPr lang="en-GB" sz="2800" b="1" dirty="0">
              <a:solidFill>
                <a:schemeClr val="bg1"/>
              </a:solidFill>
            </a:endParaRPr>
          </a:p>
          <a:p>
            <a:pPr algn="ctr"/>
            <a:r>
              <a:rPr lang="en-GB" sz="2800" b="1" dirty="0">
                <a:solidFill>
                  <a:schemeClr val="bg1"/>
                </a:solidFill>
              </a:rPr>
              <a:t>(</a:t>
            </a:r>
            <a:r>
              <a:rPr lang="en-GB" sz="2800" b="1" dirty="0" err="1">
                <a:solidFill>
                  <a:schemeClr val="bg1"/>
                </a:solidFill>
              </a:rPr>
              <a:t>Arweinydd</a:t>
            </a:r>
            <a:r>
              <a:rPr lang="en-GB" sz="2800" b="1" dirty="0">
                <a:solidFill>
                  <a:schemeClr val="bg1"/>
                </a:solidFill>
              </a:rPr>
              <a:t> </a:t>
            </a:r>
            <a:r>
              <a:rPr lang="en-GB" sz="2800" b="1" dirty="0" err="1">
                <a:solidFill>
                  <a:schemeClr val="bg1"/>
                </a:solidFill>
              </a:rPr>
              <a:t>Weithredol</a:t>
            </a:r>
            <a:r>
              <a:rPr lang="en-GB" sz="2800" b="1" dirty="0">
                <a:solidFill>
                  <a:schemeClr val="bg1"/>
                </a:solidFill>
              </a:rPr>
              <a:t> a </a:t>
            </a:r>
            <a:r>
              <a:rPr lang="en-GB" sz="2800" b="1" dirty="0" err="1">
                <a:solidFill>
                  <a:schemeClr val="bg1"/>
                </a:solidFill>
              </a:rPr>
              <a:t>Strategol</a:t>
            </a:r>
            <a:r>
              <a:rPr lang="en-GB" sz="2800" b="1" dirty="0">
                <a:solidFill>
                  <a:schemeClr val="bg1"/>
                </a:solidFill>
              </a:rPr>
              <a:t>)</a:t>
            </a:r>
          </a:p>
          <a:p>
            <a:pPr algn="ctr"/>
            <a:r>
              <a:rPr lang="en-GB" sz="2800" b="1" dirty="0">
                <a:solidFill>
                  <a:schemeClr val="bg1"/>
                </a:solidFill>
              </a:rPr>
              <a:t>1. </a:t>
            </a:r>
            <a:r>
              <a:rPr lang="en-GB" sz="2800" b="1" dirty="0" err="1">
                <a:solidFill>
                  <a:schemeClr val="bg1"/>
                </a:solidFill>
              </a:rPr>
              <a:t>Cyflwyniad</a:t>
            </a:r>
            <a:r>
              <a:rPr lang="en-GB" sz="2800" b="1" dirty="0">
                <a:solidFill>
                  <a:schemeClr val="bg1"/>
                </a:solidFill>
              </a:rPr>
              <a:t> </a:t>
            </a:r>
            <a:r>
              <a:rPr lang="en-GB" sz="2800" b="1" dirty="0" err="1">
                <a:solidFill>
                  <a:schemeClr val="bg1"/>
                </a:solidFill>
              </a:rPr>
              <a:t>i’r</a:t>
            </a:r>
            <a:r>
              <a:rPr lang="en-GB" sz="2800" b="1" dirty="0">
                <a:solidFill>
                  <a:schemeClr val="bg1"/>
                </a:solidFill>
              </a:rPr>
              <a:t> </a:t>
            </a:r>
            <a:r>
              <a:rPr lang="en-GB" sz="2800" b="1" dirty="0" err="1">
                <a:solidFill>
                  <a:schemeClr val="bg1"/>
                </a:solidFill>
              </a:rPr>
              <a:t>modiwl</a:t>
            </a:r>
            <a:endParaRPr lang="en-GB" sz="28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Croeso - Welcome</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idx="1"/>
          </p:nvPr>
        </p:nvSpPr>
        <p:spPr/>
        <p:txBody>
          <a:bodyPr/>
          <a:lstStyle/>
          <a:p>
            <a:pPr marL="0" indent="0">
              <a:buNone/>
            </a:pPr>
            <a:r>
              <a:rPr lang="en-GB" dirty="0"/>
              <a:t>Tutor/Programme Manager:</a:t>
            </a:r>
          </a:p>
          <a:p>
            <a:pPr marL="0" indent="0">
              <a:buNone/>
            </a:pPr>
            <a:endParaRPr lang="en-GB" dirty="0"/>
          </a:p>
          <a:p>
            <a:pPr marL="0" indent="0">
              <a:buNone/>
            </a:pPr>
            <a:r>
              <a:rPr lang="en-GB" dirty="0"/>
              <a:t>Alison Cooke</a:t>
            </a:r>
          </a:p>
          <a:p>
            <a:pPr marL="0" indent="0">
              <a:buNone/>
            </a:pPr>
            <a:r>
              <a:rPr lang="en-GB" sz="2000" dirty="0"/>
              <a:t>(M.A., PGCE HE, FHEA)</a:t>
            </a:r>
          </a:p>
          <a:p>
            <a:pPr marL="0" indent="0">
              <a:buNone/>
            </a:pPr>
            <a:r>
              <a:rPr lang="en-GB" dirty="0"/>
              <a:t>Swansea Business Centre</a:t>
            </a:r>
          </a:p>
          <a:p>
            <a:pPr marL="0" indent="0">
              <a:buNone/>
            </a:pPr>
            <a:r>
              <a:rPr lang="en-GB" dirty="0"/>
              <a:t>Email: </a:t>
            </a:r>
            <a:r>
              <a:rPr lang="en-GB" dirty="0">
                <a:hlinkClick r:id="rId3"/>
              </a:rPr>
              <a:t>a.cooke@uwtsd.ac.uk</a:t>
            </a:r>
            <a:endParaRPr lang="en-GB" dirty="0"/>
          </a:p>
          <a:p>
            <a:pPr marL="0" indent="0">
              <a:buNone/>
            </a:pPr>
            <a:endParaRPr lang="en-GB" dirty="0"/>
          </a:p>
          <a:p>
            <a:pPr marL="0" indent="0">
              <a:buNone/>
            </a:pPr>
            <a:endParaRPr lang="en-GB" dirty="0"/>
          </a:p>
        </p:txBody>
      </p:sp>
      <p:pic>
        <p:nvPicPr>
          <p:cNvPr id="3" name="Picture 2">
            <a:extLst>
              <a:ext uri="{FF2B5EF4-FFF2-40B4-BE49-F238E27FC236}">
                <a16:creationId xmlns:a16="http://schemas.microsoft.com/office/drawing/2014/main" id="{070FA855-FB83-1012-7D43-A63E448F4E00}"/>
              </a:ext>
            </a:extLst>
          </p:cNvPr>
          <p:cNvPicPr>
            <a:picLocks noChangeAspect="1"/>
          </p:cNvPicPr>
          <p:nvPr/>
        </p:nvPicPr>
        <p:blipFill>
          <a:blip r:embed="rId4"/>
          <a:stretch>
            <a:fillRect/>
          </a:stretch>
        </p:blipFill>
        <p:spPr>
          <a:xfrm>
            <a:off x="6434332" y="1751372"/>
            <a:ext cx="5042050" cy="3355255"/>
          </a:xfrm>
          <a:prstGeom prst="rect">
            <a:avLst/>
          </a:prstGeom>
        </p:spPr>
      </p:pic>
    </p:spTree>
    <p:extLst>
      <p:ext uri="{BB962C8B-B14F-4D97-AF65-F5344CB8AC3E}">
        <p14:creationId xmlns:p14="http://schemas.microsoft.com/office/powerpoint/2010/main" val="2612822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Introductions</a:t>
            </a:r>
          </a:p>
          <a:p>
            <a:r>
              <a:rPr lang="en-GB" dirty="0"/>
              <a:t>Provide an overview of module content </a:t>
            </a:r>
          </a:p>
          <a:p>
            <a:r>
              <a:rPr lang="en-GB" dirty="0"/>
              <a:t>Outline the requirements of the Module Assignment</a:t>
            </a:r>
          </a:p>
          <a:p>
            <a:r>
              <a:rPr lang="en-GB" dirty="0"/>
              <a:t>Introduction to Reflective Practice</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125C-AFD2-D51C-6E9A-125DF9936905}"/>
              </a:ext>
            </a:extLst>
          </p:cNvPr>
          <p:cNvSpPr>
            <a:spLocks noGrp="1"/>
          </p:cNvSpPr>
          <p:nvPr>
            <p:ph type="title"/>
          </p:nvPr>
        </p:nvSpPr>
        <p:spPr>
          <a:solidFill>
            <a:srgbClr val="002060"/>
          </a:solidFill>
        </p:spPr>
        <p:txBody>
          <a:bodyPr/>
          <a:lstStyle/>
          <a:p>
            <a:r>
              <a:rPr lang="en-GB" dirty="0">
                <a:solidFill>
                  <a:schemeClr val="bg1"/>
                </a:solidFill>
              </a:rPr>
              <a:t>Module Overview</a:t>
            </a:r>
          </a:p>
        </p:txBody>
      </p:sp>
      <p:sp>
        <p:nvSpPr>
          <p:cNvPr id="3" name="Content Placeholder 2">
            <a:extLst>
              <a:ext uri="{FF2B5EF4-FFF2-40B4-BE49-F238E27FC236}">
                <a16:creationId xmlns:a16="http://schemas.microsoft.com/office/drawing/2014/main" id="{935BC52C-A993-5EBA-CDC6-756C4247E8F3}"/>
              </a:ext>
            </a:extLst>
          </p:cNvPr>
          <p:cNvSpPr>
            <a:spLocks noGrp="1"/>
          </p:cNvSpPr>
          <p:nvPr>
            <p:ph sz="half" idx="1"/>
          </p:nvPr>
        </p:nvSpPr>
        <p:spPr/>
        <p:txBody>
          <a:bodyPr vert="horz" lIns="91440" tIns="45720" rIns="91440" bIns="45720" rtlCol="0" anchor="t">
            <a:normAutofit/>
          </a:bodyPr>
          <a:lstStyle/>
          <a:p>
            <a:r>
              <a:rPr lang="en-GB" dirty="0">
                <a:latin typeface="Arial"/>
                <a:cs typeface="Arial"/>
              </a:rPr>
              <a:t>Module code: </a:t>
            </a:r>
            <a:r>
              <a:rPr lang="en-GB" b="1" dirty="0">
                <a:latin typeface="Arial"/>
                <a:cs typeface="Arial"/>
              </a:rPr>
              <a:t>BMPO7001D</a:t>
            </a:r>
          </a:p>
          <a:p>
            <a:r>
              <a:rPr lang="en-GB" dirty="0">
                <a:latin typeface="Arial"/>
                <a:cs typeface="Arial"/>
              </a:rPr>
              <a:t>Module title:</a:t>
            </a:r>
            <a:r>
              <a:rPr lang="en-GB" b="1" i="1" dirty="0">
                <a:latin typeface="Arial"/>
                <a:cs typeface="Arial"/>
              </a:rPr>
              <a:t> Operational Leadership</a:t>
            </a:r>
          </a:p>
          <a:p>
            <a:r>
              <a:rPr lang="en-GB" dirty="0">
                <a:latin typeface="Arial"/>
                <a:cs typeface="Arial"/>
              </a:rPr>
              <a:t>10 weeks</a:t>
            </a:r>
          </a:p>
          <a:p>
            <a:r>
              <a:rPr lang="en-GB" dirty="0">
                <a:latin typeface="Arial"/>
                <a:cs typeface="Arial"/>
              </a:rPr>
              <a:t>1 Assignment</a:t>
            </a:r>
          </a:p>
          <a:p>
            <a:r>
              <a:rPr lang="en-GB" dirty="0">
                <a:latin typeface="Arial"/>
                <a:cs typeface="Arial"/>
              </a:rPr>
              <a:t>20 credits</a:t>
            </a:r>
          </a:p>
          <a:p>
            <a:r>
              <a:rPr lang="en-GB" dirty="0">
                <a:latin typeface="Arial"/>
                <a:cs typeface="Arial"/>
              </a:rPr>
              <a:t>100% marks</a:t>
            </a:r>
          </a:p>
        </p:txBody>
      </p:sp>
      <p:pic>
        <p:nvPicPr>
          <p:cNvPr id="6" name="Content Placeholder 5">
            <a:extLst>
              <a:ext uri="{FF2B5EF4-FFF2-40B4-BE49-F238E27FC236}">
                <a16:creationId xmlns:a16="http://schemas.microsoft.com/office/drawing/2014/main" id="{30F3728A-CDE7-9B4A-E327-E0D75DCD39CB}"/>
              </a:ext>
            </a:extLst>
          </p:cNvPr>
          <p:cNvPicPr>
            <a:picLocks noGrp="1" noChangeAspect="1"/>
          </p:cNvPicPr>
          <p:nvPr>
            <p:ph sz="half" idx="2"/>
          </p:nvPr>
        </p:nvPicPr>
        <p:blipFill>
          <a:blip r:embed="rId3"/>
          <a:stretch>
            <a:fillRect/>
          </a:stretch>
        </p:blipFill>
        <p:spPr>
          <a:xfrm>
            <a:off x="7001346" y="1494508"/>
            <a:ext cx="3989039" cy="3989039"/>
          </a:xfrm>
          <a:prstGeom prst="rect">
            <a:avLst/>
          </a:prstGeom>
        </p:spPr>
      </p:pic>
    </p:spTree>
    <p:extLst>
      <p:ext uri="{BB962C8B-B14F-4D97-AF65-F5344CB8AC3E}">
        <p14:creationId xmlns:p14="http://schemas.microsoft.com/office/powerpoint/2010/main" val="2293780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416F2-62F7-075F-45D9-7EA0A7DA8CFE}"/>
              </a:ext>
            </a:extLst>
          </p:cNvPr>
          <p:cNvSpPr>
            <a:spLocks noGrp="1"/>
          </p:cNvSpPr>
          <p:nvPr>
            <p:ph type="title"/>
          </p:nvPr>
        </p:nvSpPr>
        <p:spPr>
          <a:solidFill>
            <a:srgbClr val="002060"/>
          </a:solidFill>
        </p:spPr>
        <p:txBody>
          <a:bodyPr/>
          <a:lstStyle/>
          <a:p>
            <a:r>
              <a:rPr lang="en-GB" dirty="0">
                <a:solidFill>
                  <a:schemeClr val="bg1"/>
                </a:solidFill>
              </a:rPr>
              <a:t>Module Aim</a:t>
            </a:r>
          </a:p>
        </p:txBody>
      </p:sp>
      <p:pic>
        <p:nvPicPr>
          <p:cNvPr id="5" name="Content Placeholder 4">
            <a:extLst>
              <a:ext uri="{FF2B5EF4-FFF2-40B4-BE49-F238E27FC236}">
                <a16:creationId xmlns:a16="http://schemas.microsoft.com/office/drawing/2014/main" id="{2497B742-0155-55C4-1BA1-F7B256677642}"/>
              </a:ext>
            </a:extLst>
          </p:cNvPr>
          <p:cNvPicPr>
            <a:picLocks noGrp="1" noChangeAspect="1"/>
          </p:cNvPicPr>
          <p:nvPr>
            <p:ph sz="half" idx="1"/>
          </p:nvPr>
        </p:nvPicPr>
        <p:blipFill>
          <a:blip r:embed="rId3"/>
          <a:stretch>
            <a:fillRect/>
          </a:stretch>
        </p:blipFill>
        <p:spPr>
          <a:xfrm>
            <a:off x="1096835" y="1987826"/>
            <a:ext cx="4620157" cy="3074504"/>
          </a:xfrm>
          <a:prstGeom prst="rect">
            <a:avLst/>
          </a:prstGeom>
        </p:spPr>
      </p:pic>
      <p:sp>
        <p:nvSpPr>
          <p:cNvPr id="4" name="Content Placeholder 3">
            <a:extLst>
              <a:ext uri="{FF2B5EF4-FFF2-40B4-BE49-F238E27FC236}">
                <a16:creationId xmlns:a16="http://schemas.microsoft.com/office/drawing/2014/main" id="{6744F55A-B880-7E3D-514E-2A818E730DDC}"/>
              </a:ext>
            </a:extLst>
          </p:cNvPr>
          <p:cNvSpPr>
            <a:spLocks noGrp="1"/>
          </p:cNvSpPr>
          <p:nvPr>
            <p:ph sz="half" idx="2"/>
          </p:nvPr>
        </p:nvSpPr>
        <p:spPr/>
        <p:txBody>
          <a:bodyPr vert="horz" lIns="91440" tIns="45720" rIns="91440" bIns="45720" rtlCol="0" anchor="t">
            <a:normAutofit/>
          </a:bodyPr>
          <a:lstStyle/>
          <a:p>
            <a:pPr marL="0" indent="0">
              <a:buNone/>
            </a:pPr>
            <a:r>
              <a:rPr lang="en-GB" dirty="0"/>
              <a:t>Aim:</a:t>
            </a:r>
          </a:p>
          <a:p>
            <a:pPr marL="0" indent="0" algn="ctr">
              <a:buNone/>
            </a:pPr>
            <a:r>
              <a:rPr lang="en-GB" i="1" dirty="0"/>
              <a:t>To explore the current and future operational challenges that leaders in policing and law enforcement face in meeting increasing complexity and demand</a:t>
            </a:r>
            <a:r>
              <a:rPr lang="en-GB" dirty="0"/>
              <a:t>.</a:t>
            </a:r>
          </a:p>
        </p:txBody>
      </p:sp>
    </p:spTree>
    <p:extLst>
      <p:ext uri="{BB962C8B-B14F-4D97-AF65-F5344CB8AC3E}">
        <p14:creationId xmlns:p14="http://schemas.microsoft.com/office/powerpoint/2010/main" val="3491888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5D3C-7B6B-54D8-3700-F0F2A50F5973}"/>
              </a:ext>
            </a:extLst>
          </p:cNvPr>
          <p:cNvSpPr>
            <a:spLocks noGrp="1"/>
          </p:cNvSpPr>
          <p:nvPr>
            <p:ph type="title"/>
          </p:nvPr>
        </p:nvSpPr>
        <p:spPr>
          <a:solidFill>
            <a:srgbClr val="002060"/>
          </a:solidFill>
        </p:spPr>
        <p:txBody>
          <a:bodyPr/>
          <a:lstStyle/>
          <a:p>
            <a:r>
              <a:rPr lang="en-GB" dirty="0">
                <a:solidFill>
                  <a:schemeClr val="bg1"/>
                </a:solidFill>
              </a:rPr>
              <a:t>Task</a:t>
            </a:r>
          </a:p>
        </p:txBody>
      </p:sp>
      <p:sp>
        <p:nvSpPr>
          <p:cNvPr id="3" name="Content Placeholder 2">
            <a:extLst>
              <a:ext uri="{FF2B5EF4-FFF2-40B4-BE49-F238E27FC236}">
                <a16:creationId xmlns:a16="http://schemas.microsoft.com/office/drawing/2014/main" id="{011C7559-9F81-0A75-BE93-588B04AF50BF}"/>
              </a:ext>
            </a:extLst>
          </p:cNvPr>
          <p:cNvSpPr>
            <a:spLocks noGrp="1"/>
          </p:cNvSpPr>
          <p:nvPr>
            <p:ph sz="half" idx="1"/>
          </p:nvPr>
        </p:nvSpPr>
        <p:spPr>
          <a:xfrm>
            <a:off x="609600" y="1600201"/>
            <a:ext cx="5021943" cy="3989040"/>
          </a:xfrm>
        </p:spPr>
        <p:txBody>
          <a:bodyPr vert="horz" lIns="91440" tIns="45720" rIns="91440" bIns="45720" rtlCol="0" anchor="t">
            <a:normAutofit/>
          </a:bodyPr>
          <a:lstStyle/>
          <a:p>
            <a:pPr marL="0" indent="0">
              <a:buNone/>
            </a:pPr>
            <a:endParaRPr lang="en-GB" dirty="0"/>
          </a:p>
          <a:p>
            <a:pPr marL="0" indent="0" algn="ctr">
              <a:buNone/>
            </a:pPr>
            <a:endParaRPr lang="en-GB" dirty="0"/>
          </a:p>
          <a:p>
            <a:pPr marL="0" indent="0" algn="ctr">
              <a:buNone/>
            </a:pPr>
            <a:r>
              <a:rPr lang="en-GB" dirty="0"/>
              <a:t>What do you consider to be the current (and future) threats to policing that exist in our society?</a:t>
            </a:r>
          </a:p>
        </p:txBody>
      </p:sp>
      <p:pic>
        <p:nvPicPr>
          <p:cNvPr id="5" name="Content Placeholder 4">
            <a:extLst>
              <a:ext uri="{FF2B5EF4-FFF2-40B4-BE49-F238E27FC236}">
                <a16:creationId xmlns:a16="http://schemas.microsoft.com/office/drawing/2014/main" id="{3C6AFAE0-87AB-F8D5-B12C-4D6FEB7440D8}"/>
              </a:ext>
            </a:extLst>
          </p:cNvPr>
          <p:cNvPicPr>
            <a:picLocks noGrp="1" noChangeAspect="1"/>
          </p:cNvPicPr>
          <p:nvPr>
            <p:ph sz="half" idx="2"/>
          </p:nvPr>
        </p:nvPicPr>
        <p:blipFill>
          <a:blip r:embed="rId3"/>
          <a:stretch>
            <a:fillRect/>
          </a:stretch>
        </p:blipFill>
        <p:spPr>
          <a:xfrm>
            <a:off x="5529381" y="2785475"/>
            <a:ext cx="6191821" cy="2117829"/>
          </a:xfrm>
          <a:prstGeom prst="rect">
            <a:avLst/>
          </a:prstGeom>
        </p:spPr>
      </p:pic>
    </p:spTree>
    <p:extLst>
      <p:ext uri="{BB962C8B-B14F-4D97-AF65-F5344CB8AC3E}">
        <p14:creationId xmlns:p14="http://schemas.microsoft.com/office/powerpoint/2010/main" val="2322383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D0BBE-51DF-826D-DDFD-DEF02A05268D}"/>
              </a:ext>
            </a:extLst>
          </p:cNvPr>
          <p:cNvSpPr>
            <a:spLocks noGrp="1"/>
          </p:cNvSpPr>
          <p:nvPr>
            <p:ph type="title"/>
          </p:nvPr>
        </p:nvSpPr>
        <p:spPr>
          <a:solidFill>
            <a:srgbClr val="002060"/>
          </a:solidFill>
        </p:spPr>
        <p:txBody>
          <a:bodyPr/>
          <a:lstStyle/>
          <a:p>
            <a:r>
              <a:rPr lang="en-GB" dirty="0">
                <a:solidFill>
                  <a:schemeClr val="bg1"/>
                </a:solidFill>
              </a:rPr>
              <a:t>Task - answers</a:t>
            </a:r>
          </a:p>
        </p:txBody>
      </p:sp>
      <p:sp>
        <p:nvSpPr>
          <p:cNvPr id="3" name="Content Placeholder 2">
            <a:extLst>
              <a:ext uri="{FF2B5EF4-FFF2-40B4-BE49-F238E27FC236}">
                <a16:creationId xmlns:a16="http://schemas.microsoft.com/office/drawing/2014/main" id="{F895AD40-082B-6648-63D0-5BDA9EC07AF0}"/>
              </a:ext>
            </a:extLst>
          </p:cNvPr>
          <p:cNvSpPr>
            <a:spLocks noGrp="1"/>
          </p:cNvSpPr>
          <p:nvPr>
            <p:ph idx="1"/>
          </p:nvPr>
        </p:nvSpPr>
        <p:spPr/>
        <p:txBody>
          <a:bodyPr vert="horz" lIns="91440" tIns="45720" rIns="91440" bIns="45720" rtlCol="0" anchor="t">
            <a:normAutofit/>
          </a:bodyPr>
          <a:lstStyle/>
          <a:p>
            <a:endParaRPr lang="en-GB" dirty="0"/>
          </a:p>
          <a:p>
            <a:endParaRPr lang="en-GB" dirty="0"/>
          </a:p>
          <a:p>
            <a:pPr marL="0" indent="0">
              <a:buNone/>
            </a:pPr>
            <a:r>
              <a:rPr lang="en-GB" dirty="0">
                <a:hlinkClick r:id="rId2"/>
              </a:rPr>
              <a:t>www.mentimeter.com</a:t>
            </a:r>
            <a:endParaRPr lang="en-GB" dirty="0"/>
          </a:p>
          <a:p>
            <a:pPr marL="0" indent="0">
              <a:buNone/>
            </a:pPr>
            <a:r>
              <a:rPr lang="en-GB" dirty="0"/>
              <a:t>   Code: </a:t>
            </a:r>
            <a:r>
              <a:rPr lang="en-GB" b="1" dirty="0"/>
              <a:t>2634 1856</a:t>
            </a:r>
          </a:p>
        </p:txBody>
      </p:sp>
      <p:pic>
        <p:nvPicPr>
          <p:cNvPr id="4" name="Picture 3">
            <a:extLst>
              <a:ext uri="{FF2B5EF4-FFF2-40B4-BE49-F238E27FC236}">
                <a16:creationId xmlns:a16="http://schemas.microsoft.com/office/drawing/2014/main" id="{99ADEE7E-1CDF-C72A-9097-A8A63407CF22}"/>
              </a:ext>
            </a:extLst>
          </p:cNvPr>
          <p:cNvPicPr>
            <a:picLocks noChangeAspect="1"/>
          </p:cNvPicPr>
          <p:nvPr/>
        </p:nvPicPr>
        <p:blipFill>
          <a:blip r:embed="rId3"/>
          <a:stretch>
            <a:fillRect/>
          </a:stretch>
        </p:blipFill>
        <p:spPr>
          <a:xfrm>
            <a:off x="6733070" y="1731813"/>
            <a:ext cx="4849330" cy="3022294"/>
          </a:xfrm>
          <a:prstGeom prst="rect">
            <a:avLst/>
          </a:prstGeom>
        </p:spPr>
      </p:pic>
      <p:pic>
        <p:nvPicPr>
          <p:cNvPr id="5" name="Picture 4">
            <a:extLst>
              <a:ext uri="{FF2B5EF4-FFF2-40B4-BE49-F238E27FC236}">
                <a16:creationId xmlns:a16="http://schemas.microsoft.com/office/drawing/2014/main" id="{C202F258-E5EF-62C2-7B7E-E86DC4212AC4}"/>
              </a:ext>
            </a:extLst>
          </p:cNvPr>
          <p:cNvPicPr>
            <a:picLocks noChangeAspect="1"/>
          </p:cNvPicPr>
          <p:nvPr/>
        </p:nvPicPr>
        <p:blipFill>
          <a:blip r:embed="rId4"/>
          <a:stretch>
            <a:fillRect/>
          </a:stretch>
        </p:blipFill>
        <p:spPr>
          <a:xfrm>
            <a:off x="4371975" y="3912834"/>
            <a:ext cx="3448050" cy="1323975"/>
          </a:xfrm>
          <a:prstGeom prst="rect">
            <a:avLst/>
          </a:prstGeom>
        </p:spPr>
      </p:pic>
    </p:spTree>
    <p:extLst>
      <p:ext uri="{BB962C8B-B14F-4D97-AF65-F5344CB8AC3E}">
        <p14:creationId xmlns:p14="http://schemas.microsoft.com/office/powerpoint/2010/main" val="1565895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4DC8C7-64E5-55C0-D1FE-EB1E1A961E2E}"/>
              </a:ext>
            </a:extLst>
          </p:cNvPr>
          <p:cNvSpPr>
            <a:spLocks noGrp="1"/>
          </p:cNvSpPr>
          <p:nvPr>
            <p:ph type="title"/>
          </p:nvPr>
        </p:nvSpPr>
        <p:spPr>
          <a:solidFill>
            <a:srgbClr val="002060"/>
          </a:solidFill>
        </p:spPr>
        <p:txBody>
          <a:bodyPr/>
          <a:lstStyle/>
          <a:p>
            <a:r>
              <a:rPr lang="en-GB" dirty="0">
                <a:solidFill>
                  <a:schemeClr val="bg1"/>
                </a:solidFill>
              </a:rPr>
              <a:t>Task</a:t>
            </a:r>
          </a:p>
        </p:txBody>
      </p:sp>
      <p:pic>
        <p:nvPicPr>
          <p:cNvPr id="7" name="Content Placeholder 6">
            <a:extLst>
              <a:ext uri="{FF2B5EF4-FFF2-40B4-BE49-F238E27FC236}">
                <a16:creationId xmlns:a16="http://schemas.microsoft.com/office/drawing/2014/main" id="{D981A715-1C6B-18D4-DD4B-5628A810EC72}"/>
              </a:ext>
            </a:extLst>
          </p:cNvPr>
          <p:cNvPicPr>
            <a:picLocks noGrp="1" noChangeAspect="1"/>
          </p:cNvPicPr>
          <p:nvPr>
            <p:ph sz="half" idx="1"/>
          </p:nvPr>
        </p:nvPicPr>
        <p:blipFill>
          <a:blip r:embed="rId3"/>
          <a:stretch>
            <a:fillRect/>
          </a:stretch>
        </p:blipFill>
        <p:spPr>
          <a:xfrm>
            <a:off x="255652" y="3429000"/>
            <a:ext cx="6174178" cy="2143399"/>
          </a:xfrm>
          <a:prstGeom prst="rect">
            <a:avLst/>
          </a:prstGeom>
        </p:spPr>
      </p:pic>
      <p:sp>
        <p:nvSpPr>
          <p:cNvPr id="6" name="Content Placeholder 5">
            <a:extLst>
              <a:ext uri="{FF2B5EF4-FFF2-40B4-BE49-F238E27FC236}">
                <a16:creationId xmlns:a16="http://schemas.microsoft.com/office/drawing/2014/main" id="{72B61051-617A-3BDB-8634-793B10C499B6}"/>
              </a:ext>
            </a:extLst>
          </p:cNvPr>
          <p:cNvSpPr>
            <a:spLocks noGrp="1"/>
          </p:cNvSpPr>
          <p:nvPr>
            <p:ph sz="half" idx="2"/>
          </p:nvPr>
        </p:nvSpPr>
        <p:spPr/>
        <p:txBody>
          <a:bodyPr vert="horz" lIns="91440" tIns="45720" rIns="91440" bIns="45720" rtlCol="0" anchor="t">
            <a:normAutofit/>
          </a:bodyPr>
          <a:lstStyle/>
          <a:p>
            <a:pPr marL="0" indent="0">
              <a:buNone/>
            </a:pPr>
            <a:endParaRPr lang="en-GB" dirty="0"/>
          </a:p>
          <a:p>
            <a:pPr marL="0" indent="0" algn="ctr">
              <a:buNone/>
            </a:pPr>
            <a:r>
              <a:rPr lang="en-GB" dirty="0"/>
              <a:t>What are the operational leadership challenges that these threats and/or trends create for you?</a:t>
            </a:r>
          </a:p>
        </p:txBody>
      </p:sp>
    </p:spTree>
    <p:extLst>
      <p:ext uri="{BB962C8B-B14F-4D97-AF65-F5344CB8AC3E}">
        <p14:creationId xmlns:p14="http://schemas.microsoft.com/office/powerpoint/2010/main" val="1665658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D0BBE-51DF-826D-DDFD-DEF02A05268D}"/>
              </a:ext>
            </a:extLst>
          </p:cNvPr>
          <p:cNvSpPr>
            <a:spLocks noGrp="1"/>
          </p:cNvSpPr>
          <p:nvPr>
            <p:ph type="title"/>
          </p:nvPr>
        </p:nvSpPr>
        <p:spPr>
          <a:solidFill>
            <a:srgbClr val="002060"/>
          </a:solidFill>
        </p:spPr>
        <p:txBody>
          <a:bodyPr/>
          <a:lstStyle/>
          <a:p>
            <a:r>
              <a:rPr lang="en-GB" dirty="0">
                <a:solidFill>
                  <a:schemeClr val="bg1"/>
                </a:solidFill>
              </a:rPr>
              <a:t>Task - answers</a:t>
            </a:r>
          </a:p>
        </p:txBody>
      </p:sp>
      <p:sp>
        <p:nvSpPr>
          <p:cNvPr id="3" name="Content Placeholder 2">
            <a:extLst>
              <a:ext uri="{FF2B5EF4-FFF2-40B4-BE49-F238E27FC236}">
                <a16:creationId xmlns:a16="http://schemas.microsoft.com/office/drawing/2014/main" id="{F895AD40-082B-6648-63D0-5BDA9EC07AF0}"/>
              </a:ext>
            </a:extLst>
          </p:cNvPr>
          <p:cNvSpPr>
            <a:spLocks noGrp="1"/>
          </p:cNvSpPr>
          <p:nvPr>
            <p:ph idx="1"/>
          </p:nvPr>
        </p:nvSpPr>
        <p:spPr/>
        <p:txBody>
          <a:bodyPr vert="horz" lIns="91440" tIns="45720" rIns="91440" bIns="45720" rtlCol="0" anchor="t">
            <a:normAutofit/>
          </a:bodyPr>
          <a:lstStyle/>
          <a:p>
            <a:r>
              <a:rPr lang="en-GB" dirty="0">
                <a:hlinkClick r:id="rId2"/>
              </a:rPr>
              <a:t>www.mentimeter.com</a:t>
            </a:r>
            <a:endParaRPr lang="en-GB" dirty="0"/>
          </a:p>
          <a:p>
            <a:r>
              <a:rPr lang="en-GB" dirty="0"/>
              <a:t>Code: </a:t>
            </a:r>
            <a:r>
              <a:rPr lang="en-GB" b="1" dirty="0"/>
              <a:t>7735 6693</a:t>
            </a:r>
          </a:p>
        </p:txBody>
      </p:sp>
      <p:pic>
        <p:nvPicPr>
          <p:cNvPr id="4" name="Picture 3">
            <a:extLst>
              <a:ext uri="{FF2B5EF4-FFF2-40B4-BE49-F238E27FC236}">
                <a16:creationId xmlns:a16="http://schemas.microsoft.com/office/drawing/2014/main" id="{99ADEE7E-1CDF-C72A-9097-A8A63407CF22}"/>
              </a:ext>
            </a:extLst>
          </p:cNvPr>
          <p:cNvPicPr>
            <a:picLocks noChangeAspect="1"/>
          </p:cNvPicPr>
          <p:nvPr/>
        </p:nvPicPr>
        <p:blipFill>
          <a:blip r:embed="rId3"/>
          <a:stretch>
            <a:fillRect/>
          </a:stretch>
        </p:blipFill>
        <p:spPr>
          <a:xfrm>
            <a:off x="6733070" y="1731813"/>
            <a:ext cx="4849330" cy="3022294"/>
          </a:xfrm>
          <a:prstGeom prst="rect">
            <a:avLst/>
          </a:prstGeom>
        </p:spPr>
      </p:pic>
      <p:pic>
        <p:nvPicPr>
          <p:cNvPr id="5" name="Picture 4">
            <a:extLst>
              <a:ext uri="{FF2B5EF4-FFF2-40B4-BE49-F238E27FC236}">
                <a16:creationId xmlns:a16="http://schemas.microsoft.com/office/drawing/2014/main" id="{C202F258-E5EF-62C2-7B7E-E86DC4212AC4}"/>
              </a:ext>
            </a:extLst>
          </p:cNvPr>
          <p:cNvPicPr>
            <a:picLocks noChangeAspect="1"/>
          </p:cNvPicPr>
          <p:nvPr/>
        </p:nvPicPr>
        <p:blipFill>
          <a:blip r:embed="rId4"/>
          <a:stretch>
            <a:fillRect/>
          </a:stretch>
        </p:blipFill>
        <p:spPr>
          <a:xfrm>
            <a:off x="4371975" y="3912834"/>
            <a:ext cx="3448050" cy="1323975"/>
          </a:xfrm>
          <a:prstGeom prst="rect">
            <a:avLst/>
          </a:prstGeom>
        </p:spPr>
      </p:pic>
    </p:spTree>
    <p:extLst>
      <p:ext uri="{BB962C8B-B14F-4D97-AF65-F5344CB8AC3E}">
        <p14:creationId xmlns:p14="http://schemas.microsoft.com/office/powerpoint/2010/main" val="730753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AFC5A-05E6-D3A5-03FD-24A251EB6717}"/>
              </a:ext>
            </a:extLst>
          </p:cNvPr>
          <p:cNvSpPr>
            <a:spLocks noGrp="1"/>
          </p:cNvSpPr>
          <p:nvPr>
            <p:ph type="title"/>
          </p:nvPr>
        </p:nvSpPr>
        <p:spPr>
          <a:solidFill>
            <a:srgbClr val="002060"/>
          </a:solidFill>
        </p:spPr>
        <p:txBody>
          <a:bodyPr/>
          <a:lstStyle/>
          <a:p>
            <a:r>
              <a:rPr lang="en-GB" dirty="0">
                <a:solidFill>
                  <a:schemeClr val="bg1"/>
                </a:solidFill>
              </a:rPr>
              <a:t>Module Content</a:t>
            </a:r>
          </a:p>
        </p:txBody>
      </p:sp>
      <p:pic>
        <p:nvPicPr>
          <p:cNvPr id="6" name="Content Placeholder 5">
            <a:extLst>
              <a:ext uri="{FF2B5EF4-FFF2-40B4-BE49-F238E27FC236}">
                <a16:creationId xmlns:a16="http://schemas.microsoft.com/office/drawing/2014/main" id="{7B7538B6-B688-410A-3E54-2019F052D721}"/>
              </a:ext>
            </a:extLst>
          </p:cNvPr>
          <p:cNvPicPr>
            <a:picLocks noGrp="1" noChangeAspect="1"/>
          </p:cNvPicPr>
          <p:nvPr>
            <p:ph sz="half" idx="1"/>
          </p:nvPr>
        </p:nvPicPr>
        <p:blipFill>
          <a:blip r:embed="rId3"/>
          <a:stretch>
            <a:fillRect/>
          </a:stretch>
        </p:blipFill>
        <p:spPr>
          <a:xfrm>
            <a:off x="1157526" y="2032000"/>
            <a:ext cx="4493084" cy="2989943"/>
          </a:xfrm>
          <a:prstGeom prst="rect">
            <a:avLst/>
          </a:prstGeom>
        </p:spPr>
      </p:pic>
      <p:sp>
        <p:nvSpPr>
          <p:cNvPr id="5" name="Content Placeholder 4">
            <a:extLst>
              <a:ext uri="{FF2B5EF4-FFF2-40B4-BE49-F238E27FC236}">
                <a16:creationId xmlns:a16="http://schemas.microsoft.com/office/drawing/2014/main" id="{C132A5D5-732A-B179-AE23-BBCBADBB280F}"/>
              </a:ext>
            </a:extLst>
          </p:cNvPr>
          <p:cNvSpPr>
            <a:spLocks noGrp="1"/>
          </p:cNvSpPr>
          <p:nvPr>
            <p:ph sz="half" idx="2"/>
          </p:nvPr>
        </p:nvSpPr>
        <p:spPr/>
        <p:txBody>
          <a:bodyPr vert="horz" lIns="91440" tIns="45720" rIns="91440" bIns="45720" rtlCol="0" anchor="t">
            <a:normAutofit fontScale="77500" lnSpcReduction="20000"/>
          </a:bodyPr>
          <a:lstStyle/>
          <a:p>
            <a:r>
              <a:rPr lang="en-GB" dirty="0"/>
              <a:t>Organisational culture</a:t>
            </a:r>
          </a:p>
          <a:p>
            <a:r>
              <a:rPr lang="en-GB" dirty="0"/>
              <a:t>Leadership in complex multi-agency environment</a:t>
            </a:r>
          </a:p>
          <a:p>
            <a:r>
              <a:rPr lang="en-GB" dirty="0"/>
              <a:t>Critical decisions &amp; accountability</a:t>
            </a:r>
          </a:p>
          <a:p>
            <a:r>
              <a:rPr lang="en-GB" dirty="0"/>
              <a:t>Threat of Serious and organised crime</a:t>
            </a:r>
          </a:p>
          <a:p>
            <a:r>
              <a:rPr lang="en-GB" dirty="0"/>
              <a:t>Policing vulnerability and its complexity</a:t>
            </a:r>
          </a:p>
          <a:p>
            <a:r>
              <a:rPr lang="en-GB" dirty="0"/>
              <a:t>Press and the media – impact on policing</a:t>
            </a:r>
          </a:p>
          <a:p>
            <a:r>
              <a:rPr lang="en-GB" dirty="0"/>
              <a:t>Policing diverse communities, community cohesion &amp; hate crime</a:t>
            </a:r>
          </a:p>
        </p:txBody>
      </p:sp>
    </p:spTree>
    <p:extLst>
      <p:ext uri="{BB962C8B-B14F-4D97-AF65-F5344CB8AC3E}">
        <p14:creationId xmlns:p14="http://schemas.microsoft.com/office/powerpoint/2010/main" val="381802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1000"/>
                                        <p:tgtEl>
                                          <p:spTgt spid="5">
                                            <p:txEl>
                                              <p:pRg st="6" end="6"/>
                                            </p:txEl>
                                          </p:spTgt>
                                        </p:tgtEl>
                                      </p:cBhvr>
                                    </p:animEffect>
                                    <p:anim calcmode="lin" valueType="num">
                                      <p:cBhvr>
                                        <p:cTn id="5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BF12-7C0A-58C2-D71B-5BF56D20655F}"/>
              </a:ext>
            </a:extLst>
          </p:cNvPr>
          <p:cNvSpPr>
            <a:spLocks noGrp="1"/>
          </p:cNvSpPr>
          <p:nvPr>
            <p:ph type="title"/>
          </p:nvPr>
        </p:nvSpPr>
        <p:spPr>
          <a:solidFill>
            <a:srgbClr val="002060"/>
          </a:solidFill>
        </p:spPr>
        <p:txBody>
          <a:bodyPr/>
          <a:lstStyle/>
          <a:p>
            <a:r>
              <a:rPr lang="en-GB" dirty="0">
                <a:solidFill>
                  <a:schemeClr val="bg1"/>
                </a:solidFill>
              </a:rPr>
              <a:t>Learning outcomes of module</a:t>
            </a:r>
          </a:p>
        </p:txBody>
      </p:sp>
      <p:sp>
        <p:nvSpPr>
          <p:cNvPr id="3" name="Content Placeholder 2">
            <a:extLst>
              <a:ext uri="{FF2B5EF4-FFF2-40B4-BE49-F238E27FC236}">
                <a16:creationId xmlns:a16="http://schemas.microsoft.com/office/drawing/2014/main" id="{7C3AE311-CB78-A544-FDE2-6BDFF801310F}"/>
              </a:ext>
            </a:extLst>
          </p:cNvPr>
          <p:cNvSpPr>
            <a:spLocks noGrp="1"/>
          </p:cNvSpPr>
          <p:nvPr>
            <p:ph idx="1"/>
          </p:nvPr>
        </p:nvSpPr>
        <p:spPr>
          <a:xfrm>
            <a:off x="609600" y="1600201"/>
            <a:ext cx="8362950" cy="3917032"/>
          </a:xfrm>
        </p:spPr>
        <p:txBody>
          <a:bodyPr>
            <a:normAutofit fontScale="62500" lnSpcReduction="20000"/>
          </a:bodyPr>
          <a:lstStyle/>
          <a:p>
            <a:pPr marL="0" indent="0">
              <a:buNone/>
            </a:pPr>
            <a:r>
              <a:rPr lang="en-GB" dirty="0"/>
              <a:t>Upon successful completion of the module, the student should be able to:</a:t>
            </a:r>
          </a:p>
          <a:p>
            <a:r>
              <a:rPr lang="en-GB" i="1" dirty="0">
                <a:solidFill>
                  <a:srgbClr val="002060"/>
                </a:solidFill>
              </a:rPr>
              <a:t>Critically evaluate the constantly changing criminal threats and trends that exist in today’s complex society and consider the leadership challenges that these create.</a:t>
            </a:r>
          </a:p>
          <a:p>
            <a:pPr marL="0" indent="0">
              <a:buNone/>
            </a:pPr>
            <a:endParaRPr lang="en-GB" i="1" dirty="0">
              <a:solidFill>
                <a:srgbClr val="002060"/>
              </a:solidFill>
            </a:endParaRPr>
          </a:p>
          <a:p>
            <a:r>
              <a:rPr lang="en-GB" i="1" dirty="0">
                <a:solidFill>
                  <a:srgbClr val="002060"/>
                </a:solidFill>
              </a:rPr>
              <a:t>Systematically analyse the challenges that leaders face in relation to more complex emerging criminality and organisational issues and their response to these threats</a:t>
            </a:r>
          </a:p>
          <a:p>
            <a:pPr marL="0" indent="0">
              <a:buNone/>
            </a:pPr>
            <a:endParaRPr lang="en-GB" i="1" dirty="0">
              <a:solidFill>
                <a:srgbClr val="002060"/>
              </a:solidFill>
            </a:endParaRPr>
          </a:p>
          <a:p>
            <a:r>
              <a:rPr lang="en-GB" i="1" dirty="0">
                <a:solidFill>
                  <a:srgbClr val="002060"/>
                </a:solidFill>
              </a:rPr>
              <a:t>Demonstrate a systematic understanding of knowledge, and a critical awareness of current problems and/or new insights, in the consideration of the impact that this complex emerging criminality has on an increasingly diverse community</a:t>
            </a:r>
          </a:p>
        </p:txBody>
      </p:sp>
      <p:pic>
        <p:nvPicPr>
          <p:cNvPr id="4" name="Picture 3">
            <a:extLst>
              <a:ext uri="{FF2B5EF4-FFF2-40B4-BE49-F238E27FC236}">
                <a16:creationId xmlns:a16="http://schemas.microsoft.com/office/drawing/2014/main" id="{611EBB42-19BB-A6FC-F4FE-8D409FD671BB}"/>
              </a:ext>
            </a:extLst>
          </p:cNvPr>
          <p:cNvPicPr>
            <a:picLocks noChangeAspect="1"/>
          </p:cNvPicPr>
          <p:nvPr/>
        </p:nvPicPr>
        <p:blipFill>
          <a:blip r:embed="rId3"/>
          <a:stretch>
            <a:fillRect/>
          </a:stretch>
        </p:blipFill>
        <p:spPr>
          <a:xfrm>
            <a:off x="8972550" y="2543175"/>
            <a:ext cx="2581275" cy="1771650"/>
          </a:xfrm>
          <a:prstGeom prst="rect">
            <a:avLst/>
          </a:prstGeom>
        </p:spPr>
      </p:pic>
    </p:spTree>
    <p:extLst>
      <p:ext uri="{BB962C8B-B14F-4D97-AF65-F5344CB8AC3E}">
        <p14:creationId xmlns:p14="http://schemas.microsoft.com/office/powerpoint/2010/main" val="201801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6D303-F13B-34D7-0CD9-46A45EDAA7AE}"/>
              </a:ext>
            </a:extLst>
          </p:cNvPr>
          <p:cNvSpPr>
            <a:spLocks noGrp="1"/>
          </p:cNvSpPr>
          <p:nvPr>
            <p:ph type="title"/>
          </p:nvPr>
        </p:nvSpPr>
        <p:spPr>
          <a:solidFill>
            <a:srgbClr val="002060"/>
          </a:solidFill>
        </p:spPr>
        <p:txBody>
          <a:bodyPr/>
          <a:lstStyle/>
          <a:p>
            <a:r>
              <a:rPr lang="en-GB" dirty="0">
                <a:solidFill>
                  <a:schemeClr val="bg1"/>
                </a:solidFill>
              </a:rPr>
              <a:t>Timetable</a:t>
            </a:r>
          </a:p>
        </p:txBody>
      </p:sp>
      <p:graphicFrame>
        <p:nvGraphicFramePr>
          <p:cNvPr id="10" name="Content Placeholder 9">
            <a:extLst>
              <a:ext uri="{FF2B5EF4-FFF2-40B4-BE49-F238E27FC236}">
                <a16:creationId xmlns:a16="http://schemas.microsoft.com/office/drawing/2014/main" id="{8D80A543-F9AE-B825-2E74-7F0446B4C0E4}"/>
              </a:ext>
            </a:extLst>
          </p:cNvPr>
          <p:cNvGraphicFramePr>
            <a:graphicFrameLocks noGrp="1"/>
          </p:cNvGraphicFramePr>
          <p:nvPr>
            <p:ph idx="1"/>
            <p:extLst>
              <p:ext uri="{D42A27DB-BD31-4B8C-83A1-F6EECF244321}">
                <p14:modId xmlns:p14="http://schemas.microsoft.com/office/powerpoint/2010/main" val="391659965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887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778EAA69-DA79-85DB-BB88-266622688EA5}"/>
              </a:ext>
            </a:extLst>
          </p:cNvPr>
          <p:cNvGraphicFramePr>
            <a:graphicFrameLocks noGrp="1"/>
          </p:cNvGraphicFramePr>
          <p:nvPr>
            <p:extLst>
              <p:ext uri="{D42A27DB-BD31-4B8C-83A1-F6EECF244321}">
                <p14:modId xmlns:p14="http://schemas.microsoft.com/office/powerpoint/2010/main" val="1902196623"/>
              </p:ext>
            </p:extLst>
          </p:nvPr>
        </p:nvGraphicFramePr>
        <p:xfrm>
          <a:off x="644293" y="192048"/>
          <a:ext cx="10912178" cy="5446277"/>
        </p:xfrm>
        <a:graphic>
          <a:graphicData uri="http://schemas.openxmlformats.org/drawingml/2006/table">
            <a:tbl>
              <a:tblPr bandRow="1">
                <a:tableStyleId>{5C22544A-7EE6-4342-B048-85BDC9FD1C3A}</a:tableStyleId>
              </a:tblPr>
              <a:tblGrid>
                <a:gridCol w="1454181">
                  <a:extLst>
                    <a:ext uri="{9D8B030D-6E8A-4147-A177-3AD203B41FA5}">
                      <a16:colId xmlns:a16="http://schemas.microsoft.com/office/drawing/2014/main" val="3581554217"/>
                    </a:ext>
                  </a:extLst>
                </a:gridCol>
                <a:gridCol w="6340232">
                  <a:extLst>
                    <a:ext uri="{9D8B030D-6E8A-4147-A177-3AD203B41FA5}">
                      <a16:colId xmlns:a16="http://schemas.microsoft.com/office/drawing/2014/main" val="2998950344"/>
                    </a:ext>
                  </a:extLst>
                </a:gridCol>
                <a:gridCol w="3117765">
                  <a:extLst>
                    <a:ext uri="{9D8B030D-6E8A-4147-A177-3AD203B41FA5}">
                      <a16:colId xmlns:a16="http://schemas.microsoft.com/office/drawing/2014/main" val="3960777590"/>
                    </a:ext>
                  </a:extLst>
                </a:gridCol>
              </a:tblGrid>
              <a:tr h="463714">
                <a:tc>
                  <a:txBody>
                    <a:bodyPr/>
                    <a:lstStyle/>
                    <a:p>
                      <a:pPr algn="ctr" rtl="0" fontAlgn="base">
                        <a:lnSpc>
                          <a:spcPts val="1350"/>
                        </a:lnSpc>
                      </a:pPr>
                      <a:r>
                        <a:rPr lang="en-GB" sz="1100" b="1" dirty="0">
                          <a:effectLst/>
                          <a:latin typeface="Calibri"/>
                        </a:rPr>
                        <a:t>Date</a:t>
                      </a:r>
                      <a:r>
                        <a:rPr lang="en-GB" sz="1100" dirty="0">
                          <a:effectLst/>
                          <a:latin typeface="Calibri"/>
                        </a:rPr>
                        <a:t> </a:t>
                      </a:r>
                      <a:endParaRPr lang="en-GB" dirty="0">
                        <a:effectLst/>
                        <a:latin typeface="Calibri"/>
                      </a:endParaRPr>
                    </a:p>
                    <a:p>
                      <a:pPr algn="ctr" rtl="0" fontAlgn="base">
                        <a:lnSpc>
                          <a:spcPts val="1350"/>
                        </a:lnSpc>
                      </a:pPr>
                      <a:r>
                        <a:rPr lang="en-GB" sz="1100" b="1" dirty="0">
                          <a:effectLst/>
                          <a:latin typeface="Calibri"/>
                        </a:rPr>
                        <a:t>(Tuesday)</a:t>
                      </a:r>
                      <a:r>
                        <a:rPr lang="en-GB" sz="1100" dirty="0">
                          <a:effectLst/>
                          <a:latin typeface="Calibri"/>
                        </a:rPr>
                        <a:t>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BE4D5"/>
                    </a:solidFill>
                  </a:tcPr>
                </a:tc>
                <a:tc>
                  <a:txBody>
                    <a:bodyPr/>
                    <a:lstStyle/>
                    <a:p>
                      <a:pPr algn="ctr" rtl="0" fontAlgn="base">
                        <a:lnSpc>
                          <a:spcPts val="1350"/>
                        </a:lnSpc>
                      </a:pPr>
                      <a:r>
                        <a:rPr lang="en-GB" sz="1100" b="1" dirty="0">
                          <a:effectLst/>
                          <a:latin typeface="Calibri"/>
                        </a:rPr>
                        <a:t>Lesson</a:t>
                      </a:r>
                      <a:r>
                        <a:rPr lang="en-GB" sz="1100" dirty="0">
                          <a:effectLst/>
                          <a:latin typeface="Calibri"/>
                        </a:rPr>
                        <a:t> </a:t>
                      </a:r>
                      <a:endParaRPr lang="en-GB" dirty="0">
                        <a:effectLst/>
                        <a:latin typeface="Calibri"/>
                      </a:endParaRPr>
                    </a:p>
                    <a:p>
                      <a:pPr algn="ctr" rtl="0" fontAlgn="base">
                        <a:lnSpc>
                          <a:spcPts val="1350"/>
                        </a:lnSpc>
                      </a:pPr>
                      <a:r>
                        <a:rPr lang="en-GB" sz="1100" b="1" dirty="0">
                          <a:effectLst/>
                          <a:latin typeface="Calibri"/>
                        </a:rPr>
                        <a:t>5.30pm-8.00pm ONLINE</a:t>
                      </a:r>
                      <a:r>
                        <a:rPr lang="en-GB" sz="1100" dirty="0">
                          <a:effectLst/>
                          <a:latin typeface="Calibri"/>
                        </a:rPr>
                        <a:t>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BE4D5"/>
                    </a:solidFill>
                  </a:tcPr>
                </a:tc>
                <a:tc>
                  <a:txBody>
                    <a:bodyPr/>
                    <a:lstStyle/>
                    <a:p>
                      <a:pPr fontAlgn="t"/>
                      <a:endParaRPr lang="en-US">
                        <a:effectLst/>
                      </a:endParaRPr>
                    </a:p>
                    <a:p>
                      <a:pPr algn="ctr" rtl="0" fontAlgn="base">
                        <a:lnSpc>
                          <a:spcPts val="1350"/>
                        </a:lnSpc>
                      </a:pPr>
                      <a:r>
                        <a:rPr lang="en-US" sz="1100" b="1" dirty="0">
                          <a:effectLst/>
                          <a:latin typeface="Calibri"/>
                        </a:rPr>
                        <a:t>Notes</a:t>
                      </a:r>
                      <a:r>
                        <a:rPr lang="en-US" sz="1100" dirty="0">
                          <a:effectLst/>
                          <a:latin typeface="Calibri"/>
                        </a:rPr>
                        <a:t> </a:t>
                      </a:r>
                      <a:endParaRPr lang="en-US"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BE4D5"/>
                    </a:solidFill>
                  </a:tcPr>
                </a:tc>
                <a:extLst>
                  <a:ext uri="{0D108BD9-81ED-4DB2-BD59-A6C34878D82A}">
                    <a16:rowId xmlns:a16="http://schemas.microsoft.com/office/drawing/2014/main" val="3226515532"/>
                  </a:ext>
                </a:extLst>
              </a:tr>
              <a:tr h="380483">
                <a:tc>
                  <a:txBody>
                    <a:bodyPr/>
                    <a:lstStyle/>
                    <a:p>
                      <a:pPr rtl="0" fontAlgn="base">
                        <a:lnSpc>
                          <a:spcPts val="1350"/>
                        </a:lnSpc>
                      </a:pPr>
                      <a:r>
                        <a:rPr lang="en-GB" sz="1100" dirty="0">
                          <a:effectLst/>
                          <a:latin typeface="Calibri"/>
                        </a:rPr>
                        <a:t>January             14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r>
                        <a:rPr lang="en-GB" sz="1100" b="1" dirty="0">
                          <a:effectLst/>
                          <a:latin typeface="Calibri"/>
                        </a:rPr>
                        <a:t>Assignment submission deadline –14.01.25- previous module</a:t>
                      </a:r>
                      <a:r>
                        <a:rPr lang="en-GB" sz="1100" dirty="0">
                          <a:effectLst/>
                          <a:latin typeface="Calibri"/>
                        </a:rPr>
                        <a:t>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2770541417"/>
                  </a:ext>
                </a:extLst>
              </a:tr>
              <a:tr h="225911">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40462585"/>
                  </a:ext>
                </a:extLst>
              </a:tr>
              <a:tr h="225911">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174780919"/>
                  </a:ext>
                </a:extLst>
              </a:tr>
              <a:tr h="225911">
                <a:tc>
                  <a:txBody>
                    <a:bodyPr/>
                    <a:lstStyle/>
                    <a:p>
                      <a:pPr rtl="0" fontAlgn="base">
                        <a:lnSpc>
                          <a:spcPts val="1350"/>
                        </a:lnSpc>
                      </a:pPr>
                      <a:r>
                        <a:rPr lang="en-GB" sz="1100" dirty="0">
                          <a:effectLst/>
                          <a:latin typeface="Calibri"/>
                        </a:rPr>
                        <a:t>February           4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1 – Introduction and module overview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47067037"/>
                  </a:ext>
                </a:extLst>
              </a:tr>
              <a:tr h="225911">
                <a:tc>
                  <a:txBody>
                    <a:bodyPr/>
                    <a:lstStyle/>
                    <a:p>
                      <a:pPr rtl="0" fontAlgn="base">
                        <a:lnSpc>
                          <a:spcPts val="1350"/>
                        </a:lnSpc>
                      </a:pPr>
                      <a:r>
                        <a:rPr lang="en-GB" sz="1100" dirty="0">
                          <a:effectLst/>
                          <a:latin typeface="Calibri"/>
                        </a:rPr>
                        <a:t>                          11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2– Understanding organisational culture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623556875"/>
                  </a:ext>
                </a:extLst>
              </a:tr>
              <a:tr h="225911">
                <a:tc>
                  <a:txBody>
                    <a:bodyPr/>
                    <a:lstStyle/>
                    <a:p>
                      <a:pPr rtl="0" fontAlgn="base">
                        <a:lnSpc>
                          <a:spcPts val="1350"/>
                        </a:lnSpc>
                      </a:pPr>
                      <a:r>
                        <a:rPr lang="en-GB" sz="1100" dirty="0">
                          <a:effectLst/>
                          <a:latin typeface="Calibri"/>
                        </a:rPr>
                        <a:t>                          18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3 – Strategic leadership in complex multi-agency environment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81361377"/>
                  </a:ext>
                </a:extLst>
              </a:tr>
              <a:tr h="237801">
                <a:tc>
                  <a:txBody>
                    <a:bodyPr/>
                    <a:lstStyle/>
                    <a:p>
                      <a:pPr rtl="0" fontAlgn="base">
                        <a:lnSpc>
                          <a:spcPts val="1350"/>
                        </a:lnSpc>
                      </a:pPr>
                      <a:r>
                        <a:rPr lang="en-GB" sz="1100" dirty="0">
                          <a:effectLst/>
                          <a:latin typeface="Calibri"/>
                        </a:rPr>
                        <a:t>                          25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457"/>
                        </a:lnSpc>
                      </a:pPr>
                      <a:r>
                        <a:rPr lang="en-GB" sz="1100" dirty="0">
                          <a:effectLst/>
                          <a:latin typeface="Calibri"/>
                        </a:rPr>
                        <a:t>Lesson 4 – The Threat of Serious and Organised crime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r>
                        <a:rPr lang="en-GB" sz="1100" dirty="0">
                          <a:effectLst/>
                          <a:latin typeface="Calibri"/>
                        </a:rPr>
                        <a:t>HMICFRS Guest speaker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193074258"/>
                  </a:ext>
                </a:extLst>
              </a:tr>
              <a:tr h="225911">
                <a:tc>
                  <a:txBody>
                    <a:bodyPr/>
                    <a:lstStyle/>
                    <a:p>
                      <a:pPr rtl="0" fontAlgn="base">
                        <a:lnSpc>
                          <a:spcPts val="1350"/>
                        </a:lnSpc>
                      </a:pPr>
                      <a:r>
                        <a:rPr lang="en-GB" sz="1100" dirty="0">
                          <a:effectLst/>
                          <a:latin typeface="Calibri"/>
                        </a:rPr>
                        <a:t>March                4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5 – Critical decision making and accountability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327520237"/>
                  </a:ext>
                </a:extLst>
              </a:tr>
              <a:tr h="225911">
                <a:tc>
                  <a:txBody>
                    <a:bodyPr/>
                    <a:lstStyle/>
                    <a:p>
                      <a:pPr rtl="0" fontAlgn="base">
                        <a:lnSpc>
                          <a:spcPts val="1350"/>
                        </a:lnSpc>
                      </a:pPr>
                      <a:r>
                        <a:rPr lang="en-GB" sz="1100" dirty="0">
                          <a:effectLst/>
                          <a:latin typeface="Calibri"/>
                        </a:rPr>
                        <a:t>                          11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6– Reflective practice &amp; Assignment overview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453126990"/>
                  </a:ext>
                </a:extLst>
              </a:tr>
              <a:tr h="463714">
                <a:tc>
                  <a:txBody>
                    <a:bodyPr/>
                    <a:lstStyle/>
                    <a:p>
                      <a:pPr fontAlgn="t"/>
                      <a:endParaRPr lang="en-US">
                        <a:effectLst/>
                      </a:endParaRPr>
                    </a:p>
                    <a:p>
                      <a:pPr rtl="0" fontAlgn="base">
                        <a:lnSpc>
                          <a:spcPts val="1350"/>
                        </a:lnSpc>
                      </a:pPr>
                      <a:r>
                        <a:rPr lang="en-US" sz="1100" dirty="0">
                          <a:effectLst/>
                          <a:latin typeface="Calibri"/>
                        </a:rPr>
                        <a:t>                          18 </a:t>
                      </a:r>
                      <a:endParaRPr lang="en-US"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7– Policing vulnerability and its increasing complexity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r>
                        <a:rPr lang="en-GB" sz="1100" dirty="0">
                          <a:effectLst/>
                          <a:latin typeface="Calibri"/>
                        </a:rPr>
                        <a:t>Guest speaker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963760744"/>
                  </a:ext>
                </a:extLst>
              </a:tr>
              <a:tr h="225911">
                <a:tc>
                  <a:txBody>
                    <a:bodyPr/>
                    <a:lstStyle/>
                    <a:p>
                      <a:pPr rtl="0" fontAlgn="base">
                        <a:lnSpc>
                          <a:spcPts val="1350"/>
                        </a:lnSpc>
                      </a:pPr>
                      <a:r>
                        <a:rPr lang="en-GB" sz="1100" dirty="0">
                          <a:effectLst/>
                          <a:latin typeface="Calibri"/>
                        </a:rPr>
                        <a:t>                          25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8 - Press and the media and their impact on policing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r>
                        <a:rPr lang="en-GB" sz="1100">
                          <a:effectLst/>
                          <a:latin typeface="Calibri"/>
                        </a:rPr>
                        <a:t>Guest speaker   - Gold Commander </a:t>
                      </a:r>
                      <a:endParaRPr lang="en-GB">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500462652"/>
                  </a:ext>
                </a:extLst>
              </a:tr>
              <a:tr h="225911">
                <a:tc>
                  <a:txBody>
                    <a:bodyPr/>
                    <a:lstStyle/>
                    <a:p>
                      <a:pPr rtl="0" fontAlgn="base">
                        <a:lnSpc>
                          <a:spcPts val="1350"/>
                        </a:lnSpc>
                      </a:pPr>
                      <a:r>
                        <a:rPr lang="en-GB" sz="1100" dirty="0">
                          <a:effectLst/>
                          <a:latin typeface="Calibri"/>
                        </a:rPr>
                        <a:t>April                  1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9 – policing an increasingly diverse community; community cohesion and the impact of hate crime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r>
                        <a:rPr lang="en-GB" sz="1100" dirty="0">
                          <a:effectLst/>
                          <a:latin typeface="Calibri"/>
                        </a:rPr>
                        <a:t>Guest speaker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942761439"/>
                  </a:ext>
                </a:extLst>
              </a:tr>
              <a:tr h="225911">
                <a:tc>
                  <a:txBody>
                    <a:bodyPr/>
                    <a:lstStyle/>
                    <a:p>
                      <a:pPr rtl="0" fontAlgn="base">
                        <a:lnSpc>
                          <a:spcPts val="1350"/>
                        </a:lnSpc>
                      </a:pPr>
                      <a:r>
                        <a:rPr lang="en-GB" sz="1100" dirty="0">
                          <a:effectLst/>
                          <a:latin typeface="Calibri"/>
                        </a:rPr>
                        <a:t>                           8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rowSpan="3" gridSpan="2">
                  <a:txBody>
                    <a:bodyPr/>
                    <a:lstStyle/>
                    <a:p>
                      <a:pPr algn="ctr" rtl="0" fontAlgn="base">
                        <a:lnSpc>
                          <a:spcPts val="1350"/>
                        </a:lnSpc>
                      </a:pPr>
                      <a:endParaRPr lang="en-GB" sz="1100" b="1" dirty="0">
                        <a:effectLst/>
                        <a:latin typeface="Calibri"/>
                      </a:endParaRPr>
                    </a:p>
                    <a:p>
                      <a:pPr algn="ctr" rtl="0" fontAlgn="base">
                        <a:lnSpc>
                          <a:spcPts val="1350"/>
                        </a:lnSpc>
                      </a:pPr>
                      <a:r>
                        <a:rPr lang="en-GB" sz="1100" b="1" dirty="0">
                          <a:effectLst/>
                          <a:latin typeface="Calibri"/>
                        </a:rPr>
                        <a:t>Easter break</a:t>
                      </a:r>
                      <a:r>
                        <a:rPr lang="en-GB" sz="1100" dirty="0">
                          <a:effectLst/>
                          <a:latin typeface="Calibri"/>
                        </a:rPr>
                        <a:t> </a:t>
                      </a:r>
                      <a:endParaRPr lang="en-GB" dirty="0">
                        <a:effectLst/>
                        <a:latin typeface="Calibri"/>
                      </a:endParaRPr>
                    </a:p>
                    <a:p>
                      <a:pPr algn="ctr" rtl="0" fontAlgn="base">
                        <a:lnSpc>
                          <a:spcPts val="1350"/>
                        </a:lnSpc>
                      </a:pPr>
                      <a:endParaRPr lang="en-GB" dirty="0">
                        <a:effectLst/>
                        <a:latin typeface="Calibri"/>
                      </a:endParaRP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EEAF6"/>
                    </a:solidFill>
                  </a:tcPr>
                </a:tc>
                <a:tc rowSpan="3" hMerge="1">
                  <a:txBody>
                    <a:bodyPr/>
                    <a:lstStyle/>
                    <a:p>
                      <a:endParaRPr lang="en-US"/>
                    </a:p>
                  </a:txBody>
                  <a:tcPr/>
                </a:tc>
                <a:extLst>
                  <a:ext uri="{0D108BD9-81ED-4DB2-BD59-A6C34878D82A}">
                    <a16:rowId xmlns:a16="http://schemas.microsoft.com/office/drawing/2014/main" val="2591730065"/>
                  </a:ext>
                </a:extLst>
              </a:tr>
              <a:tr h="225911">
                <a:tc>
                  <a:txBody>
                    <a:bodyPr/>
                    <a:lstStyle/>
                    <a:p>
                      <a:pPr rtl="0" fontAlgn="base">
                        <a:lnSpc>
                          <a:spcPts val="1350"/>
                        </a:lnSpc>
                      </a:pPr>
                      <a:r>
                        <a:rPr lang="en-GB" sz="1100" dirty="0">
                          <a:effectLst/>
                          <a:latin typeface="Calibri"/>
                        </a:rPr>
                        <a:t>                          15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gridSpan="2" vMerge="1">
                  <a:txBody>
                    <a:bodyPr/>
                    <a:lstStyle/>
                    <a:p>
                      <a:endParaRPr lang="en-US"/>
                    </a:p>
                  </a:txBody>
                  <a:tcPr/>
                </a:tc>
                <a:tc hMerge="1" vMerge="1">
                  <a:txBody>
                    <a:bodyPr/>
                    <a:lstStyle/>
                    <a:p>
                      <a:endParaRPr lang="en-US"/>
                    </a:p>
                  </a:txBody>
                  <a:tcPr/>
                </a:tc>
                <a:extLst>
                  <a:ext uri="{0D108BD9-81ED-4DB2-BD59-A6C34878D82A}">
                    <a16:rowId xmlns:a16="http://schemas.microsoft.com/office/drawing/2014/main" val="2220955686"/>
                  </a:ext>
                </a:extLst>
              </a:tr>
              <a:tr h="225911">
                <a:tc>
                  <a:txBody>
                    <a:bodyPr/>
                    <a:lstStyle/>
                    <a:p>
                      <a:pPr rtl="0" fontAlgn="base">
                        <a:lnSpc>
                          <a:spcPts val="1350"/>
                        </a:lnSpc>
                      </a:pPr>
                      <a:r>
                        <a:rPr lang="en-GB" sz="1100" dirty="0">
                          <a:effectLst/>
                          <a:latin typeface="Calibri"/>
                        </a:rPr>
                        <a:t>                          22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gridSpan="2" vMerge="1">
                  <a:txBody>
                    <a:bodyPr/>
                    <a:lstStyle/>
                    <a:p>
                      <a:endParaRPr lang="en-US"/>
                    </a:p>
                  </a:txBody>
                  <a:tcPr/>
                </a:tc>
                <a:tc hMerge="1" vMerge="1">
                  <a:txBody>
                    <a:bodyPr/>
                    <a:lstStyle/>
                    <a:p>
                      <a:endParaRPr lang="en-US"/>
                    </a:p>
                  </a:txBody>
                  <a:tcPr/>
                </a:tc>
                <a:extLst>
                  <a:ext uri="{0D108BD9-81ED-4DB2-BD59-A6C34878D82A}">
                    <a16:rowId xmlns:a16="http://schemas.microsoft.com/office/drawing/2014/main" val="2917648444"/>
                  </a:ext>
                </a:extLst>
              </a:tr>
              <a:tr h="225911">
                <a:tc>
                  <a:txBody>
                    <a:bodyPr/>
                    <a:lstStyle/>
                    <a:p>
                      <a:pPr rtl="0" fontAlgn="base">
                        <a:lnSpc>
                          <a:spcPts val="1350"/>
                        </a:lnSpc>
                      </a:pPr>
                      <a:r>
                        <a:rPr lang="en-GB" sz="1100" dirty="0">
                          <a:effectLst/>
                          <a:latin typeface="Calibri"/>
                        </a:rPr>
                        <a:t>                          29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en-GB" sz="1100" dirty="0">
                          <a:effectLst/>
                          <a:latin typeface="Calibri"/>
                        </a:rPr>
                        <a:t>Lesson 10 - Revision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r>
                        <a:rPr lang="en-GB" sz="1100" b="1" dirty="0">
                          <a:effectLst/>
                          <a:latin typeface="Calibri"/>
                        </a:rPr>
                        <a:t>Assignment deadline 30.04.25 - BMPO7001D</a:t>
                      </a:r>
                      <a:r>
                        <a:rPr lang="en-GB" sz="1100" dirty="0">
                          <a:effectLst/>
                          <a:latin typeface="Calibri"/>
                        </a:rPr>
                        <a:t>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2852085803"/>
                  </a:ext>
                </a:extLst>
              </a:tr>
              <a:tr h="225911">
                <a:tc>
                  <a:txBody>
                    <a:bodyPr/>
                    <a:lstStyle/>
                    <a:p>
                      <a:pPr rtl="0" fontAlgn="base">
                        <a:lnSpc>
                          <a:spcPts val="1350"/>
                        </a:lnSpc>
                      </a:pPr>
                      <a:r>
                        <a:rPr lang="en-GB" sz="1100" dirty="0">
                          <a:effectLst/>
                          <a:latin typeface="Calibri"/>
                        </a:rPr>
                        <a:t>May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endParaRPr lang="en-GB" sz="1100"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rtl="0" fontAlgn="base">
                        <a:lnSpc>
                          <a:spcPts val="1350"/>
                        </a:lnSpc>
                      </a:pPr>
                      <a:r>
                        <a:rPr lang="en-GB" sz="1100" dirty="0">
                          <a:effectLst/>
                          <a:latin typeface="Calibri"/>
                        </a:rPr>
                        <a:t>Results released 29.05.25 </a:t>
                      </a:r>
                      <a:endParaRPr lang="en-GB" dirty="0">
                        <a:effectLs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000586591"/>
                  </a:ext>
                </a:extLst>
              </a:tr>
            </a:tbl>
          </a:graphicData>
        </a:graphic>
      </p:graphicFrame>
    </p:spTree>
    <p:extLst>
      <p:ext uri="{BB962C8B-B14F-4D97-AF65-F5344CB8AC3E}">
        <p14:creationId xmlns:p14="http://schemas.microsoft.com/office/powerpoint/2010/main" val="4104705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113F1-E99E-1E3F-0414-9F73597CB522}"/>
              </a:ext>
            </a:extLst>
          </p:cNvPr>
          <p:cNvSpPr>
            <a:spLocks noGrp="1"/>
          </p:cNvSpPr>
          <p:nvPr>
            <p:ph type="title"/>
          </p:nvPr>
        </p:nvSpPr>
        <p:spPr>
          <a:solidFill>
            <a:srgbClr val="002060"/>
          </a:solidFill>
        </p:spPr>
        <p:txBody>
          <a:bodyPr/>
          <a:lstStyle/>
          <a:p>
            <a:r>
              <a:rPr lang="en-GB" dirty="0">
                <a:solidFill>
                  <a:schemeClr val="bg1"/>
                </a:solidFill>
              </a:rPr>
              <a:t>Module Assignment:</a:t>
            </a:r>
          </a:p>
        </p:txBody>
      </p:sp>
      <p:sp>
        <p:nvSpPr>
          <p:cNvPr id="3" name="Content Placeholder 2">
            <a:extLst>
              <a:ext uri="{FF2B5EF4-FFF2-40B4-BE49-F238E27FC236}">
                <a16:creationId xmlns:a16="http://schemas.microsoft.com/office/drawing/2014/main" id="{444463F3-3EB5-B9BD-69DC-0F17E9796C94}"/>
              </a:ext>
            </a:extLst>
          </p:cNvPr>
          <p:cNvSpPr>
            <a:spLocks noGrp="1"/>
          </p:cNvSpPr>
          <p:nvPr>
            <p:ph idx="1"/>
          </p:nvPr>
        </p:nvSpPr>
        <p:spPr/>
        <p:txBody>
          <a:bodyPr vert="horz" lIns="91440" tIns="45720" rIns="91440" bIns="45720" rtlCol="0" anchor="ctr">
            <a:normAutofit/>
          </a:bodyPr>
          <a:lstStyle/>
          <a:p>
            <a:pPr marL="0" indent="0" algn="ctr">
              <a:buNone/>
            </a:pPr>
            <a:endParaRPr lang="en-GB" b="1" dirty="0">
              <a:latin typeface="Arial"/>
              <a:cs typeface="Arial"/>
            </a:endParaRPr>
          </a:p>
          <a:p>
            <a:pPr marL="0" indent="0" algn="ctr">
              <a:buNone/>
            </a:pPr>
            <a:endParaRPr lang="en-GB" b="1" dirty="0">
              <a:latin typeface="Arial"/>
              <a:cs typeface="Arial"/>
            </a:endParaRPr>
          </a:p>
          <a:p>
            <a:pPr marL="0" indent="0" algn="ctr">
              <a:buNone/>
            </a:pPr>
            <a:r>
              <a:rPr lang="en-GB" dirty="0">
                <a:latin typeface="Arial"/>
                <a:cs typeface="Arial"/>
              </a:rPr>
              <a:t>You are required to write a </a:t>
            </a:r>
            <a:r>
              <a:rPr lang="en-GB" b="1" dirty="0">
                <a:latin typeface="Arial"/>
                <a:cs typeface="Arial"/>
              </a:rPr>
              <a:t>5000 -word</a:t>
            </a:r>
            <a:r>
              <a:rPr lang="en-GB" dirty="0">
                <a:latin typeface="Arial"/>
                <a:cs typeface="Arial"/>
              </a:rPr>
              <a:t> reflective report on the many and varied challenges of operational leadership in policing.</a:t>
            </a:r>
            <a:endParaRPr lang="en-GB"/>
          </a:p>
          <a:p>
            <a:pPr marL="0" indent="0" algn="ctr">
              <a:buNone/>
            </a:pPr>
            <a:endParaRPr lang="en-GB" b="1" dirty="0">
              <a:latin typeface="Arial" panose="020B0604020202020204" pitchFamily="34" charset="0"/>
              <a:cs typeface="Arial" panose="020B0604020202020204" pitchFamily="34" charset="0"/>
            </a:endParaRPr>
          </a:p>
          <a:p>
            <a:pPr marL="0" indent="0">
              <a:buNone/>
            </a:pPr>
            <a:endParaRPr lang="en-GB" i="1"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62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0C017-67F3-BF6F-0C08-C7219629D51A}"/>
              </a:ext>
            </a:extLst>
          </p:cNvPr>
          <p:cNvSpPr>
            <a:spLocks noGrp="1"/>
          </p:cNvSpPr>
          <p:nvPr>
            <p:ph type="title"/>
          </p:nvPr>
        </p:nvSpPr>
        <p:spPr>
          <a:solidFill>
            <a:srgbClr val="002060"/>
          </a:solidFill>
        </p:spPr>
        <p:txBody>
          <a:bodyPr/>
          <a:lstStyle/>
          <a:p>
            <a:r>
              <a:rPr lang="en-US" dirty="0">
                <a:solidFill>
                  <a:schemeClr val="bg1"/>
                </a:solidFill>
              </a:rPr>
              <a:t>Assignment continued...</a:t>
            </a:r>
          </a:p>
        </p:txBody>
      </p:sp>
      <p:sp>
        <p:nvSpPr>
          <p:cNvPr id="3" name="Content Placeholder 2">
            <a:extLst>
              <a:ext uri="{FF2B5EF4-FFF2-40B4-BE49-F238E27FC236}">
                <a16:creationId xmlns:a16="http://schemas.microsoft.com/office/drawing/2014/main" id="{049B6A18-3BE7-43B3-A7B3-243A4EAD1340}"/>
              </a:ext>
            </a:extLst>
          </p:cNvPr>
          <p:cNvSpPr>
            <a:spLocks noGrp="1"/>
          </p:cNvSpPr>
          <p:nvPr>
            <p:ph idx="1"/>
          </p:nvPr>
        </p:nvSpPr>
        <p:spPr/>
        <p:txBody>
          <a:bodyPr vert="horz" lIns="91440" tIns="45720" rIns="91440" bIns="45720" rtlCol="0" anchor="t">
            <a:noAutofit/>
          </a:bodyPr>
          <a:lstStyle/>
          <a:p>
            <a:r>
              <a:rPr lang="en-GB" sz="2400" dirty="0">
                <a:latin typeface="Arial"/>
                <a:cs typeface="Arial"/>
              </a:rPr>
              <a:t>You may choose a leadership issue of your choice where you will describe how theories of leadership link to practice on the ground from a personal perspective (first person narrative is therefore allowed).</a:t>
            </a:r>
            <a:endParaRPr lang="en-US" sz="2400">
              <a:latin typeface="Arial"/>
              <a:cs typeface="Arial"/>
            </a:endParaRPr>
          </a:p>
          <a:p>
            <a:r>
              <a:rPr lang="en-GB" sz="2400" dirty="0">
                <a:latin typeface="Arial"/>
                <a:cs typeface="Arial"/>
              </a:rPr>
              <a:t>You are required to </a:t>
            </a:r>
            <a:r>
              <a:rPr lang="en-GB" sz="2400" b="1" dirty="0">
                <a:latin typeface="Arial"/>
                <a:cs typeface="Arial"/>
              </a:rPr>
              <a:t>critically reflect</a:t>
            </a:r>
            <a:r>
              <a:rPr lang="en-GB" sz="2400" dirty="0">
                <a:latin typeface="Arial"/>
                <a:cs typeface="Arial"/>
              </a:rPr>
              <a:t> upon your own experiences and the challenges you faced.</a:t>
            </a:r>
          </a:p>
          <a:p>
            <a:r>
              <a:rPr lang="en-GB" sz="2400" dirty="0">
                <a:latin typeface="Arial"/>
                <a:cs typeface="Arial"/>
              </a:rPr>
              <a:t>You will ensure that the reflective report is underpinned with academic theory and sources, together with reflective model/s of your choice.</a:t>
            </a:r>
            <a:endParaRPr lang="en-US" sz="2400" dirty="0">
              <a:latin typeface="Arial"/>
              <a:cs typeface="Arial"/>
            </a:endParaRPr>
          </a:p>
          <a:p>
            <a:pPr marL="0" indent="0">
              <a:buNone/>
            </a:pPr>
            <a:endParaRPr lang="en-US" dirty="0"/>
          </a:p>
        </p:txBody>
      </p:sp>
    </p:spTree>
    <p:extLst>
      <p:ext uri="{BB962C8B-B14F-4D97-AF65-F5344CB8AC3E}">
        <p14:creationId xmlns:p14="http://schemas.microsoft.com/office/powerpoint/2010/main" val="3401328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D3E47-A121-FF5E-735F-7F1429C308E9}"/>
              </a:ext>
            </a:extLst>
          </p:cNvPr>
          <p:cNvSpPr>
            <a:spLocks noGrp="1"/>
          </p:cNvSpPr>
          <p:nvPr>
            <p:ph type="title"/>
          </p:nvPr>
        </p:nvSpPr>
        <p:spPr>
          <a:solidFill>
            <a:srgbClr val="002060"/>
          </a:solidFill>
        </p:spPr>
        <p:txBody>
          <a:bodyPr/>
          <a:lstStyle/>
          <a:p>
            <a:r>
              <a:rPr lang="en-GB" dirty="0">
                <a:solidFill>
                  <a:schemeClr val="bg1"/>
                </a:solidFill>
              </a:rPr>
              <a:t>Submission date</a:t>
            </a:r>
          </a:p>
        </p:txBody>
      </p:sp>
      <p:sp>
        <p:nvSpPr>
          <p:cNvPr id="3" name="Content Placeholder 2">
            <a:extLst>
              <a:ext uri="{FF2B5EF4-FFF2-40B4-BE49-F238E27FC236}">
                <a16:creationId xmlns:a16="http://schemas.microsoft.com/office/drawing/2014/main" id="{3715DF37-3C0B-7BBC-3157-C72119A5D094}"/>
              </a:ext>
            </a:extLst>
          </p:cNvPr>
          <p:cNvSpPr>
            <a:spLocks noGrp="1"/>
          </p:cNvSpPr>
          <p:nvPr>
            <p:ph sz="half" idx="1"/>
          </p:nvPr>
        </p:nvSpPr>
        <p:spPr>
          <a:solidFill>
            <a:schemeClr val="bg1"/>
          </a:solidFill>
          <a:ln>
            <a:solidFill>
              <a:srgbClr val="FF0000"/>
            </a:solidFill>
          </a:ln>
        </p:spPr>
        <p:txBody>
          <a:bodyPr vert="horz" lIns="91440" tIns="45720" rIns="91440" bIns="45720" rtlCol="0" anchor="t">
            <a:normAutofit fontScale="92500" lnSpcReduction="10000"/>
          </a:bodyPr>
          <a:lstStyle/>
          <a:p>
            <a:pPr marL="0" indent="0" algn="ctr">
              <a:buNone/>
            </a:pPr>
            <a:endParaRPr lang="en-GB" dirty="0"/>
          </a:p>
          <a:p>
            <a:pPr marL="0" indent="0" algn="ctr">
              <a:buNone/>
            </a:pPr>
            <a:r>
              <a:rPr lang="en-GB" b="1" dirty="0"/>
              <a:t>Submission deadline:</a:t>
            </a:r>
          </a:p>
          <a:p>
            <a:pPr marL="0" indent="0" algn="ctr">
              <a:buNone/>
            </a:pPr>
            <a:endParaRPr lang="en-GB" b="1" dirty="0"/>
          </a:p>
          <a:p>
            <a:pPr marL="0" indent="0" algn="ctr">
              <a:buNone/>
            </a:pPr>
            <a:r>
              <a:rPr lang="en-GB" b="1" dirty="0"/>
              <a:t>23:59hrs</a:t>
            </a:r>
          </a:p>
          <a:p>
            <a:pPr marL="0" indent="0" algn="ctr">
              <a:buNone/>
            </a:pPr>
            <a:r>
              <a:rPr lang="en-GB" b="1" dirty="0"/>
              <a:t>Wednesday 30th April 2025</a:t>
            </a:r>
            <a:endParaRPr lang="en-GB" dirty="0"/>
          </a:p>
          <a:p>
            <a:pPr marL="0" indent="0" algn="ctr">
              <a:buNone/>
            </a:pPr>
            <a:endParaRPr lang="en-GB" b="1" dirty="0"/>
          </a:p>
          <a:p>
            <a:pPr marL="0" indent="0" algn="ctr">
              <a:buNone/>
            </a:pPr>
            <a:r>
              <a:rPr lang="en-GB" b="1" dirty="0"/>
              <a:t>Pass mark 50%</a:t>
            </a:r>
          </a:p>
          <a:p>
            <a:pPr marL="0" indent="0" algn="ctr">
              <a:buNone/>
            </a:pPr>
            <a:endParaRPr lang="en-GB" b="1" dirty="0"/>
          </a:p>
          <a:p>
            <a:pPr marL="0" indent="0" algn="ctr">
              <a:buNone/>
            </a:pPr>
            <a:r>
              <a:rPr lang="en-GB" dirty="0"/>
              <a:t>***Turnitin is now open***</a:t>
            </a:r>
          </a:p>
        </p:txBody>
      </p:sp>
      <p:pic>
        <p:nvPicPr>
          <p:cNvPr id="5" name="Content Placeholder 4">
            <a:extLst>
              <a:ext uri="{FF2B5EF4-FFF2-40B4-BE49-F238E27FC236}">
                <a16:creationId xmlns:a16="http://schemas.microsoft.com/office/drawing/2014/main" id="{3A5A705E-3160-D84F-9112-C1953C6BE1AC}"/>
              </a:ext>
            </a:extLst>
          </p:cNvPr>
          <p:cNvPicPr>
            <a:picLocks noGrp="1" noChangeAspect="1"/>
          </p:cNvPicPr>
          <p:nvPr>
            <p:ph sz="half" idx="2"/>
          </p:nvPr>
        </p:nvPicPr>
        <p:blipFill>
          <a:blip r:embed="rId3"/>
          <a:stretch>
            <a:fillRect/>
          </a:stretch>
        </p:blipFill>
        <p:spPr>
          <a:xfrm>
            <a:off x="6337300" y="2261221"/>
            <a:ext cx="5588000" cy="2667000"/>
          </a:xfrm>
          <a:prstGeom prst="rect">
            <a:avLst/>
          </a:prstGeom>
        </p:spPr>
      </p:pic>
    </p:spTree>
    <p:extLst>
      <p:ext uri="{BB962C8B-B14F-4D97-AF65-F5344CB8AC3E}">
        <p14:creationId xmlns:p14="http://schemas.microsoft.com/office/powerpoint/2010/main" val="1326687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257E9-725C-6CF5-E1CC-9849D733FE5C}"/>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29DC6DA0-2C42-865F-4FEC-9139E1BBBF7F}"/>
              </a:ext>
            </a:extLst>
          </p:cNvPr>
          <p:cNvSpPr>
            <a:spLocks noGrp="1"/>
          </p:cNvSpPr>
          <p:nvPr>
            <p:ph sz="half" idx="1"/>
          </p:nvPr>
        </p:nvSpPr>
        <p:spPr/>
        <p:txBody>
          <a:bodyPr/>
          <a:lstStyle/>
          <a:p>
            <a:endParaRPr lang="en-GB" b="1" dirty="0"/>
          </a:p>
          <a:p>
            <a:pPr algn="ctr"/>
            <a:r>
              <a:rPr lang="en-GB" b="1" dirty="0">
                <a:solidFill>
                  <a:srgbClr val="7030A0"/>
                </a:solidFill>
              </a:rPr>
              <a:t>Directive word</a:t>
            </a:r>
          </a:p>
          <a:p>
            <a:pPr algn="ctr"/>
            <a:r>
              <a:rPr lang="en-GB" b="1" dirty="0">
                <a:solidFill>
                  <a:srgbClr val="0070C0"/>
                </a:solidFill>
              </a:rPr>
              <a:t>Topic</a:t>
            </a:r>
          </a:p>
          <a:p>
            <a:pPr algn="ctr"/>
            <a:r>
              <a:rPr lang="en-GB" b="1" dirty="0">
                <a:solidFill>
                  <a:srgbClr val="00B050"/>
                </a:solidFill>
              </a:rPr>
              <a:t>Limitations</a:t>
            </a:r>
          </a:p>
        </p:txBody>
      </p:sp>
      <p:pic>
        <p:nvPicPr>
          <p:cNvPr id="5" name="Content Placeholder 4">
            <a:extLst>
              <a:ext uri="{FF2B5EF4-FFF2-40B4-BE49-F238E27FC236}">
                <a16:creationId xmlns:a16="http://schemas.microsoft.com/office/drawing/2014/main" id="{85FAC392-7692-75BA-5B47-EE5E065D93FC}"/>
              </a:ext>
            </a:extLst>
          </p:cNvPr>
          <p:cNvPicPr>
            <a:picLocks noGrp="1" noChangeAspect="1"/>
          </p:cNvPicPr>
          <p:nvPr>
            <p:ph sz="half" idx="2"/>
          </p:nvPr>
        </p:nvPicPr>
        <p:blipFill>
          <a:blip r:embed="rId3"/>
          <a:stretch>
            <a:fillRect/>
          </a:stretch>
        </p:blipFill>
        <p:spPr>
          <a:xfrm>
            <a:off x="7035446" y="2067008"/>
            <a:ext cx="4032604" cy="2828842"/>
          </a:xfrm>
          <a:prstGeom prst="rect">
            <a:avLst/>
          </a:prstGeom>
        </p:spPr>
      </p:pic>
    </p:spTree>
    <p:extLst>
      <p:ext uri="{BB962C8B-B14F-4D97-AF65-F5344CB8AC3E}">
        <p14:creationId xmlns:p14="http://schemas.microsoft.com/office/powerpoint/2010/main" val="179338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dirty="0">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2"/>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dirty="0"/>
              <a:t>Directive words – </a:t>
            </a:r>
          </a:p>
          <a:p>
            <a:pPr marL="0" indent="0">
              <a:buNone/>
            </a:pPr>
            <a:r>
              <a:rPr lang="en-GB" dirty="0"/>
              <a:t>tell you what to do</a:t>
            </a:r>
          </a:p>
        </p:txBody>
      </p:sp>
    </p:spTree>
    <p:extLst>
      <p:ext uri="{BB962C8B-B14F-4D97-AF65-F5344CB8AC3E}">
        <p14:creationId xmlns:p14="http://schemas.microsoft.com/office/powerpoint/2010/main" val="1651567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dirty="0">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dirty="0">
                <a:solidFill>
                  <a:srgbClr val="00B050"/>
                </a:solidFill>
              </a:rPr>
              <a:t>Words which provide boundaries or constrains for your assignment</a:t>
            </a:r>
          </a:p>
          <a:p>
            <a:pPr marL="0" indent="0" algn="ctr">
              <a:buNone/>
            </a:pPr>
            <a:r>
              <a:rPr lang="en-GB" b="1" i="1" dirty="0">
                <a:solidFill>
                  <a:srgbClr val="00B050"/>
                </a:solidFill>
              </a:rPr>
              <a:t>e.g. word count or subject specific</a:t>
            </a:r>
            <a:endParaRPr lang="en-GB" dirty="0"/>
          </a:p>
          <a:p>
            <a:endParaRPr lang="en-GB" dirty="0"/>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2"/>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dirty="0"/>
              <a:t>Read the assignment brief</a:t>
            </a:r>
          </a:p>
          <a:p>
            <a:r>
              <a:rPr lang="en-GB" dirty="0"/>
              <a:t>Underline words that guide you on the </a:t>
            </a:r>
            <a:r>
              <a:rPr lang="en-GB" b="1" dirty="0">
                <a:solidFill>
                  <a:srgbClr val="00B050"/>
                </a:solidFill>
              </a:rPr>
              <a:t>subject/topic</a:t>
            </a:r>
            <a:r>
              <a:rPr lang="en-GB" dirty="0">
                <a:solidFill>
                  <a:srgbClr val="00B050"/>
                </a:solidFill>
              </a:rPr>
              <a:t> </a:t>
            </a:r>
            <a:r>
              <a:rPr lang="en-GB" dirty="0"/>
              <a:t>information you need ( i.e. content related)</a:t>
            </a:r>
          </a:p>
          <a:p>
            <a:r>
              <a:rPr lang="en-GB" dirty="0"/>
              <a:t>Underline words that are </a:t>
            </a:r>
            <a:r>
              <a:rPr lang="en-GB" b="1" dirty="0">
                <a:solidFill>
                  <a:srgbClr val="0070C0"/>
                </a:solidFill>
              </a:rPr>
              <a:t>process</a:t>
            </a:r>
            <a:r>
              <a:rPr lang="en-GB" dirty="0">
                <a:solidFill>
                  <a:srgbClr val="0070C0"/>
                </a:solidFill>
              </a:rPr>
              <a:t> </a:t>
            </a:r>
            <a:r>
              <a:rPr lang="en-GB" dirty="0"/>
              <a:t>related known as </a:t>
            </a:r>
            <a:r>
              <a:rPr lang="en-GB" b="1" dirty="0">
                <a:solidFill>
                  <a:srgbClr val="0070C0"/>
                </a:solidFill>
              </a:rPr>
              <a:t>Directive</a:t>
            </a:r>
            <a:r>
              <a:rPr lang="en-GB" dirty="0">
                <a:solidFill>
                  <a:srgbClr val="0070C0"/>
                </a:solidFill>
              </a:rPr>
              <a:t> </a:t>
            </a:r>
            <a:r>
              <a:rPr lang="en-GB" b="1" dirty="0">
                <a:solidFill>
                  <a:srgbClr val="0070C0"/>
                </a:solidFill>
              </a:rPr>
              <a:t>Words</a:t>
            </a:r>
            <a:r>
              <a:rPr lang="en-GB" dirty="0">
                <a:solidFill>
                  <a:srgbClr val="0070C0"/>
                </a:solidFill>
              </a:rPr>
              <a:t> </a:t>
            </a:r>
            <a:r>
              <a:rPr lang="en-GB" dirty="0"/>
              <a:t>(i.e. what to do with the subject - instructions)</a:t>
            </a:r>
          </a:p>
          <a:p>
            <a:r>
              <a:rPr lang="en-GB" dirty="0"/>
              <a:t>Underline </a:t>
            </a:r>
            <a:r>
              <a:rPr lang="en-GB" b="1" dirty="0">
                <a:solidFill>
                  <a:srgbClr val="FF0000"/>
                </a:solidFill>
              </a:rPr>
              <a:t>limiting</a:t>
            </a:r>
            <a:r>
              <a:rPr lang="en-GB" dirty="0"/>
              <a:t> words (i.e. word count, specific instruction)</a:t>
            </a:r>
          </a:p>
          <a:p>
            <a:r>
              <a:rPr lang="en-GB" dirty="0"/>
              <a:t>Content words – are specific to the module</a:t>
            </a:r>
          </a:p>
          <a:p>
            <a:r>
              <a:rPr lang="en-GB" dirty="0"/>
              <a:t>Process/instruction words – may be used in any module</a:t>
            </a:r>
          </a:p>
          <a:p>
            <a:endParaRPr lang="en-GB" dirty="0"/>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9C91-C0F8-9C9D-165B-69BA16AC384E}"/>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AA9F2DF1-7C7B-9D7D-31D0-18B15ED04B63}"/>
              </a:ext>
            </a:extLst>
          </p:cNvPr>
          <p:cNvSpPr>
            <a:spLocks noGrp="1"/>
          </p:cNvSpPr>
          <p:nvPr>
            <p:ph idx="1"/>
          </p:nvPr>
        </p:nvSpPr>
        <p:spPr/>
        <p:txBody>
          <a:bodyPr vert="horz" lIns="91440" tIns="45720" rIns="91440" bIns="45720" rtlCol="0" anchor="t">
            <a:normAutofit/>
          </a:bodyPr>
          <a:lstStyle/>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a:cs typeface="Arial"/>
              </a:rPr>
              <a:t>You are required to write a 5000 word reflective report on the many and varied challenges of operational leadership in policing.</a:t>
            </a:r>
          </a:p>
          <a:p>
            <a:endParaRPr lang="en-GB" dirty="0"/>
          </a:p>
        </p:txBody>
      </p:sp>
      <p:sp>
        <p:nvSpPr>
          <p:cNvPr id="4" name="Arrow: Down 3">
            <a:extLst>
              <a:ext uri="{FF2B5EF4-FFF2-40B4-BE49-F238E27FC236}">
                <a16:creationId xmlns:a16="http://schemas.microsoft.com/office/drawing/2014/main" id="{91B8E94E-5E32-BC1F-F7AE-F96BF260DA32}"/>
              </a:ext>
            </a:extLst>
          </p:cNvPr>
          <p:cNvSpPr/>
          <p:nvPr/>
        </p:nvSpPr>
        <p:spPr>
          <a:xfrm rot="714880">
            <a:off x="9449884" y="1485784"/>
            <a:ext cx="800100" cy="1427670"/>
          </a:xfrm>
          <a:prstGeom prst="down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9357D9E3-8A08-BF3B-046C-08395DD26775}"/>
              </a:ext>
            </a:extLst>
          </p:cNvPr>
          <p:cNvSpPr/>
          <p:nvPr/>
        </p:nvSpPr>
        <p:spPr>
          <a:xfrm rot="13140000">
            <a:off x="7534975" y="3885705"/>
            <a:ext cx="1816310" cy="10088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FF301C09-CCD3-83BF-234F-C4AE4A342977}"/>
              </a:ext>
            </a:extLst>
          </p:cNvPr>
          <p:cNvSpPr/>
          <p:nvPr/>
        </p:nvSpPr>
        <p:spPr>
          <a:xfrm rot="14160000">
            <a:off x="3550615" y="4627412"/>
            <a:ext cx="1897453" cy="917974"/>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10B35FFA-435B-91DE-14B3-39F9E721567F}"/>
              </a:ext>
            </a:extLst>
          </p:cNvPr>
          <p:cNvSpPr/>
          <p:nvPr/>
        </p:nvSpPr>
        <p:spPr>
          <a:xfrm rot="20462848">
            <a:off x="4432092" y="1489643"/>
            <a:ext cx="673116" cy="1357780"/>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4104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7325-3A46-DCDB-3105-DAAAC6DECE03}"/>
              </a:ext>
            </a:extLst>
          </p:cNvPr>
          <p:cNvSpPr>
            <a:spLocks noGrp="1"/>
          </p:cNvSpPr>
          <p:nvPr>
            <p:ph type="title"/>
          </p:nvPr>
        </p:nvSpPr>
        <p:spPr>
          <a:solidFill>
            <a:srgbClr val="002060"/>
          </a:solidFill>
        </p:spPr>
        <p:txBody>
          <a:bodyPr/>
          <a:lstStyle/>
          <a:p>
            <a:r>
              <a:rPr lang="en-US">
                <a:solidFill>
                  <a:schemeClr val="bg1"/>
                </a:solidFill>
              </a:rPr>
              <a:t>Continued....</a:t>
            </a:r>
          </a:p>
        </p:txBody>
      </p:sp>
      <p:sp>
        <p:nvSpPr>
          <p:cNvPr id="3" name="Content Placeholder 2">
            <a:extLst>
              <a:ext uri="{FF2B5EF4-FFF2-40B4-BE49-F238E27FC236}">
                <a16:creationId xmlns:a16="http://schemas.microsoft.com/office/drawing/2014/main" id="{7A97871D-B65E-F556-FC58-43C58D3A5CBE}"/>
              </a:ext>
            </a:extLst>
          </p:cNvPr>
          <p:cNvSpPr>
            <a:spLocks noGrp="1"/>
          </p:cNvSpPr>
          <p:nvPr>
            <p:ph idx="1"/>
          </p:nvPr>
        </p:nvSpPr>
        <p:spPr/>
        <p:txBody>
          <a:bodyPr vert="horz" lIns="91440" tIns="45720" rIns="91440" bIns="45720" rtlCol="0" anchor="t">
            <a:normAutofit/>
          </a:bodyPr>
          <a:lstStyle/>
          <a:p>
            <a:r>
              <a:rPr lang="en-GB" sz="2400" dirty="0">
                <a:latin typeface="Arial"/>
                <a:cs typeface="Arial"/>
              </a:rPr>
              <a:t>You may choose a leadership issue of your choice where you will describe how theories of leadership link to practice on the ground from a personal perspective (first person narrative is therefore allowed).</a:t>
            </a:r>
            <a:endParaRPr lang="en-US" sz="2400" dirty="0">
              <a:latin typeface="Arial"/>
              <a:cs typeface="Arial"/>
            </a:endParaRPr>
          </a:p>
          <a:p>
            <a:r>
              <a:rPr lang="en-GB" sz="2400" dirty="0">
                <a:latin typeface="Arial"/>
                <a:cs typeface="Arial"/>
              </a:rPr>
              <a:t>You are required to </a:t>
            </a:r>
            <a:r>
              <a:rPr lang="en-GB" sz="2400" b="1" dirty="0">
                <a:latin typeface="Arial"/>
                <a:cs typeface="Arial"/>
              </a:rPr>
              <a:t>critically reflect</a:t>
            </a:r>
            <a:r>
              <a:rPr lang="en-GB" sz="2400" dirty="0">
                <a:latin typeface="Arial"/>
                <a:cs typeface="Arial"/>
              </a:rPr>
              <a:t> upon your own experiences and the challenges you faced.</a:t>
            </a:r>
            <a:endParaRPr lang="en-US" sz="2400" dirty="0">
              <a:latin typeface="Arial"/>
              <a:cs typeface="Arial"/>
            </a:endParaRPr>
          </a:p>
          <a:p>
            <a:r>
              <a:rPr lang="en-GB" sz="2400" dirty="0">
                <a:latin typeface="Arial"/>
                <a:cs typeface="Arial"/>
              </a:rPr>
              <a:t>You will ensure that the reflective report is underpinned with academic theory and sources, together with reflective model/s of your choice.</a:t>
            </a:r>
            <a:endParaRPr lang="en-US" dirty="0"/>
          </a:p>
        </p:txBody>
      </p:sp>
      <p:sp>
        <p:nvSpPr>
          <p:cNvPr id="5" name="Arrow: Up 4">
            <a:extLst>
              <a:ext uri="{FF2B5EF4-FFF2-40B4-BE49-F238E27FC236}">
                <a16:creationId xmlns:a16="http://schemas.microsoft.com/office/drawing/2014/main" id="{23259C59-2474-50A6-7B95-42584484AAFD}"/>
              </a:ext>
            </a:extLst>
          </p:cNvPr>
          <p:cNvSpPr/>
          <p:nvPr/>
        </p:nvSpPr>
        <p:spPr>
          <a:xfrm rot="-1980000">
            <a:off x="5074007" y="3094668"/>
            <a:ext cx="720045" cy="1325334"/>
          </a:xfrm>
          <a:prstGeom prst="up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264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9D72A-6C14-43FD-1E9C-C74127343EAB}"/>
              </a:ext>
            </a:extLst>
          </p:cNvPr>
          <p:cNvSpPr>
            <a:spLocks noGrp="1"/>
          </p:cNvSpPr>
          <p:nvPr>
            <p:ph type="title"/>
          </p:nvPr>
        </p:nvSpPr>
        <p:spPr>
          <a:solidFill>
            <a:srgbClr val="002060"/>
          </a:solidFill>
        </p:spPr>
        <p:txBody>
          <a:bodyPr/>
          <a:lstStyle/>
          <a:p>
            <a:r>
              <a:rPr lang="en-GB" dirty="0">
                <a:solidFill>
                  <a:schemeClr val="bg1"/>
                </a:solidFill>
              </a:rPr>
              <a:t>A Reflective Report is….</a:t>
            </a:r>
          </a:p>
        </p:txBody>
      </p:sp>
      <p:sp>
        <p:nvSpPr>
          <p:cNvPr id="3" name="Content Placeholder 2">
            <a:extLst>
              <a:ext uri="{FF2B5EF4-FFF2-40B4-BE49-F238E27FC236}">
                <a16:creationId xmlns:a16="http://schemas.microsoft.com/office/drawing/2014/main" id="{1FBB6DC6-7B0B-95CB-DA43-81916B4A6E03}"/>
              </a:ext>
            </a:extLst>
          </p:cNvPr>
          <p:cNvSpPr>
            <a:spLocks noGrp="1"/>
          </p:cNvSpPr>
          <p:nvPr>
            <p:ph sz="half" idx="1"/>
          </p:nvPr>
        </p:nvSpPr>
        <p:spPr/>
        <p:txBody>
          <a:bodyPr vert="horz" lIns="91440" tIns="45720" rIns="91440" bIns="45720" rtlCol="0" anchor="t">
            <a:normAutofit fontScale="92500" lnSpcReduction="10000"/>
          </a:bodyPr>
          <a:lstStyle/>
          <a:p>
            <a:r>
              <a:rPr lang="en-GB" dirty="0"/>
              <a:t>Academic paper</a:t>
            </a:r>
          </a:p>
          <a:p>
            <a:r>
              <a:rPr lang="en-GB" dirty="0"/>
              <a:t>Objectively written and focused</a:t>
            </a:r>
          </a:p>
          <a:p>
            <a:r>
              <a:rPr lang="en-GB" dirty="0"/>
              <a:t>Written in 1</a:t>
            </a:r>
            <a:r>
              <a:rPr lang="en-GB" baseline="30000" dirty="0"/>
              <a:t>st</a:t>
            </a:r>
            <a:r>
              <a:rPr lang="en-GB" dirty="0"/>
              <a:t> person</a:t>
            </a:r>
          </a:p>
          <a:p>
            <a:r>
              <a:rPr lang="en-GB" b="1" dirty="0"/>
              <a:t>Critical</a:t>
            </a:r>
            <a:r>
              <a:rPr lang="en-GB" dirty="0"/>
              <a:t> </a:t>
            </a:r>
            <a:r>
              <a:rPr lang="en-GB" b="1" dirty="0"/>
              <a:t>thought/analysis on a subject/event</a:t>
            </a:r>
          </a:p>
          <a:p>
            <a:r>
              <a:rPr lang="en-GB" dirty="0"/>
              <a:t>Clear lines of argument</a:t>
            </a:r>
          </a:p>
          <a:p>
            <a:r>
              <a:rPr lang="en-GB" dirty="0"/>
              <a:t>Introduces different perspectives as well as your own</a:t>
            </a:r>
          </a:p>
          <a:p>
            <a:r>
              <a:rPr lang="en-GB" dirty="0"/>
              <a:t>Refers to reflective model/s</a:t>
            </a:r>
          </a:p>
        </p:txBody>
      </p:sp>
      <p:pic>
        <p:nvPicPr>
          <p:cNvPr id="5" name="Content Placeholder 4">
            <a:extLst>
              <a:ext uri="{FF2B5EF4-FFF2-40B4-BE49-F238E27FC236}">
                <a16:creationId xmlns:a16="http://schemas.microsoft.com/office/drawing/2014/main" id="{D229B517-68B9-9553-E182-98673A848B3E}"/>
              </a:ext>
            </a:extLst>
          </p:cNvPr>
          <p:cNvPicPr>
            <a:picLocks noGrp="1" noChangeAspect="1"/>
          </p:cNvPicPr>
          <p:nvPr>
            <p:ph sz="half" idx="2"/>
          </p:nvPr>
        </p:nvPicPr>
        <p:blipFill>
          <a:blip r:embed="rId3"/>
          <a:stretch>
            <a:fillRect/>
          </a:stretch>
        </p:blipFill>
        <p:spPr>
          <a:xfrm>
            <a:off x="6090613" y="2095500"/>
            <a:ext cx="5476875" cy="3067050"/>
          </a:xfrm>
          <a:prstGeom prst="rect">
            <a:avLst/>
          </a:prstGeom>
        </p:spPr>
      </p:pic>
    </p:spTree>
    <p:extLst>
      <p:ext uri="{BB962C8B-B14F-4D97-AF65-F5344CB8AC3E}">
        <p14:creationId xmlns:p14="http://schemas.microsoft.com/office/powerpoint/2010/main" val="377886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9509-34D4-0728-B8BD-E21C5C5319E4}"/>
              </a:ext>
            </a:extLst>
          </p:cNvPr>
          <p:cNvSpPr>
            <a:spLocks noGrp="1"/>
          </p:cNvSpPr>
          <p:nvPr>
            <p:ph type="title"/>
          </p:nvPr>
        </p:nvSpPr>
        <p:spPr>
          <a:solidFill>
            <a:srgbClr val="002060"/>
          </a:solidFill>
        </p:spPr>
        <p:txBody>
          <a:bodyPr/>
          <a:lstStyle/>
          <a:p>
            <a:r>
              <a:rPr lang="en-GB" dirty="0">
                <a:solidFill>
                  <a:schemeClr val="bg1"/>
                </a:solidFill>
              </a:rPr>
              <a:t>Structure</a:t>
            </a:r>
          </a:p>
        </p:txBody>
      </p:sp>
      <p:sp>
        <p:nvSpPr>
          <p:cNvPr id="3" name="Content Placeholder 2">
            <a:extLst>
              <a:ext uri="{FF2B5EF4-FFF2-40B4-BE49-F238E27FC236}">
                <a16:creationId xmlns:a16="http://schemas.microsoft.com/office/drawing/2014/main" id="{28ECFFFC-273C-99FB-B93C-FC4ACAA39BFF}"/>
              </a:ext>
            </a:extLst>
          </p:cNvPr>
          <p:cNvSpPr>
            <a:spLocks noGrp="1"/>
          </p:cNvSpPr>
          <p:nvPr>
            <p:ph sz="half" idx="1"/>
          </p:nvPr>
        </p:nvSpPr>
        <p:spPr/>
        <p:txBody>
          <a:bodyPr>
            <a:normAutofit/>
          </a:bodyPr>
          <a:lstStyle/>
          <a:p>
            <a:pPr marL="514350" indent="-514350">
              <a:buAutoNum type="arabicPeriod"/>
            </a:pPr>
            <a:endParaRPr lang="en-GB" dirty="0"/>
          </a:p>
          <a:p>
            <a:pPr marL="0" indent="0" algn="ctr">
              <a:buNone/>
            </a:pPr>
            <a:r>
              <a:rPr lang="en-GB" b="1" dirty="0"/>
              <a:t>1. Introduction</a:t>
            </a:r>
          </a:p>
          <a:p>
            <a:pPr marL="0" indent="0" algn="ctr">
              <a:buNone/>
            </a:pPr>
            <a:r>
              <a:rPr lang="en-GB" b="1" dirty="0"/>
              <a:t>2. Main body</a:t>
            </a:r>
          </a:p>
          <a:p>
            <a:pPr marL="0" indent="0" algn="ctr">
              <a:buNone/>
            </a:pPr>
            <a:r>
              <a:rPr lang="en-GB" b="1" dirty="0"/>
              <a:t>3. Conclusion</a:t>
            </a:r>
          </a:p>
          <a:p>
            <a:pPr marL="0" indent="0">
              <a:buNone/>
            </a:pPr>
            <a:endParaRPr lang="en-GB" dirty="0"/>
          </a:p>
        </p:txBody>
      </p:sp>
      <p:pic>
        <p:nvPicPr>
          <p:cNvPr id="6" name="Content Placeholder 5">
            <a:extLst>
              <a:ext uri="{FF2B5EF4-FFF2-40B4-BE49-F238E27FC236}">
                <a16:creationId xmlns:a16="http://schemas.microsoft.com/office/drawing/2014/main" id="{7E8608BC-01D9-F5F2-C063-DE063582694B}"/>
              </a:ext>
            </a:extLst>
          </p:cNvPr>
          <p:cNvPicPr>
            <a:picLocks noGrp="1" noChangeAspect="1"/>
          </p:cNvPicPr>
          <p:nvPr>
            <p:ph sz="half" idx="2"/>
          </p:nvPr>
        </p:nvPicPr>
        <p:blipFill>
          <a:blip r:embed="rId3"/>
          <a:stretch>
            <a:fillRect/>
          </a:stretch>
        </p:blipFill>
        <p:spPr>
          <a:xfrm>
            <a:off x="6197602" y="1600201"/>
            <a:ext cx="4531579" cy="3394310"/>
          </a:xfrm>
          <a:prstGeom prst="rect">
            <a:avLst/>
          </a:prstGeom>
        </p:spPr>
      </p:pic>
    </p:spTree>
    <p:extLst>
      <p:ext uri="{BB962C8B-B14F-4D97-AF65-F5344CB8AC3E}">
        <p14:creationId xmlns:p14="http://schemas.microsoft.com/office/powerpoint/2010/main" val="36882650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AE54D-448A-A5C0-5413-709C2C412785}"/>
              </a:ext>
            </a:extLst>
          </p:cNvPr>
          <p:cNvSpPr>
            <a:spLocks noGrp="1"/>
          </p:cNvSpPr>
          <p:nvPr>
            <p:ph type="title"/>
          </p:nvPr>
        </p:nvSpPr>
        <p:spPr>
          <a:solidFill>
            <a:srgbClr val="002060"/>
          </a:solidFill>
        </p:spPr>
        <p:txBody>
          <a:bodyPr/>
          <a:lstStyle/>
          <a:p>
            <a:r>
              <a:rPr lang="en-GB" dirty="0">
                <a:solidFill>
                  <a:schemeClr val="bg1"/>
                </a:solidFill>
              </a:rPr>
              <a:t>Critical thinking…</a:t>
            </a:r>
          </a:p>
        </p:txBody>
      </p:sp>
      <p:sp>
        <p:nvSpPr>
          <p:cNvPr id="3" name="Content Placeholder 2">
            <a:extLst>
              <a:ext uri="{FF2B5EF4-FFF2-40B4-BE49-F238E27FC236}">
                <a16:creationId xmlns:a16="http://schemas.microsoft.com/office/drawing/2014/main" id="{6B9E96B5-287A-F421-8CE3-F63C4F5FFABE}"/>
              </a:ext>
            </a:extLst>
          </p:cNvPr>
          <p:cNvSpPr>
            <a:spLocks noGrp="1"/>
          </p:cNvSpPr>
          <p:nvPr>
            <p:ph sz="half" idx="1"/>
          </p:nvPr>
        </p:nvSpPr>
        <p:spPr/>
        <p:txBody>
          <a:bodyPr>
            <a:normAutofit fontScale="92500" lnSpcReduction="10000"/>
          </a:bodyPr>
          <a:lstStyle/>
          <a:p>
            <a:pPr marL="0" indent="0" algn="ctr">
              <a:buNone/>
            </a:pPr>
            <a:r>
              <a:rPr lang="en-GB" i="1" dirty="0"/>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p>
          <a:p>
            <a:pPr marL="0" indent="0">
              <a:buNone/>
            </a:pPr>
            <a:r>
              <a:rPr lang="en-GB" sz="2200" dirty="0"/>
              <a:t>(Open University, 2018)</a:t>
            </a:r>
          </a:p>
        </p:txBody>
      </p:sp>
      <p:pic>
        <p:nvPicPr>
          <p:cNvPr id="5" name="Content Placeholder 4">
            <a:extLst>
              <a:ext uri="{FF2B5EF4-FFF2-40B4-BE49-F238E27FC236}">
                <a16:creationId xmlns:a16="http://schemas.microsoft.com/office/drawing/2014/main" id="{F3A82F8E-2861-7E35-55D2-8B26B7019CDC}"/>
              </a:ext>
            </a:extLst>
          </p:cNvPr>
          <p:cNvPicPr>
            <a:picLocks noGrp="1" noChangeAspect="1"/>
          </p:cNvPicPr>
          <p:nvPr>
            <p:ph sz="half" idx="2"/>
          </p:nvPr>
        </p:nvPicPr>
        <p:blipFill>
          <a:blip r:embed="rId3"/>
          <a:stretch>
            <a:fillRect/>
          </a:stretch>
        </p:blipFill>
        <p:spPr>
          <a:xfrm>
            <a:off x="5994399" y="2057399"/>
            <a:ext cx="5970587" cy="3200399"/>
          </a:xfrm>
          <a:prstGeom prst="rect">
            <a:avLst/>
          </a:prstGeom>
        </p:spPr>
      </p:pic>
    </p:spTree>
    <p:extLst>
      <p:ext uri="{BB962C8B-B14F-4D97-AF65-F5344CB8AC3E}">
        <p14:creationId xmlns:p14="http://schemas.microsoft.com/office/powerpoint/2010/main" val="1414937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747FC-3351-5EF8-3556-283C33BA4807}"/>
              </a:ext>
            </a:extLst>
          </p:cNvPr>
          <p:cNvSpPr>
            <a:spLocks noGrp="1"/>
          </p:cNvSpPr>
          <p:nvPr>
            <p:ph type="title"/>
          </p:nvPr>
        </p:nvSpPr>
        <p:spPr>
          <a:solidFill>
            <a:srgbClr val="002060"/>
          </a:solidFill>
        </p:spPr>
        <p:txBody>
          <a:bodyPr/>
          <a:lstStyle/>
          <a:p>
            <a:r>
              <a:rPr lang="en-US" i="1" dirty="0">
                <a:solidFill>
                  <a:schemeClr val="bg1"/>
                </a:solidFill>
              </a:rPr>
              <a:t>" Critically reflect on......"</a:t>
            </a:r>
          </a:p>
        </p:txBody>
      </p:sp>
      <p:sp>
        <p:nvSpPr>
          <p:cNvPr id="3" name="Content Placeholder 2">
            <a:extLst>
              <a:ext uri="{FF2B5EF4-FFF2-40B4-BE49-F238E27FC236}">
                <a16:creationId xmlns:a16="http://schemas.microsoft.com/office/drawing/2014/main" id="{21540D0B-A445-5290-339B-6F2D6800C78E}"/>
              </a:ext>
            </a:extLst>
          </p:cNvPr>
          <p:cNvSpPr>
            <a:spLocks noGrp="1"/>
          </p:cNvSpPr>
          <p:nvPr>
            <p:ph sz="half" idx="1"/>
          </p:nvPr>
        </p:nvSpPr>
        <p:spPr/>
        <p:txBody>
          <a:bodyPr vert="horz" lIns="91440" tIns="45720" rIns="91440" bIns="45720" rtlCol="0" anchor="t">
            <a:normAutofit/>
          </a:bodyPr>
          <a:lstStyle/>
          <a:p>
            <a:pPr marL="0" indent="0">
              <a:buNone/>
            </a:pPr>
            <a:r>
              <a:rPr lang="en-US" dirty="0"/>
              <a:t>What does "critically reflect" on mean?</a:t>
            </a:r>
            <a:endParaRPr lang="en-US"/>
          </a:p>
          <a:p>
            <a:endParaRPr lang="en-US" dirty="0"/>
          </a:p>
          <a:p>
            <a:pPr marL="0" indent="0">
              <a:buNone/>
            </a:pPr>
            <a:r>
              <a:rPr lang="en-US" sz="2000" dirty="0">
                <a:solidFill>
                  <a:srgbClr val="0070C0"/>
                </a:solidFill>
                <a:ea typeface="+mn-lt"/>
                <a:cs typeface="+mn-lt"/>
              </a:rPr>
              <a:t>Reflecting is about - learning through and from experience towards gaining new insights of self and practice’ </a:t>
            </a:r>
            <a:r>
              <a:rPr lang="en-US" sz="2000" dirty="0">
                <a:solidFill>
                  <a:srgbClr val="333333"/>
                </a:solidFill>
                <a:ea typeface="+mn-lt"/>
                <a:cs typeface="+mn-lt"/>
              </a:rPr>
              <a:t> </a:t>
            </a:r>
            <a:endParaRPr lang="en-US" sz="2000"/>
          </a:p>
        </p:txBody>
      </p:sp>
      <p:sp>
        <p:nvSpPr>
          <p:cNvPr id="4" name="Content Placeholder 3">
            <a:extLst>
              <a:ext uri="{FF2B5EF4-FFF2-40B4-BE49-F238E27FC236}">
                <a16:creationId xmlns:a16="http://schemas.microsoft.com/office/drawing/2014/main" id="{8717EE9C-B592-4661-D3B3-CAAE3B2E11EA}"/>
              </a:ext>
            </a:extLst>
          </p:cNvPr>
          <p:cNvSpPr>
            <a:spLocks noGrp="1"/>
          </p:cNvSpPr>
          <p:nvPr>
            <p:ph sz="half" idx="2"/>
          </p:nvPr>
        </p:nvSpPr>
        <p:spPr/>
        <p:txBody>
          <a:bodyPr/>
          <a:lstStyle/>
          <a:p>
            <a:r>
              <a:rPr lang="en-US"/>
              <a:t>Critical reflection is an extension of “critical thinking”. It asks us to think about our practice and ideas and then it challenges us to step-back and examine our thinking by asking probing questions. </a:t>
            </a:r>
          </a:p>
        </p:txBody>
      </p:sp>
    </p:spTree>
    <p:extLst>
      <p:ext uri="{BB962C8B-B14F-4D97-AF65-F5344CB8AC3E}">
        <p14:creationId xmlns:p14="http://schemas.microsoft.com/office/powerpoint/2010/main" val="1091982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pic>
        <p:nvPicPr>
          <p:cNvPr id="4" name="Content Placeholder 3">
            <a:extLst>
              <a:ext uri="{FF2B5EF4-FFF2-40B4-BE49-F238E27FC236}">
                <a16:creationId xmlns:a16="http://schemas.microsoft.com/office/drawing/2014/main" id="{FCAD30AD-2AEE-D17F-FE0E-5678820FB313}"/>
              </a:ext>
            </a:extLst>
          </p:cNvPr>
          <p:cNvPicPr>
            <a:picLocks noGrp="1" noChangeAspect="1"/>
          </p:cNvPicPr>
          <p:nvPr>
            <p:ph idx="1"/>
          </p:nvPr>
        </p:nvPicPr>
        <p:blipFill>
          <a:blip r:embed="rId3"/>
          <a:stretch>
            <a:fillRect/>
          </a:stretch>
        </p:blipFill>
        <p:spPr>
          <a:xfrm>
            <a:off x="155631" y="1447315"/>
            <a:ext cx="2807522" cy="2189432"/>
          </a:xfrm>
          <a:prstGeom prst="rect">
            <a:avLst/>
          </a:prstGeom>
        </p:spPr>
      </p:pic>
      <p:pic>
        <p:nvPicPr>
          <p:cNvPr id="5" name="Picture 4">
            <a:extLst>
              <a:ext uri="{FF2B5EF4-FFF2-40B4-BE49-F238E27FC236}">
                <a16:creationId xmlns:a16="http://schemas.microsoft.com/office/drawing/2014/main" id="{7BE48DFC-A3E0-6E7F-AE7D-8D1BB55D773B}"/>
              </a:ext>
            </a:extLst>
          </p:cNvPr>
          <p:cNvPicPr>
            <a:picLocks noChangeAspect="1"/>
          </p:cNvPicPr>
          <p:nvPr/>
        </p:nvPicPr>
        <p:blipFill>
          <a:blip r:embed="rId4"/>
          <a:stretch>
            <a:fillRect/>
          </a:stretch>
        </p:blipFill>
        <p:spPr>
          <a:xfrm>
            <a:off x="2903135" y="3405808"/>
            <a:ext cx="2840375" cy="1907481"/>
          </a:xfrm>
          <a:prstGeom prst="rect">
            <a:avLst/>
          </a:prstGeom>
        </p:spPr>
      </p:pic>
      <p:pic>
        <p:nvPicPr>
          <p:cNvPr id="6" name="Picture 5">
            <a:extLst>
              <a:ext uri="{FF2B5EF4-FFF2-40B4-BE49-F238E27FC236}">
                <a16:creationId xmlns:a16="http://schemas.microsoft.com/office/drawing/2014/main" id="{9914637A-4E44-150B-E7F4-5B8ED12B5C62}"/>
              </a:ext>
            </a:extLst>
          </p:cNvPr>
          <p:cNvPicPr>
            <a:picLocks noChangeAspect="1"/>
          </p:cNvPicPr>
          <p:nvPr/>
        </p:nvPicPr>
        <p:blipFill>
          <a:blip r:embed="rId5"/>
          <a:stretch>
            <a:fillRect/>
          </a:stretch>
        </p:blipFill>
        <p:spPr>
          <a:xfrm>
            <a:off x="5915003" y="1642680"/>
            <a:ext cx="2844683" cy="2434160"/>
          </a:xfrm>
          <a:prstGeom prst="rect">
            <a:avLst/>
          </a:prstGeom>
        </p:spPr>
      </p:pic>
      <p:sp>
        <p:nvSpPr>
          <p:cNvPr id="7" name="Rectangle 6">
            <a:extLst>
              <a:ext uri="{FF2B5EF4-FFF2-40B4-BE49-F238E27FC236}">
                <a16:creationId xmlns:a16="http://schemas.microsoft.com/office/drawing/2014/main" id="{96D229C7-C1C4-7A69-D961-9714A82FB686}"/>
              </a:ext>
            </a:extLst>
          </p:cNvPr>
          <p:cNvSpPr/>
          <p:nvPr/>
        </p:nvSpPr>
        <p:spPr>
          <a:xfrm>
            <a:off x="544927" y="3666424"/>
            <a:ext cx="1515654" cy="49074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ERA</a:t>
            </a:r>
          </a:p>
        </p:txBody>
      </p:sp>
      <p:sp>
        <p:nvSpPr>
          <p:cNvPr id="8" name="Rectangle 7">
            <a:extLst>
              <a:ext uri="{FF2B5EF4-FFF2-40B4-BE49-F238E27FC236}">
                <a16:creationId xmlns:a16="http://schemas.microsoft.com/office/drawing/2014/main" id="{18DCF8A3-E7CF-C152-4B0F-4B889D0CE174}"/>
              </a:ext>
            </a:extLst>
          </p:cNvPr>
          <p:cNvSpPr/>
          <p:nvPr/>
        </p:nvSpPr>
        <p:spPr>
          <a:xfrm>
            <a:off x="3651455" y="2893838"/>
            <a:ext cx="1258956" cy="47707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Driscolls</a:t>
            </a:r>
            <a:endParaRPr lang="en-GB" dirty="0"/>
          </a:p>
        </p:txBody>
      </p:sp>
      <p:sp>
        <p:nvSpPr>
          <p:cNvPr id="9" name="Rectangle 8">
            <a:extLst>
              <a:ext uri="{FF2B5EF4-FFF2-40B4-BE49-F238E27FC236}">
                <a16:creationId xmlns:a16="http://schemas.microsoft.com/office/drawing/2014/main" id="{6F5B17CC-FCB8-7EFF-6ECB-E96028768AE2}"/>
              </a:ext>
            </a:extLst>
          </p:cNvPr>
          <p:cNvSpPr/>
          <p:nvPr/>
        </p:nvSpPr>
        <p:spPr>
          <a:xfrm>
            <a:off x="6941332" y="4120593"/>
            <a:ext cx="1189633" cy="47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Kolb</a:t>
            </a:r>
          </a:p>
        </p:txBody>
      </p:sp>
      <p:pic>
        <p:nvPicPr>
          <p:cNvPr id="10" name="Picture 9">
            <a:extLst>
              <a:ext uri="{FF2B5EF4-FFF2-40B4-BE49-F238E27FC236}">
                <a16:creationId xmlns:a16="http://schemas.microsoft.com/office/drawing/2014/main" id="{0AFA50AE-0707-21E0-EC65-9690D5C7C88E}"/>
              </a:ext>
            </a:extLst>
          </p:cNvPr>
          <p:cNvPicPr>
            <a:picLocks noChangeAspect="1"/>
          </p:cNvPicPr>
          <p:nvPr/>
        </p:nvPicPr>
        <p:blipFill>
          <a:blip r:embed="rId6"/>
          <a:stretch>
            <a:fillRect/>
          </a:stretch>
        </p:blipFill>
        <p:spPr>
          <a:xfrm>
            <a:off x="9135814" y="2757183"/>
            <a:ext cx="2840374" cy="2494404"/>
          </a:xfrm>
          <a:prstGeom prst="rect">
            <a:avLst/>
          </a:prstGeom>
        </p:spPr>
      </p:pic>
      <p:sp>
        <p:nvSpPr>
          <p:cNvPr id="11" name="Rectangle 10">
            <a:extLst>
              <a:ext uri="{FF2B5EF4-FFF2-40B4-BE49-F238E27FC236}">
                <a16:creationId xmlns:a16="http://schemas.microsoft.com/office/drawing/2014/main" id="{C82EEE69-6A48-75E6-831C-1CAA851BEA95}"/>
              </a:ext>
            </a:extLst>
          </p:cNvPr>
          <p:cNvSpPr/>
          <p:nvPr/>
        </p:nvSpPr>
        <p:spPr>
          <a:xfrm>
            <a:off x="9847009" y="2248051"/>
            <a:ext cx="1417983" cy="5879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Gibbs</a:t>
            </a:r>
          </a:p>
        </p:txBody>
      </p:sp>
    </p:spTree>
    <p:extLst>
      <p:ext uri="{BB962C8B-B14F-4D97-AF65-F5344CB8AC3E}">
        <p14:creationId xmlns:p14="http://schemas.microsoft.com/office/powerpoint/2010/main" val="34510935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A8AE-4695-EC97-C42C-60CB0A42E825}"/>
              </a:ext>
            </a:extLst>
          </p:cNvPr>
          <p:cNvSpPr>
            <a:spLocks noGrp="1"/>
          </p:cNvSpPr>
          <p:nvPr>
            <p:ph type="title"/>
          </p:nvPr>
        </p:nvSpPr>
        <p:spPr>
          <a:solidFill>
            <a:srgbClr val="002060"/>
          </a:solidFill>
        </p:spPr>
        <p:txBody>
          <a:bodyPr/>
          <a:lstStyle/>
          <a:p>
            <a:r>
              <a:rPr lang="en-GB" dirty="0">
                <a:solidFill>
                  <a:schemeClr val="bg1"/>
                </a:solidFill>
              </a:rPr>
              <a:t>Reflective practice</a:t>
            </a:r>
          </a:p>
        </p:txBody>
      </p:sp>
      <p:pic>
        <p:nvPicPr>
          <p:cNvPr id="1026" name="Picture 2">
            <a:extLst>
              <a:ext uri="{FF2B5EF4-FFF2-40B4-BE49-F238E27FC236}">
                <a16:creationId xmlns:a16="http://schemas.microsoft.com/office/drawing/2014/main" id="{00BFAC31-7F7A-AD2A-FA57-9242846DE6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66703" y="1721777"/>
            <a:ext cx="6870727" cy="3860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1599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51A28-409D-FE2F-0F0A-1AA5C5B2729D}"/>
              </a:ext>
            </a:extLst>
          </p:cNvPr>
          <p:cNvSpPr>
            <a:spLocks noGrp="1"/>
          </p:cNvSpPr>
          <p:nvPr>
            <p:ph type="title"/>
          </p:nvPr>
        </p:nvSpPr>
        <p:spPr>
          <a:solidFill>
            <a:srgbClr val="002060"/>
          </a:solidFill>
        </p:spPr>
        <p:txBody>
          <a:bodyPr/>
          <a:lstStyle/>
          <a:p>
            <a:r>
              <a:rPr lang="en-US" b="1" dirty="0">
                <a:solidFill>
                  <a:schemeClr val="bg1"/>
                </a:solidFill>
                <a:latin typeface="Arial"/>
                <a:cs typeface="Arial"/>
              </a:rPr>
              <a:t>Task</a:t>
            </a:r>
          </a:p>
        </p:txBody>
      </p:sp>
      <p:sp>
        <p:nvSpPr>
          <p:cNvPr id="3" name="Content Placeholder 2">
            <a:extLst>
              <a:ext uri="{FF2B5EF4-FFF2-40B4-BE49-F238E27FC236}">
                <a16:creationId xmlns:a16="http://schemas.microsoft.com/office/drawing/2014/main" id="{6E0FDEE4-A6D7-B340-3807-C697752E3189}"/>
              </a:ext>
            </a:extLst>
          </p:cNvPr>
          <p:cNvSpPr>
            <a:spLocks noGrp="1"/>
          </p:cNvSpPr>
          <p:nvPr>
            <p:ph idx="1"/>
          </p:nvPr>
        </p:nvSpPr>
        <p:spPr/>
        <p:txBody>
          <a:bodyPr vert="horz" lIns="91440" tIns="45720" rIns="91440" bIns="45720" rtlCol="0" anchor="t">
            <a:normAutofit/>
          </a:bodyPr>
          <a:lstStyle/>
          <a:p>
            <a:r>
              <a:rPr lang="en-US" dirty="0">
                <a:latin typeface="Arial"/>
                <a:cs typeface="Arial"/>
              </a:rPr>
              <a:t>start prepping for your assignment</a:t>
            </a:r>
          </a:p>
          <a:p>
            <a:r>
              <a:rPr lang="en-US" dirty="0">
                <a:latin typeface="Arial"/>
                <a:cs typeface="Arial"/>
              </a:rPr>
              <a:t>think of an operational matter that you found challenging</a:t>
            </a:r>
          </a:p>
          <a:p>
            <a:r>
              <a:rPr lang="en-US" dirty="0">
                <a:latin typeface="Arial"/>
                <a:cs typeface="Arial"/>
              </a:rPr>
              <a:t>no time limit on the example – but must be whilst in your leadership role.</a:t>
            </a:r>
            <a:endParaRPr lang="en-US" dirty="0">
              <a:latin typeface="Myriad Pro"/>
              <a:cs typeface="Arial"/>
            </a:endParaRPr>
          </a:p>
          <a:p>
            <a:r>
              <a:rPr lang="en-US" dirty="0">
                <a:latin typeface="Arial"/>
                <a:cs typeface="Arial"/>
              </a:rPr>
              <a:t>bullet points of the main issues of the challenge</a:t>
            </a:r>
            <a:endParaRPr lang="en-US"/>
          </a:p>
          <a:p>
            <a:r>
              <a:rPr lang="en-US" dirty="0">
                <a:latin typeface="Myriad Pro"/>
                <a:cs typeface="Arial"/>
              </a:rPr>
              <a:t>Read handout on </a:t>
            </a:r>
            <a:r>
              <a:rPr lang="en-US">
                <a:latin typeface="Myriad Pro"/>
                <a:cs typeface="Arial"/>
              </a:rPr>
              <a:t>Moodle </a:t>
            </a:r>
            <a:endParaRPr lang="en-US"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39918070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Introductions</a:t>
            </a:r>
          </a:p>
          <a:p>
            <a:r>
              <a:rPr lang="en-GB" dirty="0"/>
              <a:t>Provide an overview of module content </a:t>
            </a:r>
          </a:p>
          <a:p>
            <a:r>
              <a:rPr lang="en-GB" dirty="0"/>
              <a:t>Outline the requirements of the Module Assignment</a:t>
            </a:r>
          </a:p>
          <a:p>
            <a:r>
              <a:rPr lang="en-GB" dirty="0"/>
              <a:t>Introduction to Reflective Practice</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5329322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chemeClr val="bg1"/>
                </a:solidFill>
              </a:rPr>
              <a:t>Questions/concerns?</a:t>
            </a:r>
          </a:p>
        </p:txBody>
      </p:sp>
      <p:pic>
        <p:nvPicPr>
          <p:cNvPr id="6" name="Content Placeholder 5">
            <a:extLst>
              <a:ext uri="{FF2B5EF4-FFF2-40B4-BE49-F238E27FC236}">
                <a16:creationId xmlns:a16="http://schemas.microsoft.com/office/drawing/2014/main" id="{A69993E9-E928-3660-631D-3CE853B6E51A}"/>
              </a:ext>
            </a:extLst>
          </p:cNvPr>
          <p:cNvPicPr>
            <a:picLocks noGrp="1" noChangeAspect="1"/>
          </p:cNvPicPr>
          <p:nvPr>
            <p:ph idx="1"/>
          </p:nvPr>
        </p:nvPicPr>
        <p:blipFill>
          <a:blip r:embed="rId2"/>
          <a:stretch>
            <a:fillRect/>
          </a:stretch>
        </p:blipFill>
        <p:spPr>
          <a:xfrm>
            <a:off x="2788890" y="2172341"/>
            <a:ext cx="7603618" cy="2830695"/>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TotalTime>
  <Words>1711</Words>
  <Application>Microsoft Office PowerPoint</Application>
  <PresentationFormat>Widescreen</PresentationFormat>
  <Paragraphs>217</Paragraphs>
  <Slides>31</Slides>
  <Notes>21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Theme1.thmx first page pp</vt:lpstr>
      <vt:lpstr>   MSc Policing  (Operational &amp; Strategic Leadership)  1. Module Introduction  </vt:lpstr>
      <vt:lpstr>Croeso - Welcome</vt:lpstr>
      <vt:lpstr>Lesson Outcomes</vt:lpstr>
      <vt:lpstr>Module Overview</vt:lpstr>
      <vt:lpstr>Module Aim</vt:lpstr>
      <vt:lpstr>Task</vt:lpstr>
      <vt:lpstr>Task - answers</vt:lpstr>
      <vt:lpstr>Task</vt:lpstr>
      <vt:lpstr>Task - answers</vt:lpstr>
      <vt:lpstr>Module Content</vt:lpstr>
      <vt:lpstr>Learning outcomes of module</vt:lpstr>
      <vt:lpstr>Timetable</vt:lpstr>
      <vt:lpstr>PowerPoint Presentation</vt:lpstr>
      <vt:lpstr>Module Assignment:</vt:lpstr>
      <vt:lpstr>Assignment continued...</vt:lpstr>
      <vt:lpstr>Submission date</vt:lpstr>
      <vt:lpstr>Understanding the assignment</vt:lpstr>
      <vt:lpstr>Directive Words</vt:lpstr>
      <vt:lpstr>Limiting words</vt:lpstr>
      <vt:lpstr>Understanding the  Assignment</vt:lpstr>
      <vt:lpstr>Understanding the assignment</vt:lpstr>
      <vt:lpstr>Continued....</vt:lpstr>
      <vt:lpstr>A Reflective Report is….</vt:lpstr>
      <vt:lpstr>Structure</vt:lpstr>
      <vt:lpstr>Critical thinking…</vt:lpstr>
      <vt:lpstr>" Critically reflect on......"</vt:lpstr>
      <vt:lpstr>Reflective Models</vt:lpstr>
      <vt:lpstr>Reflective practice</vt:lpstr>
      <vt:lpstr>Task</vt:lpstr>
      <vt:lpstr>Lesson Outcomes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326</cp:revision>
  <dcterms:created xsi:type="dcterms:W3CDTF">2021-10-13T07:56:41Z</dcterms:created>
  <dcterms:modified xsi:type="dcterms:W3CDTF">2025-02-04T16:53:50Z</dcterms:modified>
</cp:coreProperties>
</file>