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ksar israr" userId="df7ed17b3f7e747d" providerId="LiveId" clId="{DED23187-6CE6-4B45-A2FE-DDD4D1CB8D86}"/>
    <pc:docChg chg="modSld">
      <pc:chgData name="ruksar israr" userId="df7ed17b3f7e747d" providerId="LiveId" clId="{DED23187-6CE6-4B45-A2FE-DDD4D1CB8D86}" dt="2026-03-14T23:50:29.732" v="25" actId="20577"/>
      <pc:docMkLst>
        <pc:docMk/>
      </pc:docMkLst>
      <pc:sldChg chg="modSp mod">
        <pc:chgData name="ruksar israr" userId="df7ed17b3f7e747d" providerId="LiveId" clId="{DED23187-6CE6-4B45-A2FE-DDD4D1CB8D86}" dt="2026-03-14T23:50:29.732" v="25" actId="20577"/>
        <pc:sldMkLst>
          <pc:docMk/>
          <pc:sldMk cId="401565496" sldId="257"/>
        </pc:sldMkLst>
        <pc:spChg chg="mod">
          <ac:chgData name="ruksar israr" userId="df7ed17b3f7e747d" providerId="LiveId" clId="{DED23187-6CE6-4B45-A2FE-DDD4D1CB8D86}" dt="2026-03-14T23:50:29.732" v="25" actId="20577"/>
          <ac:spMkLst>
            <pc:docMk/>
            <pc:sldMk cId="401565496" sldId="257"/>
            <ac:spMk id="3" creationId="{D156026C-55B5-2264-4459-7163CF31012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90F31-CEA5-EA3B-FC9D-91F255E1C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FDDE78-6A9A-849A-3B2F-639FEB7965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A1C8D-BF45-A108-9569-F73992505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A9A1E-B10C-531B-EA04-F7C85788A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F5BF0-4C1C-8AF5-E6C6-5703E450F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783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83111-A3A7-93FB-3251-1312B54C6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C1C5B-6C3A-158D-D003-F022DAAA4E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B9DC0-3116-A35C-EC1E-9D84F7882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7ADEA-315F-144E-AD64-58E5B4DCC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7DB2B-151D-53B1-8A98-9327A3B2F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134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333B6-0B8E-53ED-90D6-780E1D36B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388C17-5B65-0C67-6D23-60D914850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FEA859-1B45-F7C5-031A-2F29B2FAD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95C18E-3E28-2B2E-B01F-E82500150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2EE48-B500-1314-EBC0-A199E0632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18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F3E15-B3CA-9107-4C56-86F4A839C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C7D69-C23B-D3F6-4248-7288017394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CB6761-65E5-1D6F-4201-2A277790F0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AC874E-404E-DBBD-77EE-BCD4D0B52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1DBDE3-9129-C754-CC3A-6FA7C0CDC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766CF8-85EF-E131-FD8E-57DC86406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225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87D2D-053A-43B3-B058-EA4700FAF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8E5E1A-0B7A-F259-9F13-1F2A44614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07FA12-8D59-E2D7-4B9F-A11518099A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FE8C9C-BEF6-AE2B-276F-36426DC966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26FA75-EE25-680E-5A37-03D6B732B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415817-7351-5C42-5203-D770CBC20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AB82EC-FE60-AFF2-B7EE-C85397B29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05B2C0-7440-06F4-A47F-88D59AC84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299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5263C-789F-02B8-36E2-7B49CFE4F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AB99BF-939A-DC27-69C1-FB0469DFE8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45EDFB-9A7A-AD92-4936-6BD7A2731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E6964F-CF58-7DCB-D745-D4DB44275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00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013ACA-1CD0-AF5D-B903-5C94D9FED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695111-FEA3-8422-ACA5-F645BA0F2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09CB68-E526-7E8E-26DC-0F819FA16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519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5B1EF-2388-5816-DFAF-ADB53BA17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4B3AF-D078-7346-D644-62943B308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E17430-315C-4D6E-D388-92642CBD2D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4BA6BE-EF6F-E43C-E2F8-5C19AF0DC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2D28BC-DBC0-5574-669B-08149CEF5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9B5F75-BA97-1C1E-04BA-4321F1FD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1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389D5-C501-3EA9-0668-E241E64A4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A34F2F-F8A8-0E82-B795-F03BB04574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45FCAE-1368-D736-3FB1-A73B500C20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233028-E7EE-F9F7-BFC6-09876ABFD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4AD420-5646-350B-BFD8-6C2E6F4BD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072313-F422-7159-50E0-26DCE568D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089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9B416-85E3-1818-D2F7-C744A376F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6B979B-01C6-7AA3-7765-D8D03CBEE7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FC9B1-F056-C718-6E42-A7B768C5A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478DF-070D-53E2-D5A6-BF4185197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AF879-D1CB-823C-DA90-0EE156FF9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32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3830D4-5762-66FF-66F0-89D465C53F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8F9C7B-3990-1B00-F8BA-A44C0C7422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357D4-324C-85A1-29E6-43DB15466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C7243D-A209-21EE-E290-78F83AE53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AC8E37-0059-9CF5-FBCB-141F5D883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465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CA3F95-2E25-873B-484F-0B7CBDFB0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69FF20-D76A-5435-C9F4-06072D123E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9ADA1-9B5B-9BA9-0E19-CB155A0342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8B9BD1-3EBC-4DED-99F0-C1BAC1801EDD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DF33-CF42-476B-EB2F-525683D741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093A7-6947-F333-96F1-DAC0FFFF64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DE4C14-2D71-48B1-A293-BA1B1CC5F4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983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sagepub.com/" TargetMode="External"/><Relationship Id="rId13" Type="http://schemas.openxmlformats.org/officeDocument/2006/relationships/hyperlink" Target="https://www.nuffieldtrust.org.uk/" TargetMode="External"/><Relationship Id="rId3" Type="http://schemas.openxmlformats.org/officeDocument/2006/relationships/hyperlink" Target="https://jamanetwork.com/journals/jamapsychiatry" TargetMode="External"/><Relationship Id="rId7" Type="http://schemas.openxmlformats.org/officeDocument/2006/relationships/hyperlink" Target="https://www.legislation.gov.uk/ukpga/1998/42" TargetMode="External"/><Relationship Id="rId12" Type="http://schemas.openxmlformats.org/officeDocument/2006/relationships/hyperlink" Target="https://www.nice.org.uk/guidance/ng108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entreforwelfarereform.org/" TargetMode="External"/><Relationship Id="rId11" Type="http://schemas.openxmlformats.org/officeDocument/2006/relationships/hyperlink" Target="https://www.nice.org.uk/guidance/ng32" TargetMode="External"/><Relationship Id="rId5" Type="http://schemas.openxmlformats.org/officeDocument/2006/relationships/hyperlink" Target="https://www.gov.uk/government/publications/care-act-statutory-guidan" TargetMode="External"/><Relationship Id="rId15" Type="http://schemas.openxmlformats.org/officeDocument/2006/relationships/hyperlink" Target="https://www.scie.org.uk/publications/guides/guide15" TargetMode="External"/><Relationship Id="rId10" Type="http://schemas.openxmlformats.org/officeDocument/2006/relationships/hyperlink" Target="https://www.legislation.gov.uk/ukpga/2005/9" TargetMode="External"/><Relationship Id="rId4" Type="http://schemas.openxmlformats.org/officeDocument/2006/relationships/hyperlink" Target="https://www.cqc.org.uk/" TargetMode="External"/><Relationship Id="rId9" Type="http://schemas.openxmlformats.org/officeDocument/2006/relationships/hyperlink" Target="https://www.mheducation.co.uk/" TargetMode="External"/><Relationship Id="rId14" Type="http://schemas.openxmlformats.org/officeDocument/2006/relationships/hyperlink" Target="https://www.science.org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anderwykandburnham.com/" TargetMode="External"/><Relationship Id="rId3" Type="http://schemas.openxmlformats.org/officeDocument/2006/relationships/hyperlink" Target="https://www.scie.org.uk/publications/guides/guide15" TargetMode="External"/><Relationship Id="rId7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scienc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.org.uk/dignity" TargetMode="External"/><Relationship Id="rId5" Type="http://schemas.openxmlformats.org/officeDocument/2006/relationships/hyperlink" Target="https://www.scie.org.uk/mca" TargetMode="External"/><Relationship Id="rId4" Type="http://schemas.openxmlformats.org/officeDocument/2006/relationships/hyperlink" Target="https://www.scie.org.uk/" TargetMode="External"/><Relationship Id="rId9" Type="http://schemas.openxmlformats.org/officeDocument/2006/relationships/hyperlink" Target="https://www.who.int/publications/i/item/978924156504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7E2FA8-DCEC-4E56-A24E-04BAFEEC61B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25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471E21-9CB3-F697-1EB6-059B48F6AC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DOES PROMOTING INDERPENDENCY IN CARE HOMES IMPROVE WELLBEING OR DOES IT INCRESE RISK </a:t>
            </a:r>
            <a:br>
              <a:rPr lang="en-GB" sz="4100">
                <a:solidFill>
                  <a:schemeClr val="bg1"/>
                </a:solidFill>
              </a:rPr>
            </a:br>
            <a:endParaRPr lang="en-GB" sz="41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DF5DDE-F202-E607-5D5F-80255923F3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Tommy  Adutu Chacho </a:t>
            </a:r>
          </a:p>
          <a:p>
            <a:r>
              <a:rPr lang="en-GB" dirty="0">
                <a:solidFill>
                  <a:schemeClr val="bg1"/>
                </a:solidFill>
              </a:rPr>
              <a:t>Ruksar israr </a:t>
            </a:r>
          </a:p>
          <a:p>
            <a:r>
              <a:rPr lang="en-GB" dirty="0">
                <a:solidFill>
                  <a:schemeClr val="bg1"/>
                </a:solidFill>
              </a:rPr>
              <a:t>1817838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675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83EB3-FF26-90D3-E2B5-24370A7B5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Reference list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6026C-55B5-2264-4459-7163CF310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Age UK (2022)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Later Life in the United Kingdom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London: Age UK. Available at: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(Accessed: 11 March 2026).</a:t>
            </a:r>
          </a:p>
          <a:p>
            <a:r>
              <a:rPr lang="en-GB" sz="800" dirty="0">
                <a:latin typeface="Ginto"/>
              </a:rPr>
              <a:t>Boyle, P.A., Barnes, L.L., Buchman, A.S. and Bennett, D.A. (2010) ‘Purpose in life is associated with reduced risk of Alzheimer disease’, </a:t>
            </a:r>
            <a:r>
              <a:rPr lang="en-GB" sz="800" i="1" dirty="0">
                <a:latin typeface="Ginto"/>
              </a:rPr>
              <a:t>Archives of General Psychiatry</a:t>
            </a:r>
            <a:r>
              <a:rPr lang="en-GB" sz="800" dirty="0">
                <a:latin typeface="Ginto"/>
              </a:rPr>
              <a:t>, 67(3), pp. 304–310. Available at: </a:t>
            </a:r>
            <a:r>
              <a:rPr lang="en-GB" sz="800" dirty="0">
                <a:latin typeface="CascadiaCode"/>
                <a:hlinkClick r:id="rId3"/>
              </a:rPr>
              <a:t>https://jamanetwork.com/journals/jamapsychiatry</a:t>
            </a:r>
            <a:r>
              <a:rPr lang="en-GB" sz="800" dirty="0">
                <a:latin typeface="CascadiaCode"/>
              </a:rPr>
              <a:t> </a:t>
            </a:r>
            <a:r>
              <a:rPr lang="en-GB" sz="800" dirty="0">
                <a:latin typeface="Ginto"/>
              </a:rPr>
              <a:t>(Accessed: 11 March 2026). </a:t>
            </a:r>
          </a:p>
          <a:p>
            <a:r>
              <a:rPr lang="en-GB" sz="800" dirty="0">
                <a:latin typeface="Ginto"/>
              </a:rPr>
              <a:t>Care Quality Commission (CQC) (2023) </a:t>
            </a:r>
            <a:r>
              <a:rPr lang="en-GB" sz="800" i="1" dirty="0">
                <a:latin typeface="Ginto"/>
              </a:rPr>
              <a:t>Right support, right care, right culture</a:t>
            </a:r>
            <a:r>
              <a:rPr lang="en-GB" sz="800" dirty="0">
                <a:latin typeface="Ginto"/>
              </a:rPr>
              <a:t>. Newcastle upon Tyne: CQC. Available at: </a:t>
            </a:r>
            <a:r>
              <a:rPr lang="en-GB" sz="800" u="sng" dirty="0">
                <a:latin typeface="Ginto"/>
                <a:hlinkClick r:id="rId4"/>
              </a:rPr>
              <a:t>https://www.cqc.org.uk</a:t>
            </a:r>
            <a:r>
              <a:rPr lang="en-GB" sz="800" u="sng" dirty="0">
                <a:latin typeface="Ginto"/>
              </a:rPr>
              <a:t> </a:t>
            </a:r>
            <a:r>
              <a:rPr lang="en-GB" sz="800" dirty="0">
                <a:latin typeface="Ginto"/>
              </a:rPr>
              <a:t>(Accessed: 11 March 2026)</a:t>
            </a:r>
          </a:p>
          <a:p>
            <a:r>
              <a:rPr lang="en-GB" sz="800" dirty="0">
                <a:latin typeface="Ginto"/>
              </a:rPr>
              <a:t>Department of Health and Social Care (2018) </a:t>
            </a:r>
            <a:r>
              <a:rPr lang="en-GB" sz="800" i="1" dirty="0">
                <a:latin typeface="Ginto"/>
              </a:rPr>
              <a:t>Care Act 2014: Statutory Guidance</a:t>
            </a:r>
            <a:r>
              <a:rPr lang="en-GB" sz="800" dirty="0">
                <a:latin typeface="Ginto"/>
              </a:rPr>
              <a:t>. London: DHSC. Available at: </a:t>
            </a:r>
            <a:r>
              <a:rPr lang="en-GB" sz="800" dirty="0">
                <a:latin typeface="CascadiaCode"/>
                <a:hlinkClick r:id="rId5"/>
              </a:rPr>
              <a:t>https://www.gov.uk/government/publications/care-act-statutory-guidan</a:t>
            </a:r>
            <a:endParaRPr lang="en-GB" sz="800" dirty="0">
              <a:latin typeface="CascadiaCode"/>
            </a:endParaRPr>
          </a:p>
          <a:p>
            <a:r>
              <a:rPr lang="en-GB" sz="800" dirty="0">
                <a:latin typeface="Ginto"/>
              </a:rPr>
              <a:t>Duffy, S. (2010) </a:t>
            </a:r>
            <a:r>
              <a:rPr lang="en-GB" sz="800" i="1" dirty="0">
                <a:latin typeface="Ginto"/>
              </a:rPr>
              <a:t>Personalisation and Adult Social Care</a:t>
            </a:r>
            <a:r>
              <a:rPr lang="en-GB" sz="800" dirty="0">
                <a:latin typeface="Ginto"/>
              </a:rPr>
              <a:t>. Sheffield: Centre for Welfare Reform. Available at: </a:t>
            </a:r>
            <a:r>
              <a:rPr lang="en-GB" sz="800" u="sng" dirty="0">
                <a:latin typeface="Ginto"/>
                <a:hlinkClick r:id="rId6"/>
              </a:rPr>
              <a:t>https://www.centreforwelfarereform.org</a:t>
            </a:r>
            <a:r>
              <a:rPr lang="en-GB" sz="800" dirty="0">
                <a:latin typeface="Ginto"/>
              </a:rPr>
              <a:t> (Accessed: 11 March </a:t>
            </a:r>
            <a:r>
              <a:rPr lang="en-GB" sz="800">
                <a:latin typeface="Ginto"/>
              </a:rPr>
              <a:t>2026).</a:t>
            </a:r>
          </a:p>
          <a:p>
            <a:r>
              <a:rPr lang="en-GB" sz="800" dirty="0">
                <a:latin typeface="Ginto"/>
              </a:rPr>
              <a:t>Human Rights Act (1998) </a:t>
            </a:r>
            <a:r>
              <a:rPr lang="en-GB" sz="800" i="1" dirty="0">
                <a:latin typeface="Ginto"/>
              </a:rPr>
              <a:t>Human Rights Act 1998</a:t>
            </a:r>
            <a:r>
              <a:rPr lang="en-GB" sz="800" dirty="0">
                <a:latin typeface="Ginto"/>
              </a:rPr>
              <a:t>. London: The Stationery Office. Available at: </a:t>
            </a:r>
            <a:r>
              <a:rPr lang="en-GB" sz="800" dirty="0">
                <a:latin typeface="CascadiaCode"/>
                <a:hlinkClick r:id="rId7"/>
              </a:rPr>
              <a:t>https://www.legislation.gov.uk/ukpga/1998/42</a:t>
            </a:r>
            <a:r>
              <a:rPr lang="en-GB" sz="800" dirty="0">
                <a:latin typeface="CascadiaCode"/>
              </a:rPr>
              <a:t> </a:t>
            </a:r>
            <a:r>
              <a:rPr lang="en-GB" sz="800" dirty="0">
                <a:latin typeface="Ginto"/>
              </a:rPr>
              <a:t>(Accessed: 11 March 2026).</a:t>
            </a:r>
          </a:p>
          <a:p>
            <a:pPr>
              <a:spcBef>
                <a:spcPts val="900"/>
              </a:spcBef>
            </a:pPr>
            <a:r>
              <a:rPr lang="en-GB" sz="800" dirty="0">
                <a:latin typeface="Ginto"/>
              </a:rPr>
              <a:t>Holt‑</a:t>
            </a:r>
            <a:r>
              <a:rPr lang="en-GB" sz="800" dirty="0" err="1">
                <a:latin typeface="Ginto"/>
              </a:rPr>
              <a:t>Lunstad</a:t>
            </a:r>
            <a:r>
              <a:rPr lang="en-GB" sz="800" dirty="0">
                <a:latin typeface="Ginto"/>
              </a:rPr>
              <a:t>, J., Smith, T.B., Baker, M., Harris, T. and Stephenson, D. (2015) ‘Loneliness and social isolation as risk factors for mortality’, </a:t>
            </a:r>
            <a:r>
              <a:rPr lang="en-GB" sz="800" i="1" dirty="0">
                <a:latin typeface="Ginto"/>
              </a:rPr>
              <a:t>Perspectives on Psychological Science</a:t>
            </a:r>
            <a:r>
              <a:rPr lang="en-GB" sz="800" dirty="0">
                <a:latin typeface="Ginto"/>
              </a:rPr>
              <a:t>, 10(2), pp. 227–237. Available at: </a:t>
            </a:r>
            <a:r>
              <a:rPr lang="en-GB" sz="800" dirty="0">
                <a:latin typeface="Ginto"/>
                <a:hlinkClick r:id="rId8"/>
              </a:rPr>
              <a:t>https://journals.sagepub.com</a:t>
            </a:r>
            <a:r>
              <a:rPr lang="en-GB" sz="800" dirty="0">
                <a:latin typeface="Ginto"/>
              </a:rPr>
              <a:t> (Accessed: 11 March 2026).</a:t>
            </a:r>
          </a:p>
          <a:p>
            <a:pPr>
              <a:spcBef>
                <a:spcPts val="900"/>
              </a:spcBef>
            </a:pPr>
            <a:r>
              <a:rPr lang="en-GB" sz="800" dirty="0" err="1">
                <a:latin typeface="Ginto"/>
              </a:rPr>
              <a:t>Kitwood</a:t>
            </a:r>
            <a:r>
              <a:rPr lang="en-GB" sz="800" dirty="0">
                <a:latin typeface="Ginto"/>
              </a:rPr>
              <a:t>, T. (1997) </a:t>
            </a:r>
            <a:r>
              <a:rPr lang="en-GB" sz="800" i="1" dirty="0">
                <a:latin typeface="Ginto"/>
              </a:rPr>
              <a:t>Dementia Reconsidered: The Person Comes First</a:t>
            </a:r>
            <a:r>
              <a:rPr lang="en-GB" sz="800" dirty="0">
                <a:latin typeface="Ginto"/>
              </a:rPr>
              <a:t>. Buckingham: Open University Press. Available at: </a:t>
            </a:r>
            <a:r>
              <a:rPr lang="en-GB" sz="800" dirty="0">
                <a:latin typeface="CascadiaCode"/>
                <a:hlinkClick r:id="rId9"/>
              </a:rPr>
              <a:t>https://www.mheducation.co.uk</a:t>
            </a:r>
            <a:r>
              <a:rPr lang="en-GB" sz="800" dirty="0">
                <a:latin typeface="Ginto"/>
              </a:rPr>
              <a:t> (Accessed: 11 March 2026).</a:t>
            </a:r>
          </a:p>
          <a:p>
            <a:pPr>
              <a:spcBef>
                <a:spcPts val="900"/>
              </a:spcBef>
            </a:pPr>
            <a:r>
              <a:rPr lang="en-GB" sz="800" dirty="0">
                <a:latin typeface="Ginto"/>
              </a:rPr>
              <a:t>Mental Capacity Act (2005) </a:t>
            </a:r>
            <a:r>
              <a:rPr lang="en-GB" sz="800" i="1" dirty="0">
                <a:latin typeface="Ginto"/>
              </a:rPr>
              <a:t>Mental Capacity Act 2005</a:t>
            </a:r>
            <a:r>
              <a:rPr lang="en-GB" sz="800" dirty="0">
                <a:latin typeface="Ginto"/>
              </a:rPr>
              <a:t>. London: The Stationery Office. Available at: </a:t>
            </a:r>
            <a:r>
              <a:rPr lang="en-GB" sz="800" dirty="0">
                <a:latin typeface="CascadiaCode"/>
                <a:hlinkClick r:id="rId10"/>
              </a:rPr>
              <a:t>https://www.legislation.gov.uk/ukpga/2005/9</a:t>
            </a:r>
            <a:r>
              <a:rPr lang="en-GB" sz="800" dirty="0">
                <a:latin typeface="CascadiaCode"/>
              </a:rPr>
              <a:t> </a:t>
            </a:r>
            <a:r>
              <a:rPr lang="en-GB" sz="800" dirty="0">
                <a:latin typeface="Ginto"/>
              </a:rPr>
              <a:t>  (Accessed: 11 March 2026).</a:t>
            </a:r>
          </a:p>
          <a:p>
            <a:pPr>
              <a:spcBef>
                <a:spcPts val="900"/>
              </a:spcBef>
            </a:pPr>
            <a:r>
              <a:rPr lang="en-GB" sz="800" dirty="0">
                <a:latin typeface="Ginto"/>
              </a:rPr>
              <a:t>NICE (2015) </a:t>
            </a:r>
            <a:r>
              <a:rPr lang="en-GB" sz="800" i="1" dirty="0">
                <a:latin typeface="Ginto"/>
              </a:rPr>
              <a:t>Older people: independence and mental wellbeing (NG32)</a:t>
            </a:r>
            <a:r>
              <a:rPr lang="en-GB" sz="800" dirty="0">
                <a:latin typeface="Ginto"/>
              </a:rPr>
              <a:t>. London: National Institute for Health and Care Excellence. Available at: </a:t>
            </a:r>
            <a:r>
              <a:rPr lang="en-GB" sz="800" dirty="0">
                <a:latin typeface="Ginto"/>
                <a:hlinkClick r:id="rId11"/>
              </a:rPr>
              <a:t>https://www.nice.org.uk/guidance/ng32</a:t>
            </a:r>
            <a:r>
              <a:rPr lang="en-GB" sz="800" dirty="0">
                <a:latin typeface="Ginto"/>
              </a:rPr>
              <a:t>  (Accessed: 11 March 2026).</a:t>
            </a:r>
          </a:p>
          <a:p>
            <a:pPr>
              <a:spcBef>
                <a:spcPts val="900"/>
              </a:spcBef>
            </a:pPr>
            <a:r>
              <a:rPr lang="en-GB" sz="800" dirty="0">
                <a:latin typeface="Ginto"/>
              </a:rPr>
              <a:t>NICE (2018) </a:t>
            </a:r>
            <a:r>
              <a:rPr lang="en-GB" sz="800" i="1" dirty="0">
                <a:latin typeface="Ginto"/>
              </a:rPr>
              <a:t>Decision‑making and mental capacity (NG108)</a:t>
            </a:r>
            <a:r>
              <a:rPr lang="en-GB" sz="800" dirty="0">
                <a:latin typeface="Ginto"/>
              </a:rPr>
              <a:t>. London: NICE. Available at: </a:t>
            </a:r>
            <a:r>
              <a:rPr lang="en-GB" sz="800" dirty="0">
                <a:latin typeface="Ginto"/>
                <a:hlinkClick r:id="rId12"/>
              </a:rPr>
              <a:t>https://www.nice.org.uk/guidance/ng108</a:t>
            </a:r>
            <a:r>
              <a:rPr lang="en-GB" sz="800" dirty="0">
                <a:latin typeface="Ginto"/>
              </a:rPr>
              <a:t>  (Accessed: 11 March 2026).</a:t>
            </a:r>
          </a:p>
          <a:p>
            <a:pPr>
              <a:spcBef>
                <a:spcPts val="900"/>
              </a:spcBef>
            </a:pPr>
            <a:r>
              <a:rPr lang="en-GB" sz="800" dirty="0">
                <a:latin typeface="Ginto"/>
              </a:rPr>
              <a:t>Nuffield Trust (2020) </a:t>
            </a:r>
            <a:r>
              <a:rPr lang="en-GB" sz="800" i="1" dirty="0">
                <a:latin typeface="Ginto"/>
              </a:rPr>
              <a:t>Quality of Care in Care Homes</a:t>
            </a:r>
            <a:r>
              <a:rPr lang="en-GB" sz="800" dirty="0">
                <a:latin typeface="Ginto"/>
              </a:rPr>
              <a:t>. London: Nuffield Trust. Available at: </a:t>
            </a:r>
            <a:r>
              <a:rPr lang="en-GB" sz="800" dirty="0">
                <a:latin typeface="CascadiaCode"/>
                <a:hlinkClick r:id="rId13"/>
              </a:rPr>
              <a:t>https://www.nuffieldtrust.org.uk</a:t>
            </a:r>
            <a:r>
              <a:rPr lang="en-GB" sz="800" dirty="0">
                <a:latin typeface="Ginto"/>
              </a:rPr>
              <a:t> (Accessed: 11 March 2026).</a:t>
            </a:r>
          </a:p>
          <a:p>
            <a:pPr>
              <a:spcBef>
                <a:spcPts val="900"/>
              </a:spcBef>
            </a:pPr>
            <a:r>
              <a:rPr lang="en-GB" sz="800" dirty="0">
                <a:latin typeface="Ginto"/>
              </a:rPr>
              <a:t>Rodin, J. (1986) ‘Aging and health: effects of the sense of control’, </a:t>
            </a:r>
            <a:r>
              <a:rPr lang="en-GB" sz="800" i="1" dirty="0">
                <a:latin typeface="Ginto"/>
              </a:rPr>
              <a:t>Science</a:t>
            </a:r>
            <a:r>
              <a:rPr lang="en-GB" sz="800" dirty="0">
                <a:latin typeface="Ginto"/>
              </a:rPr>
              <a:t>, 233(4770), pp. 1271–1276. Available at: </a:t>
            </a:r>
            <a:r>
              <a:rPr lang="en-GB" sz="800" dirty="0">
                <a:latin typeface="Ginto"/>
                <a:hlinkClick r:id="rId14"/>
              </a:rPr>
              <a:t>https://www.science.org</a:t>
            </a:r>
            <a:r>
              <a:rPr lang="en-GB" sz="800" dirty="0">
                <a:latin typeface="Ginto"/>
              </a:rPr>
              <a:t> (Accessed: 11 March 2026).</a:t>
            </a:r>
          </a:p>
          <a:p>
            <a:pPr>
              <a:spcBef>
                <a:spcPts val="900"/>
              </a:spcBef>
            </a:pPr>
            <a:r>
              <a:rPr lang="en-GB" sz="800" dirty="0">
                <a:latin typeface="Ginto"/>
              </a:rPr>
              <a:t>SCIE (2013) </a:t>
            </a:r>
            <a:r>
              <a:rPr lang="en-GB" sz="800" i="1" dirty="0">
                <a:latin typeface="Ginto"/>
              </a:rPr>
              <a:t>Dignity in Care</a:t>
            </a:r>
            <a:r>
              <a:rPr lang="en-GB" sz="800" dirty="0">
                <a:latin typeface="Ginto"/>
              </a:rPr>
              <a:t>. London: Social Care Institute for Excellence. Available at: </a:t>
            </a:r>
            <a:r>
              <a:rPr lang="en-GB" sz="800" dirty="0">
                <a:latin typeface="CascadiaCode"/>
                <a:hlinkClick r:id="rId15"/>
              </a:rPr>
              <a:t>https://www.scie.org.uk/publications/guides/guide15</a:t>
            </a:r>
            <a:r>
              <a:rPr lang="en-GB" sz="800" dirty="0">
                <a:latin typeface="Ginto"/>
              </a:rPr>
              <a:t>  (Accessed: 11 March 2026).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565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AA6862-CC2C-E52A-C71A-478E06F57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D8D6E-E380-1755-03CA-99848585B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1300"/>
              <a:t>Rodin, J. (1986) ‘Aging and health: effects of the sense of control’, Science, 233(4770), pp. 1271–1276. Available at: </a:t>
            </a:r>
            <a:r>
              <a:rPr lang="en-GB" sz="1300">
                <a:hlinkClick r:id="rId2"/>
              </a:rPr>
              <a:t>https://www.science.org</a:t>
            </a:r>
            <a:r>
              <a:rPr lang="en-GB" sz="1300"/>
              <a:t>  (Accessed: 11 March 2026).</a:t>
            </a:r>
          </a:p>
          <a:p>
            <a:r>
              <a:rPr lang="en-GB" sz="1300"/>
              <a:t>SCIE (2013) Dignity in Care. London: Social Care Institute for Excellence. Available at: </a:t>
            </a:r>
            <a:r>
              <a:rPr lang="en-GB" sz="1300">
                <a:hlinkClick r:id="rId3"/>
              </a:rPr>
              <a:t>https://www.scie.org.uk/publications/guides/guide15</a:t>
            </a:r>
            <a:r>
              <a:rPr lang="en-GB" sz="1300"/>
              <a:t>  (scie.org.uk in Bing) (Accessed: 11 March 2026).</a:t>
            </a:r>
          </a:p>
          <a:p>
            <a:r>
              <a:rPr lang="en-GB" sz="1300"/>
              <a:t>SCIE (2014) FREDA Principles in Practice. London: SCIE. Available at: </a:t>
            </a:r>
            <a:r>
              <a:rPr lang="en-GB" sz="1300">
                <a:hlinkClick r:id="rId4"/>
              </a:rPr>
              <a:t>https://www.scie.org.uk</a:t>
            </a:r>
            <a:r>
              <a:rPr lang="en-GB" sz="1300"/>
              <a:t>  (Accessed: 11 March 2026).</a:t>
            </a:r>
          </a:p>
          <a:p>
            <a:r>
              <a:rPr lang="en-GB" sz="1300"/>
              <a:t>SCIE (2015) MCA: Care Planning, Liberty and Autonomy. London: SCIE. Available at: </a:t>
            </a:r>
            <a:r>
              <a:rPr lang="en-GB" sz="1300">
                <a:hlinkClick r:id="rId5"/>
              </a:rPr>
              <a:t>https://www.scie.org.uk/mca</a:t>
            </a:r>
            <a:r>
              <a:rPr lang="en-GB" sz="1300"/>
              <a:t>  (Accessed: 11 March 2026).</a:t>
            </a:r>
          </a:p>
          <a:p>
            <a:r>
              <a:rPr lang="en-GB" sz="1300"/>
              <a:t>SCIE (2015) Involvement and Inclusion: Promoting Dignity in Care. London: SCIE. Available at: </a:t>
            </a:r>
            <a:r>
              <a:rPr lang="en-GB" sz="1300">
                <a:hlinkClick r:id="rId6"/>
              </a:rPr>
              <a:t>https://www.scie.org.uk/dignity</a:t>
            </a:r>
            <a:r>
              <a:rPr lang="en-GB" sz="1300"/>
              <a:t>  (Accessed: 11 March 2026).</a:t>
            </a:r>
          </a:p>
          <a:p>
            <a:r>
              <a:rPr lang="en-GB" sz="1300"/>
              <a:t>Skills for Care (2021) The State of the Adult Social Care Sector and Workforce in England. Leeds: Skills for Care. Available at: </a:t>
            </a:r>
            <a:r>
              <a:rPr lang="en-GB" sz="1300">
                <a:hlinkClick r:id="rId7"/>
              </a:rPr>
              <a:t>https://www.skillsforcare.org.uk</a:t>
            </a:r>
            <a:r>
              <a:rPr lang="en-GB" sz="1300"/>
              <a:t>  (skillsforcare.org.uk in Bing) (Accessed: 11 March 2026).</a:t>
            </a:r>
          </a:p>
          <a:p>
            <a:r>
              <a:rPr lang="en-GB" sz="1300"/>
              <a:t>Thomas, W. (2004) What Are Old People For? How Elders Will Save the World. Acton: VanderWyk &amp; Burnham. Available at: </a:t>
            </a:r>
            <a:r>
              <a:rPr lang="en-GB" sz="1300">
                <a:hlinkClick r:id="rId8"/>
              </a:rPr>
              <a:t>https://www.vanderwykandburnham.com</a:t>
            </a:r>
            <a:r>
              <a:rPr lang="en-GB" sz="1300"/>
              <a:t>  (Accessed: 11 March 2026).</a:t>
            </a:r>
          </a:p>
          <a:p>
            <a:r>
              <a:rPr lang="en-GB" sz="1300">
                <a:latin typeface="Ginto"/>
              </a:rPr>
              <a:t>World Health Organization (2015) </a:t>
            </a:r>
            <a:r>
              <a:rPr lang="en-GB" sz="1300" i="1">
                <a:latin typeface="Ginto"/>
              </a:rPr>
              <a:t>World Report on Ageing and Health</a:t>
            </a:r>
            <a:r>
              <a:rPr lang="en-GB" sz="1300">
                <a:latin typeface="Ginto"/>
              </a:rPr>
              <a:t>. Geneva: WHO. Available at: </a:t>
            </a:r>
            <a:r>
              <a:rPr lang="en-GB" sz="1300">
                <a:latin typeface="CascadiaCode"/>
                <a:hlinkClick r:id="rId9"/>
              </a:rPr>
              <a:t>https://www.who.int/publications/i/item/9789241565042</a:t>
            </a:r>
            <a:r>
              <a:rPr lang="en-GB" sz="1300">
                <a:latin typeface="CascadiaCode"/>
              </a:rPr>
              <a:t> </a:t>
            </a:r>
            <a:r>
              <a:rPr lang="en-GB" sz="1300">
                <a:latin typeface="Ginto"/>
              </a:rPr>
              <a:t> </a:t>
            </a:r>
            <a:r>
              <a:rPr lang="en-GB" sz="1300" u="sng">
                <a:latin typeface="Ginto"/>
              </a:rPr>
              <a:t>(who.int in Bing)</a:t>
            </a:r>
            <a:r>
              <a:rPr lang="en-GB" sz="1300">
                <a:latin typeface="Ginto"/>
              </a:rPr>
              <a:t> (Accessed: 11 March 2026).</a:t>
            </a: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5207823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989</Words>
  <Application>Microsoft Office PowerPoint</Application>
  <PresentationFormat>Widescreen</PresentationFormat>
  <Paragraphs>28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Aptos</vt:lpstr>
      <vt:lpstr>Aptos Display</vt:lpstr>
      <vt:lpstr>Arial</vt:lpstr>
      <vt:lpstr>CascadiaCode</vt:lpstr>
      <vt:lpstr>Ginto</vt:lpstr>
      <vt:lpstr>Office Theme</vt:lpstr>
      <vt:lpstr>DOES PROMOTING INDERPENDENCY IN CARE HOMES IMPROVE WELLBEING OR DOES IT INCRESE RISK  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ruksar israr</dc:creator>
  <cp:lastModifiedBy>ruksar israr</cp:lastModifiedBy>
  <cp:revision>2</cp:revision>
  <dcterms:created xsi:type="dcterms:W3CDTF">2026-02-25T16:49:00Z</dcterms:created>
  <dcterms:modified xsi:type="dcterms:W3CDTF">2026-03-14T23:50:35Z</dcterms:modified>
</cp:coreProperties>
</file>