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5"/>
  </p:notesMasterIdLst>
  <p:sldIdLst>
    <p:sldId id="256" r:id="rId2"/>
    <p:sldId id="282" r:id="rId3"/>
    <p:sldId id="283" r:id="rId4"/>
    <p:sldId id="284" r:id="rId5"/>
    <p:sldId id="279" r:id="rId6"/>
    <p:sldId id="280" r:id="rId7"/>
    <p:sldId id="281" r:id="rId8"/>
    <p:sldId id="285" r:id="rId9"/>
    <p:sldId id="286" r:id="rId10"/>
    <p:sldId id="287" r:id="rId11"/>
    <p:sldId id="294" r:id="rId12"/>
    <p:sldId id="288" r:id="rId13"/>
    <p:sldId id="289" r:id="rId14"/>
    <p:sldId id="290" r:id="rId15"/>
    <p:sldId id="291" r:id="rId16"/>
    <p:sldId id="293" r:id="rId17"/>
    <p:sldId id="292" r:id="rId18"/>
    <p:sldId id="257" r:id="rId19"/>
    <p:sldId id="258" r:id="rId20"/>
    <p:sldId id="263" r:id="rId21"/>
    <p:sldId id="268" r:id="rId22"/>
    <p:sldId id="302" r:id="rId23"/>
    <p:sldId id="264" r:id="rId24"/>
    <p:sldId id="267" r:id="rId25"/>
    <p:sldId id="266" r:id="rId26"/>
    <p:sldId id="265" r:id="rId27"/>
    <p:sldId id="262" r:id="rId28"/>
    <p:sldId id="296" r:id="rId29"/>
    <p:sldId id="298" r:id="rId30"/>
    <p:sldId id="297" r:id="rId31"/>
    <p:sldId id="300" r:id="rId32"/>
    <p:sldId id="301" r:id="rId33"/>
    <p:sldId id="25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B41E19-AED7-C889-6B3C-426063352091}" v="1" dt="2025-01-27T11:01:02.719"/>
    <p1510:client id="{FF06E559-195D-4A84-B82D-6785AA08547C}" v="9" dt="2025-01-27T11:59:47.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63" d="100"/>
          <a:sy n="63" d="100"/>
        </p:scale>
        <p:origin x="8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FF06E559-195D-4A84-B82D-6785AA08547C}"/>
    <pc:docChg chg="modSld">
      <pc:chgData name="Simona Ferraraccio" userId="c9694aeb-2f50-401b-8abf-67f8a7106701" providerId="ADAL" clId="{FF06E559-195D-4A84-B82D-6785AA08547C}" dt="2025-01-27T12:02:32.834" v="1" actId="20577"/>
      <pc:docMkLst>
        <pc:docMk/>
      </pc:docMkLst>
      <pc:sldChg chg="modSp mod">
        <pc:chgData name="Simona Ferraraccio" userId="c9694aeb-2f50-401b-8abf-67f8a7106701" providerId="ADAL" clId="{FF06E559-195D-4A84-B82D-6785AA08547C}" dt="2025-01-27T12:02:32.834" v="1" actId="20577"/>
        <pc:sldMkLst>
          <pc:docMk/>
          <pc:sldMk cId="0" sldId="285"/>
        </pc:sldMkLst>
        <pc:spChg chg="mod">
          <ac:chgData name="Simona Ferraraccio" userId="c9694aeb-2f50-401b-8abf-67f8a7106701" providerId="ADAL" clId="{FF06E559-195D-4A84-B82D-6785AA08547C}" dt="2025-01-27T12:02:32.834" v="1" actId="20577"/>
          <ac:spMkLst>
            <pc:docMk/>
            <pc:sldMk cId="0" sldId="285"/>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DE5E5B-97C8-4E30-AA3E-31E642AE6577}" type="doc">
      <dgm:prSet loTypeId="urn:microsoft.com/office/officeart/2018/2/layout/IconVerticalSolidList" loCatId="icon" qsTypeId="urn:microsoft.com/office/officeart/2005/8/quickstyle/simple1" qsCatId="simple" csTypeId="urn:microsoft.com/office/officeart/2005/8/colors/accent2_4" csCatId="accent2" phldr="1"/>
      <dgm:spPr/>
      <dgm:t>
        <a:bodyPr/>
        <a:lstStyle/>
        <a:p>
          <a:endParaRPr lang="en-US"/>
        </a:p>
      </dgm:t>
    </dgm:pt>
    <dgm:pt modelId="{5EF49A36-1C2E-4305-B13B-C35CE0F00D51}">
      <dgm:prSet/>
      <dgm:spPr/>
      <dgm:t>
        <a:bodyPr/>
        <a:lstStyle/>
        <a:p>
          <a:pPr>
            <a:lnSpc>
              <a:spcPct val="100000"/>
            </a:lnSpc>
          </a:pPr>
          <a:r>
            <a:rPr lang="en-GB" dirty="0"/>
            <a:t>Achievement at Level 5 reflects the ability to identify and use relevant understanding, methods and skills to address broadly-defined, complex problems. </a:t>
          </a:r>
          <a:endParaRPr lang="en-US" dirty="0"/>
        </a:p>
      </dgm:t>
    </dgm:pt>
    <dgm:pt modelId="{BD20EA32-13C1-48B9-839D-BA160391F07F}" type="parTrans" cxnId="{E3556DDE-107A-4530-8CB3-5769B0A3DE51}">
      <dgm:prSet/>
      <dgm:spPr/>
      <dgm:t>
        <a:bodyPr/>
        <a:lstStyle/>
        <a:p>
          <a:endParaRPr lang="en-US"/>
        </a:p>
      </dgm:t>
    </dgm:pt>
    <dgm:pt modelId="{F04B7675-C02B-4098-A8D9-4D4C8EBF6467}" type="sibTrans" cxnId="{E3556DDE-107A-4530-8CB3-5769B0A3DE51}">
      <dgm:prSet/>
      <dgm:spPr/>
      <dgm:t>
        <a:bodyPr/>
        <a:lstStyle/>
        <a:p>
          <a:endParaRPr lang="en-US"/>
        </a:p>
      </dgm:t>
    </dgm:pt>
    <dgm:pt modelId="{E8AE66B3-3E6C-4144-AA11-D95240EB32A9}">
      <dgm:prSet/>
      <dgm:spPr/>
      <dgm:t>
        <a:bodyPr/>
        <a:lstStyle/>
        <a:p>
          <a:pPr>
            <a:lnSpc>
              <a:spcPct val="100000"/>
            </a:lnSpc>
          </a:pPr>
          <a:r>
            <a:rPr lang="en-GB" dirty="0"/>
            <a:t>It includes taking responsibility for planning and developing courses of action as well as exercising autonomy and judgement within broad parameters. </a:t>
          </a:r>
          <a:endParaRPr lang="en-US" dirty="0"/>
        </a:p>
      </dgm:t>
    </dgm:pt>
    <dgm:pt modelId="{C0565E2C-1A20-42D8-836B-699458242EBA}" type="parTrans" cxnId="{5F6FDA0F-5BE9-4C88-9537-690B37D25545}">
      <dgm:prSet/>
      <dgm:spPr/>
      <dgm:t>
        <a:bodyPr/>
        <a:lstStyle/>
        <a:p>
          <a:endParaRPr lang="en-US"/>
        </a:p>
      </dgm:t>
    </dgm:pt>
    <dgm:pt modelId="{BC4FA218-E484-43AE-9EC8-4EAFD165895A}" type="sibTrans" cxnId="{5F6FDA0F-5BE9-4C88-9537-690B37D25545}">
      <dgm:prSet/>
      <dgm:spPr/>
      <dgm:t>
        <a:bodyPr/>
        <a:lstStyle/>
        <a:p>
          <a:endParaRPr lang="en-US"/>
        </a:p>
      </dgm:t>
    </dgm:pt>
    <dgm:pt modelId="{3DB2F2CF-90D6-4DF5-8400-14136704EE87}">
      <dgm:prSet/>
      <dgm:spPr/>
      <dgm:t>
        <a:bodyPr/>
        <a:lstStyle/>
        <a:p>
          <a:pPr>
            <a:lnSpc>
              <a:spcPct val="100000"/>
            </a:lnSpc>
          </a:pPr>
          <a:r>
            <a:rPr lang="en-GB" dirty="0"/>
            <a:t>It also reflects understanding of different perspectives, approaches or schools of thought and the reasoning behind them. </a:t>
          </a:r>
          <a:endParaRPr lang="en-US" dirty="0"/>
        </a:p>
      </dgm:t>
    </dgm:pt>
    <dgm:pt modelId="{8457F286-8BF5-4EA4-AF08-C22340468389}" type="parTrans" cxnId="{BE06D584-670C-499D-8B76-2BEEC2139CA0}">
      <dgm:prSet/>
      <dgm:spPr/>
      <dgm:t>
        <a:bodyPr/>
        <a:lstStyle/>
        <a:p>
          <a:endParaRPr lang="en-US"/>
        </a:p>
      </dgm:t>
    </dgm:pt>
    <dgm:pt modelId="{81DD3441-B56B-4207-A918-1BF89FA1A5F6}" type="sibTrans" cxnId="{BE06D584-670C-499D-8B76-2BEEC2139CA0}">
      <dgm:prSet/>
      <dgm:spPr/>
      <dgm:t>
        <a:bodyPr/>
        <a:lstStyle/>
        <a:p>
          <a:endParaRPr lang="en-US"/>
        </a:p>
      </dgm:t>
    </dgm:pt>
    <dgm:pt modelId="{8A40F715-9A01-4433-BBEE-E125EA119603}" type="pres">
      <dgm:prSet presAssocID="{CFDE5E5B-97C8-4E30-AA3E-31E642AE6577}" presName="root" presStyleCnt="0">
        <dgm:presLayoutVars>
          <dgm:dir/>
          <dgm:resizeHandles val="exact"/>
        </dgm:presLayoutVars>
      </dgm:prSet>
      <dgm:spPr/>
    </dgm:pt>
    <dgm:pt modelId="{59E7ED8C-C189-441C-8245-FD4EF2F13EE0}" type="pres">
      <dgm:prSet presAssocID="{5EF49A36-1C2E-4305-B13B-C35CE0F00D51}" presName="compNode" presStyleCnt="0"/>
      <dgm:spPr/>
    </dgm:pt>
    <dgm:pt modelId="{04653102-818A-4066-B452-B3F0ABD53FDB}" type="pres">
      <dgm:prSet presAssocID="{5EF49A36-1C2E-4305-B13B-C35CE0F00D51}" presName="bgRect" presStyleLbl="bgShp" presStyleIdx="0" presStyleCnt="3" custLinFactNeighborY="2123"/>
      <dgm:spPr/>
    </dgm:pt>
    <dgm:pt modelId="{A4EDCF71-21F1-4B8F-8F49-107916D7374B}" type="pres">
      <dgm:prSet presAssocID="{5EF49A36-1C2E-4305-B13B-C35CE0F00D51}" presName="iconRect" presStyleLbl="node1" presStyleIdx="0" presStyleCnt="3" custLinFactNeighborX="1312" custLinFactNeighborY="-131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DE7EDE60-BA6D-4330-8A0F-7A1661FB7BB3}" type="pres">
      <dgm:prSet presAssocID="{5EF49A36-1C2E-4305-B13B-C35CE0F00D51}" presName="spaceRect" presStyleCnt="0"/>
      <dgm:spPr/>
    </dgm:pt>
    <dgm:pt modelId="{D6C47F03-D708-44CA-97A3-8703901F75FE}" type="pres">
      <dgm:prSet presAssocID="{5EF49A36-1C2E-4305-B13B-C35CE0F00D51}" presName="parTx" presStyleLbl="revTx" presStyleIdx="0" presStyleCnt="3" custLinFactNeighborY="2123">
        <dgm:presLayoutVars>
          <dgm:chMax val="0"/>
          <dgm:chPref val="0"/>
        </dgm:presLayoutVars>
      </dgm:prSet>
      <dgm:spPr/>
    </dgm:pt>
    <dgm:pt modelId="{2D6744D5-D691-47BC-A1B8-632FAE84D95B}" type="pres">
      <dgm:prSet presAssocID="{F04B7675-C02B-4098-A8D9-4D4C8EBF6467}" presName="sibTrans" presStyleCnt="0"/>
      <dgm:spPr/>
    </dgm:pt>
    <dgm:pt modelId="{B7663C18-AF85-49F6-8A10-1A31AAD95D8B}" type="pres">
      <dgm:prSet presAssocID="{E8AE66B3-3E6C-4144-AA11-D95240EB32A9}" presName="compNode" presStyleCnt="0"/>
      <dgm:spPr/>
    </dgm:pt>
    <dgm:pt modelId="{AE58FEF0-EABE-41F5-A1BF-1EB63475F71D}" type="pres">
      <dgm:prSet presAssocID="{E8AE66B3-3E6C-4144-AA11-D95240EB32A9}" presName="bgRect" presStyleLbl="bgShp" presStyleIdx="1" presStyleCnt="3" custLinFactNeighborX="623" custLinFactNeighborY="-13953"/>
      <dgm:spPr/>
    </dgm:pt>
    <dgm:pt modelId="{B6FD2110-EF03-4B68-AB52-57E5DD1F2B3C}" type="pres">
      <dgm:prSet presAssocID="{E8AE66B3-3E6C-4144-AA11-D95240EB32A9}" presName="iconRect" presStyleLbl="node1" presStyleIdx="1" presStyleCnt="3" custLinFactNeighborX="1312" custLinFactNeighborY="-2536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AAE6A859-85E8-4A7E-B953-4C28CD8FB897}" type="pres">
      <dgm:prSet presAssocID="{E8AE66B3-3E6C-4144-AA11-D95240EB32A9}" presName="spaceRect" presStyleCnt="0"/>
      <dgm:spPr/>
    </dgm:pt>
    <dgm:pt modelId="{F6C5D348-B167-4372-9F16-35D890506665}" type="pres">
      <dgm:prSet presAssocID="{E8AE66B3-3E6C-4144-AA11-D95240EB32A9}" presName="parTx" presStyleLbl="revTx" presStyleIdx="1" presStyleCnt="3" custLinFactNeighborY="-13953">
        <dgm:presLayoutVars>
          <dgm:chMax val="0"/>
          <dgm:chPref val="0"/>
        </dgm:presLayoutVars>
      </dgm:prSet>
      <dgm:spPr/>
    </dgm:pt>
    <dgm:pt modelId="{0B81B1C8-F4AD-467A-B862-1F0A52CCB69E}" type="pres">
      <dgm:prSet presAssocID="{BC4FA218-E484-43AE-9EC8-4EAFD165895A}" presName="sibTrans" presStyleCnt="0"/>
      <dgm:spPr/>
    </dgm:pt>
    <dgm:pt modelId="{90789701-396B-42D4-955F-FF340A1127B6}" type="pres">
      <dgm:prSet presAssocID="{3DB2F2CF-90D6-4DF5-8400-14136704EE87}" presName="compNode" presStyleCnt="0"/>
      <dgm:spPr/>
    </dgm:pt>
    <dgm:pt modelId="{A1DC74C3-581C-420E-9D25-66FABED0449C}" type="pres">
      <dgm:prSet presAssocID="{3DB2F2CF-90D6-4DF5-8400-14136704EE87}" presName="bgRect" presStyleLbl="bgShp" presStyleIdx="2" presStyleCnt="3" custLinFactNeighborY="-33469"/>
      <dgm:spPr/>
    </dgm:pt>
    <dgm:pt modelId="{1302CBC4-F9D5-4513-8C32-B69BE21409E0}" type="pres">
      <dgm:prSet presAssocID="{3DB2F2CF-90D6-4DF5-8400-14136704EE87}" presName="iconRect" presStyleLbl="node1" presStyleIdx="2" presStyleCnt="3" custLinFactNeighborX="-2624" custLinFactNeighborY="-6035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AD482255-03C3-4F4A-8BED-05B87B429A4D}" type="pres">
      <dgm:prSet presAssocID="{3DB2F2CF-90D6-4DF5-8400-14136704EE87}" presName="spaceRect" presStyleCnt="0"/>
      <dgm:spPr/>
    </dgm:pt>
    <dgm:pt modelId="{CD2F38CA-E575-408B-AFED-9FE9AD9250B2}" type="pres">
      <dgm:prSet presAssocID="{3DB2F2CF-90D6-4DF5-8400-14136704EE87}" presName="parTx" presStyleLbl="revTx" presStyleIdx="2" presStyleCnt="3" custLinFactNeighborX="-345" custLinFactNeighborY="-33469">
        <dgm:presLayoutVars>
          <dgm:chMax val="0"/>
          <dgm:chPref val="0"/>
        </dgm:presLayoutVars>
      </dgm:prSet>
      <dgm:spPr/>
    </dgm:pt>
  </dgm:ptLst>
  <dgm:cxnLst>
    <dgm:cxn modelId="{5F6FDA0F-5BE9-4C88-9537-690B37D25545}" srcId="{CFDE5E5B-97C8-4E30-AA3E-31E642AE6577}" destId="{E8AE66B3-3E6C-4144-AA11-D95240EB32A9}" srcOrd="1" destOrd="0" parTransId="{C0565E2C-1A20-42D8-836B-699458242EBA}" sibTransId="{BC4FA218-E484-43AE-9EC8-4EAFD165895A}"/>
    <dgm:cxn modelId="{C86B6156-65D8-4572-8EFA-599A80146FD1}" type="presOf" srcId="{CFDE5E5B-97C8-4E30-AA3E-31E642AE6577}" destId="{8A40F715-9A01-4433-BBEE-E125EA119603}" srcOrd="0" destOrd="0" presId="urn:microsoft.com/office/officeart/2018/2/layout/IconVerticalSolidList"/>
    <dgm:cxn modelId="{BE06D584-670C-499D-8B76-2BEEC2139CA0}" srcId="{CFDE5E5B-97C8-4E30-AA3E-31E642AE6577}" destId="{3DB2F2CF-90D6-4DF5-8400-14136704EE87}" srcOrd="2" destOrd="0" parTransId="{8457F286-8BF5-4EA4-AF08-C22340468389}" sibTransId="{81DD3441-B56B-4207-A918-1BF89FA1A5F6}"/>
    <dgm:cxn modelId="{478E229E-BCE0-4355-B077-EAC73B42A5D8}" type="presOf" srcId="{E8AE66B3-3E6C-4144-AA11-D95240EB32A9}" destId="{F6C5D348-B167-4372-9F16-35D890506665}" srcOrd="0" destOrd="0" presId="urn:microsoft.com/office/officeart/2018/2/layout/IconVerticalSolidList"/>
    <dgm:cxn modelId="{8E4691B3-2810-4EE3-96EB-1DD56D725F84}" type="presOf" srcId="{3DB2F2CF-90D6-4DF5-8400-14136704EE87}" destId="{CD2F38CA-E575-408B-AFED-9FE9AD9250B2}" srcOrd="0" destOrd="0" presId="urn:microsoft.com/office/officeart/2018/2/layout/IconVerticalSolidList"/>
    <dgm:cxn modelId="{0EA6D3BC-0748-4B8D-97E5-87BE8EDDB6E7}" type="presOf" srcId="{5EF49A36-1C2E-4305-B13B-C35CE0F00D51}" destId="{D6C47F03-D708-44CA-97A3-8703901F75FE}" srcOrd="0" destOrd="0" presId="urn:microsoft.com/office/officeart/2018/2/layout/IconVerticalSolidList"/>
    <dgm:cxn modelId="{E3556DDE-107A-4530-8CB3-5769B0A3DE51}" srcId="{CFDE5E5B-97C8-4E30-AA3E-31E642AE6577}" destId="{5EF49A36-1C2E-4305-B13B-C35CE0F00D51}" srcOrd="0" destOrd="0" parTransId="{BD20EA32-13C1-48B9-839D-BA160391F07F}" sibTransId="{F04B7675-C02B-4098-A8D9-4D4C8EBF6467}"/>
    <dgm:cxn modelId="{372B7197-67FD-4058-8226-84EC8DCD8FA7}" type="presParOf" srcId="{8A40F715-9A01-4433-BBEE-E125EA119603}" destId="{59E7ED8C-C189-441C-8245-FD4EF2F13EE0}" srcOrd="0" destOrd="0" presId="urn:microsoft.com/office/officeart/2018/2/layout/IconVerticalSolidList"/>
    <dgm:cxn modelId="{432F5085-3F47-483A-8714-ACDAA1004D32}" type="presParOf" srcId="{59E7ED8C-C189-441C-8245-FD4EF2F13EE0}" destId="{04653102-818A-4066-B452-B3F0ABD53FDB}" srcOrd="0" destOrd="0" presId="urn:microsoft.com/office/officeart/2018/2/layout/IconVerticalSolidList"/>
    <dgm:cxn modelId="{802FC352-2F50-4473-B3ED-01A99AF4161D}" type="presParOf" srcId="{59E7ED8C-C189-441C-8245-FD4EF2F13EE0}" destId="{A4EDCF71-21F1-4B8F-8F49-107916D7374B}" srcOrd="1" destOrd="0" presId="urn:microsoft.com/office/officeart/2018/2/layout/IconVerticalSolidList"/>
    <dgm:cxn modelId="{51417096-67A5-48D0-A4EB-C73AECAC6377}" type="presParOf" srcId="{59E7ED8C-C189-441C-8245-FD4EF2F13EE0}" destId="{DE7EDE60-BA6D-4330-8A0F-7A1661FB7BB3}" srcOrd="2" destOrd="0" presId="urn:microsoft.com/office/officeart/2018/2/layout/IconVerticalSolidList"/>
    <dgm:cxn modelId="{5DD6AF0D-4A35-4E1E-AED6-3E69D8B5CAA0}" type="presParOf" srcId="{59E7ED8C-C189-441C-8245-FD4EF2F13EE0}" destId="{D6C47F03-D708-44CA-97A3-8703901F75FE}" srcOrd="3" destOrd="0" presId="urn:microsoft.com/office/officeart/2018/2/layout/IconVerticalSolidList"/>
    <dgm:cxn modelId="{E61FAC70-F15B-4241-A612-A14D88DFD4F1}" type="presParOf" srcId="{8A40F715-9A01-4433-BBEE-E125EA119603}" destId="{2D6744D5-D691-47BC-A1B8-632FAE84D95B}" srcOrd="1" destOrd="0" presId="urn:microsoft.com/office/officeart/2018/2/layout/IconVerticalSolidList"/>
    <dgm:cxn modelId="{1B122BF7-439A-40B6-9EEE-C8603EE7ECEB}" type="presParOf" srcId="{8A40F715-9A01-4433-BBEE-E125EA119603}" destId="{B7663C18-AF85-49F6-8A10-1A31AAD95D8B}" srcOrd="2" destOrd="0" presId="urn:microsoft.com/office/officeart/2018/2/layout/IconVerticalSolidList"/>
    <dgm:cxn modelId="{6220E367-2268-4ADB-8697-3CC43E406487}" type="presParOf" srcId="{B7663C18-AF85-49F6-8A10-1A31AAD95D8B}" destId="{AE58FEF0-EABE-41F5-A1BF-1EB63475F71D}" srcOrd="0" destOrd="0" presId="urn:microsoft.com/office/officeart/2018/2/layout/IconVerticalSolidList"/>
    <dgm:cxn modelId="{3AA27D4E-EB15-4DFA-AFD0-B2C70BB47D70}" type="presParOf" srcId="{B7663C18-AF85-49F6-8A10-1A31AAD95D8B}" destId="{B6FD2110-EF03-4B68-AB52-57E5DD1F2B3C}" srcOrd="1" destOrd="0" presId="urn:microsoft.com/office/officeart/2018/2/layout/IconVerticalSolidList"/>
    <dgm:cxn modelId="{72D24ED5-9813-4B04-B30C-9437CFCA52F5}" type="presParOf" srcId="{B7663C18-AF85-49F6-8A10-1A31AAD95D8B}" destId="{AAE6A859-85E8-4A7E-B953-4C28CD8FB897}" srcOrd="2" destOrd="0" presId="urn:microsoft.com/office/officeart/2018/2/layout/IconVerticalSolidList"/>
    <dgm:cxn modelId="{02B5D9C5-6651-4DA4-A36A-068E6B4D29B7}" type="presParOf" srcId="{B7663C18-AF85-49F6-8A10-1A31AAD95D8B}" destId="{F6C5D348-B167-4372-9F16-35D890506665}" srcOrd="3" destOrd="0" presId="urn:microsoft.com/office/officeart/2018/2/layout/IconVerticalSolidList"/>
    <dgm:cxn modelId="{E88EE75D-385D-4FD4-97B1-F0F83B9361A0}" type="presParOf" srcId="{8A40F715-9A01-4433-BBEE-E125EA119603}" destId="{0B81B1C8-F4AD-467A-B862-1F0A52CCB69E}" srcOrd="3" destOrd="0" presId="urn:microsoft.com/office/officeart/2018/2/layout/IconVerticalSolidList"/>
    <dgm:cxn modelId="{D15637AE-8CEC-427A-AC6E-975B84E1B4F3}" type="presParOf" srcId="{8A40F715-9A01-4433-BBEE-E125EA119603}" destId="{90789701-396B-42D4-955F-FF340A1127B6}" srcOrd="4" destOrd="0" presId="urn:microsoft.com/office/officeart/2018/2/layout/IconVerticalSolidList"/>
    <dgm:cxn modelId="{36BA6769-E0D9-4912-855E-5448C1D7236B}" type="presParOf" srcId="{90789701-396B-42D4-955F-FF340A1127B6}" destId="{A1DC74C3-581C-420E-9D25-66FABED0449C}" srcOrd="0" destOrd="0" presId="urn:microsoft.com/office/officeart/2018/2/layout/IconVerticalSolidList"/>
    <dgm:cxn modelId="{DFDBEA8E-37CF-4A13-8BB3-0B5ACD35E3BB}" type="presParOf" srcId="{90789701-396B-42D4-955F-FF340A1127B6}" destId="{1302CBC4-F9D5-4513-8C32-B69BE21409E0}" srcOrd="1" destOrd="0" presId="urn:microsoft.com/office/officeart/2018/2/layout/IconVerticalSolidList"/>
    <dgm:cxn modelId="{4A959C30-48BE-4B93-946A-F9285B65BA82}" type="presParOf" srcId="{90789701-396B-42D4-955F-FF340A1127B6}" destId="{AD482255-03C3-4F4A-8BED-05B87B429A4D}" srcOrd="2" destOrd="0" presId="urn:microsoft.com/office/officeart/2018/2/layout/IconVerticalSolidList"/>
    <dgm:cxn modelId="{4EEACAE5-AA52-43E2-8C8E-392998C791D8}" type="presParOf" srcId="{90789701-396B-42D4-955F-FF340A1127B6}" destId="{CD2F38CA-E575-408B-AFED-9FE9AD9250B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0E33EA-4602-4B89-B1BC-6F769E3F03DD}" type="doc">
      <dgm:prSet loTypeId="urn:microsoft.com/office/officeart/2018/2/layout/IconVerticalSolidList" loCatId="icon" qsTypeId="urn:microsoft.com/office/officeart/2005/8/quickstyle/simple1" qsCatId="simple" csTypeId="urn:microsoft.com/office/officeart/2005/8/colors/accent2_4" csCatId="accent2" phldr="1"/>
      <dgm:spPr/>
      <dgm:t>
        <a:bodyPr/>
        <a:lstStyle/>
        <a:p>
          <a:endParaRPr lang="en-US"/>
        </a:p>
      </dgm:t>
    </dgm:pt>
    <dgm:pt modelId="{64BFA1E3-39F6-4F25-A4D5-1D41044B6F14}">
      <dgm:prSet/>
      <dgm:spPr/>
      <dgm:t>
        <a:bodyPr/>
        <a:lstStyle/>
        <a:p>
          <a:pPr>
            <a:lnSpc>
              <a:spcPct val="100000"/>
            </a:lnSpc>
          </a:pPr>
          <a:r>
            <a:rPr lang="en-GB" dirty="0">
              <a:latin typeface="Aptos" panose="020B0004020202020204" pitchFamily="34" charset="0"/>
            </a:rPr>
            <a:t>The aim of this module is to develop critical understanding of health economics and of relevant government policy</a:t>
          </a:r>
          <a:endParaRPr lang="en-US" dirty="0">
            <a:latin typeface="Aptos" panose="020B0004020202020204" pitchFamily="34" charset="0"/>
          </a:endParaRPr>
        </a:p>
      </dgm:t>
    </dgm:pt>
    <dgm:pt modelId="{0D423899-1A93-4A1E-AA6C-1A313BB8FD2B}" type="parTrans" cxnId="{47AF2B19-1084-4BEA-A683-F9569D0BC21B}">
      <dgm:prSet/>
      <dgm:spPr/>
      <dgm:t>
        <a:bodyPr/>
        <a:lstStyle/>
        <a:p>
          <a:endParaRPr lang="en-US"/>
        </a:p>
      </dgm:t>
    </dgm:pt>
    <dgm:pt modelId="{FDD32D57-A692-441D-A7C3-32383E730E17}" type="sibTrans" cxnId="{47AF2B19-1084-4BEA-A683-F9569D0BC21B}">
      <dgm:prSet/>
      <dgm:spPr/>
      <dgm:t>
        <a:bodyPr/>
        <a:lstStyle/>
        <a:p>
          <a:endParaRPr lang="en-US"/>
        </a:p>
      </dgm:t>
    </dgm:pt>
    <dgm:pt modelId="{5A9205DC-3692-4EA6-9D22-1D2EA7AF20F2}">
      <dgm:prSet/>
      <dgm:spPr/>
      <dgm:t>
        <a:bodyPr/>
        <a:lstStyle/>
        <a:p>
          <a:pPr>
            <a:lnSpc>
              <a:spcPct val="100000"/>
            </a:lnSpc>
          </a:pPr>
          <a:r>
            <a:rPr lang="en-GB" dirty="0">
              <a:latin typeface="Aptos" panose="020B0004020202020204" pitchFamily="34" charset="0"/>
            </a:rPr>
            <a:t>On completion of this module, the student should be able to demonstrate the ability to:</a:t>
          </a:r>
          <a:endParaRPr lang="en-US" dirty="0">
            <a:latin typeface="Aptos" panose="020B0004020202020204" pitchFamily="34" charset="0"/>
          </a:endParaRPr>
        </a:p>
      </dgm:t>
    </dgm:pt>
    <dgm:pt modelId="{85EEB2D7-B010-4A8B-8387-5AF8C6C82414}" type="parTrans" cxnId="{2FDF07A5-4A81-4B14-AA5E-88B79424A8C3}">
      <dgm:prSet/>
      <dgm:spPr/>
      <dgm:t>
        <a:bodyPr/>
        <a:lstStyle/>
        <a:p>
          <a:endParaRPr lang="en-US"/>
        </a:p>
      </dgm:t>
    </dgm:pt>
    <dgm:pt modelId="{65033529-6141-428C-A0CA-FD9C9D0C50B3}" type="sibTrans" cxnId="{2FDF07A5-4A81-4B14-AA5E-88B79424A8C3}">
      <dgm:prSet/>
      <dgm:spPr/>
      <dgm:t>
        <a:bodyPr/>
        <a:lstStyle/>
        <a:p>
          <a:endParaRPr lang="en-US"/>
        </a:p>
      </dgm:t>
    </dgm:pt>
    <dgm:pt modelId="{C682C5FF-8124-4211-A87E-90DF4CAAA733}">
      <dgm:prSet/>
      <dgm:spPr/>
      <dgm:t>
        <a:bodyPr/>
        <a:lstStyle/>
        <a:p>
          <a:pPr>
            <a:lnSpc>
              <a:spcPct val="100000"/>
            </a:lnSpc>
          </a:pPr>
          <a:r>
            <a:rPr lang="en-GB" dirty="0">
              <a:latin typeface="Aptos" panose="020B0004020202020204" pitchFamily="34" charset="0"/>
            </a:rPr>
            <a:t>1. Critically analyse and evaluate economics in the context of healthcare</a:t>
          </a:r>
          <a:endParaRPr lang="en-US" dirty="0">
            <a:latin typeface="Aptos" panose="020B0004020202020204" pitchFamily="34" charset="0"/>
          </a:endParaRPr>
        </a:p>
      </dgm:t>
    </dgm:pt>
    <dgm:pt modelId="{8F187129-843A-4437-AC25-52030711711A}" type="parTrans" cxnId="{ED072907-B623-4A29-A8C2-B0FC87AB882A}">
      <dgm:prSet/>
      <dgm:spPr/>
      <dgm:t>
        <a:bodyPr/>
        <a:lstStyle/>
        <a:p>
          <a:endParaRPr lang="en-US"/>
        </a:p>
      </dgm:t>
    </dgm:pt>
    <dgm:pt modelId="{574FFB10-88E2-4C9D-9456-D30D231B032B}" type="sibTrans" cxnId="{ED072907-B623-4A29-A8C2-B0FC87AB882A}">
      <dgm:prSet/>
      <dgm:spPr/>
      <dgm:t>
        <a:bodyPr/>
        <a:lstStyle/>
        <a:p>
          <a:endParaRPr lang="en-US"/>
        </a:p>
      </dgm:t>
    </dgm:pt>
    <dgm:pt modelId="{8CD4F510-8787-43B4-BC03-D724121CF1EA}">
      <dgm:prSet/>
      <dgm:spPr/>
      <dgm:t>
        <a:bodyPr/>
        <a:lstStyle/>
        <a:p>
          <a:pPr>
            <a:lnSpc>
              <a:spcPct val="100000"/>
            </a:lnSpc>
          </a:pPr>
          <a:r>
            <a:rPr lang="en-GB" dirty="0">
              <a:latin typeface="Aptos" panose="020B0004020202020204" pitchFamily="34" charset="0"/>
            </a:rPr>
            <a:t>2. Demonstrate critical understanding of strategy/policy related to health economics</a:t>
          </a:r>
          <a:endParaRPr lang="en-US" dirty="0">
            <a:latin typeface="Aptos" panose="020B0004020202020204" pitchFamily="34" charset="0"/>
          </a:endParaRPr>
        </a:p>
      </dgm:t>
    </dgm:pt>
    <dgm:pt modelId="{37DDFA4A-0FD7-4C0B-9B12-76C3AB1BFBC4}" type="parTrans" cxnId="{A5D85FAE-12D8-4003-9D33-8B5F31F6DA88}">
      <dgm:prSet/>
      <dgm:spPr/>
      <dgm:t>
        <a:bodyPr/>
        <a:lstStyle/>
        <a:p>
          <a:endParaRPr lang="en-US"/>
        </a:p>
      </dgm:t>
    </dgm:pt>
    <dgm:pt modelId="{639DA897-B233-4F49-9845-4430E789E20C}" type="sibTrans" cxnId="{A5D85FAE-12D8-4003-9D33-8B5F31F6DA88}">
      <dgm:prSet/>
      <dgm:spPr/>
      <dgm:t>
        <a:bodyPr/>
        <a:lstStyle/>
        <a:p>
          <a:endParaRPr lang="en-US"/>
        </a:p>
      </dgm:t>
    </dgm:pt>
    <dgm:pt modelId="{FF2EF35C-5828-4723-9208-34C8AB913C6A}" type="pres">
      <dgm:prSet presAssocID="{3E0E33EA-4602-4B89-B1BC-6F769E3F03DD}" presName="root" presStyleCnt="0">
        <dgm:presLayoutVars>
          <dgm:dir/>
          <dgm:resizeHandles val="exact"/>
        </dgm:presLayoutVars>
      </dgm:prSet>
      <dgm:spPr/>
    </dgm:pt>
    <dgm:pt modelId="{3FD2919F-873C-45C2-B74E-616E4D9D0AD4}" type="pres">
      <dgm:prSet presAssocID="{64BFA1E3-39F6-4F25-A4D5-1D41044B6F14}" presName="compNode" presStyleCnt="0"/>
      <dgm:spPr/>
    </dgm:pt>
    <dgm:pt modelId="{77755CDC-E53A-46F8-A6D0-0473D559E95B}" type="pres">
      <dgm:prSet presAssocID="{64BFA1E3-39F6-4F25-A4D5-1D41044B6F14}" presName="bgRect" presStyleLbl="bgShp" presStyleIdx="0" presStyleCnt="2" custLinFactNeighborX="833" custLinFactNeighborY="-25224"/>
      <dgm:spPr/>
    </dgm:pt>
    <dgm:pt modelId="{AAA5CE19-2855-400B-B85B-38870EC5121F}" type="pres">
      <dgm:prSet presAssocID="{64BFA1E3-39F6-4F25-A4D5-1D41044B6F14}" presName="iconRect" presStyleLbl="node1" presStyleIdx="0" presStyleCnt="2" custLinFactNeighborX="7518" custLinFactNeighborY="-4586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598C2219-72FF-4154-8D89-498695569D3F}" type="pres">
      <dgm:prSet presAssocID="{64BFA1E3-39F6-4F25-A4D5-1D41044B6F14}" presName="spaceRect" presStyleCnt="0"/>
      <dgm:spPr/>
    </dgm:pt>
    <dgm:pt modelId="{B5B7B88E-23E2-40C2-9872-CAACB5424F70}" type="pres">
      <dgm:prSet presAssocID="{64BFA1E3-39F6-4F25-A4D5-1D41044B6F14}" presName="parTx" presStyleLbl="revTx" presStyleIdx="0" presStyleCnt="3" custLinFactNeighborX="1015" custLinFactNeighborY="-25224">
        <dgm:presLayoutVars>
          <dgm:chMax val="0"/>
          <dgm:chPref val="0"/>
        </dgm:presLayoutVars>
      </dgm:prSet>
      <dgm:spPr/>
    </dgm:pt>
    <dgm:pt modelId="{225DE985-3B5F-49C9-B231-2399F9D80B09}" type="pres">
      <dgm:prSet presAssocID="{FDD32D57-A692-441D-A7C3-32383E730E17}" presName="sibTrans" presStyleCnt="0"/>
      <dgm:spPr/>
    </dgm:pt>
    <dgm:pt modelId="{75924D8E-C85D-436C-9B16-6D2C8C2EC69A}" type="pres">
      <dgm:prSet presAssocID="{5A9205DC-3692-4EA6-9D22-1D2EA7AF20F2}" presName="compNode" presStyleCnt="0"/>
      <dgm:spPr/>
    </dgm:pt>
    <dgm:pt modelId="{0E24DE9E-56A7-4A62-BE59-D05C86055BC1}" type="pres">
      <dgm:prSet presAssocID="{5A9205DC-3692-4EA6-9D22-1D2EA7AF20F2}" presName="bgRect" presStyleLbl="bgShp" presStyleIdx="1" presStyleCnt="2" custLinFactNeighborX="833" custLinFactNeighborY="-22050"/>
      <dgm:spPr/>
    </dgm:pt>
    <dgm:pt modelId="{B0AF03CB-7280-4CBD-AC46-D2A521AEA64B}" type="pres">
      <dgm:prSet presAssocID="{5A9205DC-3692-4EA6-9D22-1D2EA7AF20F2}" presName="iconRect" presStyleLbl="node1" presStyleIdx="1" presStyleCnt="2" custLinFactNeighborX="7518" custLinFactNeighborY="-4009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1EACDB36-0285-4C82-99FE-48176111763A}" type="pres">
      <dgm:prSet presAssocID="{5A9205DC-3692-4EA6-9D22-1D2EA7AF20F2}" presName="spaceRect" presStyleCnt="0"/>
      <dgm:spPr/>
    </dgm:pt>
    <dgm:pt modelId="{583D3814-8704-44CF-8524-923ACABEFAA4}" type="pres">
      <dgm:prSet presAssocID="{5A9205DC-3692-4EA6-9D22-1D2EA7AF20F2}" presName="parTx" presStyleLbl="revTx" presStyleIdx="1" presStyleCnt="3" custLinFactNeighborX="1852" custLinFactNeighborY="-22050">
        <dgm:presLayoutVars>
          <dgm:chMax val="0"/>
          <dgm:chPref val="0"/>
        </dgm:presLayoutVars>
      </dgm:prSet>
      <dgm:spPr/>
    </dgm:pt>
    <dgm:pt modelId="{DAAB7B60-7CD3-47AA-931B-D14001E02446}" type="pres">
      <dgm:prSet presAssocID="{5A9205DC-3692-4EA6-9D22-1D2EA7AF20F2}" presName="desTx" presStyleLbl="revTx" presStyleIdx="2" presStyleCnt="3" custScaleX="110194" custLinFactNeighborX="172" custLinFactNeighborY="-22050">
        <dgm:presLayoutVars/>
      </dgm:prSet>
      <dgm:spPr/>
    </dgm:pt>
  </dgm:ptLst>
  <dgm:cxnLst>
    <dgm:cxn modelId="{ED072907-B623-4A29-A8C2-B0FC87AB882A}" srcId="{5A9205DC-3692-4EA6-9D22-1D2EA7AF20F2}" destId="{C682C5FF-8124-4211-A87E-90DF4CAAA733}" srcOrd="0" destOrd="0" parTransId="{8F187129-843A-4437-AC25-52030711711A}" sibTransId="{574FFB10-88E2-4C9D-9456-D30D231B032B}"/>
    <dgm:cxn modelId="{47AF2B19-1084-4BEA-A683-F9569D0BC21B}" srcId="{3E0E33EA-4602-4B89-B1BC-6F769E3F03DD}" destId="{64BFA1E3-39F6-4F25-A4D5-1D41044B6F14}" srcOrd="0" destOrd="0" parTransId="{0D423899-1A93-4A1E-AA6C-1A313BB8FD2B}" sibTransId="{FDD32D57-A692-441D-A7C3-32383E730E17}"/>
    <dgm:cxn modelId="{D058463D-FDB5-4800-BCC4-BAC96AF82377}" type="presOf" srcId="{64BFA1E3-39F6-4F25-A4D5-1D41044B6F14}" destId="{B5B7B88E-23E2-40C2-9872-CAACB5424F70}" srcOrd="0" destOrd="0" presId="urn:microsoft.com/office/officeart/2018/2/layout/IconVerticalSolidList"/>
    <dgm:cxn modelId="{2FDF07A5-4A81-4B14-AA5E-88B79424A8C3}" srcId="{3E0E33EA-4602-4B89-B1BC-6F769E3F03DD}" destId="{5A9205DC-3692-4EA6-9D22-1D2EA7AF20F2}" srcOrd="1" destOrd="0" parTransId="{85EEB2D7-B010-4A8B-8387-5AF8C6C82414}" sibTransId="{65033529-6141-428C-A0CA-FD9C9D0C50B3}"/>
    <dgm:cxn modelId="{A5D85FAE-12D8-4003-9D33-8B5F31F6DA88}" srcId="{5A9205DC-3692-4EA6-9D22-1D2EA7AF20F2}" destId="{8CD4F510-8787-43B4-BC03-D724121CF1EA}" srcOrd="1" destOrd="0" parTransId="{37DDFA4A-0FD7-4C0B-9B12-76C3AB1BFBC4}" sibTransId="{639DA897-B233-4F49-9845-4430E789E20C}"/>
    <dgm:cxn modelId="{763A1AC1-9087-4CEA-9B95-A3EED9723E79}" type="presOf" srcId="{5A9205DC-3692-4EA6-9D22-1D2EA7AF20F2}" destId="{583D3814-8704-44CF-8524-923ACABEFAA4}" srcOrd="0" destOrd="0" presId="urn:microsoft.com/office/officeart/2018/2/layout/IconVerticalSolidList"/>
    <dgm:cxn modelId="{7CA931C7-68C7-4EFE-8C3D-0CFA7E81E758}" type="presOf" srcId="{8CD4F510-8787-43B4-BC03-D724121CF1EA}" destId="{DAAB7B60-7CD3-47AA-931B-D14001E02446}" srcOrd="0" destOrd="1" presId="urn:microsoft.com/office/officeart/2018/2/layout/IconVerticalSolidList"/>
    <dgm:cxn modelId="{42FA40CB-E420-4F42-BE0F-3A321EA0D330}" type="presOf" srcId="{C682C5FF-8124-4211-A87E-90DF4CAAA733}" destId="{DAAB7B60-7CD3-47AA-931B-D14001E02446}" srcOrd="0" destOrd="0" presId="urn:microsoft.com/office/officeart/2018/2/layout/IconVerticalSolidList"/>
    <dgm:cxn modelId="{A5B7F8CC-9544-465C-B16F-83CE57B4736B}" type="presOf" srcId="{3E0E33EA-4602-4B89-B1BC-6F769E3F03DD}" destId="{FF2EF35C-5828-4723-9208-34C8AB913C6A}" srcOrd="0" destOrd="0" presId="urn:microsoft.com/office/officeart/2018/2/layout/IconVerticalSolidList"/>
    <dgm:cxn modelId="{53A67F5A-71D4-43AB-9349-A34ADB61D8F5}" type="presParOf" srcId="{FF2EF35C-5828-4723-9208-34C8AB913C6A}" destId="{3FD2919F-873C-45C2-B74E-616E4D9D0AD4}" srcOrd="0" destOrd="0" presId="urn:microsoft.com/office/officeart/2018/2/layout/IconVerticalSolidList"/>
    <dgm:cxn modelId="{12F829A7-7C36-42BB-BDA6-1C4DD948271A}" type="presParOf" srcId="{3FD2919F-873C-45C2-B74E-616E4D9D0AD4}" destId="{77755CDC-E53A-46F8-A6D0-0473D559E95B}" srcOrd="0" destOrd="0" presId="urn:microsoft.com/office/officeart/2018/2/layout/IconVerticalSolidList"/>
    <dgm:cxn modelId="{CBACBAF8-7219-454F-A413-912CF0020F40}" type="presParOf" srcId="{3FD2919F-873C-45C2-B74E-616E4D9D0AD4}" destId="{AAA5CE19-2855-400B-B85B-38870EC5121F}" srcOrd="1" destOrd="0" presId="urn:microsoft.com/office/officeart/2018/2/layout/IconVerticalSolidList"/>
    <dgm:cxn modelId="{76803CBC-16AA-432E-BC26-568BCD1349AA}" type="presParOf" srcId="{3FD2919F-873C-45C2-B74E-616E4D9D0AD4}" destId="{598C2219-72FF-4154-8D89-498695569D3F}" srcOrd="2" destOrd="0" presId="urn:microsoft.com/office/officeart/2018/2/layout/IconVerticalSolidList"/>
    <dgm:cxn modelId="{558A9576-54B5-4817-B75E-89C0DD37C5E9}" type="presParOf" srcId="{3FD2919F-873C-45C2-B74E-616E4D9D0AD4}" destId="{B5B7B88E-23E2-40C2-9872-CAACB5424F70}" srcOrd="3" destOrd="0" presId="urn:microsoft.com/office/officeart/2018/2/layout/IconVerticalSolidList"/>
    <dgm:cxn modelId="{900C6FA0-CD7E-466A-A314-F0CF437E8ED3}" type="presParOf" srcId="{FF2EF35C-5828-4723-9208-34C8AB913C6A}" destId="{225DE985-3B5F-49C9-B231-2399F9D80B09}" srcOrd="1" destOrd="0" presId="urn:microsoft.com/office/officeart/2018/2/layout/IconVerticalSolidList"/>
    <dgm:cxn modelId="{C7167D57-9C40-4703-AAAF-9424A7C00716}" type="presParOf" srcId="{FF2EF35C-5828-4723-9208-34C8AB913C6A}" destId="{75924D8E-C85D-436C-9B16-6D2C8C2EC69A}" srcOrd="2" destOrd="0" presId="urn:microsoft.com/office/officeart/2018/2/layout/IconVerticalSolidList"/>
    <dgm:cxn modelId="{31765C3A-B9F6-4438-AD6D-EC83E27D44FD}" type="presParOf" srcId="{75924D8E-C85D-436C-9B16-6D2C8C2EC69A}" destId="{0E24DE9E-56A7-4A62-BE59-D05C86055BC1}" srcOrd="0" destOrd="0" presId="urn:microsoft.com/office/officeart/2018/2/layout/IconVerticalSolidList"/>
    <dgm:cxn modelId="{14A29263-0F8F-4DF9-81A7-3B6723A6FEB9}" type="presParOf" srcId="{75924D8E-C85D-436C-9B16-6D2C8C2EC69A}" destId="{B0AF03CB-7280-4CBD-AC46-D2A521AEA64B}" srcOrd="1" destOrd="0" presId="urn:microsoft.com/office/officeart/2018/2/layout/IconVerticalSolidList"/>
    <dgm:cxn modelId="{6A1835FC-16DA-4810-B85E-15CAD3661033}" type="presParOf" srcId="{75924D8E-C85D-436C-9B16-6D2C8C2EC69A}" destId="{1EACDB36-0285-4C82-99FE-48176111763A}" srcOrd="2" destOrd="0" presId="urn:microsoft.com/office/officeart/2018/2/layout/IconVerticalSolidList"/>
    <dgm:cxn modelId="{0FBB0EA4-32D0-4C02-969F-7467B2E1175A}" type="presParOf" srcId="{75924D8E-C85D-436C-9B16-6D2C8C2EC69A}" destId="{583D3814-8704-44CF-8524-923ACABEFAA4}" srcOrd="3" destOrd="0" presId="urn:microsoft.com/office/officeart/2018/2/layout/IconVerticalSolidList"/>
    <dgm:cxn modelId="{1CB041C1-815B-43C0-B6D9-6544FA7FD2BB}" type="presParOf" srcId="{75924D8E-C85D-436C-9B16-6D2C8C2EC69A}" destId="{DAAB7B60-7CD3-47AA-931B-D14001E02446}" srcOrd="4"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B2B017-833A-4D8E-92D0-74B1870A178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372E69-0B27-4F5A-9307-B26B1DF4C7A7}">
      <dgm:prSet/>
      <dgm:spPr/>
      <dgm:t>
        <a:bodyPr/>
        <a:lstStyle/>
        <a:p>
          <a:r>
            <a:rPr lang="en-GB" dirty="0"/>
            <a:t>The written assignments should be submitted, via Turnitin, by </a:t>
          </a:r>
          <a:r>
            <a:rPr lang="en-GB" b="1" dirty="0"/>
            <a:t>14 March 2025</a:t>
          </a:r>
          <a:r>
            <a:rPr lang="en-GB" dirty="0"/>
            <a:t>.</a:t>
          </a:r>
          <a:endParaRPr lang="en-US" dirty="0"/>
        </a:p>
      </dgm:t>
    </dgm:pt>
    <dgm:pt modelId="{BA677157-F263-4E2A-8734-8CF13428DDC5}" type="parTrans" cxnId="{96BEFD8C-5784-4EC5-A11E-432BA5E4F73A}">
      <dgm:prSet/>
      <dgm:spPr/>
      <dgm:t>
        <a:bodyPr/>
        <a:lstStyle/>
        <a:p>
          <a:endParaRPr lang="en-US"/>
        </a:p>
      </dgm:t>
    </dgm:pt>
    <dgm:pt modelId="{B181A00C-9199-4A73-93A8-E2B4909E628C}" type="sibTrans" cxnId="{96BEFD8C-5784-4EC5-A11E-432BA5E4F73A}">
      <dgm:prSet/>
      <dgm:spPr/>
      <dgm:t>
        <a:bodyPr/>
        <a:lstStyle/>
        <a:p>
          <a:endParaRPr lang="en-US"/>
        </a:p>
      </dgm:t>
    </dgm:pt>
    <dgm:pt modelId="{6B38D9AC-68E3-49FE-8FB1-DF994E1ED5E5}">
      <dgm:prSet/>
      <dgm:spPr/>
      <dgm:t>
        <a:bodyPr/>
        <a:lstStyle/>
        <a:p>
          <a:r>
            <a:rPr lang="en-GB" dirty="0"/>
            <a:t>Provisional mark and feedback: </a:t>
          </a:r>
          <a:r>
            <a:rPr lang="en-GB" b="1" dirty="0"/>
            <a:t>11 April 2025</a:t>
          </a:r>
          <a:r>
            <a:rPr lang="en-GB" dirty="0"/>
            <a:t>.</a:t>
          </a:r>
          <a:endParaRPr lang="en-US" dirty="0"/>
        </a:p>
      </dgm:t>
    </dgm:pt>
    <dgm:pt modelId="{BC15014E-7C55-4CCD-8DC4-2A0246F059EE}" type="parTrans" cxnId="{1B1F1305-BD3C-427C-BCE5-F90C4C9A182D}">
      <dgm:prSet/>
      <dgm:spPr/>
      <dgm:t>
        <a:bodyPr/>
        <a:lstStyle/>
        <a:p>
          <a:endParaRPr lang="en-US"/>
        </a:p>
      </dgm:t>
    </dgm:pt>
    <dgm:pt modelId="{D47F30AC-C88F-464F-B8AE-D741BF8D835D}" type="sibTrans" cxnId="{1B1F1305-BD3C-427C-BCE5-F90C4C9A182D}">
      <dgm:prSet/>
      <dgm:spPr/>
      <dgm:t>
        <a:bodyPr/>
        <a:lstStyle/>
        <a:p>
          <a:endParaRPr lang="en-US"/>
        </a:p>
      </dgm:t>
    </dgm:pt>
    <dgm:pt modelId="{E0B8C7DB-FF36-4F27-BBEE-037AE41458CB}" type="pres">
      <dgm:prSet presAssocID="{A3B2B017-833A-4D8E-92D0-74B1870A1785}" presName="root" presStyleCnt="0">
        <dgm:presLayoutVars>
          <dgm:dir/>
          <dgm:resizeHandles val="exact"/>
        </dgm:presLayoutVars>
      </dgm:prSet>
      <dgm:spPr/>
    </dgm:pt>
    <dgm:pt modelId="{6B2ECACC-7B33-42FE-ADB4-C1B83A3339E2}" type="pres">
      <dgm:prSet presAssocID="{FF372E69-0B27-4F5A-9307-B26B1DF4C7A7}" presName="compNode" presStyleCnt="0"/>
      <dgm:spPr/>
    </dgm:pt>
    <dgm:pt modelId="{7DA487A8-6F9E-4815-8DDF-583FBFE5339B}" type="pres">
      <dgm:prSet presAssocID="{FF372E69-0B27-4F5A-9307-B26B1DF4C7A7}" presName="bgRect" presStyleLbl="bgShp" presStyleIdx="0" presStyleCnt="2"/>
      <dgm:spPr/>
    </dgm:pt>
    <dgm:pt modelId="{F9CA90E0-483C-41CE-9295-37F514D1AB11}" type="pres">
      <dgm:prSet presAssocID="{FF372E69-0B27-4F5A-9307-B26B1DF4C7A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AB1B7E12-8153-4148-9854-C3E486F873D7}" type="pres">
      <dgm:prSet presAssocID="{FF372E69-0B27-4F5A-9307-B26B1DF4C7A7}" presName="spaceRect" presStyleCnt="0"/>
      <dgm:spPr/>
    </dgm:pt>
    <dgm:pt modelId="{D0BDFC4F-B7A5-4985-AF27-95990934F066}" type="pres">
      <dgm:prSet presAssocID="{FF372E69-0B27-4F5A-9307-B26B1DF4C7A7}" presName="parTx" presStyleLbl="revTx" presStyleIdx="0" presStyleCnt="2">
        <dgm:presLayoutVars>
          <dgm:chMax val="0"/>
          <dgm:chPref val="0"/>
        </dgm:presLayoutVars>
      </dgm:prSet>
      <dgm:spPr/>
    </dgm:pt>
    <dgm:pt modelId="{82485838-72A6-4BA3-8A1C-A955FA3455E7}" type="pres">
      <dgm:prSet presAssocID="{B181A00C-9199-4A73-93A8-E2B4909E628C}" presName="sibTrans" presStyleCnt="0"/>
      <dgm:spPr/>
    </dgm:pt>
    <dgm:pt modelId="{C3D8E6DC-23FE-4CAC-910C-C61832E261A8}" type="pres">
      <dgm:prSet presAssocID="{6B38D9AC-68E3-49FE-8FB1-DF994E1ED5E5}" presName="compNode" presStyleCnt="0"/>
      <dgm:spPr/>
    </dgm:pt>
    <dgm:pt modelId="{8087AB7E-A120-450E-AAA5-1A508BC3E226}" type="pres">
      <dgm:prSet presAssocID="{6B38D9AC-68E3-49FE-8FB1-DF994E1ED5E5}" presName="bgRect" presStyleLbl="bgShp" presStyleIdx="1" presStyleCnt="2"/>
      <dgm:spPr/>
    </dgm:pt>
    <dgm:pt modelId="{7588CE02-329A-4FBC-8CC9-B98B130BE056}" type="pres">
      <dgm:prSet presAssocID="{6B38D9AC-68E3-49FE-8FB1-DF994E1ED5E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DBCD537-D6C7-433A-9564-452308734EE6}" type="pres">
      <dgm:prSet presAssocID="{6B38D9AC-68E3-49FE-8FB1-DF994E1ED5E5}" presName="spaceRect" presStyleCnt="0"/>
      <dgm:spPr/>
    </dgm:pt>
    <dgm:pt modelId="{1204D3D3-9682-4568-A0E5-C628EB9BB7C5}" type="pres">
      <dgm:prSet presAssocID="{6B38D9AC-68E3-49FE-8FB1-DF994E1ED5E5}" presName="parTx" presStyleLbl="revTx" presStyleIdx="1" presStyleCnt="2">
        <dgm:presLayoutVars>
          <dgm:chMax val="0"/>
          <dgm:chPref val="0"/>
        </dgm:presLayoutVars>
      </dgm:prSet>
      <dgm:spPr/>
    </dgm:pt>
  </dgm:ptLst>
  <dgm:cxnLst>
    <dgm:cxn modelId="{1B1F1305-BD3C-427C-BCE5-F90C4C9A182D}" srcId="{A3B2B017-833A-4D8E-92D0-74B1870A1785}" destId="{6B38D9AC-68E3-49FE-8FB1-DF994E1ED5E5}" srcOrd="1" destOrd="0" parTransId="{BC15014E-7C55-4CCD-8DC4-2A0246F059EE}" sibTransId="{D47F30AC-C88F-464F-B8AE-D741BF8D835D}"/>
    <dgm:cxn modelId="{8F9BB021-407B-4275-A0CA-78B3013B1832}" type="presOf" srcId="{FF372E69-0B27-4F5A-9307-B26B1DF4C7A7}" destId="{D0BDFC4F-B7A5-4985-AF27-95990934F066}" srcOrd="0" destOrd="0" presId="urn:microsoft.com/office/officeart/2018/2/layout/IconVerticalSolidList"/>
    <dgm:cxn modelId="{5620DD31-9905-4A4F-BA25-6417FED955C9}" type="presOf" srcId="{A3B2B017-833A-4D8E-92D0-74B1870A1785}" destId="{E0B8C7DB-FF36-4F27-BBEE-037AE41458CB}" srcOrd="0" destOrd="0" presId="urn:microsoft.com/office/officeart/2018/2/layout/IconVerticalSolidList"/>
    <dgm:cxn modelId="{EB57A353-1F24-4642-924E-EE3B3BFBA6C1}" type="presOf" srcId="{6B38D9AC-68E3-49FE-8FB1-DF994E1ED5E5}" destId="{1204D3D3-9682-4568-A0E5-C628EB9BB7C5}" srcOrd="0" destOrd="0" presId="urn:microsoft.com/office/officeart/2018/2/layout/IconVerticalSolidList"/>
    <dgm:cxn modelId="{96BEFD8C-5784-4EC5-A11E-432BA5E4F73A}" srcId="{A3B2B017-833A-4D8E-92D0-74B1870A1785}" destId="{FF372E69-0B27-4F5A-9307-B26B1DF4C7A7}" srcOrd="0" destOrd="0" parTransId="{BA677157-F263-4E2A-8734-8CF13428DDC5}" sibTransId="{B181A00C-9199-4A73-93A8-E2B4909E628C}"/>
    <dgm:cxn modelId="{6B176CB7-ACF7-4AE7-976A-CDD0FEA22506}" type="presParOf" srcId="{E0B8C7DB-FF36-4F27-BBEE-037AE41458CB}" destId="{6B2ECACC-7B33-42FE-ADB4-C1B83A3339E2}" srcOrd="0" destOrd="0" presId="urn:microsoft.com/office/officeart/2018/2/layout/IconVerticalSolidList"/>
    <dgm:cxn modelId="{58B6DD83-6B48-4E1A-A280-8B0409DF3510}" type="presParOf" srcId="{6B2ECACC-7B33-42FE-ADB4-C1B83A3339E2}" destId="{7DA487A8-6F9E-4815-8DDF-583FBFE5339B}" srcOrd="0" destOrd="0" presId="urn:microsoft.com/office/officeart/2018/2/layout/IconVerticalSolidList"/>
    <dgm:cxn modelId="{2CFF1155-C2D3-4C6C-9F4E-B0F45187CD55}" type="presParOf" srcId="{6B2ECACC-7B33-42FE-ADB4-C1B83A3339E2}" destId="{F9CA90E0-483C-41CE-9295-37F514D1AB11}" srcOrd="1" destOrd="0" presId="urn:microsoft.com/office/officeart/2018/2/layout/IconVerticalSolidList"/>
    <dgm:cxn modelId="{1072BF71-B552-4408-8024-D27DBDAA163F}" type="presParOf" srcId="{6B2ECACC-7B33-42FE-ADB4-C1B83A3339E2}" destId="{AB1B7E12-8153-4148-9854-C3E486F873D7}" srcOrd="2" destOrd="0" presId="urn:microsoft.com/office/officeart/2018/2/layout/IconVerticalSolidList"/>
    <dgm:cxn modelId="{9F6FDD92-102C-491E-9A3D-E280975F92BC}" type="presParOf" srcId="{6B2ECACC-7B33-42FE-ADB4-C1B83A3339E2}" destId="{D0BDFC4F-B7A5-4985-AF27-95990934F066}" srcOrd="3" destOrd="0" presId="urn:microsoft.com/office/officeart/2018/2/layout/IconVerticalSolidList"/>
    <dgm:cxn modelId="{B05FBB9E-2B04-4974-ABE8-20D6950979B0}" type="presParOf" srcId="{E0B8C7DB-FF36-4F27-BBEE-037AE41458CB}" destId="{82485838-72A6-4BA3-8A1C-A955FA3455E7}" srcOrd="1" destOrd="0" presId="urn:microsoft.com/office/officeart/2018/2/layout/IconVerticalSolidList"/>
    <dgm:cxn modelId="{DDFBA868-B39A-4AC1-B1DF-19E6F73E22EA}" type="presParOf" srcId="{E0B8C7DB-FF36-4F27-BBEE-037AE41458CB}" destId="{C3D8E6DC-23FE-4CAC-910C-C61832E261A8}" srcOrd="2" destOrd="0" presId="urn:microsoft.com/office/officeart/2018/2/layout/IconVerticalSolidList"/>
    <dgm:cxn modelId="{1AC21DAF-1EA5-4E79-B5BD-0BAEFF2A6808}" type="presParOf" srcId="{C3D8E6DC-23FE-4CAC-910C-C61832E261A8}" destId="{8087AB7E-A120-450E-AAA5-1A508BC3E226}" srcOrd="0" destOrd="0" presId="urn:microsoft.com/office/officeart/2018/2/layout/IconVerticalSolidList"/>
    <dgm:cxn modelId="{1555F010-4D11-4F3A-AD1D-3641CC4DF127}" type="presParOf" srcId="{C3D8E6DC-23FE-4CAC-910C-C61832E261A8}" destId="{7588CE02-329A-4FBC-8CC9-B98B130BE056}" srcOrd="1" destOrd="0" presId="urn:microsoft.com/office/officeart/2018/2/layout/IconVerticalSolidList"/>
    <dgm:cxn modelId="{E4B03EB6-44B6-433E-9C59-76320918B990}" type="presParOf" srcId="{C3D8E6DC-23FE-4CAC-910C-C61832E261A8}" destId="{ADBCD537-D6C7-433A-9564-452308734EE6}" srcOrd="2" destOrd="0" presId="urn:microsoft.com/office/officeart/2018/2/layout/IconVerticalSolidList"/>
    <dgm:cxn modelId="{DA7A67B2-D42D-4B9B-BBCE-794D03C34F5A}" type="presParOf" srcId="{C3D8E6DC-23FE-4CAC-910C-C61832E261A8}" destId="{1204D3D3-9682-4568-A0E5-C628EB9BB7C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CFADC9-6A57-4F9B-8857-B77F124AF3FB}"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C9997250-97D3-4643-8A60-07D88BF932C3}">
      <dgm:prSet/>
      <dgm:spPr/>
      <dgm:t>
        <a:bodyPr/>
        <a:lstStyle/>
        <a:p>
          <a:r>
            <a:rPr lang="en-GB"/>
            <a:t>Check the reference lists at the end of PPTs for key reading </a:t>
          </a:r>
          <a:endParaRPr lang="en-US"/>
        </a:p>
      </dgm:t>
    </dgm:pt>
    <dgm:pt modelId="{894CDCD2-2C88-4DD7-8695-5FD28BC10127}" type="parTrans" cxnId="{6692EC2F-78DF-4301-BEEF-BD53000F2DEF}">
      <dgm:prSet/>
      <dgm:spPr/>
      <dgm:t>
        <a:bodyPr/>
        <a:lstStyle/>
        <a:p>
          <a:endParaRPr lang="en-US"/>
        </a:p>
      </dgm:t>
    </dgm:pt>
    <dgm:pt modelId="{3C579F64-C83C-4D07-8423-39856054E917}" type="sibTrans" cxnId="{6692EC2F-78DF-4301-BEEF-BD53000F2DEF}">
      <dgm:prSet phldrT="1" phldr="0"/>
      <dgm:spPr/>
      <dgm:t>
        <a:bodyPr/>
        <a:lstStyle/>
        <a:p>
          <a:r>
            <a:rPr lang="en-US"/>
            <a:t>1</a:t>
          </a:r>
        </a:p>
      </dgm:t>
    </dgm:pt>
    <dgm:pt modelId="{B5BA9625-8D2E-42DA-8A2E-A660122087B4}">
      <dgm:prSet/>
      <dgm:spPr/>
      <dgm:t>
        <a:bodyPr/>
        <a:lstStyle/>
        <a:p>
          <a:r>
            <a:rPr lang="en-GB"/>
            <a:t>Make use of the campus libraries (books can be ordered from other campuses)</a:t>
          </a:r>
          <a:endParaRPr lang="en-US"/>
        </a:p>
      </dgm:t>
    </dgm:pt>
    <dgm:pt modelId="{E499C74B-DDFC-4478-90E2-E0122CC6F04E}" type="parTrans" cxnId="{DA6A060A-6243-4E14-83C6-3B3DF7EF4F27}">
      <dgm:prSet/>
      <dgm:spPr/>
      <dgm:t>
        <a:bodyPr/>
        <a:lstStyle/>
        <a:p>
          <a:endParaRPr lang="en-US"/>
        </a:p>
      </dgm:t>
    </dgm:pt>
    <dgm:pt modelId="{C1B205FE-E040-41D7-A318-33E10D61CDE1}" type="sibTrans" cxnId="{DA6A060A-6243-4E14-83C6-3B3DF7EF4F27}">
      <dgm:prSet phldrT="2" phldr="0"/>
      <dgm:spPr/>
      <dgm:t>
        <a:bodyPr/>
        <a:lstStyle/>
        <a:p>
          <a:r>
            <a:rPr lang="en-US"/>
            <a:t>2</a:t>
          </a:r>
        </a:p>
      </dgm:t>
    </dgm:pt>
    <dgm:pt modelId="{F9743F72-7199-4667-AC83-BC1712EE8327}">
      <dgm:prSet/>
      <dgm:spPr/>
      <dgm:t>
        <a:bodyPr/>
        <a:lstStyle/>
        <a:p>
          <a:r>
            <a:rPr lang="en-GB"/>
            <a:t>Do not be afraid to request what you need</a:t>
          </a:r>
          <a:endParaRPr lang="en-US"/>
        </a:p>
      </dgm:t>
    </dgm:pt>
    <dgm:pt modelId="{16EDDB83-5BA0-48A5-BE98-045B4DB14840}" type="parTrans" cxnId="{887B8D4F-9288-491A-BA39-0FCA40395420}">
      <dgm:prSet/>
      <dgm:spPr/>
      <dgm:t>
        <a:bodyPr/>
        <a:lstStyle/>
        <a:p>
          <a:endParaRPr lang="en-US"/>
        </a:p>
      </dgm:t>
    </dgm:pt>
    <dgm:pt modelId="{DBBC1862-083E-4AFC-9285-0A27725D0948}" type="sibTrans" cxnId="{887B8D4F-9288-491A-BA39-0FCA40395420}">
      <dgm:prSet phldrT="3" phldr="0"/>
      <dgm:spPr/>
      <dgm:t>
        <a:bodyPr/>
        <a:lstStyle/>
        <a:p>
          <a:r>
            <a:rPr lang="en-US"/>
            <a:t>3</a:t>
          </a:r>
        </a:p>
      </dgm:t>
    </dgm:pt>
    <dgm:pt modelId="{062DC810-3923-464B-B24C-8323120BDC2E}" type="pres">
      <dgm:prSet presAssocID="{EACFADC9-6A57-4F9B-8857-B77F124AF3FB}" presName="Name0" presStyleCnt="0">
        <dgm:presLayoutVars>
          <dgm:animLvl val="lvl"/>
          <dgm:resizeHandles val="exact"/>
        </dgm:presLayoutVars>
      </dgm:prSet>
      <dgm:spPr/>
    </dgm:pt>
    <dgm:pt modelId="{32DDCF58-4A45-405F-92EF-D61EF1F84C80}" type="pres">
      <dgm:prSet presAssocID="{C9997250-97D3-4643-8A60-07D88BF932C3}" presName="compositeNode" presStyleCnt="0">
        <dgm:presLayoutVars>
          <dgm:bulletEnabled val="1"/>
        </dgm:presLayoutVars>
      </dgm:prSet>
      <dgm:spPr/>
    </dgm:pt>
    <dgm:pt modelId="{86EC9F68-82D8-4670-86B2-3ABF95870F60}" type="pres">
      <dgm:prSet presAssocID="{C9997250-97D3-4643-8A60-07D88BF932C3}" presName="bgRect" presStyleLbl="bgAccFollowNode1" presStyleIdx="0" presStyleCnt="3"/>
      <dgm:spPr/>
    </dgm:pt>
    <dgm:pt modelId="{C9F81114-D626-4B98-BE33-488F40636AE2}" type="pres">
      <dgm:prSet presAssocID="{3C579F64-C83C-4D07-8423-39856054E917}" presName="sibTransNodeCircle" presStyleLbl="alignNode1" presStyleIdx="0" presStyleCnt="6">
        <dgm:presLayoutVars>
          <dgm:chMax val="0"/>
          <dgm:bulletEnabled/>
        </dgm:presLayoutVars>
      </dgm:prSet>
      <dgm:spPr/>
    </dgm:pt>
    <dgm:pt modelId="{BE04145A-7D2E-40CC-8E7E-D46EE0E53199}" type="pres">
      <dgm:prSet presAssocID="{C9997250-97D3-4643-8A60-07D88BF932C3}" presName="bottomLine" presStyleLbl="alignNode1" presStyleIdx="1" presStyleCnt="6">
        <dgm:presLayoutVars/>
      </dgm:prSet>
      <dgm:spPr/>
    </dgm:pt>
    <dgm:pt modelId="{1263AD4A-EDCF-4013-9562-0150A5DCE133}" type="pres">
      <dgm:prSet presAssocID="{C9997250-97D3-4643-8A60-07D88BF932C3}" presName="nodeText" presStyleLbl="bgAccFollowNode1" presStyleIdx="0" presStyleCnt="3">
        <dgm:presLayoutVars>
          <dgm:bulletEnabled val="1"/>
        </dgm:presLayoutVars>
      </dgm:prSet>
      <dgm:spPr/>
    </dgm:pt>
    <dgm:pt modelId="{01AB8440-BBCA-472A-ADA7-AC67BFD01F25}" type="pres">
      <dgm:prSet presAssocID="{3C579F64-C83C-4D07-8423-39856054E917}" presName="sibTrans" presStyleCnt="0"/>
      <dgm:spPr/>
    </dgm:pt>
    <dgm:pt modelId="{71A4E5F9-169F-4EEF-8F38-A1954737D319}" type="pres">
      <dgm:prSet presAssocID="{B5BA9625-8D2E-42DA-8A2E-A660122087B4}" presName="compositeNode" presStyleCnt="0">
        <dgm:presLayoutVars>
          <dgm:bulletEnabled val="1"/>
        </dgm:presLayoutVars>
      </dgm:prSet>
      <dgm:spPr/>
    </dgm:pt>
    <dgm:pt modelId="{4FDED089-D2C2-40FE-94F9-E21174BB02DD}" type="pres">
      <dgm:prSet presAssocID="{B5BA9625-8D2E-42DA-8A2E-A660122087B4}" presName="bgRect" presStyleLbl="bgAccFollowNode1" presStyleIdx="1" presStyleCnt="3"/>
      <dgm:spPr/>
    </dgm:pt>
    <dgm:pt modelId="{D53901A8-EBE8-4468-8374-45C0E6185659}" type="pres">
      <dgm:prSet presAssocID="{C1B205FE-E040-41D7-A318-33E10D61CDE1}" presName="sibTransNodeCircle" presStyleLbl="alignNode1" presStyleIdx="2" presStyleCnt="6">
        <dgm:presLayoutVars>
          <dgm:chMax val="0"/>
          <dgm:bulletEnabled/>
        </dgm:presLayoutVars>
      </dgm:prSet>
      <dgm:spPr/>
    </dgm:pt>
    <dgm:pt modelId="{E40116DF-0E5E-450F-BB6A-C97F2BCF4E08}" type="pres">
      <dgm:prSet presAssocID="{B5BA9625-8D2E-42DA-8A2E-A660122087B4}" presName="bottomLine" presStyleLbl="alignNode1" presStyleIdx="3" presStyleCnt="6">
        <dgm:presLayoutVars/>
      </dgm:prSet>
      <dgm:spPr/>
    </dgm:pt>
    <dgm:pt modelId="{997D2C06-EAF8-4CEE-BE19-2A28A0A2A1E8}" type="pres">
      <dgm:prSet presAssocID="{B5BA9625-8D2E-42DA-8A2E-A660122087B4}" presName="nodeText" presStyleLbl="bgAccFollowNode1" presStyleIdx="1" presStyleCnt="3">
        <dgm:presLayoutVars>
          <dgm:bulletEnabled val="1"/>
        </dgm:presLayoutVars>
      </dgm:prSet>
      <dgm:spPr/>
    </dgm:pt>
    <dgm:pt modelId="{E4700720-C511-478A-B282-97894804ADF1}" type="pres">
      <dgm:prSet presAssocID="{C1B205FE-E040-41D7-A318-33E10D61CDE1}" presName="sibTrans" presStyleCnt="0"/>
      <dgm:spPr/>
    </dgm:pt>
    <dgm:pt modelId="{2ACEAA3B-9AB4-4BD9-8D20-6621BA196E85}" type="pres">
      <dgm:prSet presAssocID="{F9743F72-7199-4667-AC83-BC1712EE8327}" presName="compositeNode" presStyleCnt="0">
        <dgm:presLayoutVars>
          <dgm:bulletEnabled val="1"/>
        </dgm:presLayoutVars>
      </dgm:prSet>
      <dgm:spPr/>
    </dgm:pt>
    <dgm:pt modelId="{C67E05B6-5D1F-47CA-A4F0-9A6087028A17}" type="pres">
      <dgm:prSet presAssocID="{F9743F72-7199-4667-AC83-BC1712EE8327}" presName="bgRect" presStyleLbl="bgAccFollowNode1" presStyleIdx="2" presStyleCnt="3"/>
      <dgm:spPr/>
    </dgm:pt>
    <dgm:pt modelId="{AFD7DE87-C933-4806-A0BA-121DC1D435BA}" type="pres">
      <dgm:prSet presAssocID="{DBBC1862-083E-4AFC-9285-0A27725D0948}" presName="sibTransNodeCircle" presStyleLbl="alignNode1" presStyleIdx="4" presStyleCnt="6">
        <dgm:presLayoutVars>
          <dgm:chMax val="0"/>
          <dgm:bulletEnabled/>
        </dgm:presLayoutVars>
      </dgm:prSet>
      <dgm:spPr/>
    </dgm:pt>
    <dgm:pt modelId="{8416C1A7-9D34-4E5C-BE45-9ADA7A234B09}" type="pres">
      <dgm:prSet presAssocID="{F9743F72-7199-4667-AC83-BC1712EE8327}" presName="bottomLine" presStyleLbl="alignNode1" presStyleIdx="5" presStyleCnt="6">
        <dgm:presLayoutVars/>
      </dgm:prSet>
      <dgm:spPr/>
    </dgm:pt>
    <dgm:pt modelId="{A8FBD8D3-A2C9-463F-9CEF-5C2649F14EB4}" type="pres">
      <dgm:prSet presAssocID="{F9743F72-7199-4667-AC83-BC1712EE8327}" presName="nodeText" presStyleLbl="bgAccFollowNode1" presStyleIdx="2" presStyleCnt="3">
        <dgm:presLayoutVars>
          <dgm:bulletEnabled val="1"/>
        </dgm:presLayoutVars>
      </dgm:prSet>
      <dgm:spPr/>
    </dgm:pt>
  </dgm:ptLst>
  <dgm:cxnLst>
    <dgm:cxn modelId="{DA6A060A-6243-4E14-83C6-3B3DF7EF4F27}" srcId="{EACFADC9-6A57-4F9B-8857-B77F124AF3FB}" destId="{B5BA9625-8D2E-42DA-8A2E-A660122087B4}" srcOrd="1" destOrd="0" parTransId="{E499C74B-DDFC-4478-90E2-E0122CC6F04E}" sibTransId="{C1B205FE-E040-41D7-A318-33E10D61CDE1}"/>
    <dgm:cxn modelId="{2992E90C-4C2C-4710-B5A7-0718745D5914}" type="presOf" srcId="{DBBC1862-083E-4AFC-9285-0A27725D0948}" destId="{AFD7DE87-C933-4806-A0BA-121DC1D435BA}" srcOrd="0" destOrd="0" presId="urn:microsoft.com/office/officeart/2016/7/layout/BasicLinearProcessNumbered"/>
    <dgm:cxn modelId="{74184222-B3B7-43C0-90B1-41ECF9E2F406}" type="presOf" srcId="{B5BA9625-8D2E-42DA-8A2E-A660122087B4}" destId="{4FDED089-D2C2-40FE-94F9-E21174BB02DD}" srcOrd="0" destOrd="0" presId="urn:microsoft.com/office/officeart/2016/7/layout/BasicLinearProcessNumbered"/>
    <dgm:cxn modelId="{6692EC2F-78DF-4301-BEEF-BD53000F2DEF}" srcId="{EACFADC9-6A57-4F9B-8857-B77F124AF3FB}" destId="{C9997250-97D3-4643-8A60-07D88BF932C3}" srcOrd="0" destOrd="0" parTransId="{894CDCD2-2C88-4DD7-8695-5FD28BC10127}" sibTransId="{3C579F64-C83C-4D07-8423-39856054E917}"/>
    <dgm:cxn modelId="{4994AB5C-3850-4665-AEFD-F991771CF2A7}" type="presOf" srcId="{C1B205FE-E040-41D7-A318-33E10D61CDE1}" destId="{D53901A8-EBE8-4468-8374-45C0E6185659}" srcOrd="0" destOrd="0" presId="urn:microsoft.com/office/officeart/2016/7/layout/BasicLinearProcessNumbered"/>
    <dgm:cxn modelId="{9330734D-3DAD-4C71-BAD7-777069AA33BD}" type="presOf" srcId="{3C579F64-C83C-4D07-8423-39856054E917}" destId="{C9F81114-D626-4B98-BE33-488F40636AE2}" srcOrd="0" destOrd="0" presId="urn:microsoft.com/office/officeart/2016/7/layout/BasicLinearProcessNumbered"/>
    <dgm:cxn modelId="{887B8D4F-9288-491A-BA39-0FCA40395420}" srcId="{EACFADC9-6A57-4F9B-8857-B77F124AF3FB}" destId="{F9743F72-7199-4667-AC83-BC1712EE8327}" srcOrd="2" destOrd="0" parTransId="{16EDDB83-5BA0-48A5-BE98-045B4DB14840}" sibTransId="{DBBC1862-083E-4AFC-9285-0A27725D0948}"/>
    <dgm:cxn modelId="{DF24E587-40A3-44E7-AA60-A8D9025A6359}" type="presOf" srcId="{C9997250-97D3-4643-8A60-07D88BF932C3}" destId="{1263AD4A-EDCF-4013-9562-0150A5DCE133}" srcOrd="1" destOrd="0" presId="urn:microsoft.com/office/officeart/2016/7/layout/BasicLinearProcessNumbered"/>
    <dgm:cxn modelId="{1E99D89C-DF20-4EA6-A5D2-CABE757B1BC3}" type="presOf" srcId="{C9997250-97D3-4643-8A60-07D88BF932C3}" destId="{86EC9F68-82D8-4670-86B2-3ABF95870F60}" srcOrd="0" destOrd="0" presId="urn:microsoft.com/office/officeart/2016/7/layout/BasicLinearProcessNumbered"/>
    <dgm:cxn modelId="{1EAC5DAC-FA64-4329-AFA8-46563648C1E4}" type="presOf" srcId="{EACFADC9-6A57-4F9B-8857-B77F124AF3FB}" destId="{062DC810-3923-464B-B24C-8323120BDC2E}" srcOrd="0" destOrd="0" presId="urn:microsoft.com/office/officeart/2016/7/layout/BasicLinearProcessNumbered"/>
    <dgm:cxn modelId="{F128BCB7-D1B2-4350-96A6-F647B024FFAF}" type="presOf" srcId="{B5BA9625-8D2E-42DA-8A2E-A660122087B4}" destId="{997D2C06-EAF8-4CEE-BE19-2A28A0A2A1E8}" srcOrd="1" destOrd="0" presId="urn:microsoft.com/office/officeart/2016/7/layout/BasicLinearProcessNumbered"/>
    <dgm:cxn modelId="{D784D9C7-D9D2-483B-B29A-4C955B838EF2}" type="presOf" srcId="{F9743F72-7199-4667-AC83-BC1712EE8327}" destId="{C67E05B6-5D1F-47CA-A4F0-9A6087028A17}" srcOrd="0" destOrd="0" presId="urn:microsoft.com/office/officeart/2016/7/layout/BasicLinearProcessNumbered"/>
    <dgm:cxn modelId="{774AD3E8-A0C6-4395-BC93-DEC59756235C}" type="presOf" srcId="{F9743F72-7199-4667-AC83-BC1712EE8327}" destId="{A8FBD8D3-A2C9-463F-9CEF-5C2649F14EB4}" srcOrd="1" destOrd="0" presId="urn:microsoft.com/office/officeart/2016/7/layout/BasicLinearProcessNumbered"/>
    <dgm:cxn modelId="{52BA80D4-6DD4-483F-8D84-EEB6AEFE3E8E}" type="presParOf" srcId="{062DC810-3923-464B-B24C-8323120BDC2E}" destId="{32DDCF58-4A45-405F-92EF-D61EF1F84C80}" srcOrd="0" destOrd="0" presId="urn:microsoft.com/office/officeart/2016/7/layout/BasicLinearProcessNumbered"/>
    <dgm:cxn modelId="{D3C2F69D-71C9-4108-ABBC-E05C7F57D4DF}" type="presParOf" srcId="{32DDCF58-4A45-405F-92EF-D61EF1F84C80}" destId="{86EC9F68-82D8-4670-86B2-3ABF95870F60}" srcOrd="0" destOrd="0" presId="urn:microsoft.com/office/officeart/2016/7/layout/BasicLinearProcessNumbered"/>
    <dgm:cxn modelId="{1F487459-727D-46DB-A84C-A84ED5FA111D}" type="presParOf" srcId="{32DDCF58-4A45-405F-92EF-D61EF1F84C80}" destId="{C9F81114-D626-4B98-BE33-488F40636AE2}" srcOrd="1" destOrd="0" presId="urn:microsoft.com/office/officeart/2016/7/layout/BasicLinearProcessNumbered"/>
    <dgm:cxn modelId="{4BF5FE8B-2AA2-404D-8952-E591AD5AA2A5}" type="presParOf" srcId="{32DDCF58-4A45-405F-92EF-D61EF1F84C80}" destId="{BE04145A-7D2E-40CC-8E7E-D46EE0E53199}" srcOrd="2" destOrd="0" presId="urn:microsoft.com/office/officeart/2016/7/layout/BasicLinearProcessNumbered"/>
    <dgm:cxn modelId="{6833ADA2-7379-4029-BA39-5ADA521E1C7B}" type="presParOf" srcId="{32DDCF58-4A45-405F-92EF-D61EF1F84C80}" destId="{1263AD4A-EDCF-4013-9562-0150A5DCE133}" srcOrd="3" destOrd="0" presId="urn:microsoft.com/office/officeart/2016/7/layout/BasicLinearProcessNumbered"/>
    <dgm:cxn modelId="{D2A21ABF-6956-47A4-B40B-D558B755C2EB}" type="presParOf" srcId="{062DC810-3923-464B-B24C-8323120BDC2E}" destId="{01AB8440-BBCA-472A-ADA7-AC67BFD01F25}" srcOrd="1" destOrd="0" presId="urn:microsoft.com/office/officeart/2016/7/layout/BasicLinearProcessNumbered"/>
    <dgm:cxn modelId="{B244DECC-C6DF-413B-990F-896748485ED0}" type="presParOf" srcId="{062DC810-3923-464B-B24C-8323120BDC2E}" destId="{71A4E5F9-169F-4EEF-8F38-A1954737D319}" srcOrd="2" destOrd="0" presId="urn:microsoft.com/office/officeart/2016/7/layout/BasicLinearProcessNumbered"/>
    <dgm:cxn modelId="{8540CAEA-F870-4906-A23C-C38A7ED5DCD1}" type="presParOf" srcId="{71A4E5F9-169F-4EEF-8F38-A1954737D319}" destId="{4FDED089-D2C2-40FE-94F9-E21174BB02DD}" srcOrd="0" destOrd="0" presId="urn:microsoft.com/office/officeart/2016/7/layout/BasicLinearProcessNumbered"/>
    <dgm:cxn modelId="{7402BACE-704E-446B-BBD9-FB6FFC9B565E}" type="presParOf" srcId="{71A4E5F9-169F-4EEF-8F38-A1954737D319}" destId="{D53901A8-EBE8-4468-8374-45C0E6185659}" srcOrd="1" destOrd="0" presId="urn:microsoft.com/office/officeart/2016/7/layout/BasicLinearProcessNumbered"/>
    <dgm:cxn modelId="{BFC3A0C7-0B65-4586-B365-09F978A7A9A7}" type="presParOf" srcId="{71A4E5F9-169F-4EEF-8F38-A1954737D319}" destId="{E40116DF-0E5E-450F-BB6A-C97F2BCF4E08}" srcOrd="2" destOrd="0" presId="urn:microsoft.com/office/officeart/2016/7/layout/BasicLinearProcessNumbered"/>
    <dgm:cxn modelId="{3F8D8D60-D67D-409D-87B7-1A211287BC23}" type="presParOf" srcId="{71A4E5F9-169F-4EEF-8F38-A1954737D319}" destId="{997D2C06-EAF8-4CEE-BE19-2A28A0A2A1E8}" srcOrd="3" destOrd="0" presId="urn:microsoft.com/office/officeart/2016/7/layout/BasicLinearProcessNumbered"/>
    <dgm:cxn modelId="{FE0C8CDE-01BA-4505-A652-0AA38B969A58}" type="presParOf" srcId="{062DC810-3923-464B-B24C-8323120BDC2E}" destId="{E4700720-C511-478A-B282-97894804ADF1}" srcOrd="3" destOrd="0" presId="urn:microsoft.com/office/officeart/2016/7/layout/BasicLinearProcessNumbered"/>
    <dgm:cxn modelId="{6E13C211-4882-4C51-BE38-F2C077F5C30D}" type="presParOf" srcId="{062DC810-3923-464B-B24C-8323120BDC2E}" destId="{2ACEAA3B-9AB4-4BD9-8D20-6621BA196E85}" srcOrd="4" destOrd="0" presId="urn:microsoft.com/office/officeart/2016/7/layout/BasicLinearProcessNumbered"/>
    <dgm:cxn modelId="{C957A63B-B2F8-45D6-B6AA-68E37C5A8C65}" type="presParOf" srcId="{2ACEAA3B-9AB4-4BD9-8D20-6621BA196E85}" destId="{C67E05B6-5D1F-47CA-A4F0-9A6087028A17}" srcOrd="0" destOrd="0" presId="urn:microsoft.com/office/officeart/2016/7/layout/BasicLinearProcessNumbered"/>
    <dgm:cxn modelId="{933F95C3-14DA-488B-8FB4-229234AEDCFE}" type="presParOf" srcId="{2ACEAA3B-9AB4-4BD9-8D20-6621BA196E85}" destId="{AFD7DE87-C933-4806-A0BA-121DC1D435BA}" srcOrd="1" destOrd="0" presId="urn:microsoft.com/office/officeart/2016/7/layout/BasicLinearProcessNumbered"/>
    <dgm:cxn modelId="{A11A26B7-72CA-48DC-8EF2-BEF142D5BCF6}" type="presParOf" srcId="{2ACEAA3B-9AB4-4BD9-8D20-6621BA196E85}" destId="{8416C1A7-9D34-4E5C-BE45-9ADA7A234B09}" srcOrd="2" destOrd="0" presId="urn:microsoft.com/office/officeart/2016/7/layout/BasicLinearProcessNumbered"/>
    <dgm:cxn modelId="{3E559EC3-B65B-450A-8550-46930C7425CA}" type="presParOf" srcId="{2ACEAA3B-9AB4-4BD9-8D20-6621BA196E85}" destId="{A8FBD8D3-A2C9-463F-9CEF-5C2649F14EB4}"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8D9520-6438-4641-A98D-939F4AFBEDB4}"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4798ACBD-6958-44BE-906F-8DE5DADE2321}">
      <dgm:prSet/>
      <dgm:spPr/>
      <dgm:t>
        <a:bodyPr/>
        <a:lstStyle/>
        <a:p>
          <a:pPr>
            <a:defRPr cap="all"/>
          </a:pPr>
          <a:r>
            <a:rPr lang="en-GB"/>
            <a:t>Attendance </a:t>
          </a:r>
          <a:endParaRPr lang="en-US"/>
        </a:p>
      </dgm:t>
    </dgm:pt>
    <dgm:pt modelId="{5FB981EF-2771-4F10-871D-2E33987FBC8D}" type="parTrans" cxnId="{43D38BE6-9CC3-4DB4-9867-537DF3AE5741}">
      <dgm:prSet/>
      <dgm:spPr/>
      <dgm:t>
        <a:bodyPr/>
        <a:lstStyle/>
        <a:p>
          <a:endParaRPr lang="en-US"/>
        </a:p>
      </dgm:t>
    </dgm:pt>
    <dgm:pt modelId="{7640274A-1A18-400A-A999-923F3FEA0E23}" type="sibTrans" cxnId="{43D38BE6-9CC3-4DB4-9867-537DF3AE5741}">
      <dgm:prSet/>
      <dgm:spPr/>
      <dgm:t>
        <a:bodyPr/>
        <a:lstStyle/>
        <a:p>
          <a:endParaRPr lang="en-US"/>
        </a:p>
      </dgm:t>
    </dgm:pt>
    <dgm:pt modelId="{7483FC47-76B9-4B2A-A433-BF87B727556E}">
      <dgm:prSet/>
      <dgm:spPr/>
      <dgm:t>
        <a:bodyPr/>
        <a:lstStyle/>
        <a:p>
          <a:pPr>
            <a:defRPr cap="all"/>
          </a:pPr>
          <a:r>
            <a:rPr lang="en-GB"/>
            <a:t>Commitment </a:t>
          </a:r>
          <a:endParaRPr lang="en-US"/>
        </a:p>
      </dgm:t>
    </dgm:pt>
    <dgm:pt modelId="{DC43C8FE-EC19-4E57-8776-5B134C21BF6B}" type="parTrans" cxnId="{C594B95D-5431-4591-8263-AF50507E4C80}">
      <dgm:prSet/>
      <dgm:spPr/>
      <dgm:t>
        <a:bodyPr/>
        <a:lstStyle/>
        <a:p>
          <a:endParaRPr lang="en-US"/>
        </a:p>
      </dgm:t>
    </dgm:pt>
    <dgm:pt modelId="{657E8A2D-8D56-4232-B6C1-A45FB254DFDF}" type="sibTrans" cxnId="{C594B95D-5431-4591-8263-AF50507E4C80}">
      <dgm:prSet/>
      <dgm:spPr/>
      <dgm:t>
        <a:bodyPr/>
        <a:lstStyle/>
        <a:p>
          <a:endParaRPr lang="en-US"/>
        </a:p>
      </dgm:t>
    </dgm:pt>
    <dgm:pt modelId="{2F70513E-F479-4FEB-B53B-C4D09CE69606}">
      <dgm:prSet/>
      <dgm:spPr/>
      <dgm:t>
        <a:bodyPr/>
        <a:lstStyle/>
        <a:p>
          <a:pPr>
            <a:defRPr cap="all"/>
          </a:pPr>
          <a:r>
            <a:rPr lang="en-GB"/>
            <a:t>Notes, handouts, print-outs, journal articles, books</a:t>
          </a:r>
          <a:endParaRPr lang="en-US"/>
        </a:p>
      </dgm:t>
    </dgm:pt>
    <dgm:pt modelId="{6C70F952-C57F-4EDB-87B6-A28ED905FDEF}" type="parTrans" cxnId="{A90BA35E-C91D-4B97-BAB2-16A3CB71B2D7}">
      <dgm:prSet/>
      <dgm:spPr/>
      <dgm:t>
        <a:bodyPr/>
        <a:lstStyle/>
        <a:p>
          <a:endParaRPr lang="en-US"/>
        </a:p>
      </dgm:t>
    </dgm:pt>
    <dgm:pt modelId="{A2F88919-B745-4EAA-BDAD-213BE65A999B}" type="sibTrans" cxnId="{A90BA35E-C91D-4B97-BAB2-16A3CB71B2D7}">
      <dgm:prSet/>
      <dgm:spPr/>
      <dgm:t>
        <a:bodyPr/>
        <a:lstStyle/>
        <a:p>
          <a:endParaRPr lang="en-US"/>
        </a:p>
      </dgm:t>
    </dgm:pt>
    <dgm:pt modelId="{04071BD1-52DF-4E48-9AFD-0CA0EA352D93}">
      <dgm:prSet/>
      <dgm:spPr/>
      <dgm:t>
        <a:bodyPr/>
        <a:lstStyle/>
        <a:p>
          <a:pPr>
            <a:defRPr cap="all"/>
          </a:pPr>
          <a:r>
            <a:rPr lang="en-GB"/>
            <a:t>Time management </a:t>
          </a:r>
          <a:endParaRPr lang="en-US"/>
        </a:p>
      </dgm:t>
    </dgm:pt>
    <dgm:pt modelId="{AEE9896B-A54E-4A06-BFE7-FE6BD9FD8AA2}" type="parTrans" cxnId="{28E3F110-A1CC-4C8C-9ABF-B157AD0D50A0}">
      <dgm:prSet/>
      <dgm:spPr/>
      <dgm:t>
        <a:bodyPr/>
        <a:lstStyle/>
        <a:p>
          <a:endParaRPr lang="en-US"/>
        </a:p>
      </dgm:t>
    </dgm:pt>
    <dgm:pt modelId="{B23EB21F-D04E-4CA2-95AB-41992A465E22}" type="sibTrans" cxnId="{28E3F110-A1CC-4C8C-9ABF-B157AD0D50A0}">
      <dgm:prSet/>
      <dgm:spPr/>
      <dgm:t>
        <a:bodyPr/>
        <a:lstStyle/>
        <a:p>
          <a:endParaRPr lang="en-US"/>
        </a:p>
      </dgm:t>
    </dgm:pt>
    <dgm:pt modelId="{6A44C000-9740-48CF-84A8-7570E137D72F}">
      <dgm:prSet/>
      <dgm:spPr/>
      <dgm:t>
        <a:bodyPr/>
        <a:lstStyle/>
        <a:p>
          <a:pPr>
            <a:defRPr cap="all"/>
          </a:pPr>
          <a:r>
            <a:rPr lang="en-GB"/>
            <a:t>Administrative organisation</a:t>
          </a:r>
          <a:endParaRPr lang="en-US"/>
        </a:p>
      </dgm:t>
    </dgm:pt>
    <dgm:pt modelId="{A6D5D8D9-346C-452F-804B-E31859E7BA1F}" type="parTrans" cxnId="{5914191C-AAFD-4C0C-9E76-8FA17E1BAF08}">
      <dgm:prSet/>
      <dgm:spPr/>
      <dgm:t>
        <a:bodyPr/>
        <a:lstStyle/>
        <a:p>
          <a:endParaRPr lang="en-US"/>
        </a:p>
      </dgm:t>
    </dgm:pt>
    <dgm:pt modelId="{4399FDDC-2702-42D0-B4DA-C093859C6749}" type="sibTrans" cxnId="{5914191C-AAFD-4C0C-9E76-8FA17E1BAF08}">
      <dgm:prSet/>
      <dgm:spPr/>
      <dgm:t>
        <a:bodyPr/>
        <a:lstStyle/>
        <a:p>
          <a:endParaRPr lang="en-US"/>
        </a:p>
      </dgm:t>
    </dgm:pt>
    <dgm:pt modelId="{34264867-2BC3-4147-8DF4-59B50C7F2B6A}">
      <dgm:prSet/>
      <dgm:spPr/>
      <dgm:t>
        <a:bodyPr/>
        <a:lstStyle/>
        <a:p>
          <a:pPr>
            <a:defRPr cap="all"/>
          </a:pPr>
          <a:r>
            <a:rPr lang="en-GB"/>
            <a:t>Reading</a:t>
          </a:r>
          <a:endParaRPr lang="en-US"/>
        </a:p>
      </dgm:t>
    </dgm:pt>
    <dgm:pt modelId="{96A94CE9-F6C3-4C72-A047-9EC5B4E2072F}" type="parTrans" cxnId="{3014B89B-7DEA-41A9-9455-F113301C8FA9}">
      <dgm:prSet/>
      <dgm:spPr/>
      <dgm:t>
        <a:bodyPr/>
        <a:lstStyle/>
        <a:p>
          <a:endParaRPr lang="en-US"/>
        </a:p>
      </dgm:t>
    </dgm:pt>
    <dgm:pt modelId="{5416F06F-83B6-42B0-B540-BF57B2B637AB}" type="sibTrans" cxnId="{3014B89B-7DEA-41A9-9455-F113301C8FA9}">
      <dgm:prSet/>
      <dgm:spPr/>
      <dgm:t>
        <a:bodyPr/>
        <a:lstStyle/>
        <a:p>
          <a:endParaRPr lang="en-US"/>
        </a:p>
      </dgm:t>
    </dgm:pt>
    <dgm:pt modelId="{E36530A7-9754-48DB-BF74-B1327F3145AC}">
      <dgm:prSet/>
      <dgm:spPr/>
      <dgm:t>
        <a:bodyPr/>
        <a:lstStyle/>
        <a:p>
          <a:pPr>
            <a:defRPr cap="all"/>
          </a:pPr>
          <a:r>
            <a:rPr lang="en-GB"/>
            <a:t>Support </a:t>
          </a:r>
          <a:endParaRPr lang="en-US"/>
        </a:p>
      </dgm:t>
    </dgm:pt>
    <dgm:pt modelId="{0D259934-2924-48AF-AF88-F5E15C041D3D}" type="parTrans" cxnId="{A08ABB13-3658-4B6E-BD65-6380CEABFCE5}">
      <dgm:prSet/>
      <dgm:spPr/>
      <dgm:t>
        <a:bodyPr/>
        <a:lstStyle/>
        <a:p>
          <a:endParaRPr lang="en-US"/>
        </a:p>
      </dgm:t>
    </dgm:pt>
    <dgm:pt modelId="{6F3B91E8-B8A2-4C8A-BDC5-252C9A4C6A02}" type="sibTrans" cxnId="{A08ABB13-3658-4B6E-BD65-6380CEABFCE5}">
      <dgm:prSet/>
      <dgm:spPr/>
      <dgm:t>
        <a:bodyPr/>
        <a:lstStyle/>
        <a:p>
          <a:endParaRPr lang="en-US"/>
        </a:p>
      </dgm:t>
    </dgm:pt>
    <dgm:pt modelId="{E5DFA817-6722-4DDA-9E11-EAB362B9FB9C}" type="pres">
      <dgm:prSet presAssocID="{438D9520-6438-4641-A98D-939F4AFBEDB4}" presName="diagram" presStyleCnt="0">
        <dgm:presLayoutVars>
          <dgm:dir/>
          <dgm:resizeHandles val="exact"/>
        </dgm:presLayoutVars>
      </dgm:prSet>
      <dgm:spPr/>
    </dgm:pt>
    <dgm:pt modelId="{CE9036BF-5659-4B3A-AAEA-7E59FB8D2E7D}" type="pres">
      <dgm:prSet presAssocID="{4798ACBD-6958-44BE-906F-8DE5DADE2321}" presName="node" presStyleLbl="node1" presStyleIdx="0" presStyleCnt="7">
        <dgm:presLayoutVars>
          <dgm:bulletEnabled val="1"/>
        </dgm:presLayoutVars>
      </dgm:prSet>
      <dgm:spPr/>
    </dgm:pt>
    <dgm:pt modelId="{F914E53F-8AFC-444A-8000-EA707FB5D16D}" type="pres">
      <dgm:prSet presAssocID="{7640274A-1A18-400A-A999-923F3FEA0E23}" presName="sibTrans" presStyleCnt="0"/>
      <dgm:spPr/>
    </dgm:pt>
    <dgm:pt modelId="{80C6FE1E-6E83-4244-A7BF-448FD28F0A0A}" type="pres">
      <dgm:prSet presAssocID="{7483FC47-76B9-4B2A-A433-BF87B727556E}" presName="node" presStyleLbl="node1" presStyleIdx="1" presStyleCnt="7">
        <dgm:presLayoutVars>
          <dgm:bulletEnabled val="1"/>
        </dgm:presLayoutVars>
      </dgm:prSet>
      <dgm:spPr/>
    </dgm:pt>
    <dgm:pt modelId="{604EFC6D-3F98-44B4-95F4-D96F5CD4B93E}" type="pres">
      <dgm:prSet presAssocID="{657E8A2D-8D56-4232-B6C1-A45FB254DFDF}" presName="sibTrans" presStyleCnt="0"/>
      <dgm:spPr/>
    </dgm:pt>
    <dgm:pt modelId="{EB241C9F-B1F2-490E-A783-50DFB99ACF33}" type="pres">
      <dgm:prSet presAssocID="{2F70513E-F479-4FEB-B53B-C4D09CE69606}" presName="node" presStyleLbl="node1" presStyleIdx="2" presStyleCnt="7">
        <dgm:presLayoutVars>
          <dgm:bulletEnabled val="1"/>
        </dgm:presLayoutVars>
      </dgm:prSet>
      <dgm:spPr/>
    </dgm:pt>
    <dgm:pt modelId="{54007C7A-5B58-45BE-849A-AA1C0A9733AD}" type="pres">
      <dgm:prSet presAssocID="{A2F88919-B745-4EAA-BDAD-213BE65A999B}" presName="sibTrans" presStyleCnt="0"/>
      <dgm:spPr/>
    </dgm:pt>
    <dgm:pt modelId="{DB571998-22E3-4AB1-A755-C9BC5073DB12}" type="pres">
      <dgm:prSet presAssocID="{04071BD1-52DF-4E48-9AFD-0CA0EA352D93}" presName="node" presStyleLbl="node1" presStyleIdx="3" presStyleCnt="7">
        <dgm:presLayoutVars>
          <dgm:bulletEnabled val="1"/>
        </dgm:presLayoutVars>
      </dgm:prSet>
      <dgm:spPr/>
    </dgm:pt>
    <dgm:pt modelId="{EDE87DE4-D15F-4B72-AA7D-3CC8011DF54F}" type="pres">
      <dgm:prSet presAssocID="{B23EB21F-D04E-4CA2-95AB-41992A465E22}" presName="sibTrans" presStyleCnt="0"/>
      <dgm:spPr/>
    </dgm:pt>
    <dgm:pt modelId="{EEB057F8-6BDD-4CE4-A632-CC0D83F3E59E}" type="pres">
      <dgm:prSet presAssocID="{6A44C000-9740-48CF-84A8-7570E137D72F}" presName="node" presStyleLbl="node1" presStyleIdx="4" presStyleCnt="7">
        <dgm:presLayoutVars>
          <dgm:bulletEnabled val="1"/>
        </dgm:presLayoutVars>
      </dgm:prSet>
      <dgm:spPr/>
    </dgm:pt>
    <dgm:pt modelId="{20B6665E-F810-4C1A-A60F-5BECDCF554A5}" type="pres">
      <dgm:prSet presAssocID="{4399FDDC-2702-42D0-B4DA-C093859C6749}" presName="sibTrans" presStyleCnt="0"/>
      <dgm:spPr/>
    </dgm:pt>
    <dgm:pt modelId="{CB29DC11-681F-4072-8773-6472719B079A}" type="pres">
      <dgm:prSet presAssocID="{34264867-2BC3-4147-8DF4-59B50C7F2B6A}" presName="node" presStyleLbl="node1" presStyleIdx="5" presStyleCnt="7">
        <dgm:presLayoutVars>
          <dgm:bulletEnabled val="1"/>
        </dgm:presLayoutVars>
      </dgm:prSet>
      <dgm:spPr/>
    </dgm:pt>
    <dgm:pt modelId="{7674B822-FBD4-499D-9C32-4BDC63B57F29}" type="pres">
      <dgm:prSet presAssocID="{5416F06F-83B6-42B0-B540-BF57B2B637AB}" presName="sibTrans" presStyleCnt="0"/>
      <dgm:spPr/>
    </dgm:pt>
    <dgm:pt modelId="{A4FA3D2A-8E94-4DE9-94F2-23A8E1A1FF3D}" type="pres">
      <dgm:prSet presAssocID="{E36530A7-9754-48DB-BF74-B1327F3145AC}" presName="node" presStyleLbl="node1" presStyleIdx="6" presStyleCnt="7">
        <dgm:presLayoutVars>
          <dgm:bulletEnabled val="1"/>
        </dgm:presLayoutVars>
      </dgm:prSet>
      <dgm:spPr/>
    </dgm:pt>
  </dgm:ptLst>
  <dgm:cxnLst>
    <dgm:cxn modelId="{6CF7300E-3B78-4DC7-BBCD-CB8489E58427}" type="presOf" srcId="{04071BD1-52DF-4E48-9AFD-0CA0EA352D93}" destId="{DB571998-22E3-4AB1-A755-C9BC5073DB12}" srcOrd="0" destOrd="0" presId="urn:microsoft.com/office/officeart/2005/8/layout/default"/>
    <dgm:cxn modelId="{28E3F110-A1CC-4C8C-9ABF-B157AD0D50A0}" srcId="{438D9520-6438-4641-A98D-939F4AFBEDB4}" destId="{04071BD1-52DF-4E48-9AFD-0CA0EA352D93}" srcOrd="3" destOrd="0" parTransId="{AEE9896B-A54E-4A06-BFE7-FE6BD9FD8AA2}" sibTransId="{B23EB21F-D04E-4CA2-95AB-41992A465E22}"/>
    <dgm:cxn modelId="{A08ABB13-3658-4B6E-BD65-6380CEABFCE5}" srcId="{438D9520-6438-4641-A98D-939F4AFBEDB4}" destId="{E36530A7-9754-48DB-BF74-B1327F3145AC}" srcOrd="6" destOrd="0" parTransId="{0D259934-2924-48AF-AF88-F5E15C041D3D}" sibTransId="{6F3B91E8-B8A2-4C8A-BDC5-252C9A4C6A02}"/>
    <dgm:cxn modelId="{5914191C-AAFD-4C0C-9E76-8FA17E1BAF08}" srcId="{438D9520-6438-4641-A98D-939F4AFBEDB4}" destId="{6A44C000-9740-48CF-84A8-7570E137D72F}" srcOrd="4" destOrd="0" parTransId="{A6D5D8D9-346C-452F-804B-E31859E7BA1F}" sibTransId="{4399FDDC-2702-42D0-B4DA-C093859C6749}"/>
    <dgm:cxn modelId="{C594B95D-5431-4591-8263-AF50507E4C80}" srcId="{438D9520-6438-4641-A98D-939F4AFBEDB4}" destId="{7483FC47-76B9-4B2A-A433-BF87B727556E}" srcOrd="1" destOrd="0" parTransId="{DC43C8FE-EC19-4E57-8776-5B134C21BF6B}" sibTransId="{657E8A2D-8D56-4232-B6C1-A45FB254DFDF}"/>
    <dgm:cxn modelId="{A90BA35E-C91D-4B97-BAB2-16A3CB71B2D7}" srcId="{438D9520-6438-4641-A98D-939F4AFBEDB4}" destId="{2F70513E-F479-4FEB-B53B-C4D09CE69606}" srcOrd="2" destOrd="0" parTransId="{6C70F952-C57F-4EDB-87B6-A28ED905FDEF}" sibTransId="{A2F88919-B745-4EAA-BDAD-213BE65A999B}"/>
    <dgm:cxn modelId="{E9505250-4A47-4722-BE38-578335EA7038}" type="presOf" srcId="{2F70513E-F479-4FEB-B53B-C4D09CE69606}" destId="{EB241C9F-B1F2-490E-A783-50DFB99ACF33}" srcOrd="0" destOrd="0" presId="urn:microsoft.com/office/officeart/2005/8/layout/default"/>
    <dgm:cxn modelId="{9CA5727A-65CE-4C09-98BF-0F3A58B40530}" type="presOf" srcId="{34264867-2BC3-4147-8DF4-59B50C7F2B6A}" destId="{CB29DC11-681F-4072-8773-6472719B079A}" srcOrd="0" destOrd="0" presId="urn:microsoft.com/office/officeart/2005/8/layout/default"/>
    <dgm:cxn modelId="{3F258596-CFB1-43E2-ABB8-082771E1506D}" type="presOf" srcId="{6A44C000-9740-48CF-84A8-7570E137D72F}" destId="{EEB057F8-6BDD-4CE4-A632-CC0D83F3E59E}" srcOrd="0" destOrd="0" presId="urn:microsoft.com/office/officeart/2005/8/layout/default"/>
    <dgm:cxn modelId="{DA02699B-C74C-4E93-87A1-F78198AA45FB}" type="presOf" srcId="{7483FC47-76B9-4B2A-A433-BF87B727556E}" destId="{80C6FE1E-6E83-4244-A7BF-448FD28F0A0A}" srcOrd="0" destOrd="0" presId="urn:microsoft.com/office/officeart/2005/8/layout/default"/>
    <dgm:cxn modelId="{3014B89B-7DEA-41A9-9455-F113301C8FA9}" srcId="{438D9520-6438-4641-A98D-939F4AFBEDB4}" destId="{34264867-2BC3-4147-8DF4-59B50C7F2B6A}" srcOrd="5" destOrd="0" parTransId="{96A94CE9-F6C3-4C72-A047-9EC5B4E2072F}" sibTransId="{5416F06F-83B6-42B0-B540-BF57B2B637AB}"/>
    <dgm:cxn modelId="{C03614B0-5AF0-4D70-88B5-8F42600538E9}" type="presOf" srcId="{4798ACBD-6958-44BE-906F-8DE5DADE2321}" destId="{CE9036BF-5659-4B3A-AAEA-7E59FB8D2E7D}" srcOrd="0" destOrd="0" presId="urn:microsoft.com/office/officeart/2005/8/layout/default"/>
    <dgm:cxn modelId="{F21688B9-774A-4CAD-8AFD-EB527FDFC5CA}" type="presOf" srcId="{438D9520-6438-4641-A98D-939F4AFBEDB4}" destId="{E5DFA817-6722-4DDA-9E11-EAB362B9FB9C}" srcOrd="0" destOrd="0" presId="urn:microsoft.com/office/officeart/2005/8/layout/default"/>
    <dgm:cxn modelId="{9B9FABDB-6E32-4AA5-BAF2-DA9B07336EC3}" type="presOf" srcId="{E36530A7-9754-48DB-BF74-B1327F3145AC}" destId="{A4FA3D2A-8E94-4DE9-94F2-23A8E1A1FF3D}" srcOrd="0" destOrd="0" presId="urn:microsoft.com/office/officeart/2005/8/layout/default"/>
    <dgm:cxn modelId="{43D38BE6-9CC3-4DB4-9867-537DF3AE5741}" srcId="{438D9520-6438-4641-A98D-939F4AFBEDB4}" destId="{4798ACBD-6958-44BE-906F-8DE5DADE2321}" srcOrd="0" destOrd="0" parTransId="{5FB981EF-2771-4F10-871D-2E33987FBC8D}" sibTransId="{7640274A-1A18-400A-A999-923F3FEA0E23}"/>
    <dgm:cxn modelId="{1AC4F4F9-FAB4-4674-9A0A-A9D25579A5D6}" type="presParOf" srcId="{E5DFA817-6722-4DDA-9E11-EAB362B9FB9C}" destId="{CE9036BF-5659-4B3A-AAEA-7E59FB8D2E7D}" srcOrd="0" destOrd="0" presId="urn:microsoft.com/office/officeart/2005/8/layout/default"/>
    <dgm:cxn modelId="{7796A784-1AD2-4FC8-9A94-B3D5E2BF8559}" type="presParOf" srcId="{E5DFA817-6722-4DDA-9E11-EAB362B9FB9C}" destId="{F914E53F-8AFC-444A-8000-EA707FB5D16D}" srcOrd="1" destOrd="0" presId="urn:microsoft.com/office/officeart/2005/8/layout/default"/>
    <dgm:cxn modelId="{7D1E96F9-298A-42E6-888A-336B755C6D06}" type="presParOf" srcId="{E5DFA817-6722-4DDA-9E11-EAB362B9FB9C}" destId="{80C6FE1E-6E83-4244-A7BF-448FD28F0A0A}" srcOrd="2" destOrd="0" presId="urn:microsoft.com/office/officeart/2005/8/layout/default"/>
    <dgm:cxn modelId="{9EC11A4D-5001-4BF7-8392-DFBAB048C774}" type="presParOf" srcId="{E5DFA817-6722-4DDA-9E11-EAB362B9FB9C}" destId="{604EFC6D-3F98-44B4-95F4-D96F5CD4B93E}" srcOrd="3" destOrd="0" presId="urn:microsoft.com/office/officeart/2005/8/layout/default"/>
    <dgm:cxn modelId="{C7D6485E-D26F-4DD0-91E9-78D470D80DE4}" type="presParOf" srcId="{E5DFA817-6722-4DDA-9E11-EAB362B9FB9C}" destId="{EB241C9F-B1F2-490E-A783-50DFB99ACF33}" srcOrd="4" destOrd="0" presId="urn:microsoft.com/office/officeart/2005/8/layout/default"/>
    <dgm:cxn modelId="{595EDF7F-48AA-4C37-9ED0-387DC24617A5}" type="presParOf" srcId="{E5DFA817-6722-4DDA-9E11-EAB362B9FB9C}" destId="{54007C7A-5B58-45BE-849A-AA1C0A9733AD}" srcOrd="5" destOrd="0" presId="urn:microsoft.com/office/officeart/2005/8/layout/default"/>
    <dgm:cxn modelId="{FAE6B208-853B-428F-A8DF-283248CF2E12}" type="presParOf" srcId="{E5DFA817-6722-4DDA-9E11-EAB362B9FB9C}" destId="{DB571998-22E3-4AB1-A755-C9BC5073DB12}" srcOrd="6" destOrd="0" presId="urn:microsoft.com/office/officeart/2005/8/layout/default"/>
    <dgm:cxn modelId="{4D4E6DAF-939E-48DD-88C5-96779742BAB0}" type="presParOf" srcId="{E5DFA817-6722-4DDA-9E11-EAB362B9FB9C}" destId="{EDE87DE4-D15F-4B72-AA7D-3CC8011DF54F}" srcOrd="7" destOrd="0" presId="urn:microsoft.com/office/officeart/2005/8/layout/default"/>
    <dgm:cxn modelId="{F135FCF2-2A19-48B1-9C9A-F3D82221B6CD}" type="presParOf" srcId="{E5DFA817-6722-4DDA-9E11-EAB362B9FB9C}" destId="{EEB057F8-6BDD-4CE4-A632-CC0D83F3E59E}" srcOrd="8" destOrd="0" presId="urn:microsoft.com/office/officeart/2005/8/layout/default"/>
    <dgm:cxn modelId="{D8FDB008-5EAE-4D4E-BC3A-0C0C3D628E3F}" type="presParOf" srcId="{E5DFA817-6722-4DDA-9E11-EAB362B9FB9C}" destId="{20B6665E-F810-4C1A-A60F-5BECDCF554A5}" srcOrd="9" destOrd="0" presId="urn:microsoft.com/office/officeart/2005/8/layout/default"/>
    <dgm:cxn modelId="{563286EE-32D8-4163-9C01-13009E8946E1}" type="presParOf" srcId="{E5DFA817-6722-4DDA-9E11-EAB362B9FB9C}" destId="{CB29DC11-681F-4072-8773-6472719B079A}" srcOrd="10" destOrd="0" presId="urn:microsoft.com/office/officeart/2005/8/layout/default"/>
    <dgm:cxn modelId="{88770FE3-7786-4D89-BBF1-374BA9F46E6E}" type="presParOf" srcId="{E5DFA817-6722-4DDA-9E11-EAB362B9FB9C}" destId="{7674B822-FBD4-499D-9C32-4BDC63B57F29}" srcOrd="11" destOrd="0" presId="urn:microsoft.com/office/officeart/2005/8/layout/default"/>
    <dgm:cxn modelId="{BC54C05B-4B09-47CC-A0D3-47A0B6C386A5}" type="presParOf" srcId="{E5DFA817-6722-4DDA-9E11-EAB362B9FB9C}" destId="{A4FA3D2A-8E94-4DE9-94F2-23A8E1A1FF3D}"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2_3" csCatId="accent2"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9E8C397-C5B1-4CF5-9AA6-95B2920578A8}" type="doc">
      <dgm:prSet loTypeId="urn:microsoft.com/office/officeart/2008/layout/HorizontalMultiLevelHierarchy" loCatId="hierarchy" qsTypeId="urn:microsoft.com/office/officeart/2005/8/quickstyle/simple1" qsCatId="simple" csTypeId="urn:microsoft.com/office/officeart/2005/8/colors/accent2_1" csCatId="accent2" phldr="1"/>
      <dgm:spPr/>
      <dgm:t>
        <a:bodyPr/>
        <a:lstStyle/>
        <a:p>
          <a:endParaRPr lang="en-GB"/>
        </a:p>
      </dgm:t>
    </dgm:pt>
    <dgm:pt modelId="{32D9F5FE-0114-4FC8-9AD4-E0DB97CC4743}">
      <dgm:prSet phldrT="[Text]" custT="1"/>
      <dgm:spPr/>
      <dgm:t>
        <a:bodyPr/>
        <a:lstStyle/>
        <a:p>
          <a:r>
            <a:rPr lang="en-GB" sz="3600" b="1" dirty="0"/>
            <a:t>Health Economics</a:t>
          </a:r>
        </a:p>
      </dgm:t>
    </dgm:pt>
    <dgm:pt modelId="{2C0EF82C-B3F3-4657-B4DE-1521C000A4D3}" type="parTrans" cxnId="{7CA3EE44-D3DE-4D46-84FC-09FCFB6541F8}">
      <dgm:prSet/>
      <dgm:spPr/>
      <dgm:t>
        <a:bodyPr/>
        <a:lstStyle/>
        <a:p>
          <a:endParaRPr lang="en-GB"/>
        </a:p>
      </dgm:t>
    </dgm:pt>
    <dgm:pt modelId="{387FD471-5191-42CC-8BE8-4810538CF038}" type="sibTrans" cxnId="{7CA3EE44-D3DE-4D46-84FC-09FCFB6541F8}">
      <dgm:prSet/>
      <dgm:spPr/>
      <dgm:t>
        <a:bodyPr/>
        <a:lstStyle/>
        <a:p>
          <a:endParaRPr lang="en-GB"/>
        </a:p>
      </dgm:t>
    </dgm:pt>
    <dgm:pt modelId="{3F0CE55B-9F44-48B9-B907-F4A74699CCD0}">
      <dgm:prSet phldrT="[Text]" custT="1"/>
      <dgm:spPr/>
      <dgm:t>
        <a:bodyPr/>
        <a:lstStyle/>
        <a:p>
          <a:r>
            <a:rPr lang="en-GB" sz="3200" b="1" dirty="0"/>
            <a:t>EFFICIENCY</a:t>
          </a:r>
        </a:p>
      </dgm:t>
    </dgm:pt>
    <dgm:pt modelId="{6317AA90-7FF2-4BA9-9A83-75495B595145}" type="parTrans" cxnId="{1BE3278A-6014-420B-8659-EA69AB9EB158}">
      <dgm:prSet/>
      <dgm:spPr/>
      <dgm:t>
        <a:bodyPr/>
        <a:lstStyle/>
        <a:p>
          <a:endParaRPr lang="en-GB"/>
        </a:p>
      </dgm:t>
    </dgm:pt>
    <dgm:pt modelId="{80BACC89-37FC-47D0-8334-AC8A17516A9E}" type="sibTrans" cxnId="{1BE3278A-6014-420B-8659-EA69AB9EB158}">
      <dgm:prSet/>
      <dgm:spPr/>
      <dgm:t>
        <a:bodyPr/>
        <a:lstStyle/>
        <a:p>
          <a:endParaRPr lang="en-GB"/>
        </a:p>
      </dgm:t>
    </dgm:pt>
    <dgm:pt modelId="{B06FF53E-4340-421D-83A6-76A93F7EDAE6}">
      <dgm:prSet phldrT="[Text]" custT="1"/>
      <dgm:spPr/>
      <dgm:t>
        <a:bodyPr/>
        <a:lstStyle/>
        <a:p>
          <a:r>
            <a:rPr lang="en-GB" sz="3200" b="1" dirty="0"/>
            <a:t>EQUITY</a:t>
          </a:r>
        </a:p>
      </dgm:t>
    </dgm:pt>
    <dgm:pt modelId="{94A36CC2-AC3C-4CF9-87DE-AF17B9E4B0E8}" type="parTrans" cxnId="{FA577346-A93D-46E6-AE42-8C57C27057F6}">
      <dgm:prSet/>
      <dgm:spPr/>
      <dgm:t>
        <a:bodyPr/>
        <a:lstStyle/>
        <a:p>
          <a:endParaRPr lang="en-GB"/>
        </a:p>
      </dgm:t>
    </dgm:pt>
    <dgm:pt modelId="{87A9E152-11FA-4C44-812E-E983C8510B44}" type="sibTrans" cxnId="{FA577346-A93D-46E6-AE42-8C57C27057F6}">
      <dgm:prSet/>
      <dgm:spPr/>
      <dgm:t>
        <a:bodyPr/>
        <a:lstStyle/>
        <a:p>
          <a:endParaRPr lang="en-GB"/>
        </a:p>
      </dgm:t>
    </dgm:pt>
    <dgm:pt modelId="{F3155DB6-6387-484A-B1D9-BE4B4E82D725}" type="pres">
      <dgm:prSet presAssocID="{39E8C397-C5B1-4CF5-9AA6-95B2920578A8}" presName="Name0" presStyleCnt="0">
        <dgm:presLayoutVars>
          <dgm:chPref val="1"/>
          <dgm:dir/>
          <dgm:animOne val="branch"/>
          <dgm:animLvl val="lvl"/>
          <dgm:resizeHandles val="exact"/>
        </dgm:presLayoutVars>
      </dgm:prSet>
      <dgm:spPr/>
    </dgm:pt>
    <dgm:pt modelId="{C5A92B0D-FB23-4669-9A29-E4AEDAB06C2A}" type="pres">
      <dgm:prSet presAssocID="{32D9F5FE-0114-4FC8-9AD4-E0DB97CC4743}" presName="root1" presStyleCnt="0"/>
      <dgm:spPr/>
    </dgm:pt>
    <dgm:pt modelId="{74D57AF5-1560-4F1D-9277-918CCEA0212C}" type="pres">
      <dgm:prSet presAssocID="{32D9F5FE-0114-4FC8-9AD4-E0DB97CC4743}" presName="LevelOneTextNode" presStyleLbl="node0" presStyleIdx="0" presStyleCnt="1" custLinFactX="-200000" custLinFactNeighborX="-216807">
        <dgm:presLayoutVars>
          <dgm:chPref val="3"/>
        </dgm:presLayoutVars>
      </dgm:prSet>
      <dgm:spPr/>
    </dgm:pt>
    <dgm:pt modelId="{13EA693C-96FE-4229-9CF0-1313E7BA1F52}" type="pres">
      <dgm:prSet presAssocID="{32D9F5FE-0114-4FC8-9AD4-E0DB97CC4743}" presName="level2hierChild" presStyleCnt="0"/>
      <dgm:spPr/>
    </dgm:pt>
    <dgm:pt modelId="{19DB84AF-7FD3-4EA9-B1E5-A967BD803793}" type="pres">
      <dgm:prSet presAssocID="{6317AA90-7FF2-4BA9-9A83-75495B595145}" presName="conn2-1" presStyleLbl="parChTrans1D2" presStyleIdx="0" presStyleCnt="2"/>
      <dgm:spPr/>
    </dgm:pt>
    <dgm:pt modelId="{8B387849-BCD6-4A3E-9E8D-A9C169759BC8}" type="pres">
      <dgm:prSet presAssocID="{6317AA90-7FF2-4BA9-9A83-75495B595145}" presName="connTx" presStyleLbl="parChTrans1D2" presStyleIdx="0" presStyleCnt="2"/>
      <dgm:spPr/>
    </dgm:pt>
    <dgm:pt modelId="{F2DB6144-9709-4074-9ED4-44E325845763}" type="pres">
      <dgm:prSet presAssocID="{3F0CE55B-9F44-48B9-B907-F4A74699CCD0}" presName="root2" presStyleCnt="0"/>
      <dgm:spPr/>
    </dgm:pt>
    <dgm:pt modelId="{D27E858F-71A9-4C81-AD42-EF6346B48609}" type="pres">
      <dgm:prSet presAssocID="{3F0CE55B-9F44-48B9-B907-F4A74699CCD0}" presName="LevelTwoTextNode" presStyleLbl="node2" presStyleIdx="0" presStyleCnt="2" custLinFactX="-34879" custLinFactY="-22045" custLinFactNeighborX="-100000" custLinFactNeighborY="-100000">
        <dgm:presLayoutVars>
          <dgm:chPref val="3"/>
        </dgm:presLayoutVars>
      </dgm:prSet>
      <dgm:spPr/>
    </dgm:pt>
    <dgm:pt modelId="{63572DF3-AA92-409E-85CF-F3D336250B42}" type="pres">
      <dgm:prSet presAssocID="{3F0CE55B-9F44-48B9-B907-F4A74699CCD0}" presName="level3hierChild" presStyleCnt="0"/>
      <dgm:spPr/>
    </dgm:pt>
    <dgm:pt modelId="{77CD06FF-ECB0-48A2-B722-DDE24DE841C0}" type="pres">
      <dgm:prSet presAssocID="{94A36CC2-AC3C-4CF9-87DE-AF17B9E4B0E8}" presName="conn2-1" presStyleLbl="parChTrans1D2" presStyleIdx="1" presStyleCnt="2"/>
      <dgm:spPr/>
    </dgm:pt>
    <dgm:pt modelId="{9BBACFA5-0C6D-4750-B496-CC436CB96E0B}" type="pres">
      <dgm:prSet presAssocID="{94A36CC2-AC3C-4CF9-87DE-AF17B9E4B0E8}" presName="connTx" presStyleLbl="parChTrans1D2" presStyleIdx="1" presStyleCnt="2"/>
      <dgm:spPr/>
    </dgm:pt>
    <dgm:pt modelId="{3DFCBA41-C426-4C93-8ABD-92CD2F210E1B}" type="pres">
      <dgm:prSet presAssocID="{B06FF53E-4340-421D-83A6-76A93F7EDAE6}" presName="root2" presStyleCnt="0"/>
      <dgm:spPr/>
    </dgm:pt>
    <dgm:pt modelId="{AED08E4D-BD9A-4D82-A20D-A78279C64B49}" type="pres">
      <dgm:prSet presAssocID="{B06FF53E-4340-421D-83A6-76A93F7EDAE6}" presName="LevelTwoTextNode" presStyleLbl="node2" presStyleIdx="1" presStyleCnt="2" custLinFactX="-34501" custLinFactY="18192" custLinFactNeighborX="-100000" custLinFactNeighborY="100000">
        <dgm:presLayoutVars>
          <dgm:chPref val="3"/>
        </dgm:presLayoutVars>
      </dgm:prSet>
      <dgm:spPr/>
    </dgm:pt>
    <dgm:pt modelId="{71FA17D1-A584-4CDC-A175-D916A3CEF0E3}" type="pres">
      <dgm:prSet presAssocID="{B06FF53E-4340-421D-83A6-76A93F7EDAE6}" presName="level3hierChild" presStyleCnt="0"/>
      <dgm:spPr/>
    </dgm:pt>
  </dgm:ptLst>
  <dgm:cxnLst>
    <dgm:cxn modelId="{FDA72D01-B324-4595-9C2C-05D88A6485BC}" type="presOf" srcId="{6317AA90-7FF2-4BA9-9A83-75495B595145}" destId="{19DB84AF-7FD3-4EA9-B1E5-A967BD803793}" srcOrd="0" destOrd="0" presId="urn:microsoft.com/office/officeart/2008/layout/HorizontalMultiLevelHierarchy"/>
    <dgm:cxn modelId="{1A6B3A2C-7B45-4962-B6D4-80830A410C2C}" type="presOf" srcId="{6317AA90-7FF2-4BA9-9A83-75495B595145}" destId="{8B387849-BCD6-4A3E-9E8D-A9C169759BC8}" srcOrd="1" destOrd="0" presId="urn:microsoft.com/office/officeart/2008/layout/HorizontalMultiLevelHierarchy"/>
    <dgm:cxn modelId="{BEB5F13F-9650-457B-AAF6-B2C198AED46A}" type="presOf" srcId="{3F0CE55B-9F44-48B9-B907-F4A74699CCD0}" destId="{D27E858F-71A9-4C81-AD42-EF6346B48609}" srcOrd="0" destOrd="0" presId="urn:microsoft.com/office/officeart/2008/layout/HorizontalMultiLevelHierarchy"/>
    <dgm:cxn modelId="{A9BD6142-6041-4425-847E-ED98171F20E4}" type="presOf" srcId="{94A36CC2-AC3C-4CF9-87DE-AF17B9E4B0E8}" destId="{9BBACFA5-0C6D-4750-B496-CC436CB96E0B}" srcOrd="1" destOrd="0" presId="urn:microsoft.com/office/officeart/2008/layout/HorizontalMultiLevelHierarchy"/>
    <dgm:cxn modelId="{7CA3EE44-D3DE-4D46-84FC-09FCFB6541F8}" srcId="{39E8C397-C5B1-4CF5-9AA6-95B2920578A8}" destId="{32D9F5FE-0114-4FC8-9AD4-E0DB97CC4743}" srcOrd="0" destOrd="0" parTransId="{2C0EF82C-B3F3-4657-B4DE-1521C000A4D3}" sibTransId="{387FD471-5191-42CC-8BE8-4810538CF038}"/>
    <dgm:cxn modelId="{FA577346-A93D-46E6-AE42-8C57C27057F6}" srcId="{32D9F5FE-0114-4FC8-9AD4-E0DB97CC4743}" destId="{B06FF53E-4340-421D-83A6-76A93F7EDAE6}" srcOrd="1" destOrd="0" parTransId="{94A36CC2-AC3C-4CF9-87DE-AF17B9E4B0E8}" sibTransId="{87A9E152-11FA-4C44-812E-E983C8510B44}"/>
    <dgm:cxn modelId="{4400DA4E-E959-437E-AFFE-3C77576F9775}" type="presOf" srcId="{39E8C397-C5B1-4CF5-9AA6-95B2920578A8}" destId="{F3155DB6-6387-484A-B1D9-BE4B4E82D725}" srcOrd="0" destOrd="0" presId="urn:microsoft.com/office/officeart/2008/layout/HorizontalMultiLevelHierarchy"/>
    <dgm:cxn modelId="{1BE3278A-6014-420B-8659-EA69AB9EB158}" srcId="{32D9F5FE-0114-4FC8-9AD4-E0DB97CC4743}" destId="{3F0CE55B-9F44-48B9-B907-F4A74699CCD0}" srcOrd="0" destOrd="0" parTransId="{6317AA90-7FF2-4BA9-9A83-75495B595145}" sibTransId="{80BACC89-37FC-47D0-8334-AC8A17516A9E}"/>
    <dgm:cxn modelId="{D650CE8F-AD27-4368-B1D7-B88676789A3A}" type="presOf" srcId="{B06FF53E-4340-421D-83A6-76A93F7EDAE6}" destId="{AED08E4D-BD9A-4D82-A20D-A78279C64B49}" srcOrd="0" destOrd="0" presId="urn:microsoft.com/office/officeart/2008/layout/HorizontalMultiLevelHierarchy"/>
    <dgm:cxn modelId="{F8CF6C9E-67A3-46E1-9B77-EF170319D42C}" type="presOf" srcId="{32D9F5FE-0114-4FC8-9AD4-E0DB97CC4743}" destId="{74D57AF5-1560-4F1D-9277-918CCEA0212C}" srcOrd="0" destOrd="0" presId="urn:microsoft.com/office/officeart/2008/layout/HorizontalMultiLevelHierarchy"/>
    <dgm:cxn modelId="{1FCB1AEA-1CCC-4423-B12E-6F98321F338A}" type="presOf" srcId="{94A36CC2-AC3C-4CF9-87DE-AF17B9E4B0E8}" destId="{77CD06FF-ECB0-48A2-B722-DDE24DE841C0}" srcOrd="0" destOrd="0" presId="urn:microsoft.com/office/officeart/2008/layout/HorizontalMultiLevelHierarchy"/>
    <dgm:cxn modelId="{C3F7D670-0AE9-41DC-8AB9-FC1FAB1AB8ED}" type="presParOf" srcId="{F3155DB6-6387-484A-B1D9-BE4B4E82D725}" destId="{C5A92B0D-FB23-4669-9A29-E4AEDAB06C2A}" srcOrd="0" destOrd="0" presId="urn:microsoft.com/office/officeart/2008/layout/HorizontalMultiLevelHierarchy"/>
    <dgm:cxn modelId="{38F94652-A2AE-4029-AFF0-F61C1687B90A}" type="presParOf" srcId="{C5A92B0D-FB23-4669-9A29-E4AEDAB06C2A}" destId="{74D57AF5-1560-4F1D-9277-918CCEA0212C}" srcOrd="0" destOrd="0" presId="urn:microsoft.com/office/officeart/2008/layout/HorizontalMultiLevelHierarchy"/>
    <dgm:cxn modelId="{CF710F8E-3E11-4D60-B7E7-D6F7B7229D0E}" type="presParOf" srcId="{C5A92B0D-FB23-4669-9A29-E4AEDAB06C2A}" destId="{13EA693C-96FE-4229-9CF0-1313E7BA1F52}" srcOrd="1" destOrd="0" presId="urn:microsoft.com/office/officeart/2008/layout/HorizontalMultiLevelHierarchy"/>
    <dgm:cxn modelId="{396A8CF1-AABA-4A22-98D2-178D91FD56AE}" type="presParOf" srcId="{13EA693C-96FE-4229-9CF0-1313E7BA1F52}" destId="{19DB84AF-7FD3-4EA9-B1E5-A967BD803793}" srcOrd="0" destOrd="0" presId="urn:microsoft.com/office/officeart/2008/layout/HorizontalMultiLevelHierarchy"/>
    <dgm:cxn modelId="{8BF45C1C-AEDA-48C1-8819-82E279FEE127}" type="presParOf" srcId="{19DB84AF-7FD3-4EA9-B1E5-A967BD803793}" destId="{8B387849-BCD6-4A3E-9E8D-A9C169759BC8}" srcOrd="0" destOrd="0" presId="urn:microsoft.com/office/officeart/2008/layout/HorizontalMultiLevelHierarchy"/>
    <dgm:cxn modelId="{7538F7F2-0686-4080-9DAD-382417A85D7A}" type="presParOf" srcId="{13EA693C-96FE-4229-9CF0-1313E7BA1F52}" destId="{F2DB6144-9709-4074-9ED4-44E325845763}" srcOrd="1" destOrd="0" presId="urn:microsoft.com/office/officeart/2008/layout/HorizontalMultiLevelHierarchy"/>
    <dgm:cxn modelId="{24325271-8D2E-4D56-8F7A-095C4846557F}" type="presParOf" srcId="{F2DB6144-9709-4074-9ED4-44E325845763}" destId="{D27E858F-71A9-4C81-AD42-EF6346B48609}" srcOrd="0" destOrd="0" presId="urn:microsoft.com/office/officeart/2008/layout/HorizontalMultiLevelHierarchy"/>
    <dgm:cxn modelId="{4EA82524-A0CD-4C2C-AAFD-E0971B48C139}" type="presParOf" srcId="{F2DB6144-9709-4074-9ED4-44E325845763}" destId="{63572DF3-AA92-409E-85CF-F3D336250B42}" srcOrd="1" destOrd="0" presId="urn:microsoft.com/office/officeart/2008/layout/HorizontalMultiLevelHierarchy"/>
    <dgm:cxn modelId="{E0ABA6D4-4897-4CD2-9023-F7AB113DF2F3}" type="presParOf" srcId="{13EA693C-96FE-4229-9CF0-1313E7BA1F52}" destId="{77CD06FF-ECB0-48A2-B722-DDE24DE841C0}" srcOrd="2" destOrd="0" presId="urn:microsoft.com/office/officeart/2008/layout/HorizontalMultiLevelHierarchy"/>
    <dgm:cxn modelId="{904B8B69-561C-40EA-AE53-67487C8852A5}" type="presParOf" srcId="{77CD06FF-ECB0-48A2-B722-DDE24DE841C0}" destId="{9BBACFA5-0C6D-4750-B496-CC436CB96E0B}" srcOrd="0" destOrd="0" presId="urn:microsoft.com/office/officeart/2008/layout/HorizontalMultiLevelHierarchy"/>
    <dgm:cxn modelId="{0236EA48-2FA6-4A29-9EF8-925639EC666F}" type="presParOf" srcId="{13EA693C-96FE-4229-9CF0-1313E7BA1F52}" destId="{3DFCBA41-C426-4C93-8ABD-92CD2F210E1B}" srcOrd="3" destOrd="0" presId="urn:microsoft.com/office/officeart/2008/layout/HorizontalMultiLevelHierarchy"/>
    <dgm:cxn modelId="{828E843A-0565-4211-80BA-D663050D363D}" type="presParOf" srcId="{3DFCBA41-C426-4C93-8ABD-92CD2F210E1B}" destId="{AED08E4D-BD9A-4D82-A20D-A78279C64B49}" srcOrd="0" destOrd="0" presId="urn:microsoft.com/office/officeart/2008/layout/HorizontalMultiLevelHierarchy"/>
    <dgm:cxn modelId="{CBC0A559-A528-44F8-8455-37B2BF3D465B}" type="presParOf" srcId="{3DFCBA41-C426-4C93-8ABD-92CD2F210E1B}" destId="{71FA17D1-A584-4CDC-A175-D916A3CEF0E3}"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DB16FDA-52F8-4839-B38B-DD9482FEFAE2}" type="doc">
      <dgm:prSet loTypeId="urn:microsoft.com/office/officeart/2008/layout/RadialCluster" loCatId="cycle" qsTypeId="urn:microsoft.com/office/officeart/2005/8/quickstyle/simple3" qsCatId="simple" csTypeId="urn:microsoft.com/office/officeart/2005/8/colors/colorful1" csCatId="colorful" phldr="1"/>
      <dgm:spPr/>
      <dgm:t>
        <a:bodyPr/>
        <a:lstStyle/>
        <a:p>
          <a:endParaRPr lang="en-GB"/>
        </a:p>
      </dgm:t>
    </dgm:pt>
    <dgm:pt modelId="{6373E151-5364-4DC1-B6B3-44261EA53887}">
      <dgm:prSet phldrT="[Text]"/>
      <dgm:spPr/>
      <dgm:t>
        <a:bodyPr/>
        <a:lstStyle/>
        <a:p>
          <a:r>
            <a:rPr lang="en-GB" b="1" dirty="0"/>
            <a:t>Health</a:t>
          </a:r>
        </a:p>
      </dgm:t>
    </dgm:pt>
    <dgm:pt modelId="{BE67C3A7-C272-4E94-8644-CA0E52B4DACC}" type="parTrans" cxnId="{6C25B04C-DBB9-452D-8BAF-7B1183903FFD}">
      <dgm:prSet/>
      <dgm:spPr/>
      <dgm:t>
        <a:bodyPr/>
        <a:lstStyle/>
        <a:p>
          <a:endParaRPr lang="en-GB"/>
        </a:p>
      </dgm:t>
    </dgm:pt>
    <dgm:pt modelId="{685FBA51-1053-4755-8AB3-EF56CB5B326E}" type="sibTrans" cxnId="{6C25B04C-DBB9-452D-8BAF-7B1183903FFD}">
      <dgm:prSet/>
      <dgm:spPr/>
      <dgm:t>
        <a:bodyPr/>
        <a:lstStyle/>
        <a:p>
          <a:endParaRPr lang="en-GB"/>
        </a:p>
      </dgm:t>
    </dgm:pt>
    <dgm:pt modelId="{6532A930-F885-4932-B9FC-6636511076BD}">
      <dgm:prSet phldrT="[Text]"/>
      <dgm:spPr/>
      <dgm:t>
        <a:bodyPr/>
        <a:lstStyle/>
        <a:p>
          <a:r>
            <a:rPr lang="en-GB" dirty="0"/>
            <a:t>Social &amp; economic environment</a:t>
          </a:r>
        </a:p>
      </dgm:t>
    </dgm:pt>
    <dgm:pt modelId="{0EFC19BE-8DF7-4EF1-B2F2-2E9EBB59B790}" type="parTrans" cxnId="{0C061438-4F47-4957-8CE0-3C8C05371772}">
      <dgm:prSet/>
      <dgm:spPr/>
      <dgm:t>
        <a:bodyPr/>
        <a:lstStyle/>
        <a:p>
          <a:endParaRPr lang="en-GB"/>
        </a:p>
      </dgm:t>
    </dgm:pt>
    <dgm:pt modelId="{E819BAFA-83E2-4693-A74A-FA4129F70AC6}" type="sibTrans" cxnId="{0C061438-4F47-4957-8CE0-3C8C05371772}">
      <dgm:prSet/>
      <dgm:spPr/>
      <dgm:t>
        <a:bodyPr/>
        <a:lstStyle/>
        <a:p>
          <a:endParaRPr lang="en-GB"/>
        </a:p>
      </dgm:t>
    </dgm:pt>
    <dgm:pt modelId="{4CEA4D56-5067-4872-90E7-6A2D53319E55}">
      <dgm:prSet phldrT="[Text]"/>
      <dgm:spPr/>
      <dgm:t>
        <a:bodyPr/>
        <a:lstStyle/>
        <a:p>
          <a:r>
            <a:rPr lang="en-GB" dirty="0"/>
            <a:t>Individual characteristics &amp; behaviours</a:t>
          </a:r>
        </a:p>
      </dgm:t>
    </dgm:pt>
    <dgm:pt modelId="{76868E71-1988-4093-93D2-72F60F4FD2D1}" type="parTrans" cxnId="{00EE10AA-D2EB-475A-B520-16EEBA54D129}">
      <dgm:prSet/>
      <dgm:spPr/>
      <dgm:t>
        <a:bodyPr/>
        <a:lstStyle/>
        <a:p>
          <a:endParaRPr lang="en-GB"/>
        </a:p>
      </dgm:t>
    </dgm:pt>
    <dgm:pt modelId="{E75E2693-7E12-455D-AA2E-975DE63142C2}" type="sibTrans" cxnId="{00EE10AA-D2EB-475A-B520-16EEBA54D129}">
      <dgm:prSet/>
      <dgm:spPr/>
      <dgm:t>
        <a:bodyPr/>
        <a:lstStyle/>
        <a:p>
          <a:endParaRPr lang="en-GB"/>
        </a:p>
      </dgm:t>
    </dgm:pt>
    <dgm:pt modelId="{998BBF1E-2FCC-48FE-8978-AA3FA2A843CF}">
      <dgm:prSet phldrT="[Text]" custT="1"/>
      <dgm:spPr/>
      <dgm:t>
        <a:bodyPr/>
        <a:lstStyle/>
        <a:p>
          <a:r>
            <a:rPr lang="en-GB" sz="2400" dirty="0"/>
            <a:t>Physical environment</a:t>
          </a:r>
        </a:p>
      </dgm:t>
    </dgm:pt>
    <dgm:pt modelId="{004F4C55-3214-4EE0-8636-2E3B9EEC11B4}" type="parTrans" cxnId="{9692E87A-02DC-4E0A-9901-EAB8C907160B}">
      <dgm:prSet/>
      <dgm:spPr/>
      <dgm:t>
        <a:bodyPr/>
        <a:lstStyle/>
        <a:p>
          <a:endParaRPr lang="en-GB"/>
        </a:p>
      </dgm:t>
    </dgm:pt>
    <dgm:pt modelId="{7B86ABC5-CAA2-4E67-A277-21F124D4EDE3}" type="sibTrans" cxnId="{9692E87A-02DC-4E0A-9901-EAB8C907160B}">
      <dgm:prSet/>
      <dgm:spPr/>
      <dgm:t>
        <a:bodyPr/>
        <a:lstStyle/>
        <a:p>
          <a:endParaRPr lang="en-GB"/>
        </a:p>
      </dgm:t>
    </dgm:pt>
    <dgm:pt modelId="{4BFF5B12-7B7A-4472-8B3F-2AFF926C5E0F}" type="pres">
      <dgm:prSet presAssocID="{2DB16FDA-52F8-4839-B38B-DD9482FEFAE2}" presName="Name0" presStyleCnt="0">
        <dgm:presLayoutVars>
          <dgm:chMax val="1"/>
          <dgm:chPref val="1"/>
          <dgm:dir/>
          <dgm:animOne val="branch"/>
          <dgm:animLvl val="lvl"/>
        </dgm:presLayoutVars>
      </dgm:prSet>
      <dgm:spPr/>
    </dgm:pt>
    <dgm:pt modelId="{42F3D037-80E5-43B2-9527-1D0DC36C7C55}" type="pres">
      <dgm:prSet presAssocID="{6373E151-5364-4DC1-B6B3-44261EA53887}" presName="singleCycle" presStyleCnt="0"/>
      <dgm:spPr/>
    </dgm:pt>
    <dgm:pt modelId="{7552F9DC-8AD2-4F75-BDDA-A33F8CF39781}" type="pres">
      <dgm:prSet presAssocID="{6373E151-5364-4DC1-B6B3-44261EA53887}" presName="singleCenter" presStyleLbl="node1" presStyleIdx="0" presStyleCnt="4">
        <dgm:presLayoutVars>
          <dgm:chMax val="7"/>
          <dgm:chPref val="7"/>
        </dgm:presLayoutVars>
      </dgm:prSet>
      <dgm:spPr/>
    </dgm:pt>
    <dgm:pt modelId="{41769CB7-9437-4B32-985F-F4C3F583767D}" type="pres">
      <dgm:prSet presAssocID="{0EFC19BE-8DF7-4EF1-B2F2-2E9EBB59B790}" presName="Name56" presStyleLbl="parChTrans1D2" presStyleIdx="0" presStyleCnt="3"/>
      <dgm:spPr/>
    </dgm:pt>
    <dgm:pt modelId="{9CDAAF18-B142-4B31-86A9-597FE2F25CAA}" type="pres">
      <dgm:prSet presAssocID="{6532A930-F885-4932-B9FC-6636511076BD}" presName="text0" presStyleLbl="node1" presStyleIdx="1" presStyleCnt="4" custScaleX="204930" custRadScaleRad="80210" custRadScaleInc="-505">
        <dgm:presLayoutVars>
          <dgm:bulletEnabled val="1"/>
        </dgm:presLayoutVars>
      </dgm:prSet>
      <dgm:spPr/>
    </dgm:pt>
    <dgm:pt modelId="{03B25A19-3BE9-48C9-BDD8-E0DD4865D99D}" type="pres">
      <dgm:prSet presAssocID="{76868E71-1988-4093-93D2-72F60F4FD2D1}" presName="Name56" presStyleLbl="parChTrans1D2" presStyleIdx="1" presStyleCnt="3"/>
      <dgm:spPr/>
    </dgm:pt>
    <dgm:pt modelId="{78DC21D5-5137-41E4-BD5F-AED26D2EFBDB}" type="pres">
      <dgm:prSet presAssocID="{4CEA4D56-5067-4872-90E7-6A2D53319E55}" presName="text0" presStyleLbl="node1" presStyleIdx="2" presStyleCnt="4" custScaleX="204930">
        <dgm:presLayoutVars>
          <dgm:bulletEnabled val="1"/>
        </dgm:presLayoutVars>
      </dgm:prSet>
      <dgm:spPr/>
    </dgm:pt>
    <dgm:pt modelId="{AA2C5E42-A8CA-4E4B-A000-8F5441459F78}" type="pres">
      <dgm:prSet presAssocID="{004F4C55-3214-4EE0-8636-2E3B9EEC11B4}" presName="Name56" presStyleLbl="parChTrans1D2" presStyleIdx="2" presStyleCnt="3"/>
      <dgm:spPr/>
    </dgm:pt>
    <dgm:pt modelId="{A00A07D0-974C-4E39-8748-AB62F4F24610}" type="pres">
      <dgm:prSet presAssocID="{998BBF1E-2FCC-48FE-8978-AA3FA2A843CF}" presName="text0" presStyleLbl="node1" presStyleIdx="3" presStyleCnt="4" custScaleX="204964">
        <dgm:presLayoutVars>
          <dgm:bulletEnabled val="1"/>
        </dgm:presLayoutVars>
      </dgm:prSet>
      <dgm:spPr/>
    </dgm:pt>
  </dgm:ptLst>
  <dgm:cxnLst>
    <dgm:cxn modelId="{CA7A3007-F5C3-495E-934B-2B43B2787C98}" type="presOf" srcId="{4CEA4D56-5067-4872-90E7-6A2D53319E55}" destId="{78DC21D5-5137-41E4-BD5F-AED26D2EFBDB}" srcOrd="0" destOrd="0" presId="urn:microsoft.com/office/officeart/2008/layout/RadialCluster"/>
    <dgm:cxn modelId="{A117D611-BCEA-48AB-AAE7-6E15140E6711}" type="presOf" srcId="{004F4C55-3214-4EE0-8636-2E3B9EEC11B4}" destId="{AA2C5E42-A8CA-4E4B-A000-8F5441459F78}" srcOrd="0" destOrd="0" presId="urn:microsoft.com/office/officeart/2008/layout/RadialCluster"/>
    <dgm:cxn modelId="{021EF035-5A41-4EF1-816F-1473F5D81DF4}" type="presOf" srcId="{0EFC19BE-8DF7-4EF1-B2F2-2E9EBB59B790}" destId="{41769CB7-9437-4B32-985F-F4C3F583767D}" srcOrd="0" destOrd="0" presId="urn:microsoft.com/office/officeart/2008/layout/RadialCluster"/>
    <dgm:cxn modelId="{0C061438-4F47-4957-8CE0-3C8C05371772}" srcId="{6373E151-5364-4DC1-B6B3-44261EA53887}" destId="{6532A930-F885-4932-B9FC-6636511076BD}" srcOrd="0" destOrd="0" parTransId="{0EFC19BE-8DF7-4EF1-B2F2-2E9EBB59B790}" sibTransId="{E819BAFA-83E2-4693-A74A-FA4129F70AC6}"/>
    <dgm:cxn modelId="{6C25B04C-DBB9-452D-8BAF-7B1183903FFD}" srcId="{2DB16FDA-52F8-4839-B38B-DD9482FEFAE2}" destId="{6373E151-5364-4DC1-B6B3-44261EA53887}" srcOrd="0" destOrd="0" parTransId="{BE67C3A7-C272-4E94-8644-CA0E52B4DACC}" sibTransId="{685FBA51-1053-4755-8AB3-EF56CB5B326E}"/>
    <dgm:cxn modelId="{AF9F8852-33BC-4600-9CCE-16C750094709}" type="presOf" srcId="{76868E71-1988-4093-93D2-72F60F4FD2D1}" destId="{03B25A19-3BE9-48C9-BDD8-E0DD4865D99D}" srcOrd="0" destOrd="0" presId="urn:microsoft.com/office/officeart/2008/layout/RadialCluster"/>
    <dgm:cxn modelId="{9692E87A-02DC-4E0A-9901-EAB8C907160B}" srcId="{6373E151-5364-4DC1-B6B3-44261EA53887}" destId="{998BBF1E-2FCC-48FE-8978-AA3FA2A843CF}" srcOrd="2" destOrd="0" parTransId="{004F4C55-3214-4EE0-8636-2E3B9EEC11B4}" sibTransId="{7B86ABC5-CAA2-4E67-A277-21F124D4EDE3}"/>
    <dgm:cxn modelId="{6EE21C91-EF82-4001-A085-B014A2D6AF47}" type="presOf" srcId="{6373E151-5364-4DC1-B6B3-44261EA53887}" destId="{7552F9DC-8AD2-4F75-BDDA-A33F8CF39781}" srcOrd="0" destOrd="0" presId="urn:microsoft.com/office/officeart/2008/layout/RadialCluster"/>
    <dgm:cxn modelId="{5691DD98-291F-4641-B30D-D2F94A251D05}" type="presOf" srcId="{998BBF1E-2FCC-48FE-8978-AA3FA2A843CF}" destId="{A00A07D0-974C-4E39-8748-AB62F4F24610}" srcOrd="0" destOrd="0" presId="urn:microsoft.com/office/officeart/2008/layout/RadialCluster"/>
    <dgm:cxn modelId="{7BFEC89C-C4CF-4638-B25C-1DED688D2946}" type="presOf" srcId="{6532A930-F885-4932-B9FC-6636511076BD}" destId="{9CDAAF18-B142-4B31-86A9-597FE2F25CAA}" srcOrd="0" destOrd="0" presId="urn:microsoft.com/office/officeart/2008/layout/RadialCluster"/>
    <dgm:cxn modelId="{00EE10AA-D2EB-475A-B520-16EEBA54D129}" srcId="{6373E151-5364-4DC1-B6B3-44261EA53887}" destId="{4CEA4D56-5067-4872-90E7-6A2D53319E55}" srcOrd="1" destOrd="0" parTransId="{76868E71-1988-4093-93D2-72F60F4FD2D1}" sibTransId="{E75E2693-7E12-455D-AA2E-975DE63142C2}"/>
    <dgm:cxn modelId="{3923EFDD-221E-42F8-B8B0-E9C77B40524D}" type="presOf" srcId="{2DB16FDA-52F8-4839-B38B-DD9482FEFAE2}" destId="{4BFF5B12-7B7A-4472-8B3F-2AFF926C5E0F}" srcOrd="0" destOrd="0" presId="urn:microsoft.com/office/officeart/2008/layout/RadialCluster"/>
    <dgm:cxn modelId="{8A8581FB-CBFD-4DBE-9B1E-D31E0190D7EC}" type="presParOf" srcId="{4BFF5B12-7B7A-4472-8B3F-2AFF926C5E0F}" destId="{42F3D037-80E5-43B2-9527-1D0DC36C7C55}" srcOrd="0" destOrd="0" presId="urn:microsoft.com/office/officeart/2008/layout/RadialCluster"/>
    <dgm:cxn modelId="{F13C6782-C670-4836-9BC3-C2C29B6930E2}" type="presParOf" srcId="{42F3D037-80E5-43B2-9527-1D0DC36C7C55}" destId="{7552F9DC-8AD2-4F75-BDDA-A33F8CF39781}" srcOrd="0" destOrd="0" presId="urn:microsoft.com/office/officeart/2008/layout/RadialCluster"/>
    <dgm:cxn modelId="{4C66EA20-25E0-4A80-912D-9DD5C8912CC7}" type="presParOf" srcId="{42F3D037-80E5-43B2-9527-1D0DC36C7C55}" destId="{41769CB7-9437-4B32-985F-F4C3F583767D}" srcOrd="1" destOrd="0" presId="urn:microsoft.com/office/officeart/2008/layout/RadialCluster"/>
    <dgm:cxn modelId="{B7928255-0660-46D4-BCF1-47BFBBAEE4F7}" type="presParOf" srcId="{42F3D037-80E5-43B2-9527-1D0DC36C7C55}" destId="{9CDAAF18-B142-4B31-86A9-597FE2F25CAA}" srcOrd="2" destOrd="0" presId="urn:microsoft.com/office/officeart/2008/layout/RadialCluster"/>
    <dgm:cxn modelId="{006FD8BE-86C2-422E-BD3A-18DD585E13DB}" type="presParOf" srcId="{42F3D037-80E5-43B2-9527-1D0DC36C7C55}" destId="{03B25A19-3BE9-48C9-BDD8-E0DD4865D99D}" srcOrd="3" destOrd="0" presId="urn:microsoft.com/office/officeart/2008/layout/RadialCluster"/>
    <dgm:cxn modelId="{6C21B80A-D627-4219-B9E7-F6CEC496BCF1}" type="presParOf" srcId="{42F3D037-80E5-43B2-9527-1D0DC36C7C55}" destId="{78DC21D5-5137-41E4-BD5F-AED26D2EFBDB}" srcOrd="4" destOrd="0" presId="urn:microsoft.com/office/officeart/2008/layout/RadialCluster"/>
    <dgm:cxn modelId="{904E3B0A-1300-4F3B-AF47-77E7FF1CB1E3}" type="presParOf" srcId="{42F3D037-80E5-43B2-9527-1D0DC36C7C55}" destId="{AA2C5E42-A8CA-4E4B-A000-8F5441459F78}" srcOrd="5" destOrd="0" presId="urn:microsoft.com/office/officeart/2008/layout/RadialCluster"/>
    <dgm:cxn modelId="{2C76911A-8B2B-4702-92C0-A31163BC2DFB}" type="presParOf" srcId="{42F3D037-80E5-43B2-9527-1D0DC36C7C55}" destId="{A00A07D0-974C-4E39-8748-AB62F4F24610}"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E032B3-847C-4508-97A5-29AA8C0CCFEC}" type="doc">
      <dgm:prSet loTypeId="urn:microsoft.com/office/officeart/2005/8/layout/hList1" loCatId="list" qsTypeId="urn:microsoft.com/office/officeart/2005/8/quickstyle/simple1" qsCatId="simple" csTypeId="urn:microsoft.com/office/officeart/2005/8/colors/accent4_4" csCatId="accent4" phldr="1"/>
      <dgm:spPr/>
      <dgm:t>
        <a:bodyPr/>
        <a:lstStyle/>
        <a:p>
          <a:endParaRPr lang="en-GB"/>
        </a:p>
      </dgm:t>
    </dgm:pt>
    <dgm:pt modelId="{9DDE5EC0-3628-40D0-8D03-544B66FED35B}">
      <dgm:prSet phldrT="[Text]" custT="1"/>
      <dgm:spPr/>
      <dgm:t>
        <a:bodyPr/>
        <a:lstStyle/>
        <a:p>
          <a:r>
            <a:rPr lang="en-GB" sz="1600" dirty="0"/>
            <a:t>Preventive Health Services</a:t>
          </a:r>
        </a:p>
      </dgm:t>
    </dgm:pt>
    <dgm:pt modelId="{4E39F64C-E9E3-41E3-BFE5-FDDE19AE94E4}" type="parTrans" cxnId="{DA2BDD5B-BEC9-487B-A790-90DB36276FFB}">
      <dgm:prSet/>
      <dgm:spPr/>
      <dgm:t>
        <a:bodyPr/>
        <a:lstStyle/>
        <a:p>
          <a:endParaRPr lang="en-GB"/>
        </a:p>
      </dgm:t>
    </dgm:pt>
    <dgm:pt modelId="{E1E66D31-942B-44EF-AEC2-F417E35D9B73}" type="sibTrans" cxnId="{DA2BDD5B-BEC9-487B-A790-90DB36276FFB}">
      <dgm:prSet/>
      <dgm:spPr/>
      <dgm:t>
        <a:bodyPr/>
        <a:lstStyle/>
        <a:p>
          <a:endParaRPr lang="en-GB"/>
        </a:p>
      </dgm:t>
    </dgm:pt>
    <dgm:pt modelId="{204565AC-B933-4BFD-B38F-B0F2A12B720F}">
      <dgm:prSet phldrT="[Text]" custT="1"/>
      <dgm:spPr/>
      <dgm:t>
        <a:bodyPr/>
        <a:lstStyle/>
        <a:p>
          <a:r>
            <a:rPr lang="en-GB" sz="1600" dirty="0"/>
            <a:t>Vaccination programs</a:t>
          </a:r>
        </a:p>
      </dgm:t>
    </dgm:pt>
    <dgm:pt modelId="{4FE5031C-D181-4C95-B896-9EF6CD4B2BDC}" type="parTrans" cxnId="{4878E522-4179-4DD0-8AFF-C30E410B4088}">
      <dgm:prSet/>
      <dgm:spPr/>
      <dgm:t>
        <a:bodyPr/>
        <a:lstStyle/>
        <a:p>
          <a:endParaRPr lang="en-GB"/>
        </a:p>
      </dgm:t>
    </dgm:pt>
    <dgm:pt modelId="{9EE4D652-B6E9-4124-B6AC-31DC9D84875E}" type="sibTrans" cxnId="{4878E522-4179-4DD0-8AFF-C30E410B4088}">
      <dgm:prSet/>
      <dgm:spPr/>
      <dgm:t>
        <a:bodyPr/>
        <a:lstStyle/>
        <a:p>
          <a:endParaRPr lang="en-GB"/>
        </a:p>
      </dgm:t>
    </dgm:pt>
    <dgm:pt modelId="{67B1ACD8-E951-46A2-9878-2CE322C0B050}">
      <dgm:prSet phldrT="[Text]" custT="1"/>
      <dgm:spPr/>
      <dgm:t>
        <a:bodyPr/>
        <a:lstStyle/>
        <a:p>
          <a:r>
            <a:rPr lang="en-GB" sz="1600" dirty="0"/>
            <a:t>Screening and early detection</a:t>
          </a:r>
        </a:p>
      </dgm:t>
    </dgm:pt>
    <dgm:pt modelId="{6423E959-BFDC-4684-B2B2-E144B8E056A0}" type="parTrans" cxnId="{C0BA7BD5-C32A-47EC-8220-0EDE8546F064}">
      <dgm:prSet/>
      <dgm:spPr/>
      <dgm:t>
        <a:bodyPr/>
        <a:lstStyle/>
        <a:p>
          <a:endParaRPr lang="en-GB"/>
        </a:p>
      </dgm:t>
    </dgm:pt>
    <dgm:pt modelId="{2246E729-77F6-4A9D-8A3E-05DA41CF3792}" type="sibTrans" cxnId="{C0BA7BD5-C32A-47EC-8220-0EDE8546F064}">
      <dgm:prSet/>
      <dgm:spPr/>
      <dgm:t>
        <a:bodyPr/>
        <a:lstStyle/>
        <a:p>
          <a:endParaRPr lang="en-GB"/>
        </a:p>
      </dgm:t>
    </dgm:pt>
    <dgm:pt modelId="{5D59ACE2-72F5-45EF-9388-C3EF679EC028}">
      <dgm:prSet phldrT="[Text]" custT="1"/>
      <dgm:spPr/>
      <dgm:t>
        <a:bodyPr/>
        <a:lstStyle/>
        <a:p>
          <a:r>
            <a:rPr lang="en-GB" sz="1600" dirty="0"/>
            <a:t>Curative Health Services</a:t>
          </a:r>
        </a:p>
      </dgm:t>
    </dgm:pt>
    <dgm:pt modelId="{15FA9A5C-AD0E-4DB4-90BE-D42B6C19FD35}" type="parTrans" cxnId="{EBD36061-B6CD-4147-A7E1-CFF67E875712}">
      <dgm:prSet/>
      <dgm:spPr/>
      <dgm:t>
        <a:bodyPr/>
        <a:lstStyle/>
        <a:p>
          <a:endParaRPr lang="en-GB"/>
        </a:p>
      </dgm:t>
    </dgm:pt>
    <dgm:pt modelId="{F276AE11-EDF2-441B-BE39-82FB0CDB0341}" type="sibTrans" cxnId="{EBD36061-B6CD-4147-A7E1-CFF67E875712}">
      <dgm:prSet/>
      <dgm:spPr/>
      <dgm:t>
        <a:bodyPr/>
        <a:lstStyle/>
        <a:p>
          <a:endParaRPr lang="en-GB"/>
        </a:p>
      </dgm:t>
    </dgm:pt>
    <dgm:pt modelId="{219F715B-07DA-4BEB-8973-0CC598184D59}">
      <dgm:prSet phldrT="[Text]" custT="1"/>
      <dgm:spPr/>
      <dgm:t>
        <a:bodyPr/>
        <a:lstStyle/>
        <a:p>
          <a:r>
            <a:rPr lang="en-GB" sz="1600" dirty="0"/>
            <a:t> Acute Care </a:t>
          </a:r>
        </a:p>
      </dgm:t>
    </dgm:pt>
    <dgm:pt modelId="{5A6F42EE-5D2C-460E-AF2B-B91DC95A2C02}" type="parTrans" cxnId="{9244EB99-4BED-4B0E-AE3B-3C0DC7FB4E20}">
      <dgm:prSet/>
      <dgm:spPr/>
      <dgm:t>
        <a:bodyPr/>
        <a:lstStyle/>
        <a:p>
          <a:endParaRPr lang="en-GB"/>
        </a:p>
      </dgm:t>
    </dgm:pt>
    <dgm:pt modelId="{6016ACE8-9A9C-4C66-B123-8A7230A735A5}" type="sibTrans" cxnId="{9244EB99-4BED-4B0E-AE3B-3C0DC7FB4E20}">
      <dgm:prSet/>
      <dgm:spPr/>
      <dgm:t>
        <a:bodyPr/>
        <a:lstStyle/>
        <a:p>
          <a:endParaRPr lang="en-GB"/>
        </a:p>
      </dgm:t>
    </dgm:pt>
    <dgm:pt modelId="{4764DD36-EC8E-442A-8A92-BFABE9D36F33}">
      <dgm:prSet phldrT="[Text]" custT="1"/>
      <dgm:spPr/>
      <dgm:t>
        <a:bodyPr/>
        <a:lstStyle/>
        <a:p>
          <a:r>
            <a:rPr lang="en-GB" sz="1600" dirty="0"/>
            <a:t> Chronic Disease  Management</a:t>
          </a:r>
        </a:p>
      </dgm:t>
    </dgm:pt>
    <dgm:pt modelId="{94215E25-6218-448F-BCDC-D03DEDF8776C}" type="parTrans" cxnId="{D2C194F2-CEFE-4666-9A6E-E85D99BE8061}">
      <dgm:prSet/>
      <dgm:spPr/>
      <dgm:t>
        <a:bodyPr/>
        <a:lstStyle/>
        <a:p>
          <a:endParaRPr lang="en-GB"/>
        </a:p>
      </dgm:t>
    </dgm:pt>
    <dgm:pt modelId="{5FDE30F8-81BE-4DB8-88E7-D31704E1822A}" type="sibTrans" cxnId="{D2C194F2-CEFE-4666-9A6E-E85D99BE8061}">
      <dgm:prSet/>
      <dgm:spPr/>
      <dgm:t>
        <a:bodyPr/>
        <a:lstStyle/>
        <a:p>
          <a:endParaRPr lang="en-GB"/>
        </a:p>
      </dgm:t>
    </dgm:pt>
    <dgm:pt modelId="{272831ED-887A-4A40-BA1D-97D29699967D}">
      <dgm:prSet phldrT="[Text]" custT="1"/>
      <dgm:spPr/>
      <dgm:t>
        <a:bodyPr/>
        <a:lstStyle/>
        <a:p>
          <a:r>
            <a:rPr lang="en-GB" sz="1600" dirty="0"/>
            <a:t>Rehabilitative Services</a:t>
          </a:r>
        </a:p>
      </dgm:t>
    </dgm:pt>
    <dgm:pt modelId="{949BD36F-DC6B-4507-9CD5-F037EE0175A1}" type="parTrans" cxnId="{097C4462-B5AD-4768-8257-0871D8989921}">
      <dgm:prSet/>
      <dgm:spPr/>
      <dgm:t>
        <a:bodyPr/>
        <a:lstStyle/>
        <a:p>
          <a:endParaRPr lang="en-GB"/>
        </a:p>
      </dgm:t>
    </dgm:pt>
    <dgm:pt modelId="{CAFF329E-07D9-4CD1-8C4F-A85ECCEFF48E}" type="sibTrans" cxnId="{097C4462-B5AD-4768-8257-0871D8989921}">
      <dgm:prSet/>
      <dgm:spPr/>
      <dgm:t>
        <a:bodyPr/>
        <a:lstStyle/>
        <a:p>
          <a:endParaRPr lang="en-GB"/>
        </a:p>
      </dgm:t>
    </dgm:pt>
    <dgm:pt modelId="{61DE1734-1A9C-4D7E-B810-445AD8CEF022}">
      <dgm:prSet phldrT="[Text]" custT="1"/>
      <dgm:spPr/>
      <dgm:t>
        <a:bodyPr/>
        <a:lstStyle/>
        <a:p>
          <a:r>
            <a:rPr lang="en-GB" sz="1600" dirty="0"/>
            <a:t>Physical rehabilitation</a:t>
          </a:r>
        </a:p>
      </dgm:t>
    </dgm:pt>
    <dgm:pt modelId="{E59AB9AB-5E4F-42CA-AD4C-9366F674F2A7}" type="parTrans" cxnId="{402EFF5A-67ED-48D2-8A92-07FF41419F76}">
      <dgm:prSet/>
      <dgm:spPr/>
      <dgm:t>
        <a:bodyPr/>
        <a:lstStyle/>
        <a:p>
          <a:endParaRPr lang="en-GB"/>
        </a:p>
      </dgm:t>
    </dgm:pt>
    <dgm:pt modelId="{F433FFB2-A428-4D4D-B49B-C4B350A30D3A}" type="sibTrans" cxnId="{402EFF5A-67ED-48D2-8A92-07FF41419F76}">
      <dgm:prSet/>
      <dgm:spPr/>
      <dgm:t>
        <a:bodyPr/>
        <a:lstStyle/>
        <a:p>
          <a:endParaRPr lang="en-GB"/>
        </a:p>
      </dgm:t>
    </dgm:pt>
    <dgm:pt modelId="{C47D2A1D-D7C3-4C97-B553-DD3811930CD5}">
      <dgm:prSet phldrT="[Text]" custT="1"/>
      <dgm:spPr/>
      <dgm:t>
        <a:bodyPr/>
        <a:lstStyle/>
        <a:p>
          <a:r>
            <a:rPr lang="en-GB" sz="1600" dirty="0"/>
            <a:t>Mental health services</a:t>
          </a:r>
        </a:p>
      </dgm:t>
    </dgm:pt>
    <dgm:pt modelId="{88F94A70-88A5-4A04-85A7-572AD2FA2665}" type="parTrans" cxnId="{F7CFCAAF-E702-47EE-AE14-0BFE4654097B}">
      <dgm:prSet/>
      <dgm:spPr/>
      <dgm:t>
        <a:bodyPr/>
        <a:lstStyle/>
        <a:p>
          <a:endParaRPr lang="en-GB"/>
        </a:p>
      </dgm:t>
    </dgm:pt>
    <dgm:pt modelId="{C2EB58C0-B949-4758-9AAD-DC8FFCD4A04A}" type="sibTrans" cxnId="{F7CFCAAF-E702-47EE-AE14-0BFE4654097B}">
      <dgm:prSet/>
      <dgm:spPr/>
      <dgm:t>
        <a:bodyPr/>
        <a:lstStyle/>
        <a:p>
          <a:endParaRPr lang="en-GB"/>
        </a:p>
      </dgm:t>
    </dgm:pt>
    <dgm:pt modelId="{C51A20CE-3022-4E1A-BEDB-07C05C75E3B7}">
      <dgm:prSet phldrT="[Text]" custT="1"/>
      <dgm:spPr/>
      <dgm:t>
        <a:bodyPr/>
        <a:lstStyle/>
        <a:p>
          <a:r>
            <a:rPr lang="en-GB" sz="1600" dirty="0"/>
            <a:t>Health education</a:t>
          </a:r>
        </a:p>
      </dgm:t>
    </dgm:pt>
    <dgm:pt modelId="{9A2C4DBC-68F4-401C-8342-C70B4D550CA6}" type="parTrans" cxnId="{2B9940BC-85AD-4AF0-9C0A-26EDC6F6A864}">
      <dgm:prSet/>
      <dgm:spPr/>
      <dgm:t>
        <a:bodyPr/>
        <a:lstStyle/>
        <a:p>
          <a:endParaRPr lang="en-GB"/>
        </a:p>
      </dgm:t>
    </dgm:pt>
    <dgm:pt modelId="{F8BD9E8D-584A-4DC4-A5BA-BCD13A18D923}" type="sibTrans" cxnId="{2B9940BC-85AD-4AF0-9C0A-26EDC6F6A864}">
      <dgm:prSet/>
      <dgm:spPr/>
      <dgm:t>
        <a:bodyPr/>
        <a:lstStyle/>
        <a:p>
          <a:endParaRPr lang="en-GB"/>
        </a:p>
      </dgm:t>
    </dgm:pt>
    <dgm:pt modelId="{C8317821-7FA1-4630-98B0-3A7AB6780380}">
      <dgm:prSet phldrT="[Text]" custT="1"/>
      <dgm:spPr/>
      <dgm:t>
        <a:bodyPr/>
        <a:lstStyle/>
        <a:p>
          <a:r>
            <a:rPr lang="en-GB" sz="1600" dirty="0"/>
            <a:t> Specialist services</a:t>
          </a:r>
        </a:p>
      </dgm:t>
    </dgm:pt>
    <dgm:pt modelId="{369D9143-F1D2-4FED-A9EE-0EA82C29B7E6}" type="parTrans" cxnId="{B4797296-62CD-4DE8-8145-AE4886469DDA}">
      <dgm:prSet/>
      <dgm:spPr/>
      <dgm:t>
        <a:bodyPr/>
        <a:lstStyle/>
        <a:p>
          <a:endParaRPr lang="en-GB"/>
        </a:p>
      </dgm:t>
    </dgm:pt>
    <dgm:pt modelId="{8AA24C65-CAAB-4DF7-B3F4-B0CEC8F763C3}" type="sibTrans" cxnId="{B4797296-62CD-4DE8-8145-AE4886469DDA}">
      <dgm:prSet/>
      <dgm:spPr/>
      <dgm:t>
        <a:bodyPr/>
        <a:lstStyle/>
        <a:p>
          <a:endParaRPr lang="en-GB"/>
        </a:p>
      </dgm:t>
    </dgm:pt>
    <dgm:pt modelId="{B2A3866A-8C8C-45DF-BB1E-435DC107D2E7}">
      <dgm:prSet phldrT="[Text]" custT="1"/>
      <dgm:spPr/>
      <dgm:t>
        <a:bodyPr/>
        <a:lstStyle/>
        <a:p>
          <a:r>
            <a:rPr lang="en-GB" sz="1600" dirty="0"/>
            <a:t>Community-based rehabilitation</a:t>
          </a:r>
        </a:p>
      </dgm:t>
    </dgm:pt>
    <dgm:pt modelId="{C9BE4700-C043-43E7-ABD9-107DC325C593}" type="parTrans" cxnId="{0909941F-B185-4338-BE17-176B1C25CCB0}">
      <dgm:prSet/>
      <dgm:spPr/>
      <dgm:t>
        <a:bodyPr/>
        <a:lstStyle/>
        <a:p>
          <a:endParaRPr lang="en-GB"/>
        </a:p>
      </dgm:t>
    </dgm:pt>
    <dgm:pt modelId="{E16E6A58-9B69-4C6A-B595-1E6F43543684}" type="sibTrans" cxnId="{0909941F-B185-4338-BE17-176B1C25CCB0}">
      <dgm:prSet/>
      <dgm:spPr/>
      <dgm:t>
        <a:bodyPr/>
        <a:lstStyle/>
        <a:p>
          <a:endParaRPr lang="en-GB"/>
        </a:p>
      </dgm:t>
    </dgm:pt>
    <dgm:pt modelId="{47C2394E-947E-43A6-BEF5-C4ECC7A59D14}">
      <dgm:prSet custT="1"/>
      <dgm:spPr/>
      <dgm:t>
        <a:bodyPr/>
        <a:lstStyle/>
        <a:p>
          <a:r>
            <a:rPr lang="en-GB" sz="1400" dirty="0">
              <a:solidFill>
                <a:schemeClr val="bg1"/>
              </a:solidFill>
            </a:rPr>
            <a:t>Maternal and Child Health services</a:t>
          </a:r>
        </a:p>
      </dgm:t>
    </dgm:pt>
    <dgm:pt modelId="{22FFB5DA-47B6-4F66-9440-5F90082DC676}" type="parTrans" cxnId="{05523CA2-6FAC-4E40-9903-773C14A13923}">
      <dgm:prSet/>
      <dgm:spPr/>
      <dgm:t>
        <a:bodyPr/>
        <a:lstStyle/>
        <a:p>
          <a:endParaRPr lang="en-GB"/>
        </a:p>
      </dgm:t>
    </dgm:pt>
    <dgm:pt modelId="{9EC50772-35B7-45EF-8C8E-B4D04E2BA423}" type="sibTrans" cxnId="{05523CA2-6FAC-4E40-9903-773C14A13923}">
      <dgm:prSet/>
      <dgm:spPr/>
      <dgm:t>
        <a:bodyPr/>
        <a:lstStyle/>
        <a:p>
          <a:endParaRPr lang="en-GB"/>
        </a:p>
      </dgm:t>
    </dgm:pt>
    <dgm:pt modelId="{DFF22892-DBC4-49C2-B6BB-3C6CE1A2CFFE}">
      <dgm:prSet custT="1"/>
      <dgm:spPr/>
      <dgm:t>
        <a:bodyPr/>
        <a:lstStyle/>
        <a:p>
          <a:r>
            <a:rPr lang="en-GB" sz="1600" dirty="0"/>
            <a:t>Prenatal and Postnatal Care</a:t>
          </a:r>
        </a:p>
      </dgm:t>
    </dgm:pt>
    <dgm:pt modelId="{E439491C-4798-4137-809D-2809E080E330}" type="parTrans" cxnId="{4733C749-1B98-462C-B9B3-F44154F3CF67}">
      <dgm:prSet/>
      <dgm:spPr/>
      <dgm:t>
        <a:bodyPr/>
        <a:lstStyle/>
        <a:p>
          <a:endParaRPr lang="en-GB"/>
        </a:p>
      </dgm:t>
    </dgm:pt>
    <dgm:pt modelId="{C1258212-8BC8-4E62-A7FE-24E652D15D46}" type="sibTrans" cxnId="{4733C749-1B98-462C-B9B3-F44154F3CF67}">
      <dgm:prSet/>
      <dgm:spPr/>
      <dgm:t>
        <a:bodyPr/>
        <a:lstStyle/>
        <a:p>
          <a:endParaRPr lang="en-GB"/>
        </a:p>
      </dgm:t>
    </dgm:pt>
    <dgm:pt modelId="{2A4FCDDF-786A-48B8-A625-049813D5E091}">
      <dgm:prSet custT="1"/>
      <dgm:spPr/>
      <dgm:t>
        <a:bodyPr/>
        <a:lstStyle/>
        <a:p>
          <a:r>
            <a:rPr lang="en-GB" sz="1600" dirty="0"/>
            <a:t>Child Health Programmes</a:t>
          </a:r>
        </a:p>
      </dgm:t>
    </dgm:pt>
    <dgm:pt modelId="{5134FF3A-EDC5-490F-B9E9-211DF99CF30D}" type="parTrans" cxnId="{AEFBDEDB-F777-4E67-B5A2-C09ACBF5A100}">
      <dgm:prSet/>
      <dgm:spPr/>
      <dgm:t>
        <a:bodyPr/>
        <a:lstStyle/>
        <a:p>
          <a:endParaRPr lang="en-GB"/>
        </a:p>
      </dgm:t>
    </dgm:pt>
    <dgm:pt modelId="{9CBB812E-3F26-4B18-ACAA-F22387B5A67A}" type="sibTrans" cxnId="{AEFBDEDB-F777-4E67-B5A2-C09ACBF5A100}">
      <dgm:prSet/>
      <dgm:spPr/>
      <dgm:t>
        <a:bodyPr/>
        <a:lstStyle/>
        <a:p>
          <a:endParaRPr lang="en-GB"/>
        </a:p>
      </dgm:t>
    </dgm:pt>
    <dgm:pt modelId="{776F5689-6C53-484B-8DCC-9566885F0553}">
      <dgm:prSet custT="1"/>
      <dgm:spPr/>
      <dgm:t>
        <a:bodyPr/>
        <a:lstStyle/>
        <a:p>
          <a:r>
            <a:rPr lang="en-GB" sz="1600" dirty="0"/>
            <a:t>Mental Health Services</a:t>
          </a:r>
        </a:p>
      </dgm:t>
    </dgm:pt>
    <dgm:pt modelId="{8187202F-1CF3-4A6B-A152-7DAA4990B8B4}" type="parTrans" cxnId="{675B273A-87A3-45EB-A077-D596026F105E}">
      <dgm:prSet/>
      <dgm:spPr/>
      <dgm:t>
        <a:bodyPr/>
        <a:lstStyle/>
        <a:p>
          <a:endParaRPr lang="en-GB"/>
        </a:p>
      </dgm:t>
    </dgm:pt>
    <dgm:pt modelId="{BEA69E4A-1282-49AE-86CA-40A167B0F4FC}" type="sibTrans" cxnId="{675B273A-87A3-45EB-A077-D596026F105E}">
      <dgm:prSet/>
      <dgm:spPr/>
      <dgm:t>
        <a:bodyPr/>
        <a:lstStyle/>
        <a:p>
          <a:endParaRPr lang="en-GB"/>
        </a:p>
      </dgm:t>
    </dgm:pt>
    <dgm:pt modelId="{2DC812F6-1954-44F9-8439-1C54D0FAB6AA}">
      <dgm:prSet custT="1"/>
      <dgm:spPr/>
      <dgm:t>
        <a:bodyPr/>
        <a:lstStyle/>
        <a:p>
          <a:r>
            <a:rPr lang="en-GB" sz="1600" dirty="0"/>
            <a:t>Community Mental Health Teams</a:t>
          </a:r>
        </a:p>
      </dgm:t>
    </dgm:pt>
    <dgm:pt modelId="{807916F3-5BC5-4378-ACB6-99576E93A500}" type="parTrans" cxnId="{38D38226-1495-4244-BF0F-B8DA1789AD08}">
      <dgm:prSet/>
      <dgm:spPr/>
      <dgm:t>
        <a:bodyPr/>
        <a:lstStyle/>
        <a:p>
          <a:endParaRPr lang="en-GB"/>
        </a:p>
      </dgm:t>
    </dgm:pt>
    <dgm:pt modelId="{0BCCA74F-C4A7-45AF-9718-96E7CFE4F4A0}" type="sibTrans" cxnId="{38D38226-1495-4244-BF0F-B8DA1789AD08}">
      <dgm:prSet/>
      <dgm:spPr/>
      <dgm:t>
        <a:bodyPr/>
        <a:lstStyle/>
        <a:p>
          <a:endParaRPr lang="en-GB"/>
        </a:p>
      </dgm:t>
    </dgm:pt>
    <dgm:pt modelId="{DF527E63-866A-4F86-9548-7F50E36F8A25}">
      <dgm:prSet custT="1"/>
      <dgm:spPr/>
      <dgm:t>
        <a:bodyPr/>
        <a:lstStyle/>
        <a:p>
          <a:r>
            <a:rPr lang="en-GB" sz="1600" dirty="0"/>
            <a:t>Crisis services</a:t>
          </a:r>
        </a:p>
      </dgm:t>
    </dgm:pt>
    <dgm:pt modelId="{C38A5934-6351-4196-BB1D-6C6268713EEE}" type="parTrans" cxnId="{6C2621C3-A8AE-4B63-A242-A6C60ABA25B3}">
      <dgm:prSet/>
      <dgm:spPr/>
      <dgm:t>
        <a:bodyPr/>
        <a:lstStyle/>
        <a:p>
          <a:endParaRPr lang="en-GB"/>
        </a:p>
      </dgm:t>
    </dgm:pt>
    <dgm:pt modelId="{31801843-8002-43E7-B896-77B42F6B67DA}" type="sibTrans" cxnId="{6C2621C3-A8AE-4B63-A242-A6C60ABA25B3}">
      <dgm:prSet/>
      <dgm:spPr/>
      <dgm:t>
        <a:bodyPr/>
        <a:lstStyle/>
        <a:p>
          <a:endParaRPr lang="en-GB"/>
        </a:p>
      </dgm:t>
    </dgm:pt>
    <dgm:pt modelId="{DE025EB4-0AC8-4669-A395-D4D889937CC1}">
      <dgm:prSet custT="1"/>
      <dgm:spPr/>
      <dgm:t>
        <a:bodyPr/>
        <a:lstStyle/>
        <a:p>
          <a:r>
            <a:rPr lang="en-GB" sz="1600" dirty="0"/>
            <a:t>Integrated Care models</a:t>
          </a:r>
        </a:p>
      </dgm:t>
    </dgm:pt>
    <dgm:pt modelId="{B0670048-1DC4-4D0A-B10B-E09A54565687}" type="parTrans" cxnId="{CAEC57E1-CC83-4643-BF2E-17E4858DF208}">
      <dgm:prSet/>
      <dgm:spPr/>
      <dgm:t>
        <a:bodyPr/>
        <a:lstStyle/>
        <a:p>
          <a:endParaRPr lang="en-GB"/>
        </a:p>
      </dgm:t>
    </dgm:pt>
    <dgm:pt modelId="{476D5112-4972-4B30-8CC9-9CBE28D43D67}" type="sibTrans" cxnId="{CAEC57E1-CC83-4643-BF2E-17E4858DF208}">
      <dgm:prSet/>
      <dgm:spPr/>
      <dgm:t>
        <a:bodyPr/>
        <a:lstStyle/>
        <a:p>
          <a:endParaRPr lang="en-GB"/>
        </a:p>
      </dgm:t>
    </dgm:pt>
    <dgm:pt modelId="{3C2039AA-1AAA-44C1-8367-DAA3D948C92B}">
      <dgm:prSet/>
      <dgm:spPr/>
      <dgm:t>
        <a:bodyPr/>
        <a:lstStyle/>
        <a:p>
          <a:r>
            <a:rPr lang="en-GB" dirty="0"/>
            <a:t>Social services and long-term Care</a:t>
          </a:r>
        </a:p>
      </dgm:t>
    </dgm:pt>
    <dgm:pt modelId="{1E8343A0-88ED-4F08-A027-229D09BF97E1}" type="parTrans" cxnId="{47FD044B-34A0-4578-A8E0-CD01913B8A1B}">
      <dgm:prSet/>
      <dgm:spPr/>
      <dgm:t>
        <a:bodyPr/>
        <a:lstStyle/>
        <a:p>
          <a:endParaRPr lang="en-GB"/>
        </a:p>
      </dgm:t>
    </dgm:pt>
    <dgm:pt modelId="{79EC4573-343C-47D0-BB3D-8859EEF29C7B}" type="sibTrans" cxnId="{47FD044B-34A0-4578-A8E0-CD01913B8A1B}">
      <dgm:prSet/>
      <dgm:spPr/>
      <dgm:t>
        <a:bodyPr/>
        <a:lstStyle/>
        <a:p>
          <a:endParaRPr lang="en-GB"/>
        </a:p>
      </dgm:t>
    </dgm:pt>
    <dgm:pt modelId="{49EFB82B-8CAC-4215-914A-1FD666494530}">
      <dgm:prSet custT="1"/>
      <dgm:spPr/>
      <dgm:t>
        <a:bodyPr/>
        <a:lstStyle/>
        <a:p>
          <a:r>
            <a:rPr lang="en-GB" sz="1600" dirty="0"/>
            <a:t>Elderly care</a:t>
          </a:r>
        </a:p>
      </dgm:t>
    </dgm:pt>
    <dgm:pt modelId="{FA1F5BD7-8F2B-4452-8A10-F0F910E7696C}" type="parTrans" cxnId="{B7E0D817-E3A7-4EF9-B4DE-BAA9BF04EA73}">
      <dgm:prSet/>
      <dgm:spPr/>
      <dgm:t>
        <a:bodyPr/>
        <a:lstStyle/>
        <a:p>
          <a:endParaRPr lang="en-GB"/>
        </a:p>
      </dgm:t>
    </dgm:pt>
    <dgm:pt modelId="{C29A679C-0FBC-407F-9583-F65FD757EA54}" type="sibTrans" cxnId="{B7E0D817-E3A7-4EF9-B4DE-BAA9BF04EA73}">
      <dgm:prSet/>
      <dgm:spPr/>
      <dgm:t>
        <a:bodyPr/>
        <a:lstStyle/>
        <a:p>
          <a:endParaRPr lang="en-GB"/>
        </a:p>
      </dgm:t>
    </dgm:pt>
    <dgm:pt modelId="{5B7CC409-9A2B-4BD7-AE38-EFAAD1019193}">
      <dgm:prSet custT="1"/>
      <dgm:spPr/>
      <dgm:t>
        <a:bodyPr/>
        <a:lstStyle/>
        <a:p>
          <a:r>
            <a:rPr lang="en-GB" sz="1600" dirty="0"/>
            <a:t>Support for vulnerable groups</a:t>
          </a:r>
        </a:p>
      </dgm:t>
    </dgm:pt>
    <dgm:pt modelId="{2D989958-25BD-4687-A484-B8DF21936E99}" type="parTrans" cxnId="{85F0F89B-06F4-400D-B24A-2D69C5AE2B0C}">
      <dgm:prSet/>
      <dgm:spPr/>
      <dgm:t>
        <a:bodyPr/>
        <a:lstStyle/>
        <a:p>
          <a:endParaRPr lang="en-GB"/>
        </a:p>
      </dgm:t>
    </dgm:pt>
    <dgm:pt modelId="{06CE16F8-BB11-4096-B100-5723F62B3B4A}" type="sibTrans" cxnId="{85F0F89B-06F4-400D-B24A-2D69C5AE2B0C}">
      <dgm:prSet/>
      <dgm:spPr/>
      <dgm:t>
        <a:bodyPr/>
        <a:lstStyle/>
        <a:p>
          <a:endParaRPr lang="en-GB"/>
        </a:p>
      </dgm:t>
    </dgm:pt>
    <dgm:pt modelId="{B2A02448-41E5-4F7B-AFE2-246315B38AEE}" type="pres">
      <dgm:prSet presAssocID="{EBE032B3-847C-4508-97A5-29AA8C0CCFEC}" presName="Name0" presStyleCnt="0">
        <dgm:presLayoutVars>
          <dgm:dir/>
          <dgm:animLvl val="lvl"/>
          <dgm:resizeHandles val="exact"/>
        </dgm:presLayoutVars>
      </dgm:prSet>
      <dgm:spPr/>
    </dgm:pt>
    <dgm:pt modelId="{E1658351-5E1F-4F7C-B4A5-109AD06622B7}" type="pres">
      <dgm:prSet presAssocID="{9DDE5EC0-3628-40D0-8D03-544B66FED35B}" presName="composite" presStyleCnt="0"/>
      <dgm:spPr/>
    </dgm:pt>
    <dgm:pt modelId="{1BFCA340-505B-4768-8C97-DB67D1DE39E8}" type="pres">
      <dgm:prSet presAssocID="{9DDE5EC0-3628-40D0-8D03-544B66FED35B}" presName="parTx" presStyleLbl="alignNode1" presStyleIdx="0" presStyleCnt="6">
        <dgm:presLayoutVars>
          <dgm:chMax val="0"/>
          <dgm:chPref val="0"/>
          <dgm:bulletEnabled val="1"/>
        </dgm:presLayoutVars>
      </dgm:prSet>
      <dgm:spPr/>
    </dgm:pt>
    <dgm:pt modelId="{FC4045A0-4938-43EC-AC71-33A0F63130C3}" type="pres">
      <dgm:prSet presAssocID="{9DDE5EC0-3628-40D0-8D03-544B66FED35B}" presName="desTx" presStyleLbl="alignAccFollowNode1" presStyleIdx="0" presStyleCnt="6">
        <dgm:presLayoutVars>
          <dgm:bulletEnabled val="1"/>
        </dgm:presLayoutVars>
      </dgm:prSet>
      <dgm:spPr/>
    </dgm:pt>
    <dgm:pt modelId="{A495DDC5-CB74-4D4B-8AB0-B71D298B9786}" type="pres">
      <dgm:prSet presAssocID="{E1E66D31-942B-44EF-AEC2-F417E35D9B73}" presName="space" presStyleCnt="0"/>
      <dgm:spPr/>
    </dgm:pt>
    <dgm:pt modelId="{56D7BF0B-22A3-40A9-B198-01D0D27F448F}" type="pres">
      <dgm:prSet presAssocID="{5D59ACE2-72F5-45EF-9388-C3EF679EC028}" presName="composite" presStyleCnt="0"/>
      <dgm:spPr/>
    </dgm:pt>
    <dgm:pt modelId="{614E3C9C-36C4-4A8D-BF08-FFAFE75C846C}" type="pres">
      <dgm:prSet presAssocID="{5D59ACE2-72F5-45EF-9388-C3EF679EC028}" presName="parTx" presStyleLbl="alignNode1" presStyleIdx="1" presStyleCnt="6">
        <dgm:presLayoutVars>
          <dgm:chMax val="0"/>
          <dgm:chPref val="0"/>
          <dgm:bulletEnabled val="1"/>
        </dgm:presLayoutVars>
      </dgm:prSet>
      <dgm:spPr/>
    </dgm:pt>
    <dgm:pt modelId="{9AE09748-F191-40B0-A4FF-D80062795D4E}" type="pres">
      <dgm:prSet presAssocID="{5D59ACE2-72F5-45EF-9388-C3EF679EC028}" presName="desTx" presStyleLbl="alignAccFollowNode1" presStyleIdx="1" presStyleCnt="6">
        <dgm:presLayoutVars>
          <dgm:bulletEnabled val="1"/>
        </dgm:presLayoutVars>
      </dgm:prSet>
      <dgm:spPr/>
    </dgm:pt>
    <dgm:pt modelId="{2A6785EA-8B9E-49C9-AA2A-49894202DFB0}" type="pres">
      <dgm:prSet presAssocID="{F276AE11-EDF2-441B-BE39-82FB0CDB0341}" presName="space" presStyleCnt="0"/>
      <dgm:spPr/>
    </dgm:pt>
    <dgm:pt modelId="{C2397086-AD96-4CA2-B8E2-95ECA811763C}" type="pres">
      <dgm:prSet presAssocID="{272831ED-887A-4A40-BA1D-97D29699967D}" presName="composite" presStyleCnt="0"/>
      <dgm:spPr/>
    </dgm:pt>
    <dgm:pt modelId="{586C22C4-1972-4463-BB46-6783FEFCC4DA}" type="pres">
      <dgm:prSet presAssocID="{272831ED-887A-4A40-BA1D-97D29699967D}" presName="parTx" presStyleLbl="alignNode1" presStyleIdx="2" presStyleCnt="6">
        <dgm:presLayoutVars>
          <dgm:chMax val="0"/>
          <dgm:chPref val="0"/>
          <dgm:bulletEnabled val="1"/>
        </dgm:presLayoutVars>
      </dgm:prSet>
      <dgm:spPr/>
    </dgm:pt>
    <dgm:pt modelId="{9BD2DC77-A5B8-4287-858E-B190861BD946}" type="pres">
      <dgm:prSet presAssocID="{272831ED-887A-4A40-BA1D-97D29699967D}" presName="desTx" presStyleLbl="alignAccFollowNode1" presStyleIdx="2" presStyleCnt="6">
        <dgm:presLayoutVars>
          <dgm:bulletEnabled val="1"/>
        </dgm:presLayoutVars>
      </dgm:prSet>
      <dgm:spPr/>
    </dgm:pt>
    <dgm:pt modelId="{4F006E01-8621-4546-8AD8-675F66119C2A}" type="pres">
      <dgm:prSet presAssocID="{CAFF329E-07D9-4CD1-8C4F-A85ECCEFF48E}" presName="space" presStyleCnt="0"/>
      <dgm:spPr/>
    </dgm:pt>
    <dgm:pt modelId="{2903C6AC-C302-4361-A569-7D872ADA3134}" type="pres">
      <dgm:prSet presAssocID="{47C2394E-947E-43A6-BEF5-C4ECC7A59D14}" presName="composite" presStyleCnt="0"/>
      <dgm:spPr/>
    </dgm:pt>
    <dgm:pt modelId="{0CFE11D2-83E0-4E98-88D2-8EF56F61A672}" type="pres">
      <dgm:prSet presAssocID="{47C2394E-947E-43A6-BEF5-C4ECC7A59D14}" presName="parTx" presStyleLbl="alignNode1" presStyleIdx="3" presStyleCnt="6">
        <dgm:presLayoutVars>
          <dgm:chMax val="0"/>
          <dgm:chPref val="0"/>
          <dgm:bulletEnabled val="1"/>
        </dgm:presLayoutVars>
      </dgm:prSet>
      <dgm:spPr/>
    </dgm:pt>
    <dgm:pt modelId="{D8FAC5D9-42D2-44CF-9325-C0F71E8B0016}" type="pres">
      <dgm:prSet presAssocID="{47C2394E-947E-43A6-BEF5-C4ECC7A59D14}" presName="desTx" presStyleLbl="alignAccFollowNode1" presStyleIdx="3" presStyleCnt="6">
        <dgm:presLayoutVars>
          <dgm:bulletEnabled val="1"/>
        </dgm:presLayoutVars>
      </dgm:prSet>
      <dgm:spPr/>
    </dgm:pt>
    <dgm:pt modelId="{197AFD70-772A-4621-A7AC-65DCA3C15D8D}" type="pres">
      <dgm:prSet presAssocID="{9EC50772-35B7-45EF-8C8E-B4D04E2BA423}" presName="space" presStyleCnt="0"/>
      <dgm:spPr/>
    </dgm:pt>
    <dgm:pt modelId="{042DE96F-059E-46A4-A043-919ABA6A9817}" type="pres">
      <dgm:prSet presAssocID="{776F5689-6C53-484B-8DCC-9566885F0553}" presName="composite" presStyleCnt="0"/>
      <dgm:spPr/>
    </dgm:pt>
    <dgm:pt modelId="{A04F4DC7-2562-40BB-B3B4-51F97F58C79D}" type="pres">
      <dgm:prSet presAssocID="{776F5689-6C53-484B-8DCC-9566885F0553}" presName="parTx" presStyleLbl="alignNode1" presStyleIdx="4" presStyleCnt="6">
        <dgm:presLayoutVars>
          <dgm:chMax val="0"/>
          <dgm:chPref val="0"/>
          <dgm:bulletEnabled val="1"/>
        </dgm:presLayoutVars>
      </dgm:prSet>
      <dgm:spPr/>
    </dgm:pt>
    <dgm:pt modelId="{84D4FCC6-EE2C-427D-976E-0883FF3F8DE9}" type="pres">
      <dgm:prSet presAssocID="{776F5689-6C53-484B-8DCC-9566885F0553}" presName="desTx" presStyleLbl="alignAccFollowNode1" presStyleIdx="4" presStyleCnt="6">
        <dgm:presLayoutVars>
          <dgm:bulletEnabled val="1"/>
        </dgm:presLayoutVars>
      </dgm:prSet>
      <dgm:spPr/>
    </dgm:pt>
    <dgm:pt modelId="{72F8CD49-9B63-4E64-A0D4-340658B94ABE}" type="pres">
      <dgm:prSet presAssocID="{BEA69E4A-1282-49AE-86CA-40A167B0F4FC}" presName="space" presStyleCnt="0"/>
      <dgm:spPr/>
    </dgm:pt>
    <dgm:pt modelId="{02DDC5D1-37EE-4A23-A903-90C40342F803}" type="pres">
      <dgm:prSet presAssocID="{3C2039AA-1AAA-44C1-8367-DAA3D948C92B}" presName="composite" presStyleCnt="0"/>
      <dgm:spPr/>
    </dgm:pt>
    <dgm:pt modelId="{2613DA6F-B23A-41C3-A8C2-9D9155315BBE}" type="pres">
      <dgm:prSet presAssocID="{3C2039AA-1AAA-44C1-8367-DAA3D948C92B}" presName="parTx" presStyleLbl="alignNode1" presStyleIdx="5" presStyleCnt="6">
        <dgm:presLayoutVars>
          <dgm:chMax val="0"/>
          <dgm:chPref val="0"/>
          <dgm:bulletEnabled val="1"/>
        </dgm:presLayoutVars>
      </dgm:prSet>
      <dgm:spPr/>
    </dgm:pt>
    <dgm:pt modelId="{E1A00F66-9468-4C78-AA72-C4E9A11797CB}" type="pres">
      <dgm:prSet presAssocID="{3C2039AA-1AAA-44C1-8367-DAA3D948C92B}" presName="desTx" presStyleLbl="alignAccFollowNode1" presStyleIdx="5" presStyleCnt="6">
        <dgm:presLayoutVars>
          <dgm:bulletEnabled val="1"/>
        </dgm:presLayoutVars>
      </dgm:prSet>
      <dgm:spPr/>
    </dgm:pt>
  </dgm:ptLst>
  <dgm:cxnLst>
    <dgm:cxn modelId="{B032FD05-C48D-49CC-9ECE-FC68EB81AA51}" type="presOf" srcId="{EBE032B3-847C-4508-97A5-29AA8C0CCFEC}" destId="{B2A02448-41E5-4F7B-AFE2-246315B38AEE}" srcOrd="0" destOrd="0" presId="urn:microsoft.com/office/officeart/2005/8/layout/hList1"/>
    <dgm:cxn modelId="{F7D12B09-876E-428D-916D-5D787E7AD572}" type="presOf" srcId="{2A4FCDDF-786A-48B8-A625-049813D5E091}" destId="{D8FAC5D9-42D2-44CF-9325-C0F71E8B0016}" srcOrd="0" destOrd="1" presId="urn:microsoft.com/office/officeart/2005/8/layout/hList1"/>
    <dgm:cxn modelId="{F914550A-2244-4E29-94C5-73C03B579433}" type="presOf" srcId="{49EFB82B-8CAC-4215-914A-1FD666494530}" destId="{E1A00F66-9468-4C78-AA72-C4E9A11797CB}" srcOrd="0" destOrd="0" presId="urn:microsoft.com/office/officeart/2005/8/layout/hList1"/>
    <dgm:cxn modelId="{16CEC00C-45E8-4568-8347-BFDA0C6AD525}" type="presOf" srcId="{61DE1734-1A9C-4D7E-B810-445AD8CEF022}" destId="{9BD2DC77-A5B8-4287-858E-B190861BD946}" srcOrd="0" destOrd="0" presId="urn:microsoft.com/office/officeart/2005/8/layout/hList1"/>
    <dgm:cxn modelId="{B7E0D817-E3A7-4EF9-B4DE-BAA9BF04EA73}" srcId="{3C2039AA-1AAA-44C1-8367-DAA3D948C92B}" destId="{49EFB82B-8CAC-4215-914A-1FD666494530}" srcOrd="0" destOrd="0" parTransId="{FA1F5BD7-8F2B-4452-8A10-F0F910E7696C}" sibTransId="{C29A679C-0FBC-407F-9583-F65FD757EA54}"/>
    <dgm:cxn modelId="{0909941F-B185-4338-BE17-176B1C25CCB0}" srcId="{272831ED-887A-4A40-BA1D-97D29699967D}" destId="{B2A3866A-8C8C-45DF-BB1E-435DC107D2E7}" srcOrd="2" destOrd="0" parTransId="{C9BE4700-C043-43E7-ABD9-107DC325C593}" sibTransId="{E16E6A58-9B69-4C6A-B595-1E6F43543684}"/>
    <dgm:cxn modelId="{4878E522-4179-4DD0-8AFF-C30E410B4088}" srcId="{9DDE5EC0-3628-40D0-8D03-544B66FED35B}" destId="{204565AC-B933-4BFD-B38F-B0F2A12B720F}" srcOrd="0" destOrd="0" parTransId="{4FE5031C-D181-4C95-B896-9EF6CD4B2BDC}" sibTransId="{9EE4D652-B6E9-4124-B6AC-31DC9D84875E}"/>
    <dgm:cxn modelId="{507C2F24-FC84-4DE9-8B4C-FB77EF28071B}" type="presOf" srcId="{4764DD36-EC8E-442A-8A92-BFABE9D36F33}" destId="{9AE09748-F191-40B0-A4FF-D80062795D4E}" srcOrd="0" destOrd="1" presId="urn:microsoft.com/office/officeart/2005/8/layout/hList1"/>
    <dgm:cxn modelId="{38D38226-1495-4244-BF0F-B8DA1789AD08}" srcId="{776F5689-6C53-484B-8DCC-9566885F0553}" destId="{2DC812F6-1954-44F9-8439-1C54D0FAB6AA}" srcOrd="0" destOrd="0" parTransId="{807916F3-5BC5-4378-ACB6-99576E93A500}" sibTransId="{0BCCA74F-C4A7-45AF-9718-96E7CFE4F4A0}"/>
    <dgm:cxn modelId="{9F1CD034-9439-41CB-952F-FFA0EC0B80A9}" type="presOf" srcId="{776F5689-6C53-484B-8DCC-9566885F0553}" destId="{A04F4DC7-2562-40BB-B3B4-51F97F58C79D}" srcOrd="0" destOrd="0" presId="urn:microsoft.com/office/officeart/2005/8/layout/hList1"/>
    <dgm:cxn modelId="{675B273A-87A3-45EB-A077-D596026F105E}" srcId="{EBE032B3-847C-4508-97A5-29AA8C0CCFEC}" destId="{776F5689-6C53-484B-8DCC-9566885F0553}" srcOrd="4" destOrd="0" parTransId="{8187202F-1CF3-4A6B-A152-7DAA4990B8B4}" sibTransId="{BEA69E4A-1282-49AE-86CA-40A167B0F4FC}"/>
    <dgm:cxn modelId="{7B6ABF40-E30F-4E20-9669-188C5A413554}" type="presOf" srcId="{9DDE5EC0-3628-40D0-8D03-544B66FED35B}" destId="{1BFCA340-505B-4768-8C97-DB67D1DE39E8}" srcOrd="0" destOrd="0" presId="urn:microsoft.com/office/officeart/2005/8/layout/hList1"/>
    <dgm:cxn modelId="{DA2BDD5B-BEC9-487B-A790-90DB36276FFB}" srcId="{EBE032B3-847C-4508-97A5-29AA8C0CCFEC}" destId="{9DDE5EC0-3628-40D0-8D03-544B66FED35B}" srcOrd="0" destOrd="0" parTransId="{4E39F64C-E9E3-41E3-BFE5-FDDE19AE94E4}" sibTransId="{E1E66D31-942B-44EF-AEC2-F417E35D9B73}"/>
    <dgm:cxn modelId="{EBD36061-B6CD-4147-A7E1-CFF67E875712}" srcId="{EBE032B3-847C-4508-97A5-29AA8C0CCFEC}" destId="{5D59ACE2-72F5-45EF-9388-C3EF679EC028}" srcOrd="1" destOrd="0" parTransId="{15FA9A5C-AD0E-4DB4-90BE-D42B6C19FD35}" sibTransId="{F276AE11-EDF2-441B-BE39-82FB0CDB0341}"/>
    <dgm:cxn modelId="{DB05A941-2A8E-402B-A139-83905D036F0C}" type="presOf" srcId="{47C2394E-947E-43A6-BEF5-C4ECC7A59D14}" destId="{0CFE11D2-83E0-4E98-88D2-8EF56F61A672}" srcOrd="0" destOrd="0" presId="urn:microsoft.com/office/officeart/2005/8/layout/hList1"/>
    <dgm:cxn modelId="{097C4462-B5AD-4768-8257-0871D8989921}" srcId="{EBE032B3-847C-4508-97A5-29AA8C0CCFEC}" destId="{272831ED-887A-4A40-BA1D-97D29699967D}" srcOrd="2" destOrd="0" parTransId="{949BD36F-DC6B-4507-9CD5-F037EE0175A1}" sibTransId="{CAFF329E-07D9-4CD1-8C4F-A85ECCEFF48E}"/>
    <dgm:cxn modelId="{2D5B5865-3E2F-495E-A39D-F7E59514D307}" type="presOf" srcId="{C47D2A1D-D7C3-4C97-B553-DD3811930CD5}" destId="{9BD2DC77-A5B8-4287-858E-B190861BD946}" srcOrd="0" destOrd="1" presId="urn:microsoft.com/office/officeart/2005/8/layout/hList1"/>
    <dgm:cxn modelId="{21337F49-B862-4179-A66D-5F1EFD1D9218}" type="presOf" srcId="{B2A3866A-8C8C-45DF-BB1E-435DC107D2E7}" destId="{9BD2DC77-A5B8-4287-858E-B190861BD946}" srcOrd="0" destOrd="2" presId="urn:microsoft.com/office/officeart/2005/8/layout/hList1"/>
    <dgm:cxn modelId="{4733C749-1B98-462C-B9B3-F44154F3CF67}" srcId="{47C2394E-947E-43A6-BEF5-C4ECC7A59D14}" destId="{DFF22892-DBC4-49C2-B6BB-3C6CE1A2CFFE}" srcOrd="0" destOrd="0" parTransId="{E439491C-4798-4137-809D-2809E080E330}" sibTransId="{C1258212-8BC8-4E62-A7FE-24E652D15D46}"/>
    <dgm:cxn modelId="{47FD044B-34A0-4578-A8E0-CD01913B8A1B}" srcId="{EBE032B3-847C-4508-97A5-29AA8C0CCFEC}" destId="{3C2039AA-1AAA-44C1-8367-DAA3D948C92B}" srcOrd="5" destOrd="0" parTransId="{1E8343A0-88ED-4F08-A027-229D09BF97E1}" sibTransId="{79EC4573-343C-47D0-BB3D-8859EEF29C7B}"/>
    <dgm:cxn modelId="{455DCC51-BA29-4443-9D26-ED8116BF0F16}" type="presOf" srcId="{DFF22892-DBC4-49C2-B6BB-3C6CE1A2CFFE}" destId="{D8FAC5D9-42D2-44CF-9325-C0F71E8B0016}" srcOrd="0" destOrd="0" presId="urn:microsoft.com/office/officeart/2005/8/layout/hList1"/>
    <dgm:cxn modelId="{23CBD775-9DC7-4862-B218-7E432AF5712E}" type="presOf" srcId="{67B1ACD8-E951-46A2-9878-2CE322C0B050}" destId="{FC4045A0-4938-43EC-AC71-33A0F63130C3}" srcOrd="0" destOrd="1" presId="urn:microsoft.com/office/officeart/2005/8/layout/hList1"/>
    <dgm:cxn modelId="{402EFF5A-67ED-48D2-8A92-07FF41419F76}" srcId="{272831ED-887A-4A40-BA1D-97D29699967D}" destId="{61DE1734-1A9C-4D7E-B810-445AD8CEF022}" srcOrd="0" destOrd="0" parTransId="{E59AB9AB-5E4F-42CA-AD4C-9366F674F2A7}" sibTransId="{F433FFB2-A428-4D4D-B49B-C4B350A30D3A}"/>
    <dgm:cxn modelId="{5786A97F-0F89-463C-BA7A-7A7E384BDAFF}" type="presOf" srcId="{C51A20CE-3022-4E1A-BEDB-07C05C75E3B7}" destId="{FC4045A0-4938-43EC-AC71-33A0F63130C3}" srcOrd="0" destOrd="2" presId="urn:microsoft.com/office/officeart/2005/8/layout/hList1"/>
    <dgm:cxn modelId="{1EE56181-5227-4E31-8DA4-03F715383807}" type="presOf" srcId="{DE025EB4-0AC8-4669-A395-D4D889937CC1}" destId="{84D4FCC6-EE2C-427D-976E-0883FF3F8DE9}" srcOrd="0" destOrd="2" presId="urn:microsoft.com/office/officeart/2005/8/layout/hList1"/>
    <dgm:cxn modelId="{57306283-55D0-4DF8-8E55-A58C716E6BE9}" type="presOf" srcId="{5B7CC409-9A2B-4BD7-AE38-EFAAD1019193}" destId="{E1A00F66-9468-4C78-AA72-C4E9A11797CB}" srcOrd="0" destOrd="1" presId="urn:microsoft.com/office/officeart/2005/8/layout/hList1"/>
    <dgm:cxn modelId="{B4797296-62CD-4DE8-8145-AE4886469DDA}" srcId="{5D59ACE2-72F5-45EF-9388-C3EF679EC028}" destId="{C8317821-7FA1-4630-98B0-3A7AB6780380}" srcOrd="2" destOrd="0" parTransId="{369D9143-F1D2-4FED-A9EE-0EA82C29B7E6}" sibTransId="{8AA24C65-CAAB-4DF7-B3F4-B0CEC8F763C3}"/>
    <dgm:cxn modelId="{46C90899-F690-4F05-912A-435DDA83C4BD}" type="presOf" srcId="{219F715B-07DA-4BEB-8973-0CC598184D59}" destId="{9AE09748-F191-40B0-A4FF-D80062795D4E}" srcOrd="0" destOrd="0" presId="urn:microsoft.com/office/officeart/2005/8/layout/hList1"/>
    <dgm:cxn modelId="{9244EB99-4BED-4B0E-AE3B-3C0DC7FB4E20}" srcId="{5D59ACE2-72F5-45EF-9388-C3EF679EC028}" destId="{219F715B-07DA-4BEB-8973-0CC598184D59}" srcOrd="0" destOrd="0" parTransId="{5A6F42EE-5D2C-460E-AF2B-B91DC95A2C02}" sibTransId="{6016ACE8-9A9C-4C66-B123-8A7230A735A5}"/>
    <dgm:cxn modelId="{85F0F89B-06F4-400D-B24A-2D69C5AE2B0C}" srcId="{3C2039AA-1AAA-44C1-8367-DAA3D948C92B}" destId="{5B7CC409-9A2B-4BD7-AE38-EFAAD1019193}" srcOrd="1" destOrd="0" parTransId="{2D989958-25BD-4687-A484-B8DF21936E99}" sibTransId="{06CE16F8-BB11-4096-B100-5723F62B3B4A}"/>
    <dgm:cxn modelId="{4D73F09E-D450-41A0-AE26-F285F781940B}" type="presOf" srcId="{5D59ACE2-72F5-45EF-9388-C3EF679EC028}" destId="{614E3C9C-36C4-4A8D-BF08-FFAFE75C846C}" srcOrd="0" destOrd="0" presId="urn:microsoft.com/office/officeart/2005/8/layout/hList1"/>
    <dgm:cxn modelId="{05523CA2-6FAC-4E40-9903-773C14A13923}" srcId="{EBE032B3-847C-4508-97A5-29AA8C0CCFEC}" destId="{47C2394E-947E-43A6-BEF5-C4ECC7A59D14}" srcOrd="3" destOrd="0" parTransId="{22FFB5DA-47B6-4F66-9440-5F90082DC676}" sibTransId="{9EC50772-35B7-45EF-8C8E-B4D04E2BA423}"/>
    <dgm:cxn modelId="{8A9C4AA4-0B06-4437-896C-E4F0E7676DDE}" type="presOf" srcId="{204565AC-B933-4BFD-B38F-B0F2A12B720F}" destId="{FC4045A0-4938-43EC-AC71-33A0F63130C3}" srcOrd="0" destOrd="0" presId="urn:microsoft.com/office/officeart/2005/8/layout/hList1"/>
    <dgm:cxn modelId="{748D64AC-F507-43AB-9132-61803AD8E1C3}" type="presOf" srcId="{C8317821-7FA1-4630-98B0-3A7AB6780380}" destId="{9AE09748-F191-40B0-A4FF-D80062795D4E}" srcOrd="0" destOrd="2" presId="urn:microsoft.com/office/officeart/2005/8/layout/hList1"/>
    <dgm:cxn modelId="{B9CF29AD-F82E-4E36-A82D-D095631D626A}" type="presOf" srcId="{3C2039AA-1AAA-44C1-8367-DAA3D948C92B}" destId="{2613DA6F-B23A-41C3-A8C2-9D9155315BBE}" srcOrd="0" destOrd="0" presId="urn:microsoft.com/office/officeart/2005/8/layout/hList1"/>
    <dgm:cxn modelId="{F7CFCAAF-E702-47EE-AE14-0BFE4654097B}" srcId="{272831ED-887A-4A40-BA1D-97D29699967D}" destId="{C47D2A1D-D7C3-4C97-B553-DD3811930CD5}" srcOrd="1" destOrd="0" parTransId="{88F94A70-88A5-4A04-85A7-572AD2FA2665}" sibTransId="{C2EB58C0-B949-4758-9AAD-DC8FFCD4A04A}"/>
    <dgm:cxn modelId="{2B9940BC-85AD-4AF0-9C0A-26EDC6F6A864}" srcId="{9DDE5EC0-3628-40D0-8D03-544B66FED35B}" destId="{C51A20CE-3022-4E1A-BEDB-07C05C75E3B7}" srcOrd="2" destOrd="0" parTransId="{9A2C4DBC-68F4-401C-8342-C70B4D550CA6}" sibTransId="{F8BD9E8D-584A-4DC4-A5BA-BCD13A18D923}"/>
    <dgm:cxn modelId="{364280C2-E1AD-4B4E-9C5C-B4655EC17BEA}" type="presOf" srcId="{2DC812F6-1954-44F9-8439-1C54D0FAB6AA}" destId="{84D4FCC6-EE2C-427D-976E-0883FF3F8DE9}" srcOrd="0" destOrd="0" presId="urn:microsoft.com/office/officeart/2005/8/layout/hList1"/>
    <dgm:cxn modelId="{6C2621C3-A8AE-4B63-A242-A6C60ABA25B3}" srcId="{776F5689-6C53-484B-8DCC-9566885F0553}" destId="{DF527E63-866A-4F86-9548-7F50E36F8A25}" srcOrd="1" destOrd="0" parTransId="{C38A5934-6351-4196-BB1D-6C6268713EEE}" sibTransId="{31801843-8002-43E7-B896-77B42F6B67DA}"/>
    <dgm:cxn modelId="{C0BA7BD5-C32A-47EC-8220-0EDE8546F064}" srcId="{9DDE5EC0-3628-40D0-8D03-544B66FED35B}" destId="{67B1ACD8-E951-46A2-9878-2CE322C0B050}" srcOrd="1" destOrd="0" parTransId="{6423E959-BFDC-4684-B2B2-E144B8E056A0}" sibTransId="{2246E729-77F6-4A9D-8A3E-05DA41CF3792}"/>
    <dgm:cxn modelId="{AEFBDEDB-F777-4E67-B5A2-C09ACBF5A100}" srcId="{47C2394E-947E-43A6-BEF5-C4ECC7A59D14}" destId="{2A4FCDDF-786A-48B8-A625-049813D5E091}" srcOrd="1" destOrd="0" parTransId="{5134FF3A-EDC5-490F-B9E9-211DF99CF30D}" sibTransId="{9CBB812E-3F26-4B18-ACAA-F22387B5A67A}"/>
    <dgm:cxn modelId="{CAEC57E1-CC83-4643-BF2E-17E4858DF208}" srcId="{776F5689-6C53-484B-8DCC-9566885F0553}" destId="{DE025EB4-0AC8-4669-A395-D4D889937CC1}" srcOrd="2" destOrd="0" parTransId="{B0670048-1DC4-4D0A-B10B-E09A54565687}" sibTransId="{476D5112-4972-4B30-8CC9-9CBE28D43D67}"/>
    <dgm:cxn modelId="{4BC2F0ED-5DDD-4E3A-8D9F-56D0C01DB955}" type="presOf" srcId="{272831ED-887A-4A40-BA1D-97D29699967D}" destId="{586C22C4-1972-4463-BB46-6783FEFCC4DA}" srcOrd="0" destOrd="0" presId="urn:microsoft.com/office/officeart/2005/8/layout/hList1"/>
    <dgm:cxn modelId="{071792F0-5B73-426F-AE63-13CD01FA9B2F}" type="presOf" srcId="{DF527E63-866A-4F86-9548-7F50E36F8A25}" destId="{84D4FCC6-EE2C-427D-976E-0883FF3F8DE9}" srcOrd="0" destOrd="1" presId="urn:microsoft.com/office/officeart/2005/8/layout/hList1"/>
    <dgm:cxn modelId="{D2C194F2-CEFE-4666-9A6E-E85D99BE8061}" srcId="{5D59ACE2-72F5-45EF-9388-C3EF679EC028}" destId="{4764DD36-EC8E-442A-8A92-BFABE9D36F33}" srcOrd="1" destOrd="0" parTransId="{94215E25-6218-448F-BCDC-D03DEDF8776C}" sibTransId="{5FDE30F8-81BE-4DB8-88E7-D31704E1822A}"/>
    <dgm:cxn modelId="{D1075F73-0F8D-48B4-88EE-BE48D9D9344E}" type="presParOf" srcId="{B2A02448-41E5-4F7B-AFE2-246315B38AEE}" destId="{E1658351-5E1F-4F7C-B4A5-109AD06622B7}" srcOrd="0" destOrd="0" presId="urn:microsoft.com/office/officeart/2005/8/layout/hList1"/>
    <dgm:cxn modelId="{A451BB6B-A1ED-4893-9DCA-99EF90A95C34}" type="presParOf" srcId="{E1658351-5E1F-4F7C-B4A5-109AD06622B7}" destId="{1BFCA340-505B-4768-8C97-DB67D1DE39E8}" srcOrd="0" destOrd="0" presId="urn:microsoft.com/office/officeart/2005/8/layout/hList1"/>
    <dgm:cxn modelId="{37B0BBB6-A708-42DB-A2B9-5B9865D033EC}" type="presParOf" srcId="{E1658351-5E1F-4F7C-B4A5-109AD06622B7}" destId="{FC4045A0-4938-43EC-AC71-33A0F63130C3}" srcOrd="1" destOrd="0" presId="urn:microsoft.com/office/officeart/2005/8/layout/hList1"/>
    <dgm:cxn modelId="{809ACBCB-B678-44A8-A5F0-D79BF1F66142}" type="presParOf" srcId="{B2A02448-41E5-4F7B-AFE2-246315B38AEE}" destId="{A495DDC5-CB74-4D4B-8AB0-B71D298B9786}" srcOrd="1" destOrd="0" presId="urn:microsoft.com/office/officeart/2005/8/layout/hList1"/>
    <dgm:cxn modelId="{BA3552E7-332E-4287-9202-4D034A355BF0}" type="presParOf" srcId="{B2A02448-41E5-4F7B-AFE2-246315B38AEE}" destId="{56D7BF0B-22A3-40A9-B198-01D0D27F448F}" srcOrd="2" destOrd="0" presId="urn:microsoft.com/office/officeart/2005/8/layout/hList1"/>
    <dgm:cxn modelId="{3559EBF7-ACA4-4347-A87F-51BDA4DD361F}" type="presParOf" srcId="{56D7BF0B-22A3-40A9-B198-01D0D27F448F}" destId="{614E3C9C-36C4-4A8D-BF08-FFAFE75C846C}" srcOrd="0" destOrd="0" presId="urn:microsoft.com/office/officeart/2005/8/layout/hList1"/>
    <dgm:cxn modelId="{DCC668FC-D65B-4D1D-AC91-0D9E1546DA6A}" type="presParOf" srcId="{56D7BF0B-22A3-40A9-B198-01D0D27F448F}" destId="{9AE09748-F191-40B0-A4FF-D80062795D4E}" srcOrd="1" destOrd="0" presId="urn:microsoft.com/office/officeart/2005/8/layout/hList1"/>
    <dgm:cxn modelId="{BEEBAD09-09B0-4CB7-B3CC-189E698C83D3}" type="presParOf" srcId="{B2A02448-41E5-4F7B-AFE2-246315B38AEE}" destId="{2A6785EA-8B9E-49C9-AA2A-49894202DFB0}" srcOrd="3" destOrd="0" presId="urn:microsoft.com/office/officeart/2005/8/layout/hList1"/>
    <dgm:cxn modelId="{31FBC122-2F5A-4E8C-838A-AC4122637FB4}" type="presParOf" srcId="{B2A02448-41E5-4F7B-AFE2-246315B38AEE}" destId="{C2397086-AD96-4CA2-B8E2-95ECA811763C}" srcOrd="4" destOrd="0" presId="urn:microsoft.com/office/officeart/2005/8/layout/hList1"/>
    <dgm:cxn modelId="{33EDEA0D-A02C-4689-86F1-7128BFA53034}" type="presParOf" srcId="{C2397086-AD96-4CA2-B8E2-95ECA811763C}" destId="{586C22C4-1972-4463-BB46-6783FEFCC4DA}" srcOrd="0" destOrd="0" presId="urn:microsoft.com/office/officeart/2005/8/layout/hList1"/>
    <dgm:cxn modelId="{8797E606-7E6D-4334-9C05-E3FB4407E48D}" type="presParOf" srcId="{C2397086-AD96-4CA2-B8E2-95ECA811763C}" destId="{9BD2DC77-A5B8-4287-858E-B190861BD946}" srcOrd="1" destOrd="0" presId="urn:microsoft.com/office/officeart/2005/8/layout/hList1"/>
    <dgm:cxn modelId="{EF0C1CBB-716C-49FF-84B8-E75440AEC990}" type="presParOf" srcId="{B2A02448-41E5-4F7B-AFE2-246315B38AEE}" destId="{4F006E01-8621-4546-8AD8-675F66119C2A}" srcOrd="5" destOrd="0" presId="urn:microsoft.com/office/officeart/2005/8/layout/hList1"/>
    <dgm:cxn modelId="{77956953-B584-4D4B-B5E9-1E797976E4D8}" type="presParOf" srcId="{B2A02448-41E5-4F7B-AFE2-246315B38AEE}" destId="{2903C6AC-C302-4361-A569-7D872ADA3134}" srcOrd="6" destOrd="0" presId="urn:microsoft.com/office/officeart/2005/8/layout/hList1"/>
    <dgm:cxn modelId="{979C1E0C-FDA9-4212-B7BF-0F95C9EA28EA}" type="presParOf" srcId="{2903C6AC-C302-4361-A569-7D872ADA3134}" destId="{0CFE11D2-83E0-4E98-88D2-8EF56F61A672}" srcOrd="0" destOrd="0" presId="urn:microsoft.com/office/officeart/2005/8/layout/hList1"/>
    <dgm:cxn modelId="{3DE16A2D-8508-442D-AC9E-CF4BF3536565}" type="presParOf" srcId="{2903C6AC-C302-4361-A569-7D872ADA3134}" destId="{D8FAC5D9-42D2-44CF-9325-C0F71E8B0016}" srcOrd="1" destOrd="0" presId="urn:microsoft.com/office/officeart/2005/8/layout/hList1"/>
    <dgm:cxn modelId="{5A68B332-9129-4688-8B28-C227A96BECE7}" type="presParOf" srcId="{B2A02448-41E5-4F7B-AFE2-246315B38AEE}" destId="{197AFD70-772A-4621-A7AC-65DCA3C15D8D}" srcOrd="7" destOrd="0" presId="urn:microsoft.com/office/officeart/2005/8/layout/hList1"/>
    <dgm:cxn modelId="{0881B862-DEC1-4AF7-B0A2-1DE55CF120A9}" type="presParOf" srcId="{B2A02448-41E5-4F7B-AFE2-246315B38AEE}" destId="{042DE96F-059E-46A4-A043-919ABA6A9817}" srcOrd="8" destOrd="0" presId="urn:microsoft.com/office/officeart/2005/8/layout/hList1"/>
    <dgm:cxn modelId="{6271552C-A5E2-4109-9419-59179C110F4F}" type="presParOf" srcId="{042DE96F-059E-46A4-A043-919ABA6A9817}" destId="{A04F4DC7-2562-40BB-B3B4-51F97F58C79D}" srcOrd="0" destOrd="0" presId="urn:microsoft.com/office/officeart/2005/8/layout/hList1"/>
    <dgm:cxn modelId="{A159DB0A-7535-4350-B37D-17EA1F1A19DF}" type="presParOf" srcId="{042DE96F-059E-46A4-A043-919ABA6A9817}" destId="{84D4FCC6-EE2C-427D-976E-0883FF3F8DE9}" srcOrd="1" destOrd="0" presId="urn:microsoft.com/office/officeart/2005/8/layout/hList1"/>
    <dgm:cxn modelId="{51A09CFD-3473-4EF6-A6A5-35AEDF83202A}" type="presParOf" srcId="{B2A02448-41E5-4F7B-AFE2-246315B38AEE}" destId="{72F8CD49-9B63-4E64-A0D4-340658B94ABE}" srcOrd="9" destOrd="0" presId="urn:microsoft.com/office/officeart/2005/8/layout/hList1"/>
    <dgm:cxn modelId="{C9499CBA-858C-49D0-9737-4AC3ECD5A96F}" type="presParOf" srcId="{B2A02448-41E5-4F7B-AFE2-246315B38AEE}" destId="{02DDC5D1-37EE-4A23-A903-90C40342F803}" srcOrd="10" destOrd="0" presId="urn:microsoft.com/office/officeart/2005/8/layout/hList1"/>
    <dgm:cxn modelId="{77C98823-4954-4B4C-A413-807E327774E1}" type="presParOf" srcId="{02DDC5D1-37EE-4A23-A903-90C40342F803}" destId="{2613DA6F-B23A-41C3-A8C2-9D9155315BBE}" srcOrd="0" destOrd="0" presId="urn:microsoft.com/office/officeart/2005/8/layout/hList1"/>
    <dgm:cxn modelId="{29B79281-A209-4809-8493-A05F7C2BAFE9}" type="presParOf" srcId="{02DDC5D1-37EE-4A23-A903-90C40342F803}" destId="{E1A00F66-9468-4C78-AA72-C4E9A11797CB}"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59D9B77-2A4E-4FAF-BB40-19F00F60FB6C}" type="doc">
      <dgm:prSet loTypeId="urn:microsoft.com/office/officeart/2005/8/layout/vList3" loCatId="list" qsTypeId="urn:microsoft.com/office/officeart/2005/8/quickstyle/simple1" qsCatId="simple" csTypeId="urn:microsoft.com/office/officeart/2005/8/colors/accent1_5" csCatId="accent1" phldr="1"/>
      <dgm:spPr/>
    </dgm:pt>
    <dgm:pt modelId="{EB2EE2B1-F33E-4F9D-9A9F-B715856C6533}">
      <dgm:prSet phldrT="[Text]"/>
      <dgm:spPr/>
      <dgm:t>
        <a:bodyPr/>
        <a:lstStyle/>
        <a:p>
          <a:pPr algn="just"/>
          <a:r>
            <a:rPr lang="en-GB" dirty="0"/>
            <a:t>All people have access to the full range of quality health services they need, when and where they need, without financial hardship.</a:t>
          </a:r>
        </a:p>
      </dgm:t>
    </dgm:pt>
    <dgm:pt modelId="{4ED57D8A-16B1-4A77-87FA-CB0FFE2A03D4}" type="parTrans" cxnId="{DE935D69-C890-4B83-9E53-E38A2F391D10}">
      <dgm:prSet/>
      <dgm:spPr/>
      <dgm:t>
        <a:bodyPr/>
        <a:lstStyle/>
        <a:p>
          <a:endParaRPr lang="en-GB"/>
        </a:p>
      </dgm:t>
    </dgm:pt>
    <dgm:pt modelId="{5BC51E49-EB35-4CA8-A9E6-B9CE505341DB}" type="sibTrans" cxnId="{DE935D69-C890-4B83-9E53-E38A2F391D10}">
      <dgm:prSet/>
      <dgm:spPr/>
      <dgm:t>
        <a:bodyPr/>
        <a:lstStyle/>
        <a:p>
          <a:endParaRPr lang="en-GB"/>
        </a:p>
      </dgm:t>
    </dgm:pt>
    <dgm:pt modelId="{C17C1C47-A352-4A0C-A07B-322AF8213DF3}">
      <dgm:prSet phldrT="[Text]"/>
      <dgm:spPr/>
      <dgm:t>
        <a:bodyPr/>
        <a:lstStyle/>
        <a:p>
          <a:pPr algn="just"/>
          <a:r>
            <a:rPr lang="en-GB" dirty="0"/>
            <a:t>The delivery of health services requires health and care workers with an optimal skills mix at all levels of the health system, who are equitably distributed, adequately supported.</a:t>
          </a:r>
        </a:p>
      </dgm:t>
    </dgm:pt>
    <dgm:pt modelId="{850C9733-727D-4285-BC86-879BC27AB101}" type="parTrans" cxnId="{ADC0EEEF-2367-4E30-BBAD-4110F9277DF3}">
      <dgm:prSet/>
      <dgm:spPr/>
      <dgm:t>
        <a:bodyPr/>
        <a:lstStyle/>
        <a:p>
          <a:endParaRPr lang="en-GB"/>
        </a:p>
      </dgm:t>
    </dgm:pt>
    <dgm:pt modelId="{754014A6-892D-46EC-92AF-68A11D1B6EE9}" type="sibTrans" cxnId="{ADC0EEEF-2367-4E30-BBAD-4110F9277DF3}">
      <dgm:prSet/>
      <dgm:spPr/>
      <dgm:t>
        <a:bodyPr/>
        <a:lstStyle/>
        <a:p>
          <a:endParaRPr lang="en-GB"/>
        </a:p>
      </dgm:t>
    </dgm:pt>
    <dgm:pt modelId="{0CB927C6-B653-423E-8EB7-BC174544ACB4}">
      <dgm:prSet phldrT="[Text]"/>
      <dgm:spPr/>
      <dgm:t>
        <a:bodyPr/>
        <a:lstStyle/>
        <a:p>
          <a:pPr algn="just"/>
          <a:r>
            <a:rPr lang="en-GB" dirty="0"/>
            <a:t>Protecting people from the financial consequences of paying for health services out of their own pockets reduces the risk that people will be pushed into poverty.</a:t>
          </a:r>
        </a:p>
      </dgm:t>
    </dgm:pt>
    <dgm:pt modelId="{904CD12C-6C30-4948-951A-B501B6DB154B}" type="parTrans" cxnId="{48BF8BEE-7778-4DAA-9270-5E9DD7D9A8AB}">
      <dgm:prSet/>
      <dgm:spPr/>
      <dgm:t>
        <a:bodyPr/>
        <a:lstStyle/>
        <a:p>
          <a:endParaRPr lang="en-GB"/>
        </a:p>
      </dgm:t>
    </dgm:pt>
    <dgm:pt modelId="{31D033AA-097A-4C41-9BE6-EAB6BC5799EE}" type="sibTrans" cxnId="{48BF8BEE-7778-4DAA-9270-5E9DD7D9A8AB}">
      <dgm:prSet/>
      <dgm:spPr/>
      <dgm:t>
        <a:bodyPr/>
        <a:lstStyle/>
        <a:p>
          <a:endParaRPr lang="en-GB"/>
        </a:p>
      </dgm:t>
    </dgm:pt>
    <dgm:pt modelId="{B3F19E0C-1CBA-4CE1-B70D-372C0837F24E}" type="pres">
      <dgm:prSet presAssocID="{F59D9B77-2A4E-4FAF-BB40-19F00F60FB6C}" presName="linearFlow" presStyleCnt="0">
        <dgm:presLayoutVars>
          <dgm:dir/>
          <dgm:resizeHandles val="exact"/>
        </dgm:presLayoutVars>
      </dgm:prSet>
      <dgm:spPr/>
    </dgm:pt>
    <dgm:pt modelId="{87A263E6-8AD1-47E2-B98E-9C1E3ED2F9C8}" type="pres">
      <dgm:prSet presAssocID="{EB2EE2B1-F33E-4F9D-9A9F-B715856C6533}" presName="composite" presStyleCnt="0"/>
      <dgm:spPr/>
    </dgm:pt>
    <dgm:pt modelId="{61CA5B10-030A-4027-8562-BF8717DD162F}" type="pres">
      <dgm:prSet presAssocID="{EB2EE2B1-F33E-4F9D-9A9F-B715856C6533}" presName="imgShp" presStyleLbl="fgImgPlace1" presStyleIdx="0" presStyleCnt="3"/>
      <dgm:spPr/>
    </dgm:pt>
    <dgm:pt modelId="{A2519E76-0F5E-4FEB-88C4-D2D6BE69298C}" type="pres">
      <dgm:prSet presAssocID="{EB2EE2B1-F33E-4F9D-9A9F-B715856C6533}" presName="txShp" presStyleLbl="node1" presStyleIdx="0" presStyleCnt="3">
        <dgm:presLayoutVars>
          <dgm:bulletEnabled val="1"/>
        </dgm:presLayoutVars>
      </dgm:prSet>
      <dgm:spPr/>
    </dgm:pt>
    <dgm:pt modelId="{7E5C3078-9BB2-45FB-B536-96BC7BF88877}" type="pres">
      <dgm:prSet presAssocID="{5BC51E49-EB35-4CA8-A9E6-B9CE505341DB}" presName="spacing" presStyleCnt="0"/>
      <dgm:spPr/>
    </dgm:pt>
    <dgm:pt modelId="{19BC85F5-C223-4DC4-B6FE-35CA452E4728}" type="pres">
      <dgm:prSet presAssocID="{C17C1C47-A352-4A0C-A07B-322AF8213DF3}" presName="composite" presStyleCnt="0"/>
      <dgm:spPr/>
    </dgm:pt>
    <dgm:pt modelId="{FA14C239-53AA-4308-B6C4-61EB5BB86FDA}" type="pres">
      <dgm:prSet presAssocID="{C17C1C47-A352-4A0C-A07B-322AF8213DF3}" presName="imgShp" presStyleLbl="fgImgPlace1" presStyleIdx="1" presStyleCnt="3"/>
      <dgm:spPr/>
    </dgm:pt>
    <dgm:pt modelId="{AA446BD3-B784-429A-B1C0-CBD6F944B76A}" type="pres">
      <dgm:prSet presAssocID="{C17C1C47-A352-4A0C-A07B-322AF8213DF3}" presName="txShp" presStyleLbl="node1" presStyleIdx="1" presStyleCnt="3">
        <dgm:presLayoutVars>
          <dgm:bulletEnabled val="1"/>
        </dgm:presLayoutVars>
      </dgm:prSet>
      <dgm:spPr/>
    </dgm:pt>
    <dgm:pt modelId="{7A1C7BAA-AFB6-41DB-A751-DE5CE8808182}" type="pres">
      <dgm:prSet presAssocID="{754014A6-892D-46EC-92AF-68A11D1B6EE9}" presName="spacing" presStyleCnt="0"/>
      <dgm:spPr/>
    </dgm:pt>
    <dgm:pt modelId="{BAB94547-6292-4CB6-B612-855E694C1A7C}" type="pres">
      <dgm:prSet presAssocID="{0CB927C6-B653-423E-8EB7-BC174544ACB4}" presName="composite" presStyleCnt="0"/>
      <dgm:spPr/>
    </dgm:pt>
    <dgm:pt modelId="{E18D9545-22C3-4291-8286-B1BBFDFB476A}" type="pres">
      <dgm:prSet presAssocID="{0CB927C6-B653-423E-8EB7-BC174544ACB4}" presName="imgShp" presStyleLbl="fgImgPlace1" presStyleIdx="2" presStyleCnt="3"/>
      <dgm:spPr/>
    </dgm:pt>
    <dgm:pt modelId="{E49AA6B0-8FAD-4726-842C-A96866E5F3E4}" type="pres">
      <dgm:prSet presAssocID="{0CB927C6-B653-423E-8EB7-BC174544ACB4}" presName="txShp" presStyleLbl="node1" presStyleIdx="2" presStyleCnt="3">
        <dgm:presLayoutVars>
          <dgm:bulletEnabled val="1"/>
        </dgm:presLayoutVars>
      </dgm:prSet>
      <dgm:spPr/>
    </dgm:pt>
  </dgm:ptLst>
  <dgm:cxnLst>
    <dgm:cxn modelId="{8CACB93B-57A7-4BF8-AF6C-6C860F4B1F67}" type="presOf" srcId="{0CB927C6-B653-423E-8EB7-BC174544ACB4}" destId="{E49AA6B0-8FAD-4726-842C-A96866E5F3E4}" srcOrd="0" destOrd="0" presId="urn:microsoft.com/office/officeart/2005/8/layout/vList3"/>
    <dgm:cxn modelId="{A7369F61-AA00-435A-BA7A-650074857403}" type="presOf" srcId="{C17C1C47-A352-4A0C-A07B-322AF8213DF3}" destId="{AA446BD3-B784-429A-B1C0-CBD6F944B76A}" srcOrd="0" destOrd="0" presId="urn:microsoft.com/office/officeart/2005/8/layout/vList3"/>
    <dgm:cxn modelId="{6E70F862-C3DC-42F7-9C44-9C187DC39DB5}" type="presOf" srcId="{F59D9B77-2A4E-4FAF-BB40-19F00F60FB6C}" destId="{B3F19E0C-1CBA-4CE1-B70D-372C0837F24E}" srcOrd="0" destOrd="0" presId="urn:microsoft.com/office/officeart/2005/8/layout/vList3"/>
    <dgm:cxn modelId="{DE935D69-C890-4B83-9E53-E38A2F391D10}" srcId="{F59D9B77-2A4E-4FAF-BB40-19F00F60FB6C}" destId="{EB2EE2B1-F33E-4F9D-9A9F-B715856C6533}" srcOrd="0" destOrd="0" parTransId="{4ED57D8A-16B1-4A77-87FA-CB0FFE2A03D4}" sibTransId="{5BC51E49-EB35-4CA8-A9E6-B9CE505341DB}"/>
    <dgm:cxn modelId="{E82AEAC0-A1B5-4E4C-9374-5267384CCA71}" type="presOf" srcId="{EB2EE2B1-F33E-4F9D-9A9F-B715856C6533}" destId="{A2519E76-0F5E-4FEB-88C4-D2D6BE69298C}" srcOrd="0" destOrd="0" presId="urn:microsoft.com/office/officeart/2005/8/layout/vList3"/>
    <dgm:cxn modelId="{48BF8BEE-7778-4DAA-9270-5E9DD7D9A8AB}" srcId="{F59D9B77-2A4E-4FAF-BB40-19F00F60FB6C}" destId="{0CB927C6-B653-423E-8EB7-BC174544ACB4}" srcOrd="2" destOrd="0" parTransId="{904CD12C-6C30-4948-951A-B501B6DB154B}" sibTransId="{31D033AA-097A-4C41-9BE6-EAB6BC5799EE}"/>
    <dgm:cxn modelId="{ADC0EEEF-2367-4E30-BBAD-4110F9277DF3}" srcId="{F59D9B77-2A4E-4FAF-BB40-19F00F60FB6C}" destId="{C17C1C47-A352-4A0C-A07B-322AF8213DF3}" srcOrd="1" destOrd="0" parTransId="{850C9733-727D-4285-BC86-879BC27AB101}" sibTransId="{754014A6-892D-46EC-92AF-68A11D1B6EE9}"/>
    <dgm:cxn modelId="{DACF8A53-FD78-4409-AE7F-568982F2BA79}" type="presParOf" srcId="{B3F19E0C-1CBA-4CE1-B70D-372C0837F24E}" destId="{87A263E6-8AD1-47E2-B98E-9C1E3ED2F9C8}" srcOrd="0" destOrd="0" presId="urn:microsoft.com/office/officeart/2005/8/layout/vList3"/>
    <dgm:cxn modelId="{A020ED60-D037-4D99-98AD-B858F76E2BB2}" type="presParOf" srcId="{87A263E6-8AD1-47E2-B98E-9C1E3ED2F9C8}" destId="{61CA5B10-030A-4027-8562-BF8717DD162F}" srcOrd="0" destOrd="0" presId="urn:microsoft.com/office/officeart/2005/8/layout/vList3"/>
    <dgm:cxn modelId="{63D57631-3ECE-4A8C-803B-50EDD49ED2F9}" type="presParOf" srcId="{87A263E6-8AD1-47E2-B98E-9C1E3ED2F9C8}" destId="{A2519E76-0F5E-4FEB-88C4-D2D6BE69298C}" srcOrd="1" destOrd="0" presId="urn:microsoft.com/office/officeart/2005/8/layout/vList3"/>
    <dgm:cxn modelId="{9733A085-0A85-4A2A-A66A-F6F458C2821E}" type="presParOf" srcId="{B3F19E0C-1CBA-4CE1-B70D-372C0837F24E}" destId="{7E5C3078-9BB2-45FB-B536-96BC7BF88877}" srcOrd="1" destOrd="0" presId="urn:microsoft.com/office/officeart/2005/8/layout/vList3"/>
    <dgm:cxn modelId="{E813E09D-1AF6-4FEF-BD24-492A328C3B9B}" type="presParOf" srcId="{B3F19E0C-1CBA-4CE1-B70D-372C0837F24E}" destId="{19BC85F5-C223-4DC4-B6FE-35CA452E4728}" srcOrd="2" destOrd="0" presId="urn:microsoft.com/office/officeart/2005/8/layout/vList3"/>
    <dgm:cxn modelId="{15B4B2DF-8A91-4D57-8D52-FE67516762D4}" type="presParOf" srcId="{19BC85F5-C223-4DC4-B6FE-35CA452E4728}" destId="{FA14C239-53AA-4308-B6C4-61EB5BB86FDA}" srcOrd="0" destOrd="0" presId="urn:microsoft.com/office/officeart/2005/8/layout/vList3"/>
    <dgm:cxn modelId="{6B52CD14-C621-42C8-9CC1-4C0BB76C22A3}" type="presParOf" srcId="{19BC85F5-C223-4DC4-B6FE-35CA452E4728}" destId="{AA446BD3-B784-429A-B1C0-CBD6F944B76A}" srcOrd="1" destOrd="0" presId="urn:microsoft.com/office/officeart/2005/8/layout/vList3"/>
    <dgm:cxn modelId="{6BA528E8-DD11-4525-9810-ED232E677F9A}" type="presParOf" srcId="{B3F19E0C-1CBA-4CE1-B70D-372C0837F24E}" destId="{7A1C7BAA-AFB6-41DB-A751-DE5CE8808182}" srcOrd="3" destOrd="0" presId="urn:microsoft.com/office/officeart/2005/8/layout/vList3"/>
    <dgm:cxn modelId="{4CFA5A4B-448F-4A24-A7C8-2DAE4D96979C}" type="presParOf" srcId="{B3F19E0C-1CBA-4CE1-B70D-372C0837F24E}" destId="{BAB94547-6292-4CB6-B612-855E694C1A7C}" srcOrd="4" destOrd="0" presId="urn:microsoft.com/office/officeart/2005/8/layout/vList3"/>
    <dgm:cxn modelId="{1F411972-E258-4E68-BC3E-35355FCFFCE8}" type="presParOf" srcId="{BAB94547-6292-4CB6-B612-855E694C1A7C}" destId="{E18D9545-22C3-4291-8286-B1BBFDFB476A}" srcOrd="0" destOrd="0" presId="urn:microsoft.com/office/officeart/2005/8/layout/vList3"/>
    <dgm:cxn modelId="{EB6BF627-4229-48B8-BB71-6A48C9226C0C}" type="presParOf" srcId="{BAB94547-6292-4CB6-B612-855E694C1A7C}" destId="{E49AA6B0-8FAD-4726-842C-A96866E5F3E4}"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53102-818A-4066-B452-B3F0ABD53FDB}">
      <dsp:nvSpPr>
        <dsp:cNvPr id="0" name=""/>
        <dsp:cNvSpPr/>
      </dsp:nvSpPr>
      <dsp:spPr>
        <a:xfrm>
          <a:off x="0" y="35637"/>
          <a:ext cx="8784976" cy="1645495"/>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DCF71-21F1-4B8F-8F49-107916D7374B}">
      <dsp:nvSpPr>
        <dsp:cNvPr id="0" name=""/>
        <dsp:cNvSpPr/>
      </dsp:nvSpPr>
      <dsp:spPr>
        <a:xfrm>
          <a:off x="509636" y="359074"/>
          <a:ext cx="905022" cy="9050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C47F03-D708-44CA-97A3-8703901F75FE}">
      <dsp:nvSpPr>
        <dsp:cNvPr id="0" name=""/>
        <dsp:cNvSpPr/>
      </dsp:nvSpPr>
      <dsp:spPr>
        <a:xfrm>
          <a:off x="1900547" y="35637"/>
          <a:ext cx="6884428" cy="1645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48" tIns="174148" rIns="174148" bIns="174148" numCol="1" spcCol="1270" anchor="ctr" anchorCtr="0">
          <a:noAutofit/>
        </a:bodyPr>
        <a:lstStyle/>
        <a:p>
          <a:pPr marL="0" lvl="0" indent="0" algn="l" defTabSz="977900">
            <a:lnSpc>
              <a:spcPct val="100000"/>
            </a:lnSpc>
            <a:spcBef>
              <a:spcPct val="0"/>
            </a:spcBef>
            <a:spcAft>
              <a:spcPct val="35000"/>
            </a:spcAft>
            <a:buNone/>
          </a:pPr>
          <a:r>
            <a:rPr lang="en-GB" sz="2200" kern="1200" dirty="0"/>
            <a:t>Achievement at Level 5 reflects the ability to identify and use relevant understanding, methods and skills to address broadly-defined, complex problems. </a:t>
          </a:r>
          <a:endParaRPr lang="en-US" sz="2200" kern="1200" dirty="0"/>
        </a:p>
      </dsp:txBody>
      <dsp:txXfrm>
        <a:off x="1900547" y="35637"/>
        <a:ext cx="6884428" cy="1645495"/>
      </dsp:txXfrm>
    </dsp:sp>
    <dsp:sp modelId="{AE58FEF0-EABE-41F5-A1BF-1EB63475F71D}">
      <dsp:nvSpPr>
        <dsp:cNvPr id="0" name=""/>
        <dsp:cNvSpPr/>
      </dsp:nvSpPr>
      <dsp:spPr>
        <a:xfrm>
          <a:off x="0" y="1827976"/>
          <a:ext cx="8784976" cy="1645495"/>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FD2110-EF03-4B68-AB52-57E5DD1F2B3C}">
      <dsp:nvSpPr>
        <dsp:cNvPr id="0" name=""/>
        <dsp:cNvSpPr/>
      </dsp:nvSpPr>
      <dsp:spPr>
        <a:xfrm>
          <a:off x="509636" y="2198213"/>
          <a:ext cx="905022" cy="9050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C5D348-B167-4372-9F16-35D890506665}">
      <dsp:nvSpPr>
        <dsp:cNvPr id="0" name=""/>
        <dsp:cNvSpPr/>
      </dsp:nvSpPr>
      <dsp:spPr>
        <a:xfrm>
          <a:off x="1900547" y="1827976"/>
          <a:ext cx="6884428" cy="1645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48" tIns="174148" rIns="174148" bIns="174148" numCol="1" spcCol="1270" anchor="ctr" anchorCtr="0">
          <a:noAutofit/>
        </a:bodyPr>
        <a:lstStyle/>
        <a:p>
          <a:pPr marL="0" lvl="0" indent="0" algn="l" defTabSz="977900">
            <a:lnSpc>
              <a:spcPct val="100000"/>
            </a:lnSpc>
            <a:spcBef>
              <a:spcPct val="0"/>
            </a:spcBef>
            <a:spcAft>
              <a:spcPct val="35000"/>
            </a:spcAft>
            <a:buNone/>
          </a:pPr>
          <a:r>
            <a:rPr lang="en-GB" sz="2200" kern="1200" dirty="0"/>
            <a:t>It includes taking responsibility for planning and developing courses of action as well as exercising autonomy and judgement within broad parameters. </a:t>
          </a:r>
          <a:endParaRPr lang="en-US" sz="2200" kern="1200" dirty="0"/>
        </a:p>
      </dsp:txBody>
      <dsp:txXfrm>
        <a:off x="1900547" y="1827976"/>
        <a:ext cx="6884428" cy="1645495"/>
      </dsp:txXfrm>
    </dsp:sp>
    <dsp:sp modelId="{A1DC74C3-581C-420E-9D25-66FABED0449C}">
      <dsp:nvSpPr>
        <dsp:cNvPr id="0" name=""/>
        <dsp:cNvSpPr/>
      </dsp:nvSpPr>
      <dsp:spPr>
        <a:xfrm>
          <a:off x="0" y="3563710"/>
          <a:ext cx="8784976" cy="1645495"/>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2CBC4-F9D5-4513-8C32-B69BE21409E0}">
      <dsp:nvSpPr>
        <dsp:cNvPr id="0" name=""/>
        <dsp:cNvSpPr/>
      </dsp:nvSpPr>
      <dsp:spPr>
        <a:xfrm>
          <a:off x="474014" y="3938451"/>
          <a:ext cx="905022" cy="9050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2F38CA-E575-408B-AFED-9FE9AD9250B2}">
      <dsp:nvSpPr>
        <dsp:cNvPr id="0" name=""/>
        <dsp:cNvSpPr/>
      </dsp:nvSpPr>
      <dsp:spPr>
        <a:xfrm>
          <a:off x="1876795" y="3563710"/>
          <a:ext cx="6884428" cy="1645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48" tIns="174148" rIns="174148" bIns="174148" numCol="1" spcCol="1270" anchor="ctr" anchorCtr="0">
          <a:noAutofit/>
        </a:bodyPr>
        <a:lstStyle/>
        <a:p>
          <a:pPr marL="0" lvl="0" indent="0" algn="l" defTabSz="977900">
            <a:lnSpc>
              <a:spcPct val="100000"/>
            </a:lnSpc>
            <a:spcBef>
              <a:spcPct val="0"/>
            </a:spcBef>
            <a:spcAft>
              <a:spcPct val="35000"/>
            </a:spcAft>
            <a:buNone/>
          </a:pPr>
          <a:r>
            <a:rPr lang="en-GB" sz="2200" kern="1200" dirty="0"/>
            <a:t>It also reflects understanding of different perspectives, approaches or schools of thought and the reasoning behind them. </a:t>
          </a:r>
          <a:endParaRPr lang="en-US" sz="2200" kern="1200" dirty="0"/>
        </a:p>
      </dsp:txBody>
      <dsp:txXfrm>
        <a:off x="1876795" y="3563710"/>
        <a:ext cx="6884428" cy="16454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5CDC-E53A-46F8-A6D0-0473D559E95B}">
      <dsp:nvSpPr>
        <dsp:cNvPr id="0" name=""/>
        <dsp:cNvSpPr/>
      </dsp:nvSpPr>
      <dsp:spPr>
        <a:xfrm>
          <a:off x="0" y="513415"/>
          <a:ext cx="8856984" cy="1734786"/>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A5CE19-2855-400B-B85B-38870EC5121F}">
      <dsp:nvSpPr>
        <dsp:cNvPr id="0" name=""/>
        <dsp:cNvSpPr/>
      </dsp:nvSpPr>
      <dsp:spPr>
        <a:xfrm>
          <a:off x="525481" y="903740"/>
          <a:ext cx="954132" cy="954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7B88E-23E2-40C2-9872-CAACB5424F70}">
      <dsp:nvSpPr>
        <dsp:cNvPr id="0" name=""/>
        <dsp:cNvSpPr/>
      </dsp:nvSpPr>
      <dsp:spPr>
        <a:xfrm>
          <a:off x="2002176" y="513415"/>
          <a:ext cx="6849386" cy="1734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598" tIns="183598" rIns="183598" bIns="183598"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ptos" panose="020B0004020202020204" pitchFamily="34" charset="0"/>
            </a:rPr>
            <a:t>The aim of this module is to develop critical understanding of health economics and of relevant government policy</a:t>
          </a:r>
          <a:endParaRPr lang="en-US" sz="2200" kern="1200" dirty="0">
            <a:latin typeface="Aptos" panose="020B0004020202020204" pitchFamily="34" charset="0"/>
          </a:endParaRPr>
        </a:p>
      </dsp:txBody>
      <dsp:txXfrm>
        <a:off x="2002176" y="513415"/>
        <a:ext cx="6849386" cy="1734786"/>
      </dsp:txXfrm>
    </dsp:sp>
    <dsp:sp modelId="{0E24DE9E-56A7-4A62-BE59-D05C86055BC1}">
      <dsp:nvSpPr>
        <dsp:cNvPr id="0" name=""/>
        <dsp:cNvSpPr/>
      </dsp:nvSpPr>
      <dsp:spPr>
        <a:xfrm>
          <a:off x="0" y="2736959"/>
          <a:ext cx="8856984" cy="1734786"/>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AF03CB-7280-4CBD-AC46-D2A521AEA64B}">
      <dsp:nvSpPr>
        <dsp:cNvPr id="0" name=""/>
        <dsp:cNvSpPr/>
      </dsp:nvSpPr>
      <dsp:spPr>
        <a:xfrm>
          <a:off x="525481" y="3127276"/>
          <a:ext cx="954132" cy="954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3D3814-8704-44CF-8524-923ACABEFAA4}">
      <dsp:nvSpPr>
        <dsp:cNvPr id="0" name=""/>
        <dsp:cNvSpPr/>
      </dsp:nvSpPr>
      <dsp:spPr>
        <a:xfrm>
          <a:off x="2006469" y="2736959"/>
          <a:ext cx="3985642" cy="1734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598" tIns="183598" rIns="183598" bIns="183598"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ptos" panose="020B0004020202020204" pitchFamily="34" charset="0"/>
            </a:rPr>
            <a:t>On completion of this module, the student should be able to demonstrate the ability to:</a:t>
          </a:r>
          <a:endParaRPr lang="en-US" sz="2200" kern="1200" dirty="0">
            <a:latin typeface="Aptos" panose="020B0004020202020204" pitchFamily="34" charset="0"/>
          </a:endParaRPr>
        </a:p>
      </dsp:txBody>
      <dsp:txXfrm>
        <a:off x="2006469" y="2736959"/>
        <a:ext cx="3985642" cy="1734786"/>
      </dsp:txXfrm>
    </dsp:sp>
    <dsp:sp modelId="{DAAB7B60-7CD3-47AA-931B-D14001E02446}">
      <dsp:nvSpPr>
        <dsp:cNvPr id="0" name=""/>
        <dsp:cNvSpPr/>
      </dsp:nvSpPr>
      <dsp:spPr>
        <a:xfrm>
          <a:off x="5772332" y="2736959"/>
          <a:ext cx="3155674" cy="1734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598" tIns="183598" rIns="183598" bIns="183598"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Aptos" panose="020B0004020202020204" pitchFamily="34" charset="0"/>
            </a:rPr>
            <a:t>1. Critically analyse and evaluate economics in the context of healthcare</a:t>
          </a:r>
          <a:endParaRPr lang="en-US" sz="1300" kern="1200" dirty="0">
            <a:latin typeface="Aptos" panose="020B0004020202020204" pitchFamily="34" charset="0"/>
          </a:endParaRPr>
        </a:p>
        <a:p>
          <a:pPr marL="0" lvl="0" indent="0" algn="l" defTabSz="577850">
            <a:lnSpc>
              <a:spcPct val="100000"/>
            </a:lnSpc>
            <a:spcBef>
              <a:spcPct val="0"/>
            </a:spcBef>
            <a:spcAft>
              <a:spcPct val="35000"/>
            </a:spcAft>
            <a:buNone/>
          </a:pPr>
          <a:r>
            <a:rPr lang="en-GB" sz="1300" kern="1200" dirty="0">
              <a:latin typeface="Aptos" panose="020B0004020202020204" pitchFamily="34" charset="0"/>
            </a:rPr>
            <a:t>2. Demonstrate critical understanding of strategy/policy related to health economics</a:t>
          </a:r>
          <a:endParaRPr lang="en-US" sz="1300" kern="1200" dirty="0">
            <a:latin typeface="Aptos" panose="020B0004020202020204" pitchFamily="34" charset="0"/>
          </a:endParaRPr>
        </a:p>
      </dsp:txBody>
      <dsp:txXfrm>
        <a:off x="5772332" y="2736959"/>
        <a:ext cx="3155674" cy="17347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A487A8-6F9E-4815-8DDF-583FBFE5339B}">
      <dsp:nvSpPr>
        <dsp:cNvPr id="0" name=""/>
        <dsp:cNvSpPr/>
      </dsp:nvSpPr>
      <dsp:spPr>
        <a:xfrm>
          <a:off x="0" y="895997"/>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A90E0-483C-41CE-9295-37F514D1AB11}">
      <dsp:nvSpPr>
        <dsp:cNvPr id="0" name=""/>
        <dsp:cNvSpPr/>
      </dsp:nvSpPr>
      <dsp:spPr>
        <a:xfrm>
          <a:off x="500380" y="1268181"/>
          <a:ext cx="909782" cy="909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BDFC4F-B7A5-4985-AF27-95990934F066}">
      <dsp:nvSpPr>
        <dsp:cNvPr id="0" name=""/>
        <dsp:cNvSpPr/>
      </dsp:nvSpPr>
      <dsp:spPr>
        <a:xfrm>
          <a:off x="1910542" y="895997"/>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dirty="0"/>
            <a:t>The written assignments should be submitted, via Turnitin, by </a:t>
          </a:r>
          <a:r>
            <a:rPr lang="en-GB" sz="2500" b="1" kern="1200" dirty="0"/>
            <a:t>14 March 2025</a:t>
          </a:r>
          <a:r>
            <a:rPr lang="en-GB" sz="2500" kern="1200" dirty="0"/>
            <a:t>.</a:t>
          </a:r>
          <a:endParaRPr lang="en-US" sz="2500" kern="1200" dirty="0"/>
        </a:p>
      </dsp:txBody>
      <dsp:txXfrm>
        <a:off x="1910542" y="895997"/>
        <a:ext cx="4453681" cy="1654149"/>
      </dsp:txXfrm>
    </dsp:sp>
    <dsp:sp modelId="{8087AB7E-A120-450E-AAA5-1A508BC3E226}">
      <dsp:nvSpPr>
        <dsp:cNvPr id="0" name=""/>
        <dsp:cNvSpPr/>
      </dsp:nvSpPr>
      <dsp:spPr>
        <a:xfrm>
          <a:off x="0" y="2963684"/>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88CE02-329A-4FBC-8CC9-B98B130BE056}">
      <dsp:nvSpPr>
        <dsp:cNvPr id="0" name=""/>
        <dsp:cNvSpPr/>
      </dsp:nvSpPr>
      <dsp:spPr>
        <a:xfrm>
          <a:off x="500380" y="3335868"/>
          <a:ext cx="909782" cy="909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04D3D3-9682-4568-A0E5-C628EB9BB7C5}">
      <dsp:nvSpPr>
        <dsp:cNvPr id="0" name=""/>
        <dsp:cNvSpPr/>
      </dsp:nvSpPr>
      <dsp:spPr>
        <a:xfrm>
          <a:off x="1910542" y="2963684"/>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dirty="0"/>
            <a:t>Provisional mark and feedback: </a:t>
          </a:r>
          <a:r>
            <a:rPr lang="en-GB" sz="2500" b="1" kern="1200" dirty="0"/>
            <a:t>11 April 2025</a:t>
          </a:r>
          <a:r>
            <a:rPr lang="en-GB" sz="2500" kern="1200" dirty="0"/>
            <a:t>.</a:t>
          </a:r>
          <a:endParaRPr lang="en-US" sz="2500" kern="1200" dirty="0"/>
        </a:p>
      </dsp:txBody>
      <dsp:txXfrm>
        <a:off x="1910542" y="2963684"/>
        <a:ext cx="4453681" cy="16541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EC9F68-82D8-4670-86B2-3ABF95870F60}">
      <dsp:nvSpPr>
        <dsp:cNvPr id="0" name=""/>
        <dsp:cNvSpPr/>
      </dsp:nvSpPr>
      <dsp:spPr>
        <a:xfrm>
          <a:off x="0" y="0"/>
          <a:ext cx="3162299" cy="356616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933450">
            <a:lnSpc>
              <a:spcPct val="90000"/>
            </a:lnSpc>
            <a:spcBef>
              <a:spcPct val="0"/>
            </a:spcBef>
            <a:spcAft>
              <a:spcPct val="35000"/>
            </a:spcAft>
            <a:buNone/>
          </a:pPr>
          <a:r>
            <a:rPr lang="en-GB" sz="2100" kern="1200"/>
            <a:t>Check the reference lists at the end of PPTs for key reading </a:t>
          </a:r>
          <a:endParaRPr lang="en-US" sz="2100" kern="1200"/>
        </a:p>
      </dsp:txBody>
      <dsp:txXfrm>
        <a:off x="0" y="1355140"/>
        <a:ext cx="3162299" cy="2139696"/>
      </dsp:txXfrm>
    </dsp:sp>
    <dsp:sp modelId="{C9F81114-D626-4B98-BE33-488F40636AE2}">
      <dsp:nvSpPr>
        <dsp:cNvPr id="0" name=""/>
        <dsp:cNvSpPr/>
      </dsp:nvSpPr>
      <dsp:spPr>
        <a:xfrm>
          <a:off x="1046225" y="356615"/>
          <a:ext cx="1069848" cy="1069848"/>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02901" y="513291"/>
        <a:ext cx="756496" cy="756496"/>
      </dsp:txXfrm>
    </dsp:sp>
    <dsp:sp modelId="{BE04145A-7D2E-40CC-8E7E-D46EE0E53199}">
      <dsp:nvSpPr>
        <dsp:cNvPr id="0" name=""/>
        <dsp:cNvSpPr/>
      </dsp:nvSpPr>
      <dsp:spPr>
        <a:xfrm>
          <a:off x="0" y="3566088"/>
          <a:ext cx="3162299" cy="72"/>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DED089-D2C2-40FE-94F9-E21174BB02DD}">
      <dsp:nvSpPr>
        <dsp:cNvPr id="0" name=""/>
        <dsp:cNvSpPr/>
      </dsp:nvSpPr>
      <dsp:spPr>
        <a:xfrm>
          <a:off x="3478529" y="0"/>
          <a:ext cx="3162299" cy="3566160"/>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933450">
            <a:lnSpc>
              <a:spcPct val="90000"/>
            </a:lnSpc>
            <a:spcBef>
              <a:spcPct val="0"/>
            </a:spcBef>
            <a:spcAft>
              <a:spcPct val="35000"/>
            </a:spcAft>
            <a:buNone/>
          </a:pPr>
          <a:r>
            <a:rPr lang="en-GB" sz="2100" kern="1200"/>
            <a:t>Make use of the campus libraries (books can be ordered from other campuses)</a:t>
          </a:r>
          <a:endParaRPr lang="en-US" sz="2100" kern="1200"/>
        </a:p>
      </dsp:txBody>
      <dsp:txXfrm>
        <a:off x="3478529" y="1355140"/>
        <a:ext cx="3162299" cy="2139696"/>
      </dsp:txXfrm>
    </dsp:sp>
    <dsp:sp modelId="{D53901A8-EBE8-4468-8374-45C0E6185659}">
      <dsp:nvSpPr>
        <dsp:cNvPr id="0" name=""/>
        <dsp:cNvSpPr/>
      </dsp:nvSpPr>
      <dsp:spPr>
        <a:xfrm>
          <a:off x="4524755" y="356615"/>
          <a:ext cx="1069848" cy="1069848"/>
        </a:xfrm>
        <a:prstGeom prst="ellips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81431" y="513291"/>
        <a:ext cx="756496" cy="756496"/>
      </dsp:txXfrm>
    </dsp:sp>
    <dsp:sp modelId="{E40116DF-0E5E-450F-BB6A-C97F2BCF4E08}">
      <dsp:nvSpPr>
        <dsp:cNvPr id="0" name=""/>
        <dsp:cNvSpPr/>
      </dsp:nvSpPr>
      <dsp:spPr>
        <a:xfrm>
          <a:off x="3478529" y="3566088"/>
          <a:ext cx="3162299" cy="72"/>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7E05B6-5D1F-47CA-A4F0-9A6087028A17}">
      <dsp:nvSpPr>
        <dsp:cNvPr id="0" name=""/>
        <dsp:cNvSpPr/>
      </dsp:nvSpPr>
      <dsp:spPr>
        <a:xfrm>
          <a:off x="6957059" y="0"/>
          <a:ext cx="3162299" cy="3566160"/>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933450">
            <a:lnSpc>
              <a:spcPct val="90000"/>
            </a:lnSpc>
            <a:spcBef>
              <a:spcPct val="0"/>
            </a:spcBef>
            <a:spcAft>
              <a:spcPct val="35000"/>
            </a:spcAft>
            <a:buNone/>
          </a:pPr>
          <a:r>
            <a:rPr lang="en-GB" sz="2100" kern="1200"/>
            <a:t>Do not be afraid to request what you need</a:t>
          </a:r>
          <a:endParaRPr lang="en-US" sz="2100" kern="1200"/>
        </a:p>
      </dsp:txBody>
      <dsp:txXfrm>
        <a:off x="6957059" y="1355140"/>
        <a:ext cx="3162299" cy="2139696"/>
      </dsp:txXfrm>
    </dsp:sp>
    <dsp:sp modelId="{AFD7DE87-C933-4806-A0BA-121DC1D435BA}">
      <dsp:nvSpPr>
        <dsp:cNvPr id="0" name=""/>
        <dsp:cNvSpPr/>
      </dsp:nvSpPr>
      <dsp:spPr>
        <a:xfrm>
          <a:off x="8003285" y="356615"/>
          <a:ext cx="1069848" cy="1069848"/>
        </a:xfrm>
        <a:prstGeom prst="ellips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159961" y="513291"/>
        <a:ext cx="756496" cy="756496"/>
      </dsp:txXfrm>
    </dsp:sp>
    <dsp:sp modelId="{8416C1A7-9D34-4E5C-BE45-9ADA7A234B09}">
      <dsp:nvSpPr>
        <dsp:cNvPr id="0" name=""/>
        <dsp:cNvSpPr/>
      </dsp:nvSpPr>
      <dsp:spPr>
        <a:xfrm>
          <a:off x="6957059" y="3566088"/>
          <a:ext cx="3162299"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036BF-5659-4B3A-AAEA-7E59FB8D2E7D}">
      <dsp:nvSpPr>
        <dsp:cNvPr id="0" name=""/>
        <dsp:cNvSpPr/>
      </dsp:nvSpPr>
      <dsp:spPr>
        <a:xfrm>
          <a:off x="2964" y="254305"/>
          <a:ext cx="2351960" cy="141117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kern="1200"/>
            <a:t>Attendance </a:t>
          </a:r>
          <a:endParaRPr lang="en-US" sz="2000" kern="1200"/>
        </a:p>
      </dsp:txBody>
      <dsp:txXfrm>
        <a:off x="2964" y="254305"/>
        <a:ext cx="2351960" cy="1411176"/>
      </dsp:txXfrm>
    </dsp:sp>
    <dsp:sp modelId="{80C6FE1E-6E83-4244-A7BF-448FD28F0A0A}">
      <dsp:nvSpPr>
        <dsp:cNvPr id="0" name=""/>
        <dsp:cNvSpPr/>
      </dsp:nvSpPr>
      <dsp:spPr>
        <a:xfrm>
          <a:off x="2590121" y="254305"/>
          <a:ext cx="2351960" cy="1411176"/>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kern="1200"/>
            <a:t>Commitment </a:t>
          </a:r>
          <a:endParaRPr lang="en-US" sz="2000" kern="1200"/>
        </a:p>
      </dsp:txBody>
      <dsp:txXfrm>
        <a:off x="2590121" y="254305"/>
        <a:ext cx="2351960" cy="1411176"/>
      </dsp:txXfrm>
    </dsp:sp>
    <dsp:sp modelId="{EB241C9F-B1F2-490E-A783-50DFB99ACF33}">
      <dsp:nvSpPr>
        <dsp:cNvPr id="0" name=""/>
        <dsp:cNvSpPr/>
      </dsp:nvSpPr>
      <dsp:spPr>
        <a:xfrm>
          <a:off x="5177278" y="254305"/>
          <a:ext cx="2351960" cy="1411176"/>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kern="1200"/>
            <a:t>Notes, handouts, print-outs, journal articles, books</a:t>
          </a:r>
          <a:endParaRPr lang="en-US" sz="2000" kern="1200"/>
        </a:p>
      </dsp:txBody>
      <dsp:txXfrm>
        <a:off x="5177278" y="254305"/>
        <a:ext cx="2351960" cy="1411176"/>
      </dsp:txXfrm>
    </dsp:sp>
    <dsp:sp modelId="{DB571998-22E3-4AB1-A755-C9BC5073DB12}">
      <dsp:nvSpPr>
        <dsp:cNvPr id="0" name=""/>
        <dsp:cNvSpPr/>
      </dsp:nvSpPr>
      <dsp:spPr>
        <a:xfrm>
          <a:off x="7764434" y="254305"/>
          <a:ext cx="2351960" cy="1411176"/>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kern="1200"/>
            <a:t>Time management </a:t>
          </a:r>
          <a:endParaRPr lang="en-US" sz="2000" kern="1200"/>
        </a:p>
      </dsp:txBody>
      <dsp:txXfrm>
        <a:off x="7764434" y="254305"/>
        <a:ext cx="2351960" cy="1411176"/>
      </dsp:txXfrm>
    </dsp:sp>
    <dsp:sp modelId="{EEB057F8-6BDD-4CE4-A632-CC0D83F3E59E}">
      <dsp:nvSpPr>
        <dsp:cNvPr id="0" name=""/>
        <dsp:cNvSpPr/>
      </dsp:nvSpPr>
      <dsp:spPr>
        <a:xfrm>
          <a:off x="1296543" y="1900678"/>
          <a:ext cx="2351960" cy="1411176"/>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kern="1200"/>
            <a:t>Administrative organisation</a:t>
          </a:r>
          <a:endParaRPr lang="en-US" sz="2000" kern="1200"/>
        </a:p>
      </dsp:txBody>
      <dsp:txXfrm>
        <a:off x="1296543" y="1900678"/>
        <a:ext cx="2351960" cy="1411176"/>
      </dsp:txXfrm>
    </dsp:sp>
    <dsp:sp modelId="{CB29DC11-681F-4072-8773-6472719B079A}">
      <dsp:nvSpPr>
        <dsp:cNvPr id="0" name=""/>
        <dsp:cNvSpPr/>
      </dsp:nvSpPr>
      <dsp:spPr>
        <a:xfrm>
          <a:off x="3883699" y="1900678"/>
          <a:ext cx="2351960" cy="1411176"/>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kern="1200"/>
            <a:t>Reading</a:t>
          </a:r>
          <a:endParaRPr lang="en-US" sz="2000" kern="1200"/>
        </a:p>
      </dsp:txBody>
      <dsp:txXfrm>
        <a:off x="3883699" y="1900678"/>
        <a:ext cx="2351960" cy="1411176"/>
      </dsp:txXfrm>
    </dsp:sp>
    <dsp:sp modelId="{A4FA3D2A-8E94-4DE9-94F2-23A8E1A1FF3D}">
      <dsp:nvSpPr>
        <dsp:cNvPr id="0" name=""/>
        <dsp:cNvSpPr/>
      </dsp:nvSpPr>
      <dsp:spPr>
        <a:xfrm>
          <a:off x="6470856" y="1900678"/>
          <a:ext cx="2351960" cy="1411176"/>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kern="1200"/>
            <a:t>Support </a:t>
          </a:r>
          <a:endParaRPr lang="en-US" sz="2000" kern="1200"/>
        </a:p>
      </dsp:txBody>
      <dsp:txXfrm>
        <a:off x="6470856" y="1900678"/>
        <a:ext cx="2351960" cy="14111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2499981"/>
          <a:ext cx="1339453" cy="535781"/>
        </a:xfrm>
        <a:prstGeom prst="chevron">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2499981"/>
        <a:ext cx="803672" cy="535781"/>
      </dsp:txXfrm>
    </dsp:sp>
    <dsp:sp modelId="{0F4055E7-D0E2-4C2D-86C3-901DC06725E0}">
      <dsp:nvSpPr>
        <dsp:cNvPr id="0" name=""/>
        <dsp:cNvSpPr/>
      </dsp:nvSpPr>
      <dsp:spPr>
        <a:xfrm>
          <a:off x="1206996" y="2499981"/>
          <a:ext cx="1339453" cy="535781"/>
        </a:xfrm>
        <a:prstGeom prst="chevron">
          <a:avLst/>
        </a:prstGeom>
        <a:solidFill>
          <a:schemeClr val="accent2">
            <a:shade val="80000"/>
            <a:hueOff val="-50556"/>
            <a:satOff val="946"/>
            <a:lumOff val="30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2499981"/>
        <a:ext cx="803672" cy="535781"/>
      </dsp:txXfrm>
    </dsp:sp>
    <dsp:sp modelId="{251F6170-1F8F-49CB-BD37-C4D2D741D203}">
      <dsp:nvSpPr>
        <dsp:cNvPr id="0" name=""/>
        <dsp:cNvSpPr/>
      </dsp:nvSpPr>
      <dsp:spPr>
        <a:xfrm>
          <a:off x="2412503" y="2499981"/>
          <a:ext cx="1339453" cy="535781"/>
        </a:xfrm>
        <a:prstGeom prst="chevron">
          <a:avLst/>
        </a:prstGeom>
        <a:solidFill>
          <a:schemeClr val="accent2">
            <a:shade val="80000"/>
            <a:hueOff val="-101112"/>
            <a:satOff val="1891"/>
            <a:lumOff val="60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2499981"/>
        <a:ext cx="803672" cy="535781"/>
      </dsp:txXfrm>
    </dsp:sp>
    <dsp:sp modelId="{F8745ABD-1B65-47DA-BF6D-9B8128C8AF28}">
      <dsp:nvSpPr>
        <dsp:cNvPr id="0" name=""/>
        <dsp:cNvSpPr/>
      </dsp:nvSpPr>
      <dsp:spPr>
        <a:xfrm>
          <a:off x="3618011" y="2499981"/>
          <a:ext cx="1339453" cy="535781"/>
        </a:xfrm>
        <a:prstGeom prst="chevron">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2499981"/>
        <a:ext cx="803672" cy="535781"/>
      </dsp:txXfrm>
    </dsp:sp>
    <dsp:sp modelId="{BB35BDDC-A2BE-4333-AEE6-5A09060E10E3}">
      <dsp:nvSpPr>
        <dsp:cNvPr id="0" name=""/>
        <dsp:cNvSpPr/>
      </dsp:nvSpPr>
      <dsp:spPr>
        <a:xfrm>
          <a:off x="4823519" y="2499981"/>
          <a:ext cx="1339453" cy="535781"/>
        </a:xfrm>
        <a:prstGeom prst="chevron">
          <a:avLst/>
        </a:prstGeom>
        <a:solidFill>
          <a:schemeClr val="accent2">
            <a:shade val="80000"/>
            <a:hueOff val="-202224"/>
            <a:satOff val="3782"/>
            <a:lumOff val="120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2499981"/>
        <a:ext cx="803672" cy="535781"/>
      </dsp:txXfrm>
    </dsp:sp>
    <dsp:sp modelId="{09189CF8-81AC-4C17-A995-80D320572844}">
      <dsp:nvSpPr>
        <dsp:cNvPr id="0" name=""/>
        <dsp:cNvSpPr/>
      </dsp:nvSpPr>
      <dsp:spPr>
        <a:xfrm>
          <a:off x="6029027" y="2499981"/>
          <a:ext cx="1339453" cy="535781"/>
        </a:xfrm>
        <a:prstGeom prst="chevron">
          <a:avLst/>
        </a:prstGeom>
        <a:solidFill>
          <a:schemeClr val="accent2">
            <a:shade val="80000"/>
            <a:hueOff val="-252780"/>
            <a:satOff val="4728"/>
            <a:lumOff val="150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2499981"/>
        <a:ext cx="803672" cy="535781"/>
      </dsp:txXfrm>
    </dsp:sp>
    <dsp:sp modelId="{0AB321DB-7AB8-4A6E-BFB3-BFF77C43A56F}">
      <dsp:nvSpPr>
        <dsp:cNvPr id="0" name=""/>
        <dsp:cNvSpPr/>
      </dsp:nvSpPr>
      <dsp:spPr>
        <a:xfrm>
          <a:off x="7234535" y="2499981"/>
          <a:ext cx="1339453" cy="535781"/>
        </a:xfrm>
        <a:prstGeom prst="chevron">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2499981"/>
        <a:ext cx="803672" cy="535781"/>
      </dsp:txXfrm>
    </dsp:sp>
    <dsp:sp modelId="{CC066865-C4FC-41C9-A1C3-0EFA9A279B40}">
      <dsp:nvSpPr>
        <dsp:cNvPr id="0" name=""/>
        <dsp:cNvSpPr/>
      </dsp:nvSpPr>
      <dsp:spPr>
        <a:xfrm>
          <a:off x="8440042" y="2499981"/>
          <a:ext cx="1339453" cy="535781"/>
        </a:xfrm>
        <a:prstGeom prst="chevron">
          <a:avLst/>
        </a:prstGeom>
        <a:solidFill>
          <a:schemeClr val="accent2">
            <a:shade val="80000"/>
            <a:hueOff val="-353892"/>
            <a:satOff val="6619"/>
            <a:lumOff val="2109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2499981"/>
        <a:ext cx="803672" cy="535781"/>
      </dsp:txXfrm>
    </dsp:sp>
    <dsp:sp modelId="{27F7C80E-955F-4086-939A-77CDAFF767A5}">
      <dsp:nvSpPr>
        <dsp:cNvPr id="0" name=""/>
        <dsp:cNvSpPr/>
      </dsp:nvSpPr>
      <dsp:spPr>
        <a:xfrm>
          <a:off x="9645550" y="2499981"/>
          <a:ext cx="1339453" cy="535781"/>
        </a:xfrm>
        <a:prstGeom prst="chevron">
          <a:avLst/>
        </a:prstGeom>
        <a:solidFill>
          <a:schemeClr val="accent2">
            <a:shade val="80000"/>
            <a:hueOff val="-404448"/>
            <a:satOff val="7564"/>
            <a:lumOff val="241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2499981"/>
        <a:ext cx="803672" cy="535781"/>
      </dsp:txXfrm>
    </dsp:sp>
    <dsp:sp modelId="{30E8EC46-464A-49B7-BF08-783E2043D863}">
      <dsp:nvSpPr>
        <dsp:cNvPr id="0" name=""/>
        <dsp:cNvSpPr/>
      </dsp:nvSpPr>
      <dsp:spPr>
        <a:xfrm>
          <a:off x="10851058" y="2499981"/>
          <a:ext cx="1339453" cy="535781"/>
        </a:xfrm>
        <a:prstGeom prst="chevron">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2499981"/>
        <a:ext cx="803672" cy="5357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D06FF-ECB0-48A2-B722-DDE24DE841C0}">
      <dsp:nvSpPr>
        <dsp:cNvPr id="0" name=""/>
        <dsp:cNvSpPr/>
      </dsp:nvSpPr>
      <dsp:spPr>
        <a:xfrm>
          <a:off x="826754" y="2175669"/>
          <a:ext cx="330710" cy="1493878"/>
        </a:xfrm>
        <a:custGeom>
          <a:avLst/>
          <a:gdLst/>
          <a:ahLst/>
          <a:cxnLst/>
          <a:rect l="0" t="0" r="0" b="0"/>
          <a:pathLst>
            <a:path>
              <a:moveTo>
                <a:pt x="0" y="0"/>
              </a:moveTo>
              <a:lnTo>
                <a:pt x="165355" y="0"/>
              </a:lnTo>
              <a:lnTo>
                <a:pt x="165355" y="1493878"/>
              </a:lnTo>
              <a:lnTo>
                <a:pt x="330710" y="1493878"/>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53858" y="2884357"/>
        <a:ext cx="76502" cy="76502"/>
      </dsp:txXfrm>
    </dsp:sp>
    <dsp:sp modelId="{19DB84AF-7FD3-4EA9-B1E5-A967BD803793}">
      <dsp:nvSpPr>
        <dsp:cNvPr id="0" name=""/>
        <dsp:cNvSpPr/>
      </dsp:nvSpPr>
      <dsp:spPr>
        <a:xfrm>
          <a:off x="826754" y="649935"/>
          <a:ext cx="320460" cy="1525733"/>
        </a:xfrm>
        <a:custGeom>
          <a:avLst/>
          <a:gdLst/>
          <a:ahLst/>
          <a:cxnLst/>
          <a:rect l="0" t="0" r="0" b="0"/>
          <a:pathLst>
            <a:path>
              <a:moveTo>
                <a:pt x="0" y="1525733"/>
              </a:moveTo>
              <a:lnTo>
                <a:pt x="160230" y="1525733"/>
              </a:lnTo>
              <a:lnTo>
                <a:pt x="160230" y="0"/>
              </a:lnTo>
              <a:lnTo>
                <a:pt x="320460" y="0"/>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48008" y="1373826"/>
        <a:ext cx="77951" cy="77951"/>
      </dsp:txXfrm>
    </dsp:sp>
    <dsp:sp modelId="{74D57AF5-1560-4F1D-9277-918CCEA0212C}">
      <dsp:nvSpPr>
        <dsp:cNvPr id="0" name=""/>
        <dsp:cNvSpPr/>
      </dsp:nvSpPr>
      <dsp:spPr>
        <a:xfrm rot="16200000">
          <a:off x="-1762291" y="1762291"/>
          <a:ext cx="4351338" cy="826754"/>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b="1" kern="1200" dirty="0"/>
            <a:t>Health Economics</a:t>
          </a:r>
        </a:p>
      </dsp:txBody>
      <dsp:txXfrm>
        <a:off x="-1762291" y="1762291"/>
        <a:ext cx="4351338" cy="826754"/>
      </dsp:txXfrm>
    </dsp:sp>
    <dsp:sp modelId="{D27E858F-71A9-4C81-AD42-EF6346B48609}">
      <dsp:nvSpPr>
        <dsp:cNvPr id="0" name=""/>
        <dsp:cNvSpPr/>
      </dsp:nvSpPr>
      <dsp:spPr>
        <a:xfrm>
          <a:off x="1147214" y="236558"/>
          <a:ext cx="2711753" cy="826754"/>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b="1" kern="1200" dirty="0"/>
            <a:t>EFFICIENCY</a:t>
          </a:r>
        </a:p>
      </dsp:txBody>
      <dsp:txXfrm>
        <a:off x="1147214" y="236558"/>
        <a:ext cx="2711753" cy="826754"/>
      </dsp:txXfrm>
    </dsp:sp>
    <dsp:sp modelId="{AED08E4D-BD9A-4D82-A20D-A78279C64B49}">
      <dsp:nvSpPr>
        <dsp:cNvPr id="0" name=""/>
        <dsp:cNvSpPr/>
      </dsp:nvSpPr>
      <dsp:spPr>
        <a:xfrm>
          <a:off x="1157465" y="3256170"/>
          <a:ext cx="2711753" cy="826754"/>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b="1" kern="1200" dirty="0"/>
            <a:t>EQUITY</a:t>
          </a:r>
        </a:p>
      </dsp:txBody>
      <dsp:txXfrm>
        <a:off x="1157465" y="3256170"/>
        <a:ext cx="2711753" cy="8267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2F9DC-8AD2-4F75-BDDA-A33F8CF39781}">
      <dsp:nvSpPr>
        <dsp:cNvPr id="0" name=""/>
        <dsp:cNvSpPr/>
      </dsp:nvSpPr>
      <dsp:spPr>
        <a:xfrm>
          <a:off x="3251292" y="2520950"/>
          <a:ext cx="1625600" cy="16256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1466850">
            <a:lnSpc>
              <a:spcPct val="90000"/>
            </a:lnSpc>
            <a:spcBef>
              <a:spcPct val="0"/>
            </a:spcBef>
            <a:spcAft>
              <a:spcPct val="35000"/>
            </a:spcAft>
            <a:buNone/>
          </a:pPr>
          <a:r>
            <a:rPr lang="en-GB" sz="3300" b="1" kern="1200" dirty="0"/>
            <a:t>Health</a:t>
          </a:r>
        </a:p>
      </dsp:txBody>
      <dsp:txXfrm>
        <a:off x="3330647" y="2600305"/>
        <a:ext cx="1466890" cy="1466890"/>
      </dsp:txXfrm>
    </dsp:sp>
    <dsp:sp modelId="{41769CB7-9437-4B32-985F-F4C3F583767D}">
      <dsp:nvSpPr>
        <dsp:cNvPr id="0" name=""/>
        <dsp:cNvSpPr/>
      </dsp:nvSpPr>
      <dsp:spPr>
        <a:xfrm rot="16181820">
          <a:off x="3735094" y="2197962"/>
          <a:ext cx="645983" cy="0"/>
        </a:xfrm>
        <a:custGeom>
          <a:avLst/>
          <a:gdLst/>
          <a:ahLst/>
          <a:cxnLst/>
          <a:rect l="0" t="0" r="0" b="0"/>
          <a:pathLst>
            <a:path>
              <a:moveTo>
                <a:pt x="0" y="0"/>
              </a:moveTo>
              <a:lnTo>
                <a:pt x="645983" y="0"/>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DAAF18-B142-4B31-86A9-597FE2F25CAA}">
      <dsp:nvSpPr>
        <dsp:cNvPr id="0" name=""/>
        <dsp:cNvSpPr/>
      </dsp:nvSpPr>
      <dsp:spPr>
        <a:xfrm>
          <a:off x="2937498" y="785823"/>
          <a:ext cx="2231999" cy="1089152"/>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dirty="0"/>
            <a:t>Social &amp; economic environment</a:t>
          </a:r>
        </a:p>
      </dsp:txBody>
      <dsp:txXfrm>
        <a:off x="2990666" y="838991"/>
        <a:ext cx="2125663" cy="982816"/>
      </dsp:txXfrm>
    </dsp:sp>
    <dsp:sp modelId="{03B25A19-3BE9-48C9-BDD8-E0DD4865D99D}">
      <dsp:nvSpPr>
        <dsp:cNvPr id="0" name=""/>
        <dsp:cNvSpPr/>
      </dsp:nvSpPr>
      <dsp:spPr>
        <a:xfrm rot="1800000">
          <a:off x="4845410" y="3920514"/>
          <a:ext cx="469974" cy="0"/>
        </a:xfrm>
        <a:custGeom>
          <a:avLst/>
          <a:gdLst/>
          <a:ahLst/>
          <a:cxnLst/>
          <a:rect l="0" t="0" r="0" b="0"/>
          <a:pathLst>
            <a:path>
              <a:moveTo>
                <a:pt x="0" y="0"/>
              </a:moveTo>
              <a:lnTo>
                <a:pt x="469974" y="0"/>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DC21D5-5137-41E4-BD5F-AED26D2EFBDB}">
      <dsp:nvSpPr>
        <dsp:cNvPr id="0" name=""/>
        <dsp:cNvSpPr/>
      </dsp:nvSpPr>
      <dsp:spPr>
        <a:xfrm>
          <a:off x="5111135" y="4038007"/>
          <a:ext cx="2231999" cy="1089152"/>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dirty="0"/>
            <a:t>Individual characteristics &amp; behaviours</a:t>
          </a:r>
        </a:p>
      </dsp:txBody>
      <dsp:txXfrm>
        <a:off x="5164303" y="4091175"/>
        <a:ext cx="2125663" cy="982816"/>
      </dsp:txXfrm>
    </dsp:sp>
    <dsp:sp modelId="{AA2C5E42-A8CA-4E4B-A000-8F5441459F78}">
      <dsp:nvSpPr>
        <dsp:cNvPr id="0" name=""/>
        <dsp:cNvSpPr/>
      </dsp:nvSpPr>
      <dsp:spPr>
        <a:xfrm rot="9000000">
          <a:off x="2812800" y="3920514"/>
          <a:ext cx="469974" cy="0"/>
        </a:xfrm>
        <a:custGeom>
          <a:avLst/>
          <a:gdLst/>
          <a:ahLst/>
          <a:cxnLst/>
          <a:rect l="0" t="0" r="0" b="0"/>
          <a:pathLst>
            <a:path>
              <a:moveTo>
                <a:pt x="0" y="0"/>
              </a:moveTo>
              <a:lnTo>
                <a:pt x="469974" y="0"/>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00A07D0-974C-4E39-8748-AB62F4F24610}">
      <dsp:nvSpPr>
        <dsp:cNvPr id="0" name=""/>
        <dsp:cNvSpPr/>
      </dsp:nvSpPr>
      <dsp:spPr>
        <a:xfrm>
          <a:off x="784864" y="4038007"/>
          <a:ext cx="2232369" cy="1089152"/>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t>Physical environment</a:t>
          </a:r>
        </a:p>
      </dsp:txBody>
      <dsp:txXfrm>
        <a:off x="838032" y="4091175"/>
        <a:ext cx="2126033" cy="9828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CA340-505B-4768-8C97-DB67D1DE39E8}">
      <dsp:nvSpPr>
        <dsp:cNvPr id="0" name=""/>
        <dsp:cNvSpPr/>
      </dsp:nvSpPr>
      <dsp:spPr>
        <a:xfrm>
          <a:off x="3423" y="631812"/>
          <a:ext cx="1818679" cy="579735"/>
        </a:xfrm>
        <a:prstGeom prst="rect">
          <a:avLst/>
        </a:prstGeom>
        <a:solidFill>
          <a:schemeClr val="accent4">
            <a:shade val="50000"/>
            <a:hueOff val="0"/>
            <a:satOff val="0"/>
            <a:lumOff val="0"/>
            <a:alphaOff val="0"/>
          </a:schemeClr>
        </a:solidFill>
        <a:ln w="19050" cap="flat" cmpd="sng" algn="ctr">
          <a:solidFill>
            <a:schemeClr val="accent4">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Preventive Health Services</a:t>
          </a:r>
        </a:p>
      </dsp:txBody>
      <dsp:txXfrm>
        <a:off x="3423" y="631812"/>
        <a:ext cx="1818679" cy="579735"/>
      </dsp:txXfrm>
    </dsp:sp>
    <dsp:sp modelId="{FC4045A0-4938-43EC-AC71-33A0F63130C3}">
      <dsp:nvSpPr>
        <dsp:cNvPr id="0" name=""/>
        <dsp:cNvSpPr/>
      </dsp:nvSpPr>
      <dsp:spPr>
        <a:xfrm>
          <a:off x="3423"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Vaccination programs</a:t>
          </a:r>
        </a:p>
        <a:p>
          <a:pPr marL="171450" lvl="1" indent="-171450" algn="l" defTabSz="711200">
            <a:lnSpc>
              <a:spcPct val="90000"/>
            </a:lnSpc>
            <a:spcBef>
              <a:spcPct val="0"/>
            </a:spcBef>
            <a:spcAft>
              <a:spcPct val="15000"/>
            </a:spcAft>
            <a:buChar char="•"/>
          </a:pPr>
          <a:r>
            <a:rPr lang="en-GB" sz="1600" kern="1200" dirty="0"/>
            <a:t>Screening and early detection</a:t>
          </a:r>
        </a:p>
        <a:p>
          <a:pPr marL="171450" lvl="1" indent="-171450" algn="l" defTabSz="711200">
            <a:lnSpc>
              <a:spcPct val="90000"/>
            </a:lnSpc>
            <a:spcBef>
              <a:spcPct val="0"/>
            </a:spcBef>
            <a:spcAft>
              <a:spcPct val="15000"/>
            </a:spcAft>
            <a:buChar char="•"/>
          </a:pPr>
          <a:r>
            <a:rPr lang="en-GB" sz="1600" kern="1200" dirty="0"/>
            <a:t>Health education</a:t>
          </a:r>
        </a:p>
      </dsp:txBody>
      <dsp:txXfrm>
        <a:off x="3423" y="1211547"/>
        <a:ext cx="1818679" cy="1852875"/>
      </dsp:txXfrm>
    </dsp:sp>
    <dsp:sp modelId="{614E3C9C-36C4-4A8D-BF08-FFAFE75C846C}">
      <dsp:nvSpPr>
        <dsp:cNvPr id="0" name=""/>
        <dsp:cNvSpPr/>
      </dsp:nvSpPr>
      <dsp:spPr>
        <a:xfrm>
          <a:off x="2076717" y="631812"/>
          <a:ext cx="1818679" cy="579735"/>
        </a:xfrm>
        <a:prstGeom prst="rect">
          <a:avLst/>
        </a:prstGeom>
        <a:solidFill>
          <a:schemeClr val="accent4">
            <a:shade val="50000"/>
            <a:hueOff val="203178"/>
            <a:satOff val="-11740"/>
            <a:lumOff val="16244"/>
            <a:alphaOff val="0"/>
          </a:schemeClr>
        </a:solidFill>
        <a:ln w="19050" cap="flat" cmpd="sng" algn="ctr">
          <a:solidFill>
            <a:schemeClr val="accent4">
              <a:shade val="50000"/>
              <a:hueOff val="203178"/>
              <a:satOff val="-11740"/>
              <a:lumOff val="162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Curative Health Services</a:t>
          </a:r>
        </a:p>
      </dsp:txBody>
      <dsp:txXfrm>
        <a:off x="2076717" y="631812"/>
        <a:ext cx="1818679" cy="579735"/>
      </dsp:txXfrm>
    </dsp:sp>
    <dsp:sp modelId="{9AE09748-F191-40B0-A4FF-D80062795D4E}">
      <dsp:nvSpPr>
        <dsp:cNvPr id="0" name=""/>
        <dsp:cNvSpPr/>
      </dsp:nvSpPr>
      <dsp:spPr>
        <a:xfrm>
          <a:off x="2076717"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 Acute Care </a:t>
          </a:r>
        </a:p>
        <a:p>
          <a:pPr marL="171450" lvl="1" indent="-171450" algn="l" defTabSz="711200">
            <a:lnSpc>
              <a:spcPct val="90000"/>
            </a:lnSpc>
            <a:spcBef>
              <a:spcPct val="0"/>
            </a:spcBef>
            <a:spcAft>
              <a:spcPct val="15000"/>
            </a:spcAft>
            <a:buChar char="•"/>
          </a:pPr>
          <a:r>
            <a:rPr lang="en-GB" sz="1600" kern="1200" dirty="0"/>
            <a:t> Chronic Disease  Management</a:t>
          </a:r>
        </a:p>
        <a:p>
          <a:pPr marL="171450" lvl="1" indent="-171450" algn="l" defTabSz="711200">
            <a:lnSpc>
              <a:spcPct val="90000"/>
            </a:lnSpc>
            <a:spcBef>
              <a:spcPct val="0"/>
            </a:spcBef>
            <a:spcAft>
              <a:spcPct val="15000"/>
            </a:spcAft>
            <a:buChar char="•"/>
          </a:pPr>
          <a:r>
            <a:rPr lang="en-GB" sz="1600" kern="1200" dirty="0"/>
            <a:t> Specialist services</a:t>
          </a:r>
        </a:p>
      </dsp:txBody>
      <dsp:txXfrm>
        <a:off x="2076717" y="1211547"/>
        <a:ext cx="1818679" cy="1852875"/>
      </dsp:txXfrm>
    </dsp:sp>
    <dsp:sp modelId="{586C22C4-1972-4463-BB46-6783FEFCC4DA}">
      <dsp:nvSpPr>
        <dsp:cNvPr id="0" name=""/>
        <dsp:cNvSpPr/>
      </dsp:nvSpPr>
      <dsp:spPr>
        <a:xfrm>
          <a:off x="4150012" y="631812"/>
          <a:ext cx="1818679" cy="579735"/>
        </a:xfrm>
        <a:prstGeom prst="rect">
          <a:avLst/>
        </a:prstGeom>
        <a:solidFill>
          <a:schemeClr val="accent4">
            <a:shade val="50000"/>
            <a:hueOff val="406356"/>
            <a:satOff val="-23479"/>
            <a:lumOff val="32489"/>
            <a:alphaOff val="0"/>
          </a:schemeClr>
        </a:solidFill>
        <a:ln w="19050" cap="flat" cmpd="sng" algn="ctr">
          <a:solidFill>
            <a:schemeClr val="accent4">
              <a:shade val="50000"/>
              <a:hueOff val="406356"/>
              <a:satOff val="-23479"/>
              <a:lumOff val="324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Rehabilitative Services</a:t>
          </a:r>
        </a:p>
      </dsp:txBody>
      <dsp:txXfrm>
        <a:off x="4150012" y="631812"/>
        <a:ext cx="1818679" cy="579735"/>
      </dsp:txXfrm>
    </dsp:sp>
    <dsp:sp modelId="{9BD2DC77-A5B8-4287-858E-B190861BD946}">
      <dsp:nvSpPr>
        <dsp:cNvPr id="0" name=""/>
        <dsp:cNvSpPr/>
      </dsp:nvSpPr>
      <dsp:spPr>
        <a:xfrm>
          <a:off x="4150012"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Physical rehabilitation</a:t>
          </a:r>
        </a:p>
        <a:p>
          <a:pPr marL="171450" lvl="1" indent="-171450" algn="l" defTabSz="711200">
            <a:lnSpc>
              <a:spcPct val="90000"/>
            </a:lnSpc>
            <a:spcBef>
              <a:spcPct val="0"/>
            </a:spcBef>
            <a:spcAft>
              <a:spcPct val="15000"/>
            </a:spcAft>
            <a:buChar char="•"/>
          </a:pPr>
          <a:r>
            <a:rPr lang="en-GB" sz="1600" kern="1200" dirty="0"/>
            <a:t>Mental health services</a:t>
          </a:r>
        </a:p>
        <a:p>
          <a:pPr marL="171450" lvl="1" indent="-171450" algn="l" defTabSz="711200">
            <a:lnSpc>
              <a:spcPct val="90000"/>
            </a:lnSpc>
            <a:spcBef>
              <a:spcPct val="0"/>
            </a:spcBef>
            <a:spcAft>
              <a:spcPct val="15000"/>
            </a:spcAft>
            <a:buChar char="•"/>
          </a:pPr>
          <a:r>
            <a:rPr lang="en-GB" sz="1600" kern="1200" dirty="0"/>
            <a:t>Community-based rehabilitation</a:t>
          </a:r>
        </a:p>
      </dsp:txBody>
      <dsp:txXfrm>
        <a:off x="4150012" y="1211547"/>
        <a:ext cx="1818679" cy="1852875"/>
      </dsp:txXfrm>
    </dsp:sp>
    <dsp:sp modelId="{0CFE11D2-83E0-4E98-88D2-8EF56F61A672}">
      <dsp:nvSpPr>
        <dsp:cNvPr id="0" name=""/>
        <dsp:cNvSpPr/>
      </dsp:nvSpPr>
      <dsp:spPr>
        <a:xfrm>
          <a:off x="6223307" y="631812"/>
          <a:ext cx="1818679" cy="579735"/>
        </a:xfrm>
        <a:prstGeom prst="rect">
          <a:avLst/>
        </a:prstGeom>
        <a:solidFill>
          <a:schemeClr val="accent4">
            <a:shade val="50000"/>
            <a:hueOff val="609533"/>
            <a:satOff val="-35219"/>
            <a:lumOff val="48733"/>
            <a:alphaOff val="0"/>
          </a:schemeClr>
        </a:solidFill>
        <a:ln w="19050" cap="flat" cmpd="sng" algn="ctr">
          <a:solidFill>
            <a:schemeClr val="accent4">
              <a:shade val="50000"/>
              <a:hueOff val="609533"/>
              <a:satOff val="-35219"/>
              <a:lumOff val="487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Maternal and Child Health services</a:t>
          </a:r>
        </a:p>
      </dsp:txBody>
      <dsp:txXfrm>
        <a:off x="6223307" y="631812"/>
        <a:ext cx="1818679" cy="579735"/>
      </dsp:txXfrm>
    </dsp:sp>
    <dsp:sp modelId="{D8FAC5D9-42D2-44CF-9325-C0F71E8B0016}">
      <dsp:nvSpPr>
        <dsp:cNvPr id="0" name=""/>
        <dsp:cNvSpPr/>
      </dsp:nvSpPr>
      <dsp:spPr>
        <a:xfrm>
          <a:off x="6223307"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Prenatal and Postnatal Care</a:t>
          </a:r>
        </a:p>
        <a:p>
          <a:pPr marL="171450" lvl="1" indent="-171450" algn="l" defTabSz="711200">
            <a:lnSpc>
              <a:spcPct val="90000"/>
            </a:lnSpc>
            <a:spcBef>
              <a:spcPct val="0"/>
            </a:spcBef>
            <a:spcAft>
              <a:spcPct val="15000"/>
            </a:spcAft>
            <a:buChar char="•"/>
          </a:pPr>
          <a:r>
            <a:rPr lang="en-GB" sz="1600" kern="1200" dirty="0"/>
            <a:t>Child Health Programmes</a:t>
          </a:r>
        </a:p>
      </dsp:txBody>
      <dsp:txXfrm>
        <a:off x="6223307" y="1211547"/>
        <a:ext cx="1818679" cy="1852875"/>
      </dsp:txXfrm>
    </dsp:sp>
    <dsp:sp modelId="{A04F4DC7-2562-40BB-B3B4-51F97F58C79D}">
      <dsp:nvSpPr>
        <dsp:cNvPr id="0" name=""/>
        <dsp:cNvSpPr/>
      </dsp:nvSpPr>
      <dsp:spPr>
        <a:xfrm>
          <a:off x="8296602" y="631812"/>
          <a:ext cx="1818679" cy="579735"/>
        </a:xfrm>
        <a:prstGeom prst="rect">
          <a:avLst/>
        </a:prstGeom>
        <a:solidFill>
          <a:schemeClr val="accent4">
            <a:shade val="50000"/>
            <a:hueOff val="406356"/>
            <a:satOff val="-23479"/>
            <a:lumOff val="32489"/>
            <a:alphaOff val="0"/>
          </a:schemeClr>
        </a:solidFill>
        <a:ln w="19050" cap="flat" cmpd="sng" algn="ctr">
          <a:solidFill>
            <a:schemeClr val="accent4">
              <a:shade val="50000"/>
              <a:hueOff val="406356"/>
              <a:satOff val="-23479"/>
              <a:lumOff val="324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Mental Health Services</a:t>
          </a:r>
        </a:p>
      </dsp:txBody>
      <dsp:txXfrm>
        <a:off x="8296602" y="631812"/>
        <a:ext cx="1818679" cy="579735"/>
      </dsp:txXfrm>
    </dsp:sp>
    <dsp:sp modelId="{84D4FCC6-EE2C-427D-976E-0883FF3F8DE9}">
      <dsp:nvSpPr>
        <dsp:cNvPr id="0" name=""/>
        <dsp:cNvSpPr/>
      </dsp:nvSpPr>
      <dsp:spPr>
        <a:xfrm>
          <a:off x="8296602"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Community Mental Health Teams</a:t>
          </a:r>
        </a:p>
        <a:p>
          <a:pPr marL="171450" lvl="1" indent="-171450" algn="l" defTabSz="711200">
            <a:lnSpc>
              <a:spcPct val="90000"/>
            </a:lnSpc>
            <a:spcBef>
              <a:spcPct val="0"/>
            </a:spcBef>
            <a:spcAft>
              <a:spcPct val="15000"/>
            </a:spcAft>
            <a:buChar char="•"/>
          </a:pPr>
          <a:r>
            <a:rPr lang="en-GB" sz="1600" kern="1200" dirty="0"/>
            <a:t>Crisis services</a:t>
          </a:r>
        </a:p>
        <a:p>
          <a:pPr marL="171450" lvl="1" indent="-171450" algn="l" defTabSz="711200">
            <a:lnSpc>
              <a:spcPct val="90000"/>
            </a:lnSpc>
            <a:spcBef>
              <a:spcPct val="0"/>
            </a:spcBef>
            <a:spcAft>
              <a:spcPct val="15000"/>
            </a:spcAft>
            <a:buChar char="•"/>
          </a:pPr>
          <a:r>
            <a:rPr lang="en-GB" sz="1600" kern="1200" dirty="0"/>
            <a:t>Integrated Care models</a:t>
          </a:r>
        </a:p>
      </dsp:txBody>
      <dsp:txXfrm>
        <a:off x="8296602" y="1211547"/>
        <a:ext cx="1818679" cy="1852875"/>
      </dsp:txXfrm>
    </dsp:sp>
    <dsp:sp modelId="{2613DA6F-B23A-41C3-A8C2-9D9155315BBE}">
      <dsp:nvSpPr>
        <dsp:cNvPr id="0" name=""/>
        <dsp:cNvSpPr/>
      </dsp:nvSpPr>
      <dsp:spPr>
        <a:xfrm>
          <a:off x="10369897" y="631812"/>
          <a:ext cx="1818679" cy="579735"/>
        </a:xfrm>
        <a:prstGeom prst="rect">
          <a:avLst/>
        </a:prstGeom>
        <a:solidFill>
          <a:schemeClr val="accent4">
            <a:shade val="50000"/>
            <a:hueOff val="203178"/>
            <a:satOff val="-11740"/>
            <a:lumOff val="16244"/>
            <a:alphaOff val="0"/>
          </a:schemeClr>
        </a:solidFill>
        <a:ln w="19050" cap="flat" cmpd="sng" algn="ctr">
          <a:solidFill>
            <a:schemeClr val="accent4">
              <a:shade val="50000"/>
              <a:hueOff val="203178"/>
              <a:satOff val="-11740"/>
              <a:lumOff val="162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Social services and long-term Care</a:t>
          </a:r>
        </a:p>
      </dsp:txBody>
      <dsp:txXfrm>
        <a:off x="10369897" y="631812"/>
        <a:ext cx="1818679" cy="579735"/>
      </dsp:txXfrm>
    </dsp:sp>
    <dsp:sp modelId="{E1A00F66-9468-4C78-AA72-C4E9A11797CB}">
      <dsp:nvSpPr>
        <dsp:cNvPr id="0" name=""/>
        <dsp:cNvSpPr/>
      </dsp:nvSpPr>
      <dsp:spPr>
        <a:xfrm>
          <a:off x="10369897"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Elderly care</a:t>
          </a:r>
        </a:p>
        <a:p>
          <a:pPr marL="171450" lvl="1" indent="-171450" algn="l" defTabSz="711200">
            <a:lnSpc>
              <a:spcPct val="90000"/>
            </a:lnSpc>
            <a:spcBef>
              <a:spcPct val="0"/>
            </a:spcBef>
            <a:spcAft>
              <a:spcPct val="15000"/>
            </a:spcAft>
            <a:buChar char="•"/>
          </a:pPr>
          <a:r>
            <a:rPr lang="en-GB" sz="1600" kern="1200" dirty="0"/>
            <a:t>Support for vulnerable groups</a:t>
          </a:r>
        </a:p>
      </dsp:txBody>
      <dsp:txXfrm>
        <a:off x="10369897" y="1211547"/>
        <a:ext cx="1818679" cy="18528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519E76-0F5E-4FEB-88C4-D2D6BE69298C}">
      <dsp:nvSpPr>
        <dsp:cNvPr id="0" name=""/>
        <dsp:cNvSpPr/>
      </dsp:nvSpPr>
      <dsp:spPr>
        <a:xfrm rot="10800000">
          <a:off x="1737697" y="2526"/>
          <a:ext cx="5405120" cy="1505029"/>
        </a:xfrm>
        <a:prstGeom prst="homePlate">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3676" tIns="72390" rIns="135128" bIns="72390" numCol="1" spcCol="1270" anchor="ctr" anchorCtr="0">
          <a:noAutofit/>
        </a:bodyPr>
        <a:lstStyle/>
        <a:p>
          <a:pPr marL="0" lvl="0" indent="0" algn="just" defTabSz="844550">
            <a:lnSpc>
              <a:spcPct val="90000"/>
            </a:lnSpc>
            <a:spcBef>
              <a:spcPct val="0"/>
            </a:spcBef>
            <a:spcAft>
              <a:spcPct val="35000"/>
            </a:spcAft>
            <a:buNone/>
          </a:pPr>
          <a:r>
            <a:rPr lang="en-GB" sz="1900" kern="1200" dirty="0"/>
            <a:t>All people have access to the full range of quality health services they need, when and where they need, without financial hardship.</a:t>
          </a:r>
        </a:p>
      </dsp:txBody>
      <dsp:txXfrm rot="10800000">
        <a:off x="2113954" y="2526"/>
        <a:ext cx="5028863" cy="1505029"/>
      </dsp:txXfrm>
    </dsp:sp>
    <dsp:sp modelId="{61CA5B10-030A-4027-8562-BF8717DD162F}">
      <dsp:nvSpPr>
        <dsp:cNvPr id="0" name=""/>
        <dsp:cNvSpPr/>
      </dsp:nvSpPr>
      <dsp:spPr>
        <a:xfrm>
          <a:off x="985182" y="2526"/>
          <a:ext cx="1505029" cy="1505029"/>
        </a:xfrm>
        <a:prstGeom prst="ellipse">
          <a:avLst/>
        </a:prstGeom>
        <a:solidFill>
          <a:schemeClr val="accent1">
            <a:tint val="50000"/>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446BD3-B784-429A-B1C0-CBD6F944B76A}">
      <dsp:nvSpPr>
        <dsp:cNvPr id="0" name=""/>
        <dsp:cNvSpPr/>
      </dsp:nvSpPr>
      <dsp:spPr>
        <a:xfrm rot="10800000">
          <a:off x="1737697" y="1956818"/>
          <a:ext cx="5405120" cy="1505029"/>
        </a:xfrm>
        <a:prstGeom prst="homePlate">
          <a:avLst/>
        </a:prstGeom>
        <a:solidFill>
          <a:schemeClr val="accent1">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3676" tIns="72390" rIns="135128" bIns="72390" numCol="1" spcCol="1270" anchor="ctr" anchorCtr="0">
          <a:noAutofit/>
        </a:bodyPr>
        <a:lstStyle/>
        <a:p>
          <a:pPr marL="0" lvl="0" indent="0" algn="just" defTabSz="844550">
            <a:lnSpc>
              <a:spcPct val="90000"/>
            </a:lnSpc>
            <a:spcBef>
              <a:spcPct val="0"/>
            </a:spcBef>
            <a:spcAft>
              <a:spcPct val="35000"/>
            </a:spcAft>
            <a:buNone/>
          </a:pPr>
          <a:r>
            <a:rPr lang="en-GB" sz="1900" kern="1200" dirty="0"/>
            <a:t>The delivery of health services requires health and care workers with an optimal skills mix at all levels of the health system, who are equitably distributed, adequately supported.</a:t>
          </a:r>
        </a:p>
      </dsp:txBody>
      <dsp:txXfrm rot="10800000">
        <a:off x="2113954" y="1956818"/>
        <a:ext cx="5028863" cy="1505029"/>
      </dsp:txXfrm>
    </dsp:sp>
    <dsp:sp modelId="{FA14C239-53AA-4308-B6C4-61EB5BB86FDA}">
      <dsp:nvSpPr>
        <dsp:cNvPr id="0" name=""/>
        <dsp:cNvSpPr/>
      </dsp:nvSpPr>
      <dsp:spPr>
        <a:xfrm>
          <a:off x="985182" y="1956818"/>
          <a:ext cx="1505029" cy="1505029"/>
        </a:xfrm>
        <a:prstGeom prst="ellipse">
          <a:avLst/>
        </a:prstGeom>
        <a:solidFill>
          <a:schemeClr val="accent1">
            <a:tint val="50000"/>
            <a:alpha val="90000"/>
            <a:hueOff val="18820"/>
            <a:satOff val="-838"/>
            <a:lumOff val="7326"/>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9AA6B0-8FAD-4726-842C-A96866E5F3E4}">
      <dsp:nvSpPr>
        <dsp:cNvPr id="0" name=""/>
        <dsp:cNvSpPr/>
      </dsp:nvSpPr>
      <dsp:spPr>
        <a:xfrm rot="10800000">
          <a:off x="1737697" y="3911110"/>
          <a:ext cx="5405120" cy="1505029"/>
        </a:xfrm>
        <a:prstGeom prst="homePlate">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3676" tIns="72390" rIns="135128" bIns="72390" numCol="1" spcCol="1270" anchor="ctr" anchorCtr="0">
          <a:noAutofit/>
        </a:bodyPr>
        <a:lstStyle/>
        <a:p>
          <a:pPr marL="0" lvl="0" indent="0" algn="just" defTabSz="844550">
            <a:lnSpc>
              <a:spcPct val="90000"/>
            </a:lnSpc>
            <a:spcBef>
              <a:spcPct val="0"/>
            </a:spcBef>
            <a:spcAft>
              <a:spcPct val="35000"/>
            </a:spcAft>
            <a:buNone/>
          </a:pPr>
          <a:r>
            <a:rPr lang="en-GB" sz="1900" kern="1200" dirty="0"/>
            <a:t>Protecting people from the financial consequences of paying for health services out of their own pockets reduces the risk that people will be pushed into poverty.</a:t>
          </a:r>
        </a:p>
      </dsp:txBody>
      <dsp:txXfrm rot="10800000">
        <a:off x="2113954" y="3911110"/>
        <a:ext cx="5028863" cy="1505029"/>
      </dsp:txXfrm>
    </dsp:sp>
    <dsp:sp modelId="{E18D9545-22C3-4291-8286-B1BBFDFB476A}">
      <dsp:nvSpPr>
        <dsp:cNvPr id="0" name=""/>
        <dsp:cNvSpPr/>
      </dsp:nvSpPr>
      <dsp:spPr>
        <a:xfrm>
          <a:off x="985182" y="3911110"/>
          <a:ext cx="1505029" cy="1505029"/>
        </a:xfrm>
        <a:prstGeom prst="ellipse">
          <a:avLst/>
        </a:prstGeom>
        <a:solidFill>
          <a:schemeClr val="accent1">
            <a:tint val="50000"/>
            <a:alpha val="90000"/>
            <a:hueOff val="37639"/>
            <a:satOff val="-1677"/>
            <a:lumOff val="14651"/>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1F8BD-8818-4678-BACE-D1099AAA446D}"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7B4ABA-17CB-4F8A-8FB3-3B3B41AB469C}" type="slidenum">
              <a:rPr lang="en-GB" smtClean="0"/>
              <a:t>‹#›</a:t>
            </a:fld>
            <a:endParaRPr lang="en-GB"/>
          </a:p>
        </p:txBody>
      </p:sp>
    </p:spTree>
    <p:extLst>
      <p:ext uri="{BB962C8B-B14F-4D97-AF65-F5344CB8AC3E}">
        <p14:creationId xmlns:p14="http://schemas.microsoft.com/office/powerpoint/2010/main" val="180286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2395049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6</a:t>
            </a:fld>
            <a:endParaRPr lang="en-GB"/>
          </a:p>
        </p:txBody>
      </p:sp>
    </p:spTree>
    <p:extLst>
      <p:ext uri="{BB962C8B-B14F-4D97-AF65-F5344CB8AC3E}">
        <p14:creationId xmlns:p14="http://schemas.microsoft.com/office/powerpoint/2010/main" val="1284834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7</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8</a:t>
            </a:fld>
            <a:endParaRPr lang="en-GB"/>
          </a:p>
        </p:txBody>
      </p:sp>
    </p:spTree>
    <p:extLst>
      <p:ext uri="{BB962C8B-B14F-4D97-AF65-F5344CB8AC3E}">
        <p14:creationId xmlns:p14="http://schemas.microsoft.com/office/powerpoint/2010/main" val="3299431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2074932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2743608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12</a:t>
            </a:fld>
            <a:endParaRPr lang="en-GB"/>
          </a:p>
        </p:txBody>
      </p:sp>
    </p:spTree>
    <p:extLst>
      <p:ext uri="{BB962C8B-B14F-4D97-AF65-F5344CB8AC3E}">
        <p14:creationId xmlns:p14="http://schemas.microsoft.com/office/powerpoint/2010/main" val="101603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13</a:t>
            </a:fld>
            <a:endParaRPr lang="en-GB"/>
          </a:p>
        </p:txBody>
      </p:sp>
    </p:spTree>
    <p:extLst>
      <p:ext uri="{BB962C8B-B14F-4D97-AF65-F5344CB8AC3E}">
        <p14:creationId xmlns:p14="http://schemas.microsoft.com/office/powerpoint/2010/main" val="34195111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14</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15</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17</a:t>
            </a:fld>
            <a:endParaRPr lang="en-GB"/>
          </a:p>
        </p:txBody>
      </p:sp>
    </p:spTree>
    <p:extLst>
      <p:ext uri="{BB962C8B-B14F-4D97-AF65-F5344CB8AC3E}">
        <p14:creationId xmlns:p14="http://schemas.microsoft.com/office/powerpoint/2010/main" val="16611160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7B4ABA-17CB-4F8A-8FB3-3B3B41AB469C}" type="slidenum">
              <a:rPr lang="en-GB" smtClean="0"/>
              <a:t>18</a:t>
            </a:fld>
            <a:endParaRPr lang="en-GB"/>
          </a:p>
        </p:txBody>
      </p:sp>
    </p:spTree>
    <p:extLst>
      <p:ext uri="{BB962C8B-B14F-4D97-AF65-F5344CB8AC3E}">
        <p14:creationId xmlns:p14="http://schemas.microsoft.com/office/powerpoint/2010/main" val="22465332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7B4ABA-17CB-4F8A-8FB3-3B3B41AB469C}" type="slidenum">
              <a:rPr lang="en-GB" smtClean="0"/>
              <a:t>25</a:t>
            </a:fld>
            <a:endParaRPr lang="en-GB"/>
          </a:p>
        </p:txBody>
      </p:sp>
    </p:spTree>
    <p:extLst>
      <p:ext uri="{BB962C8B-B14F-4D97-AF65-F5344CB8AC3E}">
        <p14:creationId xmlns:p14="http://schemas.microsoft.com/office/powerpoint/2010/main" val="42735944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7B4ABA-17CB-4F8A-8FB3-3B3B41AB469C}" type="slidenum">
              <a:rPr lang="en-GB" smtClean="0"/>
              <a:t>26</a:t>
            </a:fld>
            <a:endParaRPr lang="en-GB"/>
          </a:p>
        </p:txBody>
      </p:sp>
    </p:spTree>
    <p:extLst>
      <p:ext uri="{BB962C8B-B14F-4D97-AF65-F5344CB8AC3E}">
        <p14:creationId xmlns:p14="http://schemas.microsoft.com/office/powerpoint/2010/main" val="16985776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7B4ABA-17CB-4F8A-8FB3-3B3B41AB469C}" type="slidenum">
              <a:rPr lang="en-GB" smtClean="0"/>
              <a:t>28</a:t>
            </a:fld>
            <a:endParaRPr lang="en-GB"/>
          </a:p>
        </p:txBody>
      </p:sp>
    </p:spTree>
    <p:extLst>
      <p:ext uri="{BB962C8B-B14F-4D97-AF65-F5344CB8AC3E}">
        <p14:creationId xmlns:p14="http://schemas.microsoft.com/office/powerpoint/2010/main" val="1099907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FB685-BAFF-E164-C660-D4835D9707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E2B98C-60C0-50F4-5950-10EC87B331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415E04-E16B-DFA5-441B-D9AFEAECFBB6}"/>
              </a:ext>
            </a:extLst>
          </p:cNvPr>
          <p:cNvSpPr>
            <a:spLocks noGrp="1"/>
          </p:cNvSpPr>
          <p:nvPr>
            <p:ph type="dt" sz="half" idx="10"/>
          </p:nvPr>
        </p:nvSpPr>
        <p:spPr/>
        <p:txBody>
          <a:bodyPr/>
          <a:lstStyle/>
          <a:p>
            <a:fld id="{EF297049-39FC-4D9A-A7B1-B469B4B7DFD3}" type="datetime1">
              <a:rPr lang="en-GB" smtClean="0"/>
              <a:t>27/01/2025</a:t>
            </a:fld>
            <a:endParaRPr lang="en-GB"/>
          </a:p>
        </p:txBody>
      </p:sp>
      <p:sp>
        <p:nvSpPr>
          <p:cNvPr id="5" name="Footer Placeholder 4">
            <a:extLst>
              <a:ext uri="{FF2B5EF4-FFF2-40B4-BE49-F238E27FC236}">
                <a16:creationId xmlns:a16="http://schemas.microsoft.com/office/drawing/2014/main" id="{8B5A41DF-B97B-3D3E-86D1-401EBE28DCC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7450289-BA66-CF06-AFF0-29EDB017844F}"/>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3663988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18C1D-E4A2-864E-0D02-47BBECC5B6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43B182-97B8-9DF7-778F-9B44C54E2E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D407E-B680-4B19-096C-C0EDF4A2FC97}"/>
              </a:ext>
            </a:extLst>
          </p:cNvPr>
          <p:cNvSpPr>
            <a:spLocks noGrp="1"/>
          </p:cNvSpPr>
          <p:nvPr>
            <p:ph type="dt" sz="half" idx="10"/>
          </p:nvPr>
        </p:nvSpPr>
        <p:spPr/>
        <p:txBody>
          <a:bodyPr/>
          <a:lstStyle/>
          <a:p>
            <a:fld id="{BD107DB2-A240-4EBC-B40A-A9FAECA4BC23}" type="datetime1">
              <a:rPr lang="en-GB" smtClean="0"/>
              <a:t>27/01/2025</a:t>
            </a:fld>
            <a:endParaRPr lang="en-GB"/>
          </a:p>
        </p:txBody>
      </p:sp>
      <p:sp>
        <p:nvSpPr>
          <p:cNvPr id="5" name="Footer Placeholder 4">
            <a:extLst>
              <a:ext uri="{FF2B5EF4-FFF2-40B4-BE49-F238E27FC236}">
                <a16:creationId xmlns:a16="http://schemas.microsoft.com/office/drawing/2014/main" id="{726D16B9-6088-DE32-4730-1E8291D157F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A650E39-2F64-E635-7EDD-369307098AEA}"/>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2812151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C7E82-02EB-6827-FE6D-8564ECFA46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146548-AF73-0060-5339-90F69CF1ED3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E15877-B8D1-8088-B479-159A3D946979}"/>
              </a:ext>
            </a:extLst>
          </p:cNvPr>
          <p:cNvSpPr>
            <a:spLocks noGrp="1"/>
          </p:cNvSpPr>
          <p:nvPr>
            <p:ph type="dt" sz="half" idx="10"/>
          </p:nvPr>
        </p:nvSpPr>
        <p:spPr/>
        <p:txBody>
          <a:bodyPr/>
          <a:lstStyle/>
          <a:p>
            <a:fld id="{0DC73F27-7CC1-4E18-A7D1-0A76D67B6802}" type="datetime1">
              <a:rPr lang="en-GB" smtClean="0"/>
              <a:t>27/01/2025</a:t>
            </a:fld>
            <a:endParaRPr lang="en-GB"/>
          </a:p>
        </p:txBody>
      </p:sp>
      <p:sp>
        <p:nvSpPr>
          <p:cNvPr id="5" name="Footer Placeholder 4">
            <a:extLst>
              <a:ext uri="{FF2B5EF4-FFF2-40B4-BE49-F238E27FC236}">
                <a16:creationId xmlns:a16="http://schemas.microsoft.com/office/drawing/2014/main" id="{E8F1792F-609E-36D2-3B8B-3FC2B2D1403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E92D04E-12DB-AA5C-EF0D-C91807A6F640}"/>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82815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0363B-4AE7-63FB-D03B-48E2008F07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73BD90-8730-9E13-B026-E36F966116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2D6C95-D26D-3B01-42E6-879624FA8B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997127-48BF-C14E-C714-4030E350E226}"/>
              </a:ext>
            </a:extLst>
          </p:cNvPr>
          <p:cNvSpPr>
            <a:spLocks noGrp="1"/>
          </p:cNvSpPr>
          <p:nvPr>
            <p:ph type="dt" sz="half" idx="10"/>
          </p:nvPr>
        </p:nvSpPr>
        <p:spPr/>
        <p:txBody>
          <a:bodyPr/>
          <a:lstStyle/>
          <a:p>
            <a:fld id="{99B9459D-29EF-43A4-A0C9-D09A7091DD3C}" type="datetime1">
              <a:rPr lang="en-GB" smtClean="0"/>
              <a:t>27/01/2025</a:t>
            </a:fld>
            <a:endParaRPr lang="en-GB"/>
          </a:p>
        </p:txBody>
      </p:sp>
      <p:sp>
        <p:nvSpPr>
          <p:cNvPr id="6" name="Footer Placeholder 5">
            <a:extLst>
              <a:ext uri="{FF2B5EF4-FFF2-40B4-BE49-F238E27FC236}">
                <a16:creationId xmlns:a16="http://schemas.microsoft.com/office/drawing/2014/main" id="{47816169-FDE6-FF05-1CFC-ED6F593F466B}"/>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8C012E9C-8BF0-6FE5-C31A-586A0C261A06}"/>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3188288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6B4F2-7178-4E8A-6C20-A2BF903BDD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E32FBD-E2C0-DA44-9761-7CCE8B9642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F146D-9F49-A8D9-13FC-A7ECAF79D6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E38756-2305-3962-4CD8-A14C4887C2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4559E1-0D5D-BEF8-B041-7A611C1D8E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A3A0C2-A240-CAD6-180B-43FE1B89047E}"/>
              </a:ext>
            </a:extLst>
          </p:cNvPr>
          <p:cNvSpPr>
            <a:spLocks noGrp="1"/>
          </p:cNvSpPr>
          <p:nvPr>
            <p:ph type="dt" sz="half" idx="10"/>
          </p:nvPr>
        </p:nvSpPr>
        <p:spPr/>
        <p:txBody>
          <a:bodyPr/>
          <a:lstStyle/>
          <a:p>
            <a:fld id="{804F0D58-E532-4104-923A-4095265B9E73}" type="datetime1">
              <a:rPr lang="en-GB" smtClean="0"/>
              <a:t>27/01/2025</a:t>
            </a:fld>
            <a:endParaRPr lang="en-GB"/>
          </a:p>
        </p:txBody>
      </p:sp>
      <p:sp>
        <p:nvSpPr>
          <p:cNvPr id="8" name="Footer Placeholder 7">
            <a:extLst>
              <a:ext uri="{FF2B5EF4-FFF2-40B4-BE49-F238E27FC236}">
                <a16:creationId xmlns:a16="http://schemas.microsoft.com/office/drawing/2014/main" id="{B05F0AA1-2167-B993-A980-4C5CE326BF24}"/>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73B02C14-DBC1-631E-9599-DE0F6692D393}"/>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162762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A89F9-8A0F-1F0B-524D-24BCEB0E6F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FEE229-0862-0D40-752D-58AA0C7C2ECF}"/>
              </a:ext>
            </a:extLst>
          </p:cNvPr>
          <p:cNvSpPr>
            <a:spLocks noGrp="1"/>
          </p:cNvSpPr>
          <p:nvPr>
            <p:ph type="dt" sz="half" idx="10"/>
          </p:nvPr>
        </p:nvSpPr>
        <p:spPr/>
        <p:txBody>
          <a:bodyPr/>
          <a:lstStyle/>
          <a:p>
            <a:fld id="{0156C297-B331-4D91-8EBC-4094ECD20780}" type="datetime1">
              <a:rPr lang="en-GB" smtClean="0"/>
              <a:t>27/01/2025</a:t>
            </a:fld>
            <a:endParaRPr lang="en-GB"/>
          </a:p>
        </p:txBody>
      </p:sp>
      <p:sp>
        <p:nvSpPr>
          <p:cNvPr id="4" name="Footer Placeholder 3">
            <a:extLst>
              <a:ext uri="{FF2B5EF4-FFF2-40B4-BE49-F238E27FC236}">
                <a16:creationId xmlns:a16="http://schemas.microsoft.com/office/drawing/2014/main" id="{1ED94EFD-C47B-E8B5-BB6B-E70FB443F9E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CF4B7CCA-EB3D-FF05-245A-8D53C73981E7}"/>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3220608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30AFAF-1C19-F22A-5B5D-B7B0AFA5D4A6}"/>
              </a:ext>
            </a:extLst>
          </p:cNvPr>
          <p:cNvSpPr>
            <a:spLocks noGrp="1"/>
          </p:cNvSpPr>
          <p:nvPr>
            <p:ph type="dt" sz="half" idx="10"/>
          </p:nvPr>
        </p:nvSpPr>
        <p:spPr/>
        <p:txBody>
          <a:bodyPr/>
          <a:lstStyle/>
          <a:p>
            <a:fld id="{6FFCFD9F-73BD-438D-A921-E0A2C3190C67}" type="datetime1">
              <a:rPr lang="en-GB" smtClean="0"/>
              <a:t>27/01/2025</a:t>
            </a:fld>
            <a:endParaRPr lang="en-GB"/>
          </a:p>
        </p:txBody>
      </p:sp>
      <p:sp>
        <p:nvSpPr>
          <p:cNvPr id="3" name="Footer Placeholder 2">
            <a:extLst>
              <a:ext uri="{FF2B5EF4-FFF2-40B4-BE49-F238E27FC236}">
                <a16:creationId xmlns:a16="http://schemas.microsoft.com/office/drawing/2014/main" id="{A1EFB8A9-7B85-65FC-2F7D-3650772C5D14}"/>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F53A4343-6F2F-36CA-49CA-62B1F333CC89}"/>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2693699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1890D-BAB1-BD9D-9ED5-A6D74F49F5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0B15D5-8D7E-A21F-A578-292D907BC9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1B7E98-0F87-7198-F8AA-9B3A93F6B5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414121-B8C0-FE73-1C89-235B47C7BA4E}"/>
              </a:ext>
            </a:extLst>
          </p:cNvPr>
          <p:cNvSpPr>
            <a:spLocks noGrp="1"/>
          </p:cNvSpPr>
          <p:nvPr>
            <p:ph type="dt" sz="half" idx="10"/>
          </p:nvPr>
        </p:nvSpPr>
        <p:spPr/>
        <p:txBody>
          <a:bodyPr/>
          <a:lstStyle/>
          <a:p>
            <a:fld id="{4946BDA7-6A47-4646-B171-4B239D913B74}" type="datetime1">
              <a:rPr lang="en-GB" smtClean="0"/>
              <a:t>27/01/2025</a:t>
            </a:fld>
            <a:endParaRPr lang="en-GB"/>
          </a:p>
        </p:txBody>
      </p:sp>
      <p:sp>
        <p:nvSpPr>
          <p:cNvPr id="6" name="Footer Placeholder 5">
            <a:extLst>
              <a:ext uri="{FF2B5EF4-FFF2-40B4-BE49-F238E27FC236}">
                <a16:creationId xmlns:a16="http://schemas.microsoft.com/office/drawing/2014/main" id="{D5B5E275-4226-8223-6374-B28A28CB2A1A}"/>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83CD0CF2-65AD-7A3D-A5C2-2EC742C311B0}"/>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4194440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8BF85-BF0A-292A-63FD-4C175864F1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1DD4D1-CD24-874F-A028-7B82C03B5F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0920C0-D37A-AFAD-FC30-972DFF869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53F243-39A6-E572-B65D-DB6105EF3158}"/>
              </a:ext>
            </a:extLst>
          </p:cNvPr>
          <p:cNvSpPr>
            <a:spLocks noGrp="1"/>
          </p:cNvSpPr>
          <p:nvPr>
            <p:ph type="dt" sz="half" idx="10"/>
          </p:nvPr>
        </p:nvSpPr>
        <p:spPr/>
        <p:txBody>
          <a:bodyPr/>
          <a:lstStyle/>
          <a:p>
            <a:fld id="{16D793CC-5889-4E5F-9B27-35C7C6A2857C}" type="datetime1">
              <a:rPr lang="en-GB" smtClean="0"/>
              <a:t>27/01/2025</a:t>
            </a:fld>
            <a:endParaRPr lang="en-GB"/>
          </a:p>
        </p:txBody>
      </p:sp>
      <p:sp>
        <p:nvSpPr>
          <p:cNvPr id="6" name="Footer Placeholder 5">
            <a:extLst>
              <a:ext uri="{FF2B5EF4-FFF2-40B4-BE49-F238E27FC236}">
                <a16:creationId xmlns:a16="http://schemas.microsoft.com/office/drawing/2014/main" id="{2CAED66E-1908-FC01-0843-76BB1C47D803}"/>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ACB3ACD2-6394-3A75-5B71-4BA3180CC9A9}"/>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3345067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51EA9-620C-A7BA-982E-8179250DD0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977E79-65EA-D832-A0F0-C42B032C39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60E383-C755-8051-BC46-DF90F675256C}"/>
              </a:ext>
            </a:extLst>
          </p:cNvPr>
          <p:cNvSpPr>
            <a:spLocks noGrp="1"/>
          </p:cNvSpPr>
          <p:nvPr>
            <p:ph type="dt" sz="half" idx="10"/>
          </p:nvPr>
        </p:nvSpPr>
        <p:spPr/>
        <p:txBody>
          <a:bodyPr/>
          <a:lstStyle/>
          <a:p>
            <a:fld id="{1439FF41-5C49-4DC3-8E53-7BA1A7963238}" type="datetime1">
              <a:rPr lang="en-GB" smtClean="0"/>
              <a:t>27/01/2025</a:t>
            </a:fld>
            <a:endParaRPr lang="en-GB"/>
          </a:p>
        </p:txBody>
      </p:sp>
      <p:sp>
        <p:nvSpPr>
          <p:cNvPr id="5" name="Footer Placeholder 4">
            <a:extLst>
              <a:ext uri="{FF2B5EF4-FFF2-40B4-BE49-F238E27FC236}">
                <a16:creationId xmlns:a16="http://schemas.microsoft.com/office/drawing/2014/main" id="{FF35C51E-43B3-5622-36D6-E2D947CAEA5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BA61789-58FD-922B-2B78-DD6F51FEF95D}"/>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797470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C9BEDE-3707-F146-68F4-8D9ECD5BF4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6FC911-630F-822D-0031-67B0CA8FFA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235E55-AE04-7ADB-85FE-6C04E61F20DE}"/>
              </a:ext>
            </a:extLst>
          </p:cNvPr>
          <p:cNvSpPr>
            <a:spLocks noGrp="1"/>
          </p:cNvSpPr>
          <p:nvPr>
            <p:ph type="dt" sz="half" idx="10"/>
          </p:nvPr>
        </p:nvSpPr>
        <p:spPr/>
        <p:txBody>
          <a:bodyPr/>
          <a:lstStyle/>
          <a:p>
            <a:fld id="{B3B02170-07FA-4B32-9EBC-2D8B135A7262}" type="datetime1">
              <a:rPr lang="en-GB" smtClean="0"/>
              <a:t>27/01/2025</a:t>
            </a:fld>
            <a:endParaRPr lang="en-GB"/>
          </a:p>
        </p:txBody>
      </p:sp>
      <p:sp>
        <p:nvSpPr>
          <p:cNvPr id="5" name="Footer Placeholder 4">
            <a:extLst>
              <a:ext uri="{FF2B5EF4-FFF2-40B4-BE49-F238E27FC236}">
                <a16:creationId xmlns:a16="http://schemas.microsoft.com/office/drawing/2014/main" id="{E711DEDB-3E4B-0878-06F0-FFA1F6F5B12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133F54F-3B9D-39F8-173D-D99830DF856D}"/>
              </a:ext>
            </a:extLst>
          </p:cNvPr>
          <p:cNvSpPr>
            <a:spLocks noGrp="1"/>
          </p:cNvSpPr>
          <p:nvPr>
            <p:ph type="sldNum" sz="quarter" idx="12"/>
          </p:nvPr>
        </p:nvSpPr>
        <p:spPr/>
        <p:txBody>
          <a:bodyPr/>
          <a:lstStyle/>
          <a:p>
            <a:fld id="{8E52267C-BE0D-4D67-9FF7-18C6D8685F4B}" type="slidenum">
              <a:rPr lang="en-GB" smtClean="0"/>
              <a:t>‹#›</a:t>
            </a:fld>
            <a:endParaRPr lang="en-GB"/>
          </a:p>
        </p:txBody>
      </p:sp>
    </p:spTree>
    <p:extLst>
      <p:ext uri="{BB962C8B-B14F-4D97-AF65-F5344CB8AC3E}">
        <p14:creationId xmlns:p14="http://schemas.microsoft.com/office/powerpoint/2010/main" val="42851248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9E9FEB36-0ED4-4408-8214-0E4ED7EA6E4C}" type="datetime1">
              <a:rPr lang="en-GB" smtClean="0"/>
              <a:t>27/01/2025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r>
              <a:rPr lang="en-FI"/>
              <a:t>Dr Simona Ferraraccio</a:t>
            </a:r>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40346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F8A5B7-F95E-7574-E331-8D4ABE5D56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304B15-2C42-A05F-99AC-4543769E2E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007AD4-9367-14E5-6BB8-A9B6ADBFA0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EE0AECA-F99F-4F5E-9041-5279896C8B7D}" type="datetime1">
              <a:rPr lang="en-GB" smtClean="0"/>
              <a:t>27/01/2025</a:t>
            </a:fld>
            <a:endParaRPr lang="en-GB"/>
          </a:p>
        </p:txBody>
      </p:sp>
      <p:sp>
        <p:nvSpPr>
          <p:cNvPr id="5" name="Footer Placeholder 4">
            <a:extLst>
              <a:ext uri="{FF2B5EF4-FFF2-40B4-BE49-F238E27FC236}">
                <a16:creationId xmlns:a16="http://schemas.microsoft.com/office/drawing/2014/main" id="{84983AF0-32D1-65F9-B016-C08C411DC4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B91774B1-254C-C383-BF5D-99CFEAF12A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52267C-BE0D-4D67-9FF7-18C6D8685F4B}" type="slidenum">
              <a:rPr lang="en-GB" smtClean="0"/>
              <a:t>‹#›</a:t>
            </a:fld>
            <a:endParaRPr lang="en-GB"/>
          </a:p>
        </p:txBody>
      </p:sp>
    </p:spTree>
    <p:extLst>
      <p:ext uri="{BB962C8B-B14F-4D97-AF65-F5344CB8AC3E}">
        <p14:creationId xmlns:p14="http://schemas.microsoft.com/office/powerpoint/2010/main" val="19401068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5.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6.xml.rels><?xml version="1.0" encoding="UTF-8" standalone="yes"?>
<Relationships xmlns="http://schemas.openxmlformats.org/package/2006/relationships"><Relationship Id="rId8" Type="http://schemas.openxmlformats.org/officeDocument/2006/relationships/hyperlink" Target="http://www.amazon.co.uk/Economic-Analysis-Health-Stephen-Morris/dp/047001685X/ref=sr_1_5?s=books&amp;ie=UTF8&amp;qid=1350833190&amp;sr=1-5" TargetMode="External"/><Relationship Id="rId13" Type="http://schemas.openxmlformats.org/officeDocument/2006/relationships/image" Target="../media/image2.png"/><Relationship Id="rId3" Type="http://schemas.openxmlformats.org/officeDocument/2006/relationships/hyperlink" Target="http://www.amazon.co.uk/Healthcare-Economics-Made-Daniel-Jackson/dp/1904842941/ref=sr_1_2?s=bohttps://librarysearch.uwtsd.ac.uk/permalink/44WHELF_UWTSD/a9ute4/alma9929650102421oks&amp;ie=UTF8&amp;qid=1351696325&amp;sr=1-2" TargetMode="External"/><Relationship Id="rId7" Type="http://schemas.openxmlformats.org/officeDocument/2006/relationships/hyperlink" Target="http://www.amazon.co.uk/Economics-Health-Care-International-Version/dp/013295480X/ref=sr_1_1?s=books&amp;ie=UTF8&amp;qid=1350836521&amp;sr=1-1" TargetMode="External"/><Relationship Id="rId12" Type="http://schemas.openxmlformats.org/officeDocument/2006/relationships/hyperlink" Target="http://www.herc.ox.ac.uk/" TargetMode="External"/><Relationship Id="rId2" Type="http://schemas.openxmlformats.org/officeDocument/2006/relationships/hyperlink" Target="https://librarysearch.uwtsd.ac.uk/permalink/44WHELF_UWTSD/11c0l68/alma9929649602421" TargetMode="External"/><Relationship Id="rId1" Type="http://schemas.openxmlformats.org/officeDocument/2006/relationships/slideLayout" Target="../slideLayouts/slideLayout2.xml"/><Relationship Id="rId6" Type="http://schemas.openxmlformats.org/officeDocument/2006/relationships/hyperlink" Target="https://extranet.who.int/uhcpartnership/" TargetMode="External"/><Relationship Id="rId11" Type="http://schemas.openxmlformats.org/officeDocument/2006/relationships/hyperlink" Target="http://www.medicine.ox.ac.uk/bandolier/painres/.../what_is_health_econ.pd" TargetMode="External"/><Relationship Id="rId5" Type="http://schemas.openxmlformats.org/officeDocument/2006/relationships/hyperlink" Target="https://www.who.int/health-topics/universal-health-coverage#tab=tab_1" TargetMode="External"/><Relationship Id="rId10" Type="http://schemas.openxmlformats.org/officeDocument/2006/relationships/hyperlink" Target="http://www.healtheconomics.com/" TargetMode="External"/><Relationship Id="rId4" Type="http://schemas.openxmlformats.org/officeDocument/2006/relationships/hyperlink" Target="https://apps.who.int/iris/rest/bitstreams/1439716/retrieve" TargetMode="External"/><Relationship Id="rId9" Type="http://schemas.openxmlformats.org/officeDocument/2006/relationships/hyperlink" Target="http://www.ohe.or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jpeg"/><Relationship Id="rId7" Type="http://schemas.openxmlformats.org/officeDocument/2006/relationships/diagramColors" Target="../diagrams/colors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slide" Target="slide33.xml"/></Relationships>
</file>

<file path=ppt/slides/_rels/slide20.xml.rels><?xml version="1.0" encoding="UTF-8" standalone="yes"?>
<Relationships xmlns="http://schemas.openxmlformats.org/package/2006/relationships"><Relationship Id="rId3" Type="http://schemas.openxmlformats.org/officeDocument/2006/relationships/slide" Target="slide33.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5.gif"/><Relationship Id="rId1" Type="http://schemas.openxmlformats.org/officeDocument/2006/relationships/slideLayout" Target="../slideLayouts/slideLayout2.xml"/><Relationship Id="rId4" Type="http://schemas.openxmlformats.org/officeDocument/2006/relationships/slide" Target="slide33.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pbP1_qd5FHQ?feature=oembed" TargetMode="Externa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9.jpeg"/><Relationship Id="rId7" Type="http://schemas.openxmlformats.org/officeDocument/2006/relationships/diagramColors" Target="../diagrams/colors9.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 Target="slide33.xml"/><Relationship Id="rId2" Type="http://schemas.openxmlformats.org/officeDocument/2006/relationships/image" Target="../media/image30.jpe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32.jpeg"/><Relationship Id="rId7" Type="http://schemas.openxmlformats.org/officeDocument/2006/relationships/diagramQuickStyle" Target="../diagrams/quickStyle10.xml"/><Relationship Id="rId12" Type="http://schemas.openxmlformats.org/officeDocument/2006/relationships/image" Target="../media/image35.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Layout" Target="../diagrams/layout10.xml"/><Relationship Id="rId11" Type="http://schemas.openxmlformats.org/officeDocument/2006/relationships/image" Target="../media/image34.jpeg"/><Relationship Id="rId5" Type="http://schemas.openxmlformats.org/officeDocument/2006/relationships/diagramData" Target="../diagrams/data10.xml"/><Relationship Id="rId10" Type="http://schemas.openxmlformats.org/officeDocument/2006/relationships/image" Target="../media/image33.png"/><Relationship Id="rId4" Type="http://schemas.openxmlformats.org/officeDocument/2006/relationships/slide" Target="slide33.xml"/><Relationship Id="rId9" Type="http://schemas.microsoft.com/office/2007/relationships/diagramDrawing" Target="../diagrams/drawing10.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pZHiIGFLN8Y?feature=oembed" TargetMode="Externa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hyperlink" Target="https://www.who.int/news-room/fact-sheets/detail/universal-health-coverage-(uhc)" TargetMode="External"/><Relationship Id="rId3" Type="http://schemas.openxmlformats.org/officeDocument/2006/relationships/hyperlink" Target="https://pmc.ncbi.nlm.nih.gov/articles/PMC1951624/pdf/pubhealthreporig00021-0025.pdf" TargetMode="External"/><Relationship Id="rId7" Type="http://schemas.openxmlformats.org/officeDocument/2006/relationships/hyperlink" Target="https://www.who.int/news-room/questions-and-answers/item/determinants-of-health#:~:text=Whether%20people%20are%20healthy%20or,have%20less%20of%20an%20impact." TargetMode="External"/><Relationship Id="rId2" Type="http://schemas.openxmlformats.org/officeDocument/2006/relationships/hyperlink" Target="https://onlinelibrary.wiley.com/doi/book/10.1002/9780470755228" TargetMode="External"/><Relationship Id="rId1" Type="http://schemas.openxmlformats.org/officeDocument/2006/relationships/slideLayout" Target="../slideLayouts/slideLayout2.xml"/><Relationship Id="rId6" Type="http://schemas.openxmlformats.org/officeDocument/2006/relationships/hyperlink" Target="https://doi.org/10.1007/978-1-349-18800-0_1" TargetMode="External"/><Relationship Id="rId11" Type="http://schemas.openxmlformats.org/officeDocument/2006/relationships/hyperlink" Target="https://en.wikipedia.org/wiki/Special:BookSources/978-92-4-156402-1" TargetMode="External"/><Relationship Id="rId5" Type="http://schemas.openxmlformats.org/officeDocument/2006/relationships/hyperlink" Target="https://iris.who.int/bitstream/handle/10665/259817/9789241513555-eng.pdf?sequence=1" TargetMode="External"/><Relationship Id="rId10" Type="http://schemas.openxmlformats.org/officeDocument/2006/relationships/hyperlink" Target="https://en.wikipedia.org/wiki/ISBN_(identifier)" TargetMode="External"/><Relationship Id="rId4" Type="http://schemas.openxmlformats.org/officeDocument/2006/relationships/hyperlink" Target="https://moodle.estgv.ipv.pt/201920/pluginfile.php/59329/mod_resource/content/1/samunord19.pdf" TargetMode="External"/><Relationship Id="rId9" Type="http://schemas.openxmlformats.org/officeDocument/2006/relationships/hyperlink" Target="https://web.archive.org/web/20100820120444/http:/www.who.int/whr/2010/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alth economics — Nuffield Department of Population Health">
            <a:extLst>
              <a:ext uri="{FF2B5EF4-FFF2-40B4-BE49-F238E27FC236}">
                <a16:creationId xmlns:a16="http://schemas.microsoft.com/office/drawing/2014/main" id="{9B7A781D-4FEE-6B92-0FE8-622B6F0AE22F}"/>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C7FA12-D9A8-68EE-49D9-07A3A63BBBBB}"/>
              </a:ext>
            </a:extLst>
          </p:cNvPr>
          <p:cNvSpPr>
            <a:spLocks noGrp="1"/>
          </p:cNvSpPr>
          <p:nvPr>
            <p:ph type="ctrTitle"/>
          </p:nvPr>
        </p:nvSpPr>
        <p:spPr>
          <a:xfrm>
            <a:off x="1418896" y="1416653"/>
            <a:ext cx="9144000" cy="2387600"/>
          </a:xfrm>
        </p:spPr>
        <p:txBody>
          <a:bodyPr>
            <a:normAutofit fontScale="90000"/>
          </a:bodyPr>
          <a:lstStyle/>
          <a:p>
            <a:pPr>
              <a:lnSpc>
                <a:spcPct val="150000"/>
              </a:lnSpc>
            </a:pPr>
            <a:r>
              <a:rPr lang="en-GB" altLang="en-US" sz="6000" b="1" dirty="0">
                <a:solidFill>
                  <a:schemeClr val="accent2">
                    <a:lumMod val="50000"/>
                  </a:schemeClr>
                </a:solidFill>
                <a:latin typeface="+mn-lt"/>
              </a:rPr>
              <a:t>BMHP5022</a:t>
            </a:r>
            <a:br>
              <a:rPr lang="en-GB" altLang="en-US" sz="6000" b="1" dirty="0">
                <a:solidFill>
                  <a:schemeClr val="accent2">
                    <a:lumMod val="50000"/>
                  </a:schemeClr>
                </a:solidFill>
                <a:latin typeface="+mn-lt"/>
              </a:rPr>
            </a:br>
            <a:r>
              <a:rPr lang="en-GB" altLang="en-US" sz="6000" b="1" dirty="0">
                <a:solidFill>
                  <a:schemeClr val="accent2">
                    <a:lumMod val="50000"/>
                  </a:schemeClr>
                </a:solidFill>
                <a:latin typeface="+mn-lt"/>
              </a:rPr>
              <a:t>Health Economics</a:t>
            </a:r>
            <a:br>
              <a:rPr lang="en-GB" sz="6000" dirty="0">
                <a:solidFill>
                  <a:schemeClr val="accent2">
                    <a:lumMod val="50000"/>
                  </a:schemeClr>
                </a:solidFill>
                <a:latin typeface="+mn-lt"/>
              </a:rPr>
            </a:br>
            <a:endParaRPr lang="en-GB" dirty="0">
              <a:solidFill>
                <a:schemeClr val="accent2">
                  <a:lumMod val="50000"/>
                </a:schemeClr>
              </a:solidFill>
              <a:latin typeface="+mn-lt"/>
            </a:endParaRPr>
          </a:p>
        </p:txBody>
      </p:sp>
      <p:sp>
        <p:nvSpPr>
          <p:cNvPr id="3" name="Subtitle 2">
            <a:extLst>
              <a:ext uri="{FF2B5EF4-FFF2-40B4-BE49-F238E27FC236}">
                <a16:creationId xmlns:a16="http://schemas.microsoft.com/office/drawing/2014/main" id="{7015A40E-DBEC-1001-5CAF-A60A5736FE9E}"/>
              </a:ext>
            </a:extLst>
          </p:cNvPr>
          <p:cNvSpPr>
            <a:spLocks noGrp="1"/>
          </p:cNvSpPr>
          <p:nvPr>
            <p:ph type="subTitle" idx="1"/>
          </p:nvPr>
        </p:nvSpPr>
        <p:spPr>
          <a:xfrm>
            <a:off x="809297" y="2766951"/>
            <a:ext cx="9858703" cy="2965512"/>
          </a:xfrm>
        </p:spPr>
        <p:txBody>
          <a:bodyPr>
            <a:normAutofit lnSpcReduction="10000"/>
          </a:bodyPr>
          <a:lstStyle/>
          <a:p>
            <a:r>
              <a:rPr lang="en-GB" sz="2800" dirty="0">
                <a:solidFill>
                  <a:schemeClr val="tx1">
                    <a:lumMod val="95000"/>
                    <a:lumOff val="5000"/>
                  </a:schemeClr>
                </a:solidFill>
                <a:latin typeface="Aptos" panose="020B0004020202020204" pitchFamily="34" charset="0"/>
              </a:rPr>
              <a:t>Dr L. Simona Ferraraccio</a:t>
            </a:r>
          </a:p>
          <a:p>
            <a:r>
              <a:rPr lang="en-GB" sz="2800" dirty="0">
                <a:latin typeface="Aptos" panose="020B0004020202020204" pitchFamily="34" charset="0"/>
              </a:rPr>
              <a:t>Room AS307, Swansea Business Campus. </a:t>
            </a:r>
            <a:endParaRPr lang="en-GB" sz="2800" dirty="0">
              <a:solidFill>
                <a:schemeClr val="tx1">
                  <a:lumMod val="95000"/>
                  <a:lumOff val="5000"/>
                </a:schemeClr>
              </a:solidFill>
              <a:latin typeface="Aptos" panose="020B0004020202020204" pitchFamily="34" charset="0"/>
            </a:endParaRPr>
          </a:p>
          <a:p>
            <a:r>
              <a:rPr lang="en-GB" sz="2800" b="1" dirty="0">
                <a:solidFill>
                  <a:schemeClr val="tx1">
                    <a:lumMod val="95000"/>
                    <a:lumOff val="5000"/>
                  </a:schemeClr>
                </a:solidFill>
                <a:latin typeface="Aptos" panose="020B0004020202020204" pitchFamily="34" charset="0"/>
              </a:rPr>
              <a:t>s.ferraraccio@uwtsd.ac.uk</a:t>
            </a:r>
          </a:p>
          <a:p>
            <a:endParaRPr lang="en-GB" sz="2800" dirty="0">
              <a:solidFill>
                <a:schemeClr val="tx1">
                  <a:lumMod val="95000"/>
                  <a:lumOff val="5000"/>
                </a:schemeClr>
              </a:solidFill>
              <a:latin typeface="Aptos" panose="020B0004020202020204" pitchFamily="34" charset="0"/>
            </a:endParaRPr>
          </a:p>
          <a:p>
            <a:r>
              <a:rPr lang="en-GB" sz="2800" dirty="0">
                <a:solidFill>
                  <a:schemeClr val="tx1">
                    <a:lumMod val="95000"/>
                    <a:lumOff val="5000"/>
                  </a:schemeClr>
                </a:solidFill>
                <a:latin typeface="Aptos" panose="020B0004020202020204" pitchFamily="34" charset="0"/>
              </a:rPr>
              <a:t>University of Wales Trinity Saint David</a:t>
            </a:r>
          </a:p>
          <a:p>
            <a:r>
              <a:rPr lang="en-GB" sz="2800" u="sng" dirty="0">
                <a:solidFill>
                  <a:schemeClr val="tx1">
                    <a:lumMod val="95000"/>
                    <a:lumOff val="5000"/>
                  </a:schemeClr>
                </a:solidFill>
                <a:latin typeface="Aptos" panose="020B0004020202020204" pitchFamily="34" charset="0"/>
              </a:rPr>
              <a:t>Week 1 </a:t>
            </a:r>
            <a:r>
              <a:rPr lang="en-GB" sz="2800" dirty="0">
                <a:solidFill>
                  <a:schemeClr val="tx1">
                    <a:lumMod val="95000"/>
                    <a:lumOff val="5000"/>
                  </a:schemeClr>
                </a:solidFill>
                <a:latin typeface="Aptos" panose="020B0004020202020204" pitchFamily="34" charset="0"/>
              </a:rPr>
              <a:t>– 27.01.2025</a:t>
            </a:r>
          </a:p>
          <a:p>
            <a:endParaRPr lang="en-GB" sz="2800" dirty="0">
              <a:solidFill>
                <a:schemeClr val="tx1">
                  <a:lumMod val="95000"/>
                  <a:lumOff val="5000"/>
                </a:schemeClr>
              </a:solidFill>
            </a:endParaRPr>
          </a:p>
        </p:txBody>
      </p:sp>
      <p:pic>
        <p:nvPicPr>
          <p:cNvPr id="4" name="Picture 3" descr="A black and yellow logo&#10;&#10;Description automatically generated">
            <a:extLst>
              <a:ext uri="{FF2B5EF4-FFF2-40B4-BE49-F238E27FC236}">
                <a16:creationId xmlns:a16="http://schemas.microsoft.com/office/drawing/2014/main" id="{156DA192-4226-1903-C707-AD2DE8560E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B10F3E15-3304-704F-2A7D-986B93ECF18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2D9D66D-8A68-900E-B867-4658EDFCAFBF}"/>
              </a:ext>
            </a:extLst>
          </p:cNvPr>
          <p:cNvSpPr>
            <a:spLocks noGrp="1"/>
          </p:cNvSpPr>
          <p:nvPr>
            <p:ph type="sldNum" sz="quarter" idx="12"/>
          </p:nvPr>
        </p:nvSpPr>
        <p:spPr/>
        <p:txBody>
          <a:bodyPr/>
          <a:lstStyle/>
          <a:p>
            <a:fld id="{8E52267C-BE0D-4D67-9FF7-18C6D8685F4B}" type="slidenum">
              <a:rPr lang="en-GB" smtClean="0"/>
              <a:t>1</a:t>
            </a:fld>
            <a:endParaRPr lang="en-GB"/>
          </a:p>
        </p:txBody>
      </p:sp>
    </p:spTree>
    <p:extLst>
      <p:ext uri="{BB962C8B-B14F-4D97-AF65-F5344CB8AC3E}">
        <p14:creationId xmlns:p14="http://schemas.microsoft.com/office/powerpoint/2010/main" val="3763537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Health economics — Nuffield Department of Population Health">
            <a:extLst>
              <a:ext uri="{FF2B5EF4-FFF2-40B4-BE49-F238E27FC236}">
                <a16:creationId xmlns:a16="http://schemas.microsoft.com/office/drawing/2014/main" id="{684CBA13-1E05-15D7-FCB8-8FE7834FA041}"/>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4" name="Freeform: Shape 2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25824" y="365496"/>
            <a:ext cx="9392421" cy="1330841"/>
          </a:xfrm>
        </p:spPr>
        <p:txBody>
          <a:bodyPr>
            <a:normAutofit/>
          </a:bodyPr>
          <a:lstStyle/>
          <a:p>
            <a:pPr>
              <a:defRPr/>
            </a:pPr>
            <a:r>
              <a:rPr lang="en-GB" b="1" dirty="0">
                <a:latin typeface="Aptos" panose="020B0004020202020204" pitchFamily="34" charset="0"/>
              </a:rPr>
              <a:t>Module overview</a:t>
            </a:r>
          </a:p>
        </p:txBody>
      </p:sp>
      <p:sp>
        <p:nvSpPr>
          <p:cNvPr id="3" name="Content Placeholder 2"/>
          <p:cNvSpPr>
            <a:spLocks noGrp="1"/>
          </p:cNvSpPr>
          <p:nvPr>
            <p:ph idx="1"/>
          </p:nvPr>
        </p:nvSpPr>
        <p:spPr>
          <a:xfrm>
            <a:off x="425824" y="2161018"/>
            <a:ext cx="6341422" cy="3798531"/>
          </a:xfrm>
        </p:spPr>
        <p:txBody>
          <a:bodyPr rtlCol="0">
            <a:normAutofit fontScale="92500" lnSpcReduction="10000"/>
          </a:bodyPr>
          <a:lstStyle/>
          <a:p>
            <a:pPr>
              <a:defRPr/>
            </a:pPr>
            <a:r>
              <a:rPr lang="en-GB" sz="2400" dirty="0">
                <a:latin typeface="Aptos" panose="020B0004020202020204" pitchFamily="34" charset="0"/>
              </a:rPr>
              <a:t>Level of study</a:t>
            </a:r>
          </a:p>
          <a:p>
            <a:pPr>
              <a:defRPr/>
            </a:pPr>
            <a:r>
              <a:rPr lang="en-GB" sz="2400" dirty="0">
                <a:latin typeface="Aptos" panose="020B0004020202020204" pitchFamily="34" charset="0"/>
              </a:rPr>
              <a:t>Module aim</a:t>
            </a:r>
          </a:p>
          <a:p>
            <a:pPr>
              <a:defRPr/>
            </a:pPr>
            <a:r>
              <a:rPr lang="en-GB" sz="2400" dirty="0">
                <a:latin typeface="Aptos" panose="020B0004020202020204" pitchFamily="34" charset="0"/>
              </a:rPr>
              <a:t>Learning outcomes</a:t>
            </a:r>
          </a:p>
          <a:p>
            <a:pPr>
              <a:defRPr/>
            </a:pPr>
            <a:r>
              <a:rPr lang="en-GB" sz="2400" dirty="0">
                <a:latin typeface="Aptos" panose="020B0004020202020204" pitchFamily="34" charset="0"/>
              </a:rPr>
              <a:t>Indicative content</a:t>
            </a:r>
          </a:p>
          <a:p>
            <a:pPr>
              <a:defRPr/>
            </a:pPr>
            <a:r>
              <a:rPr lang="en-GB" sz="2400" dirty="0">
                <a:latin typeface="Aptos" panose="020B0004020202020204" pitchFamily="34" charset="0"/>
              </a:rPr>
              <a:t>Learning and teaching strategy</a:t>
            </a:r>
          </a:p>
          <a:p>
            <a:pPr>
              <a:defRPr/>
            </a:pPr>
            <a:r>
              <a:rPr lang="en-GB" sz="2400" dirty="0">
                <a:latin typeface="Aptos" panose="020B0004020202020204" pitchFamily="34" charset="0"/>
              </a:rPr>
              <a:t>Assignments and deadlines</a:t>
            </a:r>
          </a:p>
          <a:p>
            <a:pPr>
              <a:defRPr/>
            </a:pPr>
            <a:r>
              <a:rPr lang="en-GB" sz="2400" dirty="0">
                <a:latin typeface="Aptos" panose="020B0004020202020204" pitchFamily="34" charset="0"/>
              </a:rPr>
              <a:t>Referencing </a:t>
            </a:r>
          </a:p>
          <a:p>
            <a:pPr>
              <a:defRPr/>
            </a:pPr>
            <a:r>
              <a:rPr lang="en-GB" sz="2400" dirty="0">
                <a:latin typeface="Aptos" panose="020B0004020202020204" pitchFamily="34" charset="0"/>
              </a:rPr>
              <a:t>Reading </a:t>
            </a:r>
          </a:p>
          <a:p>
            <a:pPr>
              <a:defRPr/>
            </a:pPr>
            <a:r>
              <a:rPr lang="en-GB" sz="2400" dirty="0">
                <a:latin typeface="Aptos" panose="020B0004020202020204" pitchFamily="34" charset="0"/>
              </a:rPr>
              <a:t>Questions</a:t>
            </a:r>
          </a:p>
        </p:txBody>
      </p:sp>
      <p:pic>
        <p:nvPicPr>
          <p:cNvPr id="4" name="Picture 3" descr="A black and yellow logo&#10;&#10;Description automatically generated">
            <a:extLst>
              <a:ext uri="{FF2B5EF4-FFF2-40B4-BE49-F238E27FC236}">
                <a16:creationId xmlns:a16="http://schemas.microsoft.com/office/drawing/2014/main" id="{2FFB8DC7-FF70-34F6-1F2A-071AC6524A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894485"/>
            <a:ext cx="1734327" cy="963515"/>
          </a:xfrm>
          <a:prstGeom prst="rect">
            <a:avLst/>
          </a:prstGeom>
        </p:spPr>
      </p:pic>
      <p:sp>
        <p:nvSpPr>
          <p:cNvPr id="25" name="Freeform: Shape 2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78F0CF2A-7822-31CE-8454-6F7C4A11CAF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6" name="Slide Number Placeholder 5">
            <a:extLst>
              <a:ext uri="{FF2B5EF4-FFF2-40B4-BE49-F238E27FC236}">
                <a16:creationId xmlns:a16="http://schemas.microsoft.com/office/drawing/2014/main" id="{3BD34B57-77BF-9FF8-006A-3D6C2C7EB0BC}"/>
              </a:ext>
            </a:extLst>
          </p:cNvPr>
          <p:cNvSpPr>
            <a:spLocks noGrp="1"/>
          </p:cNvSpPr>
          <p:nvPr>
            <p:ph type="sldNum" sz="quarter" idx="12"/>
          </p:nvPr>
        </p:nvSpPr>
        <p:spPr>
          <a:xfrm>
            <a:off x="8610600" y="6356350"/>
            <a:ext cx="2743200" cy="365125"/>
          </a:xfrm>
        </p:spPr>
        <p:txBody>
          <a:bodyPr>
            <a:normAutofit/>
          </a:bodyPr>
          <a:lstStyle/>
          <a:p>
            <a:pPr>
              <a:spcAft>
                <a:spcPts val="600"/>
              </a:spcAft>
            </a:pPr>
            <a:fld id="{8E52267C-BE0D-4D67-9FF7-18C6D8685F4B}" type="slidenum">
              <a:rPr lang="en-GB" sz="1000"/>
              <a:pPr>
                <a:spcAft>
                  <a:spcPts val="600"/>
                </a:spcAft>
              </a:pPr>
              <a:t>2</a:t>
            </a:fld>
            <a:endParaRPr lang="en-GB" sz="1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yellow logo&#10;&#10;Description automatically generated">
            <a:extLst>
              <a:ext uri="{FF2B5EF4-FFF2-40B4-BE49-F238E27FC236}">
                <a16:creationId xmlns:a16="http://schemas.microsoft.com/office/drawing/2014/main" id="{7DD2B12B-17DD-8ECB-9F9C-E939383731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87476"/>
            <a:ext cx="1566942" cy="870524"/>
          </a:xfrm>
          <a:prstGeom prst="rect">
            <a:avLst/>
          </a:prstGeom>
        </p:spPr>
      </p:pic>
      <p:pic>
        <p:nvPicPr>
          <p:cNvPr id="7" name="Picture 4" descr="Plain Background for Blockchain Website with HighTech Mood | Premium AI-generated image">
            <a:extLst>
              <a:ext uri="{FF2B5EF4-FFF2-40B4-BE49-F238E27FC236}">
                <a16:creationId xmlns:a16="http://schemas.microsoft.com/office/drawing/2014/main" id="{92056A34-D1AD-ADC5-B5BF-A2CDFF038FF1}"/>
              </a:ext>
            </a:extLst>
          </p:cNvPr>
          <p:cNvPicPr>
            <a:picLocks noChangeAspect="1" noChangeArrowheads="1"/>
          </p:cNvPicPr>
          <p:nvPr/>
        </p:nvPicPr>
        <p:blipFill>
          <a:blip r:embed="rId4">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56445" y="51400"/>
            <a:ext cx="8435280" cy="706090"/>
          </a:xfrm>
        </p:spPr>
        <p:txBody>
          <a:bodyPr>
            <a:normAutofit/>
          </a:bodyPr>
          <a:lstStyle/>
          <a:p>
            <a:pPr algn="ctr"/>
            <a:r>
              <a:rPr lang="en-GB" sz="3600" b="1" dirty="0">
                <a:latin typeface="Aptos" panose="020B0004020202020204" pitchFamily="34" charset="0"/>
              </a:rPr>
              <a:t>Level of Study: 5 </a:t>
            </a:r>
          </a:p>
        </p:txBody>
      </p:sp>
      <p:graphicFrame>
        <p:nvGraphicFramePr>
          <p:cNvPr id="6" name="Content Placeholder 2">
            <a:extLst>
              <a:ext uri="{FF2B5EF4-FFF2-40B4-BE49-F238E27FC236}">
                <a16:creationId xmlns:a16="http://schemas.microsoft.com/office/drawing/2014/main" id="{365D45E3-290A-D8C1-B0E1-81FC90747C7C}"/>
              </a:ext>
            </a:extLst>
          </p:cNvPr>
          <p:cNvGraphicFramePr>
            <a:graphicFrameLocks noGrp="1"/>
          </p:cNvGraphicFramePr>
          <p:nvPr>
            <p:ph idx="1"/>
            <p:extLst>
              <p:ext uri="{D42A27DB-BD31-4B8C-83A1-F6EECF244321}">
                <p14:modId xmlns:p14="http://schemas.microsoft.com/office/powerpoint/2010/main" val="4260708696"/>
              </p:ext>
            </p:extLst>
          </p:nvPr>
        </p:nvGraphicFramePr>
        <p:xfrm>
          <a:off x="556445" y="785181"/>
          <a:ext cx="8784976" cy="57606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Footer Placeholder 2">
            <a:extLst>
              <a:ext uri="{FF2B5EF4-FFF2-40B4-BE49-F238E27FC236}">
                <a16:creationId xmlns:a16="http://schemas.microsoft.com/office/drawing/2014/main" id="{9128A55D-D452-ECAC-7CDE-2FA723B7DA39}"/>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C00F1DCB-15FF-7F89-80C4-F22C5ED24818}"/>
              </a:ext>
            </a:extLst>
          </p:cNvPr>
          <p:cNvSpPr>
            <a:spLocks noGrp="1"/>
          </p:cNvSpPr>
          <p:nvPr>
            <p:ph type="sldNum" sz="quarter" idx="12"/>
          </p:nvPr>
        </p:nvSpPr>
        <p:spPr/>
        <p:txBody>
          <a:bodyPr/>
          <a:lstStyle/>
          <a:p>
            <a:fld id="{8E52267C-BE0D-4D67-9FF7-18C6D8685F4B}" type="slidenum">
              <a:rPr lang="en-GB" smtClean="0"/>
              <a:t>3</a:t>
            </a:fld>
            <a:endParaRPr lang="en-GB"/>
          </a:p>
        </p:txBody>
      </p:sp>
    </p:spTree>
    <p:extLst>
      <p:ext uri="{BB962C8B-B14F-4D97-AF65-F5344CB8AC3E}">
        <p14:creationId xmlns:p14="http://schemas.microsoft.com/office/powerpoint/2010/main" val="4107295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Plain Background for Blockchain Website with HighTech Mood | Premium AI-generated image">
            <a:extLst>
              <a:ext uri="{FF2B5EF4-FFF2-40B4-BE49-F238E27FC236}">
                <a16:creationId xmlns:a16="http://schemas.microsoft.com/office/drawing/2014/main" id="{3C4D09C2-D079-BB58-B0A0-D42ECBF50D2D}"/>
              </a:ext>
            </a:extLst>
          </p:cNvPr>
          <p:cNvPicPr>
            <a:picLocks noChangeAspect="1" noChangeArrowheads="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332656"/>
            <a:ext cx="9999023" cy="634082"/>
          </a:xfrm>
        </p:spPr>
        <p:txBody>
          <a:bodyPr>
            <a:normAutofit fontScale="90000"/>
          </a:bodyPr>
          <a:lstStyle/>
          <a:p>
            <a:pPr algn="ctr"/>
            <a:r>
              <a:rPr lang="en-GB" b="1" dirty="0">
                <a:latin typeface="Aptos" panose="020B0004020202020204" pitchFamily="34" charset="0"/>
              </a:rPr>
              <a:t>Aim of Module and Learning Outcomes</a:t>
            </a:r>
          </a:p>
        </p:txBody>
      </p:sp>
      <p:graphicFrame>
        <p:nvGraphicFramePr>
          <p:cNvPr id="5" name="Content Placeholder 2">
            <a:extLst>
              <a:ext uri="{FF2B5EF4-FFF2-40B4-BE49-F238E27FC236}">
                <a16:creationId xmlns:a16="http://schemas.microsoft.com/office/drawing/2014/main" id="{F0A2FFBA-5C9F-5048-2BA5-41CF08D13969}"/>
              </a:ext>
            </a:extLst>
          </p:cNvPr>
          <p:cNvGraphicFramePr>
            <a:graphicFrameLocks noGrp="1"/>
          </p:cNvGraphicFramePr>
          <p:nvPr>
            <p:ph idx="1"/>
            <p:extLst>
              <p:ext uri="{D42A27DB-BD31-4B8C-83A1-F6EECF244321}">
                <p14:modId xmlns:p14="http://schemas.microsoft.com/office/powerpoint/2010/main" val="1714498382"/>
              </p:ext>
            </p:extLst>
          </p:nvPr>
        </p:nvGraphicFramePr>
        <p:xfrm>
          <a:off x="456603" y="1052736"/>
          <a:ext cx="8856984" cy="58052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descr="A black and yellow logo&#10;&#10;Description automatically generated">
            <a:extLst>
              <a:ext uri="{FF2B5EF4-FFF2-40B4-BE49-F238E27FC236}">
                <a16:creationId xmlns:a16="http://schemas.microsoft.com/office/drawing/2014/main" id="{73A0AF7A-7136-C648-59AE-4A279D24B27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5998187"/>
            <a:ext cx="1547664" cy="859813"/>
          </a:xfrm>
          <a:prstGeom prst="rect">
            <a:avLst/>
          </a:prstGeom>
        </p:spPr>
      </p:pic>
      <p:sp>
        <p:nvSpPr>
          <p:cNvPr id="3" name="Footer Placeholder 2">
            <a:extLst>
              <a:ext uri="{FF2B5EF4-FFF2-40B4-BE49-F238E27FC236}">
                <a16:creationId xmlns:a16="http://schemas.microsoft.com/office/drawing/2014/main" id="{CDB7A624-BE37-7B6D-9212-6F23B5CE8B9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6140F06-6F62-0138-E79D-9F6208E20CBD}"/>
              </a:ext>
            </a:extLst>
          </p:cNvPr>
          <p:cNvSpPr>
            <a:spLocks noGrp="1"/>
          </p:cNvSpPr>
          <p:nvPr>
            <p:ph type="sldNum" sz="quarter" idx="12"/>
          </p:nvPr>
        </p:nvSpPr>
        <p:spPr/>
        <p:txBody>
          <a:bodyPr/>
          <a:lstStyle/>
          <a:p>
            <a:fld id="{8E52267C-BE0D-4D67-9FF7-18C6D8685F4B}" type="slidenum">
              <a:rPr lang="en-GB" smtClean="0"/>
              <a:t>4</a:t>
            </a:fld>
            <a:endParaRPr lang="en-GB"/>
          </a:p>
        </p:txBody>
      </p:sp>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7036" y="548640"/>
            <a:ext cx="9543405" cy="1188720"/>
          </a:xfrm>
        </p:spPr>
        <p:txBody>
          <a:bodyPr>
            <a:normAutofit/>
          </a:bodyPr>
          <a:lstStyle/>
          <a:p>
            <a:r>
              <a:rPr lang="en-GB" b="1" dirty="0">
                <a:solidFill>
                  <a:schemeClr val="tx1">
                    <a:lumMod val="85000"/>
                    <a:lumOff val="15000"/>
                  </a:schemeClr>
                </a:solidFill>
                <a:latin typeface="Aptos" panose="020B0004020202020204" pitchFamily="34" charset="0"/>
              </a:rPr>
              <a:t>Indicative content</a:t>
            </a:r>
          </a:p>
        </p:txBody>
      </p:sp>
      <p:sp>
        <p:nvSpPr>
          <p:cNvPr id="3" name="Content Placeholder 2"/>
          <p:cNvSpPr>
            <a:spLocks noGrp="1"/>
          </p:cNvSpPr>
          <p:nvPr>
            <p:ph idx="1"/>
          </p:nvPr>
        </p:nvSpPr>
        <p:spPr>
          <a:xfrm>
            <a:off x="0" y="1919993"/>
            <a:ext cx="12192000" cy="4243630"/>
          </a:xfrm>
        </p:spPr>
        <p:txBody>
          <a:bodyPr anchor="ctr">
            <a:normAutofit/>
          </a:bodyPr>
          <a:lstStyle/>
          <a:p>
            <a:r>
              <a:rPr lang="en-GB" dirty="0">
                <a:solidFill>
                  <a:schemeClr val="tx1">
                    <a:lumMod val="85000"/>
                    <a:lumOff val="15000"/>
                  </a:schemeClr>
                </a:solidFill>
                <a:latin typeface="Aptos" panose="020B0004020202020204" pitchFamily="34" charset="0"/>
              </a:rPr>
              <a:t>Theoretical economic concepts associated with health services</a:t>
            </a:r>
          </a:p>
          <a:p>
            <a:r>
              <a:rPr lang="en-GB" dirty="0">
                <a:solidFill>
                  <a:schemeClr val="tx1">
                    <a:lumMod val="85000"/>
                    <a:lumOff val="15000"/>
                  </a:schemeClr>
                </a:solidFill>
                <a:latin typeface="Aptos" panose="020B0004020202020204" pitchFamily="34" charset="0"/>
              </a:rPr>
              <a:t>Concepts associated with the demand and supply of health services</a:t>
            </a:r>
          </a:p>
          <a:p>
            <a:r>
              <a:rPr lang="en-GB" dirty="0">
                <a:solidFill>
                  <a:schemeClr val="tx1">
                    <a:lumMod val="85000"/>
                    <a:lumOff val="15000"/>
                  </a:schemeClr>
                </a:solidFill>
                <a:latin typeface="Aptos" panose="020B0004020202020204" pitchFamily="34" charset="0"/>
              </a:rPr>
              <a:t>Functioning of healthcare markets</a:t>
            </a:r>
          </a:p>
          <a:p>
            <a:r>
              <a:rPr lang="en-GB" dirty="0">
                <a:solidFill>
                  <a:schemeClr val="tx1">
                    <a:lumMod val="85000"/>
                    <a:lumOff val="15000"/>
                  </a:schemeClr>
                </a:solidFill>
                <a:latin typeface="Aptos" panose="020B0004020202020204" pitchFamily="34" charset="0"/>
              </a:rPr>
              <a:t>The diversity and impact of health care financing</a:t>
            </a:r>
          </a:p>
          <a:p>
            <a:r>
              <a:rPr lang="en-GB" dirty="0">
                <a:solidFill>
                  <a:schemeClr val="tx1">
                    <a:lumMod val="85000"/>
                    <a:lumOff val="15000"/>
                  </a:schemeClr>
                </a:solidFill>
                <a:latin typeface="Aptos" panose="020B0004020202020204" pitchFamily="34" charset="0"/>
              </a:rPr>
              <a:t>The concept of equity within the provision of health care and health services</a:t>
            </a: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EC90966A-2F22-04FC-6008-9A108FA8AAA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6" name="Slide Number Placeholder 5">
            <a:extLst>
              <a:ext uri="{FF2B5EF4-FFF2-40B4-BE49-F238E27FC236}">
                <a16:creationId xmlns:a16="http://schemas.microsoft.com/office/drawing/2014/main" id="{E29193C0-539A-7A7C-0059-EBEEC0185DB1}"/>
              </a:ext>
            </a:extLst>
          </p:cNvPr>
          <p:cNvSpPr>
            <a:spLocks noGrp="1"/>
          </p:cNvSpPr>
          <p:nvPr>
            <p:ph type="sldNum" sz="quarter" idx="12"/>
          </p:nvPr>
        </p:nvSpPr>
        <p:spPr>
          <a:xfrm>
            <a:off x="8610600" y="6356350"/>
            <a:ext cx="2743200" cy="365125"/>
          </a:xfrm>
        </p:spPr>
        <p:txBody>
          <a:bodyPr>
            <a:normAutofit/>
          </a:bodyPr>
          <a:lstStyle/>
          <a:p>
            <a:pPr>
              <a:spcAft>
                <a:spcPts val="600"/>
              </a:spcAft>
            </a:pPr>
            <a:fld id="{8E52267C-BE0D-4D67-9FF7-18C6D8685F4B}" type="slidenum">
              <a:rPr lang="en-GB" sz="1000"/>
              <a:pPr>
                <a:spcAft>
                  <a:spcPts val="600"/>
                </a:spcAft>
              </a:pPr>
              <a:t>5</a:t>
            </a:fld>
            <a:endParaRPr lang="en-GB" sz="1000"/>
          </a:p>
        </p:txBody>
      </p:sp>
      <p:pic>
        <p:nvPicPr>
          <p:cNvPr id="4" name="Picture 3" descr="A black and yellow logo&#10;&#10;Description automatically generated">
            <a:extLst>
              <a:ext uri="{FF2B5EF4-FFF2-40B4-BE49-F238E27FC236}">
                <a16:creationId xmlns:a16="http://schemas.microsoft.com/office/drawing/2014/main" id="{07CC1565-F585-235F-EF34-2DCC267424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11332"/>
            <a:ext cx="1524001" cy="84666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5AEBDD3-B56F-481F-B681-E422663D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33796 w 12192000"/>
              <a:gd name="connsiteY80" fmla="*/ 2268260 h 3482342"/>
              <a:gd name="connsiteX81" fmla="*/ 5173523 w 12192000"/>
              <a:gd name="connsiteY81" fmla="*/ 2309057 h 3482342"/>
              <a:gd name="connsiteX82" fmla="*/ 5123830 w 12192000"/>
              <a:gd name="connsiteY82" fmla="*/ 2307070 h 3482342"/>
              <a:gd name="connsiteX83" fmla="*/ 5065426 w 12192000"/>
              <a:gd name="connsiteY83" fmla="*/ 2324076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173523 w 12192000"/>
              <a:gd name="connsiteY82" fmla="*/ 2309057 h 3482342"/>
              <a:gd name="connsiteX83" fmla="*/ 5123830 w 12192000"/>
              <a:gd name="connsiteY83" fmla="*/ 2307070 h 3482342"/>
              <a:gd name="connsiteX84" fmla="*/ 5065426 w 12192000"/>
              <a:gd name="connsiteY84" fmla="*/ 2324076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212786 w 12192000"/>
              <a:gd name="connsiteY82" fmla="*/ 2296592 h 3482342"/>
              <a:gd name="connsiteX83" fmla="*/ 5173523 w 12192000"/>
              <a:gd name="connsiteY83" fmla="*/ 2309057 h 3482342"/>
              <a:gd name="connsiteX84" fmla="*/ 5123830 w 12192000"/>
              <a:gd name="connsiteY84" fmla="*/ 2307070 h 3482342"/>
              <a:gd name="connsiteX85" fmla="*/ 5065426 w 12192000"/>
              <a:gd name="connsiteY85" fmla="*/ 2324076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52860 w 12192000"/>
              <a:gd name="connsiteY76" fmla="*/ 2180085 h 3482342"/>
              <a:gd name="connsiteX77" fmla="*/ 5414282 w 12192000"/>
              <a:gd name="connsiteY77" fmla="*/ 2183070 h 3482342"/>
              <a:gd name="connsiteX78" fmla="*/ 5368369 w 12192000"/>
              <a:gd name="connsiteY78" fmla="*/ 2204272 h 3482342"/>
              <a:gd name="connsiteX79" fmla="*/ 5336354 w 12192000"/>
              <a:gd name="connsiteY79" fmla="*/ 2218920 h 3482342"/>
              <a:gd name="connsiteX80" fmla="*/ 5291263 w 12192000"/>
              <a:gd name="connsiteY80" fmla="*/ 2239182 h 3482342"/>
              <a:gd name="connsiteX81" fmla="*/ 5255152 w 12192000"/>
              <a:gd name="connsiteY81" fmla="*/ 2247164 h 3482342"/>
              <a:gd name="connsiteX82" fmla="*/ 5233796 w 12192000"/>
              <a:gd name="connsiteY82" fmla="*/ 2268260 h 3482342"/>
              <a:gd name="connsiteX83" fmla="*/ 5212786 w 12192000"/>
              <a:gd name="connsiteY83" fmla="*/ 2296592 h 3482342"/>
              <a:gd name="connsiteX84" fmla="*/ 5173523 w 12192000"/>
              <a:gd name="connsiteY84" fmla="*/ 2309057 h 3482342"/>
              <a:gd name="connsiteX85" fmla="*/ 5123830 w 12192000"/>
              <a:gd name="connsiteY85" fmla="*/ 2307070 h 3482342"/>
              <a:gd name="connsiteX86" fmla="*/ 5065426 w 12192000"/>
              <a:gd name="connsiteY86" fmla="*/ 2324076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947131 w 12192000"/>
              <a:gd name="connsiteY73" fmla="*/ 2148310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52860 w 12192000"/>
              <a:gd name="connsiteY77" fmla="*/ 2180085 h 3482342"/>
              <a:gd name="connsiteX78" fmla="*/ 5414282 w 12192000"/>
              <a:gd name="connsiteY78" fmla="*/ 2183070 h 3482342"/>
              <a:gd name="connsiteX79" fmla="*/ 5368369 w 12192000"/>
              <a:gd name="connsiteY79" fmla="*/ 2204272 h 3482342"/>
              <a:gd name="connsiteX80" fmla="*/ 5336354 w 12192000"/>
              <a:gd name="connsiteY80" fmla="*/ 2218920 h 3482342"/>
              <a:gd name="connsiteX81" fmla="*/ 5291263 w 12192000"/>
              <a:gd name="connsiteY81" fmla="*/ 2239182 h 3482342"/>
              <a:gd name="connsiteX82" fmla="*/ 5255152 w 12192000"/>
              <a:gd name="connsiteY82" fmla="*/ 2247164 h 3482342"/>
              <a:gd name="connsiteX83" fmla="*/ 5233796 w 12192000"/>
              <a:gd name="connsiteY83" fmla="*/ 2268260 h 3482342"/>
              <a:gd name="connsiteX84" fmla="*/ 5212786 w 12192000"/>
              <a:gd name="connsiteY84" fmla="*/ 2296592 h 3482342"/>
              <a:gd name="connsiteX85" fmla="*/ 5173523 w 12192000"/>
              <a:gd name="connsiteY85" fmla="*/ 2309057 h 3482342"/>
              <a:gd name="connsiteX86" fmla="*/ 5123830 w 12192000"/>
              <a:gd name="connsiteY86" fmla="*/ 2307070 h 3482342"/>
              <a:gd name="connsiteX87" fmla="*/ 5065426 w 12192000"/>
              <a:gd name="connsiteY87" fmla="*/ 2324076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52860 w 12192000"/>
              <a:gd name="connsiteY78" fmla="*/ 2180085 h 3482342"/>
              <a:gd name="connsiteX79" fmla="*/ 5414282 w 12192000"/>
              <a:gd name="connsiteY79" fmla="*/ 2183070 h 3482342"/>
              <a:gd name="connsiteX80" fmla="*/ 5368369 w 12192000"/>
              <a:gd name="connsiteY80" fmla="*/ 2204272 h 3482342"/>
              <a:gd name="connsiteX81" fmla="*/ 5336354 w 12192000"/>
              <a:gd name="connsiteY81" fmla="*/ 2218920 h 3482342"/>
              <a:gd name="connsiteX82" fmla="*/ 5291263 w 12192000"/>
              <a:gd name="connsiteY82" fmla="*/ 2239182 h 3482342"/>
              <a:gd name="connsiteX83" fmla="*/ 5255152 w 12192000"/>
              <a:gd name="connsiteY83" fmla="*/ 2247164 h 3482342"/>
              <a:gd name="connsiteX84" fmla="*/ 5233796 w 12192000"/>
              <a:gd name="connsiteY84" fmla="*/ 2268260 h 3482342"/>
              <a:gd name="connsiteX85" fmla="*/ 5212786 w 12192000"/>
              <a:gd name="connsiteY85" fmla="*/ 2296592 h 3482342"/>
              <a:gd name="connsiteX86" fmla="*/ 5173523 w 12192000"/>
              <a:gd name="connsiteY86" fmla="*/ 2309057 h 3482342"/>
              <a:gd name="connsiteX87" fmla="*/ 5123830 w 12192000"/>
              <a:gd name="connsiteY87" fmla="*/ 2307070 h 3482342"/>
              <a:gd name="connsiteX88" fmla="*/ 5065426 w 12192000"/>
              <a:gd name="connsiteY88" fmla="*/ 2324076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735300 w 12192000"/>
              <a:gd name="connsiteY78" fmla="*/ 2158902 h 3482342"/>
              <a:gd name="connsiteX79" fmla="*/ 5591469 w 12192000"/>
              <a:gd name="connsiteY79" fmla="*/ 2178389 h 3482342"/>
              <a:gd name="connsiteX80" fmla="*/ 5452860 w 12192000"/>
              <a:gd name="connsiteY80" fmla="*/ 2180085 h 3482342"/>
              <a:gd name="connsiteX81" fmla="*/ 5414282 w 12192000"/>
              <a:gd name="connsiteY81" fmla="*/ 2183070 h 3482342"/>
              <a:gd name="connsiteX82" fmla="*/ 5368369 w 12192000"/>
              <a:gd name="connsiteY82" fmla="*/ 2204272 h 3482342"/>
              <a:gd name="connsiteX83" fmla="*/ 5336354 w 12192000"/>
              <a:gd name="connsiteY83" fmla="*/ 2218920 h 3482342"/>
              <a:gd name="connsiteX84" fmla="*/ 5291263 w 12192000"/>
              <a:gd name="connsiteY84" fmla="*/ 2239182 h 3482342"/>
              <a:gd name="connsiteX85" fmla="*/ 5255152 w 12192000"/>
              <a:gd name="connsiteY85" fmla="*/ 2247164 h 3482342"/>
              <a:gd name="connsiteX86" fmla="*/ 5233796 w 12192000"/>
              <a:gd name="connsiteY86" fmla="*/ 2268260 h 3482342"/>
              <a:gd name="connsiteX87" fmla="*/ 5212786 w 12192000"/>
              <a:gd name="connsiteY87" fmla="*/ 2296592 h 3482342"/>
              <a:gd name="connsiteX88" fmla="*/ 5173523 w 12192000"/>
              <a:gd name="connsiteY88" fmla="*/ 2309057 h 3482342"/>
              <a:gd name="connsiteX89" fmla="*/ 5123830 w 12192000"/>
              <a:gd name="connsiteY89" fmla="*/ 2307070 h 3482342"/>
              <a:gd name="connsiteX90" fmla="*/ 5065426 w 12192000"/>
              <a:gd name="connsiteY90" fmla="*/ 2324076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56576 w 12192000"/>
              <a:gd name="connsiteY73" fmla="*/ 2134188 h 3482342"/>
              <a:gd name="connsiteX74" fmla="*/ 6007916 w 12192000"/>
              <a:gd name="connsiteY74" fmla="*/ 2143752 h 3482342"/>
              <a:gd name="connsiteX75" fmla="*/ 5947131 w 12192000"/>
              <a:gd name="connsiteY75" fmla="*/ 2148310 h 3482342"/>
              <a:gd name="connsiteX76" fmla="*/ 5898141 w 12192000"/>
              <a:gd name="connsiteY76" fmla="*/ 2144806 h 3482342"/>
              <a:gd name="connsiteX77" fmla="*/ 5855337 w 12192000"/>
              <a:gd name="connsiteY77" fmla="*/ 2137719 h 3482342"/>
              <a:gd name="connsiteX78" fmla="*/ 5817682 w 12192000"/>
              <a:gd name="connsiteY78" fmla="*/ 2157358 h 3482342"/>
              <a:gd name="connsiteX79" fmla="*/ 5735300 w 12192000"/>
              <a:gd name="connsiteY79" fmla="*/ 2158902 h 3482342"/>
              <a:gd name="connsiteX80" fmla="*/ 5591469 w 12192000"/>
              <a:gd name="connsiteY80" fmla="*/ 2178389 h 3482342"/>
              <a:gd name="connsiteX81" fmla="*/ 5452860 w 12192000"/>
              <a:gd name="connsiteY81" fmla="*/ 2180085 h 3482342"/>
              <a:gd name="connsiteX82" fmla="*/ 5414282 w 12192000"/>
              <a:gd name="connsiteY82" fmla="*/ 2183070 h 3482342"/>
              <a:gd name="connsiteX83" fmla="*/ 5368369 w 12192000"/>
              <a:gd name="connsiteY83" fmla="*/ 2204272 h 3482342"/>
              <a:gd name="connsiteX84" fmla="*/ 5336354 w 12192000"/>
              <a:gd name="connsiteY84" fmla="*/ 2218920 h 3482342"/>
              <a:gd name="connsiteX85" fmla="*/ 5291263 w 12192000"/>
              <a:gd name="connsiteY85" fmla="*/ 2239182 h 3482342"/>
              <a:gd name="connsiteX86" fmla="*/ 5255152 w 12192000"/>
              <a:gd name="connsiteY86" fmla="*/ 2247164 h 3482342"/>
              <a:gd name="connsiteX87" fmla="*/ 5233796 w 12192000"/>
              <a:gd name="connsiteY87" fmla="*/ 2268260 h 3482342"/>
              <a:gd name="connsiteX88" fmla="*/ 5212786 w 12192000"/>
              <a:gd name="connsiteY88" fmla="*/ 2296592 h 3482342"/>
              <a:gd name="connsiteX89" fmla="*/ 5173523 w 12192000"/>
              <a:gd name="connsiteY89" fmla="*/ 2309057 h 3482342"/>
              <a:gd name="connsiteX90" fmla="*/ 5123830 w 12192000"/>
              <a:gd name="connsiteY90" fmla="*/ 2307070 h 3482342"/>
              <a:gd name="connsiteX91" fmla="*/ 5065426 w 12192000"/>
              <a:gd name="connsiteY91" fmla="*/ 2324076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38780 w 12192000"/>
              <a:gd name="connsiteY73" fmla="*/ 2081918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056576 w 12192000"/>
              <a:gd name="connsiteY75" fmla="*/ 2134188 h 3482342"/>
              <a:gd name="connsiteX76" fmla="*/ 6007916 w 12192000"/>
              <a:gd name="connsiteY76" fmla="*/ 2143752 h 3482342"/>
              <a:gd name="connsiteX77" fmla="*/ 5947131 w 12192000"/>
              <a:gd name="connsiteY77" fmla="*/ 2148310 h 3482342"/>
              <a:gd name="connsiteX78" fmla="*/ 5898141 w 12192000"/>
              <a:gd name="connsiteY78" fmla="*/ 2144806 h 3482342"/>
              <a:gd name="connsiteX79" fmla="*/ 5855337 w 12192000"/>
              <a:gd name="connsiteY79" fmla="*/ 2137719 h 3482342"/>
              <a:gd name="connsiteX80" fmla="*/ 5817682 w 12192000"/>
              <a:gd name="connsiteY80" fmla="*/ 2157358 h 3482342"/>
              <a:gd name="connsiteX81" fmla="*/ 5735300 w 12192000"/>
              <a:gd name="connsiteY81" fmla="*/ 2158902 h 3482342"/>
              <a:gd name="connsiteX82" fmla="*/ 5591469 w 12192000"/>
              <a:gd name="connsiteY82" fmla="*/ 2178389 h 3482342"/>
              <a:gd name="connsiteX83" fmla="*/ 5452860 w 12192000"/>
              <a:gd name="connsiteY83" fmla="*/ 2180085 h 3482342"/>
              <a:gd name="connsiteX84" fmla="*/ 5414282 w 12192000"/>
              <a:gd name="connsiteY84" fmla="*/ 2183070 h 3482342"/>
              <a:gd name="connsiteX85" fmla="*/ 5368369 w 12192000"/>
              <a:gd name="connsiteY85" fmla="*/ 2204272 h 3482342"/>
              <a:gd name="connsiteX86" fmla="*/ 5336354 w 12192000"/>
              <a:gd name="connsiteY86" fmla="*/ 2218920 h 3482342"/>
              <a:gd name="connsiteX87" fmla="*/ 5291263 w 12192000"/>
              <a:gd name="connsiteY87" fmla="*/ 2239182 h 3482342"/>
              <a:gd name="connsiteX88" fmla="*/ 5255152 w 12192000"/>
              <a:gd name="connsiteY88" fmla="*/ 2247164 h 3482342"/>
              <a:gd name="connsiteX89" fmla="*/ 5233796 w 12192000"/>
              <a:gd name="connsiteY89" fmla="*/ 2268260 h 3482342"/>
              <a:gd name="connsiteX90" fmla="*/ 5212786 w 12192000"/>
              <a:gd name="connsiteY90" fmla="*/ 2296592 h 3482342"/>
              <a:gd name="connsiteX91" fmla="*/ 5173523 w 12192000"/>
              <a:gd name="connsiteY91" fmla="*/ 2309057 h 3482342"/>
              <a:gd name="connsiteX92" fmla="*/ 5123830 w 12192000"/>
              <a:gd name="connsiteY92" fmla="*/ 2307070 h 3482342"/>
              <a:gd name="connsiteX93" fmla="*/ 5065426 w 12192000"/>
              <a:gd name="connsiteY93" fmla="*/ 2324076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34188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50998 w 12192000"/>
              <a:gd name="connsiteY21" fmla="*/ 1269215 h 3482342"/>
              <a:gd name="connsiteX22" fmla="*/ 10815658 w 12192000"/>
              <a:gd name="connsiteY22" fmla="*/ 1287849 h 3482342"/>
              <a:gd name="connsiteX23" fmla="*/ 10679906 w 12192000"/>
              <a:gd name="connsiteY23" fmla="*/ 1324988 h 3482342"/>
              <a:gd name="connsiteX24" fmla="*/ 10636304 w 12192000"/>
              <a:gd name="connsiteY24" fmla="*/ 1317928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495949 w 12192000"/>
              <a:gd name="connsiteY48" fmla="*/ 1902425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41837 w 12192000"/>
              <a:gd name="connsiteY59" fmla="*/ 1840640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686657 w 12192000"/>
              <a:gd name="connsiteY65" fmla="*/ 1907344 h 3482342"/>
              <a:gd name="connsiteX66" fmla="*/ 6651330 w 12192000"/>
              <a:gd name="connsiteY66" fmla="*/ 1922921 h 3482342"/>
              <a:gd name="connsiteX67" fmla="*/ 6622958 w 12192000"/>
              <a:gd name="connsiteY67" fmla="*/ 1936255 h 3482342"/>
              <a:gd name="connsiteX68" fmla="*/ 6522602 w 12192000"/>
              <a:gd name="connsiteY68" fmla="*/ 1954133 h 3482342"/>
              <a:gd name="connsiteX69" fmla="*/ 6444344 w 12192000"/>
              <a:gd name="connsiteY69" fmla="*/ 1969663 h 3482342"/>
              <a:gd name="connsiteX70" fmla="*/ 6409626 w 12192000"/>
              <a:gd name="connsiteY70" fmla="*/ 1978846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87205 w 12192000"/>
              <a:gd name="connsiteY74" fmla="*/ 2060048 h 3482342"/>
              <a:gd name="connsiteX75" fmla="*/ 6138780 w 12192000"/>
              <a:gd name="connsiteY75" fmla="*/ 2081918 h 3482342"/>
              <a:gd name="connsiteX76" fmla="*/ 6120125 w 12192000"/>
              <a:gd name="connsiteY76" fmla="*/ 2109475 h 3482342"/>
              <a:gd name="connsiteX77" fmla="*/ 6056576 w 12192000"/>
              <a:gd name="connsiteY77" fmla="*/ 2120066 h 3482342"/>
              <a:gd name="connsiteX78" fmla="*/ 5993794 w 12192000"/>
              <a:gd name="connsiteY78" fmla="*/ 2122569 h 3482342"/>
              <a:gd name="connsiteX79" fmla="*/ 5943601 w 12192000"/>
              <a:gd name="connsiteY79" fmla="*/ 2137719 h 3482342"/>
              <a:gd name="connsiteX80" fmla="*/ 5898141 w 12192000"/>
              <a:gd name="connsiteY80" fmla="*/ 2144806 h 3482342"/>
              <a:gd name="connsiteX81" fmla="*/ 5855337 w 12192000"/>
              <a:gd name="connsiteY81" fmla="*/ 2137719 h 3482342"/>
              <a:gd name="connsiteX82" fmla="*/ 5817682 w 12192000"/>
              <a:gd name="connsiteY82" fmla="*/ 2157358 h 3482342"/>
              <a:gd name="connsiteX83" fmla="*/ 5735300 w 12192000"/>
              <a:gd name="connsiteY83" fmla="*/ 2158902 h 3482342"/>
              <a:gd name="connsiteX84" fmla="*/ 5591469 w 12192000"/>
              <a:gd name="connsiteY84" fmla="*/ 2178389 h 3482342"/>
              <a:gd name="connsiteX85" fmla="*/ 5505818 w 12192000"/>
              <a:gd name="connsiteY85" fmla="*/ 2194207 h 3482342"/>
              <a:gd name="connsiteX86" fmla="*/ 5452860 w 12192000"/>
              <a:gd name="connsiteY86" fmla="*/ 2180085 h 3482342"/>
              <a:gd name="connsiteX87" fmla="*/ 5414282 w 12192000"/>
              <a:gd name="connsiteY87" fmla="*/ 2183070 h 3482342"/>
              <a:gd name="connsiteX88" fmla="*/ 5368369 w 12192000"/>
              <a:gd name="connsiteY88" fmla="*/ 2204272 h 3482342"/>
              <a:gd name="connsiteX89" fmla="*/ 5336354 w 12192000"/>
              <a:gd name="connsiteY89" fmla="*/ 2218920 h 3482342"/>
              <a:gd name="connsiteX90" fmla="*/ 5291263 w 12192000"/>
              <a:gd name="connsiteY90" fmla="*/ 2239182 h 3482342"/>
              <a:gd name="connsiteX91" fmla="*/ 5255152 w 12192000"/>
              <a:gd name="connsiteY91" fmla="*/ 2247164 h 3482342"/>
              <a:gd name="connsiteX92" fmla="*/ 5233796 w 12192000"/>
              <a:gd name="connsiteY92" fmla="*/ 2268260 h 3482342"/>
              <a:gd name="connsiteX93" fmla="*/ 5212786 w 12192000"/>
              <a:gd name="connsiteY93" fmla="*/ 2296592 h 3482342"/>
              <a:gd name="connsiteX94" fmla="*/ 5173523 w 12192000"/>
              <a:gd name="connsiteY94" fmla="*/ 2309057 h 3482342"/>
              <a:gd name="connsiteX95" fmla="*/ 5123830 w 12192000"/>
              <a:gd name="connsiteY95" fmla="*/ 2307070 h 3482342"/>
              <a:gd name="connsiteX96" fmla="*/ 5065426 w 12192000"/>
              <a:gd name="connsiteY96" fmla="*/ 2324076 h 3482342"/>
              <a:gd name="connsiteX97" fmla="*/ 4975908 w 12192000"/>
              <a:gd name="connsiteY97" fmla="*/ 2364128 h 3482342"/>
              <a:gd name="connsiteX98" fmla="*/ 4913723 w 12192000"/>
              <a:gd name="connsiteY98" fmla="*/ 2385265 h 3482342"/>
              <a:gd name="connsiteX99" fmla="*/ 4746485 w 12192000"/>
              <a:gd name="connsiteY99" fmla="*/ 2451769 h 3482342"/>
              <a:gd name="connsiteX100" fmla="*/ 4681588 w 12192000"/>
              <a:gd name="connsiteY100" fmla="*/ 2467494 h 3482342"/>
              <a:gd name="connsiteX101" fmla="*/ 1783655 w 12192000"/>
              <a:gd name="connsiteY101" fmla="*/ 3163860 h 3482342"/>
              <a:gd name="connsiteX102" fmla="*/ 1325955 w 12192000"/>
              <a:gd name="connsiteY102" fmla="*/ 3176692 h 3482342"/>
              <a:gd name="connsiteX103" fmla="*/ 1190384 w 12192000"/>
              <a:gd name="connsiteY103" fmla="*/ 3203504 h 3482342"/>
              <a:gd name="connsiteX104" fmla="*/ 1094537 w 12192000"/>
              <a:gd name="connsiteY104" fmla="*/ 3229469 h 3482342"/>
              <a:gd name="connsiteX105" fmla="*/ 779276 w 12192000"/>
              <a:gd name="connsiteY105" fmla="*/ 3327290 h 3482342"/>
              <a:gd name="connsiteX106" fmla="*/ 600378 w 12192000"/>
              <a:gd name="connsiteY106" fmla="*/ 3335250 h 3482342"/>
              <a:gd name="connsiteX107" fmla="*/ 493457 w 12192000"/>
              <a:gd name="connsiteY107" fmla="*/ 3365044 h 3482342"/>
              <a:gd name="connsiteX108" fmla="*/ 349402 w 12192000"/>
              <a:gd name="connsiteY108" fmla="*/ 3380897 h 3482342"/>
              <a:gd name="connsiteX109" fmla="*/ 192183 w 12192000"/>
              <a:gd name="connsiteY109" fmla="*/ 3460075 h 3482342"/>
              <a:gd name="connsiteX110" fmla="*/ 46713 w 12192000"/>
              <a:gd name="connsiteY110" fmla="*/ 3462986 h 3482342"/>
              <a:gd name="connsiteX111" fmla="*/ 2765 w 12192000"/>
              <a:gd name="connsiteY111" fmla="*/ 3480770 h 3482342"/>
              <a:gd name="connsiteX112" fmla="*/ 0 w 12192000"/>
              <a:gd name="connsiteY112" fmla="*/ 3482342 h 3482342"/>
              <a:gd name="connsiteX113" fmla="*/ 0 w 12192000"/>
              <a:gd name="connsiteY11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495949 w 12192000"/>
              <a:gd name="connsiteY50" fmla="*/ 1902425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41837 w 12192000"/>
              <a:gd name="connsiteY61" fmla="*/ 1840640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686657 w 12192000"/>
              <a:gd name="connsiteY67" fmla="*/ 1907344 h 3482342"/>
              <a:gd name="connsiteX68" fmla="*/ 6651330 w 12192000"/>
              <a:gd name="connsiteY68" fmla="*/ 1922921 h 3482342"/>
              <a:gd name="connsiteX69" fmla="*/ 6622958 w 12192000"/>
              <a:gd name="connsiteY69" fmla="*/ 1936255 h 3482342"/>
              <a:gd name="connsiteX70" fmla="*/ 6522602 w 12192000"/>
              <a:gd name="connsiteY70" fmla="*/ 1954133 h 3482342"/>
              <a:gd name="connsiteX71" fmla="*/ 6444344 w 12192000"/>
              <a:gd name="connsiteY71" fmla="*/ 1969663 h 3482342"/>
              <a:gd name="connsiteX72" fmla="*/ 6409626 w 12192000"/>
              <a:gd name="connsiteY72" fmla="*/ 1978846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87205 w 12192000"/>
              <a:gd name="connsiteY76" fmla="*/ 2060048 h 3482342"/>
              <a:gd name="connsiteX77" fmla="*/ 6138780 w 12192000"/>
              <a:gd name="connsiteY77" fmla="*/ 2081918 h 3482342"/>
              <a:gd name="connsiteX78" fmla="*/ 6120125 w 12192000"/>
              <a:gd name="connsiteY78" fmla="*/ 2109475 h 3482342"/>
              <a:gd name="connsiteX79" fmla="*/ 6056576 w 12192000"/>
              <a:gd name="connsiteY79" fmla="*/ 2120066 h 3482342"/>
              <a:gd name="connsiteX80" fmla="*/ 5993794 w 12192000"/>
              <a:gd name="connsiteY80" fmla="*/ 2122569 h 3482342"/>
              <a:gd name="connsiteX81" fmla="*/ 5943601 w 12192000"/>
              <a:gd name="connsiteY81" fmla="*/ 2137719 h 3482342"/>
              <a:gd name="connsiteX82" fmla="*/ 5898141 w 12192000"/>
              <a:gd name="connsiteY82" fmla="*/ 2144806 h 3482342"/>
              <a:gd name="connsiteX83" fmla="*/ 5855337 w 12192000"/>
              <a:gd name="connsiteY83" fmla="*/ 2137719 h 3482342"/>
              <a:gd name="connsiteX84" fmla="*/ 5817682 w 12192000"/>
              <a:gd name="connsiteY84" fmla="*/ 2157358 h 3482342"/>
              <a:gd name="connsiteX85" fmla="*/ 5735300 w 12192000"/>
              <a:gd name="connsiteY85" fmla="*/ 2158902 h 3482342"/>
              <a:gd name="connsiteX86" fmla="*/ 5591469 w 12192000"/>
              <a:gd name="connsiteY86" fmla="*/ 2178389 h 3482342"/>
              <a:gd name="connsiteX87" fmla="*/ 5505818 w 12192000"/>
              <a:gd name="connsiteY87" fmla="*/ 2194207 h 3482342"/>
              <a:gd name="connsiteX88" fmla="*/ 5452860 w 12192000"/>
              <a:gd name="connsiteY88" fmla="*/ 2180085 h 3482342"/>
              <a:gd name="connsiteX89" fmla="*/ 5414282 w 12192000"/>
              <a:gd name="connsiteY89" fmla="*/ 2183070 h 3482342"/>
              <a:gd name="connsiteX90" fmla="*/ 5368369 w 12192000"/>
              <a:gd name="connsiteY90" fmla="*/ 2204272 h 3482342"/>
              <a:gd name="connsiteX91" fmla="*/ 5336354 w 12192000"/>
              <a:gd name="connsiteY91" fmla="*/ 2218920 h 3482342"/>
              <a:gd name="connsiteX92" fmla="*/ 5291263 w 12192000"/>
              <a:gd name="connsiteY92" fmla="*/ 2239182 h 3482342"/>
              <a:gd name="connsiteX93" fmla="*/ 5255152 w 12192000"/>
              <a:gd name="connsiteY93" fmla="*/ 2247164 h 3482342"/>
              <a:gd name="connsiteX94" fmla="*/ 5233796 w 12192000"/>
              <a:gd name="connsiteY94" fmla="*/ 2268260 h 3482342"/>
              <a:gd name="connsiteX95" fmla="*/ 5212786 w 12192000"/>
              <a:gd name="connsiteY95" fmla="*/ 2296592 h 3482342"/>
              <a:gd name="connsiteX96" fmla="*/ 5173523 w 12192000"/>
              <a:gd name="connsiteY96" fmla="*/ 2309057 h 3482342"/>
              <a:gd name="connsiteX97" fmla="*/ 5123830 w 12192000"/>
              <a:gd name="connsiteY97" fmla="*/ 2307070 h 3482342"/>
              <a:gd name="connsiteX98" fmla="*/ 5065426 w 12192000"/>
              <a:gd name="connsiteY98" fmla="*/ 2324076 h 3482342"/>
              <a:gd name="connsiteX99" fmla="*/ 4975908 w 12192000"/>
              <a:gd name="connsiteY99" fmla="*/ 2364128 h 3482342"/>
              <a:gd name="connsiteX100" fmla="*/ 4913723 w 12192000"/>
              <a:gd name="connsiteY100" fmla="*/ 2385265 h 3482342"/>
              <a:gd name="connsiteX101" fmla="*/ 4746485 w 12192000"/>
              <a:gd name="connsiteY101" fmla="*/ 2451769 h 3482342"/>
              <a:gd name="connsiteX102" fmla="*/ 4681588 w 12192000"/>
              <a:gd name="connsiteY102" fmla="*/ 2467494 h 3482342"/>
              <a:gd name="connsiteX103" fmla="*/ 1783655 w 12192000"/>
              <a:gd name="connsiteY103" fmla="*/ 3163860 h 3482342"/>
              <a:gd name="connsiteX104" fmla="*/ 1325955 w 12192000"/>
              <a:gd name="connsiteY104" fmla="*/ 3176692 h 3482342"/>
              <a:gd name="connsiteX105" fmla="*/ 1190384 w 12192000"/>
              <a:gd name="connsiteY105" fmla="*/ 3203504 h 3482342"/>
              <a:gd name="connsiteX106" fmla="*/ 1094537 w 12192000"/>
              <a:gd name="connsiteY106" fmla="*/ 3229469 h 3482342"/>
              <a:gd name="connsiteX107" fmla="*/ 779276 w 12192000"/>
              <a:gd name="connsiteY107" fmla="*/ 3327290 h 3482342"/>
              <a:gd name="connsiteX108" fmla="*/ 600378 w 12192000"/>
              <a:gd name="connsiteY108" fmla="*/ 3335250 h 3482342"/>
              <a:gd name="connsiteX109" fmla="*/ 493457 w 12192000"/>
              <a:gd name="connsiteY109" fmla="*/ 3365044 h 3482342"/>
              <a:gd name="connsiteX110" fmla="*/ 349402 w 12192000"/>
              <a:gd name="connsiteY110" fmla="*/ 3380897 h 3482342"/>
              <a:gd name="connsiteX111" fmla="*/ 192183 w 12192000"/>
              <a:gd name="connsiteY111" fmla="*/ 3460075 h 3482342"/>
              <a:gd name="connsiteX112" fmla="*/ 46713 w 12192000"/>
              <a:gd name="connsiteY112" fmla="*/ 3462986 h 3482342"/>
              <a:gd name="connsiteX113" fmla="*/ 2765 w 12192000"/>
              <a:gd name="connsiteY113" fmla="*/ 3480770 h 3482342"/>
              <a:gd name="connsiteX114" fmla="*/ 0 w 12192000"/>
              <a:gd name="connsiteY114" fmla="*/ 3482342 h 3482342"/>
              <a:gd name="connsiteX115" fmla="*/ 0 w 12192000"/>
              <a:gd name="connsiteY11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495949 w 12192000"/>
              <a:gd name="connsiteY51" fmla="*/ 1902425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41837 w 12192000"/>
              <a:gd name="connsiteY62" fmla="*/ 1840640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686657 w 12192000"/>
              <a:gd name="connsiteY68" fmla="*/ 1907344 h 3482342"/>
              <a:gd name="connsiteX69" fmla="*/ 6651330 w 12192000"/>
              <a:gd name="connsiteY69" fmla="*/ 1922921 h 3482342"/>
              <a:gd name="connsiteX70" fmla="*/ 6622958 w 12192000"/>
              <a:gd name="connsiteY70" fmla="*/ 1936255 h 3482342"/>
              <a:gd name="connsiteX71" fmla="*/ 6522602 w 12192000"/>
              <a:gd name="connsiteY71" fmla="*/ 1954133 h 3482342"/>
              <a:gd name="connsiteX72" fmla="*/ 6444344 w 12192000"/>
              <a:gd name="connsiteY72" fmla="*/ 1969663 h 3482342"/>
              <a:gd name="connsiteX73" fmla="*/ 6409626 w 12192000"/>
              <a:gd name="connsiteY73" fmla="*/ 1978846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87205 w 12192000"/>
              <a:gd name="connsiteY77" fmla="*/ 2060048 h 3482342"/>
              <a:gd name="connsiteX78" fmla="*/ 6138780 w 12192000"/>
              <a:gd name="connsiteY78" fmla="*/ 2081918 h 3482342"/>
              <a:gd name="connsiteX79" fmla="*/ 6120125 w 12192000"/>
              <a:gd name="connsiteY79" fmla="*/ 2109475 h 3482342"/>
              <a:gd name="connsiteX80" fmla="*/ 6056576 w 12192000"/>
              <a:gd name="connsiteY80" fmla="*/ 2120066 h 3482342"/>
              <a:gd name="connsiteX81" fmla="*/ 5993794 w 12192000"/>
              <a:gd name="connsiteY81" fmla="*/ 2122569 h 3482342"/>
              <a:gd name="connsiteX82" fmla="*/ 5943601 w 12192000"/>
              <a:gd name="connsiteY82" fmla="*/ 2137719 h 3482342"/>
              <a:gd name="connsiteX83" fmla="*/ 5898141 w 12192000"/>
              <a:gd name="connsiteY83" fmla="*/ 2144806 h 3482342"/>
              <a:gd name="connsiteX84" fmla="*/ 5855337 w 12192000"/>
              <a:gd name="connsiteY84" fmla="*/ 2137719 h 3482342"/>
              <a:gd name="connsiteX85" fmla="*/ 5817682 w 12192000"/>
              <a:gd name="connsiteY85" fmla="*/ 2157358 h 3482342"/>
              <a:gd name="connsiteX86" fmla="*/ 5735300 w 12192000"/>
              <a:gd name="connsiteY86" fmla="*/ 2158902 h 3482342"/>
              <a:gd name="connsiteX87" fmla="*/ 5591469 w 12192000"/>
              <a:gd name="connsiteY87" fmla="*/ 2178389 h 3482342"/>
              <a:gd name="connsiteX88" fmla="*/ 5505818 w 12192000"/>
              <a:gd name="connsiteY88" fmla="*/ 2194207 h 3482342"/>
              <a:gd name="connsiteX89" fmla="*/ 5452860 w 12192000"/>
              <a:gd name="connsiteY89" fmla="*/ 2180085 h 3482342"/>
              <a:gd name="connsiteX90" fmla="*/ 5414282 w 12192000"/>
              <a:gd name="connsiteY90" fmla="*/ 2183070 h 3482342"/>
              <a:gd name="connsiteX91" fmla="*/ 5368369 w 12192000"/>
              <a:gd name="connsiteY91" fmla="*/ 2204272 h 3482342"/>
              <a:gd name="connsiteX92" fmla="*/ 5336354 w 12192000"/>
              <a:gd name="connsiteY92" fmla="*/ 2218920 h 3482342"/>
              <a:gd name="connsiteX93" fmla="*/ 5291263 w 12192000"/>
              <a:gd name="connsiteY93" fmla="*/ 2239182 h 3482342"/>
              <a:gd name="connsiteX94" fmla="*/ 5255152 w 12192000"/>
              <a:gd name="connsiteY94" fmla="*/ 2247164 h 3482342"/>
              <a:gd name="connsiteX95" fmla="*/ 5233796 w 12192000"/>
              <a:gd name="connsiteY95" fmla="*/ 2268260 h 3482342"/>
              <a:gd name="connsiteX96" fmla="*/ 5212786 w 12192000"/>
              <a:gd name="connsiteY96" fmla="*/ 2296592 h 3482342"/>
              <a:gd name="connsiteX97" fmla="*/ 5173523 w 12192000"/>
              <a:gd name="connsiteY97" fmla="*/ 2309057 h 3482342"/>
              <a:gd name="connsiteX98" fmla="*/ 5123830 w 12192000"/>
              <a:gd name="connsiteY98" fmla="*/ 2307070 h 3482342"/>
              <a:gd name="connsiteX99" fmla="*/ 5065426 w 12192000"/>
              <a:gd name="connsiteY99" fmla="*/ 2324076 h 3482342"/>
              <a:gd name="connsiteX100" fmla="*/ 4975908 w 12192000"/>
              <a:gd name="connsiteY100" fmla="*/ 2364128 h 3482342"/>
              <a:gd name="connsiteX101" fmla="*/ 4913723 w 12192000"/>
              <a:gd name="connsiteY101" fmla="*/ 2385265 h 3482342"/>
              <a:gd name="connsiteX102" fmla="*/ 4746485 w 12192000"/>
              <a:gd name="connsiteY102" fmla="*/ 2451769 h 3482342"/>
              <a:gd name="connsiteX103" fmla="*/ 4681588 w 12192000"/>
              <a:gd name="connsiteY103" fmla="*/ 2467494 h 3482342"/>
              <a:gd name="connsiteX104" fmla="*/ 1783655 w 12192000"/>
              <a:gd name="connsiteY104" fmla="*/ 3163860 h 3482342"/>
              <a:gd name="connsiteX105" fmla="*/ 1325955 w 12192000"/>
              <a:gd name="connsiteY105" fmla="*/ 3176692 h 3482342"/>
              <a:gd name="connsiteX106" fmla="*/ 1190384 w 12192000"/>
              <a:gd name="connsiteY106" fmla="*/ 3203504 h 3482342"/>
              <a:gd name="connsiteX107" fmla="*/ 1094537 w 12192000"/>
              <a:gd name="connsiteY107" fmla="*/ 3229469 h 3482342"/>
              <a:gd name="connsiteX108" fmla="*/ 779276 w 12192000"/>
              <a:gd name="connsiteY108" fmla="*/ 3327290 h 3482342"/>
              <a:gd name="connsiteX109" fmla="*/ 600378 w 12192000"/>
              <a:gd name="connsiteY109" fmla="*/ 3335250 h 3482342"/>
              <a:gd name="connsiteX110" fmla="*/ 493457 w 12192000"/>
              <a:gd name="connsiteY110" fmla="*/ 3365044 h 3482342"/>
              <a:gd name="connsiteX111" fmla="*/ 349402 w 12192000"/>
              <a:gd name="connsiteY111" fmla="*/ 3380897 h 3482342"/>
              <a:gd name="connsiteX112" fmla="*/ 192183 w 12192000"/>
              <a:gd name="connsiteY112" fmla="*/ 3460075 h 3482342"/>
              <a:gd name="connsiteX113" fmla="*/ 46713 w 12192000"/>
              <a:gd name="connsiteY113" fmla="*/ 3462986 h 3482342"/>
              <a:gd name="connsiteX114" fmla="*/ 2765 w 12192000"/>
              <a:gd name="connsiteY114" fmla="*/ 3480770 h 3482342"/>
              <a:gd name="connsiteX115" fmla="*/ 0 w 12192000"/>
              <a:gd name="connsiteY115" fmla="*/ 3482342 h 3482342"/>
              <a:gd name="connsiteX116" fmla="*/ 0 w 12192000"/>
              <a:gd name="connsiteY11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01385 w 12192000"/>
              <a:gd name="connsiteY34" fmla="*/ 1477515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75804 w 12192000"/>
              <a:gd name="connsiteY19" fmla="*/ 1067977 h 3482342"/>
              <a:gd name="connsiteX20" fmla="*/ 11120819 w 12192000"/>
              <a:gd name="connsiteY20" fmla="*/ 1126133 h 3482342"/>
              <a:gd name="connsiteX21" fmla="*/ 11028687 w 12192000"/>
              <a:gd name="connsiteY21" fmla="*/ 1199018 h 3482342"/>
              <a:gd name="connsiteX22" fmla="*/ 10960443 w 12192000"/>
              <a:gd name="connsiteY22" fmla="*/ 1244502 h 3482342"/>
              <a:gd name="connsiteX23" fmla="*/ 10850998 w 12192000"/>
              <a:gd name="connsiteY23" fmla="*/ 1269215 h 3482342"/>
              <a:gd name="connsiteX24" fmla="*/ 10815658 w 12192000"/>
              <a:gd name="connsiteY24" fmla="*/ 1287849 h 3482342"/>
              <a:gd name="connsiteX25" fmla="*/ 10679906 w 12192000"/>
              <a:gd name="connsiteY25" fmla="*/ 1324988 h 3482342"/>
              <a:gd name="connsiteX26" fmla="*/ 10636304 w 12192000"/>
              <a:gd name="connsiteY26" fmla="*/ 1317928 h 3482342"/>
              <a:gd name="connsiteX27" fmla="*/ 10603863 w 12192000"/>
              <a:gd name="connsiteY27" fmla="*/ 1346886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314361 w 12192000"/>
              <a:gd name="connsiteY33" fmla="*/ 1466924 h 3482342"/>
              <a:gd name="connsiteX34" fmla="*/ 10264922 w 12192000"/>
              <a:gd name="connsiteY34" fmla="*/ 1472107 h 3482342"/>
              <a:gd name="connsiteX35" fmla="*/ 10201385 w 12192000"/>
              <a:gd name="connsiteY35" fmla="*/ 1477515 h 3482342"/>
              <a:gd name="connsiteX36" fmla="*/ 10120184 w 12192000"/>
              <a:gd name="connsiteY36" fmla="*/ 1466924 h 3482342"/>
              <a:gd name="connsiteX37" fmla="*/ 10058690 w 12192000"/>
              <a:gd name="connsiteY37" fmla="*/ 1474888 h 3482342"/>
              <a:gd name="connsiteX38" fmla="*/ 10004424 w 12192000"/>
              <a:gd name="connsiteY38" fmla="*/ 1489801 h 3482342"/>
              <a:gd name="connsiteX39" fmla="*/ 9999951 w 12192000"/>
              <a:gd name="connsiteY39" fmla="*/ 1499127 h 3482342"/>
              <a:gd name="connsiteX40" fmla="*/ 9845462 w 12192000"/>
              <a:gd name="connsiteY40" fmla="*/ 1548192 h 3482342"/>
              <a:gd name="connsiteX41" fmla="*/ 9736156 w 12192000"/>
              <a:gd name="connsiteY41" fmla="*/ 1581928 h 3482342"/>
              <a:gd name="connsiteX42" fmla="*/ 9693355 w 12192000"/>
              <a:gd name="connsiteY42" fmla="*/ 1602632 h 3482342"/>
              <a:gd name="connsiteX43" fmla="*/ 9664242 w 12192000"/>
              <a:gd name="connsiteY43" fmla="*/ 1622075 h 3482342"/>
              <a:gd name="connsiteX44" fmla="*/ 9579195 w 12192000"/>
              <a:gd name="connsiteY44" fmla="*/ 1648017 h 3482342"/>
              <a:gd name="connsiteX45" fmla="*/ 9433652 w 12192000"/>
              <a:gd name="connsiteY45" fmla="*/ 1681174 h 3482342"/>
              <a:gd name="connsiteX46" fmla="*/ 9403775 w 12192000"/>
              <a:gd name="connsiteY46" fmla="*/ 1690403 h 3482342"/>
              <a:gd name="connsiteX47" fmla="*/ 9382503 w 12192000"/>
              <a:gd name="connsiteY47" fmla="*/ 1706957 h 3482342"/>
              <a:gd name="connsiteX48" fmla="*/ 9381410 w 12192000"/>
              <a:gd name="connsiteY48" fmla="*/ 1718312 h 3482342"/>
              <a:gd name="connsiteX49" fmla="*/ 9365685 w 12192000"/>
              <a:gd name="connsiteY49" fmla="*/ 1724772 h 3482342"/>
              <a:gd name="connsiteX50" fmla="*/ 9278020 w 12192000"/>
              <a:gd name="connsiteY50" fmla="*/ 1741161 h 3482342"/>
              <a:gd name="connsiteX51" fmla="*/ 9217145 w 12192000"/>
              <a:gd name="connsiteY51" fmla="*/ 1771195 h 3482342"/>
              <a:gd name="connsiteX52" fmla="*/ 8955875 w 12192000"/>
              <a:gd name="connsiteY52" fmla="*/ 1796806 h 3482342"/>
              <a:gd name="connsiteX53" fmla="*/ 8648415 w 12192000"/>
              <a:gd name="connsiteY53" fmla="*/ 1878623 h 3482342"/>
              <a:gd name="connsiteX54" fmla="*/ 8495949 w 12192000"/>
              <a:gd name="connsiteY54" fmla="*/ 1902425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41837 w 12192000"/>
              <a:gd name="connsiteY65" fmla="*/ 1840640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686657 w 12192000"/>
              <a:gd name="connsiteY71" fmla="*/ 1907344 h 3482342"/>
              <a:gd name="connsiteX72" fmla="*/ 6651330 w 12192000"/>
              <a:gd name="connsiteY72" fmla="*/ 1922921 h 3482342"/>
              <a:gd name="connsiteX73" fmla="*/ 6622958 w 12192000"/>
              <a:gd name="connsiteY73" fmla="*/ 1936255 h 3482342"/>
              <a:gd name="connsiteX74" fmla="*/ 6522602 w 12192000"/>
              <a:gd name="connsiteY74" fmla="*/ 1954133 h 3482342"/>
              <a:gd name="connsiteX75" fmla="*/ 6444344 w 12192000"/>
              <a:gd name="connsiteY75" fmla="*/ 1969663 h 3482342"/>
              <a:gd name="connsiteX76" fmla="*/ 6409626 w 12192000"/>
              <a:gd name="connsiteY76" fmla="*/ 1978846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87205 w 12192000"/>
              <a:gd name="connsiteY80" fmla="*/ 2060048 h 3482342"/>
              <a:gd name="connsiteX81" fmla="*/ 6138780 w 12192000"/>
              <a:gd name="connsiteY81" fmla="*/ 2081918 h 3482342"/>
              <a:gd name="connsiteX82" fmla="*/ 6120125 w 12192000"/>
              <a:gd name="connsiteY82" fmla="*/ 2109475 h 3482342"/>
              <a:gd name="connsiteX83" fmla="*/ 6056576 w 12192000"/>
              <a:gd name="connsiteY83" fmla="*/ 2120066 h 3482342"/>
              <a:gd name="connsiteX84" fmla="*/ 5993794 w 12192000"/>
              <a:gd name="connsiteY84" fmla="*/ 2122569 h 3482342"/>
              <a:gd name="connsiteX85" fmla="*/ 5943601 w 12192000"/>
              <a:gd name="connsiteY85" fmla="*/ 2137719 h 3482342"/>
              <a:gd name="connsiteX86" fmla="*/ 5898141 w 12192000"/>
              <a:gd name="connsiteY86" fmla="*/ 2144806 h 3482342"/>
              <a:gd name="connsiteX87" fmla="*/ 5855337 w 12192000"/>
              <a:gd name="connsiteY87" fmla="*/ 2137719 h 3482342"/>
              <a:gd name="connsiteX88" fmla="*/ 5817682 w 12192000"/>
              <a:gd name="connsiteY88" fmla="*/ 2157358 h 3482342"/>
              <a:gd name="connsiteX89" fmla="*/ 5735300 w 12192000"/>
              <a:gd name="connsiteY89" fmla="*/ 2158902 h 3482342"/>
              <a:gd name="connsiteX90" fmla="*/ 5591469 w 12192000"/>
              <a:gd name="connsiteY90" fmla="*/ 2178389 h 3482342"/>
              <a:gd name="connsiteX91" fmla="*/ 5505818 w 12192000"/>
              <a:gd name="connsiteY91" fmla="*/ 2194207 h 3482342"/>
              <a:gd name="connsiteX92" fmla="*/ 5452860 w 12192000"/>
              <a:gd name="connsiteY92" fmla="*/ 2180085 h 3482342"/>
              <a:gd name="connsiteX93" fmla="*/ 5414282 w 12192000"/>
              <a:gd name="connsiteY93" fmla="*/ 2183070 h 3482342"/>
              <a:gd name="connsiteX94" fmla="*/ 5368369 w 12192000"/>
              <a:gd name="connsiteY94" fmla="*/ 2204272 h 3482342"/>
              <a:gd name="connsiteX95" fmla="*/ 5336354 w 12192000"/>
              <a:gd name="connsiteY95" fmla="*/ 2218920 h 3482342"/>
              <a:gd name="connsiteX96" fmla="*/ 5291263 w 12192000"/>
              <a:gd name="connsiteY96" fmla="*/ 2239182 h 3482342"/>
              <a:gd name="connsiteX97" fmla="*/ 5255152 w 12192000"/>
              <a:gd name="connsiteY97" fmla="*/ 2247164 h 3482342"/>
              <a:gd name="connsiteX98" fmla="*/ 5233796 w 12192000"/>
              <a:gd name="connsiteY98" fmla="*/ 2268260 h 3482342"/>
              <a:gd name="connsiteX99" fmla="*/ 5212786 w 12192000"/>
              <a:gd name="connsiteY99" fmla="*/ 2296592 h 3482342"/>
              <a:gd name="connsiteX100" fmla="*/ 5173523 w 12192000"/>
              <a:gd name="connsiteY100" fmla="*/ 2309057 h 3482342"/>
              <a:gd name="connsiteX101" fmla="*/ 5123830 w 12192000"/>
              <a:gd name="connsiteY101" fmla="*/ 2307070 h 3482342"/>
              <a:gd name="connsiteX102" fmla="*/ 5065426 w 12192000"/>
              <a:gd name="connsiteY102" fmla="*/ 2324076 h 3482342"/>
              <a:gd name="connsiteX103" fmla="*/ 4975908 w 12192000"/>
              <a:gd name="connsiteY103" fmla="*/ 2364128 h 3482342"/>
              <a:gd name="connsiteX104" fmla="*/ 4913723 w 12192000"/>
              <a:gd name="connsiteY104" fmla="*/ 2385265 h 3482342"/>
              <a:gd name="connsiteX105" fmla="*/ 4746485 w 12192000"/>
              <a:gd name="connsiteY105" fmla="*/ 2451769 h 3482342"/>
              <a:gd name="connsiteX106" fmla="*/ 4681588 w 12192000"/>
              <a:gd name="connsiteY106" fmla="*/ 2467494 h 3482342"/>
              <a:gd name="connsiteX107" fmla="*/ 1783655 w 12192000"/>
              <a:gd name="connsiteY107" fmla="*/ 3163860 h 3482342"/>
              <a:gd name="connsiteX108" fmla="*/ 1325955 w 12192000"/>
              <a:gd name="connsiteY108" fmla="*/ 3176692 h 3482342"/>
              <a:gd name="connsiteX109" fmla="*/ 1190384 w 12192000"/>
              <a:gd name="connsiteY109" fmla="*/ 3203504 h 3482342"/>
              <a:gd name="connsiteX110" fmla="*/ 1094537 w 12192000"/>
              <a:gd name="connsiteY110" fmla="*/ 3229469 h 3482342"/>
              <a:gd name="connsiteX111" fmla="*/ 779276 w 12192000"/>
              <a:gd name="connsiteY111" fmla="*/ 3327290 h 3482342"/>
              <a:gd name="connsiteX112" fmla="*/ 600378 w 12192000"/>
              <a:gd name="connsiteY112" fmla="*/ 3335250 h 3482342"/>
              <a:gd name="connsiteX113" fmla="*/ 493457 w 12192000"/>
              <a:gd name="connsiteY113" fmla="*/ 3365044 h 3482342"/>
              <a:gd name="connsiteX114" fmla="*/ 349402 w 12192000"/>
              <a:gd name="connsiteY114" fmla="*/ 3380897 h 3482342"/>
              <a:gd name="connsiteX115" fmla="*/ 192183 w 12192000"/>
              <a:gd name="connsiteY115" fmla="*/ 3460075 h 3482342"/>
              <a:gd name="connsiteX116" fmla="*/ 46713 w 12192000"/>
              <a:gd name="connsiteY116" fmla="*/ 3462986 h 3482342"/>
              <a:gd name="connsiteX117" fmla="*/ 2765 w 12192000"/>
              <a:gd name="connsiteY117" fmla="*/ 3480770 h 3482342"/>
              <a:gd name="connsiteX118" fmla="*/ 0 w 12192000"/>
              <a:gd name="connsiteY118" fmla="*/ 3482342 h 3482342"/>
              <a:gd name="connsiteX119" fmla="*/ 0 w 12192000"/>
              <a:gd name="connsiteY11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6987 w 12192000"/>
              <a:gd name="connsiteY18" fmla="*/ 1000897 h 3482342"/>
              <a:gd name="connsiteX19" fmla="*/ 11193568 w 12192000"/>
              <a:gd name="connsiteY19" fmla="*/ 1039464 h 3482342"/>
              <a:gd name="connsiteX20" fmla="*/ 11175804 w 12192000"/>
              <a:gd name="connsiteY20" fmla="*/ 1067977 h 3482342"/>
              <a:gd name="connsiteX21" fmla="*/ 11120819 w 12192000"/>
              <a:gd name="connsiteY21" fmla="*/ 1126133 h 3482342"/>
              <a:gd name="connsiteX22" fmla="*/ 11028687 w 12192000"/>
              <a:gd name="connsiteY22" fmla="*/ 1199018 h 3482342"/>
              <a:gd name="connsiteX23" fmla="*/ 10960443 w 12192000"/>
              <a:gd name="connsiteY23" fmla="*/ 1244502 h 3482342"/>
              <a:gd name="connsiteX24" fmla="*/ 10850998 w 12192000"/>
              <a:gd name="connsiteY24" fmla="*/ 1269215 h 3482342"/>
              <a:gd name="connsiteX25" fmla="*/ 10815658 w 12192000"/>
              <a:gd name="connsiteY25" fmla="*/ 1287849 h 3482342"/>
              <a:gd name="connsiteX26" fmla="*/ 10679906 w 12192000"/>
              <a:gd name="connsiteY26" fmla="*/ 1324988 h 3482342"/>
              <a:gd name="connsiteX27" fmla="*/ 10636304 w 12192000"/>
              <a:gd name="connsiteY27" fmla="*/ 1317928 h 3482342"/>
              <a:gd name="connsiteX28" fmla="*/ 10603863 w 12192000"/>
              <a:gd name="connsiteY28" fmla="*/ 1346886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314361 w 12192000"/>
              <a:gd name="connsiteY34" fmla="*/ 1466924 h 3482342"/>
              <a:gd name="connsiteX35" fmla="*/ 10264922 w 12192000"/>
              <a:gd name="connsiteY35" fmla="*/ 1472107 h 3482342"/>
              <a:gd name="connsiteX36" fmla="*/ 10201385 w 12192000"/>
              <a:gd name="connsiteY36" fmla="*/ 1477515 h 3482342"/>
              <a:gd name="connsiteX37" fmla="*/ 10120184 w 12192000"/>
              <a:gd name="connsiteY37" fmla="*/ 1466924 h 3482342"/>
              <a:gd name="connsiteX38" fmla="*/ 10058690 w 12192000"/>
              <a:gd name="connsiteY38" fmla="*/ 1474888 h 3482342"/>
              <a:gd name="connsiteX39" fmla="*/ 10004424 w 12192000"/>
              <a:gd name="connsiteY39" fmla="*/ 1489801 h 3482342"/>
              <a:gd name="connsiteX40" fmla="*/ 9999951 w 12192000"/>
              <a:gd name="connsiteY40" fmla="*/ 1499127 h 3482342"/>
              <a:gd name="connsiteX41" fmla="*/ 9845462 w 12192000"/>
              <a:gd name="connsiteY41" fmla="*/ 1548192 h 3482342"/>
              <a:gd name="connsiteX42" fmla="*/ 9736156 w 12192000"/>
              <a:gd name="connsiteY42" fmla="*/ 1581928 h 3482342"/>
              <a:gd name="connsiteX43" fmla="*/ 9693355 w 12192000"/>
              <a:gd name="connsiteY43" fmla="*/ 1602632 h 3482342"/>
              <a:gd name="connsiteX44" fmla="*/ 9664242 w 12192000"/>
              <a:gd name="connsiteY44" fmla="*/ 1622075 h 3482342"/>
              <a:gd name="connsiteX45" fmla="*/ 9579195 w 12192000"/>
              <a:gd name="connsiteY45" fmla="*/ 1648017 h 3482342"/>
              <a:gd name="connsiteX46" fmla="*/ 9433652 w 12192000"/>
              <a:gd name="connsiteY46" fmla="*/ 1681174 h 3482342"/>
              <a:gd name="connsiteX47" fmla="*/ 9403775 w 12192000"/>
              <a:gd name="connsiteY47" fmla="*/ 1690403 h 3482342"/>
              <a:gd name="connsiteX48" fmla="*/ 9382503 w 12192000"/>
              <a:gd name="connsiteY48" fmla="*/ 1706957 h 3482342"/>
              <a:gd name="connsiteX49" fmla="*/ 9381410 w 12192000"/>
              <a:gd name="connsiteY49" fmla="*/ 1718312 h 3482342"/>
              <a:gd name="connsiteX50" fmla="*/ 9365685 w 12192000"/>
              <a:gd name="connsiteY50" fmla="*/ 1724772 h 3482342"/>
              <a:gd name="connsiteX51" fmla="*/ 9278020 w 12192000"/>
              <a:gd name="connsiteY51" fmla="*/ 1741161 h 3482342"/>
              <a:gd name="connsiteX52" fmla="*/ 9217145 w 12192000"/>
              <a:gd name="connsiteY52" fmla="*/ 1771195 h 3482342"/>
              <a:gd name="connsiteX53" fmla="*/ 8955875 w 12192000"/>
              <a:gd name="connsiteY53" fmla="*/ 1796806 h 3482342"/>
              <a:gd name="connsiteX54" fmla="*/ 8648415 w 12192000"/>
              <a:gd name="connsiteY54" fmla="*/ 1878623 h 3482342"/>
              <a:gd name="connsiteX55" fmla="*/ 8495949 w 12192000"/>
              <a:gd name="connsiteY55" fmla="*/ 1902425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41837 w 12192000"/>
              <a:gd name="connsiteY66" fmla="*/ 1840640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686657 w 12192000"/>
              <a:gd name="connsiteY72" fmla="*/ 1907344 h 3482342"/>
              <a:gd name="connsiteX73" fmla="*/ 6651330 w 12192000"/>
              <a:gd name="connsiteY73" fmla="*/ 1922921 h 3482342"/>
              <a:gd name="connsiteX74" fmla="*/ 6622958 w 12192000"/>
              <a:gd name="connsiteY74" fmla="*/ 1936255 h 3482342"/>
              <a:gd name="connsiteX75" fmla="*/ 6522602 w 12192000"/>
              <a:gd name="connsiteY75" fmla="*/ 1954133 h 3482342"/>
              <a:gd name="connsiteX76" fmla="*/ 6444344 w 12192000"/>
              <a:gd name="connsiteY76" fmla="*/ 1969663 h 3482342"/>
              <a:gd name="connsiteX77" fmla="*/ 6409626 w 12192000"/>
              <a:gd name="connsiteY77" fmla="*/ 1978846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87205 w 12192000"/>
              <a:gd name="connsiteY81" fmla="*/ 2060048 h 3482342"/>
              <a:gd name="connsiteX82" fmla="*/ 6138780 w 12192000"/>
              <a:gd name="connsiteY82" fmla="*/ 2081918 h 3482342"/>
              <a:gd name="connsiteX83" fmla="*/ 6120125 w 12192000"/>
              <a:gd name="connsiteY83" fmla="*/ 2109475 h 3482342"/>
              <a:gd name="connsiteX84" fmla="*/ 6056576 w 12192000"/>
              <a:gd name="connsiteY84" fmla="*/ 2120066 h 3482342"/>
              <a:gd name="connsiteX85" fmla="*/ 5993794 w 12192000"/>
              <a:gd name="connsiteY85" fmla="*/ 2122569 h 3482342"/>
              <a:gd name="connsiteX86" fmla="*/ 5943601 w 12192000"/>
              <a:gd name="connsiteY86" fmla="*/ 2137719 h 3482342"/>
              <a:gd name="connsiteX87" fmla="*/ 5898141 w 12192000"/>
              <a:gd name="connsiteY87" fmla="*/ 2144806 h 3482342"/>
              <a:gd name="connsiteX88" fmla="*/ 5855337 w 12192000"/>
              <a:gd name="connsiteY88" fmla="*/ 2137719 h 3482342"/>
              <a:gd name="connsiteX89" fmla="*/ 5817682 w 12192000"/>
              <a:gd name="connsiteY89" fmla="*/ 2157358 h 3482342"/>
              <a:gd name="connsiteX90" fmla="*/ 5735300 w 12192000"/>
              <a:gd name="connsiteY90" fmla="*/ 2158902 h 3482342"/>
              <a:gd name="connsiteX91" fmla="*/ 5591469 w 12192000"/>
              <a:gd name="connsiteY91" fmla="*/ 2178389 h 3482342"/>
              <a:gd name="connsiteX92" fmla="*/ 5505818 w 12192000"/>
              <a:gd name="connsiteY92" fmla="*/ 2194207 h 3482342"/>
              <a:gd name="connsiteX93" fmla="*/ 5452860 w 12192000"/>
              <a:gd name="connsiteY93" fmla="*/ 2180085 h 3482342"/>
              <a:gd name="connsiteX94" fmla="*/ 5414282 w 12192000"/>
              <a:gd name="connsiteY94" fmla="*/ 2183070 h 3482342"/>
              <a:gd name="connsiteX95" fmla="*/ 5368369 w 12192000"/>
              <a:gd name="connsiteY95" fmla="*/ 2204272 h 3482342"/>
              <a:gd name="connsiteX96" fmla="*/ 5336354 w 12192000"/>
              <a:gd name="connsiteY96" fmla="*/ 2218920 h 3482342"/>
              <a:gd name="connsiteX97" fmla="*/ 5291263 w 12192000"/>
              <a:gd name="connsiteY97" fmla="*/ 2239182 h 3482342"/>
              <a:gd name="connsiteX98" fmla="*/ 5255152 w 12192000"/>
              <a:gd name="connsiteY98" fmla="*/ 2247164 h 3482342"/>
              <a:gd name="connsiteX99" fmla="*/ 5233796 w 12192000"/>
              <a:gd name="connsiteY99" fmla="*/ 2268260 h 3482342"/>
              <a:gd name="connsiteX100" fmla="*/ 5212786 w 12192000"/>
              <a:gd name="connsiteY100" fmla="*/ 2296592 h 3482342"/>
              <a:gd name="connsiteX101" fmla="*/ 5173523 w 12192000"/>
              <a:gd name="connsiteY101" fmla="*/ 2309057 h 3482342"/>
              <a:gd name="connsiteX102" fmla="*/ 5123830 w 12192000"/>
              <a:gd name="connsiteY102" fmla="*/ 2307070 h 3482342"/>
              <a:gd name="connsiteX103" fmla="*/ 5065426 w 12192000"/>
              <a:gd name="connsiteY103" fmla="*/ 2324076 h 3482342"/>
              <a:gd name="connsiteX104" fmla="*/ 4975908 w 12192000"/>
              <a:gd name="connsiteY104" fmla="*/ 2364128 h 3482342"/>
              <a:gd name="connsiteX105" fmla="*/ 4913723 w 12192000"/>
              <a:gd name="connsiteY105" fmla="*/ 2385265 h 3482342"/>
              <a:gd name="connsiteX106" fmla="*/ 4746485 w 12192000"/>
              <a:gd name="connsiteY106" fmla="*/ 2451769 h 3482342"/>
              <a:gd name="connsiteX107" fmla="*/ 4681588 w 12192000"/>
              <a:gd name="connsiteY107" fmla="*/ 2467494 h 3482342"/>
              <a:gd name="connsiteX108" fmla="*/ 1783655 w 12192000"/>
              <a:gd name="connsiteY108" fmla="*/ 3163860 h 3482342"/>
              <a:gd name="connsiteX109" fmla="*/ 1325955 w 12192000"/>
              <a:gd name="connsiteY109" fmla="*/ 3176692 h 3482342"/>
              <a:gd name="connsiteX110" fmla="*/ 1190384 w 12192000"/>
              <a:gd name="connsiteY110" fmla="*/ 3203504 h 3482342"/>
              <a:gd name="connsiteX111" fmla="*/ 1094537 w 12192000"/>
              <a:gd name="connsiteY111" fmla="*/ 3229469 h 3482342"/>
              <a:gd name="connsiteX112" fmla="*/ 779276 w 12192000"/>
              <a:gd name="connsiteY112" fmla="*/ 3327290 h 3482342"/>
              <a:gd name="connsiteX113" fmla="*/ 600378 w 12192000"/>
              <a:gd name="connsiteY113" fmla="*/ 3335250 h 3482342"/>
              <a:gd name="connsiteX114" fmla="*/ 493457 w 12192000"/>
              <a:gd name="connsiteY114" fmla="*/ 3365044 h 3482342"/>
              <a:gd name="connsiteX115" fmla="*/ 349402 w 12192000"/>
              <a:gd name="connsiteY115" fmla="*/ 3380897 h 3482342"/>
              <a:gd name="connsiteX116" fmla="*/ 192183 w 12192000"/>
              <a:gd name="connsiteY116" fmla="*/ 3460075 h 3482342"/>
              <a:gd name="connsiteX117" fmla="*/ 46713 w 12192000"/>
              <a:gd name="connsiteY117" fmla="*/ 3462986 h 3482342"/>
              <a:gd name="connsiteX118" fmla="*/ 2765 w 12192000"/>
              <a:gd name="connsiteY118" fmla="*/ 3480770 h 3482342"/>
              <a:gd name="connsiteX119" fmla="*/ 0 w 12192000"/>
              <a:gd name="connsiteY119" fmla="*/ 3482342 h 3482342"/>
              <a:gd name="connsiteX120" fmla="*/ 0 w 12192000"/>
              <a:gd name="connsiteY12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24988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9834 w 12192000"/>
              <a:gd name="connsiteY30" fmla="*/ 1324989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723900 w 12192000"/>
              <a:gd name="connsiteY29" fmla="*/ 1318642 h 3482342"/>
              <a:gd name="connsiteX30" fmla="*/ 10679906 w 12192000"/>
              <a:gd name="connsiteY30" fmla="*/ 1332049 h 3482342"/>
              <a:gd name="connsiteX31" fmla="*/ 10639834 w 12192000"/>
              <a:gd name="connsiteY31" fmla="*/ 1324989 h 3482342"/>
              <a:gd name="connsiteX32" fmla="*/ 10603863 w 12192000"/>
              <a:gd name="connsiteY32" fmla="*/ 1346886 h 3482342"/>
              <a:gd name="connsiteX33" fmla="*/ 10573203 w 12192000"/>
              <a:gd name="connsiteY33" fmla="*/ 1351996 h 3482342"/>
              <a:gd name="connsiteX34" fmla="*/ 10513263 w 12192000"/>
              <a:gd name="connsiteY34" fmla="*/ 1350756 h 3482342"/>
              <a:gd name="connsiteX35" fmla="*/ 10464012 w 12192000"/>
              <a:gd name="connsiteY35" fmla="*/ 1391778 h 3482342"/>
              <a:gd name="connsiteX36" fmla="*/ 10405409 w 12192000"/>
              <a:gd name="connsiteY36" fmla="*/ 1422789 h 3482342"/>
              <a:gd name="connsiteX37" fmla="*/ 10370530 w 12192000"/>
              <a:gd name="connsiteY37" fmla="*/ 1441596 h 3482342"/>
              <a:gd name="connsiteX38" fmla="*/ 10314361 w 12192000"/>
              <a:gd name="connsiteY38" fmla="*/ 1466924 h 3482342"/>
              <a:gd name="connsiteX39" fmla="*/ 10264922 w 12192000"/>
              <a:gd name="connsiteY39" fmla="*/ 1472107 h 3482342"/>
              <a:gd name="connsiteX40" fmla="*/ 10201385 w 12192000"/>
              <a:gd name="connsiteY40" fmla="*/ 1477515 h 3482342"/>
              <a:gd name="connsiteX41" fmla="*/ 10120184 w 12192000"/>
              <a:gd name="connsiteY41" fmla="*/ 1466924 h 3482342"/>
              <a:gd name="connsiteX42" fmla="*/ 10058690 w 12192000"/>
              <a:gd name="connsiteY42" fmla="*/ 1474888 h 3482342"/>
              <a:gd name="connsiteX43" fmla="*/ 10004424 w 12192000"/>
              <a:gd name="connsiteY43" fmla="*/ 1489801 h 3482342"/>
              <a:gd name="connsiteX44" fmla="*/ 9999951 w 12192000"/>
              <a:gd name="connsiteY44" fmla="*/ 1499127 h 3482342"/>
              <a:gd name="connsiteX45" fmla="*/ 9845462 w 12192000"/>
              <a:gd name="connsiteY45" fmla="*/ 1548192 h 3482342"/>
              <a:gd name="connsiteX46" fmla="*/ 9736156 w 12192000"/>
              <a:gd name="connsiteY46" fmla="*/ 1581928 h 3482342"/>
              <a:gd name="connsiteX47" fmla="*/ 9693355 w 12192000"/>
              <a:gd name="connsiteY47" fmla="*/ 1602632 h 3482342"/>
              <a:gd name="connsiteX48" fmla="*/ 9664242 w 12192000"/>
              <a:gd name="connsiteY48" fmla="*/ 1622075 h 3482342"/>
              <a:gd name="connsiteX49" fmla="*/ 9579195 w 12192000"/>
              <a:gd name="connsiteY49" fmla="*/ 1648017 h 3482342"/>
              <a:gd name="connsiteX50" fmla="*/ 9433652 w 12192000"/>
              <a:gd name="connsiteY50" fmla="*/ 1681174 h 3482342"/>
              <a:gd name="connsiteX51" fmla="*/ 9403775 w 12192000"/>
              <a:gd name="connsiteY51" fmla="*/ 1690403 h 3482342"/>
              <a:gd name="connsiteX52" fmla="*/ 9382503 w 12192000"/>
              <a:gd name="connsiteY52" fmla="*/ 1706957 h 3482342"/>
              <a:gd name="connsiteX53" fmla="*/ 9381410 w 12192000"/>
              <a:gd name="connsiteY53" fmla="*/ 1718312 h 3482342"/>
              <a:gd name="connsiteX54" fmla="*/ 9365685 w 12192000"/>
              <a:gd name="connsiteY54" fmla="*/ 1724772 h 3482342"/>
              <a:gd name="connsiteX55" fmla="*/ 9278020 w 12192000"/>
              <a:gd name="connsiteY55" fmla="*/ 1741161 h 3482342"/>
              <a:gd name="connsiteX56" fmla="*/ 9217145 w 12192000"/>
              <a:gd name="connsiteY56" fmla="*/ 1771195 h 3482342"/>
              <a:gd name="connsiteX57" fmla="*/ 8955875 w 12192000"/>
              <a:gd name="connsiteY57" fmla="*/ 1796806 h 3482342"/>
              <a:gd name="connsiteX58" fmla="*/ 8648415 w 12192000"/>
              <a:gd name="connsiteY58" fmla="*/ 1878623 h 3482342"/>
              <a:gd name="connsiteX59" fmla="*/ 8495949 w 12192000"/>
              <a:gd name="connsiteY59" fmla="*/ 1902425 h 3482342"/>
              <a:gd name="connsiteX60" fmla="*/ 8236214 w 12192000"/>
              <a:gd name="connsiteY60" fmla="*/ 190972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41837 w 12192000"/>
              <a:gd name="connsiteY70" fmla="*/ 1840640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686657 w 12192000"/>
              <a:gd name="connsiteY76" fmla="*/ 1907344 h 3482342"/>
              <a:gd name="connsiteX77" fmla="*/ 6651330 w 12192000"/>
              <a:gd name="connsiteY77" fmla="*/ 1922921 h 3482342"/>
              <a:gd name="connsiteX78" fmla="*/ 6622958 w 12192000"/>
              <a:gd name="connsiteY78" fmla="*/ 1936255 h 3482342"/>
              <a:gd name="connsiteX79" fmla="*/ 6522602 w 12192000"/>
              <a:gd name="connsiteY79" fmla="*/ 1954133 h 3482342"/>
              <a:gd name="connsiteX80" fmla="*/ 6444344 w 12192000"/>
              <a:gd name="connsiteY80" fmla="*/ 1969663 h 3482342"/>
              <a:gd name="connsiteX81" fmla="*/ 6409626 w 12192000"/>
              <a:gd name="connsiteY81" fmla="*/ 1978846 h 3482342"/>
              <a:gd name="connsiteX82" fmla="*/ 6333446 w 12192000"/>
              <a:gd name="connsiteY82" fmla="*/ 1997163 h 3482342"/>
              <a:gd name="connsiteX83" fmla="*/ 6294933 w 12192000"/>
              <a:gd name="connsiteY83" fmla="*/ 2019412 h 3482342"/>
              <a:gd name="connsiteX84" fmla="*/ 6238719 w 12192000"/>
              <a:gd name="connsiteY84" fmla="*/ 2042547 h 3482342"/>
              <a:gd name="connsiteX85" fmla="*/ 6187205 w 12192000"/>
              <a:gd name="connsiteY85" fmla="*/ 2060048 h 3482342"/>
              <a:gd name="connsiteX86" fmla="*/ 6138780 w 12192000"/>
              <a:gd name="connsiteY86" fmla="*/ 2081918 h 3482342"/>
              <a:gd name="connsiteX87" fmla="*/ 6120125 w 12192000"/>
              <a:gd name="connsiteY87" fmla="*/ 2109475 h 3482342"/>
              <a:gd name="connsiteX88" fmla="*/ 6056576 w 12192000"/>
              <a:gd name="connsiteY88" fmla="*/ 2120066 h 3482342"/>
              <a:gd name="connsiteX89" fmla="*/ 5993794 w 12192000"/>
              <a:gd name="connsiteY89" fmla="*/ 2122569 h 3482342"/>
              <a:gd name="connsiteX90" fmla="*/ 5943601 w 12192000"/>
              <a:gd name="connsiteY90" fmla="*/ 2137719 h 3482342"/>
              <a:gd name="connsiteX91" fmla="*/ 5898141 w 12192000"/>
              <a:gd name="connsiteY91" fmla="*/ 2144806 h 3482342"/>
              <a:gd name="connsiteX92" fmla="*/ 5855337 w 12192000"/>
              <a:gd name="connsiteY92" fmla="*/ 2137719 h 3482342"/>
              <a:gd name="connsiteX93" fmla="*/ 5817682 w 12192000"/>
              <a:gd name="connsiteY93" fmla="*/ 2157358 h 3482342"/>
              <a:gd name="connsiteX94" fmla="*/ 5735300 w 12192000"/>
              <a:gd name="connsiteY94" fmla="*/ 2158902 h 3482342"/>
              <a:gd name="connsiteX95" fmla="*/ 5591469 w 12192000"/>
              <a:gd name="connsiteY95" fmla="*/ 2178389 h 3482342"/>
              <a:gd name="connsiteX96" fmla="*/ 5505818 w 12192000"/>
              <a:gd name="connsiteY96" fmla="*/ 2194207 h 3482342"/>
              <a:gd name="connsiteX97" fmla="*/ 5452860 w 12192000"/>
              <a:gd name="connsiteY97" fmla="*/ 2180085 h 3482342"/>
              <a:gd name="connsiteX98" fmla="*/ 5414282 w 12192000"/>
              <a:gd name="connsiteY98" fmla="*/ 2183070 h 3482342"/>
              <a:gd name="connsiteX99" fmla="*/ 5368369 w 12192000"/>
              <a:gd name="connsiteY99" fmla="*/ 2204272 h 3482342"/>
              <a:gd name="connsiteX100" fmla="*/ 5336354 w 12192000"/>
              <a:gd name="connsiteY100" fmla="*/ 2218920 h 3482342"/>
              <a:gd name="connsiteX101" fmla="*/ 5291263 w 12192000"/>
              <a:gd name="connsiteY101" fmla="*/ 2239182 h 3482342"/>
              <a:gd name="connsiteX102" fmla="*/ 5255152 w 12192000"/>
              <a:gd name="connsiteY102" fmla="*/ 2247164 h 3482342"/>
              <a:gd name="connsiteX103" fmla="*/ 5233796 w 12192000"/>
              <a:gd name="connsiteY103" fmla="*/ 2268260 h 3482342"/>
              <a:gd name="connsiteX104" fmla="*/ 5212786 w 12192000"/>
              <a:gd name="connsiteY104" fmla="*/ 2296592 h 3482342"/>
              <a:gd name="connsiteX105" fmla="*/ 5173523 w 12192000"/>
              <a:gd name="connsiteY105" fmla="*/ 2309057 h 3482342"/>
              <a:gd name="connsiteX106" fmla="*/ 5123830 w 12192000"/>
              <a:gd name="connsiteY106" fmla="*/ 2307070 h 3482342"/>
              <a:gd name="connsiteX107" fmla="*/ 5065426 w 12192000"/>
              <a:gd name="connsiteY107" fmla="*/ 2324076 h 3482342"/>
              <a:gd name="connsiteX108" fmla="*/ 4975908 w 12192000"/>
              <a:gd name="connsiteY108" fmla="*/ 2364128 h 3482342"/>
              <a:gd name="connsiteX109" fmla="*/ 4913723 w 12192000"/>
              <a:gd name="connsiteY109" fmla="*/ 2385265 h 3482342"/>
              <a:gd name="connsiteX110" fmla="*/ 4746485 w 12192000"/>
              <a:gd name="connsiteY110" fmla="*/ 2451769 h 3482342"/>
              <a:gd name="connsiteX111" fmla="*/ 4681588 w 12192000"/>
              <a:gd name="connsiteY111" fmla="*/ 2467494 h 3482342"/>
              <a:gd name="connsiteX112" fmla="*/ 1783655 w 12192000"/>
              <a:gd name="connsiteY112" fmla="*/ 3163860 h 3482342"/>
              <a:gd name="connsiteX113" fmla="*/ 1325955 w 12192000"/>
              <a:gd name="connsiteY113" fmla="*/ 3176692 h 3482342"/>
              <a:gd name="connsiteX114" fmla="*/ 1190384 w 12192000"/>
              <a:gd name="connsiteY114" fmla="*/ 3203504 h 3482342"/>
              <a:gd name="connsiteX115" fmla="*/ 1094537 w 12192000"/>
              <a:gd name="connsiteY115" fmla="*/ 3229469 h 3482342"/>
              <a:gd name="connsiteX116" fmla="*/ 779276 w 12192000"/>
              <a:gd name="connsiteY116" fmla="*/ 3327290 h 3482342"/>
              <a:gd name="connsiteX117" fmla="*/ 600378 w 12192000"/>
              <a:gd name="connsiteY117" fmla="*/ 3335250 h 3482342"/>
              <a:gd name="connsiteX118" fmla="*/ 493457 w 12192000"/>
              <a:gd name="connsiteY118" fmla="*/ 3365044 h 3482342"/>
              <a:gd name="connsiteX119" fmla="*/ 349402 w 12192000"/>
              <a:gd name="connsiteY119" fmla="*/ 3380897 h 3482342"/>
              <a:gd name="connsiteX120" fmla="*/ 192183 w 12192000"/>
              <a:gd name="connsiteY120" fmla="*/ 3460075 h 3482342"/>
              <a:gd name="connsiteX121" fmla="*/ 46713 w 12192000"/>
              <a:gd name="connsiteY121" fmla="*/ 3462986 h 3482342"/>
              <a:gd name="connsiteX122" fmla="*/ 2765 w 12192000"/>
              <a:gd name="connsiteY122" fmla="*/ 3480770 h 3482342"/>
              <a:gd name="connsiteX123" fmla="*/ 0 w 12192000"/>
              <a:gd name="connsiteY123" fmla="*/ 3482342 h 3482342"/>
              <a:gd name="connsiteX124" fmla="*/ 0 w 12192000"/>
              <a:gd name="connsiteY12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79242 w 12192000"/>
              <a:gd name="connsiteY27" fmla="*/ 1269215 h 3482342"/>
              <a:gd name="connsiteX28" fmla="*/ 10850998 w 12192000"/>
              <a:gd name="connsiteY28" fmla="*/ 1269215 h 3482342"/>
              <a:gd name="connsiteX29" fmla="*/ 10815658 w 12192000"/>
              <a:gd name="connsiteY29" fmla="*/ 1287849 h 3482342"/>
              <a:gd name="connsiteX30" fmla="*/ 10723900 w 12192000"/>
              <a:gd name="connsiteY30" fmla="*/ 1318642 h 3482342"/>
              <a:gd name="connsiteX31" fmla="*/ 10679906 w 12192000"/>
              <a:gd name="connsiteY31" fmla="*/ 1332049 h 3482342"/>
              <a:gd name="connsiteX32" fmla="*/ 10639834 w 12192000"/>
              <a:gd name="connsiteY32" fmla="*/ 1324989 h 3482342"/>
              <a:gd name="connsiteX33" fmla="*/ 10603863 w 12192000"/>
              <a:gd name="connsiteY33" fmla="*/ 1346886 h 3482342"/>
              <a:gd name="connsiteX34" fmla="*/ 10573203 w 12192000"/>
              <a:gd name="connsiteY34" fmla="*/ 1351996 h 3482342"/>
              <a:gd name="connsiteX35" fmla="*/ 10513263 w 12192000"/>
              <a:gd name="connsiteY35" fmla="*/ 1350756 h 3482342"/>
              <a:gd name="connsiteX36" fmla="*/ 10464012 w 12192000"/>
              <a:gd name="connsiteY36" fmla="*/ 1391778 h 3482342"/>
              <a:gd name="connsiteX37" fmla="*/ 10405409 w 12192000"/>
              <a:gd name="connsiteY37" fmla="*/ 1422789 h 3482342"/>
              <a:gd name="connsiteX38" fmla="*/ 10370530 w 12192000"/>
              <a:gd name="connsiteY38" fmla="*/ 1441596 h 3482342"/>
              <a:gd name="connsiteX39" fmla="*/ 10314361 w 12192000"/>
              <a:gd name="connsiteY39" fmla="*/ 1466924 h 3482342"/>
              <a:gd name="connsiteX40" fmla="*/ 10264922 w 12192000"/>
              <a:gd name="connsiteY40" fmla="*/ 1472107 h 3482342"/>
              <a:gd name="connsiteX41" fmla="*/ 10201385 w 12192000"/>
              <a:gd name="connsiteY41" fmla="*/ 1477515 h 3482342"/>
              <a:gd name="connsiteX42" fmla="*/ 10120184 w 12192000"/>
              <a:gd name="connsiteY42" fmla="*/ 1466924 h 3482342"/>
              <a:gd name="connsiteX43" fmla="*/ 10058690 w 12192000"/>
              <a:gd name="connsiteY43" fmla="*/ 1474888 h 3482342"/>
              <a:gd name="connsiteX44" fmla="*/ 10004424 w 12192000"/>
              <a:gd name="connsiteY44" fmla="*/ 1489801 h 3482342"/>
              <a:gd name="connsiteX45" fmla="*/ 9999951 w 12192000"/>
              <a:gd name="connsiteY45" fmla="*/ 1499127 h 3482342"/>
              <a:gd name="connsiteX46" fmla="*/ 9845462 w 12192000"/>
              <a:gd name="connsiteY46" fmla="*/ 1548192 h 3482342"/>
              <a:gd name="connsiteX47" fmla="*/ 9736156 w 12192000"/>
              <a:gd name="connsiteY47" fmla="*/ 1581928 h 3482342"/>
              <a:gd name="connsiteX48" fmla="*/ 9693355 w 12192000"/>
              <a:gd name="connsiteY48" fmla="*/ 1602632 h 3482342"/>
              <a:gd name="connsiteX49" fmla="*/ 9664242 w 12192000"/>
              <a:gd name="connsiteY49" fmla="*/ 1622075 h 3482342"/>
              <a:gd name="connsiteX50" fmla="*/ 9579195 w 12192000"/>
              <a:gd name="connsiteY50" fmla="*/ 1648017 h 3482342"/>
              <a:gd name="connsiteX51" fmla="*/ 9433652 w 12192000"/>
              <a:gd name="connsiteY51" fmla="*/ 1681174 h 3482342"/>
              <a:gd name="connsiteX52" fmla="*/ 9403775 w 12192000"/>
              <a:gd name="connsiteY52" fmla="*/ 1690403 h 3482342"/>
              <a:gd name="connsiteX53" fmla="*/ 9382503 w 12192000"/>
              <a:gd name="connsiteY53" fmla="*/ 1706957 h 3482342"/>
              <a:gd name="connsiteX54" fmla="*/ 9381410 w 12192000"/>
              <a:gd name="connsiteY54" fmla="*/ 1718312 h 3482342"/>
              <a:gd name="connsiteX55" fmla="*/ 9365685 w 12192000"/>
              <a:gd name="connsiteY55" fmla="*/ 1724772 h 3482342"/>
              <a:gd name="connsiteX56" fmla="*/ 9278020 w 12192000"/>
              <a:gd name="connsiteY56" fmla="*/ 1741161 h 3482342"/>
              <a:gd name="connsiteX57" fmla="*/ 9217145 w 12192000"/>
              <a:gd name="connsiteY57" fmla="*/ 1771195 h 3482342"/>
              <a:gd name="connsiteX58" fmla="*/ 8955875 w 12192000"/>
              <a:gd name="connsiteY58" fmla="*/ 1796806 h 3482342"/>
              <a:gd name="connsiteX59" fmla="*/ 8648415 w 12192000"/>
              <a:gd name="connsiteY59" fmla="*/ 1878623 h 3482342"/>
              <a:gd name="connsiteX60" fmla="*/ 8495949 w 12192000"/>
              <a:gd name="connsiteY60" fmla="*/ 1902425 h 3482342"/>
              <a:gd name="connsiteX61" fmla="*/ 8236214 w 12192000"/>
              <a:gd name="connsiteY61" fmla="*/ 190972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41837 w 12192000"/>
              <a:gd name="connsiteY71" fmla="*/ 1840640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686657 w 12192000"/>
              <a:gd name="connsiteY77" fmla="*/ 1907344 h 3482342"/>
              <a:gd name="connsiteX78" fmla="*/ 6651330 w 12192000"/>
              <a:gd name="connsiteY78" fmla="*/ 1922921 h 3482342"/>
              <a:gd name="connsiteX79" fmla="*/ 6622958 w 12192000"/>
              <a:gd name="connsiteY79" fmla="*/ 1936255 h 3482342"/>
              <a:gd name="connsiteX80" fmla="*/ 6522602 w 12192000"/>
              <a:gd name="connsiteY80" fmla="*/ 1954133 h 3482342"/>
              <a:gd name="connsiteX81" fmla="*/ 6444344 w 12192000"/>
              <a:gd name="connsiteY81" fmla="*/ 1969663 h 3482342"/>
              <a:gd name="connsiteX82" fmla="*/ 6409626 w 12192000"/>
              <a:gd name="connsiteY82" fmla="*/ 1978846 h 3482342"/>
              <a:gd name="connsiteX83" fmla="*/ 6333446 w 12192000"/>
              <a:gd name="connsiteY83" fmla="*/ 1997163 h 3482342"/>
              <a:gd name="connsiteX84" fmla="*/ 6294933 w 12192000"/>
              <a:gd name="connsiteY84" fmla="*/ 2019412 h 3482342"/>
              <a:gd name="connsiteX85" fmla="*/ 6238719 w 12192000"/>
              <a:gd name="connsiteY85" fmla="*/ 2042547 h 3482342"/>
              <a:gd name="connsiteX86" fmla="*/ 6187205 w 12192000"/>
              <a:gd name="connsiteY86" fmla="*/ 2060048 h 3482342"/>
              <a:gd name="connsiteX87" fmla="*/ 6138780 w 12192000"/>
              <a:gd name="connsiteY87" fmla="*/ 2081918 h 3482342"/>
              <a:gd name="connsiteX88" fmla="*/ 6120125 w 12192000"/>
              <a:gd name="connsiteY88" fmla="*/ 2109475 h 3482342"/>
              <a:gd name="connsiteX89" fmla="*/ 6056576 w 12192000"/>
              <a:gd name="connsiteY89" fmla="*/ 2120066 h 3482342"/>
              <a:gd name="connsiteX90" fmla="*/ 5993794 w 12192000"/>
              <a:gd name="connsiteY90" fmla="*/ 2122569 h 3482342"/>
              <a:gd name="connsiteX91" fmla="*/ 5943601 w 12192000"/>
              <a:gd name="connsiteY91" fmla="*/ 2137719 h 3482342"/>
              <a:gd name="connsiteX92" fmla="*/ 5898141 w 12192000"/>
              <a:gd name="connsiteY92" fmla="*/ 2144806 h 3482342"/>
              <a:gd name="connsiteX93" fmla="*/ 5855337 w 12192000"/>
              <a:gd name="connsiteY93" fmla="*/ 2137719 h 3482342"/>
              <a:gd name="connsiteX94" fmla="*/ 5817682 w 12192000"/>
              <a:gd name="connsiteY94" fmla="*/ 2157358 h 3482342"/>
              <a:gd name="connsiteX95" fmla="*/ 5735300 w 12192000"/>
              <a:gd name="connsiteY95" fmla="*/ 2158902 h 3482342"/>
              <a:gd name="connsiteX96" fmla="*/ 5591469 w 12192000"/>
              <a:gd name="connsiteY96" fmla="*/ 2178389 h 3482342"/>
              <a:gd name="connsiteX97" fmla="*/ 5505818 w 12192000"/>
              <a:gd name="connsiteY97" fmla="*/ 2194207 h 3482342"/>
              <a:gd name="connsiteX98" fmla="*/ 5452860 w 12192000"/>
              <a:gd name="connsiteY98" fmla="*/ 2180085 h 3482342"/>
              <a:gd name="connsiteX99" fmla="*/ 5414282 w 12192000"/>
              <a:gd name="connsiteY99" fmla="*/ 2183070 h 3482342"/>
              <a:gd name="connsiteX100" fmla="*/ 5368369 w 12192000"/>
              <a:gd name="connsiteY100" fmla="*/ 2204272 h 3482342"/>
              <a:gd name="connsiteX101" fmla="*/ 5336354 w 12192000"/>
              <a:gd name="connsiteY101" fmla="*/ 2218920 h 3482342"/>
              <a:gd name="connsiteX102" fmla="*/ 5291263 w 12192000"/>
              <a:gd name="connsiteY102" fmla="*/ 2239182 h 3482342"/>
              <a:gd name="connsiteX103" fmla="*/ 5255152 w 12192000"/>
              <a:gd name="connsiteY103" fmla="*/ 2247164 h 3482342"/>
              <a:gd name="connsiteX104" fmla="*/ 5233796 w 12192000"/>
              <a:gd name="connsiteY104" fmla="*/ 2268260 h 3482342"/>
              <a:gd name="connsiteX105" fmla="*/ 5212786 w 12192000"/>
              <a:gd name="connsiteY105" fmla="*/ 2296592 h 3482342"/>
              <a:gd name="connsiteX106" fmla="*/ 5173523 w 12192000"/>
              <a:gd name="connsiteY106" fmla="*/ 2309057 h 3482342"/>
              <a:gd name="connsiteX107" fmla="*/ 5123830 w 12192000"/>
              <a:gd name="connsiteY107" fmla="*/ 2307070 h 3482342"/>
              <a:gd name="connsiteX108" fmla="*/ 5065426 w 12192000"/>
              <a:gd name="connsiteY108" fmla="*/ 2324076 h 3482342"/>
              <a:gd name="connsiteX109" fmla="*/ 4975908 w 12192000"/>
              <a:gd name="connsiteY109" fmla="*/ 2364128 h 3482342"/>
              <a:gd name="connsiteX110" fmla="*/ 4913723 w 12192000"/>
              <a:gd name="connsiteY110" fmla="*/ 2385265 h 3482342"/>
              <a:gd name="connsiteX111" fmla="*/ 4746485 w 12192000"/>
              <a:gd name="connsiteY111" fmla="*/ 2451769 h 3482342"/>
              <a:gd name="connsiteX112" fmla="*/ 4681588 w 12192000"/>
              <a:gd name="connsiteY112" fmla="*/ 2467494 h 3482342"/>
              <a:gd name="connsiteX113" fmla="*/ 1783655 w 12192000"/>
              <a:gd name="connsiteY113" fmla="*/ 3163860 h 3482342"/>
              <a:gd name="connsiteX114" fmla="*/ 1325955 w 12192000"/>
              <a:gd name="connsiteY114" fmla="*/ 3176692 h 3482342"/>
              <a:gd name="connsiteX115" fmla="*/ 1190384 w 12192000"/>
              <a:gd name="connsiteY115" fmla="*/ 3203504 h 3482342"/>
              <a:gd name="connsiteX116" fmla="*/ 1094537 w 12192000"/>
              <a:gd name="connsiteY116" fmla="*/ 3229469 h 3482342"/>
              <a:gd name="connsiteX117" fmla="*/ 779276 w 12192000"/>
              <a:gd name="connsiteY117" fmla="*/ 3327290 h 3482342"/>
              <a:gd name="connsiteX118" fmla="*/ 600378 w 12192000"/>
              <a:gd name="connsiteY118" fmla="*/ 3335250 h 3482342"/>
              <a:gd name="connsiteX119" fmla="*/ 493457 w 12192000"/>
              <a:gd name="connsiteY119" fmla="*/ 3365044 h 3482342"/>
              <a:gd name="connsiteX120" fmla="*/ 349402 w 12192000"/>
              <a:gd name="connsiteY120" fmla="*/ 3380897 h 3482342"/>
              <a:gd name="connsiteX121" fmla="*/ 192183 w 12192000"/>
              <a:gd name="connsiteY121" fmla="*/ 3460075 h 3482342"/>
              <a:gd name="connsiteX122" fmla="*/ 46713 w 12192000"/>
              <a:gd name="connsiteY122" fmla="*/ 3462986 h 3482342"/>
              <a:gd name="connsiteX123" fmla="*/ 2765 w 12192000"/>
              <a:gd name="connsiteY123" fmla="*/ 3480770 h 3482342"/>
              <a:gd name="connsiteX124" fmla="*/ 0 w 12192000"/>
              <a:gd name="connsiteY124" fmla="*/ 3482342 h 3482342"/>
              <a:gd name="connsiteX125" fmla="*/ 0 w 12192000"/>
              <a:gd name="connsiteY12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14361 w 12192000"/>
              <a:gd name="connsiteY40" fmla="*/ 1466924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51958 w 12192000"/>
              <a:gd name="connsiteY43" fmla="*/ 1477515 h 3482342"/>
              <a:gd name="connsiteX44" fmla="*/ 10120184 w 12192000"/>
              <a:gd name="connsiteY44" fmla="*/ 1466924 h 3482342"/>
              <a:gd name="connsiteX45" fmla="*/ 10058690 w 12192000"/>
              <a:gd name="connsiteY45" fmla="*/ 1474888 h 3482342"/>
              <a:gd name="connsiteX46" fmla="*/ 10004424 w 12192000"/>
              <a:gd name="connsiteY46" fmla="*/ 1489801 h 3482342"/>
              <a:gd name="connsiteX47" fmla="*/ 9999951 w 12192000"/>
              <a:gd name="connsiteY47" fmla="*/ 1499127 h 3482342"/>
              <a:gd name="connsiteX48" fmla="*/ 9845462 w 12192000"/>
              <a:gd name="connsiteY48" fmla="*/ 1548192 h 3482342"/>
              <a:gd name="connsiteX49" fmla="*/ 9736156 w 12192000"/>
              <a:gd name="connsiteY49" fmla="*/ 1581928 h 3482342"/>
              <a:gd name="connsiteX50" fmla="*/ 9693355 w 12192000"/>
              <a:gd name="connsiteY50" fmla="*/ 1602632 h 3482342"/>
              <a:gd name="connsiteX51" fmla="*/ 9664242 w 12192000"/>
              <a:gd name="connsiteY51" fmla="*/ 1622075 h 3482342"/>
              <a:gd name="connsiteX52" fmla="*/ 9579195 w 12192000"/>
              <a:gd name="connsiteY52" fmla="*/ 1648017 h 3482342"/>
              <a:gd name="connsiteX53" fmla="*/ 9433652 w 12192000"/>
              <a:gd name="connsiteY53" fmla="*/ 1681174 h 3482342"/>
              <a:gd name="connsiteX54" fmla="*/ 9403775 w 12192000"/>
              <a:gd name="connsiteY54" fmla="*/ 1690403 h 3482342"/>
              <a:gd name="connsiteX55" fmla="*/ 9382503 w 12192000"/>
              <a:gd name="connsiteY55" fmla="*/ 1706957 h 3482342"/>
              <a:gd name="connsiteX56" fmla="*/ 9381410 w 12192000"/>
              <a:gd name="connsiteY56" fmla="*/ 1718312 h 3482342"/>
              <a:gd name="connsiteX57" fmla="*/ 9365685 w 12192000"/>
              <a:gd name="connsiteY57" fmla="*/ 1724772 h 3482342"/>
              <a:gd name="connsiteX58" fmla="*/ 9278020 w 12192000"/>
              <a:gd name="connsiteY58" fmla="*/ 1741161 h 3482342"/>
              <a:gd name="connsiteX59" fmla="*/ 9217145 w 12192000"/>
              <a:gd name="connsiteY59" fmla="*/ 1771195 h 3482342"/>
              <a:gd name="connsiteX60" fmla="*/ 8955875 w 12192000"/>
              <a:gd name="connsiteY60" fmla="*/ 1796806 h 3482342"/>
              <a:gd name="connsiteX61" fmla="*/ 8648415 w 12192000"/>
              <a:gd name="connsiteY61" fmla="*/ 1878623 h 3482342"/>
              <a:gd name="connsiteX62" fmla="*/ 8495949 w 12192000"/>
              <a:gd name="connsiteY62" fmla="*/ 1902425 h 3482342"/>
              <a:gd name="connsiteX63" fmla="*/ 8236214 w 12192000"/>
              <a:gd name="connsiteY63" fmla="*/ 1909725 h 3482342"/>
              <a:gd name="connsiteX64" fmla="*/ 8132104 w 12192000"/>
              <a:gd name="connsiteY64" fmla="*/ 1895727 h 3482342"/>
              <a:gd name="connsiteX65" fmla="*/ 7918078 w 12192000"/>
              <a:gd name="connsiteY65" fmla="*/ 1862668 h 3482342"/>
              <a:gd name="connsiteX66" fmla="*/ 7817899 w 12192000"/>
              <a:gd name="connsiteY66" fmla="*/ 1862176 h 3482342"/>
              <a:gd name="connsiteX67" fmla="*/ 7768994 w 12192000"/>
              <a:gd name="connsiteY67" fmla="*/ 1855721 h 3482342"/>
              <a:gd name="connsiteX68" fmla="*/ 7618027 w 12192000"/>
              <a:gd name="connsiteY68" fmla="*/ 1830959 h 3482342"/>
              <a:gd name="connsiteX69" fmla="*/ 7449425 w 12192000"/>
              <a:gd name="connsiteY69" fmla="*/ 1810910 h 3482342"/>
              <a:gd name="connsiteX70" fmla="*/ 7342915 w 12192000"/>
              <a:gd name="connsiteY70" fmla="*/ 1819827 h 3482342"/>
              <a:gd name="connsiteX71" fmla="*/ 7255191 w 12192000"/>
              <a:gd name="connsiteY71" fmla="*/ 1834354 h 3482342"/>
              <a:gd name="connsiteX72" fmla="*/ 7131205 w 12192000"/>
              <a:gd name="connsiteY72" fmla="*/ 1845557 h 3482342"/>
              <a:gd name="connsiteX73" fmla="*/ 6941837 w 12192000"/>
              <a:gd name="connsiteY73" fmla="*/ 1840640 h 3482342"/>
              <a:gd name="connsiteX74" fmla="*/ 6837145 w 12192000"/>
              <a:gd name="connsiteY74" fmla="*/ 1870724 h 3482342"/>
              <a:gd name="connsiteX75" fmla="*/ 6753991 w 12192000"/>
              <a:gd name="connsiteY75" fmla="*/ 1860969 h 3482342"/>
              <a:gd name="connsiteX76" fmla="*/ 6727754 w 12192000"/>
              <a:gd name="connsiteY76" fmla="*/ 1882372 h 3482342"/>
              <a:gd name="connsiteX77" fmla="*/ 6723371 w 12192000"/>
              <a:gd name="connsiteY77" fmla="*/ 1886494 h 3482342"/>
              <a:gd name="connsiteX78" fmla="*/ 6702779 w 12192000"/>
              <a:gd name="connsiteY78" fmla="*/ 1893601 h 3482342"/>
              <a:gd name="connsiteX79" fmla="*/ 6686657 w 12192000"/>
              <a:gd name="connsiteY79" fmla="*/ 1907344 h 3482342"/>
              <a:gd name="connsiteX80" fmla="*/ 6651330 w 12192000"/>
              <a:gd name="connsiteY80" fmla="*/ 1922921 h 3482342"/>
              <a:gd name="connsiteX81" fmla="*/ 6622958 w 12192000"/>
              <a:gd name="connsiteY81" fmla="*/ 1936255 h 3482342"/>
              <a:gd name="connsiteX82" fmla="*/ 6522602 w 12192000"/>
              <a:gd name="connsiteY82" fmla="*/ 1954133 h 3482342"/>
              <a:gd name="connsiteX83" fmla="*/ 6444344 w 12192000"/>
              <a:gd name="connsiteY83" fmla="*/ 1969663 h 3482342"/>
              <a:gd name="connsiteX84" fmla="*/ 6409626 w 12192000"/>
              <a:gd name="connsiteY84" fmla="*/ 1978846 h 3482342"/>
              <a:gd name="connsiteX85" fmla="*/ 6333446 w 12192000"/>
              <a:gd name="connsiteY85" fmla="*/ 1997163 h 3482342"/>
              <a:gd name="connsiteX86" fmla="*/ 6294933 w 12192000"/>
              <a:gd name="connsiteY86" fmla="*/ 2019412 h 3482342"/>
              <a:gd name="connsiteX87" fmla="*/ 6238719 w 12192000"/>
              <a:gd name="connsiteY87" fmla="*/ 2042547 h 3482342"/>
              <a:gd name="connsiteX88" fmla="*/ 6187205 w 12192000"/>
              <a:gd name="connsiteY88" fmla="*/ 2060048 h 3482342"/>
              <a:gd name="connsiteX89" fmla="*/ 6138780 w 12192000"/>
              <a:gd name="connsiteY89" fmla="*/ 2081918 h 3482342"/>
              <a:gd name="connsiteX90" fmla="*/ 6120125 w 12192000"/>
              <a:gd name="connsiteY90" fmla="*/ 2109475 h 3482342"/>
              <a:gd name="connsiteX91" fmla="*/ 6056576 w 12192000"/>
              <a:gd name="connsiteY91" fmla="*/ 2120066 h 3482342"/>
              <a:gd name="connsiteX92" fmla="*/ 5993794 w 12192000"/>
              <a:gd name="connsiteY92" fmla="*/ 2122569 h 3482342"/>
              <a:gd name="connsiteX93" fmla="*/ 5943601 w 12192000"/>
              <a:gd name="connsiteY93" fmla="*/ 2137719 h 3482342"/>
              <a:gd name="connsiteX94" fmla="*/ 5898141 w 12192000"/>
              <a:gd name="connsiteY94" fmla="*/ 2144806 h 3482342"/>
              <a:gd name="connsiteX95" fmla="*/ 5855337 w 12192000"/>
              <a:gd name="connsiteY95" fmla="*/ 2137719 h 3482342"/>
              <a:gd name="connsiteX96" fmla="*/ 5817682 w 12192000"/>
              <a:gd name="connsiteY96" fmla="*/ 2157358 h 3482342"/>
              <a:gd name="connsiteX97" fmla="*/ 5735300 w 12192000"/>
              <a:gd name="connsiteY97" fmla="*/ 2158902 h 3482342"/>
              <a:gd name="connsiteX98" fmla="*/ 5591469 w 12192000"/>
              <a:gd name="connsiteY98" fmla="*/ 2178389 h 3482342"/>
              <a:gd name="connsiteX99" fmla="*/ 5505818 w 12192000"/>
              <a:gd name="connsiteY99" fmla="*/ 2194207 h 3482342"/>
              <a:gd name="connsiteX100" fmla="*/ 5452860 w 12192000"/>
              <a:gd name="connsiteY100" fmla="*/ 2180085 h 3482342"/>
              <a:gd name="connsiteX101" fmla="*/ 5414282 w 12192000"/>
              <a:gd name="connsiteY101" fmla="*/ 2183070 h 3482342"/>
              <a:gd name="connsiteX102" fmla="*/ 5368369 w 12192000"/>
              <a:gd name="connsiteY102" fmla="*/ 2204272 h 3482342"/>
              <a:gd name="connsiteX103" fmla="*/ 5336354 w 12192000"/>
              <a:gd name="connsiteY103" fmla="*/ 2218920 h 3482342"/>
              <a:gd name="connsiteX104" fmla="*/ 5291263 w 12192000"/>
              <a:gd name="connsiteY104" fmla="*/ 2239182 h 3482342"/>
              <a:gd name="connsiteX105" fmla="*/ 5255152 w 12192000"/>
              <a:gd name="connsiteY105" fmla="*/ 2247164 h 3482342"/>
              <a:gd name="connsiteX106" fmla="*/ 5233796 w 12192000"/>
              <a:gd name="connsiteY106" fmla="*/ 2268260 h 3482342"/>
              <a:gd name="connsiteX107" fmla="*/ 5212786 w 12192000"/>
              <a:gd name="connsiteY107" fmla="*/ 2296592 h 3482342"/>
              <a:gd name="connsiteX108" fmla="*/ 5173523 w 12192000"/>
              <a:gd name="connsiteY108" fmla="*/ 2309057 h 3482342"/>
              <a:gd name="connsiteX109" fmla="*/ 5123830 w 12192000"/>
              <a:gd name="connsiteY109" fmla="*/ 2307070 h 3482342"/>
              <a:gd name="connsiteX110" fmla="*/ 5065426 w 12192000"/>
              <a:gd name="connsiteY110" fmla="*/ 2324076 h 3482342"/>
              <a:gd name="connsiteX111" fmla="*/ 4975908 w 12192000"/>
              <a:gd name="connsiteY111" fmla="*/ 2364128 h 3482342"/>
              <a:gd name="connsiteX112" fmla="*/ 4913723 w 12192000"/>
              <a:gd name="connsiteY112" fmla="*/ 2385265 h 3482342"/>
              <a:gd name="connsiteX113" fmla="*/ 4746485 w 12192000"/>
              <a:gd name="connsiteY113" fmla="*/ 2451769 h 3482342"/>
              <a:gd name="connsiteX114" fmla="*/ 4681588 w 12192000"/>
              <a:gd name="connsiteY114" fmla="*/ 2467494 h 3482342"/>
              <a:gd name="connsiteX115" fmla="*/ 1783655 w 12192000"/>
              <a:gd name="connsiteY115" fmla="*/ 3163860 h 3482342"/>
              <a:gd name="connsiteX116" fmla="*/ 1325955 w 12192000"/>
              <a:gd name="connsiteY116" fmla="*/ 3176692 h 3482342"/>
              <a:gd name="connsiteX117" fmla="*/ 1190384 w 12192000"/>
              <a:gd name="connsiteY117" fmla="*/ 3203504 h 3482342"/>
              <a:gd name="connsiteX118" fmla="*/ 1094537 w 12192000"/>
              <a:gd name="connsiteY118" fmla="*/ 3229469 h 3482342"/>
              <a:gd name="connsiteX119" fmla="*/ 779276 w 12192000"/>
              <a:gd name="connsiteY119" fmla="*/ 3327290 h 3482342"/>
              <a:gd name="connsiteX120" fmla="*/ 600378 w 12192000"/>
              <a:gd name="connsiteY120" fmla="*/ 3335250 h 3482342"/>
              <a:gd name="connsiteX121" fmla="*/ 493457 w 12192000"/>
              <a:gd name="connsiteY121" fmla="*/ 3365044 h 3482342"/>
              <a:gd name="connsiteX122" fmla="*/ 349402 w 12192000"/>
              <a:gd name="connsiteY122" fmla="*/ 3380897 h 3482342"/>
              <a:gd name="connsiteX123" fmla="*/ 192183 w 12192000"/>
              <a:gd name="connsiteY123" fmla="*/ 3460075 h 3482342"/>
              <a:gd name="connsiteX124" fmla="*/ 46713 w 12192000"/>
              <a:gd name="connsiteY124" fmla="*/ 3462986 h 3482342"/>
              <a:gd name="connsiteX125" fmla="*/ 2765 w 12192000"/>
              <a:gd name="connsiteY125" fmla="*/ 3480770 h 3482342"/>
              <a:gd name="connsiteX126" fmla="*/ 0 w 12192000"/>
              <a:gd name="connsiteY126" fmla="*/ 3482342 h 3482342"/>
              <a:gd name="connsiteX127" fmla="*/ 0 w 12192000"/>
              <a:gd name="connsiteY12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29629 w 12192000"/>
              <a:gd name="connsiteY42" fmla="*/ 1470454 h 3482342"/>
              <a:gd name="connsiteX43" fmla="*/ 10201385 w 12192000"/>
              <a:gd name="connsiteY43" fmla="*/ 1477515 h 3482342"/>
              <a:gd name="connsiteX44" fmla="*/ 10151958 w 12192000"/>
              <a:gd name="connsiteY44" fmla="*/ 1477515 h 3482342"/>
              <a:gd name="connsiteX45" fmla="*/ 10120184 w 12192000"/>
              <a:gd name="connsiteY45" fmla="*/ 1466924 h 3482342"/>
              <a:gd name="connsiteX46" fmla="*/ 10058690 w 12192000"/>
              <a:gd name="connsiteY46" fmla="*/ 1474888 h 3482342"/>
              <a:gd name="connsiteX47" fmla="*/ 10004424 w 12192000"/>
              <a:gd name="connsiteY47" fmla="*/ 1489801 h 3482342"/>
              <a:gd name="connsiteX48" fmla="*/ 9999951 w 12192000"/>
              <a:gd name="connsiteY48" fmla="*/ 1499127 h 3482342"/>
              <a:gd name="connsiteX49" fmla="*/ 9845462 w 12192000"/>
              <a:gd name="connsiteY49" fmla="*/ 1548192 h 3482342"/>
              <a:gd name="connsiteX50" fmla="*/ 9736156 w 12192000"/>
              <a:gd name="connsiteY50" fmla="*/ 1581928 h 3482342"/>
              <a:gd name="connsiteX51" fmla="*/ 9693355 w 12192000"/>
              <a:gd name="connsiteY51" fmla="*/ 1602632 h 3482342"/>
              <a:gd name="connsiteX52" fmla="*/ 9664242 w 12192000"/>
              <a:gd name="connsiteY52" fmla="*/ 1622075 h 3482342"/>
              <a:gd name="connsiteX53" fmla="*/ 9579195 w 12192000"/>
              <a:gd name="connsiteY53" fmla="*/ 1648017 h 3482342"/>
              <a:gd name="connsiteX54" fmla="*/ 9433652 w 12192000"/>
              <a:gd name="connsiteY54" fmla="*/ 1681174 h 3482342"/>
              <a:gd name="connsiteX55" fmla="*/ 9403775 w 12192000"/>
              <a:gd name="connsiteY55" fmla="*/ 1690403 h 3482342"/>
              <a:gd name="connsiteX56" fmla="*/ 9382503 w 12192000"/>
              <a:gd name="connsiteY56" fmla="*/ 1706957 h 3482342"/>
              <a:gd name="connsiteX57" fmla="*/ 9381410 w 12192000"/>
              <a:gd name="connsiteY57" fmla="*/ 1718312 h 3482342"/>
              <a:gd name="connsiteX58" fmla="*/ 9365685 w 12192000"/>
              <a:gd name="connsiteY58" fmla="*/ 1724772 h 3482342"/>
              <a:gd name="connsiteX59" fmla="*/ 9278020 w 12192000"/>
              <a:gd name="connsiteY59" fmla="*/ 1741161 h 3482342"/>
              <a:gd name="connsiteX60" fmla="*/ 9217145 w 12192000"/>
              <a:gd name="connsiteY60" fmla="*/ 1771195 h 3482342"/>
              <a:gd name="connsiteX61" fmla="*/ 8955875 w 12192000"/>
              <a:gd name="connsiteY61" fmla="*/ 1796806 h 3482342"/>
              <a:gd name="connsiteX62" fmla="*/ 8648415 w 12192000"/>
              <a:gd name="connsiteY62" fmla="*/ 1878623 h 3482342"/>
              <a:gd name="connsiteX63" fmla="*/ 8495949 w 12192000"/>
              <a:gd name="connsiteY63" fmla="*/ 1902425 h 3482342"/>
              <a:gd name="connsiteX64" fmla="*/ 8236214 w 12192000"/>
              <a:gd name="connsiteY64" fmla="*/ 1909725 h 3482342"/>
              <a:gd name="connsiteX65" fmla="*/ 8132104 w 12192000"/>
              <a:gd name="connsiteY65" fmla="*/ 1895727 h 3482342"/>
              <a:gd name="connsiteX66" fmla="*/ 7918078 w 12192000"/>
              <a:gd name="connsiteY66" fmla="*/ 1862668 h 3482342"/>
              <a:gd name="connsiteX67" fmla="*/ 7817899 w 12192000"/>
              <a:gd name="connsiteY67" fmla="*/ 1862176 h 3482342"/>
              <a:gd name="connsiteX68" fmla="*/ 7768994 w 12192000"/>
              <a:gd name="connsiteY68" fmla="*/ 1855721 h 3482342"/>
              <a:gd name="connsiteX69" fmla="*/ 7618027 w 12192000"/>
              <a:gd name="connsiteY69" fmla="*/ 1830959 h 3482342"/>
              <a:gd name="connsiteX70" fmla="*/ 7449425 w 12192000"/>
              <a:gd name="connsiteY70" fmla="*/ 1810910 h 3482342"/>
              <a:gd name="connsiteX71" fmla="*/ 7342915 w 12192000"/>
              <a:gd name="connsiteY71" fmla="*/ 1819827 h 3482342"/>
              <a:gd name="connsiteX72" fmla="*/ 7255191 w 12192000"/>
              <a:gd name="connsiteY72" fmla="*/ 1834354 h 3482342"/>
              <a:gd name="connsiteX73" fmla="*/ 7131205 w 12192000"/>
              <a:gd name="connsiteY73" fmla="*/ 1845557 h 3482342"/>
              <a:gd name="connsiteX74" fmla="*/ 6941837 w 12192000"/>
              <a:gd name="connsiteY74" fmla="*/ 1840640 h 3482342"/>
              <a:gd name="connsiteX75" fmla="*/ 6837145 w 12192000"/>
              <a:gd name="connsiteY75" fmla="*/ 1870724 h 3482342"/>
              <a:gd name="connsiteX76" fmla="*/ 6753991 w 12192000"/>
              <a:gd name="connsiteY76" fmla="*/ 1860969 h 3482342"/>
              <a:gd name="connsiteX77" fmla="*/ 6727754 w 12192000"/>
              <a:gd name="connsiteY77" fmla="*/ 1882372 h 3482342"/>
              <a:gd name="connsiteX78" fmla="*/ 6723371 w 12192000"/>
              <a:gd name="connsiteY78" fmla="*/ 1886494 h 3482342"/>
              <a:gd name="connsiteX79" fmla="*/ 6702779 w 12192000"/>
              <a:gd name="connsiteY79" fmla="*/ 1893601 h 3482342"/>
              <a:gd name="connsiteX80" fmla="*/ 6686657 w 12192000"/>
              <a:gd name="connsiteY80" fmla="*/ 1907344 h 3482342"/>
              <a:gd name="connsiteX81" fmla="*/ 6651330 w 12192000"/>
              <a:gd name="connsiteY81" fmla="*/ 1922921 h 3482342"/>
              <a:gd name="connsiteX82" fmla="*/ 6622958 w 12192000"/>
              <a:gd name="connsiteY82" fmla="*/ 1936255 h 3482342"/>
              <a:gd name="connsiteX83" fmla="*/ 6522602 w 12192000"/>
              <a:gd name="connsiteY83" fmla="*/ 1954133 h 3482342"/>
              <a:gd name="connsiteX84" fmla="*/ 6444344 w 12192000"/>
              <a:gd name="connsiteY84" fmla="*/ 1969663 h 3482342"/>
              <a:gd name="connsiteX85" fmla="*/ 6409626 w 12192000"/>
              <a:gd name="connsiteY85" fmla="*/ 1978846 h 3482342"/>
              <a:gd name="connsiteX86" fmla="*/ 6333446 w 12192000"/>
              <a:gd name="connsiteY86" fmla="*/ 1997163 h 3482342"/>
              <a:gd name="connsiteX87" fmla="*/ 6294933 w 12192000"/>
              <a:gd name="connsiteY87" fmla="*/ 2019412 h 3482342"/>
              <a:gd name="connsiteX88" fmla="*/ 6238719 w 12192000"/>
              <a:gd name="connsiteY88" fmla="*/ 2042547 h 3482342"/>
              <a:gd name="connsiteX89" fmla="*/ 6187205 w 12192000"/>
              <a:gd name="connsiteY89" fmla="*/ 2060048 h 3482342"/>
              <a:gd name="connsiteX90" fmla="*/ 6138780 w 12192000"/>
              <a:gd name="connsiteY90" fmla="*/ 2081918 h 3482342"/>
              <a:gd name="connsiteX91" fmla="*/ 6120125 w 12192000"/>
              <a:gd name="connsiteY91" fmla="*/ 2109475 h 3482342"/>
              <a:gd name="connsiteX92" fmla="*/ 6056576 w 12192000"/>
              <a:gd name="connsiteY92" fmla="*/ 2120066 h 3482342"/>
              <a:gd name="connsiteX93" fmla="*/ 5993794 w 12192000"/>
              <a:gd name="connsiteY93" fmla="*/ 2122569 h 3482342"/>
              <a:gd name="connsiteX94" fmla="*/ 5943601 w 12192000"/>
              <a:gd name="connsiteY94" fmla="*/ 2137719 h 3482342"/>
              <a:gd name="connsiteX95" fmla="*/ 5898141 w 12192000"/>
              <a:gd name="connsiteY95" fmla="*/ 2144806 h 3482342"/>
              <a:gd name="connsiteX96" fmla="*/ 5855337 w 12192000"/>
              <a:gd name="connsiteY96" fmla="*/ 2137719 h 3482342"/>
              <a:gd name="connsiteX97" fmla="*/ 5817682 w 12192000"/>
              <a:gd name="connsiteY97" fmla="*/ 2157358 h 3482342"/>
              <a:gd name="connsiteX98" fmla="*/ 5735300 w 12192000"/>
              <a:gd name="connsiteY98" fmla="*/ 2158902 h 3482342"/>
              <a:gd name="connsiteX99" fmla="*/ 5591469 w 12192000"/>
              <a:gd name="connsiteY99" fmla="*/ 2178389 h 3482342"/>
              <a:gd name="connsiteX100" fmla="*/ 5505818 w 12192000"/>
              <a:gd name="connsiteY100" fmla="*/ 2194207 h 3482342"/>
              <a:gd name="connsiteX101" fmla="*/ 5452860 w 12192000"/>
              <a:gd name="connsiteY101" fmla="*/ 2180085 h 3482342"/>
              <a:gd name="connsiteX102" fmla="*/ 5414282 w 12192000"/>
              <a:gd name="connsiteY102" fmla="*/ 2183070 h 3482342"/>
              <a:gd name="connsiteX103" fmla="*/ 5368369 w 12192000"/>
              <a:gd name="connsiteY103" fmla="*/ 2204272 h 3482342"/>
              <a:gd name="connsiteX104" fmla="*/ 5336354 w 12192000"/>
              <a:gd name="connsiteY104" fmla="*/ 2218920 h 3482342"/>
              <a:gd name="connsiteX105" fmla="*/ 5291263 w 12192000"/>
              <a:gd name="connsiteY105" fmla="*/ 2239182 h 3482342"/>
              <a:gd name="connsiteX106" fmla="*/ 5255152 w 12192000"/>
              <a:gd name="connsiteY106" fmla="*/ 2247164 h 3482342"/>
              <a:gd name="connsiteX107" fmla="*/ 5233796 w 12192000"/>
              <a:gd name="connsiteY107" fmla="*/ 2268260 h 3482342"/>
              <a:gd name="connsiteX108" fmla="*/ 5212786 w 12192000"/>
              <a:gd name="connsiteY108" fmla="*/ 2296592 h 3482342"/>
              <a:gd name="connsiteX109" fmla="*/ 5173523 w 12192000"/>
              <a:gd name="connsiteY109" fmla="*/ 2309057 h 3482342"/>
              <a:gd name="connsiteX110" fmla="*/ 5123830 w 12192000"/>
              <a:gd name="connsiteY110" fmla="*/ 2307070 h 3482342"/>
              <a:gd name="connsiteX111" fmla="*/ 5065426 w 12192000"/>
              <a:gd name="connsiteY111" fmla="*/ 2324076 h 3482342"/>
              <a:gd name="connsiteX112" fmla="*/ 4975908 w 12192000"/>
              <a:gd name="connsiteY112" fmla="*/ 2364128 h 3482342"/>
              <a:gd name="connsiteX113" fmla="*/ 4913723 w 12192000"/>
              <a:gd name="connsiteY113" fmla="*/ 2385265 h 3482342"/>
              <a:gd name="connsiteX114" fmla="*/ 4746485 w 12192000"/>
              <a:gd name="connsiteY114" fmla="*/ 2451769 h 3482342"/>
              <a:gd name="connsiteX115" fmla="*/ 4681588 w 12192000"/>
              <a:gd name="connsiteY115" fmla="*/ 2467494 h 3482342"/>
              <a:gd name="connsiteX116" fmla="*/ 1783655 w 12192000"/>
              <a:gd name="connsiteY116" fmla="*/ 3163860 h 3482342"/>
              <a:gd name="connsiteX117" fmla="*/ 1325955 w 12192000"/>
              <a:gd name="connsiteY117" fmla="*/ 3176692 h 3482342"/>
              <a:gd name="connsiteX118" fmla="*/ 1190384 w 12192000"/>
              <a:gd name="connsiteY118" fmla="*/ 3203504 h 3482342"/>
              <a:gd name="connsiteX119" fmla="*/ 1094537 w 12192000"/>
              <a:gd name="connsiteY119" fmla="*/ 3229469 h 3482342"/>
              <a:gd name="connsiteX120" fmla="*/ 779276 w 12192000"/>
              <a:gd name="connsiteY120" fmla="*/ 3327290 h 3482342"/>
              <a:gd name="connsiteX121" fmla="*/ 600378 w 12192000"/>
              <a:gd name="connsiteY121" fmla="*/ 3335250 h 3482342"/>
              <a:gd name="connsiteX122" fmla="*/ 493457 w 12192000"/>
              <a:gd name="connsiteY122" fmla="*/ 3365044 h 3482342"/>
              <a:gd name="connsiteX123" fmla="*/ 349402 w 12192000"/>
              <a:gd name="connsiteY123" fmla="*/ 3380897 h 3482342"/>
              <a:gd name="connsiteX124" fmla="*/ 192183 w 12192000"/>
              <a:gd name="connsiteY124" fmla="*/ 3460075 h 3482342"/>
              <a:gd name="connsiteX125" fmla="*/ 46713 w 12192000"/>
              <a:gd name="connsiteY125" fmla="*/ 3462986 h 3482342"/>
              <a:gd name="connsiteX126" fmla="*/ 2765 w 12192000"/>
              <a:gd name="connsiteY126" fmla="*/ 3480770 h 3482342"/>
              <a:gd name="connsiteX127" fmla="*/ 0 w 12192000"/>
              <a:gd name="connsiteY127" fmla="*/ 3482342 h 3482342"/>
              <a:gd name="connsiteX128" fmla="*/ 0 w 12192000"/>
              <a:gd name="connsiteY12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87356 w 12192000"/>
              <a:gd name="connsiteY37" fmla="*/ 1385722 h 3482342"/>
              <a:gd name="connsiteX38" fmla="*/ 10464012 w 12192000"/>
              <a:gd name="connsiteY38" fmla="*/ 1391778 h 3482342"/>
              <a:gd name="connsiteX39" fmla="*/ 10405409 w 12192000"/>
              <a:gd name="connsiteY39" fmla="*/ 1422789 h 3482342"/>
              <a:gd name="connsiteX40" fmla="*/ 10370530 w 12192000"/>
              <a:gd name="connsiteY40" fmla="*/ 1441596 h 3482342"/>
              <a:gd name="connsiteX41" fmla="*/ 10300239 w 12192000"/>
              <a:gd name="connsiteY41" fmla="*/ 1456332 h 3482342"/>
              <a:gd name="connsiteX42" fmla="*/ 10264922 w 12192000"/>
              <a:gd name="connsiteY42" fmla="*/ 1472107 h 3482342"/>
              <a:gd name="connsiteX43" fmla="*/ 10229629 w 12192000"/>
              <a:gd name="connsiteY43" fmla="*/ 1470454 h 3482342"/>
              <a:gd name="connsiteX44" fmla="*/ 10201385 w 12192000"/>
              <a:gd name="connsiteY44" fmla="*/ 1477515 h 3482342"/>
              <a:gd name="connsiteX45" fmla="*/ 10151958 w 12192000"/>
              <a:gd name="connsiteY45" fmla="*/ 1477515 h 3482342"/>
              <a:gd name="connsiteX46" fmla="*/ 10120184 w 12192000"/>
              <a:gd name="connsiteY46" fmla="*/ 1466924 h 3482342"/>
              <a:gd name="connsiteX47" fmla="*/ 10058690 w 12192000"/>
              <a:gd name="connsiteY47" fmla="*/ 1474888 h 3482342"/>
              <a:gd name="connsiteX48" fmla="*/ 10004424 w 12192000"/>
              <a:gd name="connsiteY48" fmla="*/ 1489801 h 3482342"/>
              <a:gd name="connsiteX49" fmla="*/ 9999951 w 12192000"/>
              <a:gd name="connsiteY49" fmla="*/ 1499127 h 3482342"/>
              <a:gd name="connsiteX50" fmla="*/ 9845462 w 12192000"/>
              <a:gd name="connsiteY50" fmla="*/ 1548192 h 3482342"/>
              <a:gd name="connsiteX51" fmla="*/ 9736156 w 12192000"/>
              <a:gd name="connsiteY51" fmla="*/ 1581928 h 3482342"/>
              <a:gd name="connsiteX52" fmla="*/ 9693355 w 12192000"/>
              <a:gd name="connsiteY52" fmla="*/ 1602632 h 3482342"/>
              <a:gd name="connsiteX53" fmla="*/ 9664242 w 12192000"/>
              <a:gd name="connsiteY53" fmla="*/ 1622075 h 3482342"/>
              <a:gd name="connsiteX54" fmla="*/ 9579195 w 12192000"/>
              <a:gd name="connsiteY54" fmla="*/ 1648017 h 3482342"/>
              <a:gd name="connsiteX55" fmla="*/ 9433652 w 12192000"/>
              <a:gd name="connsiteY55" fmla="*/ 1681174 h 3482342"/>
              <a:gd name="connsiteX56" fmla="*/ 9403775 w 12192000"/>
              <a:gd name="connsiteY56" fmla="*/ 1690403 h 3482342"/>
              <a:gd name="connsiteX57" fmla="*/ 9382503 w 12192000"/>
              <a:gd name="connsiteY57" fmla="*/ 1706957 h 3482342"/>
              <a:gd name="connsiteX58" fmla="*/ 9381410 w 12192000"/>
              <a:gd name="connsiteY58" fmla="*/ 1718312 h 3482342"/>
              <a:gd name="connsiteX59" fmla="*/ 9365685 w 12192000"/>
              <a:gd name="connsiteY59" fmla="*/ 1724772 h 3482342"/>
              <a:gd name="connsiteX60" fmla="*/ 9278020 w 12192000"/>
              <a:gd name="connsiteY60" fmla="*/ 1741161 h 3482342"/>
              <a:gd name="connsiteX61" fmla="*/ 9217145 w 12192000"/>
              <a:gd name="connsiteY61" fmla="*/ 1771195 h 3482342"/>
              <a:gd name="connsiteX62" fmla="*/ 8955875 w 12192000"/>
              <a:gd name="connsiteY62" fmla="*/ 1796806 h 3482342"/>
              <a:gd name="connsiteX63" fmla="*/ 8648415 w 12192000"/>
              <a:gd name="connsiteY63" fmla="*/ 1878623 h 3482342"/>
              <a:gd name="connsiteX64" fmla="*/ 8495949 w 12192000"/>
              <a:gd name="connsiteY64" fmla="*/ 1902425 h 3482342"/>
              <a:gd name="connsiteX65" fmla="*/ 8236214 w 12192000"/>
              <a:gd name="connsiteY65" fmla="*/ 1909725 h 3482342"/>
              <a:gd name="connsiteX66" fmla="*/ 8132104 w 12192000"/>
              <a:gd name="connsiteY66" fmla="*/ 1895727 h 3482342"/>
              <a:gd name="connsiteX67" fmla="*/ 7918078 w 12192000"/>
              <a:gd name="connsiteY67" fmla="*/ 1862668 h 3482342"/>
              <a:gd name="connsiteX68" fmla="*/ 7817899 w 12192000"/>
              <a:gd name="connsiteY68" fmla="*/ 1862176 h 3482342"/>
              <a:gd name="connsiteX69" fmla="*/ 7768994 w 12192000"/>
              <a:gd name="connsiteY69" fmla="*/ 1855721 h 3482342"/>
              <a:gd name="connsiteX70" fmla="*/ 7618027 w 12192000"/>
              <a:gd name="connsiteY70" fmla="*/ 1830959 h 3482342"/>
              <a:gd name="connsiteX71" fmla="*/ 7449425 w 12192000"/>
              <a:gd name="connsiteY71" fmla="*/ 1810910 h 3482342"/>
              <a:gd name="connsiteX72" fmla="*/ 7342915 w 12192000"/>
              <a:gd name="connsiteY72" fmla="*/ 1819827 h 3482342"/>
              <a:gd name="connsiteX73" fmla="*/ 7255191 w 12192000"/>
              <a:gd name="connsiteY73" fmla="*/ 1834354 h 3482342"/>
              <a:gd name="connsiteX74" fmla="*/ 7131205 w 12192000"/>
              <a:gd name="connsiteY74" fmla="*/ 1845557 h 3482342"/>
              <a:gd name="connsiteX75" fmla="*/ 6941837 w 12192000"/>
              <a:gd name="connsiteY75" fmla="*/ 1840640 h 3482342"/>
              <a:gd name="connsiteX76" fmla="*/ 6837145 w 12192000"/>
              <a:gd name="connsiteY76" fmla="*/ 1870724 h 3482342"/>
              <a:gd name="connsiteX77" fmla="*/ 6753991 w 12192000"/>
              <a:gd name="connsiteY77" fmla="*/ 1860969 h 3482342"/>
              <a:gd name="connsiteX78" fmla="*/ 6727754 w 12192000"/>
              <a:gd name="connsiteY78" fmla="*/ 1882372 h 3482342"/>
              <a:gd name="connsiteX79" fmla="*/ 6723371 w 12192000"/>
              <a:gd name="connsiteY79" fmla="*/ 1886494 h 3482342"/>
              <a:gd name="connsiteX80" fmla="*/ 6702779 w 12192000"/>
              <a:gd name="connsiteY80" fmla="*/ 1893601 h 3482342"/>
              <a:gd name="connsiteX81" fmla="*/ 6686657 w 12192000"/>
              <a:gd name="connsiteY81" fmla="*/ 1907344 h 3482342"/>
              <a:gd name="connsiteX82" fmla="*/ 6651330 w 12192000"/>
              <a:gd name="connsiteY82" fmla="*/ 1922921 h 3482342"/>
              <a:gd name="connsiteX83" fmla="*/ 6622958 w 12192000"/>
              <a:gd name="connsiteY83" fmla="*/ 1936255 h 3482342"/>
              <a:gd name="connsiteX84" fmla="*/ 6522602 w 12192000"/>
              <a:gd name="connsiteY84" fmla="*/ 1954133 h 3482342"/>
              <a:gd name="connsiteX85" fmla="*/ 6444344 w 12192000"/>
              <a:gd name="connsiteY85" fmla="*/ 1969663 h 3482342"/>
              <a:gd name="connsiteX86" fmla="*/ 6409626 w 12192000"/>
              <a:gd name="connsiteY86" fmla="*/ 1978846 h 3482342"/>
              <a:gd name="connsiteX87" fmla="*/ 6333446 w 12192000"/>
              <a:gd name="connsiteY87" fmla="*/ 1997163 h 3482342"/>
              <a:gd name="connsiteX88" fmla="*/ 6294933 w 12192000"/>
              <a:gd name="connsiteY88" fmla="*/ 2019412 h 3482342"/>
              <a:gd name="connsiteX89" fmla="*/ 6238719 w 12192000"/>
              <a:gd name="connsiteY89" fmla="*/ 2042547 h 3482342"/>
              <a:gd name="connsiteX90" fmla="*/ 6187205 w 12192000"/>
              <a:gd name="connsiteY90" fmla="*/ 2060048 h 3482342"/>
              <a:gd name="connsiteX91" fmla="*/ 6138780 w 12192000"/>
              <a:gd name="connsiteY91" fmla="*/ 2081918 h 3482342"/>
              <a:gd name="connsiteX92" fmla="*/ 6120125 w 12192000"/>
              <a:gd name="connsiteY92" fmla="*/ 2109475 h 3482342"/>
              <a:gd name="connsiteX93" fmla="*/ 6056576 w 12192000"/>
              <a:gd name="connsiteY93" fmla="*/ 2120066 h 3482342"/>
              <a:gd name="connsiteX94" fmla="*/ 5993794 w 12192000"/>
              <a:gd name="connsiteY94" fmla="*/ 2122569 h 3482342"/>
              <a:gd name="connsiteX95" fmla="*/ 5943601 w 12192000"/>
              <a:gd name="connsiteY95" fmla="*/ 2137719 h 3482342"/>
              <a:gd name="connsiteX96" fmla="*/ 5898141 w 12192000"/>
              <a:gd name="connsiteY96" fmla="*/ 2144806 h 3482342"/>
              <a:gd name="connsiteX97" fmla="*/ 5855337 w 12192000"/>
              <a:gd name="connsiteY97" fmla="*/ 2137719 h 3482342"/>
              <a:gd name="connsiteX98" fmla="*/ 5817682 w 12192000"/>
              <a:gd name="connsiteY98" fmla="*/ 2157358 h 3482342"/>
              <a:gd name="connsiteX99" fmla="*/ 5735300 w 12192000"/>
              <a:gd name="connsiteY99" fmla="*/ 2158902 h 3482342"/>
              <a:gd name="connsiteX100" fmla="*/ 5591469 w 12192000"/>
              <a:gd name="connsiteY100" fmla="*/ 2178389 h 3482342"/>
              <a:gd name="connsiteX101" fmla="*/ 5505818 w 12192000"/>
              <a:gd name="connsiteY101" fmla="*/ 2194207 h 3482342"/>
              <a:gd name="connsiteX102" fmla="*/ 5452860 w 12192000"/>
              <a:gd name="connsiteY102" fmla="*/ 2180085 h 3482342"/>
              <a:gd name="connsiteX103" fmla="*/ 5414282 w 12192000"/>
              <a:gd name="connsiteY103" fmla="*/ 2183070 h 3482342"/>
              <a:gd name="connsiteX104" fmla="*/ 5368369 w 12192000"/>
              <a:gd name="connsiteY104" fmla="*/ 2204272 h 3482342"/>
              <a:gd name="connsiteX105" fmla="*/ 5336354 w 12192000"/>
              <a:gd name="connsiteY105" fmla="*/ 2218920 h 3482342"/>
              <a:gd name="connsiteX106" fmla="*/ 5291263 w 12192000"/>
              <a:gd name="connsiteY106" fmla="*/ 2239182 h 3482342"/>
              <a:gd name="connsiteX107" fmla="*/ 5255152 w 12192000"/>
              <a:gd name="connsiteY107" fmla="*/ 2247164 h 3482342"/>
              <a:gd name="connsiteX108" fmla="*/ 5233796 w 12192000"/>
              <a:gd name="connsiteY108" fmla="*/ 2268260 h 3482342"/>
              <a:gd name="connsiteX109" fmla="*/ 5212786 w 12192000"/>
              <a:gd name="connsiteY109" fmla="*/ 2296592 h 3482342"/>
              <a:gd name="connsiteX110" fmla="*/ 5173523 w 12192000"/>
              <a:gd name="connsiteY110" fmla="*/ 2309057 h 3482342"/>
              <a:gd name="connsiteX111" fmla="*/ 5123830 w 12192000"/>
              <a:gd name="connsiteY111" fmla="*/ 2307070 h 3482342"/>
              <a:gd name="connsiteX112" fmla="*/ 5065426 w 12192000"/>
              <a:gd name="connsiteY112" fmla="*/ 2324076 h 3482342"/>
              <a:gd name="connsiteX113" fmla="*/ 4975908 w 12192000"/>
              <a:gd name="connsiteY113" fmla="*/ 2364128 h 3482342"/>
              <a:gd name="connsiteX114" fmla="*/ 4913723 w 12192000"/>
              <a:gd name="connsiteY114" fmla="*/ 2385265 h 3482342"/>
              <a:gd name="connsiteX115" fmla="*/ 4746485 w 12192000"/>
              <a:gd name="connsiteY115" fmla="*/ 2451769 h 3482342"/>
              <a:gd name="connsiteX116" fmla="*/ 4681588 w 12192000"/>
              <a:gd name="connsiteY116" fmla="*/ 2467494 h 3482342"/>
              <a:gd name="connsiteX117" fmla="*/ 1783655 w 12192000"/>
              <a:gd name="connsiteY117" fmla="*/ 3163860 h 3482342"/>
              <a:gd name="connsiteX118" fmla="*/ 1325955 w 12192000"/>
              <a:gd name="connsiteY118" fmla="*/ 3176692 h 3482342"/>
              <a:gd name="connsiteX119" fmla="*/ 1190384 w 12192000"/>
              <a:gd name="connsiteY119" fmla="*/ 3203504 h 3482342"/>
              <a:gd name="connsiteX120" fmla="*/ 1094537 w 12192000"/>
              <a:gd name="connsiteY120" fmla="*/ 3229469 h 3482342"/>
              <a:gd name="connsiteX121" fmla="*/ 779276 w 12192000"/>
              <a:gd name="connsiteY121" fmla="*/ 3327290 h 3482342"/>
              <a:gd name="connsiteX122" fmla="*/ 600378 w 12192000"/>
              <a:gd name="connsiteY122" fmla="*/ 3335250 h 3482342"/>
              <a:gd name="connsiteX123" fmla="*/ 493457 w 12192000"/>
              <a:gd name="connsiteY123" fmla="*/ 3365044 h 3482342"/>
              <a:gd name="connsiteX124" fmla="*/ 349402 w 12192000"/>
              <a:gd name="connsiteY124" fmla="*/ 3380897 h 3482342"/>
              <a:gd name="connsiteX125" fmla="*/ 192183 w 12192000"/>
              <a:gd name="connsiteY125" fmla="*/ 3460075 h 3482342"/>
              <a:gd name="connsiteX126" fmla="*/ 46713 w 12192000"/>
              <a:gd name="connsiteY126" fmla="*/ 3462986 h 3482342"/>
              <a:gd name="connsiteX127" fmla="*/ 2765 w 12192000"/>
              <a:gd name="connsiteY127" fmla="*/ 3480770 h 3482342"/>
              <a:gd name="connsiteX128" fmla="*/ 0 w 12192000"/>
              <a:gd name="connsiteY128" fmla="*/ 3482342 h 3482342"/>
              <a:gd name="connsiteX129" fmla="*/ 0 w 12192000"/>
              <a:gd name="connsiteY12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50756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7375 w 12192000"/>
              <a:gd name="connsiteY36" fmla="*/ 1375130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58690 w 12192000"/>
              <a:gd name="connsiteY49" fmla="*/ 1474888 h 3482342"/>
              <a:gd name="connsiteX50" fmla="*/ 10004424 w 12192000"/>
              <a:gd name="connsiteY50" fmla="*/ 1489801 h 3482342"/>
              <a:gd name="connsiteX51" fmla="*/ 9999951 w 12192000"/>
              <a:gd name="connsiteY51" fmla="*/ 1499127 h 3482342"/>
              <a:gd name="connsiteX52" fmla="*/ 9845462 w 12192000"/>
              <a:gd name="connsiteY52" fmla="*/ 1548192 h 3482342"/>
              <a:gd name="connsiteX53" fmla="*/ 9736156 w 12192000"/>
              <a:gd name="connsiteY53" fmla="*/ 1581928 h 3482342"/>
              <a:gd name="connsiteX54" fmla="*/ 9693355 w 12192000"/>
              <a:gd name="connsiteY54" fmla="*/ 1602632 h 3482342"/>
              <a:gd name="connsiteX55" fmla="*/ 9664242 w 12192000"/>
              <a:gd name="connsiteY55" fmla="*/ 1622075 h 3482342"/>
              <a:gd name="connsiteX56" fmla="*/ 9579195 w 12192000"/>
              <a:gd name="connsiteY56" fmla="*/ 1648017 h 3482342"/>
              <a:gd name="connsiteX57" fmla="*/ 9433652 w 12192000"/>
              <a:gd name="connsiteY57" fmla="*/ 1681174 h 3482342"/>
              <a:gd name="connsiteX58" fmla="*/ 9403775 w 12192000"/>
              <a:gd name="connsiteY58" fmla="*/ 1690403 h 3482342"/>
              <a:gd name="connsiteX59" fmla="*/ 9382503 w 12192000"/>
              <a:gd name="connsiteY59" fmla="*/ 1706957 h 3482342"/>
              <a:gd name="connsiteX60" fmla="*/ 9381410 w 12192000"/>
              <a:gd name="connsiteY60" fmla="*/ 1718312 h 3482342"/>
              <a:gd name="connsiteX61" fmla="*/ 9365685 w 12192000"/>
              <a:gd name="connsiteY61" fmla="*/ 1724772 h 3482342"/>
              <a:gd name="connsiteX62" fmla="*/ 9278020 w 12192000"/>
              <a:gd name="connsiteY62" fmla="*/ 1741161 h 3482342"/>
              <a:gd name="connsiteX63" fmla="*/ 9217145 w 12192000"/>
              <a:gd name="connsiteY63" fmla="*/ 1771195 h 3482342"/>
              <a:gd name="connsiteX64" fmla="*/ 8955875 w 12192000"/>
              <a:gd name="connsiteY64" fmla="*/ 1796806 h 3482342"/>
              <a:gd name="connsiteX65" fmla="*/ 8648415 w 12192000"/>
              <a:gd name="connsiteY65" fmla="*/ 1878623 h 3482342"/>
              <a:gd name="connsiteX66" fmla="*/ 8495949 w 12192000"/>
              <a:gd name="connsiteY66" fmla="*/ 1902425 h 3482342"/>
              <a:gd name="connsiteX67" fmla="*/ 8236214 w 12192000"/>
              <a:gd name="connsiteY67" fmla="*/ 1909725 h 3482342"/>
              <a:gd name="connsiteX68" fmla="*/ 8132104 w 12192000"/>
              <a:gd name="connsiteY68" fmla="*/ 1895727 h 3482342"/>
              <a:gd name="connsiteX69" fmla="*/ 7918078 w 12192000"/>
              <a:gd name="connsiteY69" fmla="*/ 1862668 h 3482342"/>
              <a:gd name="connsiteX70" fmla="*/ 7817899 w 12192000"/>
              <a:gd name="connsiteY70" fmla="*/ 1862176 h 3482342"/>
              <a:gd name="connsiteX71" fmla="*/ 7768994 w 12192000"/>
              <a:gd name="connsiteY71" fmla="*/ 1855721 h 3482342"/>
              <a:gd name="connsiteX72" fmla="*/ 7618027 w 12192000"/>
              <a:gd name="connsiteY72" fmla="*/ 1830959 h 3482342"/>
              <a:gd name="connsiteX73" fmla="*/ 7449425 w 12192000"/>
              <a:gd name="connsiteY73" fmla="*/ 1810910 h 3482342"/>
              <a:gd name="connsiteX74" fmla="*/ 7342915 w 12192000"/>
              <a:gd name="connsiteY74" fmla="*/ 1819827 h 3482342"/>
              <a:gd name="connsiteX75" fmla="*/ 7255191 w 12192000"/>
              <a:gd name="connsiteY75" fmla="*/ 1834354 h 3482342"/>
              <a:gd name="connsiteX76" fmla="*/ 7131205 w 12192000"/>
              <a:gd name="connsiteY76" fmla="*/ 1845557 h 3482342"/>
              <a:gd name="connsiteX77" fmla="*/ 6941837 w 12192000"/>
              <a:gd name="connsiteY77" fmla="*/ 1840640 h 3482342"/>
              <a:gd name="connsiteX78" fmla="*/ 6837145 w 12192000"/>
              <a:gd name="connsiteY78" fmla="*/ 1870724 h 3482342"/>
              <a:gd name="connsiteX79" fmla="*/ 6753991 w 12192000"/>
              <a:gd name="connsiteY79" fmla="*/ 1860969 h 3482342"/>
              <a:gd name="connsiteX80" fmla="*/ 6727754 w 12192000"/>
              <a:gd name="connsiteY80" fmla="*/ 1882372 h 3482342"/>
              <a:gd name="connsiteX81" fmla="*/ 6723371 w 12192000"/>
              <a:gd name="connsiteY81" fmla="*/ 1886494 h 3482342"/>
              <a:gd name="connsiteX82" fmla="*/ 6702779 w 12192000"/>
              <a:gd name="connsiteY82" fmla="*/ 1893601 h 3482342"/>
              <a:gd name="connsiteX83" fmla="*/ 6686657 w 12192000"/>
              <a:gd name="connsiteY83" fmla="*/ 1907344 h 3482342"/>
              <a:gd name="connsiteX84" fmla="*/ 6651330 w 12192000"/>
              <a:gd name="connsiteY84" fmla="*/ 1922921 h 3482342"/>
              <a:gd name="connsiteX85" fmla="*/ 6622958 w 12192000"/>
              <a:gd name="connsiteY85" fmla="*/ 1936255 h 3482342"/>
              <a:gd name="connsiteX86" fmla="*/ 6522602 w 12192000"/>
              <a:gd name="connsiteY86" fmla="*/ 1954133 h 3482342"/>
              <a:gd name="connsiteX87" fmla="*/ 6444344 w 12192000"/>
              <a:gd name="connsiteY87" fmla="*/ 1969663 h 3482342"/>
              <a:gd name="connsiteX88" fmla="*/ 6409626 w 12192000"/>
              <a:gd name="connsiteY88" fmla="*/ 1978846 h 3482342"/>
              <a:gd name="connsiteX89" fmla="*/ 6333446 w 12192000"/>
              <a:gd name="connsiteY89" fmla="*/ 1997163 h 3482342"/>
              <a:gd name="connsiteX90" fmla="*/ 6294933 w 12192000"/>
              <a:gd name="connsiteY90" fmla="*/ 2019412 h 3482342"/>
              <a:gd name="connsiteX91" fmla="*/ 6238719 w 12192000"/>
              <a:gd name="connsiteY91" fmla="*/ 2042547 h 3482342"/>
              <a:gd name="connsiteX92" fmla="*/ 6187205 w 12192000"/>
              <a:gd name="connsiteY92" fmla="*/ 2060048 h 3482342"/>
              <a:gd name="connsiteX93" fmla="*/ 6138780 w 12192000"/>
              <a:gd name="connsiteY93" fmla="*/ 2081918 h 3482342"/>
              <a:gd name="connsiteX94" fmla="*/ 6120125 w 12192000"/>
              <a:gd name="connsiteY94" fmla="*/ 2109475 h 3482342"/>
              <a:gd name="connsiteX95" fmla="*/ 6056576 w 12192000"/>
              <a:gd name="connsiteY95" fmla="*/ 2120066 h 3482342"/>
              <a:gd name="connsiteX96" fmla="*/ 5993794 w 12192000"/>
              <a:gd name="connsiteY96" fmla="*/ 2122569 h 3482342"/>
              <a:gd name="connsiteX97" fmla="*/ 5943601 w 12192000"/>
              <a:gd name="connsiteY97" fmla="*/ 2137719 h 3482342"/>
              <a:gd name="connsiteX98" fmla="*/ 5898141 w 12192000"/>
              <a:gd name="connsiteY98" fmla="*/ 2144806 h 3482342"/>
              <a:gd name="connsiteX99" fmla="*/ 5855337 w 12192000"/>
              <a:gd name="connsiteY99" fmla="*/ 2137719 h 3482342"/>
              <a:gd name="connsiteX100" fmla="*/ 5817682 w 12192000"/>
              <a:gd name="connsiteY100" fmla="*/ 2157358 h 3482342"/>
              <a:gd name="connsiteX101" fmla="*/ 5735300 w 12192000"/>
              <a:gd name="connsiteY101" fmla="*/ 2158902 h 3482342"/>
              <a:gd name="connsiteX102" fmla="*/ 5591469 w 12192000"/>
              <a:gd name="connsiteY102" fmla="*/ 2178389 h 3482342"/>
              <a:gd name="connsiteX103" fmla="*/ 5505818 w 12192000"/>
              <a:gd name="connsiteY103" fmla="*/ 2194207 h 3482342"/>
              <a:gd name="connsiteX104" fmla="*/ 5452860 w 12192000"/>
              <a:gd name="connsiteY104" fmla="*/ 2180085 h 3482342"/>
              <a:gd name="connsiteX105" fmla="*/ 5414282 w 12192000"/>
              <a:gd name="connsiteY105" fmla="*/ 2183070 h 3482342"/>
              <a:gd name="connsiteX106" fmla="*/ 5368369 w 12192000"/>
              <a:gd name="connsiteY106" fmla="*/ 2204272 h 3482342"/>
              <a:gd name="connsiteX107" fmla="*/ 5336354 w 12192000"/>
              <a:gd name="connsiteY107" fmla="*/ 2218920 h 3482342"/>
              <a:gd name="connsiteX108" fmla="*/ 5291263 w 12192000"/>
              <a:gd name="connsiteY108" fmla="*/ 2239182 h 3482342"/>
              <a:gd name="connsiteX109" fmla="*/ 5255152 w 12192000"/>
              <a:gd name="connsiteY109" fmla="*/ 2247164 h 3482342"/>
              <a:gd name="connsiteX110" fmla="*/ 5233796 w 12192000"/>
              <a:gd name="connsiteY110" fmla="*/ 2268260 h 3482342"/>
              <a:gd name="connsiteX111" fmla="*/ 5212786 w 12192000"/>
              <a:gd name="connsiteY111" fmla="*/ 2296592 h 3482342"/>
              <a:gd name="connsiteX112" fmla="*/ 5173523 w 12192000"/>
              <a:gd name="connsiteY112" fmla="*/ 2309057 h 3482342"/>
              <a:gd name="connsiteX113" fmla="*/ 5123830 w 12192000"/>
              <a:gd name="connsiteY113" fmla="*/ 2307070 h 3482342"/>
              <a:gd name="connsiteX114" fmla="*/ 5065426 w 12192000"/>
              <a:gd name="connsiteY114" fmla="*/ 2324076 h 3482342"/>
              <a:gd name="connsiteX115" fmla="*/ 4975908 w 12192000"/>
              <a:gd name="connsiteY115" fmla="*/ 2364128 h 3482342"/>
              <a:gd name="connsiteX116" fmla="*/ 4913723 w 12192000"/>
              <a:gd name="connsiteY116" fmla="*/ 2385265 h 3482342"/>
              <a:gd name="connsiteX117" fmla="*/ 4746485 w 12192000"/>
              <a:gd name="connsiteY117" fmla="*/ 2451769 h 3482342"/>
              <a:gd name="connsiteX118" fmla="*/ 4681588 w 12192000"/>
              <a:gd name="connsiteY118" fmla="*/ 2467494 h 3482342"/>
              <a:gd name="connsiteX119" fmla="*/ 1783655 w 12192000"/>
              <a:gd name="connsiteY119" fmla="*/ 3163860 h 3482342"/>
              <a:gd name="connsiteX120" fmla="*/ 1325955 w 12192000"/>
              <a:gd name="connsiteY120" fmla="*/ 3176692 h 3482342"/>
              <a:gd name="connsiteX121" fmla="*/ 1190384 w 12192000"/>
              <a:gd name="connsiteY121" fmla="*/ 3203504 h 3482342"/>
              <a:gd name="connsiteX122" fmla="*/ 1094537 w 12192000"/>
              <a:gd name="connsiteY122" fmla="*/ 3229469 h 3482342"/>
              <a:gd name="connsiteX123" fmla="*/ 779276 w 12192000"/>
              <a:gd name="connsiteY123" fmla="*/ 3327290 h 3482342"/>
              <a:gd name="connsiteX124" fmla="*/ 600378 w 12192000"/>
              <a:gd name="connsiteY124" fmla="*/ 3335250 h 3482342"/>
              <a:gd name="connsiteX125" fmla="*/ 493457 w 12192000"/>
              <a:gd name="connsiteY125" fmla="*/ 3365044 h 3482342"/>
              <a:gd name="connsiteX126" fmla="*/ 349402 w 12192000"/>
              <a:gd name="connsiteY126" fmla="*/ 3380897 h 3482342"/>
              <a:gd name="connsiteX127" fmla="*/ 192183 w 12192000"/>
              <a:gd name="connsiteY127" fmla="*/ 3460075 h 3482342"/>
              <a:gd name="connsiteX128" fmla="*/ 46713 w 12192000"/>
              <a:gd name="connsiteY128" fmla="*/ 3462986 h 3482342"/>
              <a:gd name="connsiteX129" fmla="*/ 2765 w 12192000"/>
              <a:gd name="connsiteY129" fmla="*/ 3480770 h 3482342"/>
              <a:gd name="connsiteX130" fmla="*/ 0 w 12192000"/>
              <a:gd name="connsiteY130" fmla="*/ 3482342 h 3482342"/>
              <a:gd name="connsiteX131" fmla="*/ 0 w 12192000"/>
              <a:gd name="connsiteY13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495949 w 12192000"/>
              <a:gd name="connsiteY67" fmla="*/ 1902425 h 3482342"/>
              <a:gd name="connsiteX68" fmla="*/ 8236214 w 12192000"/>
              <a:gd name="connsiteY68" fmla="*/ 1909725 h 3482342"/>
              <a:gd name="connsiteX69" fmla="*/ 8132104 w 12192000"/>
              <a:gd name="connsiteY69" fmla="*/ 1895727 h 3482342"/>
              <a:gd name="connsiteX70" fmla="*/ 7918078 w 12192000"/>
              <a:gd name="connsiteY70" fmla="*/ 1862668 h 3482342"/>
              <a:gd name="connsiteX71" fmla="*/ 7817899 w 12192000"/>
              <a:gd name="connsiteY71" fmla="*/ 1862176 h 3482342"/>
              <a:gd name="connsiteX72" fmla="*/ 7768994 w 12192000"/>
              <a:gd name="connsiteY72" fmla="*/ 1855721 h 3482342"/>
              <a:gd name="connsiteX73" fmla="*/ 7618027 w 12192000"/>
              <a:gd name="connsiteY73" fmla="*/ 1830959 h 3482342"/>
              <a:gd name="connsiteX74" fmla="*/ 7449425 w 12192000"/>
              <a:gd name="connsiteY74" fmla="*/ 1810910 h 3482342"/>
              <a:gd name="connsiteX75" fmla="*/ 7342915 w 12192000"/>
              <a:gd name="connsiteY75" fmla="*/ 1819827 h 3482342"/>
              <a:gd name="connsiteX76" fmla="*/ 7255191 w 12192000"/>
              <a:gd name="connsiteY76" fmla="*/ 1834354 h 3482342"/>
              <a:gd name="connsiteX77" fmla="*/ 7131205 w 12192000"/>
              <a:gd name="connsiteY77" fmla="*/ 1845557 h 3482342"/>
              <a:gd name="connsiteX78" fmla="*/ 6941837 w 12192000"/>
              <a:gd name="connsiteY78" fmla="*/ 1840640 h 3482342"/>
              <a:gd name="connsiteX79" fmla="*/ 6837145 w 12192000"/>
              <a:gd name="connsiteY79" fmla="*/ 1870724 h 3482342"/>
              <a:gd name="connsiteX80" fmla="*/ 6753991 w 12192000"/>
              <a:gd name="connsiteY80" fmla="*/ 1860969 h 3482342"/>
              <a:gd name="connsiteX81" fmla="*/ 6727754 w 12192000"/>
              <a:gd name="connsiteY81" fmla="*/ 1882372 h 3482342"/>
              <a:gd name="connsiteX82" fmla="*/ 6723371 w 12192000"/>
              <a:gd name="connsiteY82" fmla="*/ 1886494 h 3482342"/>
              <a:gd name="connsiteX83" fmla="*/ 6702779 w 12192000"/>
              <a:gd name="connsiteY83" fmla="*/ 1893601 h 3482342"/>
              <a:gd name="connsiteX84" fmla="*/ 6686657 w 12192000"/>
              <a:gd name="connsiteY84" fmla="*/ 1907344 h 3482342"/>
              <a:gd name="connsiteX85" fmla="*/ 6651330 w 12192000"/>
              <a:gd name="connsiteY85" fmla="*/ 1922921 h 3482342"/>
              <a:gd name="connsiteX86" fmla="*/ 6622958 w 12192000"/>
              <a:gd name="connsiteY86" fmla="*/ 1936255 h 3482342"/>
              <a:gd name="connsiteX87" fmla="*/ 6522602 w 12192000"/>
              <a:gd name="connsiteY87" fmla="*/ 1954133 h 3482342"/>
              <a:gd name="connsiteX88" fmla="*/ 6444344 w 12192000"/>
              <a:gd name="connsiteY88" fmla="*/ 1969663 h 3482342"/>
              <a:gd name="connsiteX89" fmla="*/ 6409626 w 12192000"/>
              <a:gd name="connsiteY89" fmla="*/ 1978846 h 3482342"/>
              <a:gd name="connsiteX90" fmla="*/ 6333446 w 12192000"/>
              <a:gd name="connsiteY90" fmla="*/ 1997163 h 3482342"/>
              <a:gd name="connsiteX91" fmla="*/ 6294933 w 12192000"/>
              <a:gd name="connsiteY91" fmla="*/ 2019412 h 3482342"/>
              <a:gd name="connsiteX92" fmla="*/ 6238719 w 12192000"/>
              <a:gd name="connsiteY92" fmla="*/ 2042547 h 3482342"/>
              <a:gd name="connsiteX93" fmla="*/ 6187205 w 12192000"/>
              <a:gd name="connsiteY93" fmla="*/ 2060048 h 3482342"/>
              <a:gd name="connsiteX94" fmla="*/ 6138780 w 12192000"/>
              <a:gd name="connsiteY94" fmla="*/ 2081918 h 3482342"/>
              <a:gd name="connsiteX95" fmla="*/ 6120125 w 12192000"/>
              <a:gd name="connsiteY95" fmla="*/ 2109475 h 3482342"/>
              <a:gd name="connsiteX96" fmla="*/ 6056576 w 12192000"/>
              <a:gd name="connsiteY96" fmla="*/ 2120066 h 3482342"/>
              <a:gd name="connsiteX97" fmla="*/ 5993794 w 12192000"/>
              <a:gd name="connsiteY97" fmla="*/ 2122569 h 3482342"/>
              <a:gd name="connsiteX98" fmla="*/ 5943601 w 12192000"/>
              <a:gd name="connsiteY98" fmla="*/ 2137719 h 3482342"/>
              <a:gd name="connsiteX99" fmla="*/ 5898141 w 12192000"/>
              <a:gd name="connsiteY99" fmla="*/ 2144806 h 3482342"/>
              <a:gd name="connsiteX100" fmla="*/ 5855337 w 12192000"/>
              <a:gd name="connsiteY100" fmla="*/ 2137719 h 3482342"/>
              <a:gd name="connsiteX101" fmla="*/ 5817682 w 12192000"/>
              <a:gd name="connsiteY101" fmla="*/ 2157358 h 3482342"/>
              <a:gd name="connsiteX102" fmla="*/ 5735300 w 12192000"/>
              <a:gd name="connsiteY102" fmla="*/ 2158902 h 3482342"/>
              <a:gd name="connsiteX103" fmla="*/ 5591469 w 12192000"/>
              <a:gd name="connsiteY103" fmla="*/ 2178389 h 3482342"/>
              <a:gd name="connsiteX104" fmla="*/ 5505818 w 12192000"/>
              <a:gd name="connsiteY104" fmla="*/ 2194207 h 3482342"/>
              <a:gd name="connsiteX105" fmla="*/ 5452860 w 12192000"/>
              <a:gd name="connsiteY105" fmla="*/ 2180085 h 3482342"/>
              <a:gd name="connsiteX106" fmla="*/ 5414282 w 12192000"/>
              <a:gd name="connsiteY106" fmla="*/ 2183070 h 3482342"/>
              <a:gd name="connsiteX107" fmla="*/ 5368369 w 12192000"/>
              <a:gd name="connsiteY107" fmla="*/ 2204272 h 3482342"/>
              <a:gd name="connsiteX108" fmla="*/ 5336354 w 12192000"/>
              <a:gd name="connsiteY108" fmla="*/ 2218920 h 3482342"/>
              <a:gd name="connsiteX109" fmla="*/ 5291263 w 12192000"/>
              <a:gd name="connsiteY109" fmla="*/ 2239182 h 3482342"/>
              <a:gd name="connsiteX110" fmla="*/ 5255152 w 12192000"/>
              <a:gd name="connsiteY110" fmla="*/ 2247164 h 3482342"/>
              <a:gd name="connsiteX111" fmla="*/ 5233796 w 12192000"/>
              <a:gd name="connsiteY111" fmla="*/ 2268260 h 3482342"/>
              <a:gd name="connsiteX112" fmla="*/ 5212786 w 12192000"/>
              <a:gd name="connsiteY112" fmla="*/ 2296592 h 3482342"/>
              <a:gd name="connsiteX113" fmla="*/ 5173523 w 12192000"/>
              <a:gd name="connsiteY113" fmla="*/ 2309057 h 3482342"/>
              <a:gd name="connsiteX114" fmla="*/ 5123830 w 12192000"/>
              <a:gd name="connsiteY114" fmla="*/ 2307070 h 3482342"/>
              <a:gd name="connsiteX115" fmla="*/ 5065426 w 12192000"/>
              <a:gd name="connsiteY115" fmla="*/ 2324076 h 3482342"/>
              <a:gd name="connsiteX116" fmla="*/ 4975908 w 12192000"/>
              <a:gd name="connsiteY116" fmla="*/ 2364128 h 3482342"/>
              <a:gd name="connsiteX117" fmla="*/ 4913723 w 12192000"/>
              <a:gd name="connsiteY117" fmla="*/ 2385265 h 3482342"/>
              <a:gd name="connsiteX118" fmla="*/ 4746485 w 12192000"/>
              <a:gd name="connsiteY118" fmla="*/ 2451769 h 3482342"/>
              <a:gd name="connsiteX119" fmla="*/ 4681588 w 12192000"/>
              <a:gd name="connsiteY119" fmla="*/ 2467494 h 3482342"/>
              <a:gd name="connsiteX120" fmla="*/ 1783655 w 12192000"/>
              <a:gd name="connsiteY120" fmla="*/ 3163860 h 3482342"/>
              <a:gd name="connsiteX121" fmla="*/ 1325955 w 12192000"/>
              <a:gd name="connsiteY121" fmla="*/ 3176692 h 3482342"/>
              <a:gd name="connsiteX122" fmla="*/ 1190384 w 12192000"/>
              <a:gd name="connsiteY122" fmla="*/ 3203504 h 3482342"/>
              <a:gd name="connsiteX123" fmla="*/ 1094537 w 12192000"/>
              <a:gd name="connsiteY123" fmla="*/ 3229469 h 3482342"/>
              <a:gd name="connsiteX124" fmla="*/ 779276 w 12192000"/>
              <a:gd name="connsiteY124" fmla="*/ 3327290 h 3482342"/>
              <a:gd name="connsiteX125" fmla="*/ 600378 w 12192000"/>
              <a:gd name="connsiteY125" fmla="*/ 3335250 h 3482342"/>
              <a:gd name="connsiteX126" fmla="*/ 493457 w 12192000"/>
              <a:gd name="connsiteY126" fmla="*/ 3365044 h 3482342"/>
              <a:gd name="connsiteX127" fmla="*/ 349402 w 12192000"/>
              <a:gd name="connsiteY127" fmla="*/ 3380897 h 3482342"/>
              <a:gd name="connsiteX128" fmla="*/ 192183 w 12192000"/>
              <a:gd name="connsiteY128" fmla="*/ 3460075 h 3482342"/>
              <a:gd name="connsiteX129" fmla="*/ 46713 w 12192000"/>
              <a:gd name="connsiteY129" fmla="*/ 3462986 h 3482342"/>
              <a:gd name="connsiteX130" fmla="*/ 2765 w 12192000"/>
              <a:gd name="connsiteY130" fmla="*/ 3480770 h 3482342"/>
              <a:gd name="connsiteX131" fmla="*/ 0 w 12192000"/>
              <a:gd name="connsiteY131" fmla="*/ 3482342 h 3482342"/>
              <a:gd name="connsiteX132" fmla="*/ 0 w 12192000"/>
              <a:gd name="connsiteY13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506541 w 12192000"/>
              <a:gd name="connsiteY68" fmla="*/ 190595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6304 w 12192000"/>
              <a:gd name="connsiteY34" fmla="*/ 1342641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71654 w 12192000"/>
              <a:gd name="connsiteY25" fmla="*/ 1177422 h 3482342"/>
              <a:gd name="connsiteX26" fmla="*/ 11028687 w 12192000"/>
              <a:gd name="connsiteY26" fmla="*/ 1199018 h 3482342"/>
              <a:gd name="connsiteX27" fmla="*/ 10974565 w 12192000"/>
              <a:gd name="connsiteY27" fmla="*/ 1226849 h 3482342"/>
              <a:gd name="connsiteX28" fmla="*/ 10960443 w 12192000"/>
              <a:gd name="connsiteY28" fmla="*/ 1244502 h 3482342"/>
              <a:gd name="connsiteX29" fmla="*/ 10879242 w 12192000"/>
              <a:gd name="connsiteY29" fmla="*/ 1269215 h 3482342"/>
              <a:gd name="connsiteX30" fmla="*/ 10850998 w 12192000"/>
              <a:gd name="connsiteY30" fmla="*/ 1269215 h 3482342"/>
              <a:gd name="connsiteX31" fmla="*/ 10815658 w 12192000"/>
              <a:gd name="connsiteY31" fmla="*/ 1287849 h 3482342"/>
              <a:gd name="connsiteX32" fmla="*/ 10723900 w 12192000"/>
              <a:gd name="connsiteY32" fmla="*/ 1318642 h 3482342"/>
              <a:gd name="connsiteX33" fmla="*/ 10699186 w 12192000"/>
              <a:gd name="connsiteY33" fmla="*/ 1322173 h 3482342"/>
              <a:gd name="connsiteX34" fmla="*/ 10676375 w 12192000"/>
              <a:gd name="connsiteY34" fmla="*/ 1342640 h 3482342"/>
              <a:gd name="connsiteX35" fmla="*/ 10636304 w 12192000"/>
              <a:gd name="connsiteY35" fmla="*/ 1342641 h 3482342"/>
              <a:gd name="connsiteX36" fmla="*/ 10603863 w 12192000"/>
              <a:gd name="connsiteY36" fmla="*/ 1346886 h 3482342"/>
              <a:gd name="connsiteX37" fmla="*/ 10573203 w 12192000"/>
              <a:gd name="connsiteY37" fmla="*/ 1351996 h 3482342"/>
              <a:gd name="connsiteX38" fmla="*/ 10547375 w 12192000"/>
              <a:gd name="connsiteY38" fmla="*/ 1375130 h 3482342"/>
              <a:gd name="connsiteX39" fmla="*/ 10513263 w 12192000"/>
              <a:gd name="connsiteY39" fmla="*/ 1371939 h 3482342"/>
              <a:gd name="connsiteX40" fmla="*/ 10487356 w 12192000"/>
              <a:gd name="connsiteY40" fmla="*/ 1385722 h 3482342"/>
              <a:gd name="connsiteX41" fmla="*/ 10464012 w 12192000"/>
              <a:gd name="connsiteY41" fmla="*/ 1391778 h 3482342"/>
              <a:gd name="connsiteX42" fmla="*/ 10439694 w 12192000"/>
              <a:gd name="connsiteY42" fmla="*/ 1406905 h 3482342"/>
              <a:gd name="connsiteX43" fmla="*/ 10405409 w 12192000"/>
              <a:gd name="connsiteY43" fmla="*/ 1422789 h 3482342"/>
              <a:gd name="connsiteX44" fmla="*/ 10370530 w 12192000"/>
              <a:gd name="connsiteY44" fmla="*/ 1441596 h 3482342"/>
              <a:gd name="connsiteX45" fmla="*/ 10300239 w 12192000"/>
              <a:gd name="connsiteY45" fmla="*/ 1456332 h 3482342"/>
              <a:gd name="connsiteX46" fmla="*/ 10264922 w 12192000"/>
              <a:gd name="connsiteY46" fmla="*/ 1472107 h 3482342"/>
              <a:gd name="connsiteX47" fmla="*/ 10229629 w 12192000"/>
              <a:gd name="connsiteY47" fmla="*/ 1470454 h 3482342"/>
              <a:gd name="connsiteX48" fmla="*/ 10201385 w 12192000"/>
              <a:gd name="connsiteY48" fmla="*/ 1477515 h 3482342"/>
              <a:gd name="connsiteX49" fmla="*/ 10151958 w 12192000"/>
              <a:gd name="connsiteY49" fmla="*/ 1477515 h 3482342"/>
              <a:gd name="connsiteX50" fmla="*/ 10120184 w 12192000"/>
              <a:gd name="connsiteY50" fmla="*/ 1466924 h 3482342"/>
              <a:gd name="connsiteX51" fmla="*/ 10081348 w 12192000"/>
              <a:gd name="connsiteY51" fmla="*/ 1481046 h 3482342"/>
              <a:gd name="connsiteX52" fmla="*/ 10058690 w 12192000"/>
              <a:gd name="connsiteY52" fmla="*/ 1474888 h 3482342"/>
              <a:gd name="connsiteX53" fmla="*/ 10004424 w 12192000"/>
              <a:gd name="connsiteY53" fmla="*/ 1489801 h 3482342"/>
              <a:gd name="connsiteX54" fmla="*/ 9999951 w 12192000"/>
              <a:gd name="connsiteY54" fmla="*/ 1499127 h 3482342"/>
              <a:gd name="connsiteX55" fmla="*/ 9845462 w 12192000"/>
              <a:gd name="connsiteY55" fmla="*/ 1548192 h 3482342"/>
              <a:gd name="connsiteX56" fmla="*/ 9736156 w 12192000"/>
              <a:gd name="connsiteY56" fmla="*/ 1581928 h 3482342"/>
              <a:gd name="connsiteX57" fmla="*/ 9693355 w 12192000"/>
              <a:gd name="connsiteY57" fmla="*/ 1602632 h 3482342"/>
              <a:gd name="connsiteX58" fmla="*/ 9664242 w 12192000"/>
              <a:gd name="connsiteY58" fmla="*/ 1622075 h 3482342"/>
              <a:gd name="connsiteX59" fmla="*/ 9579195 w 12192000"/>
              <a:gd name="connsiteY59" fmla="*/ 1648017 h 3482342"/>
              <a:gd name="connsiteX60" fmla="*/ 9433652 w 12192000"/>
              <a:gd name="connsiteY60" fmla="*/ 1681174 h 3482342"/>
              <a:gd name="connsiteX61" fmla="*/ 9403775 w 12192000"/>
              <a:gd name="connsiteY61" fmla="*/ 1690403 h 3482342"/>
              <a:gd name="connsiteX62" fmla="*/ 9382503 w 12192000"/>
              <a:gd name="connsiteY62" fmla="*/ 1706957 h 3482342"/>
              <a:gd name="connsiteX63" fmla="*/ 9381410 w 12192000"/>
              <a:gd name="connsiteY63" fmla="*/ 1718312 h 3482342"/>
              <a:gd name="connsiteX64" fmla="*/ 9365685 w 12192000"/>
              <a:gd name="connsiteY64" fmla="*/ 1724772 h 3482342"/>
              <a:gd name="connsiteX65" fmla="*/ 9278020 w 12192000"/>
              <a:gd name="connsiteY65" fmla="*/ 1741161 h 3482342"/>
              <a:gd name="connsiteX66" fmla="*/ 9217145 w 12192000"/>
              <a:gd name="connsiteY66" fmla="*/ 1771195 h 3482342"/>
              <a:gd name="connsiteX67" fmla="*/ 8955875 w 12192000"/>
              <a:gd name="connsiteY67" fmla="*/ 1796806 h 3482342"/>
              <a:gd name="connsiteX68" fmla="*/ 8648415 w 12192000"/>
              <a:gd name="connsiteY68" fmla="*/ 1878623 h 3482342"/>
              <a:gd name="connsiteX69" fmla="*/ 8538519 w 12192000"/>
              <a:gd name="connsiteY69" fmla="*/ 1894114 h 3482342"/>
              <a:gd name="connsiteX70" fmla="*/ 8506541 w 12192000"/>
              <a:gd name="connsiteY70" fmla="*/ 1905955 h 3482342"/>
              <a:gd name="connsiteX71" fmla="*/ 8236214 w 12192000"/>
              <a:gd name="connsiteY71" fmla="*/ 1909725 h 3482342"/>
              <a:gd name="connsiteX72" fmla="*/ 8132104 w 12192000"/>
              <a:gd name="connsiteY72" fmla="*/ 1895727 h 3482342"/>
              <a:gd name="connsiteX73" fmla="*/ 7918078 w 12192000"/>
              <a:gd name="connsiteY73" fmla="*/ 1862668 h 3482342"/>
              <a:gd name="connsiteX74" fmla="*/ 7817899 w 12192000"/>
              <a:gd name="connsiteY74" fmla="*/ 1862176 h 3482342"/>
              <a:gd name="connsiteX75" fmla="*/ 7768994 w 12192000"/>
              <a:gd name="connsiteY75" fmla="*/ 1855721 h 3482342"/>
              <a:gd name="connsiteX76" fmla="*/ 7618027 w 12192000"/>
              <a:gd name="connsiteY76" fmla="*/ 1830959 h 3482342"/>
              <a:gd name="connsiteX77" fmla="*/ 7449425 w 12192000"/>
              <a:gd name="connsiteY77" fmla="*/ 1810910 h 3482342"/>
              <a:gd name="connsiteX78" fmla="*/ 7342915 w 12192000"/>
              <a:gd name="connsiteY78" fmla="*/ 1819827 h 3482342"/>
              <a:gd name="connsiteX79" fmla="*/ 7255191 w 12192000"/>
              <a:gd name="connsiteY79" fmla="*/ 1834354 h 3482342"/>
              <a:gd name="connsiteX80" fmla="*/ 7131205 w 12192000"/>
              <a:gd name="connsiteY80" fmla="*/ 1845557 h 3482342"/>
              <a:gd name="connsiteX81" fmla="*/ 6941837 w 12192000"/>
              <a:gd name="connsiteY81" fmla="*/ 1840640 h 3482342"/>
              <a:gd name="connsiteX82" fmla="*/ 6837145 w 12192000"/>
              <a:gd name="connsiteY82" fmla="*/ 1870724 h 3482342"/>
              <a:gd name="connsiteX83" fmla="*/ 6753991 w 12192000"/>
              <a:gd name="connsiteY83" fmla="*/ 1860969 h 3482342"/>
              <a:gd name="connsiteX84" fmla="*/ 6727754 w 12192000"/>
              <a:gd name="connsiteY84" fmla="*/ 1882372 h 3482342"/>
              <a:gd name="connsiteX85" fmla="*/ 6723371 w 12192000"/>
              <a:gd name="connsiteY85" fmla="*/ 1886494 h 3482342"/>
              <a:gd name="connsiteX86" fmla="*/ 6702779 w 12192000"/>
              <a:gd name="connsiteY86" fmla="*/ 1893601 h 3482342"/>
              <a:gd name="connsiteX87" fmla="*/ 6686657 w 12192000"/>
              <a:gd name="connsiteY87" fmla="*/ 1907344 h 3482342"/>
              <a:gd name="connsiteX88" fmla="*/ 6651330 w 12192000"/>
              <a:gd name="connsiteY88" fmla="*/ 1922921 h 3482342"/>
              <a:gd name="connsiteX89" fmla="*/ 6622958 w 12192000"/>
              <a:gd name="connsiteY89" fmla="*/ 1936255 h 3482342"/>
              <a:gd name="connsiteX90" fmla="*/ 6522602 w 12192000"/>
              <a:gd name="connsiteY90" fmla="*/ 1954133 h 3482342"/>
              <a:gd name="connsiteX91" fmla="*/ 6444344 w 12192000"/>
              <a:gd name="connsiteY91" fmla="*/ 1969663 h 3482342"/>
              <a:gd name="connsiteX92" fmla="*/ 6409626 w 12192000"/>
              <a:gd name="connsiteY92" fmla="*/ 1978846 h 3482342"/>
              <a:gd name="connsiteX93" fmla="*/ 6333446 w 12192000"/>
              <a:gd name="connsiteY93" fmla="*/ 1997163 h 3482342"/>
              <a:gd name="connsiteX94" fmla="*/ 6294933 w 12192000"/>
              <a:gd name="connsiteY94" fmla="*/ 2019412 h 3482342"/>
              <a:gd name="connsiteX95" fmla="*/ 6238719 w 12192000"/>
              <a:gd name="connsiteY95" fmla="*/ 2042547 h 3482342"/>
              <a:gd name="connsiteX96" fmla="*/ 6187205 w 12192000"/>
              <a:gd name="connsiteY96" fmla="*/ 2060048 h 3482342"/>
              <a:gd name="connsiteX97" fmla="*/ 6138780 w 12192000"/>
              <a:gd name="connsiteY97" fmla="*/ 2081918 h 3482342"/>
              <a:gd name="connsiteX98" fmla="*/ 6120125 w 12192000"/>
              <a:gd name="connsiteY98" fmla="*/ 2109475 h 3482342"/>
              <a:gd name="connsiteX99" fmla="*/ 6056576 w 12192000"/>
              <a:gd name="connsiteY99" fmla="*/ 2120066 h 3482342"/>
              <a:gd name="connsiteX100" fmla="*/ 5993794 w 12192000"/>
              <a:gd name="connsiteY100" fmla="*/ 2122569 h 3482342"/>
              <a:gd name="connsiteX101" fmla="*/ 5943601 w 12192000"/>
              <a:gd name="connsiteY101" fmla="*/ 2137719 h 3482342"/>
              <a:gd name="connsiteX102" fmla="*/ 5898141 w 12192000"/>
              <a:gd name="connsiteY102" fmla="*/ 2144806 h 3482342"/>
              <a:gd name="connsiteX103" fmla="*/ 5855337 w 12192000"/>
              <a:gd name="connsiteY103" fmla="*/ 2137719 h 3482342"/>
              <a:gd name="connsiteX104" fmla="*/ 5817682 w 12192000"/>
              <a:gd name="connsiteY104" fmla="*/ 2157358 h 3482342"/>
              <a:gd name="connsiteX105" fmla="*/ 5735300 w 12192000"/>
              <a:gd name="connsiteY105" fmla="*/ 2158902 h 3482342"/>
              <a:gd name="connsiteX106" fmla="*/ 5591469 w 12192000"/>
              <a:gd name="connsiteY106" fmla="*/ 2178389 h 3482342"/>
              <a:gd name="connsiteX107" fmla="*/ 5505818 w 12192000"/>
              <a:gd name="connsiteY107" fmla="*/ 2194207 h 3482342"/>
              <a:gd name="connsiteX108" fmla="*/ 5452860 w 12192000"/>
              <a:gd name="connsiteY108" fmla="*/ 2180085 h 3482342"/>
              <a:gd name="connsiteX109" fmla="*/ 5414282 w 12192000"/>
              <a:gd name="connsiteY109" fmla="*/ 2183070 h 3482342"/>
              <a:gd name="connsiteX110" fmla="*/ 5368369 w 12192000"/>
              <a:gd name="connsiteY110" fmla="*/ 2204272 h 3482342"/>
              <a:gd name="connsiteX111" fmla="*/ 5336354 w 12192000"/>
              <a:gd name="connsiteY111" fmla="*/ 2218920 h 3482342"/>
              <a:gd name="connsiteX112" fmla="*/ 5291263 w 12192000"/>
              <a:gd name="connsiteY112" fmla="*/ 2239182 h 3482342"/>
              <a:gd name="connsiteX113" fmla="*/ 5255152 w 12192000"/>
              <a:gd name="connsiteY113" fmla="*/ 2247164 h 3482342"/>
              <a:gd name="connsiteX114" fmla="*/ 5233796 w 12192000"/>
              <a:gd name="connsiteY114" fmla="*/ 2268260 h 3482342"/>
              <a:gd name="connsiteX115" fmla="*/ 5212786 w 12192000"/>
              <a:gd name="connsiteY115" fmla="*/ 2296592 h 3482342"/>
              <a:gd name="connsiteX116" fmla="*/ 5173523 w 12192000"/>
              <a:gd name="connsiteY116" fmla="*/ 2309057 h 3482342"/>
              <a:gd name="connsiteX117" fmla="*/ 5123830 w 12192000"/>
              <a:gd name="connsiteY117" fmla="*/ 2307070 h 3482342"/>
              <a:gd name="connsiteX118" fmla="*/ 5065426 w 12192000"/>
              <a:gd name="connsiteY118" fmla="*/ 2324076 h 3482342"/>
              <a:gd name="connsiteX119" fmla="*/ 4975908 w 12192000"/>
              <a:gd name="connsiteY119" fmla="*/ 2364128 h 3482342"/>
              <a:gd name="connsiteX120" fmla="*/ 4913723 w 12192000"/>
              <a:gd name="connsiteY120" fmla="*/ 2385265 h 3482342"/>
              <a:gd name="connsiteX121" fmla="*/ 4746485 w 12192000"/>
              <a:gd name="connsiteY121" fmla="*/ 2451769 h 3482342"/>
              <a:gd name="connsiteX122" fmla="*/ 4681588 w 12192000"/>
              <a:gd name="connsiteY122" fmla="*/ 2467494 h 3482342"/>
              <a:gd name="connsiteX123" fmla="*/ 1783655 w 12192000"/>
              <a:gd name="connsiteY123" fmla="*/ 3163860 h 3482342"/>
              <a:gd name="connsiteX124" fmla="*/ 1325955 w 12192000"/>
              <a:gd name="connsiteY124" fmla="*/ 3176692 h 3482342"/>
              <a:gd name="connsiteX125" fmla="*/ 1190384 w 12192000"/>
              <a:gd name="connsiteY125" fmla="*/ 3203504 h 3482342"/>
              <a:gd name="connsiteX126" fmla="*/ 1094537 w 12192000"/>
              <a:gd name="connsiteY126" fmla="*/ 3229469 h 3482342"/>
              <a:gd name="connsiteX127" fmla="*/ 779276 w 12192000"/>
              <a:gd name="connsiteY127" fmla="*/ 3327290 h 3482342"/>
              <a:gd name="connsiteX128" fmla="*/ 600378 w 12192000"/>
              <a:gd name="connsiteY128" fmla="*/ 3335250 h 3482342"/>
              <a:gd name="connsiteX129" fmla="*/ 493457 w 12192000"/>
              <a:gd name="connsiteY129" fmla="*/ 3365044 h 3482342"/>
              <a:gd name="connsiteX130" fmla="*/ 349402 w 12192000"/>
              <a:gd name="connsiteY130" fmla="*/ 3380897 h 3482342"/>
              <a:gd name="connsiteX131" fmla="*/ 192183 w 12192000"/>
              <a:gd name="connsiteY131" fmla="*/ 3460075 h 3482342"/>
              <a:gd name="connsiteX132" fmla="*/ 46713 w 12192000"/>
              <a:gd name="connsiteY132" fmla="*/ 3462986 h 3482342"/>
              <a:gd name="connsiteX133" fmla="*/ 2765 w 12192000"/>
              <a:gd name="connsiteY133" fmla="*/ 3480770 h 3482342"/>
              <a:gd name="connsiteX134" fmla="*/ 0 w 12192000"/>
              <a:gd name="connsiteY134" fmla="*/ 3482342 h 3482342"/>
              <a:gd name="connsiteX135" fmla="*/ 0 w 12192000"/>
              <a:gd name="connsiteY13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601229 w 12192000"/>
              <a:gd name="connsiteY15" fmla="*/ 785537 h 3482342"/>
              <a:gd name="connsiteX16" fmla="*/ 11501920 w 12192000"/>
              <a:gd name="connsiteY16" fmla="*/ 813109 h 3482342"/>
              <a:gd name="connsiteX17" fmla="*/ 11405286 w 12192000"/>
              <a:gd name="connsiteY17" fmla="*/ 849086 h 3482342"/>
              <a:gd name="connsiteX18" fmla="*/ 11338523 w 12192000"/>
              <a:gd name="connsiteY18" fmla="*/ 852810 h 3482342"/>
              <a:gd name="connsiteX19" fmla="*/ 11313493 w 12192000"/>
              <a:gd name="connsiteY19" fmla="*/ 880860 h 3482342"/>
              <a:gd name="connsiteX20" fmla="*/ 11228040 w 12192000"/>
              <a:gd name="connsiteY20" fmla="*/ 958953 h 3482342"/>
              <a:gd name="connsiteX21" fmla="*/ 11196987 w 12192000"/>
              <a:gd name="connsiteY21" fmla="*/ 1000897 h 3482342"/>
              <a:gd name="connsiteX22" fmla="*/ 11193568 w 12192000"/>
              <a:gd name="connsiteY22" fmla="*/ 1039464 h 3482342"/>
              <a:gd name="connsiteX23" fmla="*/ 11175804 w 12192000"/>
              <a:gd name="connsiteY23" fmla="*/ 1067977 h 3482342"/>
              <a:gd name="connsiteX24" fmla="*/ 11133438 w 12192000"/>
              <a:gd name="connsiteY24" fmla="*/ 1106812 h 3482342"/>
              <a:gd name="connsiteX25" fmla="*/ 11120819 w 12192000"/>
              <a:gd name="connsiteY25" fmla="*/ 1126133 h 3482342"/>
              <a:gd name="connsiteX26" fmla="*/ 11071654 w 12192000"/>
              <a:gd name="connsiteY26" fmla="*/ 1177422 h 3482342"/>
              <a:gd name="connsiteX27" fmla="*/ 11028687 w 12192000"/>
              <a:gd name="connsiteY27" fmla="*/ 1199018 h 3482342"/>
              <a:gd name="connsiteX28" fmla="*/ 10974565 w 12192000"/>
              <a:gd name="connsiteY28" fmla="*/ 1226849 h 3482342"/>
              <a:gd name="connsiteX29" fmla="*/ 10960443 w 12192000"/>
              <a:gd name="connsiteY29" fmla="*/ 1244502 h 3482342"/>
              <a:gd name="connsiteX30" fmla="*/ 10879242 w 12192000"/>
              <a:gd name="connsiteY30" fmla="*/ 1269215 h 3482342"/>
              <a:gd name="connsiteX31" fmla="*/ 10850998 w 12192000"/>
              <a:gd name="connsiteY31" fmla="*/ 1269215 h 3482342"/>
              <a:gd name="connsiteX32" fmla="*/ 10815658 w 12192000"/>
              <a:gd name="connsiteY32" fmla="*/ 1287849 h 3482342"/>
              <a:gd name="connsiteX33" fmla="*/ 10723900 w 12192000"/>
              <a:gd name="connsiteY33" fmla="*/ 1318642 h 3482342"/>
              <a:gd name="connsiteX34" fmla="*/ 10699186 w 12192000"/>
              <a:gd name="connsiteY34" fmla="*/ 1322173 h 3482342"/>
              <a:gd name="connsiteX35" fmla="*/ 10676375 w 12192000"/>
              <a:gd name="connsiteY35" fmla="*/ 1342640 h 3482342"/>
              <a:gd name="connsiteX36" fmla="*/ 10636304 w 12192000"/>
              <a:gd name="connsiteY36" fmla="*/ 1342641 h 3482342"/>
              <a:gd name="connsiteX37" fmla="*/ 10603863 w 12192000"/>
              <a:gd name="connsiteY37" fmla="*/ 1346886 h 3482342"/>
              <a:gd name="connsiteX38" fmla="*/ 10573203 w 12192000"/>
              <a:gd name="connsiteY38" fmla="*/ 1351996 h 3482342"/>
              <a:gd name="connsiteX39" fmla="*/ 10547375 w 12192000"/>
              <a:gd name="connsiteY39" fmla="*/ 1375130 h 3482342"/>
              <a:gd name="connsiteX40" fmla="*/ 10513263 w 12192000"/>
              <a:gd name="connsiteY40" fmla="*/ 1371939 h 3482342"/>
              <a:gd name="connsiteX41" fmla="*/ 10487356 w 12192000"/>
              <a:gd name="connsiteY41" fmla="*/ 1385722 h 3482342"/>
              <a:gd name="connsiteX42" fmla="*/ 10464012 w 12192000"/>
              <a:gd name="connsiteY42" fmla="*/ 1391778 h 3482342"/>
              <a:gd name="connsiteX43" fmla="*/ 10439694 w 12192000"/>
              <a:gd name="connsiteY43" fmla="*/ 1406905 h 3482342"/>
              <a:gd name="connsiteX44" fmla="*/ 10405409 w 12192000"/>
              <a:gd name="connsiteY44" fmla="*/ 1422789 h 3482342"/>
              <a:gd name="connsiteX45" fmla="*/ 10370530 w 12192000"/>
              <a:gd name="connsiteY45" fmla="*/ 1441596 h 3482342"/>
              <a:gd name="connsiteX46" fmla="*/ 10300239 w 12192000"/>
              <a:gd name="connsiteY46" fmla="*/ 1456332 h 3482342"/>
              <a:gd name="connsiteX47" fmla="*/ 10264922 w 12192000"/>
              <a:gd name="connsiteY47" fmla="*/ 1472107 h 3482342"/>
              <a:gd name="connsiteX48" fmla="*/ 10229629 w 12192000"/>
              <a:gd name="connsiteY48" fmla="*/ 1470454 h 3482342"/>
              <a:gd name="connsiteX49" fmla="*/ 10201385 w 12192000"/>
              <a:gd name="connsiteY49" fmla="*/ 1477515 h 3482342"/>
              <a:gd name="connsiteX50" fmla="*/ 10151958 w 12192000"/>
              <a:gd name="connsiteY50" fmla="*/ 1477515 h 3482342"/>
              <a:gd name="connsiteX51" fmla="*/ 10120184 w 12192000"/>
              <a:gd name="connsiteY51" fmla="*/ 1466924 h 3482342"/>
              <a:gd name="connsiteX52" fmla="*/ 10081348 w 12192000"/>
              <a:gd name="connsiteY52" fmla="*/ 1481046 h 3482342"/>
              <a:gd name="connsiteX53" fmla="*/ 10058690 w 12192000"/>
              <a:gd name="connsiteY53" fmla="*/ 1474888 h 3482342"/>
              <a:gd name="connsiteX54" fmla="*/ 10004424 w 12192000"/>
              <a:gd name="connsiteY54" fmla="*/ 1489801 h 3482342"/>
              <a:gd name="connsiteX55" fmla="*/ 9999951 w 12192000"/>
              <a:gd name="connsiteY55" fmla="*/ 1499127 h 3482342"/>
              <a:gd name="connsiteX56" fmla="*/ 9845462 w 12192000"/>
              <a:gd name="connsiteY56" fmla="*/ 1548192 h 3482342"/>
              <a:gd name="connsiteX57" fmla="*/ 9736156 w 12192000"/>
              <a:gd name="connsiteY57" fmla="*/ 1581928 h 3482342"/>
              <a:gd name="connsiteX58" fmla="*/ 9693355 w 12192000"/>
              <a:gd name="connsiteY58" fmla="*/ 1602632 h 3482342"/>
              <a:gd name="connsiteX59" fmla="*/ 9664242 w 12192000"/>
              <a:gd name="connsiteY59" fmla="*/ 1622075 h 3482342"/>
              <a:gd name="connsiteX60" fmla="*/ 9579195 w 12192000"/>
              <a:gd name="connsiteY60" fmla="*/ 1648017 h 3482342"/>
              <a:gd name="connsiteX61" fmla="*/ 9433652 w 12192000"/>
              <a:gd name="connsiteY61" fmla="*/ 1681174 h 3482342"/>
              <a:gd name="connsiteX62" fmla="*/ 9403775 w 12192000"/>
              <a:gd name="connsiteY62" fmla="*/ 1690403 h 3482342"/>
              <a:gd name="connsiteX63" fmla="*/ 9382503 w 12192000"/>
              <a:gd name="connsiteY63" fmla="*/ 1706957 h 3482342"/>
              <a:gd name="connsiteX64" fmla="*/ 9381410 w 12192000"/>
              <a:gd name="connsiteY64" fmla="*/ 1718312 h 3482342"/>
              <a:gd name="connsiteX65" fmla="*/ 9365685 w 12192000"/>
              <a:gd name="connsiteY65" fmla="*/ 1724772 h 3482342"/>
              <a:gd name="connsiteX66" fmla="*/ 9278020 w 12192000"/>
              <a:gd name="connsiteY66" fmla="*/ 1741161 h 3482342"/>
              <a:gd name="connsiteX67" fmla="*/ 9217145 w 12192000"/>
              <a:gd name="connsiteY67" fmla="*/ 1771195 h 3482342"/>
              <a:gd name="connsiteX68" fmla="*/ 8955875 w 12192000"/>
              <a:gd name="connsiteY68" fmla="*/ 1796806 h 3482342"/>
              <a:gd name="connsiteX69" fmla="*/ 8648415 w 12192000"/>
              <a:gd name="connsiteY69" fmla="*/ 1878623 h 3482342"/>
              <a:gd name="connsiteX70" fmla="*/ 8538519 w 12192000"/>
              <a:gd name="connsiteY70" fmla="*/ 1894114 h 3482342"/>
              <a:gd name="connsiteX71" fmla="*/ 8506541 w 12192000"/>
              <a:gd name="connsiteY71" fmla="*/ 1905955 h 3482342"/>
              <a:gd name="connsiteX72" fmla="*/ 8236214 w 12192000"/>
              <a:gd name="connsiteY72" fmla="*/ 1909725 h 3482342"/>
              <a:gd name="connsiteX73" fmla="*/ 8132104 w 12192000"/>
              <a:gd name="connsiteY73" fmla="*/ 1895727 h 3482342"/>
              <a:gd name="connsiteX74" fmla="*/ 7918078 w 12192000"/>
              <a:gd name="connsiteY74" fmla="*/ 1862668 h 3482342"/>
              <a:gd name="connsiteX75" fmla="*/ 7817899 w 12192000"/>
              <a:gd name="connsiteY75" fmla="*/ 1862176 h 3482342"/>
              <a:gd name="connsiteX76" fmla="*/ 7768994 w 12192000"/>
              <a:gd name="connsiteY76" fmla="*/ 1855721 h 3482342"/>
              <a:gd name="connsiteX77" fmla="*/ 7618027 w 12192000"/>
              <a:gd name="connsiteY77" fmla="*/ 1830959 h 3482342"/>
              <a:gd name="connsiteX78" fmla="*/ 7449425 w 12192000"/>
              <a:gd name="connsiteY78" fmla="*/ 1810910 h 3482342"/>
              <a:gd name="connsiteX79" fmla="*/ 7342915 w 12192000"/>
              <a:gd name="connsiteY79" fmla="*/ 1819827 h 3482342"/>
              <a:gd name="connsiteX80" fmla="*/ 7255191 w 12192000"/>
              <a:gd name="connsiteY80" fmla="*/ 1834354 h 3482342"/>
              <a:gd name="connsiteX81" fmla="*/ 7131205 w 12192000"/>
              <a:gd name="connsiteY81" fmla="*/ 1845557 h 3482342"/>
              <a:gd name="connsiteX82" fmla="*/ 6941837 w 12192000"/>
              <a:gd name="connsiteY82" fmla="*/ 1840640 h 3482342"/>
              <a:gd name="connsiteX83" fmla="*/ 6837145 w 12192000"/>
              <a:gd name="connsiteY83" fmla="*/ 1870724 h 3482342"/>
              <a:gd name="connsiteX84" fmla="*/ 6753991 w 12192000"/>
              <a:gd name="connsiteY84" fmla="*/ 1860969 h 3482342"/>
              <a:gd name="connsiteX85" fmla="*/ 6727754 w 12192000"/>
              <a:gd name="connsiteY85" fmla="*/ 1882372 h 3482342"/>
              <a:gd name="connsiteX86" fmla="*/ 6723371 w 12192000"/>
              <a:gd name="connsiteY86" fmla="*/ 1886494 h 3482342"/>
              <a:gd name="connsiteX87" fmla="*/ 6702779 w 12192000"/>
              <a:gd name="connsiteY87" fmla="*/ 1893601 h 3482342"/>
              <a:gd name="connsiteX88" fmla="*/ 6686657 w 12192000"/>
              <a:gd name="connsiteY88" fmla="*/ 1907344 h 3482342"/>
              <a:gd name="connsiteX89" fmla="*/ 6651330 w 12192000"/>
              <a:gd name="connsiteY89" fmla="*/ 1922921 h 3482342"/>
              <a:gd name="connsiteX90" fmla="*/ 6622958 w 12192000"/>
              <a:gd name="connsiteY90" fmla="*/ 1936255 h 3482342"/>
              <a:gd name="connsiteX91" fmla="*/ 6522602 w 12192000"/>
              <a:gd name="connsiteY91" fmla="*/ 1954133 h 3482342"/>
              <a:gd name="connsiteX92" fmla="*/ 6444344 w 12192000"/>
              <a:gd name="connsiteY92" fmla="*/ 1969663 h 3482342"/>
              <a:gd name="connsiteX93" fmla="*/ 6409626 w 12192000"/>
              <a:gd name="connsiteY93" fmla="*/ 1978846 h 3482342"/>
              <a:gd name="connsiteX94" fmla="*/ 6333446 w 12192000"/>
              <a:gd name="connsiteY94" fmla="*/ 1997163 h 3482342"/>
              <a:gd name="connsiteX95" fmla="*/ 6294933 w 12192000"/>
              <a:gd name="connsiteY95" fmla="*/ 2019412 h 3482342"/>
              <a:gd name="connsiteX96" fmla="*/ 6238719 w 12192000"/>
              <a:gd name="connsiteY96" fmla="*/ 2042547 h 3482342"/>
              <a:gd name="connsiteX97" fmla="*/ 6187205 w 12192000"/>
              <a:gd name="connsiteY97" fmla="*/ 2060048 h 3482342"/>
              <a:gd name="connsiteX98" fmla="*/ 6138780 w 12192000"/>
              <a:gd name="connsiteY98" fmla="*/ 2081918 h 3482342"/>
              <a:gd name="connsiteX99" fmla="*/ 6120125 w 12192000"/>
              <a:gd name="connsiteY99" fmla="*/ 2109475 h 3482342"/>
              <a:gd name="connsiteX100" fmla="*/ 6056576 w 12192000"/>
              <a:gd name="connsiteY100" fmla="*/ 2120066 h 3482342"/>
              <a:gd name="connsiteX101" fmla="*/ 5993794 w 12192000"/>
              <a:gd name="connsiteY101" fmla="*/ 2122569 h 3482342"/>
              <a:gd name="connsiteX102" fmla="*/ 5943601 w 12192000"/>
              <a:gd name="connsiteY102" fmla="*/ 2137719 h 3482342"/>
              <a:gd name="connsiteX103" fmla="*/ 5898141 w 12192000"/>
              <a:gd name="connsiteY103" fmla="*/ 2144806 h 3482342"/>
              <a:gd name="connsiteX104" fmla="*/ 5855337 w 12192000"/>
              <a:gd name="connsiteY104" fmla="*/ 2137719 h 3482342"/>
              <a:gd name="connsiteX105" fmla="*/ 5817682 w 12192000"/>
              <a:gd name="connsiteY105" fmla="*/ 2157358 h 3482342"/>
              <a:gd name="connsiteX106" fmla="*/ 5735300 w 12192000"/>
              <a:gd name="connsiteY106" fmla="*/ 2158902 h 3482342"/>
              <a:gd name="connsiteX107" fmla="*/ 5591469 w 12192000"/>
              <a:gd name="connsiteY107" fmla="*/ 2178389 h 3482342"/>
              <a:gd name="connsiteX108" fmla="*/ 5505818 w 12192000"/>
              <a:gd name="connsiteY108" fmla="*/ 2194207 h 3482342"/>
              <a:gd name="connsiteX109" fmla="*/ 5452860 w 12192000"/>
              <a:gd name="connsiteY109" fmla="*/ 2180085 h 3482342"/>
              <a:gd name="connsiteX110" fmla="*/ 5414282 w 12192000"/>
              <a:gd name="connsiteY110" fmla="*/ 2183070 h 3482342"/>
              <a:gd name="connsiteX111" fmla="*/ 5368369 w 12192000"/>
              <a:gd name="connsiteY111" fmla="*/ 2204272 h 3482342"/>
              <a:gd name="connsiteX112" fmla="*/ 5336354 w 12192000"/>
              <a:gd name="connsiteY112" fmla="*/ 2218920 h 3482342"/>
              <a:gd name="connsiteX113" fmla="*/ 5291263 w 12192000"/>
              <a:gd name="connsiteY113" fmla="*/ 2239182 h 3482342"/>
              <a:gd name="connsiteX114" fmla="*/ 5255152 w 12192000"/>
              <a:gd name="connsiteY114" fmla="*/ 2247164 h 3482342"/>
              <a:gd name="connsiteX115" fmla="*/ 5233796 w 12192000"/>
              <a:gd name="connsiteY115" fmla="*/ 2268260 h 3482342"/>
              <a:gd name="connsiteX116" fmla="*/ 5212786 w 12192000"/>
              <a:gd name="connsiteY116" fmla="*/ 2296592 h 3482342"/>
              <a:gd name="connsiteX117" fmla="*/ 5173523 w 12192000"/>
              <a:gd name="connsiteY117" fmla="*/ 2309057 h 3482342"/>
              <a:gd name="connsiteX118" fmla="*/ 5123830 w 12192000"/>
              <a:gd name="connsiteY118" fmla="*/ 2307070 h 3482342"/>
              <a:gd name="connsiteX119" fmla="*/ 5065426 w 12192000"/>
              <a:gd name="connsiteY119" fmla="*/ 2324076 h 3482342"/>
              <a:gd name="connsiteX120" fmla="*/ 4975908 w 12192000"/>
              <a:gd name="connsiteY120" fmla="*/ 2364128 h 3482342"/>
              <a:gd name="connsiteX121" fmla="*/ 4913723 w 12192000"/>
              <a:gd name="connsiteY121" fmla="*/ 2385265 h 3482342"/>
              <a:gd name="connsiteX122" fmla="*/ 4746485 w 12192000"/>
              <a:gd name="connsiteY122" fmla="*/ 2451769 h 3482342"/>
              <a:gd name="connsiteX123" fmla="*/ 4681588 w 12192000"/>
              <a:gd name="connsiteY123" fmla="*/ 2467494 h 3482342"/>
              <a:gd name="connsiteX124" fmla="*/ 1783655 w 12192000"/>
              <a:gd name="connsiteY124" fmla="*/ 3163860 h 3482342"/>
              <a:gd name="connsiteX125" fmla="*/ 1325955 w 12192000"/>
              <a:gd name="connsiteY125" fmla="*/ 3176692 h 3482342"/>
              <a:gd name="connsiteX126" fmla="*/ 1190384 w 12192000"/>
              <a:gd name="connsiteY126" fmla="*/ 3203504 h 3482342"/>
              <a:gd name="connsiteX127" fmla="*/ 1094537 w 12192000"/>
              <a:gd name="connsiteY127" fmla="*/ 3229469 h 3482342"/>
              <a:gd name="connsiteX128" fmla="*/ 779276 w 12192000"/>
              <a:gd name="connsiteY128" fmla="*/ 3327290 h 3482342"/>
              <a:gd name="connsiteX129" fmla="*/ 600378 w 12192000"/>
              <a:gd name="connsiteY129" fmla="*/ 3335250 h 3482342"/>
              <a:gd name="connsiteX130" fmla="*/ 493457 w 12192000"/>
              <a:gd name="connsiteY130" fmla="*/ 3365044 h 3482342"/>
              <a:gd name="connsiteX131" fmla="*/ 349402 w 12192000"/>
              <a:gd name="connsiteY131" fmla="*/ 3380897 h 3482342"/>
              <a:gd name="connsiteX132" fmla="*/ 192183 w 12192000"/>
              <a:gd name="connsiteY132" fmla="*/ 3460075 h 3482342"/>
              <a:gd name="connsiteX133" fmla="*/ 46713 w 12192000"/>
              <a:gd name="connsiteY133" fmla="*/ 3462986 h 3482342"/>
              <a:gd name="connsiteX134" fmla="*/ 2765 w 12192000"/>
              <a:gd name="connsiteY134" fmla="*/ 3480770 h 3482342"/>
              <a:gd name="connsiteX135" fmla="*/ 0 w 12192000"/>
              <a:gd name="connsiteY135" fmla="*/ 3482342 h 3482342"/>
              <a:gd name="connsiteX136" fmla="*/ 0 w 12192000"/>
              <a:gd name="connsiteY13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7717 w 12192000"/>
              <a:gd name="connsiteY14" fmla="*/ 746701 h 3482342"/>
              <a:gd name="connsiteX15" fmla="*/ 11656818 w 12192000"/>
              <a:gd name="connsiteY15" fmla="*/ 769062 h 3482342"/>
              <a:gd name="connsiteX16" fmla="*/ 11601229 w 12192000"/>
              <a:gd name="connsiteY16" fmla="*/ 785537 h 3482342"/>
              <a:gd name="connsiteX17" fmla="*/ 11501920 w 12192000"/>
              <a:gd name="connsiteY17" fmla="*/ 813109 h 3482342"/>
              <a:gd name="connsiteX18" fmla="*/ 11405286 w 12192000"/>
              <a:gd name="connsiteY18" fmla="*/ 849086 h 3482342"/>
              <a:gd name="connsiteX19" fmla="*/ 11338523 w 12192000"/>
              <a:gd name="connsiteY19" fmla="*/ 852810 h 3482342"/>
              <a:gd name="connsiteX20" fmla="*/ 11313493 w 12192000"/>
              <a:gd name="connsiteY20" fmla="*/ 880860 h 3482342"/>
              <a:gd name="connsiteX21" fmla="*/ 11228040 w 12192000"/>
              <a:gd name="connsiteY21" fmla="*/ 958953 h 3482342"/>
              <a:gd name="connsiteX22" fmla="*/ 11196987 w 12192000"/>
              <a:gd name="connsiteY22" fmla="*/ 1000897 h 3482342"/>
              <a:gd name="connsiteX23" fmla="*/ 11193568 w 12192000"/>
              <a:gd name="connsiteY23" fmla="*/ 1039464 h 3482342"/>
              <a:gd name="connsiteX24" fmla="*/ 11175804 w 12192000"/>
              <a:gd name="connsiteY24" fmla="*/ 1067977 h 3482342"/>
              <a:gd name="connsiteX25" fmla="*/ 11133438 w 12192000"/>
              <a:gd name="connsiteY25" fmla="*/ 1106812 h 3482342"/>
              <a:gd name="connsiteX26" fmla="*/ 11120819 w 12192000"/>
              <a:gd name="connsiteY26" fmla="*/ 1126133 h 3482342"/>
              <a:gd name="connsiteX27" fmla="*/ 11071654 w 12192000"/>
              <a:gd name="connsiteY27" fmla="*/ 1177422 h 3482342"/>
              <a:gd name="connsiteX28" fmla="*/ 11028687 w 12192000"/>
              <a:gd name="connsiteY28" fmla="*/ 1199018 h 3482342"/>
              <a:gd name="connsiteX29" fmla="*/ 10974565 w 12192000"/>
              <a:gd name="connsiteY29" fmla="*/ 1226849 h 3482342"/>
              <a:gd name="connsiteX30" fmla="*/ 10960443 w 12192000"/>
              <a:gd name="connsiteY30" fmla="*/ 1244502 h 3482342"/>
              <a:gd name="connsiteX31" fmla="*/ 10879242 w 12192000"/>
              <a:gd name="connsiteY31" fmla="*/ 1269215 h 3482342"/>
              <a:gd name="connsiteX32" fmla="*/ 10850998 w 12192000"/>
              <a:gd name="connsiteY32" fmla="*/ 1269215 h 3482342"/>
              <a:gd name="connsiteX33" fmla="*/ 10815658 w 12192000"/>
              <a:gd name="connsiteY33" fmla="*/ 1287849 h 3482342"/>
              <a:gd name="connsiteX34" fmla="*/ 10723900 w 12192000"/>
              <a:gd name="connsiteY34" fmla="*/ 1318642 h 3482342"/>
              <a:gd name="connsiteX35" fmla="*/ 10699186 w 12192000"/>
              <a:gd name="connsiteY35" fmla="*/ 1322173 h 3482342"/>
              <a:gd name="connsiteX36" fmla="*/ 10676375 w 12192000"/>
              <a:gd name="connsiteY36" fmla="*/ 1342640 h 3482342"/>
              <a:gd name="connsiteX37" fmla="*/ 10636304 w 12192000"/>
              <a:gd name="connsiteY37" fmla="*/ 1342641 h 3482342"/>
              <a:gd name="connsiteX38" fmla="*/ 10603863 w 12192000"/>
              <a:gd name="connsiteY38" fmla="*/ 1346886 h 3482342"/>
              <a:gd name="connsiteX39" fmla="*/ 10573203 w 12192000"/>
              <a:gd name="connsiteY39" fmla="*/ 1351996 h 3482342"/>
              <a:gd name="connsiteX40" fmla="*/ 10547375 w 12192000"/>
              <a:gd name="connsiteY40" fmla="*/ 1375130 h 3482342"/>
              <a:gd name="connsiteX41" fmla="*/ 10513263 w 12192000"/>
              <a:gd name="connsiteY41" fmla="*/ 1371939 h 3482342"/>
              <a:gd name="connsiteX42" fmla="*/ 10487356 w 12192000"/>
              <a:gd name="connsiteY42" fmla="*/ 1385722 h 3482342"/>
              <a:gd name="connsiteX43" fmla="*/ 10464012 w 12192000"/>
              <a:gd name="connsiteY43" fmla="*/ 1391778 h 3482342"/>
              <a:gd name="connsiteX44" fmla="*/ 10439694 w 12192000"/>
              <a:gd name="connsiteY44" fmla="*/ 1406905 h 3482342"/>
              <a:gd name="connsiteX45" fmla="*/ 10405409 w 12192000"/>
              <a:gd name="connsiteY45" fmla="*/ 1422789 h 3482342"/>
              <a:gd name="connsiteX46" fmla="*/ 10370530 w 12192000"/>
              <a:gd name="connsiteY46" fmla="*/ 1441596 h 3482342"/>
              <a:gd name="connsiteX47" fmla="*/ 10300239 w 12192000"/>
              <a:gd name="connsiteY47" fmla="*/ 1456332 h 3482342"/>
              <a:gd name="connsiteX48" fmla="*/ 10264922 w 12192000"/>
              <a:gd name="connsiteY48" fmla="*/ 1472107 h 3482342"/>
              <a:gd name="connsiteX49" fmla="*/ 10229629 w 12192000"/>
              <a:gd name="connsiteY49" fmla="*/ 1470454 h 3482342"/>
              <a:gd name="connsiteX50" fmla="*/ 10201385 w 12192000"/>
              <a:gd name="connsiteY50" fmla="*/ 1477515 h 3482342"/>
              <a:gd name="connsiteX51" fmla="*/ 10151958 w 12192000"/>
              <a:gd name="connsiteY51" fmla="*/ 1477515 h 3482342"/>
              <a:gd name="connsiteX52" fmla="*/ 10120184 w 12192000"/>
              <a:gd name="connsiteY52" fmla="*/ 1466924 h 3482342"/>
              <a:gd name="connsiteX53" fmla="*/ 10081348 w 12192000"/>
              <a:gd name="connsiteY53" fmla="*/ 1481046 h 3482342"/>
              <a:gd name="connsiteX54" fmla="*/ 10058690 w 12192000"/>
              <a:gd name="connsiteY54" fmla="*/ 1474888 h 3482342"/>
              <a:gd name="connsiteX55" fmla="*/ 10004424 w 12192000"/>
              <a:gd name="connsiteY55" fmla="*/ 1489801 h 3482342"/>
              <a:gd name="connsiteX56" fmla="*/ 9999951 w 12192000"/>
              <a:gd name="connsiteY56" fmla="*/ 1499127 h 3482342"/>
              <a:gd name="connsiteX57" fmla="*/ 9845462 w 12192000"/>
              <a:gd name="connsiteY57" fmla="*/ 1548192 h 3482342"/>
              <a:gd name="connsiteX58" fmla="*/ 9736156 w 12192000"/>
              <a:gd name="connsiteY58" fmla="*/ 1581928 h 3482342"/>
              <a:gd name="connsiteX59" fmla="*/ 9693355 w 12192000"/>
              <a:gd name="connsiteY59" fmla="*/ 1602632 h 3482342"/>
              <a:gd name="connsiteX60" fmla="*/ 9664242 w 12192000"/>
              <a:gd name="connsiteY60" fmla="*/ 1622075 h 3482342"/>
              <a:gd name="connsiteX61" fmla="*/ 9579195 w 12192000"/>
              <a:gd name="connsiteY61" fmla="*/ 1648017 h 3482342"/>
              <a:gd name="connsiteX62" fmla="*/ 9433652 w 12192000"/>
              <a:gd name="connsiteY62" fmla="*/ 1681174 h 3482342"/>
              <a:gd name="connsiteX63" fmla="*/ 9403775 w 12192000"/>
              <a:gd name="connsiteY63" fmla="*/ 1690403 h 3482342"/>
              <a:gd name="connsiteX64" fmla="*/ 9382503 w 12192000"/>
              <a:gd name="connsiteY64" fmla="*/ 1706957 h 3482342"/>
              <a:gd name="connsiteX65" fmla="*/ 9381410 w 12192000"/>
              <a:gd name="connsiteY65" fmla="*/ 1718312 h 3482342"/>
              <a:gd name="connsiteX66" fmla="*/ 9365685 w 12192000"/>
              <a:gd name="connsiteY66" fmla="*/ 1724772 h 3482342"/>
              <a:gd name="connsiteX67" fmla="*/ 9278020 w 12192000"/>
              <a:gd name="connsiteY67" fmla="*/ 1741161 h 3482342"/>
              <a:gd name="connsiteX68" fmla="*/ 9217145 w 12192000"/>
              <a:gd name="connsiteY68" fmla="*/ 1771195 h 3482342"/>
              <a:gd name="connsiteX69" fmla="*/ 8955875 w 12192000"/>
              <a:gd name="connsiteY69" fmla="*/ 1796806 h 3482342"/>
              <a:gd name="connsiteX70" fmla="*/ 8648415 w 12192000"/>
              <a:gd name="connsiteY70" fmla="*/ 1878623 h 3482342"/>
              <a:gd name="connsiteX71" fmla="*/ 8538519 w 12192000"/>
              <a:gd name="connsiteY71" fmla="*/ 1894114 h 3482342"/>
              <a:gd name="connsiteX72" fmla="*/ 8506541 w 12192000"/>
              <a:gd name="connsiteY72" fmla="*/ 1905955 h 3482342"/>
              <a:gd name="connsiteX73" fmla="*/ 8236214 w 12192000"/>
              <a:gd name="connsiteY73" fmla="*/ 1909725 h 3482342"/>
              <a:gd name="connsiteX74" fmla="*/ 8132104 w 12192000"/>
              <a:gd name="connsiteY74" fmla="*/ 1895727 h 3482342"/>
              <a:gd name="connsiteX75" fmla="*/ 7918078 w 12192000"/>
              <a:gd name="connsiteY75" fmla="*/ 1862668 h 3482342"/>
              <a:gd name="connsiteX76" fmla="*/ 7817899 w 12192000"/>
              <a:gd name="connsiteY76" fmla="*/ 1862176 h 3482342"/>
              <a:gd name="connsiteX77" fmla="*/ 7768994 w 12192000"/>
              <a:gd name="connsiteY77" fmla="*/ 1855721 h 3482342"/>
              <a:gd name="connsiteX78" fmla="*/ 7618027 w 12192000"/>
              <a:gd name="connsiteY78" fmla="*/ 1830959 h 3482342"/>
              <a:gd name="connsiteX79" fmla="*/ 7449425 w 12192000"/>
              <a:gd name="connsiteY79" fmla="*/ 1810910 h 3482342"/>
              <a:gd name="connsiteX80" fmla="*/ 7342915 w 12192000"/>
              <a:gd name="connsiteY80" fmla="*/ 1819827 h 3482342"/>
              <a:gd name="connsiteX81" fmla="*/ 7255191 w 12192000"/>
              <a:gd name="connsiteY81" fmla="*/ 1834354 h 3482342"/>
              <a:gd name="connsiteX82" fmla="*/ 7131205 w 12192000"/>
              <a:gd name="connsiteY82" fmla="*/ 1845557 h 3482342"/>
              <a:gd name="connsiteX83" fmla="*/ 6941837 w 12192000"/>
              <a:gd name="connsiteY83" fmla="*/ 1840640 h 3482342"/>
              <a:gd name="connsiteX84" fmla="*/ 6837145 w 12192000"/>
              <a:gd name="connsiteY84" fmla="*/ 1870724 h 3482342"/>
              <a:gd name="connsiteX85" fmla="*/ 6753991 w 12192000"/>
              <a:gd name="connsiteY85" fmla="*/ 1860969 h 3482342"/>
              <a:gd name="connsiteX86" fmla="*/ 6727754 w 12192000"/>
              <a:gd name="connsiteY86" fmla="*/ 1882372 h 3482342"/>
              <a:gd name="connsiteX87" fmla="*/ 6723371 w 12192000"/>
              <a:gd name="connsiteY87" fmla="*/ 1886494 h 3482342"/>
              <a:gd name="connsiteX88" fmla="*/ 6702779 w 12192000"/>
              <a:gd name="connsiteY88" fmla="*/ 1893601 h 3482342"/>
              <a:gd name="connsiteX89" fmla="*/ 6686657 w 12192000"/>
              <a:gd name="connsiteY89" fmla="*/ 1907344 h 3482342"/>
              <a:gd name="connsiteX90" fmla="*/ 6651330 w 12192000"/>
              <a:gd name="connsiteY90" fmla="*/ 1922921 h 3482342"/>
              <a:gd name="connsiteX91" fmla="*/ 6622958 w 12192000"/>
              <a:gd name="connsiteY91" fmla="*/ 1936255 h 3482342"/>
              <a:gd name="connsiteX92" fmla="*/ 6522602 w 12192000"/>
              <a:gd name="connsiteY92" fmla="*/ 1954133 h 3482342"/>
              <a:gd name="connsiteX93" fmla="*/ 6444344 w 12192000"/>
              <a:gd name="connsiteY93" fmla="*/ 1969663 h 3482342"/>
              <a:gd name="connsiteX94" fmla="*/ 6409626 w 12192000"/>
              <a:gd name="connsiteY94" fmla="*/ 1978846 h 3482342"/>
              <a:gd name="connsiteX95" fmla="*/ 6333446 w 12192000"/>
              <a:gd name="connsiteY95" fmla="*/ 1997163 h 3482342"/>
              <a:gd name="connsiteX96" fmla="*/ 6294933 w 12192000"/>
              <a:gd name="connsiteY96" fmla="*/ 2019412 h 3482342"/>
              <a:gd name="connsiteX97" fmla="*/ 6238719 w 12192000"/>
              <a:gd name="connsiteY97" fmla="*/ 2042547 h 3482342"/>
              <a:gd name="connsiteX98" fmla="*/ 6187205 w 12192000"/>
              <a:gd name="connsiteY98" fmla="*/ 2060048 h 3482342"/>
              <a:gd name="connsiteX99" fmla="*/ 6138780 w 12192000"/>
              <a:gd name="connsiteY99" fmla="*/ 2081918 h 3482342"/>
              <a:gd name="connsiteX100" fmla="*/ 6120125 w 12192000"/>
              <a:gd name="connsiteY100" fmla="*/ 2109475 h 3482342"/>
              <a:gd name="connsiteX101" fmla="*/ 6056576 w 12192000"/>
              <a:gd name="connsiteY101" fmla="*/ 2120066 h 3482342"/>
              <a:gd name="connsiteX102" fmla="*/ 5993794 w 12192000"/>
              <a:gd name="connsiteY102" fmla="*/ 2122569 h 3482342"/>
              <a:gd name="connsiteX103" fmla="*/ 5943601 w 12192000"/>
              <a:gd name="connsiteY103" fmla="*/ 2137719 h 3482342"/>
              <a:gd name="connsiteX104" fmla="*/ 5898141 w 12192000"/>
              <a:gd name="connsiteY104" fmla="*/ 2144806 h 3482342"/>
              <a:gd name="connsiteX105" fmla="*/ 5855337 w 12192000"/>
              <a:gd name="connsiteY105" fmla="*/ 2137719 h 3482342"/>
              <a:gd name="connsiteX106" fmla="*/ 5817682 w 12192000"/>
              <a:gd name="connsiteY106" fmla="*/ 2157358 h 3482342"/>
              <a:gd name="connsiteX107" fmla="*/ 5735300 w 12192000"/>
              <a:gd name="connsiteY107" fmla="*/ 2158902 h 3482342"/>
              <a:gd name="connsiteX108" fmla="*/ 5591469 w 12192000"/>
              <a:gd name="connsiteY108" fmla="*/ 2178389 h 3482342"/>
              <a:gd name="connsiteX109" fmla="*/ 5505818 w 12192000"/>
              <a:gd name="connsiteY109" fmla="*/ 2194207 h 3482342"/>
              <a:gd name="connsiteX110" fmla="*/ 5452860 w 12192000"/>
              <a:gd name="connsiteY110" fmla="*/ 2180085 h 3482342"/>
              <a:gd name="connsiteX111" fmla="*/ 5414282 w 12192000"/>
              <a:gd name="connsiteY111" fmla="*/ 2183070 h 3482342"/>
              <a:gd name="connsiteX112" fmla="*/ 5368369 w 12192000"/>
              <a:gd name="connsiteY112" fmla="*/ 2204272 h 3482342"/>
              <a:gd name="connsiteX113" fmla="*/ 5336354 w 12192000"/>
              <a:gd name="connsiteY113" fmla="*/ 2218920 h 3482342"/>
              <a:gd name="connsiteX114" fmla="*/ 5291263 w 12192000"/>
              <a:gd name="connsiteY114" fmla="*/ 2239182 h 3482342"/>
              <a:gd name="connsiteX115" fmla="*/ 5255152 w 12192000"/>
              <a:gd name="connsiteY115" fmla="*/ 2247164 h 3482342"/>
              <a:gd name="connsiteX116" fmla="*/ 5233796 w 12192000"/>
              <a:gd name="connsiteY116" fmla="*/ 2268260 h 3482342"/>
              <a:gd name="connsiteX117" fmla="*/ 5212786 w 12192000"/>
              <a:gd name="connsiteY117" fmla="*/ 2296592 h 3482342"/>
              <a:gd name="connsiteX118" fmla="*/ 5173523 w 12192000"/>
              <a:gd name="connsiteY118" fmla="*/ 2309057 h 3482342"/>
              <a:gd name="connsiteX119" fmla="*/ 5123830 w 12192000"/>
              <a:gd name="connsiteY119" fmla="*/ 2307070 h 3482342"/>
              <a:gd name="connsiteX120" fmla="*/ 5065426 w 12192000"/>
              <a:gd name="connsiteY120" fmla="*/ 2324076 h 3482342"/>
              <a:gd name="connsiteX121" fmla="*/ 4975908 w 12192000"/>
              <a:gd name="connsiteY121" fmla="*/ 2364128 h 3482342"/>
              <a:gd name="connsiteX122" fmla="*/ 4913723 w 12192000"/>
              <a:gd name="connsiteY122" fmla="*/ 2385265 h 3482342"/>
              <a:gd name="connsiteX123" fmla="*/ 4746485 w 12192000"/>
              <a:gd name="connsiteY123" fmla="*/ 2451769 h 3482342"/>
              <a:gd name="connsiteX124" fmla="*/ 4681588 w 12192000"/>
              <a:gd name="connsiteY124" fmla="*/ 2467494 h 3482342"/>
              <a:gd name="connsiteX125" fmla="*/ 1783655 w 12192000"/>
              <a:gd name="connsiteY125" fmla="*/ 3163860 h 3482342"/>
              <a:gd name="connsiteX126" fmla="*/ 1325955 w 12192000"/>
              <a:gd name="connsiteY126" fmla="*/ 3176692 h 3482342"/>
              <a:gd name="connsiteX127" fmla="*/ 1190384 w 12192000"/>
              <a:gd name="connsiteY127" fmla="*/ 3203504 h 3482342"/>
              <a:gd name="connsiteX128" fmla="*/ 1094537 w 12192000"/>
              <a:gd name="connsiteY128" fmla="*/ 3229469 h 3482342"/>
              <a:gd name="connsiteX129" fmla="*/ 779276 w 12192000"/>
              <a:gd name="connsiteY129" fmla="*/ 3327290 h 3482342"/>
              <a:gd name="connsiteX130" fmla="*/ 600378 w 12192000"/>
              <a:gd name="connsiteY130" fmla="*/ 3335250 h 3482342"/>
              <a:gd name="connsiteX131" fmla="*/ 493457 w 12192000"/>
              <a:gd name="connsiteY131" fmla="*/ 3365044 h 3482342"/>
              <a:gd name="connsiteX132" fmla="*/ 349402 w 12192000"/>
              <a:gd name="connsiteY132" fmla="*/ 3380897 h 3482342"/>
              <a:gd name="connsiteX133" fmla="*/ 192183 w 12192000"/>
              <a:gd name="connsiteY133" fmla="*/ 3460075 h 3482342"/>
              <a:gd name="connsiteX134" fmla="*/ 46713 w 12192000"/>
              <a:gd name="connsiteY134" fmla="*/ 3462986 h 3482342"/>
              <a:gd name="connsiteX135" fmla="*/ 2765 w 12192000"/>
              <a:gd name="connsiteY135" fmla="*/ 3480770 h 3482342"/>
              <a:gd name="connsiteX136" fmla="*/ 0 w 12192000"/>
              <a:gd name="connsiteY136" fmla="*/ 3482342 h 3482342"/>
              <a:gd name="connsiteX137" fmla="*/ 0 w 12192000"/>
              <a:gd name="connsiteY13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13493 w 12192000"/>
              <a:gd name="connsiteY21" fmla="*/ 880860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92183 w 12192000"/>
              <a:gd name="connsiteY135" fmla="*/ 3460075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416599 w 12192000"/>
              <a:gd name="connsiteY133" fmla="*/ 3387517 h 3482342"/>
              <a:gd name="connsiteX134" fmla="*/ 349402 w 12192000"/>
              <a:gd name="connsiteY134" fmla="*/ 3380897 h 3482342"/>
              <a:gd name="connsiteX135" fmla="*/ 225952 w 12192000"/>
              <a:gd name="connsiteY135" fmla="*/ 3426352 h 3482342"/>
              <a:gd name="connsiteX136" fmla="*/ 171000 w 12192000"/>
              <a:gd name="connsiteY136" fmla="*/ 3438892 h 3482342"/>
              <a:gd name="connsiteX137" fmla="*/ 88263 w 12192000"/>
              <a:gd name="connsiteY137" fmla="*/ 3479310 h 3482342"/>
              <a:gd name="connsiteX138" fmla="*/ 46713 w 12192000"/>
              <a:gd name="connsiteY138" fmla="*/ 3462986 h 3482342"/>
              <a:gd name="connsiteX139" fmla="*/ 2765 w 12192000"/>
              <a:gd name="connsiteY139" fmla="*/ 3480770 h 3482342"/>
              <a:gd name="connsiteX140" fmla="*/ 0 w 12192000"/>
              <a:gd name="connsiteY140" fmla="*/ 3482342 h 3482342"/>
              <a:gd name="connsiteX141" fmla="*/ 0 w 12192000"/>
              <a:gd name="connsiteY14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388355 w 12192000"/>
              <a:gd name="connsiteY135" fmla="*/ 3376925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7037" y="484094"/>
            <a:ext cx="9998441" cy="1206594"/>
          </a:xfrm>
        </p:spPr>
        <p:txBody>
          <a:bodyPr>
            <a:normAutofit/>
          </a:bodyPr>
          <a:lstStyle/>
          <a:p>
            <a:r>
              <a:rPr lang="en-GB" b="1" dirty="0">
                <a:latin typeface="Aptos" panose="020B0004020202020204" pitchFamily="34" charset="0"/>
              </a:rPr>
              <a:t>Learning and teaching strategy</a:t>
            </a:r>
          </a:p>
        </p:txBody>
      </p:sp>
      <p:sp>
        <p:nvSpPr>
          <p:cNvPr id="16" name="Freeform: Shape 15">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037" y="1958614"/>
            <a:ext cx="3594282"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Books">
            <a:extLst>
              <a:ext uri="{FF2B5EF4-FFF2-40B4-BE49-F238E27FC236}">
                <a16:creationId xmlns:a16="http://schemas.microsoft.com/office/drawing/2014/main" id="{D8C0463E-CC8F-3EFC-F2B0-431F3FA8D50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9404" y="2297417"/>
            <a:ext cx="3274548" cy="3274548"/>
          </a:xfrm>
          <a:prstGeom prst="rect">
            <a:avLst/>
          </a:prstGeom>
        </p:spPr>
      </p:pic>
      <p:sp>
        <p:nvSpPr>
          <p:cNvPr id="18"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4903686" y="2265416"/>
            <a:ext cx="7054766" cy="3837272"/>
          </a:xfrm>
        </p:spPr>
        <p:txBody>
          <a:bodyPr anchor="ctr">
            <a:normAutofit/>
          </a:bodyPr>
          <a:lstStyle/>
          <a:p>
            <a:pPr>
              <a:buNone/>
            </a:pPr>
            <a:r>
              <a:rPr lang="en-GB" sz="2400" dirty="0">
                <a:latin typeface="Aptos" panose="020B0004020202020204" pitchFamily="34" charset="0"/>
              </a:rPr>
              <a:t>	The module will be taught using formal lectures to deliver knowledge of economic theory and its application to health.</a:t>
            </a:r>
          </a:p>
          <a:p>
            <a:pPr>
              <a:buNone/>
            </a:pPr>
            <a:r>
              <a:rPr lang="en-GB" sz="2400" dirty="0">
                <a:latin typeface="Aptos" panose="020B0004020202020204" pitchFamily="34" charset="0"/>
              </a:rPr>
              <a:t>	Guided tutorials will use case studies and current health issues allowing students to apply economic theory to discuss  and debate current issues (such as government policy).</a:t>
            </a:r>
          </a:p>
        </p:txBody>
      </p:sp>
      <p:sp>
        <p:nvSpPr>
          <p:cNvPr id="5" name="Footer Placeholder 4">
            <a:extLst>
              <a:ext uri="{FF2B5EF4-FFF2-40B4-BE49-F238E27FC236}">
                <a16:creationId xmlns:a16="http://schemas.microsoft.com/office/drawing/2014/main" id="{9CC477E9-DA77-BE6B-3742-98A28148A40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6" name="Slide Number Placeholder 5">
            <a:extLst>
              <a:ext uri="{FF2B5EF4-FFF2-40B4-BE49-F238E27FC236}">
                <a16:creationId xmlns:a16="http://schemas.microsoft.com/office/drawing/2014/main" id="{AFEF76F0-94D2-413B-0D25-6A26D91DFAC2}"/>
              </a:ext>
            </a:extLst>
          </p:cNvPr>
          <p:cNvSpPr>
            <a:spLocks noGrp="1"/>
          </p:cNvSpPr>
          <p:nvPr>
            <p:ph type="sldNum" sz="quarter" idx="12"/>
          </p:nvPr>
        </p:nvSpPr>
        <p:spPr>
          <a:xfrm>
            <a:off x="8610600" y="6356350"/>
            <a:ext cx="2743200" cy="365125"/>
          </a:xfrm>
        </p:spPr>
        <p:txBody>
          <a:bodyPr>
            <a:normAutofit/>
          </a:bodyPr>
          <a:lstStyle/>
          <a:p>
            <a:pPr>
              <a:spcAft>
                <a:spcPts val="600"/>
              </a:spcAft>
            </a:pPr>
            <a:fld id="{8E52267C-BE0D-4D67-9FF7-18C6D8685F4B}" type="slidenum">
              <a:rPr lang="en-GB" sz="1000"/>
              <a:pPr>
                <a:spcAft>
                  <a:spcPts val="600"/>
                </a:spcAft>
              </a:pPr>
              <a:t>6</a:t>
            </a:fld>
            <a:endParaRPr lang="en-GB" sz="1000"/>
          </a:p>
        </p:txBody>
      </p:sp>
      <p:pic>
        <p:nvPicPr>
          <p:cNvPr id="4" name="Picture 3" descr="A black and yellow logo&#10;&#10;Description automatically generated">
            <a:extLst>
              <a:ext uri="{FF2B5EF4-FFF2-40B4-BE49-F238E27FC236}">
                <a16:creationId xmlns:a16="http://schemas.microsoft.com/office/drawing/2014/main" id="{15D41B6A-9E24-8220-C0E6-D0212DE2F9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6092701"/>
            <a:ext cx="1377538" cy="76529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838200" y="365125"/>
            <a:ext cx="10515600" cy="930275"/>
          </a:xfrm>
        </p:spPr>
        <p:txBody>
          <a:bodyPr>
            <a:normAutofit/>
          </a:bodyPr>
          <a:lstStyle/>
          <a:p>
            <a:pPr>
              <a:defRPr/>
            </a:pPr>
            <a:r>
              <a:rPr lang="en-GB" b="1" dirty="0">
                <a:latin typeface="Aptos" panose="020B0004020202020204" pitchFamily="34" charset="0"/>
              </a:rPr>
              <a:t>Learning and teaching strategy</a:t>
            </a:r>
            <a:endParaRPr lang="en-GB" b="1">
              <a:latin typeface="Aptos" panose="020B0004020202020204" pitchFamily="34" charset="0"/>
            </a:endParaRPr>
          </a:p>
        </p:txBody>
      </p:sp>
      <p:sp>
        <p:nvSpPr>
          <p:cNvPr id="4" name="Footer Placeholder 3">
            <a:extLst>
              <a:ext uri="{FF2B5EF4-FFF2-40B4-BE49-F238E27FC236}">
                <a16:creationId xmlns:a16="http://schemas.microsoft.com/office/drawing/2014/main" id="{DF1C1914-49DC-11E8-DA58-A3CA8B6EE67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AD112E22-E212-8E0D-5800-4771E09895F6}"/>
              </a:ext>
            </a:extLst>
          </p:cNvPr>
          <p:cNvSpPr>
            <a:spLocks noGrp="1"/>
          </p:cNvSpPr>
          <p:nvPr>
            <p:ph type="sldNum" sz="quarter" idx="12"/>
          </p:nvPr>
        </p:nvSpPr>
        <p:spPr>
          <a:xfrm>
            <a:off x="8610600" y="6356350"/>
            <a:ext cx="2743200" cy="365125"/>
          </a:xfrm>
        </p:spPr>
        <p:txBody>
          <a:bodyPr>
            <a:normAutofit/>
          </a:bodyPr>
          <a:lstStyle/>
          <a:p>
            <a:pPr>
              <a:spcAft>
                <a:spcPts val="600"/>
              </a:spcAft>
            </a:pPr>
            <a:fld id="{8E52267C-BE0D-4D67-9FF7-18C6D8685F4B}" type="slidenum">
              <a:rPr lang="en-GB" smtClean="0"/>
              <a:pPr>
                <a:spcAft>
                  <a:spcPts val="600"/>
                </a:spcAft>
              </a:pPr>
              <a:t>7</a:t>
            </a:fld>
            <a:endParaRPr lang="en-GB"/>
          </a:p>
        </p:txBody>
      </p:sp>
      <p:pic>
        <p:nvPicPr>
          <p:cNvPr id="3" name="Picture 2" descr="A black and yellow logo&#10;&#10;Description automatically generated">
            <a:extLst>
              <a:ext uri="{FF2B5EF4-FFF2-40B4-BE49-F238E27FC236}">
                <a16:creationId xmlns:a16="http://schemas.microsoft.com/office/drawing/2014/main" id="{2B44FBD5-89A3-2A1F-D5E1-B976FCDE6A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00337"/>
            <a:ext cx="1543792" cy="857663"/>
          </a:xfrm>
          <a:prstGeom prst="rect">
            <a:avLst/>
          </a:prstGeom>
        </p:spPr>
      </p:pic>
      <p:graphicFrame>
        <p:nvGraphicFramePr>
          <p:cNvPr id="6" name="Content Placeholder 5"/>
          <p:cNvGraphicFramePr>
            <a:graphicFrameLocks noGrp="1"/>
          </p:cNvGraphicFramePr>
          <p:nvPr>
            <p:ph idx="1"/>
            <p:extLst>
              <p:ext uri="{D42A27DB-BD31-4B8C-83A1-F6EECF244321}">
                <p14:modId xmlns:p14="http://schemas.microsoft.com/office/powerpoint/2010/main" val="3027826084"/>
              </p:ext>
            </p:extLst>
          </p:nvPr>
        </p:nvGraphicFramePr>
        <p:xfrm>
          <a:off x="1469602" y="2247732"/>
          <a:ext cx="9252797" cy="3688100"/>
        </p:xfrm>
        <a:graphic>
          <a:graphicData uri="http://schemas.openxmlformats.org/drawingml/2006/table">
            <a:tbl>
              <a:tblPr firstRow="1" bandRow="1">
                <a:tableStyleId>{5940675A-B579-460E-94D1-54222C63F5DA}</a:tableStyleId>
              </a:tblPr>
              <a:tblGrid>
                <a:gridCol w="4512310">
                  <a:extLst>
                    <a:ext uri="{9D8B030D-6E8A-4147-A177-3AD203B41FA5}">
                      <a16:colId xmlns:a16="http://schemas.microsoft.com/office/drawing/2014/main" val="20000"/>
                    </a:ext>
                  </a:extLst>
                </a:gridCol>
                <a:gridCol w="1904577">
                  <a:extLst>
                    <a:ext uri="{9D8B030D-6E8A-4147-A177-3AD203B41FA5}">
                      <a16:colId xmlns:a16="http://schemas.microsoft.com/office/drawing/2014/main" val="20001"/>
                    </a:ext>
                  </a:extLst>
                </a:gridCol>
                <a:gridCol w="2835910">
                  <a:extLst>
                    <a:ext uri="{9D8B030D-6E8A-4147-A177-3AD203B41FA5}">
                      <a16:colId xmlns:a16="http://schemas.microsoft.com/office/drawing/2014/main" val="20002"/>
                    </a:ext>
                  </a:extLst>
                </a:gridCol>
              </a:tblGrid>
              <a:tr h="737620">
                <a:tc>
                  <a:txBody>
                    <a:bodyPr/>
                    <a:lstStyle/>
                    <a:p>
                      <a:r>
                        <a:rPr lang="en-GB" sz="3300" b="1"/>
                        <a:t>Activity</a:t>
                      </a:r>
                      <a:r>
                        <a:rPr lang="en-GB" sz="3300" b="1" baseline="0"/>
                        <a:t> type</a:t>
                      </a:r>
                      <a:endParaRPr lang="en-GB" sz="3300" b="1"/>
                    </a:p>
                  </a:txBody>
                  <a:tcPr marL="167640" marR="167640" marT="83822" marB="83822"/>
                </a:tc>
                <a:tc>
                  <a:txBody>
                    <a:bodyPr/>
                    <a:lstStyle/>
                    <a:p>
                      <a:r>
                        <a:rPr lang="en-GB" sz="3300" b="1"/>
                        <a:t>Hours</a:t>
                      </a:r>
                      <a:r>
                        <a:rPr lang="en-GB" sz="3300" b="1" baseline="0"/>
                        <a:t> </a:t>
                      </a:r>
                      <a:endParaRPr lang="en-GB" sz="3300" b="1"/>
                    </a:p>
                  </a:txBody>
                  <a:tcPr marL="167640" marR="167640" marT="83822" marB="83822"/>
                </a:tc>
                <a:tc>
                  <a:txBody>
                    <a:bodyPr/>
                    <a:lstStyle/>
                    <a:p>
                      <a:r>
                        <a:rPr lang="en-GB" sz="3300" b="1"/>
                        <a:t>Percentage</a:t>
                      </a:r>
                    </a:p>
                  </a:txBody>
                  <a:tcPr marL="167640" marR="167640" marT="83822" marB="83822"/>
                </a:tc>
                <a:extLst>
                  <a:ext uri="{0D108BD9-81ED-4DB2-BD59-A6C34878D82A}">
                    <a16:rowId xmlns:a16="http://schemas.microsoft.com/office/drawing/2014/main" val="10000"/>
                  </a:ext>
                </a:extLst>
              </a:tr>
              <a:tr h="737620">
                <a:tc>
                  <a:txBody>
                    <a:bodyPr/>
                    <a:lstStyle/>
                    <a:p>
                      <a:r>
                        <a:rPr lang="en-GB" sz="3300"/>
                        <a:t>Scheduled</a:t>
                      </a:r>
                      <a:r>
                        <a:rPr lang="en-GB" sz="3300" baseline="0"/>
                        <a:t> learning </a:t>
                      </a:r>
                      <a:endParaRPr lang="en-GB" sz="3300"/>
                    </a:p>
                  </a:txBody>
                  <a:tcPr marL="167640" marR="167640" marT="83822" marB="83822"/>
                </a:tc>
                <a:tc>
                  <a:txBody>
                    <a:bodyPr/>
                    <a:lstStyle/>
                    <a:p>
                      <a:r>
                        <a:rPr lang="en-GB" sz="3300"/>
                        <a:t>50</a:t>
                      </a:r>
                    </a:p>
                  </a:txBody>
                  <a:tcPr marL="167640" marR="167640" marT="83822" marB="83822"/>
                </a:tc>
                <a:tc>
                  <a:txBody>
                    <a:bodyPr/>
                    <a:lstStyle/>
                    <a:p>
                      <a:r>
                        <a:rPr lang="en-GB" sz="3300"/>
                        <a:t>25%</a:t>
                      </a:r>
                    </a:p>
                  </a:txBody>
                  <a:tcPr marL="167640" marR="167640" marT="83822" marB="83822"/>
                </a:tc>
                <a:extLst>
                  <a:ext uri="{0D108BD9-81ED-4DB2-BD59-A6C34878D82A}">
                    <a16:rowId xmlns:a16="http://schemas.microsoft.com/office/drawing/2014/main" val="10001"/>
                  </a:ext>
                </a:extLst>
              </a:tr>
              <a:tr h="737620">
                <a:tc>
                  <a:txBody>
                    <a:bodyPr/>
                    <a:lstStyle/>
                    <a:p>
                      <a:r>
                        <a:rPr lang="en-GB" sz="3300"/>
                        <a:t>Independent</a:t>
                      </a:r>
                      <a:r>
                        <a:rPr lang="en-GB" sz="3300" baseline="0"/>
                        <a:t> learning</a:t>
                      </a:r>
                      <a:endParaRPr lang="en-GB" sz="3300"/>
                    </a:p>
                  </a:txBody>
                  <a:tcPr marL="167640" marR="167640" marT="83822" marB="83822"/>
                </a:tc>
                <a:tc>
                  <a:txBody>
                    <a:bodyPr/>
                    <a:lstStyle/>
                    <a:p>
                      <a:r>
                        <a:rPr lang="en-GB" sz="3300"/>
                        <a:t>150</a:t>
                      </a:r>
                    </a:p>
                  </a:txBody>
                  <a:tcPr marL="167640" marR="167640" marT="83822" marB="83822"/>
                </a:tc>
                <a:tc>
                  <a:txBody>
                    <a:bodyPr/>
                    <a:lstStyle/>
                    <a:p>
                      <a:r>
                        <a:rPr lang="en-GB" sz="3300"/>
                        <a:t>75%</a:t>
                      </a:r>
                    </a:p>
                  </a:txBody>
                  <a:tcPr marL="167640" marR="167640" marT="83822" marB="83822"/>
                </a:tc>
                <a:extLst>
                  <a:ext uri="{0D108BD9-81ED-4DB2-BD59-A6C34878D82A}">
                    <a16:rowId xmlns:a16="http://schemas.microsoft.com/office/drawing/2014/main" val="10002"/>
                  </a:ext>
                </a:extLst>
              </a:tr>
              <a:tr h="737620">
                <a:tc>
                  <a:txBody>
                    <a:bodyPr/>
                    <a:lstStyle/>
                    <a:p>
                      <a:r>
                        <a:rPr lang="en-GB" sz="3300"/>
                        <a:t>Placement</a:t>
                      </a:r>
                      <a:r>
                        <a:rPr lang="en-GB" sz="3300" baseline="0"/>
                        <a:t> learning</a:t>
                      </a:r>
                      <a:endParaRPr lang="en-GB" sz="3300"/>
                    </a:p>
                  </a:txBody>
                  <a:tcPr marL="167640" marR="167640" marT="83822" marB="83822"/>
                </a:tc>
                <a:tc>
                  <a:txBody>
                    <a:bodyPr/>
                    <a:lstStyle/>
                    <a:p>
                      <a:r>
                        <a:rPr lang="en-GB" sz="3300"/>
                        <a:t>-</a:t>
                      </a:r>
                    </a:p>
                  </a:txBody>
                  <a:tcPr marL="167640" marR="167640" marT="83822" marB="83822"/>
                </a:tc>
                <a:tc>
                  <a:txBody>
                    <a:bodyPr/>
                    <a:lstStyle/>
                    <a:p>
                      <a:r>
                        <a:rPr lang="en-GB" sz="3300"/>
                        <a:t>-</a:t>
                      </a:r>
                    </a:p>
                  </a:txBody>
                  <a:tcPr marL="167640" marR="167640" marT="83822" marB="83822"/>
                </a:tc>
                <a:extLst>
                  <a:ext uri="{0D108BD9-81ED-4DB2-BD59-A6C34878D82A}">
                    <a16:rowId xmlns:a16="http://schemas.microsoft.com/office/drawing/2014/main" val="10003"/>
                  </a:ext>
                </a:extLst>
              </a:tr>
              <a:tr h="737620">
                <a:tc>
                  <a:txBody>
                    <a:bodyPr/>
                    <a:lstStyle/>
                    <a:p>
                      <a:r>
                        <a:rPr lang="en-GB" sz="3300"/>
                        <a:t>Total</a:t>
                      </a:r>
                    </a:p>
                  </a:txBody>
                  <a:tcPr marL="167640" marR="167640" marT="83822" marB="83822"/>
                </a:tc>
                <a:tc>
                  <a:txBody>
                    <a:bodyPr/>
                    <a:lstStyle/>
                    <a:p>
                      <a:r>
                        <a:rPr lang="en-GB" sz="3300"/>
                        <a:t>200</a:t>
                      </a:r>
                    </a:p>
                  </a:txBody>
                  <a:tcPr marL="167640" marR="167640" marT="83822" marB="83822"/>
                </a:tc>
                <a:tc>
                  <a:txBody>
                    <a:bodyPr/>
                    <a:lstStyle/>
                    <a:p>
                      <a:r>
                        <a:rPr lang="en-GB" sz="3300"/>
                        <a:t>100%</a:t>
                      </a:r>
                    </a:p>
                  </a:txBody>
                  <a:tcPr marL="167640" marR="167640" marT="83822" marB="83822"/>
                </a:tc>
                <a:extLst>
                  <a:ext uri="{0D108BD9-81ED-4DB2-BD59-A6C34878D82A}">
                    <a16:rowId xmlns:a16="http://schemas.microsoft.com/office/drawing/2014/main" val="1000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Plain Background for Blockchain Website with HighTech Mood | Premium AI-generated image">
            <a:extLst>
              <a:ext uri="{FF2B5EF4-FFF2-40B4-BE49-F238E27FC236}">
                <a16:creationId xmlns:a16="http://schemas.microsoft.com/office/drawing/2014/main" id="{88242AE9-DBA8-E6C0-E8A5-D3EC5D1F964C}"/>
              </a:ext>
            </a:extLst>
          </p:cNvPr>
          <p:cNvPicPr>
            <a:picLocks noChangeAspect="1" noChangeArrowheads="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82050"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79B36C0-25F5-26C0-07A1-E3139DFC037E}"/>
              </a:ext>
            </a:extLst>
          </p:cNvPr>
          <p:cNvSpPr/>
          <p:nvPr/>
        </p:nvSpPr>
        <p:spPr>
          <a:xfrm>
            <a:off x="1016340" y="35625"/>
            <a:ext cx="8208912" cy="1580087"/>
          </a:xfrm>
          <a:prstGeom prst="rect">
            <a:avLst/>
          </a:prstGeom>
          <a:solidFill>
            <a:schemeClr val="accent2">
              <a:lumMod val="20000"/>
              <a:lumOff val="80000"/>
            </a:schemeClr>
          </a:solidFill>
          <a:ln>
            <a:solidFill>
              <a:schemeClr val="accent2">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2" name="Title 1"/>
          <p:cNvSpPr>
            <a:spLocks noGrp="1"/>
          </p:cNvSpPr>
          <p:nvPr>
            <p:ph type="title"/>
          </p:nvPr>
        </p:nvSpPr>
        <p:spPr>
          <a:xfrm>
            <a:off x="861980" y="299625"/>
            <a:ext cx="8363272" cy="1080121"/>
          </a:xfrm>
        </p:spPr>
        <p:txBody>
          <a:bodyPr>
            <a:normAutofit fontScale="90000"/>
          </a:bodyPr>
          <a:lstStyle/>
          <a:p>
            <a:pPr algn="ctr"/>
            <a:r>
              <a:rPr lang="en-GB" b="1" dirty="0">
                <a:latin typeface="Aptos" panose="020B0004020202020204" pitchFamily="34" charset="0"/>
              </a:rPr>
              <a:t>Assignment 1: </a:t>
            </a:r>
            <a:br>
              <a:rPr lang="en-GB" dirty="0">
                <a:latin typeface="Aptos" panose="020B0004020202020204" pitchFamily="34" charset="0"/>
              </a:rPr>
            </a:br>
            <a:r>
              <a:rPr lang="en-GB" sz="3000" b="1" dirty="0">
                <a:latin typeface="Aptos" panose="020B0004020202020204" pitchFamily="34" charset="0"/>
              </a:rPr>
              <a:t>written assignment</a:t>
            </a:r>
            <a:br>
              <a:rPr lang="en-GB" sz="3000" b="1" dirty="0">
                <a:latin typeface="Aptos" panose="020B0004020202020204" pitchFamily="34" charset="0"/>
              </a:rPr>
            </a:br>
            <a:r>
              <a:rPr lang="en-GB" dirty="0">
                <a:latin typeface="Aptos" panose="020B0004020202020204" pitchFamily="34" charset="0"/>
              </a:rPr>
              <a:t> (coursework) (50% of marks)</a:t>
            </a:r>
          </a:p>
        </p:txBody>
      </p:sp>
      <p:sp>
        <p:nvSpPr>
          <p:cNvPr id="3" name="Content Placeholder 2"/>
          <p:cNvSpPr>
            <a:spLocks noGrp="1"/>
          </p:cNvSpPr>
          <p:nvPr>
            <p:ph idx="1"/>
          </p:nvPr>
        </p:nvSpPr>
        <p:spPr>
          <a:xfrm>
            <a:off x="451324" y="1667496"/>
            <a:ext cx="9338943" cy="4933528"/>
          </a:xfrm>
          <a:ln>
            <a:solidFill>
              <a:schemeClr val="accent2">
                <a:lumMod val="50000"/>
              </a:schemeClr>
            </a:solidFill>
            <a:prstDash val="dash"/>
          </a:ln>
        </p:spPr>
        <p:txBody>
          <a:bodyPr>
            <a:normAutofit/>
          </a:bodyPr>
          <a:lstStyle/>
          <a:p>
            <a:pPr marL="0" indent="0" algn="just">
              <a:buNone/>
            </a:pPr>
            <a:r>
              <a:rPr lang="en-GB" sz="2400" dirty="0">
                <a:latin typeface="Aptos" panose="020B0004020202020204" pitchFamily="34" charset="0"/>
              </a:rPr>
              <a:t>Students will submit </a:t>
            </a:r>
            <a:r>
              <a:rPr lang="en-GB" sz="2400">
                <a:latin typeface="Aptos" panose="020B0004020202020204" pitchFamily="34" charset="0"/>
              </a:rPr>
              <a:t>a </a:t>
            </a:r>
            <a:r>
              <a:rPr lang="en-GB" sz="2400" b="1">
                <a:latin typeface="Aptos" panose="020B0004020202020204" pitchFamily="34" charset="0"/>
              </a:rPr>
              <a:t>2,000-word </a:t>
            </a:r>
            <a:r>
              <a:rPr lang="en-GB" sz="2400" b="1" dirty="0">
                <a:latin typeface="Aptos" panose="020B0004020202020204" pitchFamily="34" charset="0"/>
              </a:rPr>
              <a:t>report </a:t>
            </a:r>
            <a:r>
              <a:rPr lang="en-GB" sz="2400" dirty="0">
                <a:latin typeface="Aptos" panose="020B0004020202020204" pitchFamily="34" charset="0"/>
              </a:rPr>
              <a:t>that examines the current funding model for the National Health Service (NHS) in the United Kingdom (UK).  </a:t>
            </a:r>
          </a:p>
          <a:p>
            <a:pPr marL="0" indent="0" algn="just">
              <a:buNone/>
            </a:pPr>
            <a:r>
              <a:rPr lang="en-GB" sz="2400" dirty="0">
                <a:latin typeface="Aptos" panose="020B0004020202020204" pitchFamily="34" charset="0"/>
              </a:rPr>
              <a:t>Consideration should be given to the following elements:</a:t>
            </a:r>
          </a:p>
          <a:p>
            <a:pPr marL="342900" lvl="0" indent="-342900" algn="just" rtl="0">
              <a:lnSpc>
                <a:spcPct val="115000"/>
              </a:lnSpc>
              <a:spcAft>
                <a:spcPts val="600"/>
              </a:spcAft>
              <a:buFont typeface="Symbol" panose="05050102010706020507" pitchFamily="18" charset="2"/>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UK’s current economic position</a:t>
            </a:r>
            <a:endParaRPr lang="en-GB" sz="1800" dirty="0">
              <a:solidFill>
                <a:srgbClr val="000000"/>
              </a:solidFill>
              <a:latin typeface="Arial" panose="020B0604020202020204" pitchFamily="34" charset="0"/>
              <a:ea typeface="Times New Roman" panose="02020603050405020304" pitchFamily="18" charset="0"/>
            </a:endParaRPr>
          </a:p>
          <a:p>
            <a:pPr marL="342900" lvl="0" indent="-342900" algn="just" rtl="0">
              <a:lnSpc>
                <a:spcPct val="115000"/>
              </a:lnSpc>
              <a:spcAft>
                <a:spcPts val="600"/>
              </a:spcAft>
              <a:buFont typeface="Symbol" panose="05050102010706020507" pitchFamily="18" charset="2"/>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Potential variation within the devolved governments in Wales, England, Scotland and Northern Ireland</a:t>
            </a:r>
            <a:endParaRPr lang="en-GB" sz="1800" dirty="0">
              <a:solidFill>
                <a:srgbClr val="000000"/>
              </a:solidFill>
              <a:latin typeface="Arial" panose="020B0604020202020204" pitchFamily="34" charset="0"/>
              <a:ea typeface="Times New Roman" panose="02020603050405020304" pitchFamily="18" charset="0"/>
            </a:endParaRPr>
          </a:p>
          <a:p>
            <a:pPr marL="342900" lvl="0" indent="-342900" algn="just" rtl="0">
              <a:lnSpc>
                <a:spcPct val="115000"/>
              </a:lnSpc>
              <a:spcAft>
                <a:spcPts val="600"/>
              </a:spcAft>
              <a:buFont typeface="Symbol" panose="05050102010706020507" pitchFamily="18" charset="2"/>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funding of the NHS in comparison with other models of universal health care</a:t>
            </a:r>
            <a:endParaRPr lang="en-GB" sz="1800" dirty="0">
              <a:solidFill>
                <a:srgbClr val="000000"/>
              </a:solidFill>
              <a:latin typeface="Arial" panose="020B0604020202020204" pitchFamily="34" charset="0"/>
              <a:ea typeface="Times New Roman" panose="02020603050405020304" pitchFamily="18" charset="0"/>
            </a:endParaRPr>
          </a:p>
          <a:p>
            <a:pPr marL="342900" lvl="0" indent="-342900" algn="just" rtl="0">
              <a:lnSpc>
                <a:spcPct val="115000"/>
              </a:lnSpc>
              <a:spcAft>
                <a:spcPts val="600"/>
              </a:spcAft>
              <a:buFont typeface="Symbol" panose="05050102010706020507" pitchFamily="18" charset="2"/>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implications of possible alternative models of funding of the NHS</a:t>
            </a:r>
            <a:endParaRPr lang="en-GB" sz="1800" dirty="0">
              <a:solidFill>
                <a:srgbClr val="000000"/>
              </a:solidFill>
              <a:effectLst/>
              <a:latin typeface="Arial" panose="020B0604020202020204" pitchFamily="34" charset="0"/>
              <a:ea typeface="Times New Roman" panose="02020603050405020304" pitchFamily="18" charset="0"/>
            </a:endParaRPr>
          </a:p>
          <a:p>
            <a:pPr marL="342900" lvl="0" indent="-342900" algn="just">
              <a:lnSpc>
                <a:spcPct val="115000"/>
              </a:lnSpc>
              <a:spcAft>
                <a:spcPts val="600"/>
              </a:spcAft>
              <a:buFont typeface="Symbol" panose="05050102010706020507" pitchFamily="18" charset="2"/>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Relevant economic theory</a:t>
            </a:r>
            <a:endParaRPr lang="en-GB" sz="1800" dirty="0">
              <a:solidFill>
                <a:srgbClr val="000000"/>
              </a:solidFill>
              <a:effectLst/>
              <a:latin typeface="Arial" panose="020B0604020202020204" pitchFamily="34" charset="0"/>
              <a:ea typeface="Times New Roman" panose="02020603050405020304" pitchFamily="18" charset="0"/>
            </a:endParaRPr>
          </a:p>
          <a:p>
            <a:pPr>
              <a:buNone/>
            </a:pPr>
            <a:endParaRPr lang="en-GB" sz="2400" dirty="0">
              <a:latin typeface="Aptos" panose="020B0004020202020204" pitchFamily="34" charset="0"/>
            </a:endParaRPr>
          </a:p>
        </p:txBody>
      </p:sp>
      <p:pic>
        <p:nvPicPr>
          <p:cNvPr id="5" name="Picture 4" descr="A black and yellow logo&#10;&#10;Description automatically generated">
            <a:extLst>
              <a:ext uri="{FF2B5EF4-FFF2-40B4-BE49-F238E27FC236}">
                <a16:creationId xmlns:a16="http://schemas.microsoft.com/office/drawing/2014/main" id="{2E01513E-ABF6-63E5-58F7-48DB9A6841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118200"/>
            <a:ext cx="1331640" cy="739800"/>
          </a:xfrm>
          <a:prstGeom prst="rect">
            <a:avLst/>
          </a:prstGeom>
        </p:spPr>
      </p:pic>
      <p:sp>
        <p:nvSpPr>
          <p:cNvPr id="6" name="Footer Placeholder 5">
            <a:extLst>
              <a:ext uri="{FF2B5EF4-FFF2-40B4-BE49-F238E27FC236}">
                <a16:creationId xmlns:a16="http://schemas.microsoft.com/office/drawing/2014/main" id="{ED1F9077-B3C1-E120-71F9-805A3BED4683}"/>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06EFF85A-0264-1464-2D2A-EB91696A209C}"/>
              </a:ext>
            </a:extLst>
          </p:cNvPr>
          <p:cNvSpPr>
            <a:spLocks noGrp="1"/>
          </p:cNvSpPr>
          <p:nvPr>
            <p:ph type="sldNum" sz="quarter" idx="12"/>
          </p:nvPr>
        </p:nvSpPr>
        <p:spPr/>
        <p:txBody>
          <a:bodyPr/>
          <a:lstStyle/>
          <a:p>
            <a:fld id="{8E52267C-BE0D-4D67-9FF7-18C6D8685F4B}" type="slidenum">
              <a:rPr lang="en-GB" smtClean="0"/>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GB" sz="4000" b="1" dirty="0">
                <a:latin typeface="Aptos" panose="020B0004020202020204" pitchFamily="34" charset="0"/>
              </a:rPr>
              <a:t>Assignment 1: submission date</a:t>
            </a:r>
          </a:p>
        </p:txBody>
      </p:sp>
      <p:sp>
        <p:nvSpPr>
          <p:cNvPr id="18" name="Rectangle 17">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Footer Placeholder 4">
            <a:extLst>
              <a:ext uri="{FF2B5EF4-FFF2-40B4-BE49-F238E27FC236}">
                <a16:creationId xmlns:a16="http://schemas.microsoft.com/office/drawing/2014/main" id="{1A6C90A3-3B20-C064-0B97-97DD4AA30BB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80834685-C448-0202-750C-7F0C051BE832}"/>
              </a:ext>
            </a:extLst>
          </p:cNvPr>
          <p:cNvSpPr>
            <a:spLocks noGrp="1"/>
          </p:cNvSpPr>
          <p:nvPr>
            <p:ph type="sldNum" sz="quarter" idx="12"/>
          </p:nvPr>
        </p:nvSpPr>
        <p:spPr>
          <a:xfrm>
            <a:off x="8801100" y="6356350"/>
            <a:ext cx="2743200" cy="365125"/>
          </a:xfrm>
        </p:spPr>
        <p:txBody>
          <a:bodyPr>
            <a:normAutofit/>
          </a:bodyPr>
          <a:lstStyle/>
          <a:p>
            <a:pPr>
              <a:spcAft>
                <a:spcPts val="600"/>
              </a:spcAft>
            </a:pPr>
            <a:fld id="{8E52267C-BE0D-4D67-9FF7-18C6D8685F4B}" type="slidenum">
              <a:rPr lang="en-GB">
                <a:solidFill>
                  <a:schemeClr val="tx1">
                    <a:lumMod val="50000"/>
                    <a:lumOff val="50000"/>
                  </a:schemeClr>
                </a:solidFill>
              </a:rPr>
              <a:pPr>
                <a:spcAft>
                  <a:spcPts val="600"/>
                </a:spcAft>
              </a:pPr>
              <a:t>9</a:t>
            </a:fld>
            <a:endParaRPr lang="en-GB">
              <a:solidFill>
                <a:schemeClr val="tx1">
                  <a:lumMod val="50000"/>
                  <a:lumOff val="50000"/>
                </a:schemeClr>
              </a:solidFill>
            </a:endParaRPr>
          </a:p>
        </p:txBody>
      </p:sp>
      <p:pic>
        <p:nvPicPr>
          <p:cNvPr id="4" name="Picture 3" descr="A black and yellow logo&#10;&#10;Description automatically generated">
            <a:extLst>
              <a:ext uri="{FF2B5EF4-FFF2-40B4-BE49-F238E27FC236}">
                <a16:creationId xmlns:a16="http://schemas.microsoft.com/office/drawing/2014/main" id="{BA25BDE5-A140-289B-C356-74075A28AD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87143"/>
            <a:ext cx="1567543" cy="870858"/>
          </a:xfrm>
          <a:prstGeom prst="rect">
            <a:avLst/>
          </a:prstGeom>
        </p:spPr>
      </p:pic>
      <p:graphicFrame>
        <p:nvGraphicFramePr>
          <p:cNvPr id="8" name="Content Placeholder 2">
            <a:extLst>
              <a:ext uri="{FF2B5EF4-FFF2-40B4-BE49-F238E27FC236}">
                <a16:creationId xmlns:a16="http://schemas.microsoft.com/office/drawing/2014/main" id="{85576F0F-9B14-E711-8994-261E8F863F32}"/>
              </a:ext>
            </a:extLst>
          </p:cNvPr>
          <p:cNvGraphicFramePr>
            <a:graphicFrameLocks noGrp="1"/>
          </p:cNvGraphicFramePr>
          <p:nvPr>
            <p:ph idx="1"/>
            <p:extLst>
              <p:ext uri="{D42A27DB-BD31-4B8C-83A1-F6EECF244321}">
                <p14:modId xmlns:p14="http://schemas.microsoft.com/office/powerpoint/2010/main" val="7131644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76080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Plain Background for Blockchain Website with HighTech Mood | Premium AI-generated image">
            <a:extLst>
              <a:ext uri="{FF2B5EF4-FFF2-40B4-BE49-F238E27FC236}">
                <a16:creationId xmlns:a16="http://schemas.microsoft.com/office/drawing/2014/main" id="{182DCE1D-489C-3727-E0A9-0417A9AA5CBC}"/>
              </a:ext>
            </a:extLst>
          </p:cNvPr>
          <p:cNvPicPr>
            <a:picLocks noChangeAspect="1" noChangeArrowheads="1"/>
          </p:cNvPicPr>
          <p:nvPr/>
        </p:nvPicPr>
        <p:blipFill>
          <a:blip r:embed="rId3">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82050"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AB70D20-8F37-0159-E92D-B22E46370FE5}"/>
              </a:ext>
            </a:extLst>
          </p:cNvPr>
          <p:cNvSpPr/>
          <p:nvPr/>
        </p:nvSpPr>
        <p:spPr>
          <a:xfrm>
            <a:off x="1991544" y="41524"/>
            <a:ext cx="8208912" cy="1417820"/>
          </a:xfrm>
          <a:prstGeom prst="rect">
            <a:avLst/>
          </a:prstGeom>
          <a:solidFill>
            <a:schemeClr val="accent6">
              <a:lumMod val="20000"/>
              <a:lumOff val="80000"/>
            </a:schemeClr>
          </a:solidFill>
          <a:ln>
            <a:solidFill>
              <a:schemeClr val="accent6">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2" name="Title 1"/>
          <p:cNvSpPr>
            <a:spLocks noGrp="1"/>
          </p:cNvSpPr>
          <p:nvPr>
            <p:ph type="title"/>
          </p:nvPr>
        </p:nvSpPr>
        <p:spPr>
          <a:xfrm>
            <a:off x="1610419" y="-71250"/>
            <a:ext cx="9144000" cy="1642194"/>
          </a:xfrm>
        </p:spPr>
        <p:txBody>
          <a:bodyPr>
            <a:normAutofit/>
          </a:bodyPr>
          <a:lstStyle/>
          <a:p>
            <a:pPr algn="ctr"/>
            <a:r>
              <a:rPr lang="en-GB" sz="3000" b="1" dirty="0">
                <a:latin typeface="Aptos" panose="020B0004020202020204" pitchFamily="34" charset="0"/>
              </a:rPr>
              <a:t>Assignment 2: </a:t>
            </a:r>
            <a:br>
              <a:rPr lang="en-GB" sz="3000" b="1" dirty="0">
                <a:latin typeface="Aptos" panose="020B0004020202020204" pitchFamily="34" charset="0"/>
              </a:rPr>
            </a:br>
            <a:r>
              <a:rPr lang="en-GB" sz="3000" b="1" dirty="0">
                <a:latin typeface="Aptos" panose="020B0004020202020204" pitchFamily="34" charset="0"/>
              </a:rPr>
              <a:t>Debate and supporting paper </a:t>
            </a:r>
            <a:br>
              <a:rPr lang="en-GB" sz="3000" dirty="0">
                <a:latin typeface="Aptos" panose="020B0004020202020204" pitchFamily="34" charset="0"/>
              </a:rPr>
            </a:br>
            <a:r>
              <a:rPr lang="en-GB" sz="3000" dirty="0">
                <a:latin typeface="Aptos" panose="020B0004020202020204" pitchFamily="34" charset="0"/>
              </a:rPr>
              <a:t>(Practical) (50% of marks)</a:t>
            </a:r>
          </a:p>
        </p:txBody>
      </p:sp>
      <p:sp>
        <p:nvSpPr>
          <p:cNvPr id="3" name="Content Placeholder 2"/>
          <p:cNvSpPr>
            <a:spLocks noGrp="1"/>
          </p:cNvSpPr>
          <p:nvPr>
            <p:ph idx="1"/>
          </p:nvPr>
        </p:nvSpPr>
        <p:spPr>
          <a:xfrm>
            <a:off x="0" y="1459344"/>
            <a:ext cx="12192000" cy="4030960"/>
          </a:xfrm>
        </p:spPr>
        <p:txBody>
          <a:bodyPr>
            <a:noAutofit/>
          </a:bodyPr>
          <a:lstStyle/>
          <a:p>
            <a:pPr marL="0" indent="0" algn="just">
              <a:buNone/>
            </a:pPr>
            <a:r>
              <a:rPr lang="en-GB" sz="1800" dirty="0">
                <a:effectLst/>
                <a:latin typeface="Arial" panose="020B0604020202020204" pitchFamily="34" charset="0"/>
                <a:ea typeface="Times New Roman" panose="02020603050405020304" pitchFamily="18" charset="0"/>
              </a:rPr>
              <a:t>Students will be divided into groups to argue for or against about the following topic:</a:t>
            </a:r>
            <a:endParaRPr lang="en-GB" sz="1800" dirty="0">
              <a:effectLst/>
              <a:latin typeface="Times New Roman" panose="02020603050405020304" pitchFamily="18" charset="0"/>
              <a:ea typeface="Times New Roman" panose="02020603050405020304" pitchFamily="18" charset="0"/>
            </a:endParaRPr>
          </a:p>
          <a:p>
            <a:pPr marL="0" indent="0" algn="ctr">
              <a:buNone/>
            </a:pPr>
            <a:r>
              <a:rPr lang="en-GB" sz="1800" b="1" dirty="0">
                <a:effectLst/>
                <a:latin typeface="Arial" panose="020B0604020202020204" pitchFamily="34" charset="0"/>
                <a:ea typeface="Times New Roman" panose="02020603050405020304" pitchFamily="18" charset="0"/>
              </a:rPr>
              <a:t>“Discuss the advantages/disadvantages of financing Universal Health Coverage (UHC) using </a:t>
            </a:r>
            <a:r>
              <a:rPr lang="en-GB" sz="1800" b="1" i="1" dirty="0">
                <a:effectLst/>
                <a:latin typeface="Arial" panose="020B0604020202020204" pitchFamily="34" charset="0"/>
                <a:ea typeface="Times New Roman" panose="02020603050405020304" pitchFamily="18" charset="0"/>
              </a:rPr>
              <a:t>either</a:t>
            </a:r>
            <a:r>
              <a:rPr lang="en-GB" sz="1800" b="1" dirty="0">
                <a:effectLst/>
                <a:latin typeface="Arial" panose="020B0604020202020204" pitchFamily="34" charset="0"/>
                <a:ea typeface="Times New Roman" panose="02020603050405020304" pitchFamily="18" charset="0"/>
              </a:rPr>
              <a:t> a tax-based </a:t>
            </a:r>
            <a:r>
              <a:rPr lang="en-GB" sz="1800" b="1" i="1" dirty="0">
                <a:effectLst/>
                <a:latin typeface="Arial" panose="020B0604020202020204" pitchFamily="34" charset="0"/>
                <a:ea typeface="Times New Roman" panose="02020603050405020304" pitchFamily="18" charset="0"/>
              </a:rPr>
              <a:t>or</a:t>
            </a:r>
            <a:r>
              <a:rPr lang="en-GB" sz="1800" b="1" dirty="0">
                <a:effectLst/>
                <a:latin typeface="Arial" panose="020B0604020202020204" pitchFamily="34" charset="0"/>
                <a:ea typeface="Times New Roman" panose="02020603050405020304" pitchFamily="18" charset="0"/>
              </a:rPr>
              <a:t> a mandatory-insurance based mechanism”.</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Arial" panose="020B0604020202020204" pitchFamily="34" charset="0"/>
              <a:ea typeface="Times New Roman" panose="02020603050405020304" pitchFamily="18" charset="0"/>
            </a:endParaRPr>
          </a:p>
          <a:p>
            <a:pPr marL="0" indent="0" algn="just">
              <a:buNone/>
            </a:pPr>
            <a:r>
              <a:rPr lang="en-GB" sz="1800" dirty="0">
                <a:effectLst/>
                <a:latin typeface="Arial" panose="020B0604020202020204" pitchFamily="34" charset="0"/>
                <a:ea typeface="Times New Roman" panose="02020603050405020304" pitchFamily="18" charset="0"/>
              </a:rPr>
              <a:t>Student should consider:</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The precise meaning of UHC</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Identify which countries provide UHC and which do not.</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Select a country that funds healthcare through social (mandatory) insurance and outline how and why this system is used.</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Identify a country that funds healthcare through taxation and outline how and why this system is used.</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Compare the two systems, defining their relative strengths and weaknesses.</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Reflect on how countries that do not currently provide UHC could be supported in achieving this objective.</a:t>
            </a:r>
          </a:p>
          <a:p>
            <a:pPr marL="0" indent="0" algn="just">
              <a:buNone/>
            </a:pPr>
            <a:endParaRPr lang="en-GB" sz="1800" dirty="0">
              <a:effectLst/>
              <a:latin typeface="Arial" panose="020B0604020202020204" pitchFamily="34" charset="0"/>
              <a:ea typeface="Times New Roman" panose="02020603050405020304" pitchFamily="18" charset="0"/>
            </a:endParaRPr>
          </a:p>
          <a:p>
            <a:pPr marL="0" indent="0" algn="just">
              <a:buNone/>
            </a:pPr>
            <a:r>
              <a:rPr lang="en-GB" sz="1800" dirty="0">
                <a:effectLst/>
                <a:latin typeface="Arial" panose="020B0604020202020204" pitchFamily="34" charset="0"/>
                <a:ea typeface="Times New Roman" panose="02020603050405020304" pitchFamily="18" charset="0"/>
              </a:rPr>
              <a:t>Students will be assigned to either the "for" group or the "against" group during the semester.</a:t>
            </a:r>
          </a:p>
          <a:p>
            <a:pPr marL="0" indent="0" algn="just">
              <a:buNone/>
            </a:pPr>
            <a:r>
              <a:rPr lang="en-GB" sz="1800" b="1" dirty="0">
                <a:effectLst/>
                <a:latin typeface="Arial" panose="020B0604020202020204" pitchFamily="34" charset="0"/>
                <a:ea typeface="Times New Roman" panose="02020603050405020304" pitchFamily="18" charset="0"/>
              </a:rPr>
              <a:t>During the debate: </a:t>
            </a:r>
            <a:r>
              <a:rPr lang="en-GB" sz="1800" dirty="0">
                <a:effectLst/>
                <a:latin typeface="Arial" panose="020B0604020202020204" pitchFamily="34" charset="0"/>
                <a:ea typeface="Times New Roman" panose="02020603050405020304" pitchFamily="18" charset="0"/>
              </a:rPr>
              <a:t>Students will provide an </a:t>
            </a:r>
            <a:r>
              <a:rPr lang="en-GB" sz="1800" b="1" dirty="0">
                <a:effectLst/>
                <a:latin typeface="Arial" panose="020B0604020202020204" pitchFamily="34" charset="0"/>
                <a:ea typeface="Times New Roman" panose="02020603050405020304" pitchFamily="18" charset="0"/>
              </a:rPr>
              <a:t>eight-minute</a:t>
            </a:r>
            <a:r>
              <a:rPr lang="en-GB" sz="1800" dirty="0">
                <a:effectLst/>
                <a:latin typeface="Arial" panose="020B0604020202020204" pitchFamily="34" charset="0"/>
                <a:ea typeface="Times New Roman" panose="02020603050405020304" pitchFamily="18" charset="0"/>
              </a:rPr>
              <a:t> contribution to their group’s discussion and argument</a:t>
            </a:r>
            <a:endParaRPr lang="en-GB" sz="1800" dirty="0">
              <a:effectLst/>
              <a:latin typeface="Times New Roman" panose="02020603050405020304" pitchFamily="18" charset="0"/>
              <a:ea typeface="Times New Roman" panose="02020603050405020304" pitchFamily="18" charset="0"/>
            </a:endParaRPr>
          </a:p>
          <a:p>
            <a:pPr algn="just"/>
            <a:endParaRPr lang="en-GB" sz="2000" dirty="0">
              <a:latin typeface="Aptos" panose="020B0004020202020204" pitchFamily="34" charset="0"/>
            </a:endParaRPr>
          </a:p>
        </p:txBody>
      </p:sp>
      <p:pic>
        <p:nvPicPr>
          <p:cNvPr id="5" name="Picture 4" descr="A black and yellow logo&#10;&#10;Description automatically generated">
            <a:extLst>
              <a:ext uri="{FF2B5EF4-FFF2-40B4-BE49-F238E27FC236}">
                <a16:creationId xmlns:a16="http://schemas.microsoft.com/office/drawing/2014/main" id="{86E93905-A5D3-0F5E-DA44-17D0962A93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873"/>
            <a:ext cx="1331640" cy="739800"/>
          </a:xfrm>
          <a:prstGeom prst="rect">
            <a:avLst/>
          </a:prstGeom>
        </p:spPr>
      </p:pic>
      <p:sp>
        <p:nvSpPr>
          <p:cNvPr id="7" name="Slide Number Placeholder 6">
            <a:extLst>
              <a:ext uri="{FF2B5EF4-FFF2-40B4-BE49-F238E27FC236}">
                <a16:creationId xmlns:a16="http://schemas.microsoft.com/office/drawing/2014/main" id="{7AF18193-10A9-68A5-4A46-BA7AC54222A3}"/>
              </a:ext>
            </a:extLst>
          </p:cNvPr>
          <p:cNvSpPr>
            <a:spLocks noGrp="1"/>
          </p:cNvSpPr>
          <p:nvPr>
            <p:ph type="sldNum" sz="quarter" idx="12"/>
          </p:nvPr>
        </p:nvSpPr>
        <p:spPr>
          <a:xfrm>
            <a:off x="9448800" y="6492875"/>
            <a:ext cx="2743200" cy="365125"/>
          </a:xfrm>
        </p:spPr>
        <p:txBody>
          <a:bodyPr/>
          <a:lstStyle/>
          <a:p>
            <a:fld id="{8E52267C-BE0D-4D67-9FF7-18C6D8685F4B}" type="slidenum">
              <a:rPr lang="en-GB" smtClean="0"/>
              <a:t>10</a:t>
            </a:fld>
            <a:endParaRPr lang="en-GB" dirty="0"/>
          </a:p>
        </p:txBody>
      </p:sp>
    </p:spTree>
    <p:extLst>
      <p:ext uri="{BB962C8B-B14F-4D97-AF65-F5344CB8AC3E}">
        <p14:creationId xmlns:p14="http://schemas.microsoft.com/office/powerpoint/2010/main" val="451156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0FA431D-CD57-ACED-0CC7-ABD0D1360E89}"/>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25C61A76-4A52-D10B-6F5C-4805B6AF8CBB}"/>
              </a:ext>
            </a:extLst>
          </p:cNvPr>
          <p:cNvSpPr>
            <a:spLocks noGrp="1"/>
          </p:cNvSpPr>
          <p:nvPr>
            <p:ph type="sldNum" sz="quarter" idx="12"/>
          </p:nvPr>
        </p:nvSpPr>
        <p:spPr/>
        <p:txBody>
          <a:bodyPr/>
          <a:lstStyle/>
          <a:p>
            <a:fld id="{8E52267C-BE0D-4D67-9FF7-18C6D8685F4B}" type="slidenum">
              <a:rPr lang="en-GB" smtClean="0"/>
              <a:t>11</a:t>
            </a:fld>
            <a:endParaRPr lang="en-GB"/>
          </a:p>
        </p:txBody>
      </p:sp>
      <p:pic>
        <p:nvPicPr>
          <p:cNvPr id="6" name="Picture 4" descr="Plain Background for Blockchain Website with HighTech Mood | Premium AI-generated image">
            <a:extLst>
              <a:ext uri="{FF2B5EF4-FFF2-40B4-BE49-F238E27FC236}">
                <a16:creationId xmlns:a16="http://schemas.microsoft.com/office/drawing/2014/main" id="{2CBE3E0B-9D43-FCED-FD55-4BAC4F33EC11}"/>
              </a:ext>
            </a:extLst>
          </p:cNvPr>
          <p:cNvPicPr>
            <a:picLocks noChangeAspect="1" noChangeArrowheads="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82050"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BDE9435F-3B16-9DFF-10E0-9B7A1F51C76B}"/>
              </a:ext>
            </a:extLst>
          </p:cNvPr>
          <p:cNvSpPr/>
          <p:nvPr/>
        </p:nvSpPr>
        <p:spPr>
          <a:xfrm>
            <a:off x="1029643" y="194324"/>
            <a:ext cx="8208912" cy="1417820"/>
          </a:xfrm>
          <a:prstGeom prst="rect">
            <a:avLst/>
          </a:prstGeom>
          <a:solidFill>
            <a:schemeClr val="accent6">
              <a:lumMod val="20000"/>
              <a:lumOff val="80000"/>
            </a:schemeClr>
          </a:solidFill>
          <a:ln>
            <a:solidFill>
              <a:schemeClr val="accent6">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8" name="Title 1">
            <a:extLst>
              <a:ext uri="{FF2B5EF4-FFF2-40B4-BE49-F238E27FC236}">
                <a16:creationId xmlns:a16="http://schemas.microsoft.com/office/drawing/2014/main" id="{994B3433-6A21-789D-E765-6CA3DC64D1F4}"/>
              </a:ext>
            </a:extLst>
          </p:cNvPr>
          <p:cNvSpPr>
            <a:spLocks noGrp="1"/>
          </p:cNvSpPr>
          <p:nvPr>
            <p:ph type="title"/>
          </p:nvPr>
        </p:nvSpPr>
        <p:spPr>
          <a:xfrm>
            <a:off x="648518" y="81550"/>
            <a:ext cx="9144000" cy="1642194"/>
          </a:xfrm>
        </p:spPr>
        <p:txBody>
          <a:bodyPr>
            <a:normAutofit/>
          </a:bodyPr>
          <a:lstStyle/>
          <a:p>
            <a:pPr algn="ctr"/>
            <a:r>
              <a:rPr lang="en-GB" sz="3000" b="1" dirty="0">
                <a:latin typeface="Aptos" panose="020B0004020202020204" pitchFamily="34" charset="0"/>
              </a:rPr>
              <a:t>Assignment 2: </a:t>
            </a:r>
            <a:br>
              <a:rPr lang="en-GB" sz="3000" b="1" dirty="0">
                <a:latin typeface="Aptos" panose="020B0004020202020204" pitchFamily="34" charset="0"/>
              </a:rPr>
            </a:br>
            <a:r>
              <a:rPr lang="en-GB" sz="3000" b="1" dirty="0">
                <a:latin typeface="Aptos" panose="020B0004020202020204" pitchFamily="34" charset="0"/>
              </a:rPr>
              <a:t>Debate and supporting paper </a:t>
            </a:r>
            <a:br>
              <a:rPr lang="en-GB" sz="3000" dirty="0">
                <a:latin typeface="Aptos" panose="020B0004020202020204" pitchFamily="34" charset="0"/>
              </a:rPr>
            </a:br>
            <a:r>
              <a:rPr lang="en-GB" sz="3000" dirty="0">
                <a:latin typeface="Aptos" panose="020B0004020202020204" pitchFamily="34" charset="0"/>
              </a:rPr>
              <a:t>(Practical) (50% of marks)</a:t>
            </a:r>
          </a:p>
        </p:txBody>
      </p:sp>
      <p:pic>
        <p:nvPicPr>
          <p:cNvPr id="9" name="Picture 8" descr="A black and yellow logo&#10;&#10;Description automatically generated">
            <a:extLst>
              <a:ext uri="{FF2B5EF4-FFF2-40B4-BE49-F238E27FC236}">
                <a16:creationId xmlns:a16="http://schemas.microsoft.com/office/drawing/2014/main" id="{FBC94532-ECA8-8405-C1B5-7DE364A2FE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118200"/>
            <a:ext cx="1331640" cy="739800"/>
          </a:xfrm>
          <a:prstGeom prst="rect">
            <a:avLst/>
          </a:prstGeom>
        </p:spPr>
      </p:pic>
      <p:sp>
        <p:nvSpPr>
          <p:cNvPr id="11" name="TextBox 10">
            <a:extLst>
              <a:ext uri="{FF2B5EF4-FFF2-40B4-BE49-F238E27FC236}">
                <a16:creationId xmlns:a16="http://schemas.microsoft.com/office/drawing/2014/main" id="{1A8ED6A6-00A2-CB10-2E09-3B4A278D801F}"/>
              </a:ext>
            </a:extLst>
          </p:cNvPr>
          <p:cNvSpPr txBox="1"/>
          <p:nvPr/>
        </p:nvSpPr>
        <p:spPr>
          <a:xfrm>
            <a:off x="1029643" y="1836518"/>
            <a:ext cx="8208912" cy="4401205"/>
          </a:xfrm>
          <a:prstGeom prst="rect">
            <a:avLst/>
          </a:prstGeom>
          <a:noFill/>
        </p:spPr>
        <p:txBody>
          <a:bodyPr wrap="square">
            <a:spAutoFit/>
          </a:bodyPr>
          <a:lstStyle/>
          <a:p>
            <a:pPr algn="just"/>
            <a:r>
              <a:rPr lang="en-GB" sz="2400" b="1" dirty="0">
                <a:effectLst/>
                <a:ea typeface="Times New Roman" panose="02020603050405020304" pitchFamily="18" charset="0"/>
              </a:rPr>
              <a:t>Post-Debate Supporting Paper</a:t>
            </a:r>
            <a:r>
              <a:rPr lang="en-GB" sz="2400" dirty="0">
                <a:effectLst/>
                <a:ea typeface="Times New Roman" panose="02020603050405020304" pitchFamily="18" charset="0"/>
              </a:rPr>
              <a:t>: after the debate, students will submit a fully referenced, 1,000-word </a:t>
            </a:r>
            <a:r>
              <a:rPr lang="en-GB" sz="2400" b="1" dirty="0">
                <a:effectLst/>
                <a:ea typeface="Times New Roman" panose="02020603050405020304" pitchFamily="18" charset="0"/>
              </a:rPr>
              <a:t>supporting paper</a:t>
            </a:r>
            <a:r>
              <a:rPr lang="en-GB" sz="2400" dirty="0">
                <a:effectLst/>
                <a:ea typeface="Times New Roman" panose="02020603050405020304" pitchFamily="18" charset="0"/>
              </a:rPr>
              <a:t> outlining their group’s discussion and argument on the assigned topic. The paper should also include a short reflection on the student’s individual contribution to the overall effectiveness of the panel’s performance.</a:t>
            </a:r>
          </a:p>
          <a:p>
            <a:pPr algn="just"/>
            <a:endParaRPr lang="en-GB" sz="2400" dirty="0">
              <a:ea typeface="Times New Roman" panose="02020603050405020304" pitchFamily="18" charset="0"/>
            </a:endParaRPr>
          </a:p>
          <a:p>
            <a:pPr algn="just"/>
            <a:endParaRPr lang="en-GB" sz="2400" dirty="0">
              <a:effectLst/>
              <a:ea typeface="Times New Roman" panose="02020603050405020304" pitchFamily="18" charset="0"/>
            </a:endParaRPr>
          </a:p>
          <a:p>
            <a:pPr algn="just"/>
            <a:endParaRPr lang="en-GB" sz="2400" dirty="0">
              <a:ea typeface="Times New Roman" panose="02020603050405020304" pitchFamily="18" charset="0"/>
            </a:endParaRPr>
          </a:p>
          <a:p>
            <a:pPr algn="just"/>
            <a:r>
              <a:rPr lang="en-GB" sz="2400" dirty="0">
                <a:effectLst/>
                <a:ea typeface="Times New Roman" panose="02020603050405020304" pitchFamily="18" charset="0"/>
              </a:rPr>
              <a:t>(You can find TIPS on a possible structure of the supporting paper in the assignment specifications document).</a:t>
            </a:r>
          </a:p>
          <a:p>
            <a:pPr algn="just"/>
            <a:endParaRPr lang="en-GB" sz="1600" dirty="0">
              <a:effectLst/>
              <a:ea typeface="Times New Roman" panose="02020603050405020304" pitchFamily="18" charset="0"/>
            </a:endParaRPr>
          </a:p>
        </p:txBody>
      </p:sp>
    </p:spTree>
    <p:extLst>
      <p:ext uri="{BB962C8B-B14F-4D97-AF65-F5344CB8AC3E}">
        <p14:creationId xmlns:p14="http://schemas.microsoft.com/office/powerpoint/2010/main" val="3947514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41028" y="1823974"/>
            <a:ext cx="4114643" cy="1239012"/>
          </a:xfrm>
        </p:spPr>
        <p:txBody>
          <a:bodyPr anchor="ctr">
            <a:normAutofit fontScale="90000"/>
          </a:bodyPr>
          <a:lstStyle/>
          <a:p>
            <a:r>
              <a:rPr lang="en-GB" b="1" dirty="0"/>
              <a:t>Assignment 2: submission dates</a:t>
            </a:r>
          </a:p>
        </p:txBody>
      </p:sp>
      <p:sp>
        <p:nvSpPr>
          <p:cNvPr id="17" name="Rectangle 16">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689606" y="1657083"/>
            <a:ext cx="7502393" cy="4062872"/>
          </a:xfrm>
        </p:spPr>
        <p:txBody>
          <a:bodyPr anchor="t">
            <a:normAutofit/>
          </a:bodyPr>
          <a:lstStyle/>
          <a:p>
            <a:r>
              <a:rPr lang="en-GB" dirty="0"/>
              <a:t>The presentation will take place during the weekly lecture on </a:t>
            </a:r>
            <a:r>
              <a:rPr lang="en-GB" b="1" dirty="0"/>
              <a:t>28 April 2025</a:t>
            </a:r>
            <a:r>
              <a:rPr lang="en-GB" dirty="0"/>
              <a:t>.</a:t>
            </a:r>
          </a:p>
          <a:p>
            <a:r>
              <a:rPr lang="en-GB" dirty="0"/>
              <a:t>Supporting papers to be submitted, via Turnitin, by </a:t>
            </a:r>
            <a:r>
              <a:rPr lang="en-GB" b="1" dirty="0"/>
              <a:t>09 May 2025</a:t>
            </a:r>
            <a:r>
              <a:rPr lang="en-GB" dirty="0"/>
              <a:t>.</a:t>
            </a:r>
          </a:p>
          <a:p>
            <a:r>
              <a:rPr lang="en-GB" dirty="0"/>
              <a:t>Assignment one return of provisional mark and feedback: </a:t>
            </a:r>
            <a:r>
              <a:rPr lang="en-GB" b="1" dirty="0"/>
              <a:t>06 June 2025</a:t>
            </a:r>
            <a:r>
              <a:rPr lang="en-GB" dirty="0"/>
              <a:t>.</a:t>
            </a:r>
          </a:p>
          <a:p>
            <a:endParaRPr lang="en-GB" dirty="0"/>
          </a:p>
        </p:txBody>
      </p:sp>
      <p:pic>
        <p:nvPicPr>
          <p:cNvPr id="4" name="Picture 3" descr="A black and yellow logo&#10;&#10;Description automatically generated">
            <a:extLst>
              <a:ext uri="{FF2B5EF4-FFF2-40B4-BE49-F238E27FC236}">
                <a16:creationId xmlns:a16="http://schemas.microsoft.com/office/drawing/2014/main" id="{72933E6D-D41B-7ED0-7828-1891088119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84515"/>
            <a:ext cx="1594619" cy="885899"/>
          </a:xfrm>
          <a:prstGeom prst="rect">
            <a:avLst/>
          </a:prstGeom>
        </p:spPr>
      </p:pic>
      <p:sp>
        <p:nvSpPr>
          <p:cNvPr id="5" name="Footer Placeholder 4">
            <a:extLst>
              <a:ext uri="{FF2B5EF4-FFF2-40B4-BE49-F238E27FC236}">
                <a16:creationId xmlns:a16="http://schemas.microsoft.com/office/drawing/2014/main" id="{98056211-5FDB-480D-5A2D-0F2CDA8B03C4}"/>
              </a:ext>
            </a:extLst>
          </p:cNvPr>
          <p:cNvSpPr>
            <a:spLocks noGrp="1"/>
          </p:cNvSpPr>
          <p:nvPr>
            <p:ph type="ftr" sz="quarter" idx="11"/>
          </p:nvPr>
        </p:nvSpPr>
        <p:spPr>
          <a:xfrm>
            <a:off x="4901184" y="6356350"/>
            <a:ext cx="41148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4004CDBF-218D-4237-8075-48F7D21F65CA}"/>
              </a:ext>
            </a:extLst>
          </p:cNvPr>
          <p:cNvSpPr>
            <a:spLocks noGrp="1"/>
          </p:cNvSpPr>
          <p:nvPr>
            <p:ph type="sldNum" sz="quarter" idx="12"/>
          </p:nvPr>
        </p:nvSpPr>
        <p:spPr>
          <a:xfrm>
            <a:off x="9695688" y="6356350"/>
            <a:ext cx="2121408" cy="365125"/>
          </a:xfrm>
        </p:spPr>
        <p:txBody>
          <a:bodyPr>
            <a:normAutofit/>
          </a:bodyPr>
          <a:lstStyle/>
          <a:p>
            <a:pPr>
              <a:spcAft>
                <a:spcPts val="600"/>
              </a:spcAft>
            </a:pPr>
            <a:fld id="{8E52267C-BE0D-4D67-9FF7-18C6D8685F4B}" type="slidenum">
              <a:rPr lang="en-GB">
                <a:solidFill>
                  <a:schemeClr val="tx1">
                    <a:lumMod val="50000"/>
                    <a:lumOff val="50000"/>
                  </a:schemeClr>
                </a:solidFill>
              </a:rPr>
              <a:pPr>
                <a:spcAft>
                  <a:spcPts val="600"/>
                </a:spcAft>
              </a:pPr>
              <a:t>12</a:t>
            </a:fld>
            <a:endParaRPr lang="en-GB">
              <a:solidFill>
                <a:schemeClr val="tx1">
                  <a:lumMod val="50000"/>
                  <a:lumOff val="50000"/>
                </a:schemeClr>
              </a:solidFill>
            </a:endParaRPr>
          </a:p>
        </p:txBody>
      </p:sp>
    </p:spTree>
    <p:extLst>
      <p:ext uri="{BB962C8B-B14F-4D97-AF65-F5344CB8AC3E}">
        <p14:creationId xmlns:p14="http://schemas.microsoft.com/office/powerpoint/2010/main" val="3547491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514" name="Freeform: Shape 21513">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516" name="Freeform: Shape 2151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68461" y="1600675"/>
            <a:ext cx="3438144" cy="1239012"/>
          </a:xfrm>
        </p:spPr>
        <p:txBody>
          <a:bodyPr anchor="ctr">
            <a:normAutofit/>
          </a:bodyPr>
          <a:lstStyle/>
          <a:p>
            <a:pPr>
              <a:defRPr/>
            </a:pPr>
            <a:r>
              <a:rPr lang="en-GB" sz="4000" b="1" dirty="0">
                <a:latin typeface="Aptos" panose="020B0004020202020204" pitchFamily="34" charset="0"/>
              </a:rPr>
              <a:t>Referencing </a:t>
            </a:r>
          </a:p>
        </p:txBody>
      </p:sp>
      <p:sp>
        <p:nvSpPr>
          <p:cNvPr id="21518" name="Rectangle 2151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520" name="Rectangle 215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7" name="Content Placeholder 2"/>
          <p:cNvSpPr>
            <a:spLocks noGrp="1"/>
          </p:cNvSpPr>
          <p:nvPr>
            <p:ph idx="1"/>
          </p:nvPr>
        </p:nvSpPr>
        <p:spPr>
          <a:xfrm>
            <a:off x="4509111" y="1426546"/>
            <a:ext cx="7629450" cy="3776345"/>
          </a:xfrm>
        </p:spPr>
        <p:txBody>
          <a:bodyPr anchor="t">
            <a:normAutofit/>
          </a:bodyPr>
          <a:lstStyle/>
          <a:p>
            <a:r>
              <a:rPr lang="en-GB" altLang="en-US" dirty="0">
                <a:latin typeface="Aptos" panose="020B0004020202020204" pitchFamily="34" charset="0"/>
              </a:rPr>
              <a:t>Makes up at least 20% of your grade.  Try to get into the habit  of keeping a written record of all your references (e.g. in a note-book).  This will mean that you can easily input the references into your reference list/bibliography.  </a:t>
            </a:r>
          </a:p>
          <a:p>
            <a:r>
              <a:rPr lang="en-GB" altLang="en-US" dirty="0">
                <a:latin typeface="Aptos" panose="020B0004020202020204" pitchFamily="34" charset="0"/>
              </a:rPr>
              <a:t> The referencing system you should use is </a:t>
            </a:r>
            <a:r>
              <a:rPr lang="en-GB" altLang="en-US" b="1" dirty="0">
                <a:latin typeface="Aptos" panose="020B0004020202020204" pitchFamily="34" charset="0"/>
              </a:rPr>
              <a:t>Harvard</a:t>
            </a:r>
            <a:r>
              <a:rPr lang="en-GB" altLang="en-US" dirty="0">
                <a:latin typeface="Aptos" panose="020B0004020202020204" pitchFamily="34" charset="0"/>
              </a:rPr>
              <a:t>. </a:t>
            </a:r>
            <a:r>
              <a:rPr lang="en-GB" altLang="en-US" u="sng" dirty="0">
                <a:latin typeface="Aptos" panose="020B0004020202020204" pitchFamily="34" charset="0"/>
              </a:rPr>
              <a:t> At undergraduate level it is probably advisable to avoid automatic referencing software. </a:t>
            </a:r>
          </a:p>
        </p:txBody>
      </p:sp>
      <p:pic>
        <p:nvPicPr>
          <p:cNvPr id="3" name="Picture 2" descr="A black and yellow logo&#10;&#10;Description automatically generated">
            <a:extLst>
              <a:ext uri="{FF2B5EF4-FFF2-40B4-BE49-F238E27FC236}">
                <a16:creationId xmlns:a16="http://schemas.microsoft.com/office/drawing/2014/main" id="{C2BDF5C3-2E37-EB85-DF88-9944D5BAA6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58527"/>
            <a:ext cx="1657914" cy="921063"/>
          </a:xfrm>
          <a:prstGeom prst="rect">
            <a:avLst/>
          </a:prstGeom>
        </p:spPr>
      </p:pic>
      <p:sp>
        <p:nvSpPr>
          <p:cNvPr id="4" name="Footer Placeholder 3">
            <a:extLst>
              <a:ext uri="{FF2B5EF4-FFF2-40B4-BE49-F238E27FC236}">
                <a16:creationId xmlns:a16="http://schemas.microsoft.com/office/drawing/2014/main" id="{42B917FC-3919-C065-31CB-A483409AF7C6}"/>
              </a:ext>
            </a:extLst>
          </p:cNvPr>
          <p:cNvSpPr>
            <a:spLocks noGrp="1"/>
          </p:cNvSpPr>
          <p:nvPr>
            <p:ph type="ftr" sz="quarter" idx="11"/>
          </p:nvPr>
        </p:nvSpPr>
        <p:spPr>
          <a:xfrm>
            <a:off x="4901184" y="6356350"/>
            <a:ext cx="41148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5" name="Slide Number Placeholder 4">
            <a:extLst>
              <a:ext uri="{FF2B5EF4-FFF2-40B4-BE49-F238E27FC236}">
                <a16:creationId xmlns:a16="http://schemas.microsoft.com/office/drawing/2014/main" id="{335CF121-7518-0000-9123-10EB960CE27F}"/>
              </a:ext>
            </a:extLst>
          </p:cNvPr>
          <p:cNvSpPr>
            <a:spLocks noGrp="1"/>
          </p:cNvSpPr>
          <p:nvPr>
            <p:ph type="sldNum" sz="quarter" idx="12"/>
          </p:nvPr>
        </p:nvSpPr>
        <p:spPr>
          <a:xfrm>
            <a:off x="9695688" y="6356350"/>
            <a:ext cx="2121408" cy="365125"/>
          </a:xfrm>
        </p:spPr>
        <p:txBody>
          <a:bodyPr>
            <a:normAutofit/>
          </a:bodyPr>
          <a:lstStyle/>
          <a:p>
            <a:pPr>
              <a:spcAft>
                <a:spcPts val="600"/>
              </a:spcAft>
            </a:pPr>
            <a:fld id="{8E52267C-BE0D-4D67-9FF7-18C6D8685F4B}" type="slidenum">
              <a:rPr lang="en-GB">
                <a:solidFill>
                  <a:schemeClr val="tx1">
                    <a:lumMod val="50000"/>
                    <a:lumOff val="50000"/>
                  </a:schemeClr>
                </a:solidFill>
              </a:rPr>
              <a:pPr>
                <a:spcAft>
                  <a:spcPts val="600"/>
                </a:spcAft>
              </a:pPr>
              <a:t>13</a:t>
            </a:fld>
            <a:endParaRPr lang="en-GB">
              <a:solidFill>
                <a:schemeClr val="tx1">
                  <a:lumMod val="50000"/>
                  <a:lumOff val="50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2537" name="Rectangle 22536">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9" name="Rectangle 22538">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04672" y="457200"/>
            <a:ext cx="10579608" cy="1188720"/>
          </a:xfrm>
        </p:spPr>
        <p:txBody>
          <a:bodyPr>
            <a:normAutofit/>
          </a:bodyPr>
          <a:lstStyle/>
          <a:p>
            <a:pPr>
              <a:defRPr/>
            </a:pPr>
            <a:r>
              <a:rPr lang="en-GB" sz="4000" b="1">
                <a:solidFill>
                  <a:schemeClr val="tx2"/>
                </a:solidFill>
                <a:latin typeface="Aptos" panose="020B0004020202020204" pitchFamily="34" charset="0"/>
              </a:rPr>
              <a:t>Reading</a:t>
            </a:r>
            <a:r>
              <a:rPr lang="en-GB" sz="4000">
                <a:solidFill>
                  <a:schemeClr val="tx2"/>
                </a:solidFill>
              </a:rPr>
              <a:t> </a:t>
            </a:r>
          </a:p>
        </p:txBody>
      </p:sp>
      <p:grpSp>
        <p:nvGrpSpPr>
          <p:cNvPr id="22541" name="Group 22540">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22542" name="Freeform: Shape 22541">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3" name="Freeform: Shape 22542">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4" name="Freeform: Shape 22543">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545" name="Freeform: Shape 22544">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547" name="Group 22546">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2548" name="Freeform: Shape 22547">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9" name="Freeform: Shape 22548">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0" name="Freeform: Shape 22549">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1" name="Freeform: Shape 22550">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Footer Placeholder 3">
            <a:extLst>
              <a:ext uri="{FF2B5EF4-FFF2-40B4-BE49-F238E27FC236}">
                <a16:creationId xmlns:a16="http://schemas.microsoft.com/office/drawing/2014/main" id="{26E3EC4D-5F20-468A-20B2-5DD9C51EBF51}"/>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94DFF105-9FCC-1CA3-07DF-D489BAF126C1}"/>
              </a:ext>
            </a:extLst>
          </p:cNvPr>
          <p:cNvSpPr>
            <a:spLocks noGrp="1"/>
          </p:cNvSpPr>
          <p:nvPr>
            <p:ph type="sldNum" sz="quarter" idx="12"/>
          </p:nvPr>
        </p:nvSpPr>
        <p:spPr>
          <a:xfrm>
            <a:off x="8610600" y="6356350"/>
            <a:ext cx="2743200" cy="365125"/>
          </a:xfrm>
        </p:spPr>
        <p:txBody>
          <a:bodyPr>
            <a:normAutofit/>
          </a:bodyPr>
          <a:lstStyle/>
          <a:p>
            <a:pPr>
              <a:spcAft>
                <a:spcPts val="600"/>
              </a:spcAft>
            </a:pPr>
            <a:fld id="{8E52267C-BE0D-4D67-9FF7-18C6D8685F4B}" type="slidenum">
              <a:rPr lang="en-GB" smtClean="0"/>
              <a:pPr>
                <a:spcAft>
                  <a:spcPts val="600"/>
                </a:spcAft>
              </a:pPr>
              <a:t>14</a:t>
            </a:fld>
            <a:endParaRPr lang="en-GB"/>
          </a:p>
        </p:txBody>
      </p:sp>
      <p:pic>
        <p:nvPicPr>
          <p:cNvPr id="3" name="Picture 2" descr="A black and yellow logo&#10;&#10;Description automatically generated">
            <a:extLst>
              <a:ext uri="{FF2B5EF4-FFF2-40B4-BE49-F238E27FC236}">
                <a16:creationId xmlns:a16="http://schemas.microsoft.com/office/drawing/2014/main" id="{1064D9A7-69C9-2E30-1231-99744D0B3D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53116"/>
            <a:ext cx="1448790" cy="804884"/>
          </a:xfrm>
          <a:prstGeom prst="rect">
            <a:avLst/>
          </a:prstGeom>
        </p:spPr>
      </p:pic>
      <p:graphicFrame>
        <p:nvGraphicFramePr>
          <p:cNvPr id="22533" name="Content Placeholder 2">
            <a:extLst>
              <a:ext uri="{FF2B5EF4-FFF2-40B4-BE49-F238E27FC236}">
                <a16:creationId xmlns:a16="http://schemas.microsoft.com/office/drawing/2014/main" id="{EFB1615A-53D7-5E96-35F6-3EFC5B969335}"/>
              </a:ext>
            </a:extLst>
          </p:cNvPr>
          <p:cNvGraphicFramePr>
            <a:graphicFrameLocks noGrp="1"/>
          </p:cNvGraphicFramePr>
          <p:nvPr>
            <p:ph idx="1"/>
            <p:extLst>
              <p:ext uri="{D42A27DB-BD31-4B8C-83A1-F6EECF244321}">
                <p14:modId xmlns:p14="http://schemas.microsoft.com/office/powerpoint/2010/main" val="1759813780"/>
              </p:ext>
            </p:extLst>
          </p:nvPr>
        </p:nvGraphicFramePr>
        <p:xfrm>
          <a:off x="963384" y="1897467"/>
          <a:ext cx="10119360" cy="35661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3562" name="Rectangle 23561">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4" name="Rectangle 23563">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04672" y="457200"/>
            <a:ext cx="10579608" cy="1188720"/>
          </a:xfrm>
        </p:spPr>
        <p:txBody>
          <a:bodyPr>
            <a:normAutofit/>
          </a:bodyPr>
          <a:lstStyle/>
          <a:p>
            <a:pPr>
              <a:defRPr/>
            </a:pPr>
            <a:r>
              <a:rPr lang="en-GB" sz="4000" b="1">
                <a:solidFill>
                  <a:schemeClr val="tx2"/>
                </a:solidFill>
                <a:latin typeface="Aptos" panose="020B0004020202020204" pitchFamily="34" charset="0"/>
              </a:rPr>
              <a:t>Tips for success </a:t>
            </a:r>
          </a:p>
        </p:txBody>
      </p:sp>
      <p:grpSp>
        <p:nvGrpSpPr>
          <p:cNvPr id="23566" name="Group 23565">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23567" name="Freeform: Shape 23566">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8" name="Freeform: Shape 23567">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9" name="Freeform: Shape 23568">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70" name="Freeform: Shape 23569">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572" name="Group 23571">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3573" name="Freeform: Shape 23572">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74" name="Freeform: Shape 23573">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75" name="Freeform: Shape 23574">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576" name="Freeform: Shape 23575">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CA898AF3-0AAE-42B7-49A3-30160B33139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CA589CB7-756A-FF89-E218-5F9D77F89CC2}"/>
              </a:ext>
            </a:extLst>
          </p:cNvPr>
          <p:cNvSpPr>
            <a:spLocks noGrp="1"/>
          </p:cNvSpPr>
          <p:nvPr>
            <p:ph type="sldNum" sz="quarter" idx="12"/>
          </p:nvPr>
        </p:nvSpPr>
        <p:spPr>
          <a:xfrm>
            <a:off x="8610600" y="6356350"/>
            <a:ext cx="2743200" cy="365125"/>
          </a:xfrm>
        </p:spPr>
        <p:txBody>
          <a:bodyPr>
            <a:normAutofit/>
          </a:bodyPr>
          <a:lstStyle/>
          <a:p>
            <a:pPr>
              <a:spcAft>
                <a:spcPts val="600"/>
              </a:spcAft>
            </a:pPr>
            <a:fld id="{8E52267C-BE0D-4D67-9FF7-18C6D8685F4B}" type="slidenum">
              <a:rPr lang="en-GB" smtClean="0"/>
              <a:pPr>
                <a:spcAft>
                  <a:spcPts val="600"/>
                </a:spcAft>
              </a:pPr>
              <a:t>15</a:t>
            </a:fld>
            <a:endParaRPr lang="en-GB"/>
          </a:p>
        </p:txBody>
      </p:sp>
      <p:pic>
        <p:nvPicPr>
          <p:cNvPr id="3" name="Picture 2" descr="A black and yellow logo&#10;&#10;Description automatically generated">
            <a:extLst>
              <a:ext uri="{FF2B5EF4-FFF2-40B4-BE49-F238E27FC236}">
                <a16:creationId xmlns:a16="http://schemas.microsoft.com/office/drawing/2014/main" id="{B7CAFC3D-C5D4-3376-2A4E-B47DA5C84E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graphicFrame>
        <p:nvGraphicFramePr>
          <p:cNvPr id="23557" name="Content Placeholder 2">
            <a:extLst>
              <a:ext uri="{FF2B5EF4-FFF2-40B4-BE49-F238E27FC236}">
                <a16:creationId xmlns:a16="http://schemas.microsoft.com/office/drawing/2014/main" id="{9F4A4C37-4287-A942-957E-A2CBB07C398B}"/>
              </a:ext>
            </a:extLst>
          </p:cNvPr>
          <p:cNvGraphicFramePr>
            <a:graphicFrameLocks noGrp="1"/>
          </p:cNvGraphicFramePr>
          <p:nvPr>
            <p:ph idx="1"/>
            <p:extLst>
              <p:ext uri="{D42A27DB-BD31-4B8C-83A1-F6EECF244321}">
                <p14:modId xmlns:p14="http://schemas.microsoft.com/office/powerpoint/2010/main" val="2860840176"/>
              </p:ext>
            </p:extLst>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FE7C3-4B23-448F-A854-A9B79C3E3688}"/>
              </a:ext>
            </a:extLst>
          </p:cNvPr>
          <p:cNvSpPr>
            <a:spLocks noGrp="1"/>
          </p:cNvSpPr>
          <p:nvPr>
            <p:ph type="title"/>
          </p:nvPr>
        </p:nvSpPr>
        <p:spPr>
          <a:xfrm>
            <a:off x="3828728" y="-11875"/>
            <a:ext cx="8363272" cy="850106"/>
          </a:xfrm>
        </p:spPr>
        <p:txBody>
          <a:bodyPr>
            <a:normAutofit/>
          </a:bodyPr>
          <a:lstStyle/>
          <a:p>
            <a:pPr algn="ctr"/>
            <a:r>
              <a:rPr lang="en-GB" b="1" dirty="0">
                <a:latin typeface="Aptos" panose="020B0004020202020204" pitchFamily="34" charset="0"/>
              </a:rPr>
              <a:t>References/further reading</a:t>
            </a:r>
          </a:p>
        </p:txBody>
      </p:sp>
      <p:sp>
        <p:nvSpPr>
          <p:cNvPr id="3" name="Content Placeholder 2">
            <a:extLst>
              <a:ext uri="{FF2B5EF4-FFF2-40B4-BE49-F238E27FC236}">
                <a16:creationId xmlns:a16="http://schemas.microsoft.com/office/drawing/2014/main" id="{150B5B15-24F7-4513-B9D8-D8A717B81530}"/>
              </a:ext>
            </a:extLst>
          </p:cNvPr>
          <p:cNvSpPr>
            <a:spLocks noGrp="1"/>
          </p:cNvSpPr>
          <p:nvPr>
            <p:ph idx="1"/>
          </p:nvPr>
        </p:nvSpPr>
        <p:spPr>
          <a:xfrm>
            <a:off x="0" y="707312"/>
            <a:ext cx="12192000" cy="4751040"/>
          </a:xfrm>
        </p:spPr>
        <p:txBody>
          <a:bodyPr>
            <a:normAutofit/>
          </a:bodyPr>
          <a:lstStyle/>
          <a:p>
            <a:pPr marL="0" indent="0">
              <a:buNone/>
            </a:pPr>
            <a:r>
              <a:rPr lang="en-GB" sz="1400" b="1" dirty="0">
                <a:latin typeface="Aptos" panose="020B0004020202020204" pitchFamily="34" charset="0"/>
              </a:rPr>
              <a:t>Essential:</a:t>
            </a:r>
          </a:p>
          <a:p>
            <a:pPr>
              <a:lnSpc>
                <a:spcPct val="115000"/>
              </a:lnSpc>
              <a:spcAft>
                <a:spcPts val="1000"/>
              </a:spcAft>
            </a:pPr>
            <a:r>
              <a:rPr lang="en-GB" sz="1400" dirty="0">
                <a:latin typeface="Aptos" panose="020B0004020202020204" pitchFamily="34" charset="0"/>
                <a:ea typeface="Times New Roman" panose="02020603050405020304" pitchFamily="18" charset="0"/>
                <a:cs typeface="Arial" panose="020B0604020202020204" pitchFamily="34" charset="0"/>
              </a:rPr>
              <a:t>Guinness, L. &amp; Wiseman, V. (2011) </a:t>
            </a:r>
            <a:r>
              <a:rPr lang="en-GB" sz="1400" u="sng" dirty="0">
                <a:solidFill>
                  <a:srgbClr val="0000FF"/>
                </a:solidFill>
                <a:latin typeface="Aptos" panose="020B0004020202020204" pitchFamily="34" charset="0"/>
                <a:ea typeface="Times New Roman" panose="02020603050405020304" pitchFamily="18" charset="0"/>
                <a:cs typeface="Times New Roman" panose="02020603050405020304" pitchFamily="18" charset="0"/>
                <a:hlinkClick r:id="rId2"/>
              </a:rPr>
              <a:t>Introduction to health economics </a:t>
            </a:r>
            <a:r>
              <a:rPr lang="en-GB" sz="1400" u="sng" dirty="0">
                <a:solidFill>
                  <a:srgbClr val="0000FF"/>
                </a:solidFill>
                <a:latin typeface="Aptos" panose="020B0004020202020204" pitchFamily="34" charset="0"/>
                <a:ea typeface="Times New Roman" panose="02020603050405020304" pitchFamily="18" charset="0"/>
                <a:cs typeface="Times New Roman" panose="02020603050405020304" pitchFamily="18" charset="0"/>
              </a:rPr>
              <a:t>, </a:t>
            </a:r>
            <a:r>
              <a:rPr lang="en-GB" sz="1400" dirty="0">
                <a:latin typeface="Aptos" panose="020B0004020202020204" pitchFamily="34" charset="0"/>
                <a:ea typeface="Times New Roman" panose="02020603050405020304" pitchFamily="18" charset="0"/>
                <a:cs typeface="Arial" panose="020B0604020202020204" pitchFamily="34" charset="0"/>
              </a:rPr>
              <a:t>2</a:t>
            </a:r>
            <a:r>
              <a:rPr lang="en-GB" sz="1400" baseline="30000" dirty="0">
                <a:latin typeface="Aptos" panose="020B0004020202020204" pitchFamily="34" charset="0"/>
                <a:ea typeface="Times New Roman" panose="02020603050405020304" pitchFamily="18" charset="0"/>
                <a:cs typeface="Arial" panose="020B0604020202020204" pitchFamily="34" charset="0"/>
              </a:rPr>
              <a:t>nd</a:t>
            </a:r>
            <a:r>
              <a:rPr lang="en-GB" sz="1400" dirty="0">
                <a:latin typeface="Aptos" panose="020B0004020202020204" pitchFamily="34" charset="0"/>
                <a:ea typeface="Times New Roman" panose="02020603050405020304" pitchFamily="18" charset="0"/>
                <a:cs typeface="Arial" panose="020B0604020202020204" pitchFamily="34" charset="0"/>
              </a:rPr>
              <a:t> Ed. New York. Open University Press, McGraw Hill.</a:t>
            </a:r>
            <a:endParaRPr lang="en-GB" sz="1400" dirty="0">
              <a:latin typeface="Aptos" panose="020B000402020202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400" dirty="0">
                <a:latin typeface="Aptos" panose="020B0004020202020204" pitchFamily="34" charset="0"/>
                <a:ea typeface="Times New Roman" panose="02020603050405020304" pitchFamily="18" charset="0"/>
                <a:cs typeface="Arial" panose="020B0604020202020204" pitchFamily="34" charset="0"/>
              </a:rPr>
              <a:t>Jackson, D. (2012) </a:t>
            </a:r>
            <a:r>
              <a:rPr lang="en-GB" sz="1400" u="sng" dirty="0">
                <a:solidFill>
                  <a:srgbClr val="0000FF"/>
                </a:solidFill>
                <a:latin typeface="Aptos" panose="020B0004020202020204" pitchFamily="34" charset="0"/>
                <a:ea typeface="Times New Roman" panose="02020603050405020304" pitchFamily="18" charset="0"/>
                <a:cs typeface="Times New Roman" panose="02020603050405020304" pitchFamily="18" charset="0"/>
                <a:hlinkClick r:id="rId3"/>
              </a:rPr>
              <a:t>Healthcare Economics Made Easy</a:t>
            </a:r>
            <a:r>
              <a:rPr lang="en-GB" sz="1400" dirty="0">
                <a:latin typeface="Aptos" panose="020B0004020202020204" pitchFamily="34" charset="0"/>
                <a:ea typeface="Times New Roman" panose="02020603050405020304" pitchFamily="18" charset="0"/>
                <a:cs typeface="Arial" panose="020B0604020202020204" pitchFamily="34" charset="0"/>
                <a:hlinkClick r:id="rId3"/>
              </a:rPr>
              <a:t>. </a:t>
            </a:r>
            <a:r>
              <a:rPr lang="en-GB" sz="1400" dirty="0">
                <a:latin typeface="Aptos" panose="020B0004020202020204" pitchFamily="34" charset="0"/>
                <a:ea typeface="Times New Roman" panose="02020603050405020304" pitchFamily="18" charset="0"/>
                <a:cs typeface="Arial" panose="020B0604020202020204" pitchFamily="34" charset="0"/>
              </a:rPr>
              <a:t>Oxfordshire. Scion Publishing Ltd. </a:t>
            </a:r>
            <a:endParaRPr lang="en-GB" sz="1400" dirty="0">
              <a:latin typeface="Aptos" panose="020B0004020202020204" pitchFamily="34" charset="0"/>
              <a:ea typeface="Calibri" panose="020F0502020204030204" pitchFamily="34" charset="0"/>
              <a:cs typeface="Times New Roman" panose="02020603050405020304" pitchFamily="18" charset="0"/>
            </a:endParaRPr>
          </a:p>
          <a:p>
            <a:pPr marL="0" indent="0">
              <a:buNone/>
            </a:pPr>
            <a:r>
              <a:rPr lang="en-GB" sz="1400" b="1" dirty="0">
                <a:latin typeface="Aptos" panose="020B0004020202020204" pitchFamily="34" charset="0"/>
              </a:rPr>
              <a:t>Further: </a:t>
            </a:r>
          </a:p>
          <a:p>
            <a:r>
              <a:rPr lang="en-GB" sz="1400" dirty="0">
                <a:latin typeface="Aptos" panose="020B0004020202020204" pitchFamily="34" charset="0"/>
              </a:rPr>
              <a:t>World Health Organisation/World Bank (WHO/WB) (2021).  </a:t>
            </a:r>
            <a:r>
              <a:rPr lang="en-GB" sz="1400" i="1" dirty="0">
                <a:latin typeface="Aptos" panose="020B0004020202020204" pitchFamily="34" charset="0"/>
              </a:rPr>
              <a:t>Tracking Universal Health Coverage: 2021 Global Monitoring Report.</a:t>
            </a:r>
            <a:r>
              <a:rPr lang="en-GB" sz="1400" dirty="0">
                <a:latin typeface="Aptos" panose="020B0004020202020204" pitchFamily="34" charset="0"/>
              </a:rPr>
              <a:t>  Geneva: World Health Organization/The World Bank   Available at: </a:t>
            </a:r>
            <a:r>
              <a:rPr lang="en-GB" sz="1400" dirty="0">
                <a:latin typeface="Aptos" panose="020B0004020202020204" pitchFamily="34" charset="0"/>
                <a:hlinkClick r:id="rId4"/>
              </a:rPr>
              <a:t>https://apps.who.int/iris/rest/bitstreams/1439716/retrieve</a:t>
            </a:r>
            <a:r>
              <a:rPr lang="en-GB" sz="1400" dirty="0">
                <a:latin typeface="Aptos" panose="020B0004020202020204" pitchFamily="34" charset="0"/>
              </a:rPr>
              <a:t>  (Accessed: 27</a:t>
            </a:r>
            <a:r>
              <a:rPr lang="en-GB" sz="1400" baseline="30000" dirty="0">
                <a:latin typeface="Aptos" panose="020B0004020202020204" pitchFamily="34" charset="0"/>
              </a:rPr>
              <a:t>th</a:t>
            </a:r>
            <a:r>
              <a:rPr lang="en-GB" sz="1400" dirty="0">
                <a:latin typeface="Aptos" panose="020B0004020202020204" pitchFamily="34" charset="0"/>
              </a:rPr>
              <a:t> January, 2023)  </a:t>
            </a:r>
          </a:p>
          <a:p>
            <a:r>
              <a:rPr lang="en-GB" sz="1400" dirty="0">
                <a:latin typeface="Aptos" panose="020B0004020202020204" pitchFamily="34" charset="0"/>
              </a:rPr>
              <a:t>World Health Organization, </a:t>
            </a:r>
            <a:r>
              <a:rPr lang="en-GB" sz="1400" i="1" dirty="0">
                <a:latin typeface="Aptos" panose="020B0004020202020204" pitchFamily="34" charset="0"/>
              </a:rPr>
              <a:t>Universal Health Coverage</a:t>
            </a:r>
            <a:r>
              <a:rPr lang="en-GB" sz="1400" dirty="0">
                <a:latin typeface="Aptos" panose="020B0004020202020204" pitchFamily="34" charset="0"/>
              </a:rPr>
              <a:t>: </a:t>
            </a:r>
            <a:r>
              <a:rPr lang="en-GB" sz="1400" dirty="0">
                <a:latin typeface="Aptos" panose="020B0004020202020204" pitchFamily="34" charset="0"/>
                <a:hlinkClick r:id="rId5"/>
              </a:rPr>
              <a:t>https://www.who.int/health-topics/universal-health-coverage#tab=tab_1</a:t>
            </a:r>
            <a:r>
              <a:rPr lang="en-GB" sz="1400" dirty="0">
                <a:latin typeface="Aptos" panose="020B0004020202020204" pitchFamily="34" charset="0"/>
              </a:rPr>
              <a:t> </a:t>
            </a:r>
          </a:p>
          <a:p>
            <a:r>
              <a:rPr lang="en-GB" sz="1400" dirty="0">
                <a:latin typeface="Aptos" panose="020B0004020202020204" pitchFamily="34" charset="0"/>
              </a:rPr>
              <a:t>Universal Health Coverage Partnership: </a:t>
            </a:r>
            <a:r>
              <a:rPr lang="en-GB" sz="1400" dirty="0">
                <a:latin typeface="Aptos" panose="020B0004020202020204" pitchFamily="34" charset="0"/>
                <a:hlinkClick r:id="rId6"/>
              </a:rPr>
              <a:t>https://extranet.who.int/uhcpartnership/</a:t>
            </a:r>
            <a:r>
              <a:rPr lang="en-GB" sz="1400" dirty="0">
                <a:latin typeface="Aptos" panose="020B0004020202020204" pitchFamily="34" charset="0"/>
              </a:rPr>
              <a:t> </a:t>
            </a:r>
          </a:p>
          <a:p>
            <a:pPr>
              <a:lnSpc>
                <a:spcPct val="115000"/>
              </a:lnSpc>
              <a:spcAft>
                <a:spcPts val="1000"/>
              </a:spcAft>
            </a:pPr>
            <a:r>
              <a:rPr lang="en-GB" sz="1500" dirty="0" err="1">
                <a:latin typeface="Aptos" panose="020B0004020202020204" pitchFamily="34" charset="0"/>
                <a:ea typeface="Times New Roman" panose="02020603050405020304" pitchFamily="18" charset="0"/>
                <a:cs typeface="Arial" panose="020B0604020202020204" pitchFamily="34" charset="0"/>
              </a:rPr>
              <a:t>Folland</a:t>
            </a:r>
            <a:r>
              <a:rPr lang="en-GB" sz="1500" dirty="0">
                <a:latin typeface="Aptos" panose="020B0004020202020204" pitchFamily="34" charset="0"/>
                <a:ea typeface="Times New Roman" panose="02020603050405020304" pitchFamily="18" charset="0"/>
                <a:cs typeface="Arial" panose="020B0604020202020204" pitchFamily="34" charset="0"/>
              </a:rPr>
              <a:t> S., Goodman, A. C. &amp; Stano, M. (2012) </a:t>
            </a:r>
            <a:r>
              <a:rPr lang="en-GB" sz="1500" u="sng" dirty="0">
                <a:solidFill>
                  <a:srgbClr val="0000FF"/>
                </a:solidFill>
                <a:latin typeface="Aptos" panose="020B0004020202020204" pitchFamily="34" charset="0"/>
                <a:ea typeface="Times New Roman" panose="02020603050405020304" pitchFamily="18" charset="0"/>
                <a:cs typeface="Times New Roman" panose="02020603050405020304" pitchFamily="18" charset="0"/>
                <a:hlinkClick r:id="rId7"/>
              </a:rPr>
              <a:t>The Economics of Health and Health Care: International Version</a:t>
            </a:r>
            <a:r>
              <a:rPr lang="en-GB" sz="1500" dirty="0">
                <a:latin typeface="Aptos" panose="020B0004020202020204" pitchFamily="34" charset="0"/>
                <a:ea typeface="Times New Roman" panose="02020603050405020304" pitchFamily="18" charset="0"/>
                <a:cs typeface="Arial" panose="020B0604020202020204" pitchFamily="34" charset="0"/>
              </a:rPr>
              <a:t>, 7</a:t>
            </a:r>
            <a:r>
              <a:rPr lang="en-GB" sz="1500" baseline="30000" dirty="0">
                <a:latin typeface="Aptos" panose="020B0004020202020204" pitchFamily="34" charset="0"/>
                <a:ea typeface="Times New Roman" panose="02020603050405020304" pitchFamily="18" charset="0"/>
                <a:cs typeface="Arial" panose="020B0604020202020204" pitchFamily="34" charset="0"/>
              </a:rPr>
              <a:t>th</a:t>
            </a:r>
            <a:r>
              <a:rPr lang="en-GB" sz="1500" dirty="0">
                <a:latin typeface="Aptos" panose="020B0004020202020204" pitchFamily="34" charset="0"/>
                <a:ea typeface="Times New Roman" panose="02020603050405020304" pitchFamily="18" charset="0"/>
                <a:cs typeface="Arial" panose="020B0604020202020204" pitchFamily="34" charset="0"/>
              </a:rPr>
              <a:t> Ed. London. Pearson.</a:t>
            </a:r>
            <a:endParaRPr lang="en-GB" sz="1500" dirty="0">
              <a:latin typeface="Aptos" panose="020B000402020202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500" dirty="0">
                <a:latin typeface="Aptos" panose="020B0004020202020204" pitchFamily="34" charset="0"/>
                <a:ea typeface="Times New Roman" panose="02020603050405020304" pitchFamily="18" charset="0"/>
                <a:cs typeface="Arial" panose="020B0604020202020204" pitchFamily="34" charset="0"/>
              </a:rPr>
              <a:t>Morris, S., Devlin, N., Parkin, D. &amp; Spencer, A. (2012) </a:t>
            </a:r>
            <a:r>
              <a:rPr lang="en-GB" sz="1500" u="sng" dirty="0">
                <a:solidFill>
                  <a:srgbClr val="0000FF"/>
                </a:solidFill>
                <a:latin typeface="Aptos" panose="020B0004020202020204" pitchFamily="34" charset="0"/>
                <a:ea typeface="Times New Roman" panose="02020603050405020304" pitchFamily="18" charset="0"/>
                <a:cs typeface="Times New Roman" panose="02020603050405020304" pitchFamily="18" charset="0"/>
                <a:hlinkClick r:id="rId8"/>
              </a:rPr>
              <a:t>Economic Analysis in Health Care</a:t>
            </a:r>
            <a:r>
              <a:rPr lang="en-GB" sz="1500" dirty="0">
                <a:latin typeface="Aptos" panose="020B0004020202020204" pitchFamily="34" charset="0"/>
                <a:ea typeface="Times New Roman" panose="02020603050405020304" pitchFamily="18" charset="0"/>
                <a:cs typeface="Arial" panose="020B0604020202020204" pitchFamily="34" charset="0"/>
              </a:rPr>
              <a:t>. England. John Wiley &amp; Sons Ltd.</a:t>
            </a:r>
          </a:p>
          <a:p>
            <a:pPr>
              <a:lnSpc>
                <a:spcPct val="115000"/>
              </a:lnSpc>
              <a:spcAft>
                <a:spcPts val="1000"/>
              </a:spcAft>
            </a:pPr>
            <a:endParaRPr lang="en-GB" sz="1500" dirty="0">
              <a:latin typeface="Aptos" panose="020B0004020202020204" pitchFamily="34" charset="0"/>
              <a:ea typeface="Calibri" panose="020F0502020204030204" pitchFamily="34" charset="0"/>
              <a:cs typeface="Times New Roman" panose="02020603050405020304" pitchFamily="18" charset="0"/>
            </a:endParaRPr>
          </a:p>
          <a:p>
            <a:pPr marL="0" indent="0">
              <a:buNone/>
            </a:pPr>
            <a:endParaRPr lang="en-GB" sz="1400" dirty="0">
              <a:latin typeface="Aptos" panose="020B0004020202020204" pitchFamily="34" charset="0"/>
            </a:endParaRPr>
          </a:p>
          <a:p>
            <a:pPr marL="0" indent="0">
              <a:buNone/>
            </a:pPr>
            <a:endParaRPr lang="en-GB" sz="1400" dirty="0">
              <a:latin typeface="Aptos" panose="020B0004020202020204" pitchFamily="34" charset="0"/>
            </a:endParaRPr>
          </a:p>
        </p:txBody>
      </p:sp>
      <p:graphicFrame>
        <p:nvGraphicFramePr>
          <p:cNvPr id="4" name="Table 3">
            <a:extLst>
              <a:ext uri="{FF2B5EF4-FFF2-40B4-BE49-F238E27FC236}">
                <a16:creationId xmlns:a16="http://schemas.microsoft.com/office/drawing/2014/main" id="{630F6737-06CA-6D6D-D382-C179AF902F3B}"/>
              </a:ext>
            </a:extLst>
          </p:cNvPr>
          <p:cNvGraphicFramePr>
            <a:graphicFrameLocks noGrp="1"/>
          </p:cNvGraphicFramePr>
          <p:nvPr>
            <p:extLst>
              <p:ext uri="{D42A27DB-BD31-4B8C-83A1-F6EECF244321}">
                <p14:modId xmlns:p14="http://schemas.microsoft.com/office/powerpoint/2010/main" val="4212218483"/>
              </p:ext>
            </p:extLst>
          </p:nvPr>
        </p:nvGraphicFramePr>
        <p:xfrm>
          <a:off x="317198" y="4616812"/>
          <a:ext cx="3923928" cy="1412133"/>
        </p:xfrm>
        <a:graphic>
          <a:graphicData uri="http://schemas.openxmlformats.org/drawingml/2006/table">
            <a:tbl>
              <a:tblPr firstRow="1" firstCol="1" bandRow="1">
                <a:tableStyleId>{5C22544A-7EE6-4342-B048-85BDC9FD1C3A}</a:tableStyleId>
              </a:tblPr>
              <a:tblGrid>
                <a:gridCol w="3923928">
                  <a:extLst>
                    <a:ext uri="{9D8B030D-6E8A-4147-A177-3AD203B41FA5}">
                      <a16:colId xmlns:a16="http://schemas.microsoft.com/office/drawing/2014/main" val="3686547968"/>
                    </a:ext>
                  </a:extLst>
                </a:gridCol>
              </a:tblGrid>
              <a:tr h="1412133">
                <a:tc>
                  <a:txBody>
                    <a:bodyPr/>
                    <a:lstStyle/>
                    <a:p>
                      <a:pPr algn="just">
                        <a:lnSpc>
                          <a:spcPct val="115000"/>
                        </a:lnSpc>
                        <a:spcAft>
                          <a:spcPts val="1000"/>
                        </a:spcAft>
                        <a:tabLst>
                          <a:tab pos="457200" algn="l"/>
                          <a:tab pos="914400" algn="l"/>
                        </a:tabLst>
                      </a:pPr>
                      <a:r>
                        <a:rPr lang="en-GB" sz="1000" dirty="0">
                          <a:effectLst/>
                        </a:rPr>
                        <a:t>European journal of health economics  </a:t>
                      </a:r>
                      <a:endParaRPr lang="en-GB" sz="1100" dirty="0">
                        <a:effectLst/>
                      </a:endParaRPr>
                    </a:p>
                    <a:p>
                      <a:pPr algn="just">
                        <a:lnSpc>
                          <a:spcPct val="115000"/>
                        </a:lnSpc>
                        <a:spcAft>
                          <a:spcPts val="1000"/>
                        </a:spcAft>
                        <a:tabLst>
                          <a:tab pos="457200" algn="l"/>
                          <a:tab pos="914400" algn="l"/>
                        </a:tabLst>
                      </a:pPr>
                      <a:r>
                        <a:rPr lang="en-GB" sz="1000" dirty="0">
                          <a:effectLst/>
                        </a:rPr>
                        <a:t>Forum for health economics &amp; policy</a:t>
                      </a:r>
                      <a:endParaRPr lang="en-GB" sz="1100" dirty="0">
                        <a:effectLst/>
                      </a:endParaRPr>
                    </a:p>
                    <a:p>
                      <a:pPr algn="just">
                        <a:lnSpc>
                          <a:spcPct val="115000"/>
                        </a:lnSpc>
                        <a:spcAft>
                          <a:spcPts val="1000"/>
                        </a:spcAft>
                        <a:tabLst>
                          <a:tab pos="457200" algn="l"/>
                          <a:tab pos="914400" algn="l"/>
                        </a:tabLst>
                      </a:pPr>
                      <a:r>
                        <a:rPr lang="en-GB" sz="1000" dirty="0">
                          <a:effectLst/>
                        </a:rPr>
                        <a:t>Health economics, policy and law  </a:t>
                      </a:r>
                      <a:endParaRPr lang="en-GB" sz="1100" dirty="0">
                        <a:effectLst/>
                      </a:endParaRPr>
                    </a:p>
                    <a:p>
                      <a:pPr algn="just">
                        <a:lnSpc>
                          <a:spcPct val="115000"/>
                        </a:lnSpc>
                        <a:spcAft>
                          <a:spcPts val="1000"/>
                        </a:spcAft>
                        <a:tabLst>
                          <a:tab pos="457200" algn="l"/>
                          <a:tab pos="914400" algn="l"/>
                        </a:tabLst>
                      </a:pPr>
                      <a:r>
                        <a:rPr lang="en-GB" sz="1000" dirty="0">
                          <a:effectLst/>
                        </a:rPr>
                        <a:t>International journal of health care finance and economics </a:t>
                      </a:r>
                      <a:endParaRPr lang="en-GB" sz="1100" dirty="0">
                        <a:effectLst/>
                      </a:endParaRPr>
                    </a:p>
                    <a:p>
                      <a:pPr algn="just">
                        <a:lnSpc>
                          <a:spcPct val="115000"/>
                        </a:lnSpc>
                        <a:spcAft>
                          <a:spcPts val="1000"/>
                        </a:spcAft>
                        <a:tabLst>
                          <a:tab pos="457200" algn="l"/>
                          <a:tab pos="914400" algn="l"/>
                        </a:tabLst>
                      </a:pPr>
                      <a:r>
                        <a:rPr lang="en-GB" sz="1000" dirty="0">
                          <a:effectLst/>
                        </a:rPr>
                        <a:t>Journal of health economics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99403122"/>
                  </a:ext>
                </a:extLst>
              </a:tr>
            </a:tbl>
          </a:graphicData>
        </a:graphic>
      </p:graphicFrame>
      <p:graphicFrame>
        <p:nvGraphicFramePr>
          <p:cNvPr id="5" name="Table 4">
            <a:extLst>
              <a:ext uri="{FF2B5EF4-FFF2-40B4-BE49-F238E27FC236}">
                <a16:creationId xmlns:a16="http://schemas.microsoft.com/office/drawing/2014/main" id="{F8ABB170-2618-0F98-1DF7-2AE61BA8B098}"/>
              </a:ext>
            </a:extLst>
          </p:cNvPr>
          <p:cNvGraphicFramePr>
            <a:graphicFrameLocks noGrp="1"/>
          </p:cNvGraphicFramePr>
          <p:nvPr>
            <p:extLst>
              <p:ext uri="{D42A27DB-BD31-4B8C-83A1-F6EECF244321}">
                <p14:modId xmlns:p14="http://schemas.microsoft.com/office/powerpoint/2010/main" val="2877019524"/>
              </p:ext>
            </p:extLst>
          </p:nvPr>
        </p:nvGraphicFramePr>
        <p:xfrm>
          <a:off x="5259435" y="4614627"/>
          <a:ext cx="5076056" cy="1414318"/>
        </p:xfrm>
        <a:graphic>
          <a:graphicData uri="http://schemas.openxmlformats.org/drawingml/2006/table">
            <a:tbl>
              <a:tblPr firstRow="1" firstCol="1" bandRow="1">
                <a:tableStyleId>{5C22544A-7EE6-4342-B048-85BDC9FD1C3A}</a:tableStyleId>
              </a:tblPr>
              <a:tblGrid>
                <a:gridCol w="5076056">
                  <a:extLst>
                    <a:ext uri="{9D8B030D-6E8A-4147-A177-3AD203B41FA5}">
                      <a16:colId xmlns:a16="http://schemas.microsoft.com/office/drawing/2014/main" val="3612395182"/>
                    </a:ext>
                  </a:extLst>
                </a:gridCol>
              </a:tblGrid>
              <a:tr h="1414318">
                <a:tc>
                  <a:txBody>
                    <a:bodyPr/>
                    <a:lstStyle/>
                    <a:p>
                      <a:pPr>
                        <a:lnSpc>
                          <a:spcPct val="115000"/>
                        </a:lnSpc>
                        <a:spcAft>
                          <a:spcPts val="1000"/>
                        </a:spcAft>
                        <a:tabLst>
                          <a:tab pos="457200" algn="l"/>
                          <a:tab pos="914400" algn="l"/>
                        </a:tabLst>
                      </a:pPr>
                      <a:r>
                        <a:rPr lang="en-GB" sz="1200" u="sng" dirty="0">
                          <a:solidFill>
                            <a:schemeClr val="bg1"/>
                          </a:solidFill>
                          <a:effectLst/>
                          <a:latin typeface="Aptos" panose="020B0004020202020204" pitchFamily="34" charset="0"/>
                          <a:hlinkClick r:id="rId9">
                            <a:extLst>
                              <a:ext uri="{A12FA001-AC4F-418D-AE19-62706E023703}">
                                <ahyp:hlinkClr xmlns:ahyp="http://schemas.microsoft.com/office/drawing/2018/hyperlinkcolor" val="tx"/>
                              </a:ext>
                            </a:extLst>
                          </a:hlinkClick>
                        </a:rPr>
                        <a:t>www.ohe.org</a:t>
                      </a:r>
                      <a:r>
                        <a:rPr lang="en-GB" sz="1200" dirty="0">
                          <a:solidFill>
                            <a:schemeClr val="bg1"/>
                          </a:solidFill>
                          <a:effectLst/>
                          <a:latin typeface="Aptos" panose="020B0004020202020204" pitchFamily="34" charset="0"/>
                        </a:rPr>
                        <a:t>  </a:t>
                      </a:r>
                    </a:p>
                    <a:p>
                      <a:pPr>
                        <a:lnSpc>
                          <a:spcPct val="115000"/>
                        </a:lnSpc>
                        <a:spcAft>
                          <a:spcPts val="1000"/>
                        </a:spcAft>
                        <a:tabLst>
                          <a:tab pos="457200" algn="l"/>
                          <a:tab pos="914400" algn="l"/>
                        </a:tabLst>
                      </a:pPr>
                      <a:r>
                        <a:rPr lang="en-GB" sz="1200" u="sng" dirty="0">
                          <a:solidFill>
                            <a:schemeClr val="bg1"/>
                          </a:solidFill>
                          <a:effectLst/>
                          <a:latin typeface="Aptos" panose="020B0004020202020204" pitchFamily="34" charset="0"/>
                          <a:hlinkClick r:id="rId10">
                            <a:extLst>
                              <a:ext uri="{A12FA001-AC4F-418D-AE19-62706E023703}">
                                <ahyp:hlinkClr xmlns:ahyp="http://schemas.microsoft.com/office/drawing/2018/hyperlinkcolor" val="tx"/>
                              </a:ext>
                            </a:extLst>
                          </a:hlinkClick>
                        </a:rPr>
                        <a:t>www.healtheconomics.com</a:t>
                      </a:r>
                      <a:r>
                        <a:rPr lang="en-GB" sz="1200" dirty="0">
                          <a:solidFill>
                            <a:schemeClr val="bg1"/>
                          </a:solidFill>
                          <a:effectLst/>
                          <a:latin typeface="Aptos" panose="020B0004020202020204" pitchFamily="34" charset="0"/>
                        </a:rPr>
                        <a:t>  </a:t>
                      </a:r>
                    </a:p>
                    <a:p>
                      <a:pPr>
                        <a:lnSpc>
                          <a:spcPct val="115000"/>
                        </a:lnSpc>
                        <a:spcAft>
                          <a:spcPts val="1000"/>
                        </a:spcAft>
                        <a:tabLst>
                          <a:tab pos="457200" algn="l"/>
                          <a:tab pos="914400" algn="l"/>
                        </a:tabLst>
                      </a:pPr>
                      <a:r>
                        <a:rPr lang="en-GB" sz="1200" u="sng" dirty="0">
                          <a:solidFill>
                            <a:schemeClr val="bg1"/>
                          </a:solidFill>
                          <a:effectLst/>
                          <a:latin typeface="Aptos" panose="020B0004020202020204" pitchFamily="34" charset="0"/>
                          <a:hlinkClick r:id="rId11">
                            <a:extLst>
                              <a:ext uri="{A12FA001-AC4F-418D-AE19-62706E023703}">
                                <ahyp:hlinkClr xmlns:ahyp="http://schemas.microsoft.com/office/drawing/2018/hyperlinkcolor" val="tx"/>
                              </a:ext>
                            </a:extLst>
                          </a:hlinkClick>
                        </a:rPr>
                        <a:t>www.medicine.ox.ac.uk/bandolier/</a:t>
                      </a:r>
                      <a:r>
                        <a:rPr lang="en-GB" sz="1200" u="sng" dirty="0" err="1">
                          <a:solidFill>
                            <a:schemeClr val="bg1"/>
                          </a:solidFill>
                          <a:effectLst/>
                          <a:latin typeface="Aptos" panose="020B0004020202020204" pitchFamily="34" charset="0"/>
                          <a:hlinkClick r:id="rId11">
                            <a:extLst>
                              <a:ext uri="{A12FA001-AC4F-418D-AE19-62706E023703}">
                                <ahyp:hlinkClr xmlns:ahyp="http://schemas.microsoft.com/office/drawing/2018/hyperlinkcolor" val="tx"/>
                              </a:ext>
                            </a:extLst>
                          </a:hlinkClick>
                        </a:rPr>
                        <a:t>painres</a:t>
                      </a:r>
                      <a:r>
                        <a:rPr lang="en-GB" sz="1200" u="sng" dirty="0">
                          <a:solidFill>
                            <a:schemeClr val="bg1"/>
                          </a:solidFill>
                          <a:effectLst/>
                          <a:latin typeface="Aptos" panose="020B0004020202020204" pitchFamily="34" charset="0"/>
                          <a:hlinkClick r:id="rId11">
                            <a:extLst>
                              <a:ext uri="{A12FA001-AC4F-418D-AE19-62706E023703}">
                                <ahyp:hlinkClr xmlns:ahyp="http://schemas.microsoft.com/office/drawing/2018/hyperlinkcolor" val="tx"/>
                              </a:ext>
                            </a:extLst>
                          </a:hlinkClick>
                        </a:rPr>
                        <a:t>/.../</a:t>
                      </a:r>
                      <a:r>
                        <a:rPr lang="en-GB" sz="1200" u="sng" dirty="0" err="1">
                          <a:solidFill>
                            <a:schemeClr val="bg1"/>
                          </a:solidFill>
                          <a:effectLst/>
                          <a:latin typeface="Aptos" panose="020B0004020202020204" pitchFamily="34" charset="0"/>
                          <a:hlinkClick r:id="rId11">
                            <a:extLst>
                              <a:ext uri="{A12FA001-AC4F-418D-AE19-62706E023703}">
                                <ahyp:hlinkClr xmlns:ahyp="http://schemas.microsoft.com/office/drawing/2018/hyperlinkcolor" val="tx"/>
                              </a:ext>
                            </a:extLst>
                          </a:hlinkClick>
                        </a:rPr>
                        <a:t>what_is_health_econ.pd</a:t>
                      </a:r>
                      <a:r>
                        <a:rPr lang="en-GB" sz="1200" dirty="0">
                          <a:solidFill>
                            <a:schemeClr val="bg1"/>
                          </a:solidFill>
                          <a:effectLst/>
                          <a:latin typeface="Aptos" panose="020B0004020202020204" pitchFamily="34" charset="0"/>
                        </a:rPr>
                        <a:t>  </a:t>
                      </a:r>
                    </a:p>
                    <a:p>
                      <a:pPr>
                        <a:lnSpc>
                          <a:spcPct val="115000"/>
                        </a:lnSpc>
                        <a:spcAft>
                          <a:spcPts val="1000"/>
                        </a:spcAft>
                        <a:tabLst>
                          <a:tab pos="457200" algn="l"/>
                          <a:tab pos="914400" algn="l"/>
                        </a:tabLst>
                      </a:pPr>
                      <a:r>
                        <a:rPr lang="en-GB" sz="1200" u="sng" dirty="0">
                          <a:solidFill>
                            <a:schemeClr val="bg1"/>
                          </a:solidFill>
                          <a:effectLst/>
                          <a:latin typeface="Aptos" panose="020B0004020202020204" pitchFamily="34" charset="0"/>
                          <a:hlinkClick r:id="rId12">
                            <a:extLst>
                              <a:ext uri="{A12FA001-AC4F-418D-AE19-62706E023703}">
                                <ahyp:hlinkClr xmlns:ahyp="http://schemas.microsoft.com/office/drawing/2018/hyperlinkcolor" val="tx"/>
                              </a:ext>
                            </a:extLst>
                          </a:hlinkClick>
                        </a:rPr>
                        <a:t>www.herc.ox.ac.uk</a:t>
                      </a:r>
                      <a:r>
                        <a:rPr lang="en-GB" sz="1200" dirty="0">
                          <a:solidFill>
                            <a:schemeClr val="bg1"/>
                          </a:solidFill>
                          <a:effectLst/>
                          <a:latin typeface="Aptos" panose="020B0004020202020204" pitchFamily="34" charset="0"/>
                        </a:rPr>
                        <a:t>   </a:t>
                      </a:r>
                      <a:endParaRPr lang="en-GB" sz="1200" dirty="0">
                        <a:solidFill>
                          <a:schemeClr val="bg1"/>
                        </a:solidFill>
                        <a:effectLst/>
                        <a:latin typeface="Aptos" panose="020B00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8282677"/>
                  </a:ext>
                </a:extLst>
              </a:tr>
            </a:tbl>
          </a:graphicData>
        </a:graphic>
      </p:graphicFrame>
      <p:sp>
        <p:nvSpPr>
          <p:cNvPr id="6" name="Footer Placeholder 5">
            <a:extLst>
              <a:ext uri="{FF2B5EF4-FFF2-40B4-BE49-F238E27FC236}">
                <a16:creationId xmlns:a16="http://schemas.microsoft.com/office/drawing/2014/main" id="{3BA77EE9-6A22-FBF3-808B-49C6546EF1F1}"/>
              </a:ext>
            </a:extLst>
          </p:cNvPr>
          <p:cNvSpPr>
            <a:spLocks noGrp="1"/>
          </p:cNvSpPr>
          <p:nvPr>
            <p:ph type="ftr" sz="quarter" idx="11"/>
          </p:nvPr>
        </p:nvSpPr>
        <p:spPr>
          <a:xfrm>
            <a:off x="4038600" y="6467653"/>
            <a:ext cx="4114800" cy="365125"/>
          </a:xfrm>
        </p:spPr>
        <p:txBody>
          <a:bodyPr/>
          <a:lstStyle/>
          <a:p>
            <a:r>
              <a:rPr lang="en-GB" dirty="0"/>
              <a:t>Dr Simona Ferraraccio</a:t>
            </a:r>
          </a:p>
        </p:txBody>
      </p:sp>
      <p:sp>
        <p:nvSpPr>
          <p:cNvPr id="7" name="Slide Number Placeholder 6">
            <a:extLst>
              <a:ext uri="{FF2B5EF4-FFF2-40B4-BE49-F238E27FC236}">
                <a16:creationId xmlns:a16="http://schemas.microsoft.com/office/drawing/2014/main" id="{89B38FF4-6B5E-15D4-BE39-E7B5F0C1A246}"/>
              </a:ext>
            </a:extLst>
          </p:cNvPr>
          <p:cNvSpPr>
            <a:spLocks noGrp="1"/>
          </p:cNvSpPr>
          <p:nvPr>
            <p:ph type="sldNum" sz="quarter" idx="12"/>
          </p:nvPr>
        </p:nvSpPr>
        <p:spPr/>
        <p:txBody>
          <a:bodyPr/>
          <a:lstStyle/>
          <a:p>
            <a:fld id="{8E52267C-BE0D-4D67-9FF7-18C6D8685F4B}" type="slidenum">
              <a:rPr lang="en-GB" smtClean="0"/>
              <a:t>16</a:t>
            </a:fld>
            <a:endParaRPr lang="en-GB"/>
          </a:p>
        </p:txBody>
      </p:sp>
      <p:pic>
        <p:nvPicPr>
          <p:cNvPr id="8" name="Picture 7" descr="A black and yellow logo&#10;&#10;Description automatically generated">
            <a:extLst>
              <a:ext uri="{FF2B5EF4-FFF2-40B4-BE49-F238E27FC236}">
                <a16:creationId xmlns:a16="http://schemas.microsoft.com/office/drawing/2014/main" id="{5C3AE22C-BFF9-E346-E15C-721FFFB26CD7}"/>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Tree>
    <p:extLst>
      <p:ext uri="{BB962C8B-B14F-4D97-AF65-F5344CB8AC3E}">
        <p14:creationId xmlns:p14="http://schemas.microsoft.com/office/powerpoint/2010/main" val="3370146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9" name="Rectangle 205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4" name="Picture 6" descr="Title Slide Templates for PowerPoint and Keynote - Showeet">
            <a:extLst>
              <a:ext uri="{FF2B5EF4-FFF2-40B4-BE49-F238E27FC236}">
                <a16:creationId xmlns:a16="http://schemas.microsoft.com/office/drawing/2014/main" id="{49FE9D3C-67AB-A0EF-0FD1-49A238194E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1214" b="3800"/>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60B19193-9FFE-D5C3-407F-5AE40938B61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Simona Ferraraccio</a:t>
            </a:r>
          </a:p>
        </p:txBody>
      </p:sp>
      <p:sp>
        <p:nvSpPr>
          <p:cNvPr id="3" name="Slide Number Placeholder 2">
            <a:extLst>
              <a:ext uri="{FF2B5EF4-FFF2-40B4-BE49-F238E27FC236}">
                <a16:creationId xmlns:a16="http://schemas.microsoft.com/office/drawing/2014/main" id="{F125A2F0-8989-F866-2705-6511DA69B67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E52267C-BE0D-4D67-9FF7-18C6D8685F4B}" type="slidenum">
              <a:rPr lang="en-US">
                <a:solidFill>
                  <a:srgbClr val="FFFFFF"/>
                </a:solidFill>
              </a:rPr>
              <a:pPr>
                <a:spcAft>
                  <a:spcPts val="600"/>
                </a:spcAft>
              </a:pPr>
              <a:t>17</a:t>
            </a:fld>
            <a:endParaRPr lang="en-US">
              <a:solidFill>
                <a:srgbClr val="FFFFFF"/>
              </a:solidFill>
            </a:endParaRPr>
          </a:p>
        </p:txBody>
      </p:sp>
      <p:pic>
        <p:nvPicPr>
          <p:cNvPr id="4" name="Picture 3" descr="A black and yellow logo&#10;&#10;Description automatically generated">
            <a:extLst>
              <a:ext uri="{FF2B5EF4-FFF2-40B4-BE49-F238E27FC236}">
                <a16:creationId xmlns:a16="http://schemas.microsoft.com/office/drawing/2014/main" id="{F71CE5F3-1B8D-EC92-846E-AE1D90BE1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6" name="TextBox 5">
            <a:extLst>
              <a:ext uri="{FF2B5EF4-FFF2-40B4-BE49-F238E27FC236}">
                <a16:creationId xmlns:a16="http://schemas.microsoft.com/office/drawing/2014/main" id="{ADEE7063-1CAC-92CD-AE75-2A9C7657A5E6}"/>
              </a:ext>
            </a:extLst>
          </p:cNvPr>
          <p:cNvSpPr txBox="1"/>
          <p:nvPr/>
        </p:nvSpPr>
        <p:spPr>
          <a:xfrm>
            <a:off x="938151" y="4239491"/>
            <a:ext cx="4512623" cy="369332"/>
          </a:xfrm>
          <a:prstGeom prst="rect">
            <a:avLst/>
          </a:prstGeom>
          <a:solidFill>
            <a:schemeClr val="bg1"/>
          </a:solidFill>
        </p:spPr>
        <p:txBody>
          <a:bodyPr wrap="square" rtlCol="0">
            <a:spAutoFit/>
          </a:bodyPr>
          <a:lstStyle/>
          <a:p>
            <a:pPr algn="ctr"/>
            <a:r>
              <a:rPr lang="en-GB" b="1" dirty="0"/>
              <a:t>20 mins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lain Background for Blockchain Website with HighTech Mood | Premium AI-generated image">
            <a:extLst>
              <a:ext uri="{FF2B5EF4-FFF2-40B4-BE49-F238E27FC236}">
                <a16:creationId xmlns:a16="http://schemas.microsoft.com/office/drawing/2014/main" id="{D4C9FEAB-836C-91DC-5616-5B19EF7C3280}"/>
              </a:ext>
            </a:extLst>
          </p:cNvPr>
          <p:cNvPicPr>
            <a:picLocks noChangeAspect="1" noChangeArrowheads="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5F0D5B0-3D1E-3BDC-38C4-B70414B6E537}"/>
              </a:ext>
            </a:extLst>
          </p:cNvPr>
          <p:cNvSpPr>
            <a:spLocks noGrp="1"/>
          </p:cNvSpPr>
          <p:nvPr>
            <p:ph type="title"/>
          </p:nvPr>
        </p:nvSpPr>
        <p:spPr>
          <a:xfrm>
            <a:off x="0" y="0"/>
            <a:ext cx="8435975" cy="706437"/>
          </a:xfrm>
        </p:spPr>
        <p:txBody>
          <a:bodyPr/>
          <a:lstStyle/>
          <a:p>
            <a:r>
              <a:rPr lang="en-GB" altLang="en-US" sz="3200" b="1" dirty="0">
                <a:latin typeface="Aptos" panose="020B0004020202020204" pitchFamily="34" charset="0"/>
              </a:rPr>
              <a:t> Table of contents:</a:t>
            </a:r>
            <a:endParaRPr lang="en-US" altLang="en-US" sz="3200" b="1" dirty="0">
              <a:latin typeface="Aptos" panose="020B0004020202020204" pitchFamily="34" charset="0"/>
            </a:endParaRPr>
          </a:p>
        </p:txBody>
      </p:sp>
      <p:sp>
        <p:nvSpPr>
          <p:cNvPr id="5" name="Content Placeholder 2">
            <a:extLst>
              <a:ext uri="{FF2B5EF4-FFF2-40B4-BE49-F238E27FC236}">
                <a16:creationId xmlns:a16="http://schemas.microsoft.com/office/drawing/2014/main" id="{D405D501-BB64-5A77-8836-6530C3A21340}"/>
              </a:ext>
            </a:extLst>
          </p:cNvPr>
          <p:cNvSpPr>
            <a:spLocks noGrp="1"/>
          </p:cNvSpPr>
          <p:nvPr>
            <p:ph sz="quarter" idx="1"/>
          </p:nvPr>
        </p:nvSpPr>
        <p:spPr>
          <a:xfrm>
            <a:off x="24196" y="895273"/>
            <a:ext cx="12179827" cy="2558634"/>
          </a:xfrm>
        </p:spPr>
        <p:txBody>
          <a:bodyPr>
            <a:normAutofit/>
          </a:bodyPr>
          <a:lstStyle/>
          <a:p>
            <a:pPr marL="457200" indent="-457200">
              <a:buFont typeface="+mj-lt"/>
              <a:buAutoNum type="arabicPeriod"/>
            </a:pPr>
            <a:r>
              <a:rPr lang="en-GB" altLang="en-US" sz="2600" dirty="0">
                <a:solidFill>
                  <a:schemeClr val="tx1">
                    <a:lumMod val="95000"/>
                    <a:lumOff val="5000"/>
                  </a:schemeClr>
                </a:solidFill>
                <a:latin typeface="Aptos" panose="020B0004020202020204" pitchFamily="34" charset="0"/>
              </a:rPr>
              <a:t>What is Health Economics?</a:t>
            </a:r>
          </a:p>
          <a:p>
            <a:pPr lvl="1"/>
            <a:r>
              <a:rPr lang="en-GB" altLang="en-US" sz="1900" dirty="0">
                <a:solidFill>
                  <a:schemeClr val="tx1">
                    <a:lumMod val="95000"/>
                    <a:lumOff val="5000"/>
                  </a:schemeClr>
                </a:solidFill>
                <a:latin typeface="Aptos" panose="020B0004020202020204" pitchFamily="34" charset="0"/>
              </a:rPr>
              <a:t>Definitions and scope: “The plumbing diagram”</a:t>
            </a:r>
          </a:p>
          <a:p>
            <a:pPr lvl="1"/>
            <a:r>
              <a:rPr lang="en-GB" altLang="en-US" sz="1900" dirty="0">
                <a:solidFill>
                  <a:schemeClr val="tx1">
                    <a:lumMod val="95000"/>
                    <a:lumOff val="5000"/>
                  </a:schemeClr>
                </a:solidFill>
                <a:latin typeface="Aptos" panose="020B0004020202020204" pitchFamily="34" charset="0"/>
              </a:rPr>
              <a:t>What influences care?</a:t>
            </a:r>
          </a:p>
          <a:p>
            <a:pPr lvl="1"/>
            <a:r>
              <a:rPr lang="en-GB" altLang="en-US" sz="1900" dirty="0">
                <a:solidFill>
                  <a:schemeClr val="tx1">
                    <a:lumMod val="95000"/>
                    <a:lumOff val="5000"/>
                  </a:schemeClr>
                </a:solidFill>
                <a:latin typeface="Aptos" panose="020B0004020202020204" pitchFamily="34" charset="0"/>
              </a:rPr>
              <a:t>What is health? What is its value?</a:t>
            </a:r>
          </a:p>
          <a:p>
            <a:pPr marL="457200" indent="-457200">
              <a:buFont typeface="+mj-lt"/>
              <a:buAutoNum type="arabicPeriod"/>
            </a:pPr>
            <a:r>
              <a:rPr lang="en-GB" altLang="en-US" sz="2600" dirty="0">
                <a:solidFill>
                  <a:schemeClr val="tx1">
                    <a:lumMod val="95000"/>
                    <a:lumOff val="5000"/>
                  </a:schemeClr>
                </a:solidFill>
                <a:latin typeface="Aptos" panose="020B0004020202020204" pitchFamily="34" charset="0"/>
              </a:rPr>
              <a:t>Health services </a:t>
            </a:r>
            <a:endParaRPr lang="en-GB" altLang="en-US" sz="1600" dirty="0">
              <a:solidFill>
                <a:schemeClr val="tx1">
                  <a:lumMod val="95000"/>
                  <a:lumOff val="5000"/>
                </a:schemeClr>
              </a:solidFill>
              <a:latin typeface="Aptos" panose="020B0004020202020204" pitchFamily="34" charset="0"/>
            </a:endParaRPr>
          </a:p>
          <a:p>
            <a:pPr marL="457200" indent="-457200">
              <a:buFont typeface="+mj-lt"/>
              <a:buAutoNum type="arabicPeriod"/>
            </a:pPr>
            <a:r>
              <a:rPr lang="en-GB" altLang="en-US" dirty="0">
                <a:solidFill>
                  <a:schemeClr val="tx1">
                    <a:lumMod val="95000"/>
                    <a:lumOff val="5000"/>
                  </a:schemeClr>
                </a:solidFill>
                <a:latin typeface="Aptos" panose="020B0004020202020204" pitchFamily="34" charset="0"/>
              </a:rPr>
              <a:t>Why do we need health economics?</a:t>
            </a:r>
            <a:endParaRPr lang="en-GB" altLang="en-US" sz="4000" dirty="0">
              <a:solidFill>
                <a:schemeClr val="tx1">
                  <a:lumMod val="95000"/>
                  <a:lumOff val="5000"/>
                </a:schemeClr>
              </a:solidFill>
              <a:latin typeface="Aptos" panose="020B0004020202020204" pitchFamily="34" charset="0"/>
            </a:endParaRPr>
          </a:p>
        </p:txBody>
      </p:sp>
      <p:cxnSp>
        <p:nvCxnSpPr>
          <p:cNvPr id="6" name="Straight Connector 5">
            <a:extLst>
              <a:ext uri="{FF2B5EF4-FFF2-40B4-BE49-F238E27FC236}">
                <a16:creationId xmlns:a16="http://schemas.microsoft.com/office/drawing/2014/main" id="{33F75C61-6B6A-94B1-7937-3634A8711CEC}"/>
              </a:ext>
            </a:extLst>
          </p:cNvPr>
          <p:cNvCxnSpPr>
            <a:cxnSpLocks/>
          </p:cNvCxnSpPr>
          <p:nvPr/>
        </p:nvCxnSpPr>
        <p:spPr>
          <a:xfrm>
            <a:off x="12023" y="692696"/>
            <a:ext cx="12179977" cy="13741"/>
          </a:xfrm>
          <a:prstGeom prst="line">
            <a:avLst/>
          </a:prstGeom>
        </p:spPr>
        <p:style>
          <a:lnRef idx="2">
            <a:schemeClr val="accent2"/>
          </a:lnRef>
          <a:fillRef idx="0">
            <a:schemeClr val="accent2"/>
          </a:fillRef>
          <a:effectRef idx="1">
            <a:schemeClr val="accent2"/>
          </a:effectRef>
          <a:fontRef idx="minor">
            <a:schemeClr val="tx1"/>
          </a:fontRef>
        </p:style>
      </p:cxnSp>
      <p:graphicFrame>
        <p:nvGraphicFramePr>
          <p:cNvPr id="7" name="Diagram 6">
            <a:extLst>
              <a:ext uri="{FF2B5EF4-FFF2-40B4-BE49-F238E27FC236}">
                <a16:creationId xmlns:a16="http://schemas.microsoft.com/office/drawing/2014/main" id="{0A57F466-701C-80A7-8ADE-7A92B99DDA64}"/>
              </a:ext>
            </a:extLst>
          </p:cNvPr>
          <p:cNvGraphicFramePr/>
          <p:nvPr>
            <p:extLst>
              <p:ext uri="{D42A27DB-BD31-4B8C-83A1-F6EECF244321}">
                <p14:modId xmlns:p14="http://schemas.microsoft.com/office/powerpoint/2010/main" val="4163751242"/>
              </p:ext>
            </p:extLst>
          </p:nvPr>
        </p:nvGraphicFramePr>
        <p:xfrm>
          <a:off x="0" y="2564904"/>
          <a:ext cx="12192000" cy="5535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Picture 7" descr="A black and yellow logo&#10;&#10;Description automatically generated">
            <a:extLst>
              <a:ext uri="{FF2B5EF4-FFF2-40B4-BE49-F238E27FC236}">
                <a16:creationId xmlns:a16="http://schemas.microsoft.com/office/drawing/2014/main" id="{C95B1123-1E7E-E5D0-0404-95201DEDA66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088148" y="-13873"/>
            <a:ext cx="2103704" cy="1168724"/>
          </a:xfrm>
          <a:prstGeom prst="rect">
            <a:avLst/>
          </a:prstGeom>
        </p:spPr>
      </p:pic>
      <p:cxnSp>
        <p:nvCxnSpPr>
          <p:cNvPr id="10" name="Straight Connector 9">
            <a:extLst>
              <a:ext uri="{FF2B5EF4-FFF2-40B4-BE49-F238E27FC236}">
                <a16:creationId xmlns:a16="http://schemas.microsoft.com/office/drawing/2014/main" id="{B73DC090-3AA5-553F-634C-C1BCA55F6693}"/>
              </a:ext>
            </a:extLst>
          </p:cNvPr>
          <p:cNvCxnSpPr/>
          <p:nvPr/>
        </p:nvCxnSpPr>
        <p:spPr>
          <a:xfrm flipV="1">
            <a:off x="608221" y="5603569"/>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1" name="TextBox 10">
            <a:extLst>
              <a:ext uri="{FF2B5EF4-FFF2-40B4-BE49-F238E27FC236}">
                <a16:creationId xmlns:a16="http://schemas.microsoft.com/office/drawing/2014/main" id="{1ED49C87-3A8D-FF19-E68B-3BF1C5F97B3A}"/>
              </a:ext>
            </a:extLst>
          </p:cNvPr>
          <p:cNvSpPr txBox="1"/>
          <p:nvPr/>
        </p:nvSpPr>
        <p:spPr>
          <a:xfrm>
            <a:off x="0" y="5903893"/>
            <a:ext cx="1304441" cy="738664"/>
          </a:xfrm>
          <a:prstGeom prst="rect">
            <a:avLst/>
          </a:prstGeom>
          <a:noFill/>
        </p:spPr>
        <p:txBody>
          <a:bodyPr wrap="square" rtlCol="0">
            <a:spAutoFit/>
          </a:bodyPr>
          <a:lstStyle/>
          <a:p>
            <a:pPr algn="ctr"/>
            <a:r>
              <a:rPr lang="en-GB" sz="1400" dirty="0">
                <a:latin typeface="Aptos" panose="020B0004020202020204" pitchFamily="34" charset="0"/>
              </a:rPr>
              <a:t>Introduction to health economics</a:t>
            </a:r>
          </a:p>
        </p:txBody>
      </p:sp>
      <p:sp>
        <p:nvSpPr>
          <p:cNvPr id="2" name="Footer Placeholder 1">
            <a:extLst>
              <a:ext uri="{FF2B5EF4-FFF2-40B4-BE49-F238E27FC236}">
                <a16:creationId xmlns:a16="http://schemas.microsoft.com/office/drawing/2014/main" id="{0CA63ABE-0C08-5E1C-13BE-9428422B7EF0}"/>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25EEE559-AA0A-260C-D6B5-B090F11BC75E}"/>
              </a:ext>
            </a:extLst>
          </p:cNvPr>
          <p:cNvSpPr>
            <a:spLocks noGrp="1"/>
          </p:cNvSpPr>
          <p:nvPr>
            <p:ph type="sldNum" sz="quarter" idx="12"/>
          </p:nvPr>
        </p:nvSpPr>
        <p:spPr/>
        <p:txBody>
          <a:bodyPr/>
          <a:lstStyle/>
          <a:p>
            <a:fld id="{8E52267C-BE0D-4D67-9FF7-18C6D8685F4B}" type="slidenum">
              <a:rPr lang="en-GB" smtClean="0"/>
              <a:t>18</a:t>
            </a:fld>
            <a:endParaRPr lang="en-GB"/>
          </a:p>
        </p:txBody>
      </p:sp>
      <p:sp>
        <p:nvSpPr>
          <p:cNvPr id="9" name="AutoShape 2" descr="Visually searched image">
            <a:extLst>
              <a:ext uri="{FF2B5EF4-FFF2-40B4-BE49-F238E27FC236}">
                <a16:creationId xmlns:a16="http://schemas.microsoft.com/office/drawing/2014/main" id="{8652BBF4-5722-8DC1-2819-9F75BD90BD2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424278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ealth Economics Word Cloud Concept On Stock Illustration 1702175842 |  Shutterstock">
            <a:extLst>
              <a:ext uri="{FF2B5EF4-FFF2-40B4-BE49-F238E27FC236}">
                <a16:creationId xmlns:a16="http://schemas.microsoft.com/office/drawing/2014/main" id="{E7CABFCD-BF58-66B7-BA89-AC57829DAB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3165"/>
          <a:stretch/>
        </p:blipFill>
        <p:spPr bwMode="auto">
          <a:xfrm>
            <a:off x="0" y="3137598"/>
            <a:ext cx="5500224" cy="3429000"/>
          </a:xfrm>
          <a:prstGeom prst="rect">
            <a:avLst/>
          </a:prstGeom>
          <a:noFill/>
          <a:extLst>
            <a:ext uri="{909E8E84-426E-40DD-AFC4-6F175D3DCCD1}">
              <a14:hiddenFill xmlns:a14="http://schemas.microsoft.com/office/drawing/2010/main">
                <a:solidFill>
                  <a:srgbClr val="FFFFFF"/>
                </a:solidFill>
              </a14:hiddenFill>
            </a:ext>
          </a:extLst>
        </p:spPr>
      </p:pic>
      <p:sp>
        <p:nvSpPr>
          <p:cNvPr id="1033" name="Freeform: Shape 103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D4465C-0CAC-0D5E-DF83-637CDDEDBCD9}"/>
              </a:ext>
            </a:extLst>
          </p:cNvPr>
          <p:cNvSpPr>
            <a:spLocks noGrp="1"/>
          </p:cNvSpPr>
          <p:nvPr>
            <p:ph type="title"/>
          </p:nvPr>
        </p:nvSpPr>
        <p:spPr>
          <a:xfrm>
            <a:off x="222952" y="633840"/>
            <a:ext cx="5054321" cy="2795160"/>
          </a:xfrm>
        </p:spPr>
        <p:txBody>
          <a:bodyPr vert="horz" lIns="91440" tIns="45720" rIns="91440" bIns="45720" rtlCol="0" anchor="b">
            <a:normAutofit/>
          </a:bodyPr>
          <a:lstStyle/>
          <a:p>
            <a:pPr algn="ctr"/>
            <a:r>
              <a:rPr lang="en-US" b="1" kern="1200">
                <a:solidFill>
                  <a:schemeClr val="accent2">
                    <a:lumMod val="50000"/>
                  </a:schemeClr>
                </a:solidFill>
                <a:latin typeface="+mj-lt"/>
                <a:ea typeface="+mj-ea"/>
                <a:cs typeface="+mj-cs"/>
              </a:rPr>
              <a:t>What is </a:t>
            </a:r>
            <a:br>
              <a:rPr lang="en-US" b="1" kern="1200">
                <a:solidFill>
                  <a:schemeClr val="accent2">
                    <a:lumMod val="50000"/>
                  </a:schemeClr>
                </a:solidFill>
                <a:latin typeface="+mj-lt"/>
                <a:ea typeface="+mj-ea"/>
                <a:cs typeface="+mj-cs"/>
              </a:rPr>
            </a:br>
            <a:r>
              <a:rPr lang="en-US" b="1" kern="1200">
                <a:solidFill>
                  <a:schemeClr val="accent2">
                    <a:lumMod val="50000"/>
                  </a:schemeClr>
                </a:solidFill>
                <a:latin typeface="+mj-lt"/>
                <a:ea typeface="+mj-ea"/>
                <a:cs typeface="+mj-cs"/>
              </a:rPr>
              <a:t>Health Economics?</a:t>
            </a:r>
            <a:endParaRPr lang="en-US" b="1" kern="1200" dirty="0">
              <a:solidFill>
                <a:schemeClr val="accent2">
                  <a:lumMod val="50000"/>
                </a:schemeClr>
              </a:solidFill>
              <a:latin typeface="+mj-lt"/>
              <a:ea typeface="+mj-ea"/>
              <a:cs typeface="+mj-cs"/>
            </a:endParaRPr>
          </a:p>
        </p:txBody>
      </p:sp>
      <p:sp>
        <p:nvSpPr>
          <p:cNvPr id="3" name="Footer Placeholder 2">
            <a:extLst>
              <a:ext uri="{FF2B5EF4-FFF2-40B4-BE49-F238E27FC236}">
                <a16:creationId xmlns:a16="http://schemas.microsoft.com/office/drawing/2014/main" id="{0F0B997C-9B4B-D213-62CA-669324DA74A0}"/>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2CD8EDB5-09B4-BE55-5FDD-F9AF95F78D1C}"/>
              </a:ext>
            </a:extLst>
          </p:cNvPr>
          <p:cNvSpPr>
            <a:spLocks noGrp="1"/>
          </p:cNvSpPr>
          <p:nvPr>
            <p:ph type="sldNum" sz="quarter" idx="12"/>
          </p:nvPr>
        </p:nvSpPr>
        <p:spPr/>
        <p:txBody>
          <a:bodyPr/>
          <a:lstStyle/>
          <a:p>
            <a:fld id="{8E52267C-BE0D-4D67-9FF7-18C6D8685F4B}" type="slidenum">
              <a:rPr lang="en-GB" smtClean="0"/>
              <a:t>19</a:t>
            </a:fld>
            <a:endParaRPr lang="en-GB"/>
          </a:p>
        </p:txBody>
      </p:sp>
      <p:pic>
        <p:nvPicPr>
          <p:cNvPr id="5" name="Picture 4" descr="A black and yellow logo&#10;&#10;Description automatically generated">
            <a:extLst>
              <a:ext uri="{FF2B5EF4-FFF2-40B4-BE49-F238E27FC236}">
                <a16:creationId xmlns:a16="http://schemas.microsoft.com/office/drawing/2014/main" id="{7CF93AFE-47AA-5A06-CDBE-1416F750BA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
        <p:nvSpPr>
          <p:cNvPr id="6" name="TextBox 5">
            <a:extLst>
              <a:ext uri="{FF2B5EF4-FFF2-40B4-BE49-F238E27FC236}">
                <a16:creationId xmlns:a16="http://schemas.microsoft.com/office/drawing/2014/main" id="{DB6CC1EB-51D4-8ED8-1693-0AE922836BD7}"/>
              </a:ext>
            </a:extLst>
          </p:cNvPr>
          <p:cNvSpPr txBox="1"/>
          <p:nvPr/>
        </p:nvSpPr>
        <p:spPr>
          <a:xfrm>
            <a:off x="5366316" y="1891223"/>
            <a:ext cx="6825684" cy="2960875"/>
          </a:xfrm>
          <a:prstGeom prst="rect">
            <a:avLst/>
          </a:prstGeom>
          <a:noFill/>
        </p:spPr>
        <p:txBody>
          <a:bodyPr wrap="square" rtlCol="0">
            <a:spAutoFit/>
          </a:bodyPr>
          <a:lstStyle/>
          <a:p>
            <a:pPr algn="just">
              <a:lnSpc>
                <a:spcPct val="150000"/>
              </a:lnSpc>
            </a:pPr>
            <a:r>
              <a:rPr lang="en-GB" b="1" dirty="0"/>
              <a:t>Health economics </a:t>
            </a:r>
            <a:r>
              <a:rPr lang="en-GB" dirty="0"/>
              <a:t>is a branch of economics concerned with issues related to efficiency, effectiveness, value and behaviour in the production and consumption of health and healthcare. Health economics is important in determining </a:t>
            </a:r>
            <a:r>
              <a:rPr lang="en-GB" u="sng" dirty="0"/>
              <a:t>how to improve health outcomes and lifestyle patterns through interactions between individuals, healthcare providers and clinical settings</a:t>
            </a:r>
            <a:r>
              <a:rPr lang="en-GB" dirty="0"/>
              <a:t>. </a:t>
            </a:r>
          </a:p>
          <a:p>
            <a:pPr algn="r">
              <a:lnSpc>
                <a:spcPct val="150000"/>
              </a:lnSpc>
            </a:pPr>
            <a:r>
              <a:rPr lang="en-GB" dirty="0"/>
              <a:t>(</a:t>
            </a:r>
            <a:r>
              <a:rPr lang="en-GB" dirty="0" err="1">
                <a:hlinkClick r:id="rId4" action="ppaction://hlinksldjump"/>
              </a:rPr>
              <a:t>Mushkin</a:t>
            </a:r>
            <a:r>
              <a:rPr lang="en-GB" dirty="0">
                <a:hlinkClick r:id="rId4" action="ppaction://hlinksldjump"/>
              </a:rPr>
              <a:t>, 1958</a:t>
            </a:r>
            <a:r>
              <a:rPr lang="en-GB" dirty="0"/>
              <a:t>)</a:t>
            </a:r>
          </a:p>
        </p:txBody>
      </p:sp>
    </p:spTree>
    <p:extLst>
      <p:ext uri="{BB962C8B-B14F-4D97-AF65-F5344CB8AC3E}">
        <p14:creationId xmlns:p14="http://schemas.microsoft.com/office/powerpoint/2010/main" val="234698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ack and yellow logo&#10;&#10;Description automatically generated">
            <a:extLst>
              <a:ext uri="{FF2B5EF4-FFF2-40B4-BE49-F238E27FC236}">
                <a16:creationId xmlns:a16="http://schemas.microsoft.com/office/drawing/2014/main" id="{9555853A-5854-F509-8424-64182C9077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
        <p:nvSpPr>
          <p:cNvPr id="2" name="Title 1">
            <a:extLst>
              <a:ext uri="{FF2B5EF4-FFF2-40B4-BE49-F238E27FC236}">
                <a16:creationId xmlns:a16="http://schemas.microsoft.com/office/drawing/2014/main" id="{68399B20-6D90-0BC2-D9CB-AF76A19BB525}"/>
              </a:ext>
            </a:extLst>
          </p:cNvPr>
          <p:cNvSpPr>
            <a:spLocks noGrp="1"/>
          </p:cNvSpPr>
          <p:nvPr>
            <p:ph type="title"/>
          </p:nvPr>
        </p:nvSpPr>
        <p:spPr>
          <a:xfrm>
            <a:off x="838200" y="-252413"/>
            <a:ext cx="10515600" cy="1325563"/>
          </a:xfrm>
        </p:spPr>
        <p:txBody>
          <a:bodyPr>
            <a:normAutofit/>
          </a:bodyPr>
          <a:lstStyle/>
          <a:p>
            <a:pPr algn="ctr"/>
            <a:r>
              <a:rPr lang="en-GB" sz="3000" b="1" dirty="0">
                <a:solidFill>
                  <a:srgbClr val="800000"/>
                </a:solidFill>
              </a:rPr>
              <a:t>Some more definitions of Health Economics:</a:t>
            </a:r>
          </a:p>
        </p:txBody>
      </p:sp>
      <p:sp>
        <p:nvSpPr>
          <p:cNvPr id="4" name="Footer Placeholder 3">
            <a:extLst>
              <a:ext uri="{FF2B5EF4-FFF2-40B4-BE49-F238E27FC236}">
                <a16:creationId xmlns:a16="http://schemas.microsoft.com/office/drawing/2014/main" id="{06A4B233-A967-73ED-E949-E57BDDB0D7F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3EA2A57-9693-4C99-1EF1-0DDF14F445CB}"/>
              </a:ext>
            </a:extLst>
          </p:cNvPr>
          <p:cNvSpPr>
            <a:spLocks noGrp="1"/>
          </p:cNvSpPr>
          <p:nvPr>
            <p:ph type="sldNum" sz="quarter" idx="12"/>
          </p:nvPr>
        </p:nvSpPr>
        <p:spPr/>
        <p:txBody>
          <a:bodyPr/>
          <a:lstStyle/>
          <a:p>
            <a:fld id="{8E52267C-BE0D-4D67-9FF7-18C6D8685F4B}" type="slidenum">
              <a:rPr lang="en-GB" smtClean="0"/>
              <a:t>20</a:t>
            </a:fld>
            <a:endParaRPr lang="en-GB"/>
          </a:p>
        </p:txBody>
      </p:sp>
      <p:sp>
        <p:nvSpPr>
          <p:cNvPr id="6" name="Rectangle 5">
            <a:extLst>
              <a:ext uri="{FF2B5EF4-FFF2-40B4-BE49-F238E27FC236}">
                <a16:creationId xmlns:a16="http://schemas.microsoft.com/office/drawing/2014/main" id="{161074C8-8BD4-4E71-4C3E-DE970CEA2D4A}"/>
              </a:ext>
            </a:extLst>
          </p:cNvPr>
          <p:cNvSpPr/>
          <p:nvPr/>
        </p:nvSpPr>
        <p:spPr>
          <a:xfrm>
            <a:off x="340239" y="770122"/>
            <a:ext cx="5316279" cy="2690038"/>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lumMod val="95000"/>
                    <a:lumOff val="5000"/>
                  </a:schemeClr>
                </a:solidFill>
              </a:rPr>
              <a:t>“… the study of how men [this was 1975] end up choosing, with or without the use of money, to employ scarce productive resources to produce various commodities over time and distribute them for consumption, now and in the future, among various groups and people in society. It analyses the costs and benefits of improving patterns of resources allocation.”</a:t>
            </a:r>
          </a:p>
          <a:p>
            <a:pPr algn="r"/>
            <a:r>
              <a:rPr lang="en-GB" dirty="0">
                <a:solidFill>
                  <a:schemeClr val="tx1">
                    <a:lumMod val="95000"/>
                    <a:lumOff val="5000"/>
                  </a:schemeClr>
                </a:solidFill>
              </a:rPr>
              <a:t>(</a:t>
            </a:r>
            <a:r>
              <a:rPr lang="en-GB" dirty="0">
                <a:solidFill>
                  <a:schemeClr val="tx1">
                    <a:lumMod val="95000"/>
                    <a:lumOff val="5000"/>
                  </a:schemeClr>
                </a:solidFill>
                <a:hlinkClick r:id="rId3" action="ppaction://hlinksldjump"/>
              </a:rPr>
              <a:t>Samuelson, 1975</a:t>
            </a:r>
            <a:r>
              <a:rPr lang="en-GB" dirty="0">
                <a:solidFill>
                  <a:schemeClr val="tx1">
                    <a:lumMod val="95000"/>
                    <a:lumOff val="5000"/>
                  </a:schemeClr>
                </a:solidFill>
              </a:rPr>
              <a:t>)</a:t>
            </a:r>
          </a:p>
        </p:txBody>
      </p:sp>
      <p:sp>
        <p:nvSpPr>
          <p:cNvPr id="7" name="Rectangle 6">
            <a:extLst>
              <a:ext uri="{FF2B5EF4-FFF2-40B4-BE49-F238E27FC236}">
                <a16:creationId xmlns:a16="http://schemas.microsoft.com/office/drawing/2014/main" id="{6B8EFCA9-095F-0C40-E4FC-D61308645F66}"/>
              </a:ext>
            </a:extLst>
          </p:cNvPr>
          <p:cNvSpPr/>
          <p:nvPr/>
        </p:nvSpPr>
        <p:spPr>
          <a:xfrm>
            <a:off x="6535482" y="770122"/>
            <a:ext cx="5316279" cy="2690038"/>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lumMod val="95000"/>
                    <a:lumOff val="5000"/>
                  </a:schemeClr>
                </a:solidFill>
              </a:rPr>
              <a:t>“ … economics is the science of </a:t>
            </a:r>
            <a:r>
              <a:rPr lang="en-GB" i="1" dirty="0">
                <a:solidFill>
                  <a:schemeClr val="tx1">
                    <a:lumMod val="95000"/>
                    <a:lumOff val="5000"/>
                  </a:schemeClr>
                </a:solidFill>
              </a:rPr>
              <a:t>scarcity</a:t>
            </a:r>
            <a:r>
              <a:rPr lang="en-GB" dirty="0">
                <a:solidFill>
                  <a:schemeClr val="tx1">
                    <a:lumMod val="95000"/>
                    <a:lumOff val="5000"/>
                  </a:schemeClr>
                </a:solidFill>
              </a:rPr>
              <a:t> (resources will never satisfy human desires) and of the development / implementation of systems of allocation; a fundamental concept is that resources used in one area cannot be used in another.”</a:t>
            </a:r>
          </a:p>
          <a:p>
            <a:pPr algn="r"/>
            <a:endParaRPr lang="en-GB" dirty="0">
              <a:solidFill>
                <a:schemeClr val="tx1">
                  <a:lumMod val="95000"/>
                  <a:lumOff val="5000"/>
                </a:schemeClr>
              </a:solidFill>
            </a:endParaRPr>
          </a:p>
          <a:p>
            <a:pPr algn="r"/>
            <a:r>
              <a:rPr lang="en-GB" dirty="0">
                <a:solidFill>
                  <a:schemeClr val="tx1">
                    <a:lumMod val="95000"/>
                    <a:lumOff val="5000"/>
                  </a:schemeClr>
                </a:solidFill>
              </a:rPr>
              <a:t>(</a:t>
            </a:r>
            <a:r>
              <a:rPr lang="en-GB" dirty="0">
                <a:solidFill>
                  <a:schemeClr val="tx1">
                    <a:lumMod val="95000"/>
                    <a:lumOff val="5000"/>
                  </a:schemeClr>
                </a:solidFill>
                <a:hlinkClick r:id="rId3" action="ppaction://hlinksldjump"/>
              </a:rPr>
              <a:t>Wiseman, 2011</a:t>
            </a:r>
            <a:r>
              <a:rPr lang="en-GB" dirty="0">
                <a:solidFill>
                  <a:schemeClr val="tx1">
                    <a:lumMod val="95000"/>
                    <a:lumOff val="5000"/>
                  </a:schemeClr>
                </a:solidFill>
              </a:rPr>
              <a:t>) </a:t>
            </a:r>
          </a:p>
        </p:txBody>
      </p:sp>
      <p:sp>
        <p:nvSpPr>
          <p:cNvPr id="8" name="Rectangle 7">
            <a:extLst>
              <a:ext uri="{FF2B5EF4-FFF2-40B4-BE49-F238E27FC236}">
                <a16:creationId xmlns:a16="http://schemas.microsoft.com/office/drawing/2014/main" id="{534F2813-99E3-00D3-1E8D-F43444575166}"/>
              </a:ext>
            </a:extLst>
          </p:cNvPr>
          <p:cNvSpPr/>
          <p:nvPr/>
        </p:nvSpPr>
        <p:spPr>
          <a:xfrm>
            <a:off x="340239" y="3563236"/>
            <a:ext cx="5316279" cy="2690038"/>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lumMod val="95000"/>
                    <a:lumOff val="5000"/>
                  </a:schemeClr>
                </a:solidFill>
              </a:rPr>
              <a:t>“ The study of how scarce resources are allocated among alternative uses for the care of sickness and the promotion, maintenance and improvement of health, including the study of how healthcare and health-related services, their costs and benefits, and health itself are distributed among individuals and groups in society.” </a:t>
            </a:r>
          </a:p>
          <a:p>
            <a:pPr algn="r"/>
            <a:r>
              <a:rPr lang="en-GB" dirty="0">
                <a:solidFill>
                  <a:schemeClr val="tx1">
                    <a:lumMod val="95000"/>
                    <a:lumOff val="5000"/>
                  </a:schemeClr>
                </a:solidFill>
              </a:rPr>
              <a:t>(</a:t>
            </a:r>
            <a:r>
              <a:rPr lang="en-GB" dirty="0">
                <a:solidFill>
                  <a:schemeClr val="tx1">
                    <a:lumMod val="95000"/>
                    <a:lumOff val="5000"/>
                  </a:schemeClr>
                </a:solidFill>
                <a:hlinkClick r:id="rId3" action="ppaction://hlinksldjump"/>
              </a:rPr>
              <a:t>World Bank, 2001</a:t>
            </a:r>
            <a:r>
              <a:rPr lang="en-GB" dirty="0">
                <a:solidFill>
                  <a:schemeClr val="tx1">
                    <a:lumMod val="95000"/>
                    <a:lumOff val="5000"/>
                  </a:schemeClr>
                </a:solidFill>
              </a:rPr>
              <a:t>)</a:t>
            </a:r>
          </a:p>
        </p:txBody>
      </p:sp>
      <p:sp>
        <p:nvSpPr>
          <p:cNvPr id="9" name="Rectangle 8">
            <a:extLst>
              <a:ext uri="{FF2B5EF4-FFF2-40B4-BE49-F238E27FC236}">
                <a16:creationId xmlns:a16="http://schemas.microsoft.com/office/drawing/2014/main" id="{4310EC67-EBF3-B019-AB9F-148375ED4289}"/>
              </a:ext>
            </a:extLst>
          </p:cNvPr>
          <p:cNvSpPr/>
          <p:nvPr/>
        </p:nvSpPr>
        <p:spPr>
          <a:xfrm>
            <a:off x="6535482" y="3563236"/>
            <a:ext cx="5316279" cy="2690038"/>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lumMod val="95000"/>
                    <a:lumOff val="5000"/>
                  </a:schemeClr>
                </a:solidFill>
              </a:rPr>
              <a:t>“The two concepts of efficiency and equity lie at the hearth of the discipline of health economics”</a:t>
            </a:r>
          </a:p>
          <a:p>
            <a:pPr algn="just"/>
            <a:endParaRPr lang="en-GB" dirty="0">
              <a:solidFill>
                <a:schemeClr val="tx1">
                  <a:lumMod val="95000"/>
                  <a:lumOff val="5000"/>
                </a:schemeClr>
              </a:solidFill>
            </a:endParaRPr>
          </a:p>
          <a:p>
            <a:pPr algn="r"/>
            <a:r>
              <a:rPr lang="en-GB" dirty="0">
                <a:solidFill>
                  <a:schemeClr val="tx1">
                    <a:lumMod val="95000"/>
                    <a:lumOff val="5000"/>
                  </a:schemeClr>
                </a:solidFill>
              </a:rPr>
              <a:t>(</a:t>
            </a:r>
            <a:r>
              <a:rPr lang="en-GB" dirty="0">
                <a:solidFill>
                  <a:schemeClr val="tx1">
                    <a:lumMod val="95000"/>
                    <a:lumOff val="5000"/>
                  </a:schemeClr>
                </a:solidFill>
                <a:hlinkClick r:id="rId3" action="ppaction://hlinksldjump"/>
              </a:rPr>
              <a:t>Phillips, 2005</a:t>
            </a:r>
            <a:r>
              <a:rPr lang="en-GB" dirty="0">
                <a:solidFill>
                  <a:schemeClr val="tx1">
                    <a:lumMod val="95000"/>
                    <a:lumOff val="5000"/>
                  </a:schemeClr>
                </a:solidFill>
              </a:rPr>
              <a:t>)</a:t>
            </a:r>
          </a:p>
        </p:txBody>
      </p:sp>
    </p:spTree>
    <p:extLst>
      <p:ext uri="{BB962C8B-B14F-4D97-AF65-F5344CB8AC3E}">
        <p14:creationId xmlns:p14="http://schemas.microsoft.com/office/powerpoint/2010/main" val="2493340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6676D-DE1C-9572-E2FE-DF636163866A}"/>
              </a:ext>
            </a:extLst>
          </p:cNvPr>
          <p:cNvSpPr>
            <a:spLocks noGrp="1"/>
          </p:cNvSpPr>
          <p:nvPr>
            <p:ph type="title"/>
          </p:nvPr>
        </p:nvSpPr>
        <p:spPr>
          <a:xfrm>
            <a:off x="838200" y="-20506"/>
            <a:ext cx="10515600" cy="1184587"/>
          </a:xfrm>
        </p:spPr>
        <p:txBody>
          <a:bodyPr/>
          <a:lstStyle/>
          <a:p>
            <a:pPr algn="ctr"/>
            <a:r>
              <a:rPr lang="en-GB" dirty="0"/>
              <a:t>Health economics concerns</a:t>
            </a:r>
          </a:p>
        </p:txBody>
      </p:sp>
      <p:sp>
        <p:nvSpPr>
          <p:cNvPr id="4" name="Footer Placeholder 3">
            <a:extLst>
              <a:ext uri="{FF2B5EF4-FFF2-40B4-BE49-F238E27FC236}">
                <a16:creationId xmlns:a16="http://schemas.microsoft.com/office/drawing/2014/main" id="{B9445C17-D600-EB2E-3D9C-DC46EE25E9F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14B1102-0328-D6E8-391C-65B29B8A46DC}"/>
              </a:ext>
            </a:extLst>
          </p:cNvPr>
          <p:cNvSpPr>
            <a:spLocks noGrp="1"/>
          </p:cNvSpPr>
          <p:nvPr>
            <p:ph type="sldNum" sz="quarter" idx="12"/>
          </p:nvPr>
        </p:nvSpPr>
        <p:spPr/>
        <p:txBody>
          <a:bodyPr/>
          <a:lstStyle/>
          <a:p>
            <a:fld id="{8E52267C-BE0D-4D67-9FF7-18C6D8685F4B}" type="slidenum">
              <a:rPr lang="en-GB" smtClean="0"/>
              <a:t>21</a:t>
            </a:fld>
            <a:endParaRPr lang="en-GB"/>
          </a:p>
        </p:txBody>
      </p:sp>
      <p:sp>
        <p:nvSpPr>
          <p:cNvPr id="6" name="Rectangle: Rounded Corners 5">
            <a:extLst>
              <a:ext uri="{FF2B5EF4-FFF2-40B4-BE49-F238E27FC236}">
                <a16:creationId xmlns:a16="http://schemas.microsoft.com/office/drawing/2014/main" id="{A0DF71B6-9E7F-E6CD-8246-ACE150E4D9F6}"/>
              </a:ext>
            </a:extLst>
          </p:cNvPr>
          <p:cNvSpPr/>
          <p:nvPr/>
        </p:nvSpPr>
        <p:spPr>
          <a:xfrm>
            <a:off x="218553" y="1872294"/>
            <a:ext cx="3200400" cy="809296"/>
          </a:xfrm>
          <a:prstGeom prst="roundRect">
            <a:avLst/>
          </a:prstGeom>
          <a:solidFill>
            <a:schemeClr val="accent2">
              <a:lumMod val="60000"/>
              <a:lumOff val="4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50000"/>
                  </a:schemeClr>
                </a:solidFill>
              </a:rPr>
              <a:t>Quantification of the resources</a:t>
            </a:r>
          </a:p>
        </p:txBody>
      </p:sp>
      <p:sp>
        <p:nvSpPr>
          <p:cNvPr id="7" name="Rectangle: Rounded Corners 6">
            <a:extLst>
              <a:ext uri="{FF2B5EF4-FFF2-40B4-BE49-F238E27FC236}">
                <a16:creationId xmlns:a16="http://schemas.microsoft.com/office/drawing/2014/main" id="{F56912F7-98BE-8E34-0CAB-0D769166D7BC}"/>
              </a:ext>
            </a:extLst>
          </p:cNvPr>
          <p:cNvSpPr/>
          <p:nvPr/>
        </p:nvSpPr>
        <p:spPr>
          <a:xfrm>
            <a:off x="4514373" y="1841704"/>
            <a:ext cx="3200400" cy="809296"/>
          </a:xfrm>
          <a:prstGeom prst="roundRect">
            <a:avLst/>
          </a:prstGeom>
          <a:solidFill>
            <a:schemeClr val="accent3">
              <a:lumMod val="20000"/>
              <a:lumOff val="80000"/>
            </a:schemeClr>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50000"/>
                  </a:schemeClr>
                </a:solidFill>
              </a:rPr>
              <a:t>Efficiency</a:t>
            </a:r>
          </a:p>
        </p:txBody>
      </p:sp>
      <p:sp>
        <p:nvSpPr>
          <p:cNvPr id="8" name="Rectangle: Rounded Corners 7">
            <a:extLst>
              <a:ext uri="{FF2B5EF4-FFF2-40B4-BE49-F238E27FC236}">
                <a16:creationId xmlns:a16="http://schemas.microsoft.com/office/drawing/2014/main" id="{8DDEDA12-9FEB-B37F-7F5D-B0C2C892FAD2}"/>
              </a:ext>
            </a:extLst>
          </p:cNvPr>
          <p:cNvSpPr/>
          <p:nvPr/>
        </p:nvSpPr>
        <p:spPr>
          <a:xfrm>
            <a:off x="8810193" y="1872294"/>
            <a:ext cx="3200400" cy="809296"/>
          </a:xfrm>
          <a:prstGeom prst="roundRect">
            <a:avLst/>
          </a:prstGeom>
          <a:solidFill>
            <a:schemeClr val="accent1">
              <a:lumMod val="20000"/>
              <a:lumOff val="80000"/>
            </a:schemeClr>
          </a:solid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50000"/>
                  </a:schemeClr>
                </a:solidFill>
              </a:rPr>
              <a:t>Effect</a:t>
            </a:r>
          </a:p>
        </p:txBody>
      </p:sp>
      <p:cxnSp>
        <p:nvCxnSpPr>
          <p:cNvPr id="10" name="Straight Arrow Connector 9">
            <a:extLst>
              <a:ext uri="{FF2B5EF4-FFF2-40B4-BE49-F238E27FC236}">
                <a16:creationId xmlns:a16="http://schemas.microsoft.com/office/drawing/2014/main" id="{6C56CAC1-5104-4987-F6E8-40FCA272655A}"/>
              </a:ext>
            </a:extLst>
          </p:cNvPr>
          <p:cNvCxnSpPr>
            <a:cxnSpLocks/>
          </p:cNvCxnSpPr>
          <p:nvPr/>
        </p:nvCxnSpPr>
        <p:spPr>
          <a:xfrm flipH="1">
            <a:off x="2411604" y="964862"/>
            <a:ext cx="3684396" cy="80698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8C1B0B51-441D-8E5E-8356-A02DA5537AFD}"/>
              </a:ext>
            </a:extLst>
          </p:cNvPr>
          <p:cNvCxnSpPr>
            <a:cxnSpLocks/>
          </p:cNvCxnSpPr>
          <p:nvPr/>
        </p:nvCxnSpPr>
        <p:spPr>
          <a:xfrm>
            <a:off x="6096000" y="962663"/>
            <a:ext cx="1" cy="85359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207AC26-9729-432A-809C-24FD9135935D}"/>
              </a:ext>
            </a:extLst>
          </p:cNvPr>
          <p:cNvCxnSpPr>
            <a:cxnSpLocks/>
          </p:cNvCxnSpPr>
          <p:nvPr/>
        </p:nvCxnSpPr>
        <p:spPr>
          <a:xfrm>
            <a:off x="6096000" y="963788"/>
            <a:ext cx="3886200" cy="71620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3" name="Picture 2" descr="A black and yellow logo&#10;&#10;Description automatically generated">
            <a:extLst>
              <a:ext uri="{FF2B5EF4-FFF2-40B4-BE49-F238E27FC236}">
                <a16:creationId xmlns:a16="http://schemas.microsoft.com/office/drawing/2014/main" id="{4B6F51A3-CFDE-75FD-3FB2-41AD57BA51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
        <p:nvSpPr>
          <p:cNvPr id="9" name="Arrow: Striped Right 8">
            <a:extLst>
              <a:ext uri="{FF2B5EF4-FFF2-40B4-BE49-F238E27FC236}">
                <a16:creationId xmlns:a16="http://schemas.microsoft.com/office/drawing/2014/main" id="{E6EFEECB-ED09-0F77-E086-622C0C7DFC24}"/>
              </a:ext>
            </a:extLst>
          </p:cNvPr>
          <p:cNvSpPr/>
          <p:nvPr/>
        </p:nvSpPr>
        <p:spPr>
          <a:xfrm rot="5400000">
            <a:off x="1498649" y="2945767"/>
            <a:ext cx="640209" cy="302813"/>
          </a:xfrm>
          <a:prstGeom prst="stripedRightArrow">
            <a:avLst>
              <a:gd name="adj1" fmla="val 23454"/>
              <a:gd name="adj2" fmla="val 66591"/>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D37F261-DBA4-1586-8E04-98B94616094A}"/>
              </a:ext>
            </a:extLst>
          </p:cNvPr>
          <p:cNvSpPr/>
          <p:nvPr/>
        </p:nvSpPr>
        <p:spPr>
          <a:xfrm>
            <a:off x="218552" y="3512756"/>
            <a:ext cx="3200399" cy="2181163"/>
          </a:xfrm>
          <a:prstGeom prst="roundRect">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8BEC5BF-EF5A-8DEB-432D-DAF9AFC5A41F}"/>
              </a:ext>
            </a:extLst>
          </p:cNvPr>
          <p:cNvSpPr txBox="1"/>
          <p:nvPr/>
        </p:nvSpPr>
        <p:spPr>
          <a:xfrm>
            <a:off x="270771" y="3613046"/>
            <a:ext cx="2698046" cy="2031325"/>
          </a:xfrm>
          <a:prstGeom prst="rect">
            <a:avLst/>
          </a:prstGeom>
          <a:noFill/>
        </p:spPr>
        <p:txBody>
          <a:bodyPr wrap="none" rtlCol="0">
            <a:spAutoFit/>
          </a:bodyPr>
          <a:lstStyle/>
          <a:p>
            <a:pPr marL="171450" indent="-171450">
              <a:buFont typeface="Wingdings" panose="05000000000000000000" pitchFamily="2" charset="2"/>
              <a:buChar char="v"/>
            </a:pPr>
            <a:r>
              <a:rPr lang="en-GB" dirty="0"/>
              <a:t>Resource Identification</a:t>
            </a:r>
          </a:p>
          <a:p>
            <a:pPr marL="171450" indent="-171450">
              <a:buFont typeface="Wingdings" panose="05000000000000000000" pitchFamily="2" charset="2"/>
              <a:buChar char="v"/>
            </a:pPr>
            <a:endParaRPr lang="en-GB" dirty="0"/>
          </a:p>
          <a:p>
            <a:pPr marL="171450" indent="-171450">
              <a:buFont typeface="Wingdings" panose="05000000000000000000" pitchFamily="2" charset="2"/>
              <a:buChar char="v"/>
            </a:pPr>
            <a:r>
              <a:rPr lang="en-GB" dirty="0"/>
              <a:t>Measurement</a:t>
            </a:r>
          </a:p>
          <a:p>
            <a:pPr marL="171450" indent="-171450">
              <a:buFont typeface="Wingdings" panose="05000000000000000000" pitchFamily="2" charset="2"/>
              <a:buChar char="v"/>
            </a:pPr>
            <a:endParaRPr lang="en-GB" dirty="0"/>
          </a:p>
          <a:p>
            <a:pPr marL="171450" indent="-171450">
              <a:buFont typeface="Wingdings" panose="05000000000000000000" pitchFamily="2" charset="2"/>
              <a:buChar char="v"/>
            </a:pPr>
            <a:r>
              <a:rPr lang="en-GB" dirty="0"/>
              <a:t>Valuation</a:t>
            </a:r>
          </a:p>
          <a:p>
            <a:pPr marL="171450" indent="-171450">
              <a:buFont typeface="Wingdings" panose="05000000000000000000" pitchFamily="2" charset="2"/>
              <a:buChar char="v"/>
            </a:pPr>
            <a:endParaRPr lang="en-GB" dirty="0"/>
          </a:p>
          <a:p>
            <a:pPr marL="171450" indent="-171450">
              <a:buFont typeface="Wingdings" panose="05000000000000000000" pitchFamily="2" charset="2"/>
              <a:buChar char="v"/>
            </a:pPr>
            <a:r>
              <a:rPr lang="en-GB" dirty="0"/>
              <a:t>Aggregation</a:t>
            </a:r>
          </a:p>
        </p:txBody>
      </p:sp>
      <p:pic>
        <p:nvPicPr>
          <p:cNvPr id="1026" name="Picture 2" descr="Fund - Free healthcare and medical icons">
            <a:extLst>
              <a:ext uri="{FF2B5EF4-FFF2-40B4-BE49-F238E27FC236}">
                <a16:creationId xmlns:a16="http://schemas.microsoft.com/office/drawing/2014/main" id="{69CAEB38-E933-4D87-FF0E-0EF2B1FAFA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6261" y="4743125"/>
            <a:ext cx="1211362" cy="1211362"/>
          </a:xfrm>
          <a:prstGeom prst="rect">
            <a:avLst/>
          </a:prstGeom>
          <a:solidFill>
            <a:schemeClr val="bg1"/>
          </a:solidFill>
        </p:spPr>
      </p:pic>
      <p:cxnSp>
        <p:nvCxnSpPr>
          <p:cNvPr id="21" name="Straight Arrow Connector 20">
            <a:extLst>
              <a:ext uri="{FF2B5EF4-FFF2-40B4-BE49-F238E27FC236}">
                <a16:creationId xmlns:a16="http://schemas.microsoft.com/office/drawing/2014/main" id="{1E47CC24-C803-DE5C-C0D0-E8ADD58D2927}"/>
              </a:ext>
            </a:extLst>
          </p:cNvPr>
          <p:cNvCxnSpPr>
            <a:cxnSpLocks/>
            <a:stCxn id="7" idx="2"/>
            <a:endCxn id="26" idx="0"/>
          </p:cNvCxnSpPr>
          <p:nvPr/>
        </p:nvCxnSpPr>
        <p:spPr>
          <a:xfrm flipH="1">
            <a:off x="4781890" y="2651000"/>
            <a:ext cx="1332683" cy="517179"/>
          </a:xfrm>
          <a:prstGeom prst="straightConnector1">
            <a:avLst/>
          </a:prstGeom>
          <a:ln>
            <a:solidFill>
              <a:schemeClr val="accent3">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0053A5C9-F9CE-56BA-45CA-569B4E6F75AD}"/>
              </a:ext>
            </a:extLst>
          </p:cNvPr>
          <p:cNvCxnSpPr>
            <a:cxnSpLocks/>
            <a:stCxn id="7" idx="2"/>
            <a:endCxn id="27" idx="0"/>
          </p:cNvCxnSpPr>
          <p:nvPr/>
        </p:nvCxnSpPr>
        <p:spPr>
          <a:xfrm>
            <a:off x="6114573" y="2651000"/>
            <a:ext cx="1116545" cy="519607"/>
          </a:xfrm>
          <a:prstGeom prst="straightConnector1">
            <a:avLst/>
          </a:prstGeom>
          <a:ln>
            <a:solidFill>
              <a:schemeClr val="accent3">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3C2CEBDD-803B-FF97-8B3D-CBA13195B9D4}"/>
              </a:ext>
            </a:extLst>
          </p:cNvPr>
          <p:cNvSpPr txBox="1"/>
          <p:nvPr/>
        </p:nvSpPr>
        <p:spPr>
          <a:xfrm>
            <a:off x="3695599" y="3168179"/>
            <a:ext cx="2172582" cy="369332"/>
          </a:xfrm>
          <a:prstGeom prst="rect">
            <a:avLst/>
          </a:prstGeom>
          <a:noFill/>
          <a:ln>
            <a:solidFill>
              <a:schemeClr val="accent3">
                <a:lumMod val="75000"/>
              </a:schemeClr>
            </a:solidFill>
          </a:ln>
        </p:spPr>
        <p:txBody>
          <a:bodyPr wrap="none" rtlCol="0">
            <a:spAutoFit/>
          </a:bodyPr>
          <a:lstStyle/>
          <a:p>
            <a:r>
              <a:rPr lang="en-GB" dirty="0"/>
              <a:t>Allocative efficiency</a:t>
            </a:r>
          </a:p>
        </p:txBody>
      </p:sp>
      <p:sp>
        <p:nvSpPr>
          <p:cNvPr id="27" name="TextBox 26">
            <a:extLst>
              <a:ext uri="{FF2B5EF4-FFF2-40B4-BE49-F238E27FC236}">
                <a16:creationId xmlns:a16="http://schemas.microsoft.com/office/drawing/2014/main" id="{F5BAFCFB-8603-D360-220B-635C3D594C2C}"/>
              </a:ext>
            </a:extLst>
          </p:cNvPr>
          <p:cNvSpPr txBox="1"/>
          <p:nvPr/>
        </p:nvSpPr>
        <p:spPr>
          <a:xfrm>
            <a:off x="6159927" y="3170607"/>
            <a:ext cx="2142381" cy="369332"/>
          </a:xfrm>
          <a:prstGeom prst="rect">
            <a:avLst/>
          </a:prstGeom>
          <a:noFill/>
          <a:ln>
            <a:solidFill>
              <a:schemeClr val="accent3">
                <a:lumMod val="75000"/>
              </a:schemeClr>
            </a:solidFill>
          </a:ln>
        </p:spPr>
        <p:txBody>
          <a:bodyPr wrap="none" rtlCol="0">
            <a:spAutoFit/>
          </a:bodyPr>
          <a:lstStyle/>
          <a:p>
            <a:r>
              <a:rPr lang="en-GB" dirty="0"/>
              <a:t>Technical efficiency</a:t>
            </a:r>
          </a:p>
        </p:txBody>
      </p:sp>
      <p:sp>
        <p:nvSpPr>
          <p:cNvPr id="28" name="Rectangle: Rounded Corners 27">
            <a:extLst>
              <a:ext uri="{FF2B5EF4-FFF2-40B4-BE49-F238E27FC236}">
                <a16:creationId xmlns:a16="http://schemas.microsoft.com/office/drawing/2014/main" id="{E3B9395D-6248-6C44-BA14-F22E3F9A90C0}"/>
              </a:ext>
            </a:extLst>
          </p:cNvPr>
          <p:cNvSpPr/>
          <p:nvPr/>
        </p:nvSpPr>
        <p:spPr>
          <a:xfrm>
            <a:off x="4302369" y="3676859"/>
            <a:ext cx="3459295" cy="2454309"/>
          </a:xfrm>
          <a:prstGeom prst="roundRect">
            <a:avLst/>
          </a:prstGeom>
          <a:no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01BDB952-336F-B518-BD9C-10B5D79A4D3C}"/>
              </a:ext>
            </a:extLst>
          </p:cNvPr>
          <p:cNvSpPr txBox="1"/>
          <p:nvPr/>
        </p:nvSpPr>
        <p:spPr>
          <a:xfrm>
            <a:off x="4327345" y="3757239"/>
            <a:ext cx="3459295" cy="2308324"/>
          </a:xfrm>
          <a:prstGeom prst="rect">
            <a:avLst/>
          </a:prstGeom>
          <a:noFill/>
        </p:spPr>
        <p:txBody>
          <a:bodyPr wrap="square" rtlCol="0">
            <a:spAutoFit/>
          </a:bodyPr>
          <a:lstStyle/>
          <a:p>
            <a:pPr marL="171450" indent="-171450">
              <a:buFont typeface="Wingdings" panose="05000000000000000000" pitchFamily="2" charset="2"/>
              <a:buChar char="v"/>
            </a:pPr>
            <a:r>
              <a:rPr lang="en-GB" dirty="0"/>
              <a:t> Optimising resource allocation</a:t>
            </a:r>
          </a:p>
          <a:p>
            <a:pPr marL="171450" indent="-171450">
              <a:buFont typeface="Wingdings" panose="05000000000000000000" pitchFamily="2" charset="2"/>
              <a:buChar char="v"/>
            </a:pPr>
            <a:endParaRPr lang="en-GB" dirty="0"/>
          </a:p>
          <a:p>
            <a:pPr marL="171450" indent="-171450">
              <a:buFont typeface="Wingdings" panose="05000000000000000000" pitchFamily="2" charset="2"/>
              <a:buChar char="v"/>
            </a:pPr>
            <a:r>
              <a:rPr lang="en-GB" dirty="0"/>
              <a:t> Reducing waste </a:t>
            </a:r>
          </a:p>
          <a:p>
            <a:pPr marL="171450" indent="-171450">
              <a:buFont typeface="Wingdings" panose="05000000000000000000" pitchFamily="2" charset="2"/>
              <a:buChar char="v"/>
            </a:pPr>
            <a:endParaRPr lang="en-GB" dirty="0"/>
          </a:p>
          <a:p>
            <a:pPr marL="171450" indent="-171450">
              <a:buFont typeface="Wingdings" panose="05000000000000000000" pitchFamily="2" charset="2"/>
              <a:buChar char="v"/>
            </a:pPr>
            <a:r>
              <a:rPr lang="en-GB" dirty="0"/>
              <a:t> Increasing access to cost-effectiveness technologies</a:t>
            </a:r>
          </a:p>
          <a:p>
            <a:pPr marL="171450" indent="-171450">
              <a:buFont typeface="Wingdings" panose="05000000000000000000" pitchFamily="2" charset="2"/>
              <a:buChar char="v"/>
            </a:pPr>
            <a:endParaRPr lang="en-GB" dirty="0"/>
          </a:p>
          <a:p>
            <a:pPr marL="171450" indent="-171450">
              <a:buFont typeface="Wingdings" panose="05000000000000000000" pitchFamily="2" charset="2"/>
              <a:buChar char="v"/>
            </a:pPr>
            <a:r>
              <a:rPr lang="en-GB" dirty="0"/>
              <a:t>Implementing health policies</a:t>
            </a:r>
          </a:p>
        </p:txBody>
      </p:sp>
      <p:pic>
        <p:nvPicPr>
          <p:cNvPr id="1028" name="Picture 4" descr="Efficiency - Free healthcare and medical icons">
            <a:extLst>
              <a:ext uri="{FF2B5EF4-FFF2-40B4-BE49-F238E27FC236}">
                <a16:creationId xmlns:a16="http://schemas.microsoft.com/office/drawing/2014/main" id="{22C45800-7994-D076-1E6A-8B5ACE8A86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2130" y="5617540"/>
            <a:ext cx="1132952" cy="1132952"/>
          </a:xfrm>
          <a:prstGeom prst="rect">
            <a:avLst/>
          </a:prstGeom>
          <a:solidFill>
            <a:schemeClr val="bg1"/>
          </a:solidFill>
        </p:spPr>
      </p:pic>
      <p:sp>
        <p:nvSpPr>
          <p:cNvPr id="35" name="Rectangle: Rounded Corners 34">
            <a:extLst>
              <a:ext uri="{FF2B5EF4-FFF2-40B4-BE49-F238E27FC236}">
                <a16:creationId xmlns:a16="http://schemas.microsoft.com/office/drawing/2014/main" id="{EE877C37-6E84-69F1-5BF8-C4673BBFA7B5}"/>
              </a:ext>
            </a:extLst>
          </p:cNvPr>
          <p:cNvSpPr/>
          <p:nvPr/>
        </p:nvSpPr>
        <p:spPr>
          <a:xfrm>
            <a:off x="8810194" y="3532181"/>
            <a:ext cx="3200399" cy="2422306"/>
          </a:xfrm>
          <a:prstGeom prst="roundRect">
            <a:avLst/>
          </a:prstGeom>
          <a:no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35BC0A77-B428-169D-38F8-04ACAAA87956}"/>
              </a:ext>
            </a:extLst>
          </p:cNvPr>
          <p:cNvSpPr txBox="1"/>
          <p:nvPr/>
        </p:nvSpPr>
        <p:spPr>
          <a:xfrm>
            <a:off x="8847338" y="3646163"/>
            <a:ext cx="3163255" cy="2308324"/>
          </a:xfrm>
          <a:prstGeom prst="rect">
            <a:avLst/>
          </a:prstGeom>
          <a:noFill/>
        </p:spPr>
        <p:txBody>
          <a:bodyPr wrap="square" rtlCol="0">
            <a:spAutoFit/>
          </a:bodyPr>
          <a:lstStyle/>
          <a:p>
            <a:pPr marL="285750" indent="-285750">
              <a:buFont typeface="Wingdings" panose="05000000000000000000" pitchFamily="2" charset="2"/>
              <a:buChar char="v"/>
            </a:pPr>
            <a:r>
              <a:rPr lang="en-GB" dirty="0"/>
              <a:t>Improved life expectancy</a:t>
            </a:r>
          </a:p>
          <a:p>
            <a:pPr marL="171450" indent="-171450">
              <a:buFont typeface="Wingdings" panose="05000000000000000000" pitchFamily="2" charset="2"/>
              <a:buChar char="v"/>
            </a:pPr>
            <a:endParaRPr lang="en-GB" dirty="0"/>
          </a:p>
          <a:p>
            <a:pPr marL="171450" indent="-171450">
              <a:buFont typeface="Wingdings" panose="05000000000000000000" pitchFamily="2" charset="2"/>
              <a:buChar char="v"/>
            </a:pPr>
            <a:r>
              <a:rPr lang="en-GB" dirty="0"/>
              <a:t> Reduction in morbidity and mortality</a:t>
            </a:r>
          </a:p>
          <a:p>
            <a:pPr marL="171450" indent="-171450">
              <a:buFont typeface="Wingdings" panose="05000000000000000000" pitchFamily="2" charset="2"/>
              <a:buChar char="v"/>
            </a:pPr>
            <a:endParaRPr lang="en-GB" dirty="0"/>
          </a:p>
          <a:p>
            <a:pPr marL="171450" indent="-171450">
              <a:buFont typeface="Wingdings" panose="05000000000000000000" pitchFamily="2" charset="2"/>
              <a:buChar char="v"/>
            </a:pPr>
            <a:r>
              <a:rPr lang="en-GB" dirty="0"/>
              <a:t> Better quality of life</a:t>
            </a:r>
          </a:p>
          <a:p>
            <a:pPr marL="171450" indent="-171450">
              <a:buFont typeface="Wingdings" panose="05000000000000000000" pitchFamily="2" charset="2"/>
              <a:buChar char="v"/>
            </a:pPr>
            <a:endParaRPr lang="en-GB" dirty="0"/>
          </a:p>
          <a:p>
            <a:pPr marL="171450" indent="-171450">
              <a:buFont typeface="Wingdings" panose="05000000000000000000" pitchFamily="2" charset="2"/>
              <a:buChar char="v"/>
            </a:pPr>
            <a:r>
              <a:rPr lang="en-GB" dirty="0"/>
              <a:t> Health equity</a:t>
            </a:r>
          </a:p>
        </p:txBody>
      </p:sp>
      <p:sp>
        <p:nvSpPr>
          <p:cNvPr id="37" name="Arrow: Striped Right 36">
            <a:extLst>
              <a:ext uri="{FF2B5EF4-FFF2-40B4-BE49-F238E27FC236}">
                <a16:creationId xmlns:a16="http://schemas.microsoft.com/office/drawing/2014/main" id="{2C79DBF5-FDE0-A487-3813-2ACC08FB1BD8}"/>
              </a:ext>
            </a:extLst>
          </p:cNvPr>
          <p:cNvSpPr/>
          <p:nvPr/>
        </p:nvSpPr>
        <p:spPr>
          <a:xfrm rot="5400000">
            <a:off x="10204548" y="2957489"/>
            <a:ext cx="640209" cy="302813"/>
          </a:xfrm>
          <a:prstGeom prst="stripedRightArrow">
            <a:avLst>
              <a:gd name="adj1" fmla="val 23454"/>
              <a:gd name="adj2" fmla="val 66591"/>
            </a:avLst>
          </a:prstGeom>
          <a:no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Health care center icon flat design Royalty Free Vector">
            <a:extLst>
              <a:ext uri="{FF2B5EF4-FFF2-40B4-BE49-F238E27FC236}">
                <a16:creationId xmlns:a16="http://schemas.microsoft.com/office/drawing/2014/main" id="{A2BC6A9B-4ED3-AFCA-8D46-023B49386A2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54" b="7738"/>
          <a:stretch/>
        </p:blipFill>
        <p:spPr bwMode="auto">
          <a:xfrm>
            <a:off x="10996401" y="5348806"/>
            <a:ext cx="1140105" cy="10217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6982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par>
                                <p:cTn id="14" presetID="10" presetClass="entr" presetSubtype="0" fill="hold"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par>
                                <p:cTn id="17" presetID="10"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par>
                                <p:cTn id="20" presetID="10" presetClass="entr" presetSubtype="0"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fade">
                                      <p:cBhvr>
                                        <p:cTn id="30" dur="500"/>
                                        <p:tgtEl>
                                          <p:spTgt spid="12"/>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par>
                                <p:cTn id="34" presetID="10" presetClass="entr" presetSubtype="0" fill="hold" nodeType="withEffect">
                                  <p:stCondLst>
                                    <p:cond delay="0"/>
                                  </p:stCondLst>
                                  <p:childTnLst>
                                    <p:set>
                                      <p:cBhvr>
                                        <p:cTn id="35" dur="1" fill="hold">
                                          <p:stCondLst>
                                            <p:cond delay="0"/>
                                          </p:stCondLst>
                                        </p:cTn>
                                        <p:tgtEl>
                                          <p:spTgt spid="1026"/>
                                        </p:tgtEl>
                                        <p:attrNameLst>
                                          <p:attrName>style.visibility</p:attrName>
                                        </p:attrNameLst>
                                      </p:cBhvr>
                                      <p:to>
                                        <p:strVal val="visible"/>
                                      </p:to>
                                    </p:set>
                                    <p:animEffect transition="in" filter="fade">
                                      <p:cBhvr>
                                        <p:cTn id="36" dur="500"/>
                                        <p:tgtEl>
                                          <p:spTgt spid="102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par>
                                <p:cTn id="42" presetID="10" presetClass="entr" presetSubtype="0" fill="hold" nodeType="withEffect">
                                  <p:stCondLst>
                                    <p:cond delay="0"/>
                                  </p:stCondLst>
                                  <p:childTnLst>
                                    <p:set>
                                      <p:cBhvr>
                                        <p:cTn id="43" dur="1" fill="hold">
                                          <p:stCondLst>
                                            <p:cond delay="0"/>
                                          </p:stCondLst>
                                        </p:cTn>
                                        <p:tgtEl>
                                          <p:spTgt spid="23"/>
                                        </p:tgtEl>
                                        <p:attrNameLst>
                                          <p:attrName>style.visibility</p:attrName>
                                        </p:attrNameLst>
                                      </p:cBhvr>
                                      <p:to>
                                        <p:strVal val="visible"/>
                                      </p:to>
                                    </p:set>
                                    <p:animEffect transition="in" filter="fade">
                                      <p:cBhvr>
                                        <p:cTn id="44" dur="500"/>
                                        <p:tgtEl>
                                          <p:spTgt spid="2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6"/>
                                        </p:tgtEl>
                                        <p:attrNameLst>
                                          <p:attrName>style.visibility</p:attrName>
                                        </p:attrNameLst>
                                      </p:cBhvr>
                                      <p:to>
                                        <p:strVal val="visible"/>
                                      </p:to>
                                    </p:set>
                                    <p:animEffect transition="in" filter="fade">
                                      <p:cBhvr>
                                        <p:cTn id="47" dur="500"/>
                                        <p:tgtEl>
                                          <p:spTgt spid="2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7"/>
                                        </p:tgtEl>
                                        <p:attrNameLst>
                                          <p:attrName>style.visibility</p:attrName>
                                        </p:attrNameLst>
                                      </p:cBhvr>
                                      <p:to>
                                        <p:strVal val="visible"/>
                                      </p:to>
                                    </p:set>
                                    <p:animEffect transition="in" filter="fade">
                                      <p:cBhvr>
                                        <p:cTn id="50" dur="500"/>
                                        <p:tgtEl>
                                          <p:spTgt spid="27"/>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9"/>
                                        </p:tgtEl>
                                        <p:attrNameLst>
                                          <p:attrName>style.visibility</p:attrName>
                                        </p:attrNameLst>
                                      </p:cBhvr>
                                      <p:to>
                                        <p:strVal val="visible"/>
                                      </p:to>
                                    </p:set>
                                    <p:animEffect transition="in" filter="fade">
                                      <p:cBhvr>
                                        <p:cTn id="55" dur="500"/>
                                        <p:tgtEl>
                                          <p:spTgt spid="29"/>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8"/>
                                        </p:tgtEl>
                                        <p:attrNameLst>
                                          <p:attrName>style.visibility</p:attrName>
                                        </p:attrNameLst>
                                      </p:cBhvr>
                                      <p:to>
                                        <p:strVal val="visible"/>
                                      </p:to>
                                    </p:set>
                                    <p:animEffect transition="in" filter="fade">
                                      <p:cBhvr>
                                        <p:cTn id="58" dur="500"/>
                                        <p:tgtEl>
                                          <p:spTgt spid="28"/>
                                        </p:tgtEl>
                                      </p:cBhvr>
                                    </p:animEffect>
                                  </p:childTnLst>
                                </p:cTn>
                              </p:par>
                              <p:par>
                                <p:cTn id="59" presetID="10" presetClass="entr" presetSubtype="0" fill="hold" nodeType="withEffect">
                                  <p:stCondLst>
                                    <p:cond delay="0"/>
                                  </p:stCondLst>
                                  <p:childTnLst>
                                    <p:set>
                                      <p:cBhvr>
                                        <p:cTn id="60" dur="1" fill="hold">
                                          <p:stCondLst>
                                            <p:cond delay="0"/>
                                          </p:stCondLst>
                                        </p:cTn>
                                        <p:tgtEl>
                                          <p:spTgt spid="1028"/>
                                        </p:tgtEl>
                                        <p:attrNameLst>
                                          <p:attrName>style.visibility</p:attrName>
                                        </p:attrNameLst>
                                      </p:cBhvr>
                                      <p:to>
                                        <p:strVal val="visible"/>
                                      </p:to>
                                    </p:set>
                                    <p:animEffect transition="in" filter="fade">
                                      <p:cBhvr>
                                        <p:cTn id="61" dur="500"/>
                                        <p:tgtEl>
                                          <p:spTgt spid="1028"/>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36"/>
                                        </p:tgtEl>
                                        <p:attrNameLst>
                                          <p:attrName>style.visibility</p:attrName>
                                        </p:attrNameLst>
                                      </p:cBhvr>
                                      <p:to>
                                        <p:strVal val="visible"/>
                                      </p:to>
                                    </p:set>
                                    <p:animEffect transition="in" filter="fade">
                                      <p:cBhvr>
                                        <p:cTn id="66" dur="500"/>
                                        <p:tgtEl>
                                          <p:spTgt spid="36"/>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35"/>
                                        </p:tgtEl>
                                        <p:attrNameLst>
                                          <p:attrName>style.visibility</p:attrName>
                                        </p:attrNameLst>
                                      </p:cBhvr>
                                      <p:to>
                                        <p:strVal val="visible"/>
                                      </p:to>
                                    </p:set>
                                    <p:animEffect transition="in" filter="fade">
                                      <p:cBhvr>
                                        <p:cTn id="69" dur="500"/>
                                        <p:tgtEl>
                                          <p:spTgt spid="35"/>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37"/>
                                        </p:tgtEl>
                                        <p:attrNameLst>
                                          <p:attrName>style.visibility</p:attrName>
                                        </p:attrNameLst>
                                      </p:cBhvr>
                                      <p:to>
                                        <p:strVal val="visible"/>
                                      </p:to>
                                    </p:set>
                                    <p:animEffect transition="in" filter="fade">
                                      <p:cBhvr>
                                        <p:cTn id="72" dur="500"/>
                                        <p:tgtEl>
                                          <p:spTgt spid="37"/>
                                        </p:tgtEl>
                                      </p:cBhvr>
                                    </p:animEffect>
                                  </p:childTnLst>
                                </p:cTn>
                              </p:par>
                              <p:par>
                                <p:cTn id="73" presetID="10" presetClass="entr" presetSubtype="0" fill="hold" nodeType="withEffect">
                                  <p:stCondLst>
                                    <p:cond delay="0"/>
                                  </p:stCondLst>
                                  <p:childTnLst>
                                    <p:set>
                                      <p:cBhvr>
                                        <p:cTn id="74" dur="1" fill="hold">
                                          <p:stCondLst>
                                            <p:cond delay="0"/>
                                          </p:stCondLst>
                                        </p:cTn>
                                        <p:tgtEl>
                                          <p:spTgt spid="1030"/>
                                        </p:tgtEl>
                                        <p:attrNameLst>
                                          <p:attrName>style.visibility</p:attrName>
                                        </p:attrNameLst>
                                      </p:cBhvr>
                                      <p:to>
                                        <p:strVal val="visible"/>
                                      </p:to>
                                    </p:set>
                                    <p:animEffect transition="in" filter="fade">
                                      <p:cBhvr>
                                        <p:cTn id="75"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1" grpId="0" animBg="1"/>
      <p:bldP spid="12" grpId="0"/>
      <p:bldP spid="26" grpId="0" animBg="1"/>
      <p:bldP spid="27" grpId="0" animBg="1"/>
      <p:bldP spid="28" grpId="0" animBg="1"/>
      <p:bldP spid="29" grpId="0"/>
      <p:bldP spid="35" grpId="0" animBg="1"/>
      <p:bldP spid="36" grpId="0"/>
      <p:bldP spid="3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6584F-4D66-7C1B-EAFF-389FD03D81D3}"/>
              </a:ext>
            </a:extLst>
          </p:cNvPr>
          <p:cNvSpPr>
            <a:spLocks noGrp="1"/>
          </p:cNvSpPr>
          <p:nvPr>
            <p:ph type="title"/>
          </p:nvPr>
        </p:nvSpPr>
        <p:spPr>
          <a:xfrm>
            <a:off x="908539" y="0"/>
            <a:ext cx="10515600" cy="1325563"/>
          </a:xfrm>
        </p:spPr>
        <p:txBody>
          <a:bodyPr/>
          <a:lstStyle/>
          <a:p>
            <a:pPr algn="ctr"/>
            <a:r>
              <a:rPr lang="en-GB" dirty="0"/>
              <a:t>Principles of Health Economics</a:t>
            </a:r>
          </a:p>
        </p:txBody>
      </p:sp>
      <p:graphicFrame>
        <p:nvGraphicFramePr>
          <p:cNvPr id="6" name="Content Placeholder 5">
            <a:extLst>
              <a:ext uri="{FF2B5EF4-FFF2-40B4-BE49-F238E27FC236}">
                <a16:creationId xmlns:a16="http://schemas.microsoft.com/office/drawing/2014/main" id="{DC4D6925-8E11-97CB-8ADB-9D8EABD3B6D2}"/>
              </a:ext>
            </a:extLst>
          </p:cNvPr>
          <p:cNvGraphicFramePr>
            <a:graphicFrameLocks noGrp="1"/>
          </p:cNvGraphicFramePr>
          <p:nvPr>
            <p:ph idx="1"/>
            <p:extLst>
              <p:ext uri="{D42A27DB-BD31-4B8C-83A1-F6EECF244321}">
                <p14:modId xmlns:p14="http://schemas.microsoft.com/office/powerpoint/2010/main" val="495798442"/>
              </p:ext>
            </p:extLst>
          </p:nvPr>
        </p:nvGraphicFramePr>
        <p:xfrm>
          <a:off x="1086376" y="1460759"/>
          <a:ext cx="1095225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4D6288D6-0D6A-6E2A-47E7-A640DE61AA5C}"/>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0675068-8EF0-5CD4-40E0-62E8E1B69744}"/>
              </a:ext>
            </a:extLst>
          </p:cNvPr>
          <p:cNvSpPr>
            <a:spLocks noGrp="1"/>
          </p:cNvSpPr>
          <p:nvPr>
            <p:ph type="sldNum" sz="quarter" idx="12"/>
          </p:nvPr>
        </p:nvSpPr>
        <p:spPr/>
        <p:txBody>
          <a:bodyPr/>
          <a:lstStyle/>
          <a:p>
            <a:fld id="{8E52267C-BE0D-4D67-9FF7-18C6D8685F4B}" type="slidenum">
              <a:rPr lang="en-GB" smtClean="0"/>
              <a:t>22</a:t>
            </a:fld>
            <a:endParaRPr lang="en-GB"/>
          </a:p>
        </p:txBody>
      </p:sp>
      <p:sp>
        <p:nvSpPr>
          <p:cNvPr id="7" name="Rectangle: Rounded Corners 6">
            <a:extLst>
              <a:ext uri="{FF2B5EF4-FFF2-40B4-BE49-F238E27FC236}">
                <a16:creationId xmlns:a16="http://schemas.microsoft.com/office/drawing/2014/main" id="{A9AB912F-A4B1-E5CE-622B-2AF9BAFABE61}"/>
              </a:ext>
            </a:extLst>
          </p:cNvPr>
          <p:cNvSpPr/>
          <p:nvPr/>
        </p:nvSpPr>
        <p:spPr>
          <a:xfrm>
            <a:off x="5106257" y="1386365"/>
            <a:ext cx="6081577" cy="1448657"/>
          </a:xfrm>
          <a:prstGeom prst="roundRect">
            <a:avLst/>
          </a:prstGeom>
          <a:solidFill>
            <a:schemeClr val="accent2">
              <a:lumMod val="20000"/>
              <a:lumOff val="8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This term is used by economists to consider the extent to which decisions relating to the allocation of limited resources maximises the benefits for society. </a:t>
            </a:r>
          </a:p>
          <a:p>
            <a:pPr algn="r"/>
            <a:r>
              <a:rPr lang="en-GB" sz="2000" dirty="0">
                <a:solidFill>
                  <a:schemeClr val="tx1"/>
                </a:solidFill>
              </a:rPr>
              <a:t>(Phillips, 2005)</a:t>
            </a:r>
          </a:p>
        </p:txBody>
      </p:sp>
      <p:pic>
        <p:nvPicPr>
          <p:cNvPr id="9" name="Picture 8" descr="A black and yellow logo&#10;&#10;Description automatically generated">
            <a:extLst>
              <a:ext uri="{FF2B5EF4-FFF2-40B4-BE49-F238E27FC236}">
                <a16:creationId xmlns:a16="http://schemas.microsoft.com/office/drawing/2014/main" id="{C43B706E-3F41-D3F3-91D5-EA12744B5C9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6210287"/>
            <a:ext cx="1165884" cy="647713"/>
          </a:xfrm>
          <a:prstGeom prst="rect">
            <a:avLst/>
          </a:prstGeom>
        </p:spPr>
      </p:pic>
      <p:sp>
        <p:nvSpPr>
          <p:cNvPr id="10" name="Rectangle: Rounded Corners 9">
            <a:extLst>
              <a:ext uri="{FF2B5EF4-FFF2-40B4-BE49-F238E27FC236}">
                <a16:creationId xmlns:a16="http://schemas.microsoft.com/office/drawing/2014/main" id="{6B1F6F77-545E-63F5-D8E7-7C3F959CF049}"/>
              </a:ext>
            </a:extLst>
          </p:cNvPr>
          <p:cNvSpPr/>
          <p:nvPr/>
        </p:nvSpPr>
        <p:spPr>
          <a:xfrm>
            <a:off x="5106257" y="4405978"/>
            <a:ext cx="6081577" cy="1448657"/>
          </a:xfrm>
          <a:prstGeom prst="roundRect">
            <a:avLst/>
          </a:prstGeom>
          <a:solidFill>
            <a:schemeClr val="accent2">
              <a:lumMod val="20000"/>
              <a:lumOff val="8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The notion of equity is inextricably linked with the notions of fairness and justice.</a:t>
            </a:r>
          </a:p>
          <a:p>
            <a:pPr algn="r"/>
            <a:r>
              <a:rPr lang="en-GB" sz="2000" dirty="0">
                <a:solidFill>
                  <a:schemeClr val="tx1"/>
                </a:solidFill>
              </a:rPr>
              <a:t>(Phillips, 2005)</a:t>
            </a:r>
          </a:p>
        </p:txBody>
      </p:sp>
    </p:spTree>
    <p:extLst>
      <p:ext uri="{BB962C8B-B14F-4D97-AF65-F5344CB8AC3E}">
        <p14:creationId xmlns:p14="http://schemas.microsoft.com/office/powerpoint/2010/main" val="351129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41E97-8A45-25C2-5D25-65D27C5252A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Health economics: the scope</a:t>
            </a:r>
          </a:p>
        </p:txBody>
      </p:sp>
      <p:pic>
        <p:nvPicPr>
          <p:cNvPr id="9" name="Picture 8" descr="A diagram of a health care system&#10;&#10;Description automatically generated">
            <a:extLst>
              <a:ext uri="{FF2B5EF4-FFF2-40B4-BE49-F238E27FC236}">
                <a16:creationId xmlns:a16="http://schemas.microsoft.com/office/drawing/2014/main" id="{AA20BFDD-1060-366A-BD79-2C50E63D69D6}"/>
              </a:ext>
            </a:extLst>
          </p:cNvPr>
          <p:cNvPicPr>
            <a:picLocks noChangeAspect="1"/>
          </p:cNvPicPr>
          <p:nvPr/>
        </p:nvPicPr>
        <p:blipFill>
          <a:blip r:embed="rId2">
            <a:extLst>
              <a:ext uri="{28A0092B-C50C-407E-A947-70E740481C1C}">
                <a14:useLocalDpi xmlns:a14="http://schemas.microsoft.com/office/drawing/2010/main" val="0"/>
              </a:ext>
            </a:extLst>
          </a:blip>
          <a:srcRect l="2973" t="4802" r="2767" b="5651"/>
          <a:stretch/>
        </p:blipFill>
        <p:spPr>
          <a:xfrm>
            <a:off x="4216526" y="583058"/>
            <a:ext cx="7988660" cy="5691883"/>
          </a:xfrm>
          <a:prstGeom prst="rect">
            <a:avLst/>
          </a:prstGeom>
        </p:spPr>
      </p:pic>
      <p:sp>
        <p:nvSpPr>
          <p:cNvPr id="4" name="Footer Placeholder 3">
            <a:extLst>
              <a:ext uri="{FF2B5EF4-FFF2-40B4-BE49-F238E27FC236}">
                <a16:creationId xmlns:a16="http://schemas.microsoft.com/office/drawing/2014/main" id="{53C94976-6092-3BDE-BADA-7CCF8F4FEEBF}"/>
              </a:ext>
            </a:extLst>
          </p:cNvPr>
          <p:cNvSpPr>
            <a:spLocks noGrp="1"/>
          </p:cNvSpPr>
          <p:nvPr>
            <p:ph type="ftr" sz="quarter" idx="11"/>
          </p:nvPr>
        </p:nvSpPr>
        <p:spPr>
          <a:xfrm>
            <a:off x="2990850" y="6356350"/>
            <a:ext cx="6210300" cy="365125"/>
          </a:xfrm>
        </p:spPr>
        <p:txBody>
          <a:bodyPr vert="horz" lIns="91440" tIns="45720" rIns="91440" bIns="45720" rtlCol="0" anchor="ctr">
            <a:normAutofit/>
          </a:bodyPr>
          <a:lstStyle/>
          <a:p>
            <a:pPr>
              <a:spcAft>
                <a:spcPts val="600"/>
              </a:spcAft>
            </a:pPr>
            <a:r>
              <a:rPr lang="en-US" kern="1200">
                <a:solidFill>
                  <a:schemeClr val="tx1">
                    <a:alpha val="80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F44F52C1-5629-8CC7-D834-04C8C27B2C04}"/>
              </a:ext>
            </a:extLst>
          </p:cNvPr>
          <p:cNvSpPr>
            <a:spLocks noGrp="1"/>
          </p:cNvSpPr>
          <p:nvPr>
            <p:ph type="sldNum" sz="quarter" idx="12"/>
          </p:nvPr>
        </p:nvSpPr>
        <p:spPr>
          <a:xfrm>
            <a:off x="11034184" y="6356350"/>
            <a:ext cx="514349" cy="365125"/>
          </a:xfrm>
        </p:spPr>
        <p:txBody>
          <a:bodyPr vert="horz" lIns="91440" tIns="45720" rIns="91440" bIns="45720" rtlCol="0" anchor="ctr">
            <a:normAutofit/>
          </a:bodyPr>
          <a:lstStyle/>
          <a:p>
            <a:pPr>
              <a:spcAft>
                <a:spcPts val="600"/>
              </a:spcAft>
            </a:pPr>
            <a:fld id="{8E52267C-BE0D-4D67-9FF7-18C6D8685F4B}" type="slidenum">
              <a:rPr lang="en-US">
                <a:solidFill>
                  <a:schemeClr val="tx1">
                    <a:alpha val="80000"/>
                  </a:schemeClr>
                </a:solidFill>
              </a:rPr>
              <a:pPr>
                <a:spcAft>
                  <a:spcPts val="600"/>
                </a:spcAft>
              </a:pPr>
              <a:t>23</a:t>
            </a:fld>
            <a:endParaRPr lang="en-US">
              <a:solidFill>
                <a:schemeClr val="tx1">
                  <a:alpha val="80000"/>
                </a:schemeClr>
              </a:solidFill>
            </a:endParaRPr>
          </a:p>
        </p:txBody>
      </p:sp>
      <p:pic>
        <p:nvPicPr>
          <p:cNvPr id="10" name="Picture 9" descr="A black and yellow logo&#10;&#10;Description automatically generated">
            <a:extLst>
              <a:ext uri="{FF2B5EF4-FFF2-40B4-BE49-F238E27FC236}">
                <a16:creationId xmlns:a16="http://schemas.microsoft.com/office/drawing/2014/main" id="{04D544C7-BC85-D3D1-C137-47DC5EEF76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
        <p:nvSpPr>
          <p:cNvPr id="11" name="TextBox 10">
            <a:extLst>
              <a:ext uri="{FF2B5EF4-FFF2-40B4-BE49-F238E27FC236}">
                <a16:creationId xmlns:a16="http://schemas.microsoft.com/office/drawing/2014/main" id="{E57C90AC-174A-EFFF-B139-308537EB0389}"/>
              </a:ext>
            </a:extLst>
          </p:cNvPr>
          <p:cNvSpPr txBox="1"/>
          <p:nvPr/>
        </p:nvSpPr>
        <p:spPr>
          <a:xfrm>
            <a:off x="9894256" y="6030389"/>
            <a:ext cx="2279855" cy="369332"/>
          </a:xfrm>
          <a:prstGeom prst="rect">
            <a:avLst/>
          </a:prstGeom>
          <a:noFill/>
        </p:spPr>
        <p:txBody>
          <a:bodyPr wrap="none" rtlCol="0">
            <a:spAutoFit/>
          </a:bodyPr>
          <a:lstStyle/>
          <a:p>
            <a:r>
              <a:rPr lang="en-GB" dirty="0">
                <a:hlinkClick r:id="rId4" action="ppaction://hlinksldjump"/>
              </a:rPr>
              <a:t>(Alan Williams, 1987)</a:t>
            </a:r>
            <a:endParaRPr lang="en-GB" dirty="0"/>
          </a:p>
        </p:txBody>
      </p:sp>
      <p:sp>
        <p:nvSpPr>
          <p:cNvPr id="12" name="TextBox 11">
            <a:extLst>
              <a:ext uri="{FF2B5EF4-FFF2-40B4-BE49-F238E27FC236}">
                <a16:creationId xmlns:a16="http://schemas.microsoft.com/office/drawing/2014/main" id="{B8D8B7FD-B27E-7FA4-010F-79B912A330BA}"/>
              </a:ext>
            </a:extLst>
          </p:cNvPr>
          <p:cNvSpPr txBox="1"/>
          <p:nvPr/>
        </p:nvSpPr>
        <p:spPr>
          <a:xfrm>
            <a:off x="6420015" y="80062"/>
            <a:ext cx="3137910" cy="523220"/>
          </a:xfrm>
          <a:prstGeom prst="rect">
            <a:avLst/>
          </a:prstGeom>
          <a:noFill/>
        </p:spPr>
        <p:txBody>
          <a:bodyPr wrap="none" rtlCol="0">
            <a:spAutoFit/>
          </a:bodyPr>
          <a:lstStyle/>
          <a:p>
            <a:r>
              <a:rPr lang="en-GB" sz="2800" b="1" dirty="0"/>
              <a:t>Plumbing diagram</a:t>
            </a:r>
          </a:p>
        </p:txBody>
      </p:sp>
      <p:sp>
        <p:nvSpPr>
          <p:cNvPr id="3" name="Oval 2">
            <a:extLst>
              <a:ext uri="{FF2B5EF4-FFF2-40B4-BE49-F238E27FC236}">
                <a16:creationId xmlns:a16="http://schemas.microsoft.com/office/drawing/2014/main" id="{65FC6BED-D021-AB4C-0D2F-F579C54F17A6}"/>
              </a:ext>
            </a:extLst>
          </p:cNvPr>
          <p:cNvSpPr/>
          <p:nvPr/>
        </p:nvSpPr>
        <p:spPr>
          <a:xfrm>
            <a:off x="8665873" y="623505"/>
            <a:ext cx="3137910" cy="1193190"/>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57CBC790-FD27-3B10-C362-346AF74202A7}"/>
              </a:ext>
            </a:extLst>
          </p:cNvPr>
          <p:cNvSpPr/>
          <p:nvPr/>
        </p:nvSpPr>
        <p:spPr>
          <a:xfrm>
            <a:off x="4969037" y="816116"/>
            <a:ext cx="3137910" cy="1193190"/>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5501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14C16FA-77F0-B4AE-2C37-81C07302ADE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D028C68-A0AE-E634-2295-550026C6C1A6}"/>
              </a:ext>
            </a:extLst>
          </p:cNvPr>
          <p:cNvSpPr>
            <a:spLocks noGrp="1"/>
          </p:cNvSpPr>
          <p:nvPr>
            <p:ph type="sldNum" sz="quarter" idx="12"/>
          </p:nvPr>
        </p:nvSpPr>
        <p:spPr/>
        <p:txBody>
          <a:bodyPr/>
          <a:lstStyle/>
          <a:p>
            <a:fld id="{8E52267C-BE0D-4D67-9FF7-18C6D8685F4B}" type="slidenum">
              <a:rPr lang="en-GB" smtClean="0"/>
              <a:t>24</a:t>
            </a:fld>
            <a:endParaRPr lang="en-GB"/>
          </a:p>
        </p:txBody>
      </p:sp>
      <p:pic>
        <p:nvPicPr>
          <p:cNvPr id="6" name="Picture 5" descr="A black and yellow logo&#10;&#10;Description automatically generated">
            <a:extLst>
              <a:ext uri="{FF2B5EF4-FFF2-40B4-BE49-F238E27FC236}">
                <a16:creationId xmlns:a16="http://schemas.microsoft.com/office/drawing/2014/main" id="{2D2081F2-AC63-B271-FC2C-94C6CF15FD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
        <p:nvSpPr>
          <p:cNvPr id="7" name="Title 1">
            <a:extLst>
              <a:ext uri="{FF2B5EF4-FFF2-40B4-BE49-F238E27FC236}">
                <a16:creationId xmlns:a16="http://schemas.microsoft.com/office/drawing/2014/main" id="{348A933A-9962-E888-3EA3-F4F73E4610F9}"/>
              </a:ext>
            </a:extLst>
          </p:cNvPr>
          <p:cNvSpPr>
            <a:spLocks noGrp="1"/>
          </p:cNvSpPr>
          <p:nvPr>
            <p:ph type="title"/>
          </p:nvPr>
        </p:nvSpPr>
        <p:spPr>
          <a:xfrm>
            <a:off x="386255" y="2282058"/>
            <a:ext cx="7304689" cy="2293883"/>
          </a:xfrm>
        </p:spPr>
        <p:txBody>
          <a:bodyPr>
            <a:normAutofit fontScale="90000"/>
          </a:bodyPr>
          <a:lstStyle/>
          <a:p>
            <a:pPr algn="ctr"/>
            <a:r>
              <a:rPr lang="en-GB" sz="8800" b="1" dirty="0">
                <a:solidFill>
                  <a:schemeClr val="accent1">
                    <a:lumMod val="50000"/>
                  </a:schemeClr>
                </a:solidFill>
              </a:rPr>
              <a:t>What is health?    </a:t>
            </a:r>
          </a:p>
        </p:txBody>
      </p:sp>
      <p:pic>
        <p:nvPicPr>
          <p:cNvPr id="3074" name="Picture 2" descr="Poster, Print Cartoon figure with question marks overhead on plain blue  background, 40x26.7 cm">
            <a:extLst>
              <a:ext uri="{FF2B5EF4-FFF2-40B4-BE49-F238E27FC236}">
                <a16:creationId xmlns:a16="http://schemas.microsoft.com/office/drawing/2014/main" id="{546A5D07-BE78-7448-D6AD-09441E9971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807" t="17202" r="19765" b="3923"/>
          <a:stretch/>
        </p:blipFill>
        <p:spPr bwMode="auto">
          <a:xfrm>
            <a:off x="8153400" y="923486"/>
            <a:ext cx="3279227" cy="5011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2250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hat is health and why is it important? - Report + Support ...">
            <a:extLst>
              <a:ext uri="{FF2B5EF4-FFF2-40B4-BE49-F238E27FC236}">
                <a16:creationId xmlns:a16="http://schemas.microsoft.com/office/drawing/2014/main" id="{5CFA45AD-C9F0-42C4-CE46-8DC5675ADF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06" t="2839" r="18230" b="5791"/>
          <a:stretch/>
        </p:blipFill>
        <p:spPr bwMode="auto">
          <a:xfrm>
            <a:off x="3213182" y="2203292"/>
            <a:ext cx="4193628" cy="4076414"/>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FF5A2B97-9D18-4594-73ED-D57E282FFCFC}"/>
              </a:ext>
            </a:extLst>
          </p:cNvPr>
          <p:cNvSpPr>
            <a:spLocks noGrp="1"/>
          </p:cNvSpPr>
          <p:nvPr>
            <p:ph type="ftr" sz="quarter" idx="11"/>
          </p:nvPr>
        </p:nvSpPr>
        <p:spPr/>
        <p:txBody>
          <a:bodyPr/>
          <a:lstStyle/>
          <a:p>
            <a:r>
              <a:rPr lang="en-GB" dirty="0"/>
              <a:t>Dr Simona Ferraraccio</a:t>
            </a:r>
          </a:p>
        </p:txBody>
      </p:sp>
      <p:sp>
        <p:nvSpPr>
          <p:cNvPr id="5" name="Slide Number Placeholder 4">
            <a:extLst>
              <a:ext uri="{FF2B5EF4-FFF2-40B4-BE49-F238E27FC236}">
                <a16:creationId xmlns:a16="http://schemas.microsoft.com/office/drawing/2014/main" id="{8EF5F901-009F-F76F-5ADE-69C552DCC8BC}"/>
              </a:ext>
            </a:extLst>
          </p:cNvPr>
          <p:cNvSpPr>
            <a:spLocks noGrp="1"/>
          </p:cNvSpPr>
          <p:nvPr>
            <p:ph type="sldNum" sz="quarter" idx="12"/>
          </p:nvPr>
        </p:nvSpPr>
        <p:spPr/>
        <p:txBody>
          <a:bodyPr/>
          <a:lstStyle/>
          <a:p>
            <a:fld id="{8E52267C-BE0D-4D67-9FF7-18C6D8685F4B}" type="slidenum">
              <a:rPr lang="en-GB" smtClean="0"/>
              <a:t>25</a:t>
            </a:fld>
            <a:endParaRPr lang="en-GB"/>
          </a:p>
        </p:txBody>
      </p:sp>
      <p:pic>
        <p:nvPicPr>
          <p:cNvPr id="6" name="Picture 5" descr="A black and yellow logo&#10;&#10;Description automatically generated">
            <a:extLst>
              <a:ext uri="{FF2B5EF4-FFF2-40B4-BE49-F238E27FC236}">
                <a16:creationId xmlns:a16="http://schemas.microsoft.com/office/drawing/2014/main" id="{35AC47BD-DCBD-5102-1157-3B341987F3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
        <p:nvSpPr>
          <p:cNvPr id="7" name="TextBox 6">
            <a:extLst>
              <a:ext uri="{FF2B5EF4-FFF2-40B4-BE49-F238E27FC236}">
                <a16:creationId xmlns:a16="http://schemas.microsoft.com/office/drawing/2014/main" id="{311638DB-32B2-A602-53CA-5E65BF38FD0F}"/>
              </a:ext>
            </a:extLst>
          </p:cNvPr>
          <p:cNvSpPr txBox="1"/>
          <p:nvPr/>
        </p:nvSpPr>
        <p:spPr>
          <a:xfrm>
            <a:off x="6491029" y="239316"/>
            <a:ext cx="5653469" cy="1323439"/>
          </a:xfrm>
          <a:prstGeom prst="rect">
            <a:avLst/>
          </a:prstGeom>
          <a:noFill/>
          <a:ln>
            <a:solidFill>
              <a:schemeClr val="accent4"/>
            </a:solidFill>
          </a:ln>
        </p:spPr>
        <p:txBody>
          <a:bodyPr wrap="square" rtlCol="0">
            <a:spAutoFit/>
          </a:bodyPr>
          <a:lstStyle/>
          <a:p>
            <a:pPr algn="just"/>
            <a:r>
              <a:rPr lang="en-GB" sz="2000" dirty="0"/>
              <a:t>Health is a state of complete PHYSICAL, MENTAL and SOCIAL WELL-BEING and not merely the absence of disease or infirmity.</a:t>
            </a:r>
          </a:p>
          <a:p>
            <a:pPr algn="r"/>
            <a:r>
              <a:rPr lang="en-GB" sz="2000" dirty="0"/>
              <a:t>(WHO, 1948)</a:t>
            </a:r>
          </a:p>
        </p:txBody>
      </p:sp>
      <p:sp>
        <p:nvSpPr>
          <p:cNvPr id="8" name="TextBox 7">
            <a:extLst>
              <a:ext uri="{FF2B5EF4-FFF2-40B4-BE49-F238E27FC236}">
                <a16:creationId xmlns:a16="http://schemas.microsoft.com/office/drawing/2014/main" id="{6D5CCC60-6663-B57B-AFA8-7BE1FB092B55}"/>
              </a:ext>
            </a:extLst>
          </p:cNvPr>
          <p:cNvSpPr txBox="1"/>
          <p:nvPr/>
        </p:nvSpPr>
        <p:spPr>
          <a:xfrm>
            <a:off x="6491029" y="1749461"/>
            <a:ext cx="5653469" cy="1631216"/>
          </a:xfrm>
          <a:prstGeom prst="rect">
            <a:avLst/>
          </a:prstGeom>
          <a:noFill/>
          <a:ln>
            <a:solidFill>
              <a:schemeClr val="accent4"/>
            </a:solidFill>
          </a:ln>
        </p:spPr>
        <p:txBody>
          <a:bodyPr wrap="square" rtlCol="0">
            <a:spAutoFit/>
          </a:bodyPr>
          <a:lstStyle/>
          <a:p>
            <a:pPr algn="just"/>
            <a:r>
              <a:rPr lang="en-GB" sz="2000" dirty="0"/>
              <a:t>Health is a resource for everyday life, not the objective of living. Health is a positive concept emphasising SOCIAL and PERSONAL resources, as well as PHYSICAL.</a:t>
            </a:r>
          </a:p>
          <a:p>
            <a:pPr algn="r"/>
            <a:r>
              <a:rPr lang="en-GB" sz="2000" dirty="0"/>
              <a:t>(WHO, 1986)</a:t>
            </a:r>
          </a:p>
        </p:txBody>
      </p:sp>
      <p:sp>
        <p:nvSpPr>
          <p:cNvPr id="9" name="Title 1">
            <a:extLst>
              <a:ext uri="{FF2B5EF4-FFF2-40B4-BE49-F238E27FC236}">
                <a16:creationId xmlns:a16="http://schemas.microsoft.com/office/drawing/2014/main" id="{CC45A690-567C-E210-8334-41CAFCEBFEC9}"/>
              </a:ext>
            </a:extLst>
          </p:cNvPr>
          <p:cNvSpPr>
            <a:spLocks noGrp="1"/>
          </p:cNvSpPr>
          <p:nvPr>
            <p:ph type="title"/>
          </p:nvPr>
        </p:nvSpPr>
        <p:spPr>
          <a:xfrm>
            <a:off x="47502" y="73147"/>
            <a:ext cx="4381995" cy="669602"/>
          </a:xfrm>
        </p:spPr>
        <p:txBody>
          <a:bodyPr>
            <a:normAutofit fontScale="90000"/>
          </a:bodyPr>
          <a:lstStyle/>
          <a:p>
            <a:pPr algn="ctr"/>
            <a:r>
              <a:rPr lang="en-GB" sz="4800" b="1" dirty="0">
                <a:solidFill>
                  <a:schemeClr val="accent1">
                    <a:lumMod val="50000"/>
                  </a:schemeClr>
                </a:solidFill>
              </a:rPr>
              <a:t>What is health?    </a:t>
            </a:r>
          </a:p>
        </p:txBody>
      </p:sp>
      <p:cxnSp>
        <p:nvCxnSpPr>
          <p:cNvPr id="3" name="Straight Connector 2">
            <a:extLst>
              <a:ext uri="{FF2B5EF4-FFF2-40B4-BE49-F238E27FC236}">
                <a16:creationId xmlns:a16="http://schemas.microsoft.com/office/drawing/2014/main" id="{FE67ADDE-C9DC-5F2F-F7DD-D7079AD126B5}"/>
              </a:ext>
            </a:extLst>
          </p:cNvPr>
          <p:cNvCxnSpPr/>
          <p:nvPr/>
        </p:nvCxnSpPr>
        <p:spPr>
          <a:xfrm flipH="1" flipV="1">
            <a:off x="3649937" y="2768681"/>
            <a:ext cx="629392" cy="332509"/>
          </a:xfrm>
          <a:prstGeom prst="line">
            <a:avLst/>
          </a:prstGeom>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96B64BD9-2551-B9A9-0DED-4741727F2934}"/>
              </a:ext>
            </a:extLst>
          </p:cNvPr>
          <p:cNvSpPr txBox="1"/>
          <p:nvPr/>
        </p:nvSpPr>
        <p:spPr>
          <a:xfrm>
            <a:off x="1916140" y="2558555"/>
            <a:ext cx="1733797" cy="368135"/>
          </a:xfrm>
          <a:prstGeom prst="rect">
            <a:avLst/>
          </a:prstGeom>
          <a:noFill/>
          <a:ln>
            <a:solidFill>
              <a:schemeClr val="accent6">
                <a:lumMod val="50000"/>
              </a:schemeClr>
            </a:solidFill>
          </a:ln>
        </p:spPr>
        <p:txBody>
          <a:bodyPr wrap="square" rtlCol="0">
            <a:spAutoFit/>
          </a:bodyPr>
          <a:lstStyle/>
          <a:p>
            <a:r>
              <a:rPr lang="en-GB" dirty="0">
                <a:solidFill>
                  <a:schemeClr val="tx1">
                    <a:lumMod val="95000"/>
                    <a:lumOff val="5000"/>
                  </a:schemeClr>
                </a:solidFill>
              </a:rPr>
              <a:t>Proper nutrition</a:t>
            </a:r>
          </a:p>
        </p:txBody>
      </p:sp>
      <p:cxnSp>
        <p:nvCxnSpPr>
          <p:cNvPr id="11" name="Straight Connector 10">
            <a:extLst>
              <a:ext uri="{FF2B5EF4-FFF2-40B4-BE49-F238E27FC236}">
                <a16:creationId xmlns:a16="http://schemas.microsoft.com/office/drawing/2014/main" id="{537DDAED-60FE-0FF1-1463-08924C3EA481}"/>
              </a:ext>
            </a:extLst>
          </p:cNvPr>
          <p:cNvCxnSpPr/>
          <p:nvPr/>
        </p:nvCxnSpPr>
        <p:spPr>
          <a:xfrm flipH="1" flipV="1">
            <a:off x="3977837" y="2314450"/>
            <a:ext cx="629392" cy="332509"/>
          </a:xfrm>
          <a:prstGeom prst="line">
            <a:avLst/>
          </a:prstGeom>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E6798BFB-AC76-7A11-5150-3CA716073AC4}"/>
              </a:ext>
            </a:extLst>
          </p:cNvPr>
          <p:cNvSpPr txBox="1"/>
          <p:nvPr/>
        </p:nvSpPr>
        <p:spPr>
          <a:xfrm>
            <a:off x="2116794" y="2057807"/>
            <a:ext cx="1858486" cy="369332"/>
          </a:xfrm>
          <a:prstGeom prst="rect">
            <a:avLst/>
          </a:prstGeom>
          <a:noFill/>
          <a:ln>
            <a:solidFill>
              <a:schemeClr val="accent6">
                <a:lumMod val="50000"/>
              </a:schemeClr>
            </a:solidFill>
          </a:ln>
        </p:spPr>
        <p:txBody>
          <a:bodyPr wrap="square" rtlCol="0">
            <a:spAutoFit/>
          </a:bodyPr>
          <a:lstStyle/>
          <a:p>
            <a:r>
              <a:rPr lang="en-GB" dirty="0">
                <a:solidFill>
                  <a:schemeClr val="tx1">
                    <a:lumMod val="95000"/>
                    <a:lumOff val="5000"/>
                  </a:schemeClr>
                </a:solidFill>
              </a:rPr>
              <a:t>Regular exercise</a:t>
            </a:r>
          </a:p>
        </p:txBody>
      </p:sp>
      <p:sp>
        <p:nvSpPr>
          <p:cNvPr id="13" name="TextBox 12">
            <a:extLst>
              <a:ext uri="{FF2B5EF4-FFF2-40B4-BE49-F238E27FC236}">
                <a16:creationId xmlns:a16="http://schemas.microsoft.com/office/drawing/2014/main" id="{4088E714-1AF8-D689-81AC-9AFD1E234679}"/>
              </a:ext>
            </a:extLst>
          </p:cNvPr>
          <p:cNvSpPr txBox="1"/>
          <p:nvPr/>
        </p:nvSpPr>
        <p:spPr>
          <a:xfrm>
            <a:off x="785525" y="3170047"/>
            <a:ext cx="2602335" cy="369332"/>
          </a:xfrm>
          <a:prstGeom prst="rect">
            <a:avLst/>
          </a:prstGeom>
          <a:noFill/>
          <a:ln>
            <a:solidFill>
              <a:schemeClr val="accent6">
                <a:lumMod val="50000"/>
              </a:schemeClr>
            </a:solidFill>
          </a:ln>
        </p:spPr>
        <p:txBody>
          <a:bodyPr wrap="square" rtlCol="0">
            <a:spAutoFit/>
          </a:bodyPr>
          <a:lstStyle/>
          <a:p>
            <a:r>
              <a:rPr lang="en-GB" dirty="0">
                <a:solidFill>
                  <a:schemeClr val="tx1">
                    <a:lumMod val="95000"/>
                    <a:lumOff val="5000"/>
                  </a:schemeClr>
                </a:solidFill>
              </a:rPr>
              <a:t>Adequate rest and sleep</a:t>
            </a:r>
          </a:p>
        </p:txBody>
      </p:sp>
      <p:cxnSp>
        <p:nvCxnSpPr>
          <p:cNvPr id="14" name="Straight Connector 13">
            <a:extLst>
              <a:ext uri="{FF2B5EF4-FFF2-40B4-BE49-F238E27FC236}">
                <a16:creationId xmlns:a16="http://schemas.microsoft.com/office/drawing/2014/main" id="{719E907D-0814-E0F3-C48D-093B6901B90C}"/>
              </a:ext>
            </a:extLst>
          </p:cNvPr>
          <p:cNvCxnSpPr>
            <a:cxnSpLocks/>
          </p:cNvCxnSpPr>
          <p:nvPr/>
        </p:nvCxnSpPr>
        <p:spPr>
          <a:xfrm flipH="1" flipV="1">
            <a:off x="4734069" y="2010062"/>
            <a:ext cx="393521" cy="419138"/>
          </a:xfrm>
          <a:prstGeom prst="line">
            <a:avLst/>
          </a:prstGeom>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F0895325-2072-09CF-9697-8062545F3D75}"/>
              </a:ext>
            </a:extLst>
          </p:cNvPr>
          <p:cNvSpPr txBox="1"/>
          <p:nvPr/>
        </p:nvSpPr>
        <p:spPr>
          <a:xfrm>
            <a:off x="3515569" y="1072390"/>
            <a:ext cx="2830520" cy="923330"/>
          </a:xfrm>
          <a:prstGeom prst="rect">
            <a:avLst/>
          </a:prstGeom>
          <a:noFill/>
          <a:ln>
            <a:solidFill>
              <a:schemeClr val="accent6">
                <a:lumMod val="50000"/>
              </a:schemeClr>
            </a:solidFill>
          </a:ln>
        </p:spPr>
        <p:txBody>
          <a:bodyPr wrap="square" rtlCol="0">
            <a:spAutoFit/>
          </a:bodyPr>
          <a:lstStyle/>
          <a:p>
            <a:r>
              <a:rPr lang="en-GB" dirty="0">
                <a:solidFill>
                  <a:schemeClr val="tx1">
                    <a:lumMod val="95000"/>
                    <a:lumOff val="5000"/>
                  </a:schemeClr>
                </a:solidFill>
              </a:rPr>
              <a:t>Access to healthcare for disease prevention and treatment</a:t>
            </a:r>
          </a:p>
        </p:txBody>
      </p:sp>
      <p:cxnSp>
        <p:nvCxnSpPr>
          <p:cNvPr id="18" name="Straight Connector 17">
            <a:extLst>
              <a:ext uri="{FF2B5EF4-FFF2-40B4-BE49-F238E27FC236}">
                <a16:creationId xmlns:a16="http://schemas.microsoft.com/office/drawing/2014/main" id="{B096DA6D-C16F-7630-BF57-0B45E0A70D80}"/>
              </a:ext>
            </a:extLst>
          </p:cNvPr>
          <p:cNvCxnSpPr>
            <a:cxnSpLocks/>
          </p:cNvCxnSpPr>
          <p:nvPr/>
        </p:nvCxnSpPr>
        <p:spPr>
          <a:xfrm flipH="1" flipV="1">
            <a:off x="3387860" y="3365583"/>
            <a:ext cx="778650" cy="173796"/>
          </a:xfrm>
          <a:prstGeom prst="line">
            <a:avLst/>
          </a:prstGeom>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15DF65B3-A2D3-546F-EED0-0689B89B689D}"/>
              </a:ext>
            </a:extLst>
          </p:cNvPr>
          <p:cNvCxnSpPr>
            <a:cxnSpLocks/>
          </p:cNvCxnSpPr>
          <p:nvPr/>
        </p:nvCxnSpPr>
        <p:spPr>
          <a:xfrm flipH="1">
            <a:off x="7141418" y="4430777"/>
            <a:ext cx="714500" cy="329266"/>
          </a:xfrm>
          <a:prstGeom prst="line">
            <a:avLst/>
          </a:prstGeom>
          <a:ln>
            <a:solidFill>
              <a:schemeClr val="accent1">
                <a:lumMod val="40000"/>
                <a:lumOff val="60000"/>
              </a:schemeClr>
            </a:solidFill>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8157226E-B774-5433-685C-BA0F3C8B5CC1}"/>
              </a:ext>
            </a:extLst>
          </p:cNvPr>
          <p:cNvSpPr txBox="1"/>
          <p:nvPr/>
        </p:nvSpPr>
        <p:spPr>
          <a:xfrm>
            <a:off x="7855918" y="4205957"/>
            <a:ext cx="2602335" cy="369332"/>
          </a:xfrm>
          <a:prstGeom prst="rect">
            <a:avLst/>
          </a:prstGeom>
          <a:noFill/>
          <a:ln>
            <a:solidFill>
              <a:schemeClr val="accent1">
                <a:lumMod val="40000"/>
                <a:lumOff val="60000"/>
              </a:schemeClr>
            </a:solidFill>
          </a:ln>
        </p:spPr>
        <p:txBody>
          <a:bodyPr wrap="square" rtlCol="0">
            <a:spAutoFit/>
          </a:bodyPr>
          <a:lstStyle/>
          <a:p>
            <a:r>
              <a:rPr lang="en-GB" dirty="0">
                <a:solidFill>
                  <a:schemeClr val="tx1">
                    <a:lumMod val="95000"/>
                    <a:lumOff val="5000"/>
                  </a:schemeClr>
                </a:solidFill>
              </a:rPr>
              <a:t>Cope with life’s stresses</a:t>
            </a:r>
          </a:p>
        </p:txBody>
      </p:sp>
      <p:cxnSp>
        <p:nvCxnSpPr>
          <p:cNvPr id="23" name="Straight Connector 22">
            <a:extLst>
              <a:ext uri="{FF2B5EF4-FFF2-40B4-BE49-F238E27FC236}">
                <a16:creationId xmlns:a16="http://schemas.microsoft.com/office/drawing/2014/main" id="{944F9761-D020-D329-D263-5339A971C219}"/>
              </a:ext>
            </a:extLst>
          </p:cNvPr>
          <p:cNvCxnSpPr>
            <a:cxnSpLocks/>
            <a:stCxn id="24" idx="1"/>
          </p:cNvCxnSpPr>
          <p:nvPr/>
        </p:nvCxnSpPr>
        <p:spPr>
          <a:xfrm flipH="1">
            <a:off x="7141418" y="5012239"/>
            <a:ext cx="714500" cy="171492"/>
          </a:xfrm>
          <a:prstGeom prst="line">
            <a:avLst/>
          </a:prstGeom>
          <a:ln>
            <a:solidFill>
              <a:schemeClr val="accent1">
                <a:lumMod val="40000"/>
                <a:lumOff val="60000"/>
              </a:schemeClr>
            </a:solidFill>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128BB54D-777A-E850-08E5-DC1A0B802874}"/>
              </a:ext>
            </a:extLst>
          </p:cNvPr>
          <p:cNvSpPr txBox="1"/>
          <p:nvPr/>
        </p:nvSpPr>
        <p:spPr>
          <a:xfrm>
            <a:off x="7855918" y="4827573"/>
            <a:ext cx="2602335" cy="369332"/>
          </a:xfrm>
          <a:prstGeom prst="rect">
            <a:avLst/>
          </a:prstGeom>
          <a:noFill/>
          <a:ln>
            <a:solidFill>
              <a:schemeClr val="accent1">
                <a:lumMod val="40000"/>
                <a:lumOff val="60000"/>
              </a:schemeClr>
            </a:solidFill>
          </a:ln>
        </p:spPr>
        <p:txBody>
          <a:bodyPr wrap="square" rtlCol="0">
            <a:spAutoFit/>
          </a:bodyPr>
          <a:lstStyle/>
          <a:p>
            <a:r>
              <a:rPr lang="en-GB" dirty="0">
                <a:solidFill>
                  <a:schemeClr val="tx1">
                    <a:lumMod val="95000"/>
                    <a:lumOff val="5000"/>
                  </a:schemeClr>
                </a:solidFill>
              </a:rPr>
              <a:t>Work productively</a:t>
            </a:r>
          </a:p>
        </p:txBody>
      </p:sp>
      <p:cxnSp>
        <p:nvCxnSpPr>
          <p:cNvPr id="26" name="Straight Connector 25">
            <a:extLst>
              <a:ext uri="{FF2B5EF4-FFF2-40B4-BE49-F238E27FC236}">
                <a16:creationId xmlns:a16="http://schemas.microsoft.com/office/drawing/2014/main" id="{247C59C6-DE17-F0A7-B4B1-C11E07FAD0BE}"/>
              </a:ext>
            </a:extLst>
          </p:cNvPr>
          <p:cNvCxnSpPr>
            <a:cxnSpLocks/>
          </p:cNvCxnSpPr>
          <p:nvPr/>
        </p:nvCxnSpPr>
        <p:spPr>
          <a:xfrm flipH="1" flipV="1">
            <a:off x="7117668" y="5435927"/>
            <a:ext cx="709384" cy="130310"/>
          </a:xfrm>
          <a:prstGeom prst="line">
            <a:avLst/>
          </a:prstGeom>
          <a:ln>
            <a:solidFill>
              <a:schemeClr val="accent1">
                <a:lumMod val="40000"/>
                <a:lumOff val="60000"/>
              </a:schemeClr>
            </a:solidFill>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9FA39FA2-E01F-F951-B0B6-E07982C61CF3}"/>
              </a:ext>
            </a:extLst>
          </p:cNvPr>
          <p:cNvSpPr txBox="1"/>
          <p:nvPr/>
        </p:nvSpPr>
        <p:spPr>
          <a:xfrm>
            <a:off x="7820293" y="5386859"/>
            <a:ext cx="2602335" cy="369332"/>
          </a:xfrm>
          <a:prstGeom prst="rect">
            <a:avLst/>
          </a:prstGeom>
          <a:noFill/>
          <a:ln>
            <a:solidFill>
              <a:schemeClr val="accent1">
                <a:lumMod val="40000"/>
                <a:lumOff val="60000"/>
              </a:schemeClr>
            </a:solidFill>
          </a:ln>
        </p:spPr>
        <p:txBody>
          <a:bodyPr wrap="square" rtlCol="0">
            <a:spAutoFit/>
          </a:bodyPr>
          <a:lstStyle/>
          <a:p>
            <a:r>
              <a:rPr lang="en-GB" dirty="0">
                <a:solidFill>
                  <a:schemeClr val="tx1">
                    <a:lumMod val="95000"/>
                    <a:lumOff val="5000"/>
                  </a:schemeClr>
                </a:solidFill>
              </a:rPr>
              <a:t>Maintain relationships</a:t>
            </a:r>
          </a:p>
        </p:txBody>
      </p:sp>
      <p:cxnSp>
        <p:nvCxnSpPr>
          <p:cNvPr id="32" name="Straight Connector 31">
            <a:extLst>
              <a:ext uri="{FF2B5EF4-FFF2-40B4-BE49-F238E27FC236}">
                <a16:creationId xmlns:a16="http://schemas.microsoft.com/office/drawing/2014/main" id="{1FB08046-4E4E-F99A-0651-7D6C742294E3}"/>
              </a:ext>
            </a:extLst>
          </p:cNvPr>
          <p:cNvCxnSpPr>
            <a:cxnSpLocks/>
          </p:cNvCxnSpPr>
          <p:nvPr/>
        </p:nvCxnSpPr>
        <p:spPr>
          <a:xfrm flipH="1" flipV="1">
            <a:off x="6870266" y="5798960"/>
            <a:ext cx="641267" cy="296183"/>
          </a:xfrm>
          <a:prstGeom prst="line">
            <a:avLst/>
          </a:prstGeom>
          <a:ln>
            <a:solidFill>
              <a:schemeClr val="accent1">
                <a:lumMod val="40000"/>
                <a:lumOff val="60000"/>
              </a:schemeClr>
            </a:solidFill>
          </a:ln>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3BB585FA-0DEC-85F7-47F5-FC9C26FA0B17}"/>
              </a:ext>
            </a:extLst>
          </p:cNvPr>
          <p:cNvSpPr txBox="1"/>
          <p:nvPr/>
        </p:nvSpPr>
        <p:spPr>
          <a:xfrm>
            <a:off x="7516649" y="5903890"/>
            <a:ext cx="2602335" cy="369332"/>
          </a:xfrm>
          <a:prstGeom prst="rect">
            <a:avLst/>
          </a:prstGeom>
          <a:noFill/>
          <a:ln>
            <a:solidFill>
              <a:schemeClr val="accent1">
                <a:lumMod val="40000"/>
                <a:lumOff val="60000"/>
              </a:schemeClr>
            </a:solidFill>
          </a:ln>
        </p:spPr>
        <p:txBody>
          <a:bodyPr wrap="square" rtlCol="0">
            <a:spAutoFit/>
          </a:bodyPr>
          <a:lstStyle/>
          <a:p>
            <a:r>
              <a:rPr lang="en-GB" dirty="0">
                <a:solidFill>
                  <a:schemeClr val="tx1">
                    <a:lumMod val="95000"/>
                    <a:lumOff val="5000"/>
                  </a:schemeClr>
                </a:solidFill>
              </a:rPr>
              <a:t>Make sound decisions</a:t>
            </a:r>
          </a:p>
        </p:txBody>
      </p:sp>
      <p:cxnSp>
        <p:nvCxnSpPr>
          <p:cNvPr id="35" name="Straight Connector 34">
            <a:extLst>
              <a:ext uri="{FF2B5EF4-FFF2-40B4-BE49-F238E27FC236}">
                <a16:creationId xmlns:a16="http://schemas.microsoft.com/office/drawing/2014/main" id="{F02164E8-8285-AF54-6064-D44DCCD703AB}"/>
              </a:ext>
            </a:extLst>
          </p:cNvPr>
          <p:cNvCxnSpPr>
            <a:cxnSpLocks/>
          </p:cNvCxnSpPr>
          <p:nvPr/>
        </p:nvCxnSpPr>
        <p:spPr>
          <a:xfrm flipH="1" flipV="1">
            <a:off x="3187031" y="3980652"/>
            <a:ext cx="531414" cy="356864"/>
          </a:xfrm>
          <a:prstGeom prst="line">
            <a:avLst/>
          </a:prstGeom>
          <a:ln>
            <a:solidFill>
              <a:schemeClr val="accent2">
                <a:lumMod val="40000"/>
                <a:lumOff val="60000"/>
              </a:schemeClr>
            </a:solidFill>
          </a:ln>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E0A539EB-1D66-F9ED-112D-9C9278D525D7}"/>
              </a:ext>
            </a:extLst>
          </p:cNvPr>
          <p:cNvSpPr txBox="1"/>
          <p:nvPr/>
        </p:nvSpPr>
        <p:spPr>
          <a:xfrm>
            <a:off x="571620" y="3795986"/>
            <a:ext cx="2602335" cy="369332"/>
          </a:xfrm>
          <a:prstGeom prst="rect">
            <a:avLst/>
          </a:prstGeom>
          <a:noFill/>
          <a:ln>
            <a:solidFill>
              <a:schemeClr val="accent2">
                <a:lumMod val="40000"/>
                <a:lumOff val="60000"/>
              </a:schemeClr>
            </a:solidFill>
          </a:ln>
        </p:spPr>
        <p:txBody>
          <a:bodyPr wrap="square" rtlCol="0">
            <a:spAutoFit/>
          </a:bodyPr>
          <a:lstStyle/>
          <a:p>
            <a:r>
              <a:rPr lang="en-GB" dirty="0">
                <a:solidFill>
                  <a:schemeClr val="tx1">
                    <a:lumMod val="95000"/>
                    <a:lumOff val="5000"/>
                  </a:schemeClr>
                </a:solidFill>
              </a:rPr>
              <a:t>Social support networks</a:t>
            </a:r>
          </a:p>
        </p:txBody>
      </p:sp>
      <p:cxnSp>
        <p:nvCxnSpPr>
          <p:cNvPr id="38" name="Straight Connector 37">
            <a:extLst>
              <a:ext uri="{FF2B5EF4-FFF2-40B4-BE49-F238E27FC236}">
                <a16:creationId xmlns:a16="http://schemas.microsoft.com/office/drawing/2014/main" id="{C3806A78-AA89-069D-54CB-2539474A342E}"/>
              </a:ext>
            </a:extLst>
          </p:cNvPr>
          <p:cNvCxnSpPr>
            <a:cxnSpLocks/>
            <a:endCxn id="39" idx="3"/>
          </p:cNvCxnSpPr>
          <p:nvPr/>
        </p:nvCxnSpPr>
        <p:spPr>
          <a:xfrm flipH="1" flipV="1">
            <a:off x="3143022" y="4492265"/>
            <a:ext cx="356259" cy="245058"/>
          </a:xfrm>
          <a:prstGeom prst="line">
            <a:avLst/>
          </a:prstGeom>
          <a:ln>
            <a:solidFill>
              <a:schemeClr val="accent2">
                <a:lumMod val="40000"/>
                <a:lumOff val="60000"/>
              </a:schemeClr>
            </a:solidFill>
          </a:ln>
        </p:spPr>
        <p:style>
          <a:lnRef idx="2">
            <a:schemeClr val="accent1"/>
          </a:lnRef>
          <a:fillRef idx="0">
            <a:schemeClr val="accent1"/>
          </a:fillRef>
          <a:effectRef idx="1">
            <a:schemeClr val="accent1"/>
          </a:effectRef>
          <a:fontRef idx="minor">
            <a:schemeClr val="tx1"/>
          </a:fontRef>
        </p:style>
      </p:cxnSp>
      <p:sp>
        <p:nvSpPr>
          <p:cNvPr id="39" name="TextBox 38">
            <a:extLst>
              <a:ext uri="{FF2B5EF4-FFF2-40B4-BE49-F238E27FC236}">
                <a16:creationId xmlns:a16="http://schemas.microsoft.com/office/drawing/2014/main" id="{876AA070-174C-3FB0-8C9A-BEABFFD65FE4}"/>
              </a:ext>
            </a:extLst>
          </p:cNvPr>
          <p:cNvSpPr txBox="1"/>
          <p:nvPr/>
        </p:nvSpPr>
        <p:spPr>
          <a:xfrm>
            <a:off x="458381" y="4307599"/>
            <a:ext cx="2684641" cy="369332"/>
          </a:xfrm>
          <a:prstGeom prst="rect">
            <a:avLst/>
          </a:prstGeom>
          <a:noFill/>
          <a:ln>
            <a:solidFill>
              <a:schemeClr val="accent2">
                <a:lumMod val="40000"/>
                <a:lumOff val="60000"/>
              </a:schemeClr>
            </a:solidFill>
          </a:ln>
        </p:spPr>
        <p:txBody>
          <a:bodyPr wrap="square" rtlCol="0">
            <a:spAutoFit/>
          </a:bodyPr>
          <a:lstStyle/>
          <a:p>
            <a:r>
              <a:rPr lang="en-GB" dirty="0">
                <a:solidFill>
                  <a:schemeClr val="tx1">
                    <a:lumMod val="95000"/>
                    <a:lumOff val="5000"/>
                  </a:schemeClr>
                </a:solidFill>
              </a:rPr>
              <a:t>Community engagement</a:t>
            </a:r>
          </a:p>
        </p:txBody>
      </p:sp>
      <p:cxnSp>
        <p:nvCxnSpPr>
          <p:cNvPr id="41" name="Straight Connector 40">
            <a:extLst>
              <a:ext uri="{FF2B5EF4-FFF2-40B4-BE49-F238E27FC236}">
                <a16:creationId xmlns:a16="http://schemas.microsoft.com/office/drawing/2014/main" id="{5E9E02DA-05B9-9655-505E-B79D7A93C690}"/>
              </a:ext>
            </a:extLst>
          </p:cNvPr>
          <p:cNvCxnSpPr>
            <a:cxnSpLocks/>
          </p:cNvCxnSpPr>
          <p:nvPr/>
        </p:nvCxnSpPr>
        <p:spPr>
          <a:xfrm flipH="1">
            <a:off x="2942759" y="5166842"/>
            <a:ext cx="527272" cy="60392"/>
          </a:xfrm>
          <a:prstGeom prst="line">
            <a:avLst/>
          </a:prstGeom>
          <a:ln>
            <a:solidFill>
              <a:schemeClr val="accent2">
                <a:lumMod val="40000"/>
                <a:lumOff val="60000"/>
              </a:schemeClr>
            </a:solidFill>
          </a:ln>
        </p:spPr>
        <p:style>
          <a:lnRef idx="2">
            <a:schemeClr val="accent1"/>
          </a:lnRef>
          <a:fillRef idx="0">
            <a:schemeClr val="accent1"/>
          </a:fillRef>
          <a:effectRef idx="1">
            <a:schemeClr val="accent1"/>
          </a:effectRef>
          <a:fontRef idx="minor">
            <a:schemeClr val="tx1"/>
          </a:fontRef>
        </p:style>
      </p:cxnSp>
      <p:sp>
        <p:nvSpPr>
          <p:cNvPr id="42" name="TextBox 41">
            <a:extLst>
              <a:ext uri="{FF2B5EF4-FFF2-40B4-BE49-F238E27FC236}">
                <a16:creationId xmlns:a16="http://schemas.microsoft.com/office/drawing/2014/main" id="{F427F2E6-D37E-48C8-4D19-665D15E7B22F}"/>
              </a:ext>
            </a:extLst>
          </p:cNvPr>
          <p:cNvSpPr txBox="1"/>
          <p:nvPr/>
        </p:nvSpPr>
        <p:spPr>
          <a:xfrm>
            <a:off x="53509" y="4854437"/>
            <a:ext cx="2879513" cy="646331"/>
          </a:xfrm>
          <a:prstGeom prst="rect">
            <a:avLst/>
          </a:prstGeom>
          <a:noFill/>
          <a:ln>
            <a:solidFill>
              <a:schemeClr val="accent2">
                <a:lumMod val="40000"/>
                <a:lumOff val="60000"/>
              </a:schemeClr>
            </a:solidFill>
          </a:ln>
        </p:spPr>
        <p:txBody>
          <a:bodyPr wrap="square" rtlCol="0">
            <a:spAutoFit/>
          </a:bodyPr>
          <a:lstStyle/>
          <a:p>
            <a:r>
              <a:rPr lang="en-GB" dirty="0">
                <a:solidFill>
                  <a:schemeClr val="tx1">
                    <a:lumMod val="95000"/>
                    <a:lumOff val="5000"/>
                  </a:schemeClr>
                </a:solidFill>
              </a:rPr>
              <a:t>Healthy relationships and effective communication</a:t>
            </a:r>
          </a:p>
        </p:txBody>
      </p:sp>
      <p:cxnSp>
        <p:nvCxnSpPr>
          <p:cNvPr id="46" name="Straight Connector 45">
            <a:extLst>
              <a:ext uri="{FF2B5EF4-FFF2-40B4-BE49-F238E27FC236}">
                <a16:creationId xmlns:a16="http://schemas.microsoft.com/office/drawing/2014/main" id="{3434764F-281B-CE90-BE09-823D39CF1199}"/>
              </a:ext>
            </a:extLst>
          </p:cNvPr>
          <p:cNvCxnSpPr>
            <a:cxnSpLocks/>
          </p:cNvCxnSpPr>
          <p:nvPr/>
        </p:nvCxnSpPr>
        <p:spPr>
          <a:xfrm flipH="1">
            <a:off x="3490248" y="5810996"/>
            <a:ext cx="260686" cy="284133"/>
          </a:xfrm>
          <a:prstGeom prst="line">
            <a:avLst/>
          </a:prstGeom>
          <a:ln>
            <a:solidFill>
              <a:schemeClr val="accent2">
                <a:lumMod val="40000"/>
                <a:lumOff val="60000"/>
              </a:schemeClr>
            </a:solidFill>
          </a:ln>
        </p:spPr>
        <p:style>
          <a:lnRef idx="2">
            <a:schemeClr val="accent1"/>
          </a:lnRef>
          <a:fillRef idx="0">
            <a:schemeClr val="accent1"/>
          </a:fillRef>
          <a:effectRef idx="1">
            <a:schemeClr val="accent1"/>
          </a:effectRef>
          <a:fontRef idx="minor">
            <a:schemeClr val="tx1"/>
          </a:fontRef>
        </p:style>
      </p:cxnSp>
      <p:sp>
        <p:nvSpPr>
          <p:cNvPr id="47" name="TextBox 46">
            <a:extLst>
              <a:ext uri="{FF2B5EF4-FFF2-40B4-BE49-F238E27FC236}">
                <a16:creationId xmlns:a16="http://schemas.microsoft.com/office/drawing/2014/main" id="{264B7A6D-68AD-D8FA-AD72-A4EBC90E996A}"/>
              </a:ext>
            </a:extLst>
          </p:cNvPr>
          <p:cNvSpPr txBox="1"/>
          <p:nvPr/>
        </p:nvSpPr>
        <p:spPr>
          <a:xfrm>
            <a:off x="247774" y="5645144"/>
            <a:ext cx="3222257" cy="646331"/>
          </a:xfrm>
          <a:prstGeom prst="rect">
            <a:avLst/>
          </a:prstGeom>
          <a:noFill/>
          <a:ln>
            <a:solidFill>
              <a:schemeClr val="accent2">
                <a:lumMod val="40000"/>
                <a:lumOff val="60000"/>
              </a:schemeClr>
            </a:solidFill>
          </a:ln>
        </p:spPr>
        <p:txBody>
          <a:bodyPr wrap="square" rtlCol="0">
            <a:spAutoFit/>
          </a:bodyPr>
          <a:lstStyle/>
          <a:p>
            <a:r>
              <a:rPr lang="en-GB" dirty="0">
                <a:solidFill>
                  <a:schemeClr val="tx1">
                    <a:lumMod val="95000"/>
                    <a:lumOff val="5000"/>
                  </a:schemeClr>
                </a:solidFill>
              </a:rPr>
              <a:t>Access to resources like clean water, air, housing</a:t>
            </a:r>
          </a:p>
        </p:txBody>
      </p:sp>
    </p:spTree>
    <p:extLst>
      <p:ext uri="{BB962C8B-B14F-4D97-AF65-F5344CB8AC3E}">
        <p14:creationId xmlns:p14="http://schemas.microsoft.com/office/powerpoint/2010/main" val="48198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par>
                                <p:cTn id="17" presetID="10"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par>
                                <p:cTn id="26" presetID="10" presetClass="entr" presetSubtype="0" fill="hold"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fade">
                                      <p:cBhvr>
                                        <p:cTn id="28" dur="500"/>
                                        <p:tgtEl>
                                          <p:spTgt spid="18"/>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fade">
                                      <p:cBhvr>
                                        <p:cTn id="36" dur="500"/>
                                        <p:tgtEl>
                                          <p:spTgt spid="22"/>
                                        </p:tgtEl>
                                      </p:cBhvr>
                                    </p:animEffect>
                                  </p:childTnLst>
                                </p:cTn>
                              </p:par>
                              <p:par>
                                <p:cTn id="37" presetID="10" presetClass="entr" presetSubtype="0" fill="hold" nodeType="withEffect">
                                  <p:stCondLst>
                                    <p:cond delay="0"/>
                                  </p:stCondLst>
                                  <p:childTnLst>
                                    <p:set>
                                      <p:cBhvr>
                                        <p:cTn id="38" dur="1" fill="hold">
                                          <p:stCondLst>
                                            <p:cond delay="0"/>
                                          </p:stCondLst>
                                        </p:cTn>
                                        <p:tgtEl>
                                          <p:spTgt spid="23"/>
                                        </p:tgtEl>
                                        <p:attrNameLst>
                                          <p:attrName>style.visibility</p:attrName>
                                        </p:attrNameLst>
                                      </p:cBhvr>
                                      <p:to>
                                        <p:strVal val="visible"/>
                                      </p:to>
                                    </p:set>
                                    <p:animEffect transition="in" filter="fade">
                                      <p:cBhvr>
                                        <p:cTn id="39" dur="500"/>
                                        <p:tgtEl>
                                          <p:spTgt spid="23"/>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500"/>
                                        <p:tgtEl>
                                          <p:spTgt spid="24"/>
                                        </p:tgtEl>
                                      </p:cBhvr>
                                    </p:animEffect>
                                  </p:childTnLst>
                                </p:cTn>
                              </p:par>
                              <p:par>
                                <p:cTn id="43" presetID="10" presetClass="entr" presetSubtype="0" fill="hold" nodeType="with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fade">
                                      <p:cBhvr>
                                        <p:cTn id="48" dur="500"/>
                                        <p:tgtEl>
                                          <p:spTgt spid="27"/>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3"/>
                                        </p:tgtEl>
                                        <p:attrNameLst>
                                          <p:attrName>style.visibility</p:attrName>
                                        </p:attrNameLst>
                                      </p:cBhvr>
                                      <p:to>
                                        <p:strVal val="visible"/>
                                      </p:to>
                                    </p:set>
                                    <p:animEffect transition="in" filter="fade">
                                      <p:cBhvr>
                                        <p:cTn id="51" dur="500"/>
                                        <p:tgtEl>
                                          <p:spTgt spid="33"/>
                                        </p:tgtEl>
                                      </p:cBhvr>
                                    </p:animEffect>
                                  </p:childTnLst>
                                </p:cTn>
                              </p:par>
                              <p:par>
                                <p:cTn id="52" presetID="10" presetClass="entr" presetSubtype="0" fill="hold" nodeType="withEffect">
                                  <p:stCondLst>
                                    <p:cond delay="0"/>
                                  </p:stCondLst>
                                  <p:childTnLst>
                                    <p:set>
                                      <p:cBhvr>
                                        <p:cTn id="53" dur="1" fill="hold">
                                          <p:stCondLst>
                                            <p:cond delay="0"/>
                                          </p:stCondLst>
                                        </p:cTn>
                                        <p:tgtEl>
                                          <p:spTgt spid="32"/>
                                        </p:tgtEl>
                                        <p:attrNameLst>
                                          <p:attrName>style.visibility</p:attrName>
                                        </p:attrNameLst>
                                      </p:cBhvr>
                                      <p:to>
                                        <p:strVal val="visible"/>
                                      </p:to>
                                    </p:set>
                                    <p:animEffect transition="in" filter="fade">
                                      <p:cBhvr>
                                        <p:cTn id="54" dur="500"/>
                                        <p:tgtEl>
                                          <p:spTgt spid="32"/>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6"/>
                                        </p:tgtEl>
                                        <p:attrNameLst>
                                          <p:attrName>style.visibility</p:attrName>
                                        </p:attrNameLst>
                                      </p:cBhvr>
                                      <p:to>
                                        <p:strVal val="visible"/>
                                      </p:to>
                                    </p:set>
                                    <p:animEffect transition="in" filter="fade">
                                      <p:cBhvr>
                                        <p:cTn id="59" dur="500"/>
                                        <p:tgtEl>
                                          <p:spTgt spid="36"/>
                                        </p:tgtEl>
                                      </p:cBhvr>
                                    </p:animEffect>
                                  </p:childTnLst>
                                </p:cTn>
                              </p:par>
                              <p:par>
                                <p:cTn id="60" presetID="10" presetClass="entr" presetSubtype="0" fill="hold" nodeType="withEffect">
                                  <p:stCondLst>
                                    <p:cond delay="0"/>
                                  </p:stCondLst>
                                  <p:childTnLst>
                                    <p:set>
                                      <p:cBhvr>
                                        <p:cTn id="61" dur="1" fill="hold">
                                          <p:stCondLst>
                                            <p:cond delay="0"/>
                                          </p:stCondLst>
                                        </p:cTn>
                                        <p:tgtEl>
                                          <p:spTgt spid="35"/>
                                        </p:tgtEl>
                                        <p:attrNameLst>
                                          <p:attrName>style.visibility</p:attrName>
                                        </p:attrNameLst>
                                      </p:cBhvr>
                                      <p:to>
                                        <p:strVal val="visible"/>
                                      </p:to>
                                    </p:set>
                                    <p:animEffect transition="in" filter="fade">
                                      <p:cBhvr>
                                        <p:cTn id="62" dur="500"/>
                                        <p:tgtEl>
                                          <p:spTgt spid="35"/>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9"/>
                                        </p:tgtEl>
                                        <p:attrNameLst>
                                          <p:attrName>style.visibility</p:attrName>
                                        </p:attrNameLst>
                                      </p:cBhvr>
                                      <p:to>
                                        <p:strVal val="visible"/>
                                      </p:to>
                                    </p:set>
                                    <p:animEffect transition="in" filter="fade">
                                      <p:cBhvr>
                                        <p:cTn id="65" dur="500"/>
                                        <p:tgtEl>
                                          <p:spTgt spid="39"/>
                                        </p:tgtEl>
                                      </p:cBhvr>
                                    </p:animEffect>
                                  </p:childTnLst>
                                </p:cTn>
                              </p:par>
                              <p:par>
                                <p:cTn id="66" presetID="10" presetClass="entr" presetSubtype="0" fill="hold" nodeType="withEffect">
                                  <p:stCondLst>
                                    <p:cond delay="0"/>
                                  </p:stCondLst>
                                  <p:childTnLst>
                                    <p:set>
                                      <p:cBhvr>
                                        <p:cTn id="67" dur="1" fill="hold">
                                          <p:stCondLst>
                                            <p:cond delay="0"/>
                                          </p:stCondLst>
                                        </p:cTn>
                                        <p:tgtEl>
                                          <p:spTgt spid="38"/>
                                        </p:tgtEl>
                                        <p:attrNameLst>
                                          <p:attrName>style.visibility</p:attrName>
                                        </p:attrNameLst>
                                      </p:cBhvr>
                                      <p:to>
                                        <p:strVal val="visible"/>
                                      </p:to>
                                    </p:set>
                                    <p:animEffect transition="in" filter="fade">
                                      <p:cBhvr>
                                        <p:cTn id="68" dur="500"/>
                                        <p:tgtEl>
                                          <p:spTgt spid="38"/>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42"/>
                                        </p:tgtEl>
                                        <p:attrNameLst>
                                          <p:attrName>style.visibility</p:attrName>
                                        </p:attrNameLst>
                                      </p:cBhvr>
                                      <p:to>
                                        <p:strVal val="visible"/>
                                      </p:to>
                                    </p:set>
                                    <p:animEffect transition="in" filter="fade">
                                      <p:cBhvr>
                                        <p:cTn id="71" dur="500"/>
                                        <p:tgtEl>
                                          <p:spTgt spid="42"/>
                                        </p:tgtEl>
                                      </p:cBhvr>
                                    </p:animEffect>
                                  </p:childTnLst>
                                </p:cTn>
                              </p:par>
                              <p:par>
                                <p:cTn id="72" presetID="10" presetClass="entr" presetSubtype="0" fill="hold" nodeType="withEffect">
                                  <p:stCondLst>
                                    <p:cond delay="0"/>
                                  </p:stCondLst>
                                  <p:childTnLst>
                                    <p:set>
                                      <p:cBhvr>
                                        <p:cTn id="73" dur="1" fill="hold">
                                          <p:stCondLst>
                                            <p:cond delay="0"/>
                                          </p:stCondLst>
                                        </p:cTn>
                                        <p:tgtEl>
                                          <p:spTgt spid="41"/>
                                        </p:tgtEl>
                                        <p:attrNameLst>
                                          <p:attrName>style.visibility</p:attrName>
                                        </p:attrNameLst>
                                      </p:cBhvr>
                                      <p:to>
                                        <p:strVal val="visible"/>
                                      </p:to>
                                    </p:set>
                                    <p:animEffect transition="in" filter="fade">
                                      <p:cBhvr>
                                        <p:cTn id="74" dur="500"/>
                                        <p:tgtEl>
                                          <p:spTgt spid="41"/>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47"/>
                                        </p:tgtEl>
                                        <p:attrNameLst>
                                          <p:attrName>style.visibility</p:attrName>
                                        </p:attrNameLst>
                                      </p:cBhvr>
                                      <p:to>
                                        <p:strVal val="visible"/>
                                      </p:to>
                                    </p:set>
                                    <p:animEffect transition="in" filter="fade">
                                      <p:cBhvr>
                                        <p:cTn id="77" dur="500"/>
                                        <p:tgtEl>
                                          <p:spTgt spid="47"/>
                                        </p:tgtEl>
                                      </p:cBhvr>
                                    </p:animEffect>
                                  </p:childTnLst>
                                </p:cTn>
                              </p:par>
                              <p:par>
                                <p:cTn id="78" presetID="10" presetClass="entr" presetSubtype="0" fill="hold" nodeType="withEffect">
                                  <p:stCondLst>
                                    <p:cond delay="0"/>
                                  </p:stCondLst>
                                  <p:childTnLst>
                                    <p:set>
                                      <p:cBhvr>
                                        <p:cTn id="79" dur="1" fill="hold">
                                          <p:stCondLst>
                                            <p:cond delay="0"/>
                                          </p:stCondLst>
                                        </p:cTn>
                                        <p:tgtEl>
                                          <p:spTgt spid="46"/>
                                        </p:tgtEl>
                                        <p:attrNameLst>
                                          <p:attrName>style.visibility</p:attrName>
                                        </p:attrNameLst>
                                      </p:cBhvr>
                                      <p:to>
                                        <p:strVal val="visible"/>
                                      </p:to>
                                    </p:set>
                                    <p:animEffect transition="in" filter="fade">
                                      <p:cBhvr>
                                        <p:cTn id="80"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7" grpId="0" animBg="1"/>
      <p:bldP spid="22" grpId="0" animBg="1"/>
      <p:bldP spid="24" grpId="0" animBg="1"/>
      <p:bldP spid="27" grpId="0" animBg="1"/>
      <p:bldP spid="33" grpId="0" animBg="1"/>
      <p:bldP spid="36" grpId="0" animBg="1"/>
      <p:bldP spid="39" grpId="0" animBg="1"/>
      <p:bldP spid="42" grpId="0" animBg="1"/>
      <p:bldP spid="4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D733C-7C0C-4B59-9AB5-E45733C6CCB8}"/>
              </a:ext>
            </a:extLst>
          </p:cNvPr>
          <p:cNvSpPr>
            <a:spLocks noGrp="1"/>
          </p:cNvSpPr>
          <p:nvPr>
            <p:ph type="title"/>
          </p:nvPr>
        </p:nvSpPr>
        <p:spPr>
          <a:xfrm>
            <a:off x="0" y="2805"/>
            <a:ext cx="5087007" cy="719666"/>
          </a:xfrm>
        </p:spPr>
        <p:txBody>
          <a:bodyPr>
            <a:normAutofit/>
          </a:bodyPr>
          <a:lstStyle/>
          <a:p>
            <a:r>
              <a:rPr lang="en-GB" sz="3600" b="1" dirty="0">
                <a:solidFill>
                  <a:schemeClr val="accent2">
                    <a:lumMod val="50000"/>
                  </a:schemeClr>
                </a:solidFill>
              </a:rPr>
              <a:t>What influences health?    </a:t>
            </a:r>
          </a:p>
        </p:txBody>
      </p:sp>
      <p:sp>
        <p:nvSpPr>
          <p:cNvPr id="4" name="Footer Placeholder 3">
            <a:extLst>
              <a:ext uri="{FF2B5EF4-FFF2-40B4-BE49-F238E27FC236}">
                <a16:creationId xmlns:a16="http://schemas.microsoft.com/office/drawing/2014/main" id="{CAF87AFD-B6D3-9440-7D0A-C3C29E5D1453}"/>
              </a:ext>
            </a:extLst>
          </p:cNvPr>
          <p:cNvSpPr>
            <a:spLocks noGrp="1"/>
          </p:cNvSpPr>
          <p:nvPr>
            <p:ph type="ftr" sz="quarter" idx="11"/>
          </p:nvPr>
        </p:nvSpPr>
        <p:spPr/>
        <p:txBody>
          <a:bodyPr/>
          <a:lstStyle/>
          <a:p>
            <a:r>
              <a:rPr lang="en-GB" dirty="0"/>
              <a:t>Dr Simona Ferraraccio</a:t>
            </a:r>
          </a:p>
        </p:txBody>
      </p:sp>
      <p:sp>
        <p:nvSpPr>
          <p:cNvPr id="5" name="Slide Number Placeholder 4">
            <a:extLst>
              <a:ext uri="{FF2B5EF4-FFF2-40B4-BE49-F238E27FC236}">
                <a16:creationId xmlns:a16="http://schemas.microsoft.com/office/drawing/2014/main" id="{AA8B4C1B-1F88-05BC-B267-9D9DB903B793}"/>
              </a:ext>
            </a:extLst>
          </p:cNvPr>
          <p:cNvSpPr>
            <a:spLocks noGrp="1"/>
          </p:cNvSpPr>
          <p:nvPr>
            <p:ph type="sldNum" sz="quarter" idx="12"/>
          </p:nvPr>
        </p:nvSpPr>
        <p:spPr>
          <a:xfrm>
            <a:off x="8582697" y="6493021"/>
            <a:ext cx="2743200" cy="365125"/>
          </a:xfrm>
        </p:spPr>
        <p:txBody>
          <a:bodyPr/>
          <a:lstStyle/>
          <a:p>
            <a:fld id="{8E52267C-BE0D-4D67-9FF7-18C6D8685F4B}" type="slidenum">
              <a:rPr lang="en-GB" smtClean="0"/>
              <a:t>26</a:t>
            </a:fld>
            <a:endParaRPr lang="en-GB"/>
          </a:p>
        </p:txBody>
      </p:sp>
      <p:graphicFrame>
        <p:nvGraphicFramePr>
          <p:cNvPr id="6" name="Diagram 5">
            <a:extLst>
              <a:ext uri="{FF2B5EF4-FFF2-40B4-BE49-F238E27FC236}">
                <a16:creationId xmlns:a16="http://schemas.microsoft.com/office/drawing/2014/main" id="{F767C82A-8DF6-8B20-AECE-D02DDEDD070C}"/>
              </a:ext>
            </a:extLst>
          </p:cNvPr>
          <p:cNvGraphicFramePr/>
          <p:nvPr>
            <p:extLst>
              <p:ext uri="{D42A27DB-BD31-4B8C-83A1-F6EECF244321}">
                <p14:modId xmlns:p14="http://schemas.microsoft.com/office/powerpoint/2010/main" val="3112030268"/>
              </p:ext>
            </p:extLst>
          </p:nvPr>
        </p:nvGraphicFramePr>
        <p:xfrm>
          <a:off x="2462914"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5" name="Group 14">
            <a:extLst>
              <a:ext uri="{FF2B5EF4-FFF2-40B4-BE49-F238E27FC236}">
                <a16:creationId xmlns:a16="http://schemas.microsoft.com/office/drawing/2014/main" id="{6917F11A-65A9-45B1-CB67-D880F2E8A187}"/>
              </a:ext>
            </a:extLst>
          </p:cNvPr>
          <p:cNvGrpSpPr/>
          <p:nvPr/>
        </p:nvGrpSpPr>
        <p:grpSpPr>
          <a:xfrm>
            <a:off x="7620867" y="1280523"/>
            <a:ext cx="2848303" cy="791834"/>
            <a:chOff x="7210097" y="743752"/>
            <a:chExt cx="2848303" cy="791834"/>
          </a:xfrm>
        </p:grpSpPr>
        <p:cxnSp>
          <p:nvCxnSpPr>
            <p:cNvPr id="8" name="Straight Arrow Connector 7">
              <a:extLst>
                <a:ext uri="{FF2B5EF4-FFF2-40B4-BE49-F238E27FC236}">
                  <a16:creationId xmlns:a16="http://schemas.microsoft.com/office/drawing/2014/main" id="{D31CB823-91BD-B22D-BD43-65971F0B8842}"/>
                </a:ext>
              </a:extLst>
            </p:cNvPr>
            <p:cNvCxnSpPr/>
            <p:nvPr/>
          </p:nvCxnSpPr>
          <p:spPr>
            <a:xfrm flipV="1">
              <a:off x="7210097" y="1103586"/>
              <a:ext cx="599089" cy="432000"/>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12" name="Oval 11">
              <a:extLst>
                <a:ext uri="{FF2B5EF4-FFF2-40B4-BE49-F238E27FC236}">
                  <a16:creationId xmlns:a16="http://schemas.microsoft.com/office/drawing/2014/main" id="{1785A81D-0CD7-B3A3-6751-2C5E6410151F}"/>
                </a:ext>
              </a:extLst>
            </p:cNvPr>
            <p:cNvSpPr/>
            <p:nvPr/>
          </p:nvSpPr>
          <p:spPr>
            <a:xfrm>
              <a:off x="7809186" y="743752"/>
              <a:ext cx="2249214" cy="719666"/>
            </a:xfrm>
            <a:prstGeom prst="ellipse">
              <a:avLst/>
            </a:prstGeom>
            <a:no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Income </a:t>
              </a:r>
            </a:p>
          </p:txBody>
        </p:sp>
      </p:grpSp>
      <p:grpSp>
        <p:nvGrpSpPr>
          <p:cNvPr id="14" name="Group 13">
            <a:extLst>
              <a:ext uri="{FF2B5EF4-FFF2-40B4-BE49-F238E27FC236}">
                <a16:creationId xmlns:a16="http://schemas.microsoft.com/office/drawing/2014/main" id="{5056AC0C-0B03-36A7-E3E6-872E2E9CDC83}"/>
              </a:ext>
            </a:extLst>
          </p:cNvPr>
          <p:cNvGrpSpPr/>
          <p:nvPr/>
        </p:nvGrpSpPr>
        <p:grpSpPr>
          <a:xfrm>
            <a:off x="7620867" y="2050260"/>
            <a:ext cx="2848303" cy="791833"/>
            <a:chOff x="7210097" y="1513489"/>
            <a:chExt cx="2848303" cy="791833"/>
          </a:xfrm>
        </p:grpSpPr>
        <p:cxnSp>
          <p:nvCxnSpPr>
            <p:cNvPr id="9" name="Straight Arrow Connector 8">
              <a:extLst>
                <a:ext uri="{FF2B5EF4-FFF2-40B4-BE49-F238E27FC236}">
                  <a16:creationId xmlns:a16="http://schemas.microsoft.com/office/drawing/2014/main" id="{3A7A863A-AF7D-34A3-7B5B-5D97973512B2}"/>
                </a:ext>
              </a:extLst>
            </p:cNvPr>
            <p:cNvCxnSpPr>
              <a:cxnSpLocks/>
            </p:cNvCxnSpPr>
            <p:nvPr/>
          </p:nvCxnSpPr>
          <p:spPr>
            <a:xfrm>
              <a:off x="7210097" y="1513489"/>
              <a:ext cx="599089" cy="432000"/>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13" name="Oval 12">
              <a:extLst>
                <a:ext uri="{FF2B5EF4-FFF2-40B4-BE49-F238E27FC236}">
                  <a16:creationId xmlns:a16="http://schemas.microsoft.com/office/drawing/2014/main" id="{CBE870F2-7842-5F4C-65E2-B693155B4323}"/>
                </a:ext>
              </a:extLst>
            </p:cNvPr>
            <p:cNvSpPr/>
            <p:nvPr/>
          </p:nvSpPr>
          <p:spPr>
            <a:xfrm>
              <a:off x="7809186" y="1585656"/>
              <a:ext cx="2249214" cy="719666"/>
            </a:xfrm>
            <a:prstGeom prst="ellipse">
              <a:avLst/>
            </a:prstGeom>
            <a:no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Social status </a:t>
              </a:r>
            </a:p>
          </p:txBody>
        </p:sp>
      </p:grpSp>
      <p:grpSp>
        <p:nvGrpSpPr>
          <p:cNvPr id="16" name="Group 15">
            <a:extLst>
              <a:ext uri="{FF2B5EF4-FFF2-40B4-BE49-F238E27FC236}">
                <a16:creationId xmlns:a16="http://schemas.microsoft.com/office/drawing/2014/main" id="{8BB6956C-40F6-2285-80BD-262A78D9F133}"/>
              </a:ext>
            </a:extLst>
          </p:cNvPr>
          <p:cNvGrpSpPr/>
          <p:nvPr/>
        </p:nvGrpSpPr>
        <p:grpSpPr>
          <a:xfrm flipH="1">
            <a:off x="2544370" y="1236521"/>
            <a:ext cx="2848303" cy="791834"/>
            <a:chOff x="7210097" y="743752"/>
            <a:chExt cx="2848303" cy="791834"/>
          </a:xfrm>
        </p:grpSpPr>
        <p:cxnSp>
          <p:nvCxnSpPr>
            <p:cNvPr id="17" name="Straight Arrow Connector 16">
              <a:extLst>
                <a:ext uri="{FF2B5EF4-FFF2-40B4-BE49-F238E27FC236}">
                  <a16:creationId xmlns:a16="http://schemas.microsoft.com/office/drawing/2014/main" id="{DACFB883-95A6-0364-6B68-F8563117E4C7}"/>
                </a:ext>
              </a:extLst>
            </p:cNvPr>
            <p:cNvCxnSpPr/>
            <p:nvPr/>
          </p:nvCxnSpPr>
          <p:spPr>
            <a:xfrm flipV="1">
              <a:off x="7210097" y="1103586"/>
              <a:ext cx="599089" cy="432000"/>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18" name="Oval 17">
              <a:extLst>
                <a:ext uri="{FF2B5EF4-FFF2-40B4-BE49-F238E27FC236}">
                  <a16:creationId xmlns:a16="http://schemas.microsoft.com/office/drawing/2014/main" id="{51E079C1-038D-B22E-385D-63E9DA816971}"/>
                </a:ext>
              </a:extLst>
            </p:cNvPr>
            <p:cNvSpPr/>
            <p:nvPr/>
          </p:nvSpPr>
          <p:spPr>
            <a:xfrm>
              <a:off x="7809186" y="743752"/>
              <a:ext cx="2249214" cy="719666"/>
            </a:xfrm>
            <a:prstGeom prst="ellipse">
              <a:avLst/>
            </a:prstGeom>
            <a:no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Education </a:t>
              </a:r>
            </a:p>
          </p:txBody>
        </p:sp>
      </p:grpSp>
      <p:grpSp>
        <p:nvGrpSpPr>
          <p:cNvPr id="19" name="Group 18">
            <a:extLst>
              <a:ext uri="{FF2B5EF4-FFF2-40B4-BE49-F238E27FC236}">
                <a16:creationId xmlns:a16="http://schemas.microsoft.com/office/drawing/2014/main" id="{F422CDC6-2536-2440-3C69-95441317F8E7}"/>
              </a:ext>
            </a:extLst>
          </p:cNvPr>
          <p:cNvGrpSpPr/>
          <p:nvPr/>
        </p:nvGrpSpPr>
        <p:grpSpPr>
          <a:xfrm flipH="1">
            <a:off x="656814" y="3842028"/>
            <a:ext cx="3024352" cy="915642"/>
            <a:chOff x="7210097" y="743752"/>
            <a:chExt cx="2848303" cy="791834"/>
          </a:xfrm>
        </p:grpSpPr>
        <p:cxnSp>
          <p:nvCxnSpPr>
            <p:cNvPr id="20" name="Straight Arrow Connector 19">
              <a:extLst>
                <a:ext uri="{FF2B5EF4-FFF2-40B4-BE49-F238E27FC236}">
                  <a16:creationId xmlns:a16="http://schemas.microsoft.com/office/drawing/2014/main" id="{3FA5FE57-47A0-3E62-9BAD-ECD49842770A}"/>
                </a:ext>
              </a:extLst>
            </p:cNvPr>
            <p:cNvCxnSpPr/>
            <p:nvPr/>
          </p:nvCxnSpPr>
          <p:spPr>
            <a:xfrm flipV="1">
              <a:off x="7210097" y="1103586"/>
              <a:ext cx="599089" cy="432000"/>
            </a:xfrm>
            <a:prstGeom prst="straightConnector1">
              <a:avLst/>
            </a:prstGeom>
            <a:ln>
              <a:solidFill>
                <a:schemeClr val="accent5">
                  <a:lumMod val="40000"/>
                  <a:lumOff val="6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095078ED-4D92-3DBC-3F2C-AB1F9F6F5250}"/>
                </a:ext>
              </a:extLst>
            </p:cNvPr>
            <p:cNvSpPr/>
            <p:nvPr/>
          </p:nvSpPr>
          <p:spPr>
            <a:xfrm>
              <a:off x="7809186" y="743752"/>
              <a:ext cx="2249214" cy="719666"/>
            </a:xfrm>
            <a:prstGeom prst="ellipse">
              <a:avLst/>
            </a:prstGeom>
            <a:no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Employment &amp; working conditions </a:t>
              </a:r>
            </a:p>
          </p:txBody>
        </p:sp>
      </p:grpSp>
      <p:grpSp>
        <p:nvGrpSpPr>
          <p:cNvPr id="22" name="Group 21">
            <a:extLst>
              <a:ext uri="{FF2B5EF4-FFF2-40B4-BE49-F238E27FC236}">
                <a16:creationId xmlns:a16="http://schemas.microsoft.com/office/drawing/2014/main" id="{7701DDD1-5D86-600C-0FAA-115574C7C5EA}"/>
              </a:ext>
            </a:extLst>
          </p:cNvPr>
          <p:cNvGrpSpPr/>
          <p:nvPr/>
        </p:nvGrpSpPr>
        <p:grpSpPr>
          <a:xfrm flipH="1">
            <a:off x="63059" y="4950212"/>
            <a:ext cx="3163616" cy="832190"/>
            <a:chOff x="7078940" y="743752"/>
            <a:chExt cx="2979460" cy="719666"/>
          </a:xfrm>
        </p:grpSpPr>
        <p:cxnSp>
          <p:nvCxnSpPr>
            <p:cNvPr id="23" name="Straight Arrow Connector 22">
              <a:extLst>
                <a:ext uri="{FF2B5EF4-FFF2-40B4-BE49-F238E27FC236}">
                  <a16:creationId xmlns:a16="http://schemas.microsoft.com/office/drawing/2014/main" id="{48D79470-D308-AAAB-A926-17F190F4B33E}"/>
                </a:ext>
              </a:extLst>
            </p:cNvPr>
            <p:cNvCxnSpPr>
              <a:cxnSpLocks/>
            </p:cNvCxnSpPr>
            <p:nvPr/>
          </p:nvCxnSpPr>
          <p:spPr>
            <a:xfrm>
              <a:off x="7078940" y="1103586"/>
              <a:ext cx="730247" cy="0"/>
            </a:xfrm>
            <a:prstGeom prst="straightConnector1">
              <a:avLst/>
            </a:prstGeom>
            <a:ln>
              <a:solidFill>
                <a:schemeClr val="accent5">
                  <a:lumMod val="40000"/>
                  <a:lumOff val="6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24" name="Oval 23">
              <a:extLst>
                <a:ext uri="{FF2B5EF4-FFF2-40B4-BE49-F238E27FC236}">
                  <a16:creationId xmlns:a16="http://schemas.microsoft.com/office/drawing/2014/main" id="{087E3670-A629-188D-552E-FFB67AE5800C}"/>
                </a:ext>
              </a:extLst>
            </p:cNvPr>
            <p:cNvSpPr/>
            <p:nvPr/>
          </p:nvSpPr>
          <p:spPr>
            <a:xfrm>
              <a:off x="7809186" y="743752"/>
              <a:ext cx="2249214" cy="719666"/>
            </a:xfrm>
            <a:prstGeom prst="ellipse">
              <a:avLst/>
            </a:prstGeom>
            <a:no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Water, air, communities, housing</a:t>
              </a:r>
            </a:p>
          </p:txBody>
        </p:sp>
      </p:grpSp>
      <p:pic>
        <p:nvPicPr>
          <p:cNvPr id="26" name="Picture 25" descr="A black and yellow logo&#10;&#10;Description automatically generated">
            <a:extLst>
              <a:ext uri="{FF2B5EF4-FFF2-40B4-BE49-F238E27FC236}">
                <a16:creationId xmlns:a16="http://schemas.microsoft.com/office/drawing/2014/main" id="{EE0921E2-CAD7-998E-9219-651C2E8B664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grpSp>
        <p:nvGrpSpPr>
          <p:cNvPr id="27" name="Group 26">
            <a:extLst>
              <a:ext uri="{FF2B5EF4-FFF2-40B4-BE49-F238E27FC236}">
                <a16:creationId xmlns:a16="http://schemas.microsoft.com/office/drawing/2014/main" id="{8362AEE2-21C5-2F2D-C7D8-552C16D90115}"/>
              </a:ext>
            </a:extLst>
          </p:cNvPr>
          <p:cNvGrpSpPr/>
          <p:nvPr/>
        </p:nvGrpSpPr>
        <p:grpSpPr>
          <a:xfrm flipH="1">
            <a:off x="2483060" y="2006258"/>
            <a:ext cx="2888593" cy="719666"/>
            <a:chOff x="7169807" y="743752"/>
            <a:chExt cx="2888593" cy="719666"/>
          </a:xfrm>
        </p:grpSpPr>
        <p:cxnSp>
          <p:nvCxnSpPr>
            <p:cNvPr id="28" name="Straight Arrow Connector 27">
              <a:extLst>
                <a:ext uri="{FF2B5EF4-FFF2-40B4-BE49-F238E27FC236}">
                  <a16:creationId xmlns:a16="http://schemas.microsoft.com/office/drawing/2014/main" id="{771505D1-B32B-D19D-DA6C-77312347571E}"/>
                </a:ext>
              </a:extLst>
            </p:cNvPr>
            <p:cNvCxnSpPr>
              <a:cxnSpLocks/>
            </p:cNvCxnSpPr>
            <p:nvPr/>
          </p:nvCxnSpPr>
          <p:spPr>
            <a:xfrm>
              <a:off x="7169807" y="765849"/>
              <a:ext cx="639379" cy="337737"/>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29" name="Oval 28">
              <a:extLst>
                <a:ext uri="{FF2B5EF4-FFF2-40B4-BE49-F238E27FC236}">
                  <a16:creationId xmlns:a16="http://schemas.microsoft.com/office/drawing/2014/main" id="{16070612-8911-8437-DC66-DD87985AF62D}"/>
                </a:ext>
              </a:extLst>
            </p:cNvPr>
            <p:cNvSpPr/>
            <p:nvPr/>
          </p:nvSpPr>
          <p:spPr>
            <a:xfrm>
              <a:off x="7809186" y="743752"/>
              <a:ext cx="2249214" cy="719666"/>
            </a:xfrm>
            <a:prstGeom prst="ellipse">
              <a:avLst/>
            </a:prstGeom>
            <a:no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Social support network</a:t>
              </a:r>
            </a:p>
          </p:txBody>
        </p:sp>
      </p:grpSp>
      <p:grpSp>
        <p:nvGrpSpPr>
          <p:cNvPr id="31" name="Group 30">
            <a:extLst>
              <a:ext uri="{FF2B5EF4-FFF2-40B4-BE49-F238E27FC236}">
                <a16:creationId xmlns:a16="http://schemas.microsoft.com/office/drawing/2014/main" id="{9EABCBCE-AFBB-E2EC-A575-01AA8782A3CD}"/>
              </a:ext>
            </a:extLst>
          </p:cNvPr>
          <p:cNvGrpSpPr/>
          <p:nvPr/>
        </p:nvGrpSpPr>
        <p:grpSpPr>
          <a:xfrm flipH="1">
            <a:off x="5371653" y="452186"/>
            <a:ext cx="2249214" cy="1061303"/>
            <a:chOff x="7809186" y="743752"/>
            <a:chExt cx="2249214" cy="1017499"/>
          </a:xfrm>
        </p:grpSpPr>
        <p:cxnSp>
          <p:nvCxnSpPr>
            <p:cNvPr id="32" name="Straight Arrow Connector 31">
              <a:extLst>
                <a:ext uri="{FF2B5EF4-FFF2-40B4-BE49-F238E27FC236}">
                  <a16:creationId xmlns:a16="http://schemas.microsoft.com/office/drawing/2014/main" id="{B3393DCD-995D-F12C-B5D3-C412A4B5D43D}"/>
                </a:ext>
              </a:extLst>
            </p:cNvPr>
            <p:cNvCxnSpPr>
              <a:cxnSpLocks/>
              <a:endCxn id="33" idx="4"/>
            </p:cNvCxnSpPr>
            <p:nvPr/>
          </p:nvCxnSpPr>
          <p:spPr>
            <a:xfrm flipH="1" flipV="1">
              <a:off x="8933793" y="1463418"/>
              <a:ext cx="0" cy="297833"/>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33" name="Oval 32">
              <a:extLst>
                <a:ext uri="{FF2B5EF4-FFF2-40B4-BE49-F238E27FC236}">
                  <a16:creationId xmlns:a16="http://schemas.microsoft.com/office/drawing/2014/main" id="{36170CF7-1AD0-42BF-BE64-20B0E20DA976}"/>
                </a:ext>
              </a:extLst>
            </p:cNvPr>
            <p:cNvSpPr/>
            <p:nvPr/>
          </p:nvSpPr>
          <p:spPr>
            <a:xfrm>
              <a:off x="7809186" y="743752"/>
              <a:ext cx="2249214" cy="719666"/>
            </a:xfrm>
            <a:prstGeom prst="ellipse">
              <a:avLst/>
            </a:prstGeom>
            <a:no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Culture</a:t>
              </a:r>
            </a:p>
          </p:txBody>
        </p:sp>
      </p:grpSp>
      <p:grpSp>
        <p:nvGrpSpPr>
          <p:cNvPr id="35" name="Group 34">
            <a:extLst>
              <a:ext uri="{FF2B5EF4-FFF2-40B4-BE49-F238E27FC236}">
                <a16:creationId xmlns:a16="http://schemas.microsoft.com/office/drawing/2014/main" id="{7A11A62F-3979-1BC4-3D0C-2E9B9DB0F80D}"/>
              </a:ext>
            </a:extLst>
          </p:cNvPr>
          <p:cNvGrpSpPr/>
          <p:nvPr/>
        </p:nvGrpSpPr>
        <p:grpSpPr>
          <a:xfrm>
            <a:off x="9331586" y="3957425"/>
            <a:ext cx="2848303" cy="791834"/>
            <a:chOff x="7210097" y="743752"/>
            <a:chExt cx="2848303" cy="791834"/>
          </a:xfrm>
        </p:grpSpPr>
        <p:cxnSp>
          <p:nvCxnSpPr>
            <p:cNvPr id="36" name="Straight Arrow Connector 35">
              <a:extLst>
                <a:ext uri="{FF2B5EF4-FFF2-40B4-BE49-F238E27FC236}">
                  <a16:creationId xmlns:a16="http://schemas.microsoft.com/office/drawing/2014/main" id="{A2A8CAB2-4FA1-EDCB-C2B5-CA4669E55361}"/>
                </a:ext>
              </a:extLst>
            </p:cNvPr>
            <p:cNvCxnSpPr/>
            <p:nvPr/>
          </p:nvCxnSpPr>
          <p:spPr>
            <a:xfrm flipV="1">
              <a:off x="7210097" y="1103586"/>
              <a:ext cx="599089" cy="432000"/>
            </a:xfrm>
            <a:prstGeom prst="straightConnector1">
              <a:avLst/>
            </a:prstGeom>
            <a:ln>
              <a:solidFill>
                <a:schemeClr val="accent4"/>
              </a:solidFill>
              <a:tailEnd type="triangle"/>
            </a:ln>
          </p:spPr>
          <p:style>
            <a:lnRef idx="2">
              <a:schemeClr val="accent1"/>
            </a:lnRef>
            <a:fillRef idx="0">
              <a:schemeClr val="accent1"/>
            </a:fillRef>
            <a:effectRef idx="1">
              <a:schemeClr val="accent1"/>
            </a:effectRef>
            <a:fontRef idx="minor">
              <a:schemeClr val="tx1"/>
            </a:fontRef>
          </p:style>
        </p:cxnSp>
        <p:sp>
          <p:nvSpPr>
            <p:cNvPr id="37" name="Oval 36">
              <a:extLst>
                <a:ext uri="{FF2B5EF4-FFF2-40B4-BE49-F238E27FC236}">
                  <a16:creationId xmlns:a16="http://schemas.microsoft.com/office/drawing/2014/main" id="{12AD36C3-32FC-0016-2B95-39B377219ABE}"/>
                </a:ext>
              </a:extLst>
            </p:cNvPr>
            <p:cNvSpPr/>
            <p:nvPr/>
          </p:nvSpPr>
          <p:spPr>
            <a:xfrm>
              <a:off x="7809186" y="743752"/>
              <a:ext cx="2249214" cy="719666"/>
            </a:xfrm>
            <a:prstGeom prst="ellipse">
              <a:avLst/>
            </a:pr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Genetics</a:t>
              </a:r>
            </a:p>
          </p:txBody>
        </p:sp>
      </p:grpSp>
      <p:grpSp>
        <p:nvGrpSpPr>
          <p:cNvPr id="38" name="Group 37">
            <a:extLst>
              <a:ext uri="{FF2B5EF4-FFF2-40B4-BE49-F238E27FC236}">
                <a16:creationId xmlns:a16="http://schemas.microsoft.com/office/drawing/2014/main" id="{0ACD4580-B46E-8FC3-4674-1927E4E81905}"/>
              </a:ext>
            </a:extLst>
          </p:cNvPr>
          <p:cNvGrpSpPr/>
          <p:nvPr/>
        </p:nvGrpSpPr>
        <p:grpSpPr>
          <a:xfrm>
            <a:off x="9126070" y="5634075"/>
            <a:ext cx="3015848" cy="805461"/>
            <a:chOff x="7053929" y="294222"/>
            <a:chExt cx="3015848" cy="805461"/>
          </a:xfrm>
        </p:grpSpPr>
        <p:cxnSp>
          <p:nvCxnSpPr>
            <p:cNvPr id="39" name="Straight Arrow Connector 38">
              <a:extLst>
                <a:ext uri="{FF2B5EF4-FFF2-40B4-BE49-F238E27FC236}">
                  <a16:creationId xmlns:a16="http://schemas.microsoft.com/office/drawing/2014/main" id="{47FEE899-ECA9-251F-8DEB-BAF1AC543B3B}"/>
                </a:ext>
              </a:extLst>
            </p:cNvPr>
            <p:cNvCxnSpPr>
              <a:cxnSpLocks/>
            </p:cNvCxnSpPr>
            <p:nvPr/>
          </p:nvCxnSpPr>
          <p:spPr>
            <a:xfrm>
              <a:off x="7053929" y="509701"/>
              <a:ext cx="766634" cy="287665"/>
            </a:xfrm>
            <a:prstGeom prst="straightConnector1">
              <a:avLst/>
            </a:prstGeom>
            <a:ln>
              <a:solidFill>
                <a:schemeClr val="accent4"/>
              </a:solidFill>
              <a:tailEnd type="triangle"/>
            </a:ln>
          </p:spPr>
          <p:style>
            <a:lnRef idx="2">
              <a:schemeClr val="accent1"/>
            </a:lnRef>
            <a:fillRef idx="0">
              <a:schemeClr val="accent1"/>
            </a:fillRef>
            <a:effectRef idx="1">
              <a:schemeClr val="accent1"/>
            </a:effectRef>
            <a:fontRef idx="minor">
              <a:schemeClr val="tx1"/>
            </a:fontRef>
          </p:style>
        </p:cxnSp>
        <p:sp>
          <p:nvSpPr>
            <p:cNvPr id="40" name="Oval 39">
              <a:extLst>
                <a:ext uri="{FF2B5EF4-FFF2-40B4-BE49-F238E27FC236}">
                  <a16:creationId xmlns:a16="http://schemas.microsoft.com/office/drawing/2014/main" id="{675F3F66-5AFC-45EE-FB13-7F52DAA4649F}"/>
                </a:ext>
              </a:extLst>
            </p:cNvPr>
            <p:cNvSpPr/>
            <p:nvPr/>
          </p:nvSpPr>
          <p:spPr>
            <a:xfrm>
              <a:off x="7820563" y="294222"/>
              <a:ext cx="2249214" cy="805461"/>
            </a:xfrm>
            <a:prstGeom prst="ellipse">
              <a:avLst/>
            </a:pr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Personal habits and coping skills</a:t>
              </a:r>
            </a:p>
          </p:txBody>
        </p:sp>
      </p:grpSp>
      <p:grpSp>
        <p:nvGrpSpPr>
          <p:cNvPr id="44" name="Group 43">
            <a:extLst>
              <a:ext uri="{FF2B5EF4-FFF2-40B4-BE49-F238E27FC236}">
                <a16:creationId xmlns:a16="http://schemas.microsoft.com/office/drawing/2014/main" id="{4727EA85-CA9E-13BE-C02E-4FFD08408462}"/>
              </a:ext>
            </a:extLst>
          </p:cNvPr>
          <p:cNvGrpSpPr/>
          <p:nvPr/>
        </p:nvGrpSpPr>
        <p:grpSpPr>
          <a:xfrm>
            <a:off x="7546740" y="3593447"/>
            <a:ext cx="2249214" cy="1167738"/>
            <a:chOff x="6684579" y="375035"/>
            <a:chExt cx="2249214" cy="1167738"/>
          </a:xfrm>
        </p:grpSpPr>
        <p:cxnSp>
          <p:nvCxnSpPr>
            <p:cNvPr id="45" name="Straight Arrow Connector 44">
              <a:extLst>
                <a:ext uri="{FF2B5EF4-FFF2-40B4-BE49-F238E27FC236}">
                  <a16:creationId xmlns:a16="http://schemas.microsoft.com/office/drawing/2014/main" id="{7DDC5ABE-AD9E-3B3C-9E84-8C76276FAAD9}"/>
                </a:ext>
              </a:extLst>
            </p:cNvPr>
            <p:cNvCxnSpPr>
              <a:cxnSpLocks/>
            </p:cNvCxnSpPr>
            <p:nvPr/>
          </p:nvCxnSpPr>
          <p:spPr>
            <a:xfrm flipV="1">
              <a:off x="7809186" y="1103586"/>
              <a:ext cx="0" cy="439187"/>
            </a:xfrm>
            <a:prstGeom prst="straightConnector1">
              <a:avLst/>
            </a:prstGeom>
            <a:ln>
              <a:solidFill>
                <a:schemeClr val="accent4"/>
              </a:solidFill>
              <a:tailEnd type="triangle"/>
            </a:ln>
          </p:spPr>
          <p:style>
            <a:lnRef idx="2">
              <a:schemeClr val="accent1"/>
            </a:lnRef>
            <a:fillRef idx="0">
              <a:schemeClr val="accent1"/>
            </a:fillRef>
            <a:effectRef idx="1">
              <a:schemeClr val="accent1"/>
            </a:effectRef>
            <a:fontRef idx="minor">
              <a:schemeClr val="tx1"/>
            </a:fontRef>
          </p:style>
        </p:cxnSp>
        <p:sp>
          <p:nvSpPr>
            <p:cNvPr id="46" name="Oval 45">
              <a:extLst>
                <a:ext uri="{FF2B5EF4-FFF2-40B4-BE49-F238E27FC236}">
                  <a16:creationId xmlns:a16="http://schemas.microsoft.com/office/drawing/2014/main" id="{34E346F1-2975-8B9A-D142-82FD29978817}"/>
                </a:ext>
              </a:extLst>
            </p:cNvPr>
            <p:cNvSpPr/>
            <p:nvPr/>
          </p:nvSpPr>
          <p:spPr>
            <a:xfrm>
              <a:off x="6684579" y="375035"/>
              <a:ext cx="2249214" cy="719666"/>
            </a:xfrm>
            <a:prstGeom prst="ellipse">
              <a:avLst/>
            </a:pr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Gender</a:t>
              </a:r>
            </a:p>
          </p:txBody>
        </p:sp>
      </p:grpSp>
      <p:grpSp>
        <p:nvGrpSpPr>
          <p:cNvPr id="49" name="Group 48">
            <a:extLst>
              <a:ext uri="{FF2B5EF4-FFF2-40B4-BE49-F238E27FC236}">
                <a16:creationId xmlns:a16="http://schemas.microsoft.com/office/drawing/2014/main" id="{10965815-F6CA-FC03-D62B-9E460FD229A3}"/>
              </a:ext>
            </a:extLst>
          </p:cNvPr>
          <p:cNvGrpSpPr/>
          <p:nvPr/>
        </p:nvGrpSpPr>
        <p:grpSpPr>
          <a:xfrm flipH="1">
            <a:off x="3114323" y="3482197"/>
            <a:ext cx="2388234" cy="1267062"/>
            <a:chOff x="6975564" y="811480"/>
            <a:chExt cx="2249214" cy="1095736"/>
          </a:xfrm>
        </p:grpSpPr>
        <p:cxnSp>
          <p:nvCxnSpPr>
            <p:cNvPr id="50" name="Straight Arrow Connector 49">
              <a:extLst>
                <a:ext uri="{FF2B5EF4-FFF2-40B4-BE49-F238E27FC236}">
                  <a16:creationId xmlns:a16="http://schemas.microsoft.com/office/drawing/2014/main" id="{95B8E068-36DF-652E-EAD4-6CC5F54BAB2B}"/>
                </a:ext>
              </a:extLst>
            </p:cNvPr>
            <p:cNvCxnSpPr>
              <a:cxnSpLocks/>
            </p:cNvCxnSpPr>
            <p:nvPr/>
          </p:nvCxnSpPr>
          <p:spPr>
            <a:xfrm flipH="1" flipV="1">
              <a:off x="8132961" y="1539133"/>
              <a:ext cx="0" cy="368083"/>
            </a:xfrm>
            <a:prstGeom prst="straightConnector1">
              <a:avLst/>
            </a:prstGeom>
            <a:ln>
              <a:solidFill>
                <a:schemeClr val="accent5">
                  <a:lumMod val="40000"/>
                  <a:lumOff val="6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51" name="Oval 50">
              <a:extLst>
                <a:ext uri="{FF2B5EF4-FFF2-40B4-BE49-F238E27FC236}">
                  <a16:creationId xmlns:a16="http://schemas.microsoft.com/office/drawing/2014/main" id="{88990765-59C6-1031-25C5-D65A4C7919F9}"/>
                </a:ext>
              </a:extLst>
            </p:cNvPr>
            <p:cNvSpPr/>
            <p:nvPr/>
          </p:nvSpPr>
          <p:spPr>
            <a:xfrm>
              <a:off x="6975564" y="811480"/>
              <a:ext cx="2249214" cy="719666"/>
            </a:xfrm>
            <a:prstGeom prst="ellipse">
              <a:avLst/>
            </a:prstGeom>
            <a:no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Health services</a:t>
              </a:r>
            </a:p>
          </p:txBody>
        </p:sp>
      </p:grpSp>
      <p:sp>
        <p:nvSpPr>
          <p:cNvPr id="57" name="TextBox 56">
            <a:extLst>
              <a:ext uri="{FF2B5EF4-FFF2-40B4-BE49-F238E27FC236}">
                <a16:creationId xmlns:a16="http://schemas.microsoft.com/office/drawing/2014/main" id="{D15D007B-4CBE-BEA3-DEF7-983DD9F3E351}"/>
              </a:ext>
            </a:extLst>
          </p:cNvPr>
          <p:cNvSpPr txBox="1"/>
          <p:nvPr/>
        </p:nvSpPr>
        <p:spPr>
          <a:xfrm>
            <a:off x="8597459" y="141119"/>
            <a:ext cx="3473668" cy="954107"/>
          </a:xfrm>
          <a:prstGeom prst="rect">
            <a:avLst/>
          </a:prstGeom>
          <a:solidFill>
            <a:schemeClr val="bg1">
              <a:lumMod val="95000"/>
            </a:schemeClr>
          </a:solidFill>
        </p:spPr>
        <p:txBody>
          <a:bodyPr wrap="square">
            <a:spAutoFit/>
          </a:bodyPr>
          <a:lstStyle/>
          <a:p>
            <a:pPr algn="r"/>
            <a:r>
              <a:rPr lang="en-GB" sz="2800" b="1" dirty="0">
                <a:solidFill>
                  <a:schemeClr val="tx1">
                    <a:lumMod val="95000"/>
                    <a:lumOff val="5000"/>
                  </a:schemeClr>
                </a:solidFill>
              </a:rPr>
              <a:t>DETERMINANTS of HEALTH</a:t>
            </a:r>
            <a:endParaRPr lang="en-GB" sz="2800" dirty="0">
              <a:solidFill>
                <a:schemeClr val="tx1">
                  <a:lumMod val="95000"/>
                  <a:lumOff val="5000"/>
                </a:schemeClr>
              </a:solidFill>
            </a:endParaRPr>
          </a:p>
        </p:txBody>
      </p:sp>
    </p:spTree>
    <p:extLst>
      <p:ext uri="{BB962C8B-B14F-4D97-AF65-F5344CB8AC3E}">
        <p14:creationId xmlns:p14="http://schemas.microsoft.com/office/powerpoint/2010/main" val="304067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par>
                                <p:cTn id="11" presetID="10" presetClass="entr" presetSubtype="0" fill="hold" nodeType="withEffect">
                                  <p:stCondLst>
                                    <p:cond delay="0"/>
                                  </p:stCondLst>
                                  <p:childTnLst>
                                    <p:set>
                                      <p:cBhvr>
                                        <p:cTn id="12" dur="1" fill="hold">
                                          <p:stCondLst>
                                            <p:cond delay="0"/>
                                          </p:stCondLst>
                                        </p:cTn>
                                        <p:tgtEl>
                                          <p:spTgt spid="31"/>
                                        </p:tgtEl>
                                        <p:attrNameLst>
                                          <p:attrName>style.visibility</p:attrName>
                                        </p:attrNameLst>
                                      </p:cBhvr>
                                      <p:to>
                                        <p:strVal val="visible"/>
                                      </p:to>
                                    </p:set>
                                    <p:animEffect transition="in" filter="fade">
                                      <p:cBhvr>
                                        <p:cTn id="13" dur="500"/>
                                        <p:tgtEl>
                                          <p:spTgt spid="31"/>
                                        </p:tgtEl>
                                      </p:cBhvr>
                                    </p:animEffect>
                                  </p:childTnLst>
                                </p:cTn>
                              </p:par>
                              <p:par>
                                <p:cTn id="14" presetID="10" presetClass="entr" presetSubtype="0" fill="hold"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par>
                                <p:cTn id="17" presetID="10" presetClass="entr" presetSubtype="0" fill="hold"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49"/>
                                        </p:tgtEl>
                                        <p:attrNameLst>
                                          <p:attrName>style.visibility</p:attrName>
                                        </p:attrNameLst>
                                      </p:cBhvr>
                                      <p:to>
                                        <p:strVal val="visible"/>
                                      </p:to>
                                    </p:set>
                                    <p:animEffect transition="in" filter="fade">
                                      <p:cBhvr>
                                        <p:cTn id="24" dur="500"/>
                                        <p:tgtEl>
                                          <p:spTgt spid="49"/>
                                        </p:tgtEl>
                                      </p:cBhvr>
                                    </p:animEffect>
                                  </p:childTnLst>
                                </p:cTn>
                              </p:par>
                              <p:par>
                                <p:cTn id="25" presetID="10" presetClass="entr" presetSubtype="0" fill="hold"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par>
                                <p:cTn id="28" presetID="10" presetClass="entr" presetSubtype="0" fill="hold" nodeType="with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500"/>
                                        <p:tgtEl>
                                          <p:spTgt spid="22"/>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4"/>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5"/>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BE4E29-3A11-7389-A997-E08DEC53D25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BOX A: WHAT INFLUENCES HEALTH?</a:t>
            </a:r>
          </a:p>
        </p:txBody>
      </p:sp>
      <p:pic>
        <p:nvPicPr>
          <p:cNvPr id="11" name="Online Media 10" title="Social Determinants of Health Animation">
            <a:hlinkClick r:id="" action="ppaction://media"/>
            <a:extLst>
              <a:ext uri="{FF2B5EF4-FFF2-40B4-BE49-F238E27FC236}">
                <a16:creationId xmlns:a16="http://schemas.microsoft.com/office/drawing/2014/main" id="{37778222-A7DA-09AA-023A-7B4079DBE50F}"/>
              </a:ext>
            </a:extLst>
          </p:cNvPr>
          <p:cNvPicPr>
            <a:picLocks noRot="1" noChangeAspect="1"/>
          </p:cNvPicPr>
          <p:nvPr>
            <a:videoFile r:link="rId1"/>
          </p:nvPr>
        </p:nvPicPr>
        <p:blipFill>
          <a:blip r:embed="rId3"/>
          <a:stretch>
            <a:fillRect/>
          </a:stretch>
        </p:blipFill>
        <p:spPr>
          <a:xfrm>
            <a:off x="2207328" y="1675227"/>
            <a:ext cx="7777343" cy="4394199"/>
          </a:xfrm>
          <a:prstGeom prst="rect">
            <a:avLst/>
          </a:prstGeom>
        </p:spPr>
      </p:pic>
      <p:sp>
        <p:nvSpPr>
          <p:cNvPr id="4" name="Footer Placeholder 3">
            <a:extLst>
              <a:ext uri="{FF2B5EF4-FFF2-40B4-BE49-F238E27FC236}">
                <a16:creationId xmlns:a16="http://schemas.microsoft.com/office/drawing/2014/main" id="{8D1ABF53-3A40-BF86-4991-2C20CC77F26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1E09F520-49A0-6515-7F69-5AA4BE68306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E52267C-BE0D-4D67-9FF7-18C6D8685F4B}" type="slidenum">
              <a:rPr lang="en-US" smtClean="0">
                <a:solidFill>
                  <a:schemeClr val="tx1">
                    <a:tint val="75000"/>
                  </a:schemeClr>
                </a:solidFill>
              </a:rPr>
              <a:pPr>
                <a:spcAft>
                  <a:spcPts val="600"/>
                </a:spcAft>
              </a:pPr>
              <a:t>27</a:t>
            </a:fld>
            <a:endParaRPr lang="en-US">
              <a:solidFill>
                <a:schemeClr val="tx1">
                  <a:tint val="75000"/>
                </a:schemeClr>
              </a:solidFill>
            </a:endParaRPr>
          </a:p>
        </p:txBody>
      </p:sp>
      <p:pic>
        <p:nvPicPr>
          <p:cNvPr id="17" name="Picture 16" descr="A black and yellow logo&#10;&#10;Description automatically generated">
            <a:extLst>
              <a:ext uri="{FF2B5EF4-FFF2-40B4-BE49-F238E27FC236}">
                <a16:creationId xmlns:a16="http://schemas.microsoft.com/office/drawing/2014/main" id="{F32600E8-6494-6EB0-F84B-7A3D02CD02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Tree>
    <p:extLst>
      <p:ext uri="{BB962C8B-B14F-4D97-AF65-F5344CB8AC3E}">
        <p14:creationId xmlns:p14="http://schemas.microsoft.com/office/powerpoint/2010/main" val="256799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2,000+ Detailed Uk Map Stock Photos, Pictures &amp; Royalty-Free Images - iStock">
            <a:extLst>
              <a:ext uri="{FF2B5EF4-FFF2-40B4-BE49-F238E27FC236}">
                <a16:creationId xmlns:a16="http://schemas.microsoft.com/office/drawing/2014/main" id="{C687F0CC-00B5-8E99-1BA4-4C9FDCECA1C9}"/>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888934" y="0"/>
            <a:ext cx="4414132" cy="63563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EE8E854-C665-774F-14CA-F0AF58CA4863}"/>
              </a:ext>
            </a:extLst>
          </p:cNvPr>
          <p:cNvSpPr>
            <a:spLocks noGrp="1"/>
          </p:cNvSpPr>
          <p:nvPr>
            <p:ph type="title"/>
          </p:nvPr>
        </p:nvSpPr>
        <p:spPr>
          <a:xfrm>
            <a:off x="838200" y="0"/>
            <a:ext cx="10515600" cy="1325563"/>
          </a:xfrm>
        </p:spPr>
        <p:txBody>
          <a:bodyPr>
            <a:normAutofit/>
          </a:bodyPr>
          <a:lstStyle/>
          <a:p>
            <a:pPr algn="ctr"/>
            <a:r>
              <a:rPr lang="en-GB" sz="6000" b="1" dirty="0"/>
              <a:t>Health services in UK </a:t>
            </a:r>
          </a:p>
        </p:txBody>
      </p:sp>
      <p:sp>
        <p:nvSpPr>
          <p:cNvPr id="4" name="Footer Placeholder 3">
            <a:extLst>
              <a:ext uri="{FF2B5EF4-FFF2-40B4-BE49-F238E27FC236}">
                <a16:creationId xmlns:a16="http://schemas.microsoft.com/office/drawing/2014/main" id="{15B0FB5A-9DCF-B590-92F1-F9DAC2FFABE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53553FC3-BDF5-47AC-B8D9-DD86D40CB06E}"/>
              </a:ext>
            </a:extLst>
          </p:cNvPr>
          <p:cNvSpPr>
            <a:spLocks noGrp="1"/>
          </p:cNvSpPr>
          <p:nvPr>
            <p:ph type="sldNum" sz="quarter" idx="12"/>
          </p:nvPr>
        </p:nvSpPr>
        <p:spPr/>
        <p:txBody>
          <a:bodyPr/>
          <a:lstStyle/>
          <a:p>
            <a:fld id="{8E52267C-BE0D-4D67-9FF7-18C6D8685F4B}" type="slidenum">
              <a:rPr lang="en-GB" smtClean="0"/>
              <a:t>28</a:t>
            </a:fld>
            <a:endParaRPr lang="en-GB"/>
          </a:p>
        </p:txBody>
      </p:sp>
      <p:graphicFrame>
        <p:nvGraphicFramePr>
          <p:cNvPr id="6" name="Diagram 5">
            <a:extLst>
              <a:ext uri="{FF2B5EF4-FFF2-40B4-BE49-F238E27FC236}">
                <a16:creationId xmlns:a16="http://schemas.microsoft.com/office/drawing/2014/main" id="{AB880E29-93C0-8BFA-AD00-A1272BFD8F3C}"/>
              </a:ext>
            </a:extLst>
          </p:cNvPr>
          <p:cNvGraphicFramePr/>
          <p:nvPr>
            <p:extLst>
              <p:ext uri="{D42A27DB-BD31-4B8C-83A1-F6EECF244321}">
                <p14:modId xmlns:p14="http://schemas.microsoft.com/office/powerpoint/2010/main" val="2160204670"/>
              </p:ext>
            </p:extLst>
          </p:nvPr>
        </p:nvGraphicFramePr>
        <p:xfrm>
          <a:off x="0" y="1137062"/>
          <a:ext cx="12192000" cy="36962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descr="A black and yellow logo&#10;&#10;Description automatically generated">
            <a:extLst>
              <a:ext uri="{FF2B5EF4-FFF2-40B4-BE49-F238E27FC236}">
                <a16:creationId xmlns:a16="http://schemas.microsoft.com/office/drawing/2014/main" id="{B8DD9AE4-D563-94F5-EE53-AC860421A94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
        <p:nvSpPr>
          <p:cNvPr id="8" name="TextBox 7">
            <a:extLst>
              <a:ext uri="{FF2B5EF4-FFF2-40B4-BE49-F238E27FC236}">
                <a16:creationId xmlns:a16="http://schemas.microsoft.com/office/drawing/2014/main" id="{1D63881A-11BF-D380-D6D5-B95EFA1F0487}"/>
              </a:ext>
            </a:extLst>
          </p:cNvPr>
          <p:cNvSpPr txBox="1"/>
          <p:nvPr/>
        </p:nvSpPr>
        <p:spPr>
          <a:xfrm>
            <a:off x="575520" y="5053419"/>
            <a:ext cx="3463080" cy="461665"/>
          </a:xfrm>
          <a:prstGeom prst="rect">
            <a:avLst/>
          </a:prstGeom>
          <a:noFill/>
          <a:ln>
            <a:solidFill>
              <a:schemeClr val="accent1">
                <a:lumMod val="75000"/>
              </a:schemeClr>
            </a:solidFill>
          </a:ln>
        </p:spPr>
        <p:txBody>
          <a:bodyPr wrap="square" rtlCol="0">
            <a:spAutoFit/>
          </a:bodyPr>
          <a:lstStyle/>
          <a:p>
            <a:pPr algn="ctr"/>
            <a:r>
              <a:rPr lang="en-GB" sz="2400" b="1" dirty="0"/>
              <a:t>UNIVERSAL COVERAGE</a:t>
            </a:r>
          </a:p>
        </p:txBody>
      </p:sp>
      <p:sp>
        <p:nvSpPr>
          <p:cNvPr id="9" name="TextBox 8">
            <a:extLst>
              <a:ext uri="{FF2B5EF4-FFF2-40B4-BE49-F238E27FC236}">
                <a16:creationId xmlns:a16="http://schemas.microsoft.com/office/drawing/2014/main" id="{E3D2A72D-9C04-B387-2DE0-A97452D0A474}"/>
              </a:ext>
            </a:extLst>
          </p:cNvPr>
          <p:cNvSpPr txBox="1"/>
          <p:nvPr/>
        </p:nvSpPr>
        <p:spPr>
          <a:xfrm>
            <a:off x="4364460" y="4868752"/>
            <a:ext cx="3463080" cy="830997"/>
          </a:xfrm>
          <a:prstGeom prst="rect">
            <a:avLst/>
          </a:prstGeom>
          <a:noFill/>
          <a:ln>
            <a:solidFill>
              <a:schemeClr val="accent1">
                <a:lumMod val="75000"/>
              </a:schemeClr>
            </a:solidFill>
          </a:ln>
        </p:spPr>
        <p:txBody>
          <a:bodyPr wrap="square" rtlCol="0">
            <a:spAutoFit/>
          </a:bodyPr>
          <a:lstStyle/>
          <a:p>
            <a:pPr algn="ctr"/>
            <a:r>
              <a:rPr lang="en-GB" sz="2400" b="1" dirty="0"/>
              <a:t>REDUCING HEALTH DISPARITIES</a:t>
            </a:r>
          </a:p>
        </p:txBody>
      </p:sp>
      <p:sp>
        <p:nvSpPr>
          <p:cNvPr id="10" name="TextBox 9">
            <a:extLst>
              <a:ext uri="{FF2B5EF4-FFF2-40B4-BE49-F238E27FC236}">
                <a16:creationId xmlns:a16="http://schemas.microsoft.com/office/drawing/2014/main" id="{A20A036B-516A-7BC6-7473-A17BEA8702DF}"/>
              </a:ext>
            </a:extLst>
          </p:cNvPr>
          <p:cNvSpPr txBox="1"/>
          <p:nvPr/>
        </p:nvSpPr>
        <p:spPr>
          <a:xfrm>
            <a:off x="8153400" y="4843566"/>
            <a:ext cx="3463080" cy="830997"/>
          </a:xfrm>
          <a:prstGeom prst="rect">
            <a:avLst/>
          </a:prstGeom>
          <a:noFill/>
          <a:ln>
            <a:solidFill>
              <a:schemeClr val="accent1">
                <a:lumMod val="75000"/>
              </a:schemeClr>
            </a:solidFill>
          </a:ln>
        </p:spPr>
        <p:txBody>
          <a:bodyPr wrap="square" rtlCol="0">
            <a:spAutoFit/>
          </a:bodyPr>
          <a:lstStyle/>
          <a:p>
            <a:pPr algn="ctr"/>
            <a:r>
              <a:rPr lang="en-GB" sz="2400" b="1" dirty="0"/>
              <a:t>INTEGRATED CARE SYSTEMS</a:t>
            </a:r>
          </a:p>
        </p:txBody>
      </p:sp>
    </p:spTree>
    <p:extLst>
      <p:ext uri="{BB962C8B-B14F-4D97-AF65-F5344CB8AC3E}">
        <p14:creationId xmlns:p14="http://schemas.microsoft.com/office/powerpoint/2010/main" val="2439289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DC50B06-B591-A999-C2AA-11E0DBC22E3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33924DCE-5EB0-BDFE-B7A1-DBE6B5543998}"/>
              </a:ext>
            </a:extLst>
          </p:cNvPr>
          <p:cNvSpPr>
            <a:spLocks noGrp="1"/>
          </p:cNvSpPr>
          <p:nvPr>
            <p:ph type="sldNum" sz="quarter" idx="12"/>
          </p:nvPr>
        </p:nvSpPr>
        <p:spPr/>
        <p:txBody>
          <a:bodyPr/>
          <a:lstStyle/>
          <a:p>
            <a:fld id="{8E52267C-BE0D-4D67-9FF7-18C6D8685F4B}" type="slidenum">
              <a:rPr lang="en-GB" smtClean="0"/>
              <a:t>29</a:t>
            </a:fld>
            <a:endParaRPr lang="en-GB"/>
          </a:p>
        </p:txBody>
      </p:sp>
      <p:sp>
        <p:nvSpPr>
          <p:cNvPr id="6" name="TextBox 5">
            <a:extLst>
              <a:ext uri="{FF2B5EF4-FFF2-40B4-BE49-F238E27FC236}">
                <a16:creationId xmlns:a16="http://schemas.microsoft.com/office/drawing/2014/main" id="{7D511F9F-E89A-212E-ED4E-43A5DA9AD3C9}"/>
              </a:ext>
            </a:extLst>
          </p:cNvPr>
          <p:cNvSpPr txBox="1"/>
          <p:nvPr/>
        </p:nvSpPr>
        <p:spPr>
          <a:xfrm>
            <a:off x="3020238" y="261610"/>
            <a:ext cx="6101029" cy="584775"/>
          </a:xfrm>
          <a:prstGeom prst="rect">
            <a:avLst/>
          </a:prstGeom>
          <a:noFill/>
        </p:spPr>
        <p:txBody>
          <a:bodyPr wrap="none" rtlCol="0">
            <a:spAutoFit/>
          </a:bodyPr>
          <a:lstStyle/>
          <a:p>
            <a:r>
              <a:rPr lang="en-GB" sz="3200" b="1" dirty="0"/>
              <a:t>UNIVERSAL HEALTH COVERAGE</a:t>
            </a:r>
          </a:p>
        </p:txBody>
      </p:sp>
      <p:sp>
        <p:nvSpPr>
          <p:cNvPr id="8" name="Scroll: Horizontal 7">
            <a:extLst>
              <a:ext uri="{FF2B5EF4-FFF2-40B4-BE49-F238E27FC236}">
                <a16:creationId xmlns:a16="http://schemas.microsoft.com/office/drawing/2014/main" id="{AF9A50E1-DC4A-F3A8-13D6-398EECCF9CCF}"/>
              </a:ext>
            </a:extLst>
          </p:cNvPr>
          <p:cNvSpPr/>
          <p:nvPr/>
        </p:nvSpPr>
        <p:spPr>
          <a:xfrm>
            <a:off x="3050514" y="1449094"/>
            <a:ext cx="6090971" cy="3958389"/>
          </a:xfrm>
          <a:prstGeom prst="horizontalScroll">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UHC</a:t>
            </a:r>
            <a:r>
              <a:rPr lang="en-GB" sz="2000" dirty="0">
                <a:solidFill>
                  <a:schemeClr val="tx1"/>
                </a:solidFill>
              </a:rPr>
              <a:t> is a </a:t>
            </a:r>
            <a:r>
              <a:rPr lang="en-GB" sz="2000" b="1" dirty="0">
                <a:solidFill>
                  <a:schemeClr val="tx1"/>
                </a:solidFill>
              </a:rPr>
              <a:t>health care system </a:t>
            </a:r>
            <a:r>
              <a:rPr lang="en-GB" sz="2000" dirty="0">
                <a:solidFill>
                  <a:schemeClr val="tx1"/>
                </a:solidFill>
              </a:rPr>
              <a:t>in which all residents of a particular country or region are assured </a:t>
            </a:r>
            <a:r>
              <a:rPr lang="en-GB" sz="2000" b="1" dirty="0">
                <a:solidFill>
                  <a:schemeClr val="tx1"/>
                </a:solidFill>
              </a:rPr>
              <a:t>access to health care</a:t>
            </a:r>
            <a:r>
              <a:rPr lang="en-GB" sz="2000" dirty="0">
                <a:solidFill>
                  <a:schemeClr val="tx1"/>
                </a:solidFill>
              </a:rPr>
              <a:t>. It is generally organised around providing either all; residents or only those who cannot afford on their own, with either health services or the means to acquire them, with the end goal of improving care. </a:t>
            </a:r>
          </a:p>
          <a:p>
            <a:pPr algn="r"/>
            <a:r>
              <a:rPr lang="en-GB" dirty="0">
                <a:solidFill>
                  <a:schemeClr val="tx1"/>
                </a:solidFill>
              </a:rPr>
              <a:t>(</a:t>
            </a:r>
            <a:r>
              <a:rPr lang="en-GB" dirty="0">
                <a:solidFill>
                  <a:schemeClr val="tx1"/>
                </a:solidFill>
                <a:hlinkClick r:id="rId3" action="ppaction://hlinksldjump"/>
              </a:rPr>
              <a:t>WHO, 2020</a:t>
            </a:r>
            <a:r>
              <a:rPr lang="en-GB" dirty="0">
                <a:solidFill>
                  <a:schemeClr val="tx1"/>
                </a:solidFill>
              </a:rPr>
              <a:t>)</a:t>
            </a:r>
          </a:p>
        </p:txBody>
      </p:sp>
      <p:pic>
        <p:nvPicPr>
          <p:cNvPr id="9" name="Picture 8" descr="A black and yellow logo&#10;&#10;Description automatically generated">
            <a:extLst>
              <a:ext uri="{FF2B5EF4-FFF2-40B4-BE49-F238E27FC236}">
                <a16:creationId xmlns:a16="http://schemas.microsoft.com/office/drawing/2014/main" id="{B27A021D-178A-3570-0D4F-B5CE362E17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10" name="TextBox 9">
            <a:extLst>
              <a:ext uri="{FF2B5EF4-FFF2-40B4-BE49-F238E27FC236}">
                <a16:creationId xmlns:a16="http://schemas.microsoft.com/office/drawing/2014/main" id="{A55B8327-5068-2E5D-E946-9A5592DC5FB6}"/>
              </a:ext>
            </a:extLst>
          </p:cNvPr>
          <p:cNvSpPr txBox="1"/>
          <p:nvPr/>
        </p:nvSpPr>
        <p:spPr>
          <a:xfrm>
            <a:off x="2123967" y="1335505"/>
            <a:ext cx="1792542" cy="523220"/>
          </a:xfrm>
          <a:prstGeom prst="rect">
            <a:avLst/>
          </a:prstGeom>
          <a:noFill/>
        </p:spPr>
        <p:txBody>
          <a:bodyPr wrap="none" rtlCol="0">
            <a:spAutoFit/>
          </a:bodyPr>
          <a:lstStyle/>
          <a:p>
            <a:r>
              <a:rPr lang="en-GB" sz="2800" u="sng" dirty="0"/>
              <a:t>What is it?</a:t>
            </a:r>
          </a:p>
        </p:txBody>
      </p:sp>
      <p:pic>
        <p:nvPicPr>
          <p:cNvPr id="12" name="Picture 4" descr="Countries with universal healthcare : r/MapPorn">
            <a:extLst>
              <a:ext uri="{FF2B5EF4-FFF2-40B4-BE49-F238E27FC236}">
                <a16:creationId xmlns:a16="http://schemas.microsoft.com/office/drawing/2014/main" id="{95B9CE81-AB9D-D7F8-6637-9A3D5797F63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571" y="328"/>
            <a:ext cx="12192000" cy="650317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26480D3-47B0-6816-232B-38A129CF4885}"/>
              </a:ext>
            </a:extLst>
          </p:cNvPr>
          <p:cNvSpPr txBox="1"/>
          <p:nvPr/>
        </p:nvSpPr>
        <p:spPr>
          <a:xfrm>
            <a:off x="5636795" y="2917658"/>
            <a:ext cx="914400" cy="914400"/>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4B0D4D0C-1707-188E-ED74-CDD9B53E64EE}"/>
              </a:ext>
            </a:extLst>
          </p:cNvPr>
          <p:cNvSpPr txBox="1"/>
          <p:nvPr/>
        </p:nvSpPr>
        <p:spPr>
          <a:xfrm>
            <a:off x="288758" y="218301"/>
            <a:ext cx="2037737" cy="369332"/>
          </a:xfrm>
          <a:prstGeom prst="rect">
            <a:avLst/>
          </a:prstGeom>
          <a:noFill/>
        </p:spPr>
        <p:txBody>
          <a:bodyPr wrap="none" rtlCol="0">
            <a:spAutoFit/>
          </a:bodyPr>
          <a:lstStyle/>
          <a:p>
            <a:r>
              <a:rPr lang="en-GB" dirty="0"/>
              <a:t>Countries wit UHC</a:t>
            </a:r>
          </a:p>
        </p:txBody>
      </p:sp>
    </p:spTree>
    <p:extLst>
      <p:ext uri="{BB962C8B-B14F-4D97-AF65-F5344CB8AC3E}">
        <p14:creationId xmlns:p14="http://schemas.microsoft.com/office/powerpoint/2010/main" val="308686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783988A-3C2A-A287-4652-EF89A681413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0184CF7-8714-1506-E1ED-50C2B41D8E6D}"/>
              </a:ext>
            </a:extLst>
          </p:cNvPr>
          <p:cNvSpPr>
            <a:spLocks noGrp="1"/>
          </p:cNvSpPr>
          <p:nvPr>
            <p:ph type="sldNum" sz="quarter" idx="12"/>
          </p:nvPr>
        </p:nvSpPr>
        <p:spPr/>
        <p:txBody>
          <a:bodyPr/>
          <a:lstStyle/>
          <a:p>
            <a:fld id="{8E52267C-BE0D-4D67-9FF7-18C6D8685F4B}" type="slidenum">
              <a:rPr lang="en-GB" smtClean="0"/>
              <a:t>30</a:t>
            </a:fld>
            <a:endParaRPr lang="en-GB"/>
          </a:p>
        </p:txBody>
      </p:sp>
      <p:sp>
        <p:nvSpPr>
          <p:cNvPr id="6" name="TextBox 5">
            <a:extLst>
              <a:ext uri="{FF2B5EF4-FFF2-40B4-BE49-F238E27FC236}">
                <a16:creationId xmlns:a16="http://schemas.microsoft.com/office/drawing/2014/main" id="{902F37A8-292C-F2C3-3ADB-7FA05D461EE7}"/>
              </a:ext>
            </a:extLst>
          </p:cNvPr>
          <p:cNvSpPr txBox="1"/>
          <p:nvPr/>
        </p:nvSpPr>
        <p:spPr>
          <a:xfrm>
            <a:off x="215899" y="136525"/>
            <a:ext cx="6469909" cy="584775"/>
          </a:xfrm>
          <a:prstGeom prst="rect">
            <a:avLst/>
          </a:prstGeom>
          <a:noFill/>
          <a:ln>
            <a:solidFill>
              <a:schemeClr val="accent1">
                <a:lumMod val="75000"/>
              </a:schemeClr>
            </a:solidFill>
          </a:ln>
        </p:spPr>
        <p:txBody>
          <a:bodyPr wrap="square" rtlCol="0">
            <a:spAutoFit/>
          </a:bodyPr>
          <a:lstStyle/>
          <a:p>
            <a:pPr algn="ctr"/>
            <a:r>
              <a:rPr lang="en-GB" sz="3200" b="1" dirty="0"/>
              <a:t>UNIVERSAL COVERAGE - (UHC)</a:t>
            </a:r>
          </a:p>
        </p:txBody>
      </p:sp>
      <p:pic>
        <p:nvPicPr>
          <p:cNvPr id="7" name="Picture 6" descr="A black and yellow logo&#10;&#10;Description automatically generated">
            <a:extLst>
              <a:ext uri="{FF2B5EF4-FFF2-40B4-BE49-F238E27FC236}">
                <a16:creationId xmlns:a16="http://schemas.microsoft.com/office/drawing/2014/main" id="{B6502772-BA54-8529-4B4D-67236AFB07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pic>
        <p:nvPicPr>
          <p:cNvPr id="5122" name="Picture 2" descr="WHO EMRO | Universal health coverage | About us | Right-teasers">
            <a:extLst>
              <a:ext uri="{FF2B5EF4-FFF2-40B4-BE49-F238E27FC236}">
                <a16:creationId xmlns:a16="http://schemas.microsoft.com/office/drawing/2014/main" id="{99F89A68-13F2-0995-0AEA-DB33990192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3050" y="136525"/>
            <a:ext cx="2743200" cy="258023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C24B926-6BA4-51D6-C821-E3B90C5717D6}"/>
              </a:ext>
            </a:extLst>
          </p:cNvPr>
          <p:cNvSpPr txBox="1"/>
          <p:nvPr/>
        </p:nvSpPr>
        <p:spPr>
          <a:xfrm>
            <a:off x="10534650" y="2566523"/>
            <a:ext cx="1453603" cy="369332"/>
          </a:xfrm>
          <a:prstGeom prst="rect">
            <a:avLst/>
          </a:prstGeom>
          <a:noFill/>
        </p:spPr>
        <p:txBody>
          <a:bodyPr wrap="none" rtlCol="0">
            <a:spAutoFit/>
          </a:bodyPr>
          <a:lstStyle/>
          <a:p>
            <a:r>
              <a:rPr lang="en-GB" dirty="0"/>
              <a:t>(</a:t>
            </a:r>
            <a:r>
              <a:rPr lang="en-GB" dirty="0">
                <a:hlinkClick r:id="rId4" action="ppaction://hlinksldjump"/>
              </a:rPr>
              <a:t>WHO, 2023</a:t>
            </a:r>
            <a:r>
              <a:rPr lang="en-GB" dirty="0"/>
              <a:t>)</a:t>
            </a:r>
          </a:p>
        </p:txBody>
      </p:sp>
      <p:graphicFrame>
        <p:nvGraphicFramePr>
          <p:cNvPr id="9" name="Diagram 8">
            <a:extLst>
              <a:ext uri="{FF2B5EF4-FFF2-40B4-BE49-F238E27FC236}">
                <a16:creationId xmlns:a16="http://schemas.microsoft.com/office/drawing/2014/main" id="{41A35241-A4DC-1292-372E-42F8AD5FC1B5}"/>
              </a:ext>
            </a:extLst>
          </p:cNvPr>
          <p:cNvGraphicFramePr/>
          <p:nvPr>
            <p:extLst>
              <p:ext uri="{D42A27DB-BD31-4B8C-83A1-F6EECF244321}">
                <p14:modId xmlns:p14="http://schemas.microsoft.com/office/powerpoint/2010/main" val="1159345803"/>
              </p:ext>
            </p:extLst>
          </p:nvPr>
        </p:nvGraphicFramePr>
        <p:xfrm>
          <a:off x="1720850" y="937683"/>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124" name="Picture 4" descr="Global Health Logo Stock Illustrations ...">
            <a:extLst>
              <a:ext uri="{FF2B5EF4-FFF2-40B4-BE49-F238E27FC236}">
                <a16:creationId xmlns:a16="http://schemas.microsoft.com/office/drawing/2014/main" id="{A82EB4ED-6E23-3BAD-6B3C-21376722E1F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34901" y="937683"/>
            <a:ext cx="1634702" cy="1544260"/>
          </a:xfrm>
          <a:prstGeom prst="flowChartConnector">
            <a:avLst/>
          </a:prstGeom>
          <a:noFill/>
          <a:ln>
            <a:solidFill>
              <a:schemeClr val="tx2">
                <a:lumMod val="90000"/>
                <a:lumOff val="10000"/>
              </a:schemeClr>
            </a:solidFill>
          </a:ln>
          <a:extLst>
            <a:ext uri="{909E8E84-426E-40DD-AFC4-6F175D3DCCD1}">
              <a14:hiddenFill xmlns:a14="http://schemas.microsoft.com/office/drawing/2010/main">
                <a:solidFill>
                  <a:srgbClr val="FFFFFF"/>
                </a:solidFill>
              </a14:hiddenFill>
            </a:ext>
          </a:extLst>
        </p:spPr>
      </p:pic>
      <p:pic>
        <p:nvPicPr>
          <p:cNvPr id="5126" name="Picture 6" descr="Medical Blue Icon Set For Health Services Royalty Free SVG, Cliparts,  Vectors, and Stock Illustration. Image 43676666.">
            <a:extLst>
              <a:ext uri="{FF2B5EF4-FFF2-40B4-BE49-F238E27FC236}">
                <a16:creationId xmlns:a16="http://schemas.microsoft.com/office/drawing/2014/main" id="{E92A8FB6-2CC6-7C31-F0BB-FCBBA8FBA03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86735" y="2891215"/>
            <a:ext cx="1531034" cy="1544260"/>
          </a:xfrm>
          <a:prstGeom prst="flowChartConnector">
            <a:avLst/>
          </a:prstGeom>
          <a:noFill/>
          <a:ln>
            <a:solidFill>
              <a:schemeClr val="tx2">
                <a:lumMod val="90000"/>
                <a:lumOff val="10000"/>
              </a:schemeClr>
            </a:solidFill>
          </a:ln>
          <a:extLst>
            <a:ext uri="{909E8E84-426E-40DD-AFC4-6F175D3DCCD1}">
              <a14:hiddenFill xmlns:a14="http://schemas.microsoft.com/office/drawing/2010/main">
                <a:solidFill>
                  <a:srgbClr val="FFFFFF"/>
                </a:solidFill>
              </a14:hiddenFill>
            </a:ext>
          </a:extLst>
        </p:spPr>
      </p:pic>
      <p:pic>
        <p:nvPicPr>
          <p:cNvPr id="5130" name="Picture 10" descr="122,500+ Medical Money Stock Photos, Pictures &amp; Royalty-Free Images -  iStock | Medical money icons, Medical money icon">
            <a:extLst>
              <a:ext uri="{FF2B5EF4-FFF2-40B4-BE49-F238E27FC236}">
                <a16:creationId xmlns:a16="http://schemas.microsoft.com/office/drawing/2014/main" id="{40117B76-D08D-602E-AAF1-8067F47C712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697259" y="4844747"/>
            <a:ext cx="1544260" cy="1544260"/>
          </a:xfrm>
          <a:prstGeom prst="flowChartConnector">
            <a:avLst/>
          </a:prstGeom>
          <a:noFill/>
          <a:ln>
            <a:solidFill>
              <a:schemeClr val="tx2">
                <a:lumMod val="90000"/>
                <a:lumOff val="1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0987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WHO:  Universal Health Coverage - What does it mean?">
            <a:hlinkClick r:id="" action="ppaction://media"/>
            <a:extLst>
              <a:ext uri="{FF2B5EF4-FFF2-40B4-BE49-F238E27FC236}">
                <a16:creationId xmlns:a16="http://schemas.microsoft.com/office/drawing/2014/main" id="{22ADC7B6-7988-CCDD-0ED1-FEB676C13311}"/>
              </a:ext>
            </a:extLst>
          </p:cNvPr>
          <p:cNvPicPr>
            <a:picLocks noRot="1" noChangeAspect="1"/>
          </p:cNvPicPr>
          <p:nvPr>
            <a:videoFile r:link="rId1"/>
          </p:nvPr>
        </p:nvPicPr>
        <p:blipFill>
          <a:blip r:embed="rId3"/>
          <a:stretch>
            <a:fillRect/>
          </a:stretch>
        </p:blipFill>
        <p:spPr>
          <a:xfrm>
            <a:off x="1165854" y="643467"/>
            <a:ext cx="9860292" cy="5571065"/>
          </a:xfrm>
          <a:prstGeom prst="rect">
            <a:avLst/>
          </a:prstGeom>
          <a:ln>
            <a:noFill/>
          </a:ln>
        </p:spPr>
      </p:pic>
      <p:sp>
        <p:nvSpPr>
          <p:cNvPr id="4" name="Footer Placeholder 3">
            <a:extLst>
              <a:ext uri="{FF2B5EF4-FFF2-40B4-BE49-F238E27FC236}">
                <a16:creationId xmlns:a16="http://schemas.microsoft.com/office/drawing/2014/main" id="{2470936E-D2E1-5ADC-1F28-9A90326FA6F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30AE434F-F05E-407B-A4D4-CD3811FA6973}"/>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8E52267C-BE0D-4D67-9FF7-18C6D8685F4B}" type="slidenum">
              <a:rPr lang="en-US" smtClean="0">
                <a:solidFill>
                  <a:schemeClr val="tx1">
                    <a:tint val="75000"/>
                  </a:schemeClr>
                </a:solidFill>
              </a:rPr>
              <a:pPr>
                <a:spcAft>
                  <a:spcPts val="600"/>
                </a:spcAft>
              </a:pPr>
              <a:t>31</a:t>
            </a:fld>
            <a:endParaRPr lang="en-US">
              <a:solidFill>
                <a:schemeClr val="tx1">
                  <a:tint val="75000"/>
                </a:schemeClr>
              </a:solidFill>
            </a:endParaRPr>
          </a:p>
        </p:txBody>
      </p:sp>
      <p:pic>
        <p:nvPicPr>
          <p:cNvPr id="7" name="Picture 6" descr="A black and yellow logo&#10;&#10;Description automatically generated">
            <a:extLst>
              <a:ext uri="{FF2B5EF4-FFF2-40B4-BE49-F238E27FC236}">
                <a16:creationId xmlns:a16="http://schemas.microsoft.com/office/drawing/2014/main" id="{A020C965-F89D-D8E0-96BE-6F29950BD9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Tree>
    <p:extLst>
      <p:ext uri="{BB962C8B-B14F-4D97-AF65-F5344CB8AC3E}">
        <p14:creationId xmlns:p14="http://schemas.microsoft.com/office/powerpoint/2010/main" val="2927180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Reported Speech (II) : Questions | Slide Set">
            <a:extLst>
              <a:ext uri="{FF2B5EF4-FFF2-40B4-BE49-F238E27FC236}">
                <a16:creationId xmlns:a16="http://schemas.microsoft.com/office/drawing/2014/main" id="{08E98E63-987B-CC0C-2CD0-637652E74F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63374"/>
            <a:ext cx="11430000" cy="6477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C846CDA-BD2C-2C5B-DC2C-75AFB9E474BD}"/>
              </a:ext>
            </a:extLst>
          </p:cNvPr>
          <p:cNvSpPr>
            <a:spLocks noGrp="1"/>
          </p:cNvSpPr>
          <p:nvPr>
            <p:ph type="title"/>
          </p:nvPr>
        </p:nvSpPr>
        <p:spPr>
          <a:xfrm>
            <a:off x="120315" y="966703"/>
            <a:ext cx="10515600" cy="1325563"/>
          </a:xfrm>
        </p:spPr>
        <p:txBody>
          <a:bodyPr/>
          <a:lstStyle/>
          <a:p>
            <a:r>
              <a:rPr lang="en-GB" b="1" dirty="0"/>
              <a:t>Questions?</a:t>
            </a:r>
          </a:p>
        </p:txBody>
      </p:sp>
      <p:sp>
        <p:nvSpPr>
          <p:cNvPr id="4" name="Footer Placeholder 3">
            <a:extLst>
              <a:ext uri="{FF2B5EF4-FFF2-40B4-BE49-F238E27FC236}">
                <a16:creationId xmlns:a16="http://schemas.microsoft.com/office/drawing/2014/main" id="{0C074661-D22E-6759-548C-76C3D9CB477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E1B9D2E-3C05-E743-DC72-AD2839EEC780}"/>
              </a:ext>
            </a:extLst>
          </p:cNvPr>
          <p:cNvSpPr>
            <a:spLocks noGrp="1"/>
          </p:cNvSpPr>
          <p:nvPr>
            <p:ph type="sldNum" sz="quarter" idx="12"/>
          </p:nvPr>
        </p:nvSpPr>
        <p:spPr/>
        <p:txBody>
          <a:bodyPr/>
          <a:lstStyle/>
          <a:p>
            <a:fld id="{8E52267C-BE0D-4D67-9FF7-18C6D8685F4B}" type="slidenum">
              <a:rPr lang="en-GB" smtClean="0"/>
              <a:t>32</a:t>
            </a:fld>
            <a:endParaRPr lang="en-GB"/>
          </a:p>
        </p:txBody>
      </p:sp>
      <p:pic>
        <p:nvPicPr>
          <p:cNvPr id="6" name="Picture 5" descr="A black and yellow logo&#10;&#10;Description automatically generated">
            <a:extLst>
              <a:ext uri="{FF2B5EF4-FFF2-40B4-BE49-F238E27FC236}">
                <a16:creationId xmlns:a16="http://schemas.microsoft.com/office/drawing/2014/main" id="{9170A570-EC26-DE92-D2D6-36237FF40F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Tree>
    <p:extLst>
      <p:ext uri="{BB962C8B-B14F-4D97-AF65-F5344CB8AC3E}">
        <p14:creationId xmlns:p14="http://schemas.microsoft.com/office/powerpoint/2010/main" val="4343083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2311D7A-DD35-98B0-4E18-5824D5E502E6}"/>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A2FD4B83-1693-F741-7929-25F97C5134B5}"/>
              </a:ext>
            </a:extLst>
          </p:cNvPr>
          <p:cNvSpPr>
            <a:spLocks noGrp="1"/>
          </p:cNvSpPr>
          <p:nvPr>
            <p:ph type="sldNum" sz="quarter" idx="12"/>
          </p:nvPr>
        </p:nvSpPr>
        <p:spPr/>
        <p:txBody>
          <a:bodyPr/>
          <a:lstStyle/>
          <a:p>
            <a:fld id="{8E52267C-BE0D-4D67-9FF7-18C6D8685F4B}" type="slidenum">
              <a:rPr lang="en-GB" smtClean="0"/>
              <a:t>33</a:t>
            </a:fld>
            <a:endParaRPr lang="en-GB"/>
          </a:p>
        </p:txBody>
      </p:sp>
      <p:sp>
        <p:nvSpPr>
          <p:cNvPr id="4" name="TextBox 3">
            <a:extLst>
              <a:ext uri="{FF2B5EF4-FFF2-40B4-BE49-F238E27FC236}">
                <a16:creationId xmlns:a16="http://schemas.microsoft.com/office/drawing/2014/main" id="{AFB072CA-C65B-23FE-5805-919D7EC82350}"/>
              </a:ext>
            </a:extLst>
          </p:cNvPr>
          <p:cNvSpPr txBox="1"/>
          <p:nvPr/>
        </p:nvSpPr>
        <p:spPr>
          <a:xfrm>
            <a:off x="195209" y="90499"/>
            <a:ext cx="11996791" cy="4062651"/>
          </a:xfrm>
          <a:prstGeom prst="rect">
            <a:avLst/>
          </a:prstGeom>
          <a:noFill/>
        </p:spPr>
        <p:txBody>
          <a:bodyPr wrap="square" rtlCol="0">
            <a:spAutoFit/>
          </a:bodyPr>
          <a:lstStyle/>
          <a:p>
            <a:r>
              <a:rPr lang="en-GB" b="1" dirty="0"/>
              <a:t>References</a:t>
            </a:r>
          </a:p>
          <a:p>
            <a:endParaRPr lang="en-GB" sz="1200" dirty="0"/>
          </a:p>
          <a:p>
            <a:r>
              <a:rPr lang="en-GB" sz="1200" dirty="0"/>
              <a:t>Phillips C. J., “Health Economics: an Introduction for Health Professionals”. Oxford: Blackwell, 2005. </a:t>
            </a:r>
            <a:r>
              <a:rPr lang="en-GB" sz="1200" b="0" i="0" dirty="0">
                <a:solidFill>
                  <a:srgbClr val="313131"/>
                </a:solidFill>
                <a:effectLst/>
                <a:hlinkClick r:id="rId2"/>
              </a:rPr>
              <a:t>DOI:10.1002/9780470755228</a:t>
            </a:r>
            <a:endParaRPr lang="en-GB" sz="1200" dirty="0"/>
          </a:p>
          <a:p>
            <a:endParaRPr lang="en-GB" sz="1200" dirty="0"/>
          </a:p>
          <a:p>
            <a:r>
              <a:rPr lang="en-GB" sz="1200" dirty="0"/>
              <a:t>Selma J. </a:t>
            </a:r>
            <a:r>
              <a:rPr lang="en-GB" sz="1200" dirty="0" err="1"/>
              <a:t>Mushkin</a:t>
            </a:r>
            <a:r>
              <a:rPr lang="en-GB" sz="1200" dirty="0"/>
              <a:t>, “Toward a definition of health economics”, National Institutes of Health, Vol. 73, No. 9, September 1958. Retrieved from: </a:t>
            </a:r>
            <a:r>
              <a:rPr lang="en-GB" sz="1200" dirty="0">
                <a:hlinkClick r:id="rId3"/>
              </a:rPr>
              <a:t>pubhealthreporig00021-0025.pdf</a:t>
            </a:r>
            <a:r>
              <a:rPr lang="en-GB" sz="1200" dirty="0"/>
              <a:t> </a:t>
            </a:r>
          </a:p>
          <a:p>
            <a:endParaRPr lang="en-GB" sz="1200" dirty="0"/>
          </a:p>
          <a:p>
            <a:r>
              <a:rPr lang="en-GB" sz="1200" dirty="0"/>
              <a:t>Samuelson P. A., W. D. Nordhaus, “</a:t>
            </a:r>
            <a:r>
              <a:rPr lang="en-GB" sz="1200" i="1" dirty="0"/>
              <a:t>Economics</a:t>
            </a:r>
            <a:r>
              <a:rPr lang="en-GB" sz="1200" dirty="0"/>
              <a:t>”, McGraw-Hill, 19</a:t>
            </a:r>
            <a:r>
              <a:rPr lang="en-GB" sz="1200" baseline="30000" dirty="0"/>
              <a:t>th</a:t>
            </a:r>
            <a:r>
              <a:rPr lang="en-GB" sz="1200" dirty="0"/>
              <a:t> edition, 1976, ISBN 978-0-07-351129-0. Retrieved from: </a:t>
            </a:r>
            <a:r>
              <a:rPr lang="en-GB" sz="1200" dirty="0">
                <a:hlinkClick r:id="rId4"/>
              </a:rPr>
              <a:t>samunord19.pdf</a:t>
            </a:r>
            <a:endParaRPr lang="en-GB" sz="1200" dirty="0"/>
          </a:p>
          <a:p>
            <a:endParaRPr lang="en-GB" sz="1200" dirty="0"/>
          </a:p>
          <a:p>
            <a:r>
              <a:rPr lang="en-GB" altLang="en-US" sz="1200" dirty="0"/>
              <a:t>Wiseman, V.  (2011).   ‘</a:t>
            </a:r>
            <a:r>
              <a:rPr lang="en-GB" altLang="en-US" sz="1200" i="1" dirty="0"/>
              <a:t>Key concepts in health economics</a:t>
            </a:r>
            <a:r>
              <a:rPr lang="en-GB" altLang="en-US" sz="1200" dirty="0"/>
              <a:t>’, in Guinness, L. and Wiseman, V.  (Eds.).  </a:t>
            </a:r>
            <a:r>
              <a:rPr lang="en-GB" altLang="en-US" sz="1200" i="1" dirty="0"/>
              <a:t>Introduction to Health Economics</a:t>
            </a:r>
            <a:r>
              <a:rPr lang="en-GB" altLang="en-US" sz="1200" dirty="0"/>
              <a:t>.  Maidenhead: Open University Press/McGraw-Hill Education, pp. 7 – 20. </a:t>
            </a:r>
          </a:p>
          <a:p>
            <a:endParaRPr lang="en-GB" sz="1200" dirty="0"/>
          </a:p>
          <a:p>
            <a:r>
              <a:rPr lang="en-GB" sz="1200" dirty="0"/>
              <a:t>World Health Organisation / World Bank (WHO/WB) (2017). </a:t>
            </a:r>
            <a:r>
              <a:rPr lang="en-GB" sz="1200" i="1" dirty="0"/>
              <a:t>“Tracking Universal Health Coverage.”, </a:t>
            </a:r>
            <a:r>
              <a:rPr lang="en-GB" sz="1200" dirty="0"/>
              <a:t>Geneva: World Health Organisation / The World Bank. Available at: </a:t>
            </a:r>
            <a:r>
              <a:rPr lang="en-GB" sz="1200" dirty="0">
                <a:hlinkClick r:id="rId5"/>
              </a:rPr>
              <a:t>1811_Tracking UHC in the SDG era_2017 for Web.pdf</a:t>
            </a:r>
            <a:r>
              <a:rPr lang="en-GB" sz="1200" dirty="0"/>
              <a:t> (Accessed: 19.12.2024)</a:t>
            </a:r>
          </a:p>
          <a:p>
            <a:endParaRPr lang="en-GB" sz="1200" dirty="0"/>
          </a:p>
          <a:p>
            <a:r>
              <a:rPr lang="en-GB" sz="1200" dirty="0"/>
              <a:t>Alan Williams, “ </a:t>
            </a:r>
            <a:r>
              <a:rPr lang="en-GB" sz="1200" i="1" dirty="0"/>
              <a:t>Health economics: the cheerful face of a dismal science”. </a:t>
            </a:r>
            <a:r>
              <a:rPr lang="en-GB" sz="1200" dirty="0"/>
              <a:t>Health and Economics, London: Macmillan, 1987. DOI: </a:t>
            </a:r>
            <a:r>
              <a:rPr lang="en-GB" sz="1200" dirty="0">
                <a:hlinkClick r:id="rId6"/>
              </a:rPr>
              <a:t>https://doi.org/10.1007/978-1-349-18800-0_1</a:t>
            </a:r>
            <a:endParaRPr lang="en-GB" sz="1200" dirty="0"/>
          </a:p>
          <a:p>
            <a:endParaRPr lang="en-GB" sz="1200" dirty="0"/>
          </a:p>
          <a:p>
            <a:r>
              <a:rPr lang="en-GB" sz="1200" dirty="0"/>
              <a:t>WHO, “</a:t>
            </a:r>
            <a:r>
              <a:rPr lang="en-GB" sz="1200" i="1" dirty="0"/>
              <a:t>Determinants of health”. </a:t>
            </a:r>
            <a:r>
              <a:rPr lang="en-GB" sz="1200" dirty="0"/>
              <a:t>October 2024. Retrieved from: </a:t>
            </a:r>
            <a:r>
              <a:rPr lang="en-GB" sz="1200" dirty="0">
                <a:hlinkClick r:id="rId7"/>
              </a:rPr>
              <a:t>Determinants of health</a:t>
            </a:r>
            <a:endParaRPr lang="en-GB" sz="1200" dirty="0"/>
          </a:p>
          <a:p>
            <a:endParaRPr lang="en-GB" sz="1200" dirty="0"/>
          </a:p>
          <a:p>
            <a:r>
              <a:rPr lang="en-GB" sz="1200" dirty="0"/>
              <a:t>WHO, “</a:t>
            </a:r>
            <a:r>
              <a:rPr lang="en-GB" sz="1200" i="1" dirty="0"/>
              <a:t>Universal Health Coverage”. </a:t>
            </a:r>
            <a:r>
              <a:rPr lang="en-GB" sz="1200" dirty="0"/>
              <a:t>2023. Retrieved from: </a:t>
            </a:r>
            <a:r>
              <a:rPr lang="en-GB" sz="1200" dirty="0">
                <a:hlinkClick r:id="rId8"/>
              </a:rPr>
              <a:t>Universal health coverage (UHC)</a:t>
            </a:r>
            <a:endParaRPr lang="en-GB" sz="1200" dirty="0"/>
          </a:p>
          <a:p>
            <a:endParaRPr lang="en-GB" sz="1200" dirty="0"/>
          </a:p>
          <a:p>
            <a:r>
              <a:rPr lang="en-GB" sz="1200" b="0" i="0" dirty="0">
                <a:solidFill>
                  <a:srgbClr val="202122"/>
                </a:solidFill>
                <a:effectLst/>
                <a:latin typeface="Arial" panose="020B0604020202020204" pitchFamily="34" charset="0"/>
              </a:rPr>
              <a:t>WHO, </a:t>
            </a:r>
            <a:r>
              <a:rPr lang="en-GB" sz="1200" b="0" i="1" u="none" strike="noStrike" dirty="0">
                <a:effectLst/>
                <a:latin typeface="Arial" panose="020B0604020202020204" pitchFamily="34" charset="0"/>
                <a:hlinkClick r:id="rId9"/>
              </a:rPr>
              <a:t>The world health report: health systems financing: the path to universal coverage</a:t>
            </a:r>
            <a:r>
              <a:rPr lang="en-GB" sz="1200" b="0" i="0" dirty="0">
                <a:solidFill>
                  <a:srgbClr val="202122"/>
                </a:solidFill>
                <a:effectLst/>
                <a:latin typeface="Arial" panose="020B0604020202020204" pitchFamily="34" charset="0"/>
              </a:rPr>
              <a:t>. ,</a:t>
            </a:r>
            <a:r>
              <a:rPr lang="en-GB" sz="1200" dirty="0">
                <a:solidFill>
                  <a:srgbClr val="202122"/>
                </a:solidFill>
                <a:latin typeface="Arial" panose="020B0604020202020204" pitchFamily="34" charset="0"/>
              </a:rPr>
              <a:t> 2010 (November). </a:t>
            </a:r>
            <a:r>
              <a:rPr lang="en-GB" sz="1200" b="0" i="0" dirty="0">
                <a:solidFill>
                  <a:srgbClr val="202122"/>
                </a:solidFill>
                <a:effectLst/>
                <a:latin typeface="Arial" panose="020B0604020202020204" pitchFamily="34" charset="0"/>
              </a:rPr>
              <a:t>Geneva: World Health Organization. </a:t>
            </a:r>
            <a:r>
              <a:rPr lang="en-GB" sz="1200" b="0" i="0" u="none" strike="noStrike" dirty="0">
                <a:effectLst/>
                <a:latin typeface="Arial" panose="020B0604020202020204" pitchFamily="34" charset="0"/>
                <a:hlinkClick r:id="rId10" tooltip="ISBN (identifier)"/>
              </a:rPr>
              <a:t>ISBN</a:t>
            </a:r>
            <a:r>
              <a:rPr lang="en-GB" sz="1200" b="0" i="0" dirty="0">
                <a:solidFill>
                  <a:srgbClr val="202122"/>
                </a:solidFill>
                <a:effectLst/>
                <a:latin typeface="Arial" panose="020B0604020202020204" pitchFamily="34" charset="0"/>
              </a:rPr>
              <a:t> </a:t>
            </a:r>
            <a:r>
              <a:rPr lang="en-GB" sz="1200" b="0" i="0" u="none" strike="noStrike" dirty="0">
                <a:effectLst/>
                <a:latin typeface="Arial" panose="020B0604020202020204" pitchFamily="34" charset="0"/>
                <a:hlinkClick r:id="rId11" tooltip="Special:BookSources/978-92-4-156402-1"/>
              </a:rPr>
              <a:t>978-92-4-156402-1</a:t>
            </a:r>
            <a:r>
              <a:rPr lang="en-GB" sz="1200" b="0" i="0" dirty="0">
                <a:solidFill>
                  <a:srgbClr val="202122"/>
                </a:solidFill>
                <a:effectLst/>
                <a:latin typeface="Arial" panose="020B0604020202020204" pitchFamily="34" charset="0"/>
              </a:rPr>
              <a:t>. </a:t>
            </a:r>
            <a:endParaRPr lang="en-GB" sz="1200" dirty="0"/>
          </a:p>
        </p:txBody>
      </p:sp>
    </p:spTree>
    <p:extLst>
      <p:ext uri="{BB962C8B-B14F-4D97-AF65-F5344CB8AC3E}">
        <p14:creationId xmlns:p14="http://schemas.microsoft.com/office/powerpoint/2010/main" val="3799378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280D9EE-4B42-4204-9E3F-2E275ED612E7}">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140</TotalTime>
  <Words>2519</Words>
  <Application>Microsoft Office PowerPoint</Application>
  <PresentationFormat>Widescreen</PresentationFormat>
  <Paragraphs>367</Paragraphs>
  <Slides>33</Slides>
  <Notes>18</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Wingdings</vt:lpstr>
      <vt:lpstr>Symbol</vt:lpstr>
      <vt:lpstr>Arial</vt:lpstr>
      <vt:lpstr>Times New Roman</vt:lpstr>
      <vt:lpstr>Aptos Display</vt:lpstr>
      <vt:lpstr>Calibri</vt:lpstr>
      <vt:lpstr>Aptos</vt:lpstr>
      <vt:lpstr>Office Theme</vt:lpstr>
      <vt:lpstr>BMHP5022 Health Economics </vt:lpstr>
      <vt:lpstr>Module overview</vt:lpstr>
      <vt:lpstr>Level of Study: 5 </vt:lpstr>
      <vt:lpstr>Aim of Module and Learning Outcomes</vt:lpstr>
      <vt:lpstr>Indicative content</vt:lpstr>
      <vt:lpstr>Learning and teaching strategy</vt:lpstr>
      <vt:lpstr>Learning and teaching strategy</vt:lpstr>
      <vt:lpstr>Assignment 1:  written assignment  (coursework) (50% of marks)</vt:lpstr>
      <vt:lpstr>Assignment 1: submission date</vt:lpstr>
      <vt:lpstr>Assignment 2:  Debate and supporting paper  (Practical) (50% of marks)</vt:lpstr>
      <vt:lpstr>Assignment 2:  Debate and supporting paper  (Practical) (50% of marks)</vt:lpstr>
      <vt:lpstr>Assignment 2: submission dates</vt:lpstr>
      <vt:lpstr>Referencing </vt:lpstr>
      <vt:lpstr>Reading </vt:lpstr>
      <vt:lpstr>Tips for success </vt:lpstr>
      <vt:lpstr>References/further reading</vt:lpstr>
      <vt:lpstr>PowerPoint Presentation</vt:lpstr>
      <vt:lpstr> Table of contents:</vt:lpstr>
      <vt:lpstr>What is  Health Economics?</vt:lpstr>
      <vt:lpstr>Some more definitions of Health Economics:</vt:lpstr>
      <vt:lpstr>Health economics concerns</vt:lpstr>
      <vt:lpstr>Principles of Health Economics</vt:lpstr>
      <vt:lpstr>Health economics: the scope</vt:lpstr>
      <vt:lpstr>What is health?    </vt:lpstr>
      <vt:lpstr>What is health?    </vt:lpstr>
      <vt:lpstr>What influences health?    </vt:lpstr>
      <vt:lpstr>BOX A: WHAT INFLUENCES HEALTH?</vt:lpstr>
      <vt:lpstr>Health services in UK </vt:lpstr>
      <vt:lpstr>PowerPoint Presentation</vt:lpstr>
      <vt:lpstr>PowerPoint Presentation</vt:lpstr>
      <vt:lpstr>PowerPoint Presentation</vt:lpstr>
      <vt:lpstr>Questions?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8</cp:revision>
  <dcterms:created xsi:type="dcterms:W3CDTF">2024-12-17T15:56:06Z</dcterms:created>
  <dcterms:modified xsi:type="dcterms:W3CDTF">2025-01-27T12:02:35Z</dcterms:modified>
</cp:coreProperties>
</file>