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69" r:id="rId4"/>
    <p:sldId id="266" r:id="rId5"/>
    <p:sldId id="263" r:id="rId6"/>
    <p:sldId id="258" r:id="rId7"/>
    <p:sldId id="265" r:id="rId8"/>
    <p:sldId id="259" r:id="rId9"/>
    <p:sldId id="260" r:id="rId10"/>
    <p:sldId id="270" r:id="rId11"/>
    <p:sldId id="261" r:id="rId12"/>
    <p:sldId id="264" r:id="rId13"/>
    <p:sldId id="271" r:id="rId14"/>
    <p:sldId id="267" r:id="rId15"/>
    <p:sldId id="273" r:id="rId16"/>
    <p:sldId id="262"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4" d="100"/>
          <a:sy n="84" d="100"/>
        </p:scale>
        <p:origin x="18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1/31/2023</a:t>
            </a:fld>
            <a:endParaRPr lang="en-US"/>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5780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1/31/2023</a:t>
            </a:fld>
            <a:endParaRPr lang="en-US"/>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8167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1/31/2023</a:t>
            </a:fld>
            <a:endParaRPr lang="en-US"/>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36512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1/31/2023</a:t>
            </a:fld>
            <a:endParaRPr lang="en-US"/>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0615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1/31/2023</a:t>
            </a:fld>
            <a:endParaRPr lang="en-US"/>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5809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1/31/2023</a:t>
            </a:fld>
            <a:endParaRPr lang="en-US"/>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4424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1/31/2023</a:t>
            </a:fld>
            <a:endParaRPr lang="en-US"/>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a:p>
        </p:txBody>
      </p:sp>
    </p:spTree>
    <p:extLst>
      <p:ext uri="{BB962C8B-B14F-4D97-AF65-F5344CB8AC3E}">
        <p14:creationId xmlns:p14="http://schemas.microsoft.com/office/powerpoint/2010/main" val="3201907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1/31/2023</a:t>
            </a:fld>
            <a:endParaRPr lang="en-US"/>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4215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1/31/2023</a:t>
            </a:fld>
            <a:endParaRPr lang="en-US"/>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4291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1/31/2023</a:t>
            </a:fld>
            <a:endParaRPr lang="en-US"/>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6893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1/31/2023</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7514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1/31/2023</a:t>
            </a:fld>
            <a:endParaRPr lang="en-US"/>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a:p>
        </p:txBody>
      </p:sp>
    </p:spTree>
    <p:extLst>
      <p:ext uri="{BB962C8B-B14F-4D97-AF65-F5344CB8AC3E}">
        <p14:creationId xmlns:p14="http://schemas.microsoft.com/office/powerpoint/2010/main" val="250753282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assets.publishing.service.gov.uk/government/uploads/system/uploads/attachment_data/file/248645/Serious_and_Organised_Crime_Strategy.pdf"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248645/Serious_and_Organised_Crime_Strategy.pdf"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assets.publishing.service.gov.uk/government/uploads/system/uploads/attachment_data/file/248645/Serious_and_Organised_Crime_Strategy.pdf" TargetMode="External"/><Relationship Id="rId1" Type="http://schemas.openxmlformats.org/officeDocument/2006/relationships/slideLayout" Target="../slideLayouts/slideLayout6.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assets.publishing.service.gov.uk/government/uploads/system/uploads/attachment_data/file/248645/Serious_and_Organised_Crime_Strategy.pdf"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assets.publishing.service.gov.uk/government/uploads/system/uploads/attachment_data/file/752850/SOC-2018-web.pdf"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lordslibrary.parliament.uk/research-briefings/lln-2020-0016/"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v.uk/government/publications/beating-crime-plan/beating-crime-plan"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nationalcrimeagency.gov.uk/who-we-are/publications/594-nca-annual-plan-2022-23/file"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legislation.gov.uk/ukpga/2022/32/contents"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lose-up of hopscotch on a sidewalk">
            <a:extLst>
              <a:ext uri="{FF2B5EF4-FFF2-40B4-BE49-F238E27FC236}">
                <a16:creationId xmlns:a16="http://schemas.microsoft.com/office/drawing/2014/main" id="{213C9FD9-6EBA-8467-4F70-C31802CD3AEE}"/>
              </a:ext>
            </a:extLst>
          </p:cNvPr>
          <p:cNvPicPr>
            <a:picLocks noChangeAspect="1"/>
          </p:cNvPicPr>
          <p:nvPr/>
        </p:nvPicPr>
        <p:blipFill rotWithShape="1">
          <a:blip r:embed="rId2"/>
          <a:srcRect t="7096" b="8634"/>
          <a:stretch/>
        </p:blipFill>
        <p:spPr>
          <a:xfrm>
            <a:off x="20" y="1"/>
            <a:ext cx="12191980" cy="6857999"/>
          </a:xfrm>
          <a:prstGeom prst="rect">
            <a:avLst/>
          </a:prstGeom>
        </p:spPr>
      </p:pic>
      <p:sp>
        <p:nvSpPr>
          <p:cNvPr id="11"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67217"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a:solidFill>
                <a:srgbClr val="FFFFFF"/>
              </a:solidFill>
              <a:sym typeface="Avenir Next"/>
            </a:endParaRPr>
          </a:p>
        </p:txBody>
      </p:sp>
      <p:sp>
        <p:nvSpPr>
          <p:cNvPr id="2" name="Title 1">
            <a:extLst>
              <a:ext uri="{FF2B5EF4-FFF2-40B4-BE49-F238E27FC236}">
                <a16:creationId xmlns:a16="http://schemas.microsoft.com/office/drawing/2014/main" id="{B4EB4DFF-7D3D-7494-29CC-592B152D9EC1}"/>
              </a:ext>
            </a:extLst>
          </p:cNvPr>
          <p:cNvSpPr>
            <a:spLocks noGrp="1"/>
          </p:cNvSpPr>
          <p:nvPr>
            <p:ph type="ctrTitle"/>
          </p:nvPr>
        </p:nvSpPr>
        <p:spPr>
          <a:xfrm>
            <a:off x="565151" y="768334"/>
            <a:ext cx="4134538" cy="2866405"/>
          </a:xfrm>
        </p:spPr>
        <p:txBody>
          <a:bodyPr>
            <a:normAutofit/>
          </a:bodyPr>
          <a:lstStyle/>
          <a:p>
            <a:r>
              <a:rPr lang="en-GB" sz="5400"/>
              <a:t>Serious and organised crime</a:t>
            </a:r>
          </a:p>
        </p:txBody>
      </p:sp>
      <p:sp>
        <p:nvSpPr>
          <p:cNvPr id="3" name="Subtitle 2">
            <a:extLst>
              <a:ext uri="{FF2B5EF4-FFF2-40B4-BE49-F238E27FC236}">
                <a16:creationId xmlns:a16="http://schemas.microsoft.com/office/drawing/2014/main" id="{884D130D-57F9-BF1B-E261-28BDA45D2C94}"/>
              </a:ext>
            </a:extLst>
          </p:cNvPr>
          <p:cNvSpPr>
            <a:spLocks noGrp="1"/>
          </p:cNvSpPr>
          <p:nvPr>
            <p:ph type="subTitle" idx="1"/>
          </p:nvPr>
        </p:nvSpPr>
        <p:spPr>
          <a:xfrm>
            <a:off x="565151" y="4283239"/>
            <a:ext cx="4134538" cy="1475177"/>
          </a:xfrm>
        </p:spPr>
        <p:txBody>
          <a:bodyPr>
            <a:normAutofit/>
          </a:bodyPr>
          <a:lstStyle/>
          <a:p>
            <a:r>
              <a:rPr lang="en-GB"/>
              <a:t>Timeline of attempting to disrupt SOC in the UK</a:t>
            </a:r>
          </a:p>
        </p:txBody>
      </p:sp>
      <p:cxnSp>
        <p:nvCxnSpPr>
          <p:cNvPr id="13" name="Straight Connector 12">
            <a:extLst>
              <a:ext uri="{FF2B5EF4-FFF2-40B4-BE49-F238E27FC236}">
                <a16:creationId xmlns:a16="http://schemas.microsoft.com/office/drawing/2014/main" id="{41C79BB7-CCAB-2243-9830-5569626C4D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453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16"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99822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797AE-4F02-D962-9FA0-A20FC51F0139}"/>
              </a:ext>
            </a:extLst>
          </p:cNvPr>
          <p:cNvSpPr>
            <a:spLocks noGrp="1"/>
          </p:cNvSpPr>
          <p:nvPr>
            <p:ph type="title"/>
          </p:nvPr>
        </p:nvSpPr>
        <p:spPr>
          <a:xfrm>
            <a:off x="2492647" y="520377"/>
            <a:ext cx="7335835" cy="1268984"/>
          </a:xfrm>
        </p:spPr>
        <p:txBody>
          <a:bodyPr>
            <a:normAutofit fontScale="90000"/>
          </a:bodyPr>
          <a:lstStyle/>
          <a:p>
            <a:pPr algn="ctr"/>
            <a:r>
              <a:rPr lang="en-GB"/>
              <a:t>SOC STRATEGY 2013</a:t>
            </a:r>
            <a:br>
              <a:rPr lang="en-GB"/>
            </a:br>
            <a:r>
              <a:rPr lang="en-GB">
                <a:hlinkClick r:id="rId2"/>
              </a:rPr>
              <a:t>Serious and organised crime (publishing.service.gov.uk)</a:t>
            </a:r>
            <a:endParaRPr lang="en-GB"/>
          </a:p>
        </p:txBody>
      </p:sp>
      <p:pic>
        <p:nvPicPr>
          <p:cNvPr id="4" name="Picture 3">
            <a:extLst>
              <a:ext uri="{FF2B5EF4-FFF2-40B4-BE49-F238E27FC236}">
                <a16:creationId xmlns:a16="http://schemas.microsoft.com/office/drawing/2014/main" id="{2E6982B2-CD8F-6D6D-C4DC-7DC4FE86FC97}"/>
              </a:ext>
            </a:extLst>
          </p:cNvPr>
          <p:cNvPicPr>
            <a:picLocks noChangeAspect="1"/>
          </p:cNvPicPr>
          <p:nvPr/>
        </p:nvPicPr>
        <p:blipFill rotWithShape="1">
          <a:blip r:embed="rId3"/>
          <a:srcRect l="24699" t="17187" r="30579" b="28021"/>
          <a:stretch/>
        </p:blipFill>
        <p:spPr>
          <a:xfrm>
            <a:off x="3414713" y="2271711"/>
            <a:ext cx="4600575" cy="3757613"/>
          </a:xfrm>
          <a:prstGeom prst="rect">
            <a:avLst/>
          </a:prstGeom>
        </p:spPr>
      </p:pic>
    </p:spTree>
    <p:extLst>
      <p:ext uri="{BB962C8B-B14F-4D97-AF65-F5344CB8AC3E}">
        <p14:creationId xmlns:p14="http://schemas.microsoft.com/office/powerpoint/2010/main" val="30496134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797AE-4F02-D962-9FA0-A20FC51F0139}"/>
              </a:ext>
            </a:extLst>
          </p:cNvPr>
          <p:cNvSpPr>
            <a:spLocks noGrp="1"/>
          </p:cNvSpPr>
          <p:nvPr>
            <p:ph type="title"/>
          </p:nvPr>
        </p:nvSpPr>
        <p:spPr>
          <a:xfrm>
            <a:off x="-2120" y="144596"/>
            <a:ext cx="7335835" cy="1268984"/>
          </a:xfrm>
        </p:spPr>
        <p:txBody>
          <a:bodyPr vert="horz" lIns="91440" tIns="45720" rIns="91440" bIns="45720" rtlCol="0" anchor="t">
            <a:noAutofit/>
          </a:bodyPr>
          <a:lstStyle/>
          <a:p>
            <a:pPr algn="ctr"/>
            <a:r>
              <a:rPr lang="en-GB" sz="2000"/>
              <a:t>SOC STRATEGY 2013</a:t>
            </a:r>
            <a:br>
              <a:rPr lang="en-GB" sz="2000"/>
            </a:br>
            <a:r>
              <a:rPr lang="en-GB" sz="2000">
                <a:hlinkClick r:id="rId2"/>
              </a:rPr>
              <a:t>Serious and organised crime (publishing.service.gov.uk)</a:t>
            </a:r>
            <a:endParaRPr lang="en-GB" sz="2000"/>
          </a:p>
        </p:txBody>
      </p:sp>
      <p:sp>
        <p:nvSpPr>
          <p:cNvPr id="3" name="TextBox 2">
            <a:extLst>
              <a:ext uri="{FF2B5EF4-FFF2-40B4-BE49-F238E27FC236}">
                <a16:creationId xmlns:a16="http://schemas.microsoft.com/office/drawing/2014/main" id="{AF062570-B868-0A8A-0C2F-37DAE1A472D6}"/>
              </a:ext>
            </a:extLst>
          </p:cNvPr>
          <p:cNvSpPr txBox="1"/>
          <p:nvPr/>
        </p:nvSpPr>
        <p:spPr>
          <a:xfrm>
            <a:off x="1090807" y="1078412"/>
            <a:ext cx="8850421"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Cyber Crime </a:t>
            </a:r>
          </a:p>
          <a:p>
            <a:r>
              <a:rPr lang="en-GB">
                <a:ea typeface="+mn-lt"/>
                <a:cs typeface="+mn-lt"/>
              </a:rPr>
              <a:t>In 2013, there was a rapid increase in the development and adoption of new communications technologies. This was thought to transform government, business and the ways in which we interact with each other. 80% of homes in the UK in 2013 have internet access; 40% of adults have a smartphone; and online retail spending accounts for around 10% of all retail spend each month in Great Britain</a:t>
            </a:r>
          </a:p>
          <a:p>
            <a:endParaRPr lang="en-GB"/>
          </a:p>
          <a:p>
            <a:r>
              <a:rPr lang="en-GB">
                <a:ea typeface="+mn-lt"/>
                <a:cs typeface="+mn-lt"/>
              </a:rPr>
              <a:t>The new National Crime Agency (NCA), established by the Crime and Courts Act 2013, will lead our work against serious and organised crime. It will develop a single authoritative intelligence picture of serious and organised crime in the UK, assuming for these issues the role that the Joint Terrorism Analysis Centre (JTAC) has successfully performed for the terrorist threat. It will then coordinate the law enforcement response, ensuring that action against criminals and organised criminal groups is prioritised according to the threat they present. The NCA will lead some operations and support others. It will coordinate the relentless disruption of major organised crime groups and their arrest and prosecution. </a:t>
            </a:r>
            <a:endParaRPr lang="en-GB"/>
          </a:p>
        </p:txBody>
      </p:sp>
    </p:spTree>
    <p:extLst>
      <p:ext uri="{BB962C8B-B14F-4D97-AF65-F5344CB8AC3E}">
        <p14:creationId xmlns:p14="http://schemas.microsoft.com/office/powerpoint/2010/main" val="2818962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797AE-4F02-D962-9FA0-A20FC51F0139}"/>
              </a:ext>
            </a:extLst>
          </p:cNvPr>
          <p:cNvSpPr>
            <a:spLocks noGrp="1"/>
          </p:cNvSpPr>
          <p:nvPr>
            <p:ph type="title"/>
          </p:nvPr>
        </p:nvSpPr>
        <p:spPr>
          <a:xfrm>
            <a:off x="-1240188" y="47744"/>
            <a:ext cx="7335835" cy="1268984"/>
          </a:xfrm>
        </p:spPr>
        <p:txBody>
          <a:bodyPr vert="horz" lIns="91440" tIns="45720" rIns="91440" bIns="45720" rtlCol="0" anchor="t">
            <a:noAutofit/>
          </a:bodyPr>
          <a:lstStyle/>
          <a:p>
            <a:pPr algn="ctr"/>
            <a:r>
              <a:rPr lang="en-GB" sz="2400"/>
              <a:t>SOC STRATEGY 2013</a:t>
            </a:r>
            <a:br>
              <a:rPr lang="en-GB" sz="2400"/>
            </a:br>
            <a:r>
              <a:rPr lang="en-GB" sz="2400">
                <a:hlinkClick r:id="rId2"/>
              </a:rPr>
              <a:t>Serious and organised crime (publishing.service.gov.uk)</a:t>
            </a:r>
            <a:endParaRPr lang="en-GB" sz="2400"/>
          </a:p>
        </p:txBody>
      </p:sp>
      <p:pic>
        <p:nvPicPr>
          <p:cNvPr id="3" name="Picture 4" descr="Diagram&#10;&#10;Description automatically generated">
            <a:extLst>
              <a:ext uri="{FF2B5EF4-FFF2-40B4-BE49-F238E27FC236}">
                <a16:creationId xmlns:a16="http://schemas.microsoft.com/office/drawing/2014/main" id="{C8A78028-84E4-A80C-086D-EA0822A149B8}"/>
              </a:ext>
            </a:extLst>
          </p:cNvPr>
          <p:cNvPicPr>
            <a:picLocks noChangeAspect="1"/>
          </p:cNvPicPr>
          <p:nvPr/>
        </p:nvPicPr>
        <p:blipFill>
          <a:blip r:embed="rId3"/>
          <a:stretch>
            <a:fillRect/>
          </a:stretch>
        </p:blipFill>
        <p:spPr>
          <a:xfrm>
            <a:off x="6645420" y="49142"/>
            <a:ext cx="5548503" cy="3459845"/>
          </a:xfrm>
          <a:prstGeom prst="rect">
            <a:avLst/>
          </a:prstGeom>
        </p:spPr>
      </p:pic>
      <p:sp>
        <p:nvSpPr>
          <p:cNvPr id="5" name="TextBox 4">
            <a:extLst>
              <a:ext uri="{FF2B5EF4-FFF2-40B4-BE49-F238E27FC236}">
                <a16:creationId xmlns:a16="http://schemas.microsoft.com/office/drawing/2014/main" id="{2CFE40E9-D64B-119F-1933-E4CF8EBA6D86}"/>
              </a:ext>
            </a:extLst>
          </p:cNvPr>
          <p:cNvSpPr txBox="1"/>
          <p:nvPr/>
        </p:nvSpPr>
        <p:spPr>
          <a:xfrm>
            <a:off x="414489" y="1349288"/>
            <a:ext cx="447546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two most expensive offences in 2013 were drugs (costing £10.7bn) and fraud (costing £9.9bn). In comparison, the least costly was counterfeit currency at £7M.</a:t>
            </a:r>
          </a:p>
          <a:p>
            <a:endParaRPr lang="en-GB"/>
          </a:p>
          <a:p>
            <a:r>
              <a:rPr lang="en-GB">
                <a:ea typeface="+mn-lt"/>
                <a:cs typeface="+mn-lt"/>
              </a:rPr>
              <a:t>In some cases organised crime engages in or indirectly facilitates terrorist activity: about 50% of the international drug trafficking groups of interest to the US Department of Justice are associated with terrorist organisations. The UK and other countries (such as the United States and Australia) judge that organised crime poses a risk to their national security. </a:t>
            </a:r>
            <a:endParaRPr lang="en-GB"/>
          </a:p>
        </p:txBody>
      </p:sp>
      <p:pic>
        <p:nvPicPr>
          <p:cNvPr id="6" name="Picture 6" descr="Map&#10;&#10;Description automatically generated">
            <a:extLst>
              <a:ext uri="{FF2B5EF4-FFF2-40B4-BE49-F238E27FC236}">
                <a16:creationId xmlns:a16="http://schemas.microsoft.com/office/drawing/2014/main" id="{47FF9CB5-1F0A-1289-2B40-23103D73E7B4}"/>
              </a:ext>
            </a:extLst>
          </p:cNvPr>
          <p:cNvPicPr>
            <a:picLocks noChangeAspect="1"/>
          </p:cNvPicPr>
          <p:nvPr/>
        </p:nvPicPr>
        <p:blipFill>
          <a:blip r:embed="rId4"/>
          <a:stretch>
            <a:fillRect/>
          </a:stretch>
        </p:blipFill>
        <p:spPr>
          <a:xfrm>
            <a:off x="6936659" y="3028825"/>
            <a:ext cx="4922683" cy="4110542"/>
          </a:xfrm>
          <a:prstGeom prst="rect">
            <a:avLst/>
          </a:prstGeom>
        </p:spPr>
      </p:pic>
    </p:spTree>
    <p:extLst>
      <p:ext uri="{BB962C8B-B14F-4D97-AF65-F5344CB8AC3E}">
        <p14:creationId xmlns:p14="http://schemas.microsoft.com/office/powerpoint/2010/main" val="2538833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797AE-4F02-D962-9FA0-A20FC51F0139}"/>
              </a:ext>
            </a:extLst>
          </p:cNvPr>
          <p:cNvSpPr>
            <a:spLocks noGrp="1"/>
          </p:cNvSpPr>
          <p:nvPr>
            <p:ph type="title"/>
          </p:nvPr>
        </p:nvSpPr>
        <p:spPr>
          <a:xfrm>
            <a:off x="-1705542" y="74679"/>
            <a:ext cx="8787948" cy="1225852"/>
          </a:xfrm>
        </p:spPr>
        <p:txBody>
          <a:bodyPr vert="horz" lIns="91440" tIns="45720" rIns="91440" bIns="45720" rtlCol="0" anchor="t">
            <a:noAutofit/>
          </a:bodyPr>
          <a:lstStyle/>
          <a:p>
            <a:pPr algn="ctr"/>
            <a:r>
              <a:rPr lang="en-GB" sz="2800"/>
              <a:t>SOC STRATEGY 2013</a:t>
            </a:r>
            <a:br>
              <a:rPr lang="en-GB" sz="2800"/>
            </a:br>
            <a:r>
              <a:rPr lang="en-GB" sz="2800">
                <a:hlinkClick r:id="rId2"/>
              </a:rPr>
              <a:t>Serious and organised crime (publishing.service.gov.uk)</a:t>
            </a:r>
            <a:endParaRPr lang="en-GB" sz="2800"/>
          </a:p>
        </p:txBody>
      </p:sp>
      <p:sp>
        <p:nvSpPr>
          <p:cNvPr id="3" name="TextBox 2">
            <a:extLst>
              <a:ext uri="{FF2B5EF4-FFF2-40B4-BE49-F238E27FC236}">
                <a16:creationId xmlns:a16="http://schemas.microsoft.com/office/drawing/2014/main" id="{0C09B8B0-60C5-9F1F-D618-9F93C7FDD840}"/>
              </a:ext>
            </a:extLst>
          </p:cNvPr>
          <p:cNvSpPr txBox="1"/>
          <p:nvPr/>
        </p:nvSpPr>
        <p:spPr>
          <a:xfrm>
            <a:off x="1031766" y="1608159"/>
            <a:ext cx="469106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t>Key Findings </a:t>
            </a:r>
          </a:p>
        </p:txBody>
      </p:sp>
      <p:sp>
        <p:nvSpPr>
          <p:cNvPr id="5" name="TextBox 4">
            <a:extLst>
              <a:ext uri="{FF2B5EF4-FFF2-40B4-BE49-F238E27FC236}">
                <a16:creationId xmlns:a16="http://schemas.microsoft.com/office/drawing/2014/main" id="{B83BC3ED-1122-3036-03AC-67CA88E3D56B}"/>
              </a:ext>
            </a:extLst>
          </p:cNvPr>
          <p:cNvSpPr txBox="1"/>
          <p:nvPr/>
        </p:nvSpPr>
        <p:spPr>
          <a:xfrm>
            <a:off x="449601" y="2336163"/>
            <a:ext cx="10964028" cy="37087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900" u="sng">
                <a:ea typeface="+mn-lt"/>
                <a:cs typeface="+mn-lt"/>
              </a:rPr>
              <a:t>The Approach: </a:t>
            </a:r>
            <a:endParaRPr lang="en-US" sz="1900" u="sng">
              <a:ea typeface="+mn-lt"/>
              <a:cs typeface="+mn-lt"/>
            </a:endParaRPr>
          </a:p>
          <a:p>
            <a:r>
              <a:rPr lang="en-GB">
                <a:ea typeface="+mn-lt"/>
                <a:cs typeface="+mn-lt"/>
              </a:rPr>
              <a:t>The aim of this strategy is to significantly decrease the level of serious and organised crime affecting the UK and its interests. The strategy uses the framework we have developed for our counter-terrorist work and has four components: </a:t>
            </a:r>
            <a:endParaRPr lang="en-US">
              <a:ea typeface="+mn-lt"/>
              <a:cs typeface="+mn-lt"/>
            </a:endParaRPr>
          </a:p>
          <a:p>
            <a:r>
              <a:rPr lang="en-GB" b="1">
                <a:ea typeface="+mn-lt"/>
                <a:cs typeface="+mn-lt"/>
              </a:rPr>
              <a:t>Pursue</a:t>
            </a:r>
            <a:r>
              <a:rPr lang="en-GB">
                <a:ea typeface="+mn-lt"/>
                <a:cs typeface="+mn-lt"/>
              </a:rPr>
              <a:t> - Prosecuting and disrupting people engaged in serious and organised crime</a:t>
            </a:r>
            <a:endParaRPr lang="en-US">
              <a:ea typeface="+mn-lt"/>
              <a:cs typeface="+mn-lt"/>
            </a:endParaRPr>
          </a:p>
          <a:p>
            <a:r>
              <a:rPr lang="en-GB" b="1">
                <a:ea typeface="+mn-lt"/>
                <a:cs typeface="+mn-lt"/>
              </a:rPr>
              <a:t>Prevent </a:t>
            </a:r>
            <a:r>
              <a:rPr lang="en-GB">
                <a:ea typeface="+mn-lt"/>
                <a:cs typeface="+mn-lt"/>
              </a:rPr>
              <a:t>- Preventing people from engaging in this activity </a:t>
            </a:r>
            <a:endParaRPr lang="en-US">
              <a:ea typeface="+mn-lt"/>
              <a:cs typeface="+mn-lt"/>
            </a:endParaRPr>
          </a:p>
          <a:p>
            <a:r>
              <a:rPr lang="en-GB" b="1">
                <a:ea typeface="+mn-lt"/>
                <a:cs typeface="+mn-lt"/>
              </a:rPr>
              <a:t>Protect</a:t>
            </a:r>
            <a:r>
              <a:rPr lang="en-GB">
                <a:ea typeface="+mn-lt"/>
                <a:cs typeface="+mn-lt"/>
              </a:rPr>
              <a:t> - Increasing protection against serious and organised crime </a:t>
            </a:r>
            <a:endParaRPr lang="en-US">
              <a:ea typeface="+mn-lt"/>
              <a:cs typeface="+mn-lt"/>
            </a:endParaRPr>
          </a:p>
          <a:p>
            <a:r>
              <a:rPr lang="en-GB" b="1">
                <a:ea typeface="+mn-lt"/>
                <a:cs typeface="+mn-lt"/>
              </a:rPr>
              <a:t>Prepare</a:t>
            </a:r>
            <a:r>
              <a:rPr lang="en-GB">
                <a:ea typeface="+mn-lt"/>
                <a:cs typeface="+mn-lt"/>
              </a:rPr>
              <a:t> - Reducing the impact of this criminality where it takes place</a:t>
            </a:r>
            <a:endParaRPr lang="en-US">
              <a:ea typeface="+mn-lt"/>
              <a:cs typeface="+mn-lt"/>
            </a:endParaRPr>
          </a:p>
          <a:p>
            <a:endParaRPr lang="en-US"/>
          </a:p>
          <a:p>
            <a:r>
              <a:rPr lang="en-US">
                <a:ea typeface="+mn-lt"/>
                <a:cs typeface="+mn-lt"/>
              </a:rPr>
              <a:t>This strategy is intended to deal with a threat to our national security. It is complex and wide-ranging. Many agencies and departments are involved alongside and in support of the NCA and the police. We intend to track implementation of this strategy very closely: A report will review the progress annually. </a:t>
            </a:r>
            <a:endParaRPr lang="en-US"/>
          </a:p>
        </p:txBody>
      </p:sp>
      <p:pic>
        <p:nvPicPr>
          <p:cNvPr id="6" name="Picture 6" descr="A picture containing text, businesscard&#10;&#10;Description automatically generated">
            <a:extLst>
              <a:ext uri="{FF2B5EF4-FFF2-40B4-BE49-F238E27FC236}">
                <a16:creationId xmlns:a16="http://schemas.microsoft.com/office/drawing/2014/main" id="{6C33679B-8776-2546-FB89-4790B6B95EF7}"/>
              </a:ext>
            </a:extLst>
          </p:cNvPr>
          <p:cNvPicPr>
            <a:picLocks noChangeAspect="1"/>
          </p:cNvPicPr>
          <p:nvPr/>
        </p:nvPicPr>
        <p:blipFill>
          <a:blip r:embed="rId3"/>
          <a:stretch>
            <a:fillRect/>
          </a:stretch>
        </p:blipFill>
        <p:spPr>
          <a:xfrm>
            <a:off x="6547465" y="-2370"/>
            <a:ext cx="4402899" cy="2521642"/>
          </a:xfrm>
          <a:prstGeom prst="rect">
            <a:avLst/>
          </a:prstGeom>
        </p:spPr>
      </p:pic>
    </p:spTree>
    <p:extLst>
      <p:ext uri="{BB962C8B-B14F-4D97-AF65-F5344CB8AC3E}">
        <p14:creationId xmlns:p14="http://schemas.microsoft.com/office/powerpoint/2010/main" val="2854355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DBDE4-CA37-9CC8-578B-73D6C271F2D8}"/>
              </a:ext>
            </a:extLst>
          </p:cNvPr>
          <p:cNvSpPr>
            <a:spLocks noGrp="1"/>
          </p:cNvSpPr>
          <p:nvPr>
            <p:ph type="title"/>
          </p:nvPr>
        </p:nvSpPr>
        <p:spPr>
          <a:xfrm>
            <a:off x="584871" y="592341"/>
            <a:ext cx="7335835" cy="1268984"/>
          </a:xfrm>
        </p:spPr>
        <p:txBody>
          <a:bodyPr>
            <a:normAutofit fontScale="90000"/>
          </a:bodyPr>
          <a:lstStyle/>
          <a:p>
            <a:r>
              <a:rPr lang="en-GB"/>
              <a:t>SOC strategy 2018</a:t>
            </a:r>
            <a:br>
              <a:rPr lang="en-GB"/>
            </a:br>
            <a:r>
              <a:rPr lang="en-GB">
                <a:hlinkClick r:id="rId2"/>
              </a:rPr>
              <a:t>Serious and Organised Crime Strategy - November 2018 (publishing.service.gov.uk)</a:t>
            </a:r>
            <a:endParaRPr lang="en-GB"/>
          </a:p>
        </p:txBody>
      </p:sp>
      <p:pic>
        <p:nvPicPr>
          <p:cNvPr id="4" name="Picture 3">
            <a:extLst>
              <a:ext uri="{FF2B5EF4-FFF2-40B4-BE49-F238E27FC236}">
                <a16:creationId xmlns:a16="http://schemas.microsoft.com/office/drawing/2014/main" id="{ACDB881D-F2D3-A99B-5014-CFDDCBBBB793}"/>
              </a:ext>
            </a:extLst>
          </p:cNvPr>
          <p:cNvPicPr>
            <a:picLocks noChangeAspect="1"/>
          </p:cNvPicPr>
          <p:nvPr/>
        </p:nvPicPr>
        <p:blipFill rotWithShape="1">
          <a:blip r:embed="rId3"/>
          <a:srcRect l="20047" t="17917" r="24259" b="8637"/>
          <a:stretch/>
        </p:blipFill>
        <p:spPr>
          <a:xfrm>
            <a:off x="7100888" y="2064542"/>
            <a:ext cx="4214811" cy="3705475"/>
          </a:xfrm>
          <a:prstGeom prst="rect">
            <a:avLst/>
          </a:prstGeom>
        </p:spPr>
      </p:pic>
    </p:spTree>
    <p:extLst>
      <p:ext uri="{BB962C8B-B14F-4D97-AF65-F5344CB8AC3E}">
        <p14:creationId xmlns:p14="http://schemas.microsoft.com/office/powerpoint/2010/main" val="949682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203D4D-45E9-1632-CC40-3B4E8F1F2AF1}"/>
              </a:ext>
            </a:extLst>
          </p:cNvPr>
          <p:cNvSpPr txBox="1"/>
          <p:nvPr/>
        </p:nvSpPr>
        <p:spPr>
          <a:xfrm>
            <a:off x="61451" y="-159775"/>
            <a:ext cx="3084871"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u="sng"/>
          </a:p>
          <a:p>
            <a:r>
              <a:rPr lang="en-US" sz="1200" b="1" u="sng">
                <a:ea typeface="+mn-lt"/>
                <a:cs typeface="+mn-lt"/>
              </a:rPr>
              <a:t>Vulnerabilities</a:t>
            </a:r>
          </a:p>
          <a:p>
            <a:r>
              <a:rPr lang="en-US" sz="1200">
                <a:ea typeface="+mn-lt"/>
                <a:cs typeface="+mn-lt"/>
              </a:rPr>
              <a:t>Modern</a:t>
            </a:r>
            <a:r>
              <a:rPr lang="en-US" sz="1200"/>
              <a:t> slavery </a:t>
            </a:r>
          </a:p>
          <a:p>
            <a:r>
              <a:rPr lang="en-US" sz="1200"/>
              <a:t>Human trafficking </a:t>
            </a:r>
          </a:p>
          <a:p>
            <a:r>
              <a:rPr lang="en-US" sz="1200">
                <a:ea typeface="+mn-lt"/>
                <a:cs typeface="+mn-lt"/>
              </a:rPr>
              <a:t>Online child sexual exploitation and abuse</a:t>
            </a:r>
            <a:endParaRPr lang="en-US" sz="1200"/>
          </a:p>
          <a:p>
            <a:r>
              <a:rPr lang="en-US" sz="1200"/>
              <a:t>Immigration crime </a:t>
            </a:r>
          </a:p>
          <a:p>
            <a:endParaRPr lang="en-US" sz="1200" b="1" u="sng"/>
          </a:p>
          <a:p>
            <a:r>
              <a:rPr lang="en-US" sz="1200"/>
              <a:t>-</a:t>
            </a:r>
            <a:r>
              <a:rPr lang="en-US" sz="1200">
                <a:ea typeface="+mn-lt"/>
                <a:cs typeface="+mn-lt"/>
              </a:rPr>
              <a:t>We will remove vulnerabilities in our systems and </a:t>
            </a:r>
            <a:r>
              <a:rPr lang="en-US" sz="1200" err="1">
                <a:ea typeface="+mn-lt"/>
                <a:cs typeface="+mn-lt"/>
              </a:rPr>
              <a:t>organisations</a:t>
            </a:r>
            <a:r>
              <a:rPr lang="en-US" sz="1200">
                <a:ea typeface="+mn-lt"/>
                <a:cs typeface="+mn-lt"/>
              </a:rPr>
              <a:t>, giving criminals fewer opportunities to target and exploit. One way of doing this would be to educate citizens on the techniques criminals use. </a:t>
            </a:r>
            <a:endParaRPr lang="en-US" sz="1200" b="1" u="sng">
              <a:ea typeface="+mn-lt"/>
              <a:cs typeface="+mn-lt"/>
            </a:endParaRPr>
          </a:p>
          <a:p>
            <a:endParaRPr lang="en-US" sz="1200"/>
          </a:p>
          <a:p>
            <a:r>
              <a:rPr lang="en-US" sz="1200">
                <a:ea typeface="+mn-lt"/>
                <a:cs typeface="+mn-lt"/>
              </a:rPr>
              <a:t>Immigration Enforcement is critical in disrupting </a:t>
            </a:r>
            <a:r>
              <a:rPr lang="en-US" sz="1200" err="1">
                <a:ea typeface="+mn-lt"/>
                <a:cs typeface="+mn-lt"/>
              </a:rPr>
              <a:t>organised</a:t>
            </a:r>
            <a:r>
              <a:rPr lang="en-US" sz="1200">
                <a:ea typeface="+mn-lt"/>
                <a:cs typeface="+mn-lt"/>
              </a:rPr>
              <a:t> crime groups and tackling </a:t>
            </a:r>
            <a:r>
              <a:rPr lang="en-US" sz="1200" err="1">
                <a:ea typeface="+mn-lt"/>
                <a:cs typeface="+mn-lt"/>
              </a:rPr>
              <a:t>organised</a:t>
            </a:r>
            <a:r>
              <a:rPr lang="en-US" sz="1200">
                <a:ea typeface="+mn-lt"/>
                <a:cs typeface="+mn-lt"/>
              </a:rPr>
              <a:t> immigration crime, modern slavery and human trafficking. Immigration Enforcement disrupted 417 </a:t>
            </a:r>
            <a:r>
              <a:rPr lang="en-US" sz="1200" err="1">
                <a:ea typeface="+mn-lt"/>
                <a:cs typeface="+mn-lt"/>
              </a:rPr>
              <a:t>organised</a:t>
            </a:r>
            <a:r>
              <a:rPr lang="en-US" sz="1200">
                <a:ea typeface="+mn-lt"/>
                <a:cs typeface="+mn-lt"/>
              </a:rPr>
              <a:t> crime groups in 2017/18. We will </a:t>
            </a:r>
            <a:r>
              <a:rPr lang="en-US" sz="1200" err="1">
                <a:ea typeface="+mn-lt"/>
                <a:cs typeface="+mn-lt"/>
              </a:rPr>
              <a:t>maximise</a:t>
            </a:r>
            <a:r>
              <a:rPr lang="en-US" sz="1200">
                <a:ea typeface="+mn-lt"/>
                <a:cs typeface="+mn-lt"/>
              </a:rPr>
              <a:t> the use of nationality and immigration powers against individuals involved in serious and </a:t>
            </a:r>
            <a:r>
              <a:rPr lang="en-US" sz="1200" err="1">
                <a:ea typeface="+mn-lt"/>
                <a:cs typeface="+mn-lt"/>
              </a:rPr>
              <a:t>organised</a:t>
            </a:r>
            <a:r>
              <a:rPr lang="en-US" sz="1200">
                <a:ea typeface="+mn-lt"/>
                <a:cs typeface="+mn-lt"/>
              </a:rPr>
              <a:t> crime. Where appropriate, this includes depriving individuals of their British citizenship and excluding foreign nationals from the UK whose presence here would not be conducive to the public good.</a:t>
            </a:r>
            <a:endParaRPr lang="en-US"/>
          </a:p>
          <a:p>
            <a:endParaRPr lang="en-US"/>
          </a:p>
        </p:txBody>
      </p:sp>
      <p:sp>
        <p:nvSpPr>
          <p:cNvPr id="4" name="TextBox 3">
            <a:extLst>
              <a:ext uri="{FF2B5EF4-FFF2-40B4-BE49-F238E27FC236}">
                <a16:creationId xmlns:a16="http://schemas.microsoft.com/office/drawing/2014/main" id="{004B98B8-E42F-75D0-8D43-AFCBBCDFAB8C}"/>
              </a:ext>
            </a:extLst>
          </p:cNvPr>
          <p:cNvSpPr txBox="1"/>
          <p:nvPr/>
        </p:nvSpPr>
        <p:spPr>
          <a:xfrm>
            <a:off x="3052915" y="66368"/>
            <a:ext cx="5041489"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t>Prosperity</a:t>
            </a:r>
          </a:p>
          <a:p>
            <a:r>
              <a:rPr lang="en-US" sz="1200"/>
              <a:t>Bribery</a:t>
            </a:r>
          </a:p>
          <a:p>
            <a:r>
              <a:rPr lang="en-US" sz="1200"/>
              <a:t>Corruption</a:t>
            </a:r>
          </a:p>
          <a:p>
            <a:r>
              <a:rPr lang="en-US" sz="1200"/>
              <a:t>Fraud</a:t>
            </a:r>
          </a:p>
          <a:p>
            <a:r>
              <a:rPr lang="en-US" sz="1200"/>
              <a:t>Cyber security </a:t>
            </a:r>
          </a:p>
          <a:p>
            <a:r>
              <a:rPr lang="en-US" sz="1200"/>
              <a:t>Money Laundering</a:t>
            </a:r>
          </a:p>
          <a:p>
            <a:endParaRPr lang="en-US" sz="1200"/>
          </a:p>
          <a:p>
            <a:r>
              <a:rPr lang="en-US" sz="1200"/>
              <a:t>-</a:t>
            </a:r>
            <a:r>
              <a:rPr lang="en-US" sz="1200">
                <a:ea typeface="+mn-lt"/>
                <a:cs typeface="+mn-lt"/>
              </a:rPr>
              <a:t>We will develop and use preventative methods and education to divert more young people from a life of serious and </a:t>
            </a:r>
            <a:r>
              <a:rPr lang="en-US" sz="1200" err="1">
                <a:ea typeface="+mn-lt"/>
                <a:cs typeface="+mn-lt"/>
              </a:rPr>
              <a:t>organised</a:t>
            </a:r>
            <a:r>
              <a:rPr lang="en-US" sz="1200">
                <a:ea typeface="+mn-lt"/>
                <a:cs typeface="+mn-lt"/>
              </a:rPr>
              <a:t> crime and reduce reoffending. We will use the government’s full reach overseas to tackle the drivers of serious and </a:t>
            </a:r>
            <a:r>
              <a:rPr lang="en-US" sz="1200" err="1">
                <a:ea typeface="+mn-lt"/>
                <a:cs typeface="+mn-lt"/>
              </a:rPr>
              <a:t>organised</a:t>
            </a:r>
            <a:r>
              <a:rPr lang="en-US" sz="1200">
                <a:ea typeface="+mn-lt"/>
                <a:cs typeface="+mn-lt"/>
              </a:rPr>
              <a:t> crime.</a:t>
            </a:r>
            <a:r>
              <a:rPr lang="en-US">
                <a:ea typeface="+mn-lt"/>
                <a:cs typeface="+mn-lt"/>
              </a:rPr>
              <a:t> </a:t>
            </a:r>
          </a:p>
          <a:p>
            <a:endParaRPr lang="en-US"/>
          </a:p>
          <a:p>
            <a:r>
              <a:rPr lang="en-US" sz="1200">
                <a:ea typeface="+mn-lt"/>
                <a:cs typeface="+mn-lt"/>
              </a:rPr>
              <a:t>Action Fraud is operated by City of London Police and is the UK’s national reporting </a:t>
            </a:r>
            <a:r>
              <a:rPr lang="en-US" sz="1200" err="1">
                <a:ea typeface="+mn-lt"/>
                <a:cs typeface="+mn-lt"/>
              </a:rPr>
              <a:t>centre</a:t>
            </a:r>
            <a:r>
              <a:rPr lang="en-US" sz="1200">
                <a:ea typeface="+mn-lt"/>
                <a:cs typeface="+mn-lt"/>
              </a:rPr>
              <a:t> for fraud and cyber crime. It also provides a central point of contact for information about fraud and financially motivated cyber crime. Action Fraud receives and triages reports from victims improving efficiency by recording and </a:t>
            </a:r>
            <a:r>
              <a:rPr lang="en-US" sz="1200" err="1">
                <a:ea typeface="+mn-lt"/>
                <a:cs typeface="+mn-lt"/>
              </a:rPr>
              <a:t>analysing</a:t>
            </a:r>
            <a:r>
              <a:rPr lang="en-US" sz="1200">
                <a:ea typeface="+mn-lt"/>
                <a:cs typeface="+mn-lt"/>
              </a:rPr>
              <a:t> fraud reports nationally rather than locally. The service is run alongside the National Fraud Intelligence Bureau (NFIB), which is responsible for </a:t>
            </a:r>
            <a:r>
              <a:rPr lang="en-US" sz="1200" err="1">
                <a:ea typeface="+mn-lt"/>
                <a:cs typeface="+mn-lt"/>
              </a:rPr>
              <a:t>analysing</a:t>
            </a:r>
            <a:r>
              <a:rPr lang="en-US" sz="1200">
                <a:ea typeface="+mn-lt"/>
                <a:cs typeface="+mn-lt"/>
              </a:rPr>
              <a:t> and assessing reports and identifying serial offenders and </a:t>
            </a:r>
            <a:r>
              <a:rPr lang="en-US" sz="1200" err="1">
                <a:ea typeface="+mn-lt"/>
                <a:cs typeface="+mn-lt"/>
              </a:rPr>
              <a:t>organised</a:t>
            </a:r>
            <a:r>
              <a:rPr lang="en-US" sz="1200">
                <a:ea typeface="+mn-lt"/>
                <a:cs typeface="+mn-lt"/>
              </a:rPr>
              <a:t> crime networks. It then disseminates intelligence to the relevant law enforcement or partner agencies for investigation, as well as fraud alerts to inform businesses and the public of emerging threats. From April 2016 to March 2017 the NFIB disseminated 46,000 reports for further action on intelligence, prevention or victim care and submitted 170,856 requests to partners to close bank accounts, websites and phone numbers suspected of facilitating fraud. The government will continue to work with law enforcement to strengthen the central reporting, triage, advice and victim support services for policing provided by City of London Police. Improvements to the Action Fraud reporting system were completed in 2018/19</a:t>
            </a:r>
            <a:endParaRPr lang="en-US" sz="1200"/>
          </a:p>
        </p:txBody>
      </p:sp>
      <p:sp>
        <p:nvSpPr>
          <p:cNvPr id="5" name="TextBox 4">
            <a:extLst>
              <a:ext uri="{FF2B5EF4-FFF2-40B4-BE49-F238E27FC236}">
                <a16:creationId xmlns:a16="http://schemas.microsoft.com/office/drawing/2014/main" id="{0D91FE91-C25E-0DD8-7E3C-1F7C05053C72}"/>
              </a:ext>
            </a:extLst>
          </p:cNvPr>
          <p:cNvSpPr txBox="1"/>
          <p:nvPr/>
        </p:nvSpPr>
        <p:spPr>
          <a:xfrm>
            <a:off x="8202560" y="115527"/>
            <a:ext cx="376329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u="sng"/>
              <a:t>Commodities</a:t>
            </a:r>
          </a:p>
          <a:p>
            <a:r>
              <a:rPr lang="en-US" sz="1200"/>
              <a:t>Death from drug abuse</a:t>
            </a:r>
          </a:p>
          <a:p>
            <a:r>
              <a:rPr lang="en-US" sz="1200"/>
              <a:t>Firearm offences </a:t>
            </a:r>
          </a:p>
          <a:p>
            <a:endParaRPr lang="en-US" sz="1200"/>
          </a:p>
          <a:p>
            <a:endParaRPr lang="en-US" sz="1200"/>
          </a:p>
          <a:p>
            <a:r>
              <a:rPr lang="en-US" sz="1200"/>
              <a:t>-</a:t>
            </a:r>
            <a:r>
              <a:rPr lang="en-US" sz="1200">
                <a:ea typeface="+mn-lt"/>
                <a:cs typeface="+mn-lt"/>
              </a:rPr>
              <a:t>As set out also in the Serious Violence Strategy, we have established a new National County Lines Co-ordination Centre (NCLCC) to help bring together the law enforcement effort against criminal gangs and </a:t>
            </a:r>
            <a:r>
              <a:rPr lang="en-US" sz="1200" err="1">
                <a:ea typeface="+mn-lt"/>
                <a:cs typeface="+mn-lt"/>
              </a:rPr>
              <a:t>organised</a:t>
            </a:r>
            <a:r>
              <a:rPr lang="en-US" sz="1200">
                <a:ea typeface="+mn-lt"/>
                <a:cs typeface="+mn-lt"/>
              </a:rPr>
              <a:t> crime groups involved in county lines drug dealing. The NCA provides a central point at which intelligence and information is shared and the links with criminal exploitation and illegal drugs markets are identified. Using this national capability has resulted in a clearer picture of the threat, enhanced intelligence, and provision of support for operational policing. The Home Office will support the work of the NPCC and NCA to develop the NCLCC by providing funding of £3.6 million over the next two years.</a:t>
            </a:r>
            <a:endParaRPr lang="en-US" sz="1200"/>
          </a:p>
          <a:p>
            <a:endParaRPr lang="en-US" b="1" u="sng"/>
          </a:p>
          <a:p>
            <a:endParaRPr lang="en-US" b="1" u="sng"/>
          </a:p>
        </p:txBody>
      </p:sp>
      <p:pic>
        <p:nvPicPr>
          <p:cNvPr id="6" name="Picture 6" descr="A picture containing text, wheel&#10;&#10;Description automatically generated">
            <a:extLst>
              <a:ext uri="{FF2B5EF4-FFF2-40B4-BE49-F238E27FC236}">
                <a16:creationId xmlns:a16="http://schemas.microsoft.com/office/drawing/2014/main" id="{93AC8A3B-E303-B601-60D6-E6826E804A19}"/>
              </a:ext>
            </a:extLst>
          </p:cNvPr>
          <p:cNvPicPr>
            <a:picLocks noChangeAspect="1"/>
          </p:cNvPicPr>
          <p:nvPr/>
        </p:nvPicPr>
        <p:blipFill>
          <a:blip r:embed="rId2"/>
          <a:stretch>
            <a:fillRect/>
          </a:stretch>
        </p:blipFill>
        <p:spPr>
          <a:xfrm>
            <a:off x="8497529" y="3556820"/>
            <a:ext cx="3689554" cy="3689554"/>
          </a:xfrm>
          <a:prstGeom prst="rect">
            <a:avLst/>
          </a:prstGeom>
        </p:spPr>
      </p:pic>
    </p:spTree>
    <p:extLst>
      <p:ext uri="{BB962C8B-B14F-4D97-AF65-F5344CB8AC3E}">
        <p14:creationId xmlns:p14="http://schemas.microsoft.com/office/powerpoint/2010/main" val="3838121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B9114-C478-6673-D730-22B116F073F0}"/>
              </a:ext>
            </a:extLst>
          </p:cNvPr>
          <p:cNvSpPr>
            <a:spLocks noGrp="1"/>
          </p:cNvSpPr>
          <p:nvPr>
            <p:ph type="title"/>
          </p:nvPr>
        </p:nvSpPr>
        <p:spPr>
          <a:xfrm>
            <a:off x="861637" y="804374"/>
            <a:ext cx="7335835" cy="1268984"/>
          </a:xfrm>
        </p:spPr>
        <p:txBody>
          <a:bodyPr>
            <a:normAutofit fontScale="90000"/>
          </a:bodyPr>
          <a:lstStyle/>
          <a:p>
            <a:r>
              <a:rPr lang="en-GB">
                <a:hlinkClick r:id="rId2">
                  <a:extLst>
                    <a:ext uri="{A12FA001-AC4F-418D-AE19-62706E023703}">
                      <ahyp:hlinkClr xmlns:ahyp="http://schemas.microsoft.com/office/drawing/2018/hyperlinkcolor" val="tx"/>
                    </a:ext>
                  </a:extLst>
                </a:hlinkClick>
              </a:rPr>
              <a:t>Policing in the UK: Serious and Organised Crime - House of Lords Library (parliament.uk)</a:t>
            </a:r>
            <a:r>
              <a:rPr lang="en-GB"/>
              <a:t> 2020</a:t>
            </a:r>
          </a:p>
        </p:txBody>
      </p:sp>
      <p:pic>
        <p:nvPicPr>
          <p:cNvPr id="4" name="Picture 3">
            <a:extLst>
              <a:ext uri="{FF2B5EF4-FFF2-40B4-BE49-F238E27FC236}">
                <a16:creationId xmlns:a16="http://schemas.microsoft.com/office/drawing/2014/main" id="{981CA003-9F4D-5A84-1D4C-ADDF04D55FB6}"/>
              </a:ext>
            </a:extLst>
          </p:cNvPr>
          <p:cNvPicPr>
            <a:picLocks noChangeAspect="1"/>
          </p:cNvPicPr>
          <p:nvPr/>
        </p:nvPicPr>
        <p:blipFill rotWithShape="1">
          <a:blip r:embed="rId3"/>
          <a:srcRect l="21157" t="18332" r="24676" b="6146"/>
          <a:stretch/>
        </p:blipFill>
        <p:spPr>
          <a:xfrm>
            <a:off x="7439501" y="1526701"/>
            <a:ext cx="4590574" cy="4266880"/>
          </a:xfrm>
          <a:prstGeom prst="rect">
            <a:avLst/>
          </a:prstGeom>
        </p:spPr>
      </p:pic>
    </p:spTree>
    <p:extLst>
      <p:ext uri="{BB962C8B-B14F-4D97-AF65-F5344CB8AC3E}">
        <p14:creationId xmlns:p14="http://schemas.microsoft.com/office/powerpoint/2010/main" val="28330864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628DB-11B1-50E6-96ED-2301E1CEF466}"/>
              </a:ext>
            </a:extLst>
          </p:cNvPr>
          <p:cNvSpPr>
            <a:spLocks noGrp="1"/>
          </p:cNvSpPr>
          <p:nvPr>
            <p:ph type="title"/>
          </p:nvPr>
        </p:nvSpPr>
        <p:spPr>
          <a:xfrm>
            <a:off x="1555501" y="544308"/>
            <a:ext cx="7335835" cy="1268984"/>
          </a:xfrm>
        </p:spPr>
        <p:txBody>
          <a:bodyPr>
            <a:normAutofit fontScale="90000"/>
          </a:bodyPr>
          <a:lstStyle/>
          <a:p>
            <a:r>
              <a:rPr lang="en-GB">
                <a:hlinkClick r:id="rId2">
                  <a:extLst>
                    <a:ext uri="{A12FA001-AC4F-418D-AE19-62706E023703}">
                      <ahyp:hlinkClr xmlns:ahyp="http://schemas.microsoft.com/office/drawing/2018/hyperlinkcolor" val="tx"/>
                    </a:ext>
                  </a:extLst>
                </a:hlinkClick>
              </a:rPr>
              <a:t>Beating crime plan - GOV.UK (www.gov.uk)</a:t>
            </a:r>
            <a:r>
              <a:rPr lang="en-GB"/>
              <a:t> 2021</a:t>
            </a:r>
            <a:br>
              <a:rPr lang="en-GB"/>
            </a:br>
            <a:endParaRPr lang="en-GB"/>
          </a:p>
        </p:txBody>
      </p:sp>
      <p:pic>
        <p:nvPicPr>
          <p:cNvPr id="4" name="Picture 3">
            <a:extLst>
              <a:ext uri="{FF2B5EF4-FFF2-40B4-BE49-F238E27FC236}">
                <a16:creationId xmlns:a16="http://schemas.microsoft.com/office/drawing/2014/main" id="{CD09F934-7D4F-B021-FD61-43A6118E956C}"/>
              </a:ext>
            </a:extLst>
          </p:cNvPr>
          <p:cNvPicPr>
            <a:picLocks noChangeAspect="1"/>
          </p:cNvPicPr>
          <p:nvPr/>
        </p:nvPicPr>
        <p:blipFill rotWithShape="1">
          <a:blip r:embed="rId3"/>
          <a:srcRect l="10046" t="10208" r="11551" b="25938"/>
          <a:stretch/>
        </p:blipFill>
        <p:spPr>
          <a:xfrm>
            <a:off x="1866545" y="1971675"/>
            <a:ext cx="6841685" cy="3714750"/>
          </a:xfrm>
          <a:prstGeom prst="rect">
            <a:avLst/>
          </a:prstGeom>
        </p:spPr>
      </p:pic>
    </p:spTree>
    <p:extLst>
      <p:ext uri="{BB962C8B-B14F-4D97-AF65-F5344CB8AC3E}">
        <p14:creationId xmlns:p14="http://schemas.microsoft.com/office/powerpoint/2010/main" val="3728868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24A71-F647-D48A-B0BE-03000BFAA6CB}"/>
              </a:ext>
            </a:extLst>
          </p:cNvPr>
          <p:cNvSpPr>
            <a:spLocks noGrp="1"/>
          </p:cNvSpPr>
          <p:nvPr>
            <p:ph type="title"/>
          </p:nvPr>
        </p:nvSpPr>
        <p:spPr>
          <a:xfrm>
            <a:off x="565150" y="770890"/>
            <a:ext cx="10218182" cy="871419"/>
          </a:xfrm>
        </p:spPr>
        <p:txBody>
          <a:bodyPr>
            <a:normAutofit fontScale="90000"/>
          </a:bodyPr>
          <a:lstStyle/>
          <a:p>
            <a:r>
              <a:rPr lang="en-GB"/>
              <a:t>Beating Crime Plan 2021 – In relation to SOC</a:t>
            </a:r>
          </a:p>
        </p:txBody>
      </p:sp>
      <p:sp>
        <p:nvSpPr>
          <p:cNvPr id="3" name="TextBox 2">
            <a:extLst>
              <a:ext uri="{FF2B5EF4-FFF2-40B4-BE49-F238E27FC236}">
                <a16:creationId xmlns:a16="http://schemas.microsoft.com/office/drawing/2014/main" id="{12E9A8EA-EF42-5DE6-17A4-714DBE0BAFCB}"/>
              </a:ext>
            </a:extLst>
          </p:cNvPr>
          <p:cNvSpPr txBox="1"/>
          <p:nvPr/>
        </p:nvSpPr>
        <p:spPr>
          <a:xfrm>
            <a:off x="828261" y="1755913"/>
            <a:ext cx="790160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a:t>More police on the streets</a:t>
            </a:r>
          </a:p>
          <a:p>
            <a:pPr marL="285750" indent="-285750">
              <a:buFont typeface="Calibri"/>
              <a:buChar char="-"/>
            </a:pPr>
            <a:r>
              <a:rPr lang="en-US"/>
              <a:t>Harsher sentencing for violent crimes</a:t>
            </a:r>
          </a:p>
          <a:p>
            <a:pPr marL="285750" indent="-285750">
              <a:buFont typeface="Calibri"/>
              <a:buChar char="-"/>
            </a:pPr>
            <a:r>
              <a:rPr lang="en-US"/>
              <a:t>Millions of pounds invested into making the streets safer</a:t>
            </a:r>
          </a:p>
          <a:p>
            <a:pPr marL="285750" indent="-285750">
              <a:buFont typeface="Calibri"/>
              <a:buChar char="-"/>
            </a:pPr>
            <a:r>
              <a:rPr lang="en-US"/>
              <a:t>A combination of enforcement, and deterrent to combat crimes and to safeguard people</a:t>
            </a:r>
          </a:p>
          <a:p>
            <a:pPr marL="285750" indent="-285750">
              <a:buFont typeface="Calibri"/>
              <a:buChar char="-"/>
            </a:pPr>
            <a:r>
              <a:rPr lang="en-US"/>
              <a:t>Significant interest towards SOC</a:t>
            </a:r>
          </a:p>
          <a:p>
            <a:pPr marL="285750" indent="-285750">
              <a:buFont typeface="Calibri"/>
              <a:buChar char="-"/>
            </a:pPr>
            <a:r>
              <a:rPr lang="en-US"/>
              <a:t>Strategies to target the supply chains of drug dealers</a:t>
            </a:r>
          </a:p>
          <a:p>
            <a:pPr marL="285750" indent="-285750">
              <a:buFont typeface="Calibri"/>
              <a:buChar char="-"/>
            </a:pPr>
            <a:r>
              <a:rPr lang="en-US"/>
              <a:t>Fraud to be targeted and how victim engagement is dealt wish</a:t>
            </a:r>
          </a:p>
          <a:p>
            <a:pPr marL="285750" indent="-285750">
              <a:buFont typeface="Calibri"/>
              <a:buChar char="-"/>
            </a:pPr>
            <a:r>
              <a:rPr lang="en-US"/>
              <a:t>Changes to prison sentences to reflect the severity of the crimes committed. This is being used as a deterrent from committing serious and organised crime using harsher punishments for those who commit more violent crimes.</a:t>
            </a:r>
          </a:p>
          <a:p>
            <a:pPr marL="285750" indent="-285750">
              <a:buFont typeface="Calibri"/>
              <a:buChar char="-"/>
            </a:pPr>
            <a:endParaRPr lang="en-US"/>
          </a:p>
          <a:p>
            <a:pPr marL="285750" indent="-285750">
              <a:buFont typeface="Calibri"/>
              <a:buChar char="-"/>
            </a:pPr>
            <a:endParaRPr lang="en-US"/>
          </a:p>
        </p:txBody>
      </p:sp>
    </p:spTree>
    <p:extLst>
      <p:ext uri="{BB962C8B-B14F-4D97-AF65-F5344CB8AC3E}">
        <p14:creationId xmlns:p14="http://schemas.microsoft.com/office/powerpoint/2010/main" val="2070811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0C06B-C328-AED4-0DCA-4EC467997219}"/>
              </a:ext>
            </a:extLst>
          </p:cNvPr>
          <p:cNvSpPr>
            <a:spLocks noGrp="1"/>
          </p:cNvSpPr>
          <p:nvPr>
            <p:ph type="title"/>
          </p:nvPr>
        </p:nvSpPr>
        <p:spPr>
          <a:xfrm>
            <a:off x="322058" y="1559846"/>
            <a:ext cx="5773942" cy="3874038"/>
          </a:xfrm>
        </p:spPr>
        <p:txBody>
          <a:bodyPr>
            <a:normAutofit fontScale="90000"/>
          </a:bodyPr>
          <a:lstStyle/>
          <a:p>
            <a:r>
              <a:rPr lang="en-GB">
                <a:hlinkClick r:id="rId2"/>
              </a:rPr>
              <a:t>https://www.nationalcrimeagency.gov.uk/who-we-are/publications/594-nca-annual-plan-2022-23/file</a:t>
            </a:r>
            <a:br>
              <a:rPr lang="en-GB"/>
            </a:br>
            <a:endParaRPr lang="en-GB"/>
          </a:p>
        </p:txBody>
      </p:sp>
      <p:pic>
        <p:nvPicPr>
          <p:cNvPr id="4" name="Picture 3">
            <a:extLst>
              <a:ext uri="{FF2B5EF4-FFF2-40B4-BE49-F238E27FC236}">
                <a16:creationId xmlns:a16="http://schemas.microsoft.com/office/drawing/2014/main" id="{FE3AD08E-D765-415D-298D-7A4F1E2826AC}"/>
              </a:ext>
            </a:extLst>
          </p:cNvPr>
          <p:cNvPicPr>
            <a:picLocks noChangeAspect="1"/>
          </p:cNvPicPr>
          <p:nvPr/>
        </p:nvPicPr>
        <p:blipFill rotWithShape="1">
          <a:blip r:embed="rId3"/>
          <a:srcRect l="18849" t="16354" r="25023" b="8542"/>
          <a:stretch/>
        </p:blipFill>
        <p:spPr>
          <a:xfrm>
            <a:off x="6429374" y="1064419"/>
            <a:ext cx="4740479" cy="4228744"/>
          </a:xfrm>
          <a:prstGeom prst="rect">
            <a:avLst/>
          </a:prstGeom>
        </p:spPr>
      </p:pic>
    </p:spTree>
    <p:extLst>
      <p:ext uri="{BB962C8B-B14F-4D97-AF65-F5344CB8AC3E}">
        <p14:creationId xmlns:p14="http://schemas.microsoft.com/office/powerpoint/2010/main" val="2853441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B162E-B176-0195-A508-A5DBF20F16AB}"/>
              </a:ext>
            </a:extLst>
          </p:cNvPr>
          <p:cNvSpPr>
            <a:spLocks noGrp="1"/>
          </p:cNvSpPr>
          <p:nvPr>
            <p:ph type="title"/>
          </p:nvPr>
        </p:nvSpPr>
        <p:spPr>
          <a:xfrm>
            <a:off x="406999" y="454588"/>
            <a:ext cx="10671382" cy="1268984"/>
          </a:xfrm>
        </p:spPr>
        <p:txBody>
          <a:bodyPr>
            <a:normAutofit fontScale="90000"/>
          </a:bodyPr>
          <a:lstStyle/>
          <a:p>
            <a:r>
              <a:rPr lang="en-GB"/>
              <a:t>Focus of Strategic Priorities – Home Secretary </a:t>
            </a:r>
          </a:p>
        </p:txBody>
      </p:sp>
      <p:sp>
        <p:nvSpPr>
          <p:cNvPr id="4" name="TextBox 3">
            <a:extLst>
              <a:ext uri="{FF2B5EF4-FFF2-40B4-BE49-F238E27FC236}">
                <a16:creationId xmlns:a16="http://schemas.microsoft.com/office/drawing/2014/main" id="{FE46A57E-0C32-D131-FB47-FA51D4AEDEF3}"/>
              </a:ext>
            </a:extLst>
          </p:cNvPr>
          <p:cNvSpPr txBox="1"/>
          <p:nvPr/>
        </p:nvSpPr>
        <p:spPr>
          <a:xfrm>
            <a:off x="5852159" y="1186132"/>
            <a:ext cx="454842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NCA will help protect the UK's physical and virtual boarder. This will be achieved by working with close partnerships and enhanced targeting.</a:t>
            </a:r>
          </a:p>
        </p:txBody>
      </p:sp>
      <p:sp>
        <p:nvSpPr>
          <p:cNvPr id="5" name="TextBox 4">
            <a:extLst>
              <a:ext uri="{FF2B5EF4-FFF2-40B4-BE49-F238E27FC236}">
                <a16:creationId xmlns:a16="http://schemas.microsoft.com/office/drawing/2014/main" id="{ABEAF5A1-85E6-0A67-95FD-C2E9863C1E53}"/>
              </a:ext>
            </a:extLst>
          </p:cNvPr>
          <p:cNvSpPr txBox="1"/>
          <p:nvPr/>
        </p:nvSpPr>
        <p:spPr>
          <a:xfrm>
            <a:off x="1480293" y="1269233"/>
            <a:ext cx="295656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 Protect the integrity of the UK against SOC groups and networks operating internationally, at the border and online </a:t>
            </a:r>
            <a:endParaRPr lang="en-US">
              <a:ea typeface="+mn-lt"/>
              <a:cs typeface="+mn-lt"/>
            </a:endParaRPr>
          </a:p>
          <a:p>
            <a:endParaRPr lang="en-GB">
              <a:ea typeface="+mn-lt"/>
              <a:cs typeface="+mn-lt"/>
            </a:endParaRPr>
          </a:p>
          <a:p>
            <a:r>
              <a:rPr lang="en-GB">
                <a:ea typeface="+mn-lt"/>
                <a:cs typeface="+mn-lt"/>
              </a:rPr>
              <a:t>• Dismantle the highest‑harm organised crime groups and networks </a:t>
            </a:r>
            <a:endParaRPr lang="en-US">
              <a:ea typeface="+mn-lt"/>
              <a:cs typeface="+mn-lt"/>
            </a:endParaRPr>
          </a:p>
          <a:p>
            <a:endParaRPr lang="en-GB">
              <a:ea typeface="+mn-lt"/>
              <a:cs typeface="+mn-lt"/>
            </a:endParaRPr>
          </a:p>
          <a:p>
            <a:r>
              <a:rPr lang="en-GB">
                <a:ea typeface="+mn-lt"/>
                <a:cs typeface="+mn-lt"/>
              </a:rPr>
              <a:t>• Lead and co-ordinate national law enforcement agencies in tackling serious and organised crime within the UK;</a:t>
            </a:r>
            <a:endParaRPr lang="en-US"/>
          </a:p>
        </p:txBody>
      </p:sp>
      <p:sp>
        <p:nvSpPr>
          <p:cNvPr id="7" name="TextBox 6">
            <a:extLst>
              <a:ext uri="{FF2B5EF4-FFF2-40B4-BE49-F238E27FC236}">
                <a16:creationId xmlns:a16="http://schemas.microsoft.com/office/drawing/2014/main" id="{24D8051A-2F5C-1601-02B8-3ECA2E0EFF9E}"/>
              </a:ext>
            </a:extLst>
          </p:cNvPr>
          <p:cNvSpPr txBox="1"/>
          <p:nvPr/>
        </p:nvSpPr>
        <p:spPr>
          <a:xfrm>
            <a:off x="5845259" y="2532140"/>
            <a:ext cx="4411548"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Lead law enforcements to target most dangerous criminals. It will disrupt key members of organised crime groups by denying them access commodities and financial assets </a:t>
            </a:r>
          </a:p>
        </p:txBody>
      </p:sp>
      <p:sp>
        <p:nvSpPr>
          <p:cNvPr id="8" name="TextBox 7">
            <a:extLst>
              <a:ext uri="{FF2B5EF4-FFF2-40B4-BE49-F238E27FC236}">
                <a16:creationId xmlns:a16="http://schemas.microsoft.com/office/drawing/2014/main" id="{76BE4CCC-314A-0AB0-90DD-CE95F691E517}"/>
              </a:ext>
            </a:extLst>
          </p:cNvPr>
          <p:cNvSpPr txBox="1"/>
          <p:nvPr/>
        </p:nvSpPr>
        <p:spPr>
          <a:xfrm>
            <a:off x="5843821" y="4203077"/>
            <a:ext cx="551457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NCA will work closely with Regional Organised Crime Units, national policing and local authorities to strengthen their response to SOC. This will be done by investing in the development and delivery of capabilities which ensure no criminals reach law enforcement </a:t>
            </a:r>
          </a:p>
        </p:txBody>
      </p:sp>
      <p:cxnSp>
        <p:nvCxnSpPr>
          <p:cNvPr id="9" name="Straight Arrow Connector 8">
            <a:extLst>
              <a:ext uri="{FF2B5EF4-FFF2-40B4-BE49-F238E27FC236}">
                <a16:creationId xmlns:a16="http://schemas.microsoft.com/office/drawing/2014/main" id="{AFF97DA5-4938-665E-3E4F-E80403024657}"/>
              </a:ext>
            </a:extLst>
          </p:cNvPr>
          <p:cNvCxnSpPr/>
          <p:nvPr/>
        </p:nvCxnSpPr>
        <p:spPr>
          <a:xfrm flipV="1">
            <a:off x="4242399" y="1929083"/>
            <a:ext cx="1259456" cy="2012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B7D7DDD-9BF4-2B10-D0F4-AD621AF66E4F}"/>
              </a:ext>
            </a:extLst>
          </p:cNvPr>
          <p:cNvCxnSpPr/>
          <p:nvPr/>
        </p:nvCxnSpPr>
        <p:spPr>
          <a:xfrm flipV="1">
            <a:off x="4241501" y="3365920"/>
            <a:ext cx="1360097" cy="5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F4CC1C6-C5C7-C567-869F-428F82F22DC1}"/>
              </a:ext>
            </a:extLst>
          </p:cNvPr>
          <p:cNvCxnSpPr/>
          <p:nvPr/>
        </p:nvCxnSpPr>
        <p:spPr>
          <a:xfrm flipV="1">
            <a:off x="4341243" y="4932154"/>
            <a:ext cx="1360098" cy="5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0128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7ECF42-D31D-1375-2F4C-F84A890BC068}"/>
              </a:ext>
            </a:extLst>
          </p:cNvPr>
          <p:cNvSpPr>
            <a:spLocks noGrp="1"/>
          </p:cNvSpPr>
          <p:nvPr>
            <p:ph type="title"/>
          </p:nvPr>
        </p:nvSpPr>
        <p:spPr>
          <a:xfrm>
            <a:off x="565150" y="770890"/>
            <a:ext cx="10728891" cy="1268984"/>
          </a:xfrm>
        </p:spPr>
        <p:txBody>
          <a:bodyPr>
            <a:normAutofit fontScale="90000"/>
          </a:bodyPr>
          <a:lstStyle/>
          <a:p>
            <a:r>
              <a:rPr lang="en-GB">
                <a:ea typeface="+mj-lt"/>
                <a:cs typeface="+mj-lt"/>
              </a:rPr>
              <a:t>Focus of Strategic Priorities – Home Secretary</a:t>
            </a:r>
            <a:endParaRPr lang="en-US"/>
          </a:p>
        </p:txBody>
      </p:sp>
      <p:sp>
        <p:nvSpPr>
          <p:cNvPr id="5" name="TextBox 4">
            <a:extLst>
              <a:ext uri="{FF2B5EF4-FFF2-40B4-BE49-F238E27FC236}">
                <a16:creationId xmlns:a16="http://schemas.microsoft.com/office/drawing/2014/main" id="{330559EB-C294-42A5-E35A-FFF5D4AA0F06}"/>
              </a:ext>
            </a:extLst>
          </p:cNvPr>
          <p:cNvSpPr txBox="1"/>
          <p:nvPr/>
        </p:nvSpPr>
        <p:spPr>
          <a:xfrm>
            <a:off x="1063925" y="1910751"/>
            <a:ext cx="298704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a:ea typeface="+mn-lt"/>
                <a:cs typeface="+mn-lt"/>
              </a:rPr>
              <a:t>Intensify work to tackle the threat from hostile states, corrupt elites, cyber and economic crime</a:t>
            </a:r>
            <a:endParaRPr lang="en-US">
              <a:ea typeface="+mn-lt"/>
              <a:cs typeface="+mn-lt"/>
            </a:endParaRPr>
          </a:p>
          <a:p>
            <a:pPr marL="285750" indent="-285750">
              <a:buFont typeface="Arial,Sans-Serif"/>
              <a:buChar char="•"/>
            </a:pPr>
            <a:endParaRPr lang="en-GB">
              <a:ea typeface="+mn-lt"/>
              <a:cs typeface="+mn-lt"/>
            </a:endParaRPr>
          </a:p>
          <a:p>
            <a:r>
              <a:rPr lang="en-GB">
                <a:ea typeface="+mn-lt"/>
                <a:cs typeface="+mn-lt"/>
              </a:rPr>
              <a:t>• Play a full role in delivering the Government’s wider strategy to reduce crime and respond to national security threats</a:t>
            </a:r>
            <a:endParaRPr lang="en-GB"/>
          </a:p>
        </p:txBody>
      </p:sp>
      <p:sp>
        <p:nvSpPr>
          <p:cNvPr id="6" name="TextBox 5">
            <a:extLst>
              <a:ext uri="{FF2B5EF4-FFF2-40B4-BE49-F238E27FC236}">
                <a16:creationId xmlns:a16="http://schemas.microsoft.com/office/drawing/2014/main" id="{6B84385C-0206-5638-B0F0-EAF1C2EEBCCB}"/>
              </a:ext>
            </a:extLst>
          </p:cNvPr>
          <p:cNvSpPr txBox="1"/>
          <p:nvPr/>
        </p:nvSpPr>
        <p:spPr>
          <a:xfrm>
            <a:off x="5813341" y="1911901"/>
            <a:ext cx="461225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NCA will target sanctions, corrupt elites and professional enables, using powers from the Economic Crime Act. NCA will also work with partners to defend the UK from cyber threats, disrupting activities and degrading their capabilities </a:t>
            </a:r>
          </a:p>
        </p:txBody>
      </p:sp>
      <p:sp>
        <p:nvSpPr>
          <p:cNvPr id="7" name="TextBox 6">
            <a:extLst>
              <a:ext uri="{FF2B5EF4-FFF2-40B4-BE49-F238E27FC236}">
                <a16:creationId xmlns:a16="http://schemas.microsoft.com/office/drawing/2014/main" id="{93BD3CF2-1D76-3EF1-95AC-BEBAF96D41E7}"/>
              </a:ext>
            </a:extLst>
          </p:cNvPr>
          <p:cNvSpPr txBox="1"/>
          <p:nvPr/>
        </p:nvSpPr>
        <p:spPr>
          <a:xfrm>
            <a:off x="5806440" y="3870960"/>
            <a:ext cx="413952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NCA will strengthen the response to online harms and fraud. The NCA will also enforce new legislation, remaining responsive to sharply rising or emerging organised crime and national security threats </a:t>
            </a:r>
            <a:endParaRPr lang="en-US"/>
          </a:p>
        </p:txBody>
      </p:sp>
      <p:cxnSp>
        <p:nvCxnSpPr>
          <p:cNvPr id="8" name="Straight Arrow Connector 7">
            <a:extLst>
              <a:ext uri="{FF2B5EF4-FFF2-40B4-BE49-F238E27FC236}">
                <a16:creationId xmlns:a16="http://schemas.microsoft.com/office/drawing/2014/main" id="{0A112D1E-9299-1748-107D-32CFE50964F8}"/>
              </a:ext>
            </a:extLst>
          </p:cNvPr>
          <p:cNvCxnSpPr/>
          <p:nvPr/>
        </p:nvCxnSpPr>
        <p:spPr>
          <a:xfrm flipV="1">
            <a:off x="3926097" y="2705460"/>
            <a:ext cx="1403230" cy="57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BFF00B0C-A83B-F655-CFE9-FE2C05C134C4}"/>
              </a:ext>
            </a:extLst>
          </p:cNvPr>
          <p:cNvCxnSpPr/>
          <p:nvPr/>
        </p:nvCxnSpPr>
        <p:spPr>
          <a:xfrm flipV="1">
            <a:off x="3925199" y="4343580"/>
            <a:ext cx="1489493" cy="488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23969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1B2C-18F3-C1CC-CD16-416E422ABFBE}"/>
              </a:ext>
            </a:extLst>
          </p:cNvPr>
          <p:cNvSpPr>
            <a:spLocks noGrp="1"/>
          </p:cNvSpPr>
          <p:nvPr>
            <p:ph type="title"/>
          </p:nvPr>
        </p:nvSpPr>
        <p:spPr/>
        <p:txBody>
          <a:bodyPr>
            <a:normAutofit fontScale="90000"/>
          </a:bodyPr>
          <a:lstStyle/>
          <a:p>
            <a:r>
              <a:rPr lang="en-GB"/>
              <a:t>Focus of Operational Priorities - Director General</a:t>
            </a:r>
          </a:p>
        </p:txBody>
      </p:sp>
      <p:sp>
        <p:nvSpPr>
          <p:cNvPr id="3" name="TextBox 2">
            <a:extLst>
              <a:ext uri="{FF2B5EF4-FFF2-40B4-BE49-F238E27FC236}">
                <a16:creationId xmlns:a16="http://schemas.microsoft.com/office/drawing/2014/main" id="{47C5EFAC-EB47-CE48-56C4-1895FA3D7902}"/>
              </a:ext>
            </a:extLst>
          </p:cNvPr>
          <p:cNvSpPr txBox="1"/>
          <p:nvPr/>
        </p:nvSpPr>
        <p:spPr>
          <a:xfrm>
            <a:off x="1484031" y="2428336"/>
            <a:ext cx="362712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1 – Increase understanding &amp; the impact on criminals </a:t>
            </a:r>
          </a:p>
          <a:p>
            <a:endParaRPr lang="en-GB"/>
          </a:p>
          <a:p>
            <a:r>
              <a:rPr lang="en-GB"/>
              <a:t>2 – Strengthen leadership role with the public and other partners</a:t>
            </a:r>
          </a:p>
          <a:p>
            <a:endParaRPr lang="en-GB"/>
          </a:p>
          <a:p>
            <a:endParaRPr lang="en-GB"/>
          </a:p>
        </p:txBody>
      </p:sp>
      <p:sp>
        <p:nvSpPr>
          <p:cNvPr id="4" name="TextBox 3">
            <a:extLst>
              <a:ext uri="{FF2B5EF4-FFF2-40B4-BE49-F238E27FC236}">
                <a16:creationId xmlns:a16="http://schemas.microsoft.com/office/drawing/2014/main" id="{F316CA73-377A-EEEA-620E-4F96BBD27436}"/>
              </a:ext>
            </a:extLst>
          </p:cNvPr>
          <p:cNvSpPr txBox="1"/>
          <p:nvPr/>
        </p:nvSpPr>
        <p:spPr>
          <a:xfrm>
            <a:off x="5802127" y="2431499"/>
            <a:ext cx="310062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3 – Building a work force that can handle future threat</a:t>
            </a:r>
            <a:endParaRPr lang="en-US">
              <a:ea typeface="+mn-lt"/>
              <a:cs typeface="+mn-lt"/>
            </a:endParaRPr>
          </a:p>
          <a:p>
            <a:endParaRPr lang="en-GB">
              <a:ea typeface="+mn-lt"/>
              <a:cs typeface="+mn-lt"/>
            </a:endParaRPr>
          </a:p>
          <a:p>
            <a:r>
              <a:rPr lang="en-GB">
                <a:ea typeface="+mn-lt"/>
                <a:cs typeface="+mn-lt"/>
              </a:rPr>
              <a:t>4 – Improving the foundations to deliver operations</a:t>
            </a:r>
            <a:endParaRPr lang="en-US">
              <a:ea typeface="+mn-lt"/>
              <a:cs typeface="+mn-lt"/>
            </a:endParaRPr>
          </a:p>
          <a:p>
            <a:pPr algn="l"/>
            <a:endParaRPr lang="en-GB"/>
          </a:p>
        </p:txBody>
      </p:sp>
    </p:spTree>
    <p:extLst>
      <p:ext uri="{BB962C8B-B14F-4D97-AF65-F5344CB8AC3E}">
        <p14:creationId xmlns:p14="http://schemas.microsoft.com/office/powerpoint/2010/main" val="809452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CA3B5-D028-B303-76A7-1164A4CD5319}"/>
              </a:ext>
            </a:extLst>
          </p:cNvPr>
          <p:cNvSpPr>
            <a:spLocks noGrp="1"/>
          </p:cNvSpPr>
          <p:nvPr>
            <p:ph type="title"/>
          </p:nvPr>
        </p:nvSpPr>
        <p:spPr>
          <a:xfrm>
            <a:off x="565150" y="770890"/>
            <a:ext cx="11390250" cy="1268984"/>
          </a:xfrm>
        </p:spPr>
        <p:txBody>
          <a:bodyPr>
            <a:noAutofit/>
          </a:bodyPr>
          <a:lstStyle/>
          <a:p>
            <a:r>
              <a:rPr lang="en-GB" sz="3200">
                <a:ea typeface="+mj-lt"/>
                <a:cs typeface="+mj-lt"/>
              </a:rPr>
              <a:t>NCA and partners</a:t>
            </a:r>
            <a:r>
              <a:rPr lang="en-GB" sz="2400" b="0">
                <a:ea typeface="+mj-lt"/>
                <a:cs typeface="+mj-lt"/>
              </a:rPr>
              <a:t> </a:t>
            </a:r>
            <a:br>
              <a:rPr lang="en-GB" sz="2400" b="0">
                <a:ea typeface="+mj-lt"/>
                <a:cs typeface="+mj-lt"/>
              </a:rPr>
            </a:br>
            <a:br>
              <a:rPr lang="en-GB" sz="2400" b="0">
                <a:ea typeface="+mj-lt"/>
                <a:cs typeface="+mj-lt"/>
              </a:rPr>
            </a:br>
            <a:r>
              <a:rPr lang="en-GB" sz="2400" b="0">
                <a:ea typeface="+mj-lt"/>
                <a:cs typeface="+mj-lt"/>
              </a:rPr>
              <a:t>We are proud to work with partners across all sectors to deliver a comprehensive response to SOC – in the UK, at the border, and online. SOC remains a global threat, so we maintain a network of international liaison officers in key locations around the world. To support delivery of our four operational priorities, in particular bolstering our leadership role, we will focus our partnership work in the following areas: </a:t>
            </a:r>
            <a:br>
              <a:rPr lang="en-GB" sz="2400" b="0">
                <a:ea typeface="+mj-lt"/>
                <a:cs typeface="+mj-lt"/>
              </a:rPr>
            </a:br>
            <a:br>
              <a:rPr lang="en-GB" sz="2400" b="0">
                <a:ea typeface="+mj-lt"/>
                <a:cs typeface="+mj-lt"/>
              </a:rPr>
            </a:br>
            <a:r>
              <a:rPr lang="en-GB" sz="2400" b="0">
                <a:ea typeface="+mj-lt"/>
                <a:cs typeface="+mj-lt"/>
              </a:rPr>
              <a:t>Enhancing our collaboration with national security partners to ensure we have the capabilities we need for the future.</a:t>
            </a:r>
            <a:br>
              <a:rPr lang="en-GB" sz="2400" b="0">
                <a:ea typeface="+mj-lt"/>
                <a:cs typeface="+mj-lt"/>
              </a:rPr>
            </a:br>
            <a:br>
              <a:rPr lang="en-GB" sz="2400" b="0">
                <a:ea typeface="+mj-lt"/>
                <a:cs typeface="+mj-lt"/>
              </a:rPr>
            </a:br>
            <a:r>
              <a:rPr lang="en-GB" sz="2400" b="0">
                <a:ea typeface="+mj-lt"/>
                <a:cs typeface="+mj-lt"/>
              </a:rPr>
              <a:t> Working more closely alongside regional policing to drive efficiency and greater overall impact.</a:t>
            </a:r>
            <a:br>
              <a:rPr lang="en-GB" sz="2400" b="0">
                <a:ea typeface="+mj-lt"/>
                <a:cs typeface="+mj-lt"/>
              </a:rPr>
            </a:br>
            <a:br>
              <a:rPr lang="en-GB" sz="2400" b="0">
                <a:ea typeface="+mj-lt"/>
                <a:cs typeface="+mj-lt"/>
              </a:rPr>
            </a:br>
            <a:r>
              <a:rPr lang="en-GB" sz="2400" b="0">
                <a:ea typeface="+mj-lt"/>
                <a:cs typeface="+mj-lt"/>
              </a:rPr>
              <a:t>Building on our strong private sector partnerships</a:t>
            </a:r>
            <a:endParaRPr lang="en-US" sz="2400"/>
          </a:p>
        </p:txBody>
      </p:sp>
    </p:spTree>
    <p:extLst>
      <p:ext uri="{BB962C8B-B14F-4D97-AF65-F5344CB8AC3E}">
        <p14:creationId xmlns:p14="http://schemas.microsoft.com/office/powerpoint/2010/main" val="2061236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07108-FE85-6FFA-03CD-578829F03959}"/>
              </a:ext>
            </a:extLst>
          </p:cNvPr>
          <p:cNvSpPr>
            <a:spLocks noGrp="1"/>
          </p:cNvSpPr>
          <p:nvPr>
            <p:ph type="title"/>
          </p:nvPr>
        </p:nvSpPr>
        <p:spPr>
          <a:xfrm>
            <a:off x="565151" y="770890"/>
            <a:ext cx="4752956" cy="2892320"/>
          </a:xfrm>
        </p:spPr>
        <p:txBody>
          <a:bodyPr>
            <a:normAutofit fontScale="90000"/>
          </a:bodyPr>
          <a:lstStyle/>
          <a:p>
            <a:r>
              <a:rPr lang="en-GB">
                <a:hlinkClick r:id="rId2"/>
              </a:rPr>
              <a:t>Police, Crime, Sentencing and Courts Act 2022 (legislation.gov.uk)</a:t>
            </a:r>
            <a:endParaRPr lang="en-GB"/>
          </a:p>
        </p:txBody>
      </p:sp>
      <p:pic>
        <p:nvPicPr>
          <p:cNvPr id="4" name="Picture 3">
            <a:extLst>
              <a:ext uri="{FF2B5EF4-FFF2-40B4-BE49-F238E27FC236}">
                <a16:creationId xmlns:a16="http://schemas.microsoft.com/office/drawing/2014/main" id="{6C5AEF55-10CD-35C2-4B00-736D97DF13E1}"/>
              </a:ext>
            </a:extLst>
          </p:cNvPr>
          <p:cNvPicPr>
            <a:picLocks noChangeAspect="1"/>
          </p:cNvPicPr>
          <p:nvPr/>
        </p:nvPicPr>
        <p:blipFill rotWithShape="1">
          <a:blip r:embed="rId3"/>
          <a:srcRect l="9352" t="18021" r="17592" b="5729"/>
          <a:stretch/>
        </p:blipFill>
        <p:spPr>
          <a:xfrm>
            <a:off x="5318107" y="590415"/>
            <a:ext cx="6383356" cy="4441652"/>
          </a:xfrm>
          <a:prstGeom prst="rect">
            <a:avLst/>
          </a:prstGeom>
        </p:spPr>
      </p:pic>
    </p:spTree>
    <p:extLst>
      <p:ext uri="{BB962C8B-B14F-4D97-AF65-F5344CB8AC3E}">
        <p14:creationId xmlns:p14="http://schemas.microsoft.com/office/powerpoint/2010/main" val="6906222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6038-DB5B-70A7-5A64-C66370074504}"/>
              </a:ext>
            </a:extLst>
          </p:cNvPr>
          <p:cNvSpPr>
            <a:spLocks noGrp="1"/>
          </p:cNvSpPr>
          <p:nvPr>
            <p:ph type="title"/>
          </p:nvPr>
        </p:nvSpPr>
        <p:spPr>
          <a:xfrm>
            <a:off x="565150" y="770890"/>
            <a:ext cx="10682008" cy="1268984"/>
          </a:xfrm>
        </p:spPr>
        <p:txBody>
          <a:bodyPr>
            <a:normAutofit fontScale="90000"/>
          </a:bodyPr>
          <a:lstStyle/>
          <a:p>
            <a:r>
              <a:rPr lang="en-GB"/>
              <a:t>Police, Crime, Sentencing and Courts Act 2022 – In relation to SOC</a:t>
            </a:r>
          </a:p>
        </p:txBody>
      </p:sp>
      <p:sp>
        <p:nvSpPr>
          <p:cNvPr id="3" name="TextBox 2">
            <a:extLst>
              <a:ext uri="{FF2B5EF4-FFF2-40B4-BE49-F238E27FC236}">
                <a16:creationId xmlns:a16="http://schemas.microsoft.com/office/drawing/2014/main" id="{925E9BA9-928F-CA23-0921-9C815F4097DD}"/>
              </a:ext>
            </a:extLst>
          </p:cNvPr>
          <p:cNvSpPr txBox="1"/>
          <p:nvPr/>
        </p:nvSpPr>
        <p:spPr>
          <a:xfrm>
            <a:off x="728870" y="2501348"/>
            <a:ext cx="1067352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GB"/>
              <a:t>Section 8 (1) Multiagency cooperation to deal with serious violence</a:t>
            </a:r>
          </a:p>
          <a:p>
            <a:pPr marL="285750" indent="-285750">
              <a:buFont typeface="Calibri"/>
              <a:buChar char="-"/>
            </a:pPr>
            <a:r>
              <a:rPr lang="en-GB"/>
              <a:t>Publishing strategies that work can raise awareness and provide a level of consistency to other authorities wanting to follow the strategy</a:t>
            </a:r>
          </a:p>
          <a:p>
            <a:pPr marL="285750" indent="-285750">
              <a:buFont typeface="Calibri"/>
              <a:buChar char="-"/>
            </a:pPr>
            <a:r>
              <a:rPr lang="en-GB"/>
              <a:t>Section 13 (3) outlines and specifies what classes a victim of violence in relation to the domestic abuse act 2021 </a:t>
            </a:r>
          </a:p>
          <a:p>
            <a:pPr marL="285750" indent="-285750">
              <a:buFont typeface="Calibri"/>
              <a:buChar char="-"/>
            </a:pPr>
            <a:r>
              <a:rPr lang="en-GB"/>
              <a:t>Clear definition </a:t>
            </a:r>
          </a:p>
          <a:p>
            <a:pPr marL="285750" indent="-285750">
              <a:buFont typeface="Calibri"/>
              <a:buChar char="-"/>
            </a:pPr>
            <a:r>
              <a:rPr lang="en-GB"/>
              <a:t>Outlines sentencing for serious crimes listed under section 3 of sexual offences act. </a:t>
            </a:r>
          </a:p>
        </p:txBody>
      </p:sp>
    </p:spTree>
    <p:extLst>
      <p:ext uri="{BB962C8B-B14F-4D97-AF65-F5344CB8AC3E}">
        <p14:creationId xmlns:p14="http://schemas.microsoft.com/office/powerpoint/2010/main" val="7194956"/>
      </p:ext>
    </p:extLst>
  </p:cSld>
  <p:clrMapOvr>
    <a:masterClrMapping/>
  </p:clrMapOvr>
</p:sld>
</file>

<file path=ppt/theme/theme1.xml><?xml version="1.0" encoding="utf-8"?>
<a:theme xmlns:a="http://schemas.openxmlformats.org/drawingml/2006/main" name="Punchcard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otalTime>0</TotalTime>
  <Words>1757</Words>
  <Application>Microsoft Office PowerPoint</Application>
  <PresentationFormat>Widescreen</PresentationFormat>
  <Paragraphs>91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Arial,Sans-Serif</vt:lpstr>
      <vt:lpstr>Arial</vt:lpstr>
      <vt:lpstr>Calibri</vt:lpstr>
      <vt:lpstr>Neue Haas Grotesk Text Pro</vt:lpstr>
      <vt:lpstr>PunchcardVTI</vt:lpstr>
      <vt:lpstr>Serious and organised crime</vt:lpstr>
      <vt:lpstr>SOC STRATEGY 2013 Serious and organised crime (publishing.service.gov.uk)</vt:lpstr>
      <vt:lpstr>SOC STRATEGY 2013 Serious and organised crime (publishing.service.gov.uk)</vt:lpstr>
      <vt:lpstr>SOC STRATEGY 2013 Serious and organised crime (publishing.service.gov.uk)</vt:lpstr>
      <vt:lpstr>SOC STRATEGY 2013 Serious and organised crime (publishing.service.gov.uk)</vt:lpstr>
      <vt:lpstr>SOC strategy 2018 Serious and Organised Crime Strategy - November 2018 (publishing.service.gov.uk)</vt:lpstr>
      <vt:lpstr>PowerPoint Presentation</vt:lpstr>
      <vt:lpstr>Policing in the UK: Serious and Organised Crime - House of Lords Library (parliament.uk) 2020</vt:lpstr>
      <vt:lpstr>Beating crime plan - GOV.UK (www.gov.uk) 2021 </vt:lpstr>
      <vt:lpstr>Beating Crime Plan 2021 – In relation to SOC</vt:lpstr>
      <vt:lpstr>https://www.nationalcrimeagency.gov.uk/who-we-are/publications/594-nca-annual-plan-2022-23/file </vt:lpstr>
      <vt:lpstr>Focus of Strategic Priorities – Home Secretary </vt:lpstr>
      <vt:lpstr>Focus of Strategic Priorities – Home Secretary</vt:lpstr>
      <vt:lpstr>Focus of Operational Priorities - Director General</vt:lpstr>
      <vt:lpstr>NCA and partners   We are proud to work with partners across all sectors to deliver a comprehensive response to SOC – in the UK, at the border, and online. SOC remains a global threat, so we maintain a network of international liaison officers in key locations around the world. To support delivery of our four operational priorities, in particular bolstering our leadership role, we will focus our partnership work in the following areas:   Enhancing our collaboration with national security partners to ensure we have the capabilities we need for the future.   Working more closely alongside regional policing to drive efficiency and greater overall impact.  Building on our strong private sector partnerships</vt:lpstr>
      <vt:lpstr>Police, Crime, Sentencing and Courts Act 2022 (legislation.gov.uk)</vt:lpstr>
      <vt:lpstr>Police, Crime, Sentencing and Courts Act 2022 – In relation to SOC</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Serious and organised crime</dc:title>
  <dc:creator>Laura Knight</dc:creator>
  <cp:lastModifiedBy>Laura Knight</cp:lastModifiedBy>
  <cp:revision>2</cp:revision>
  <dcterms:created xsi:type="dcterms:W3CDTF">2023-01-28T19:50:46Z</dcterms:created>
  <dcterms:modified xsi:type="dcterms:W3CDTF">2023-01-31T21:36:40Z</dcterms:modified>
</cp:coreProperties>
</file>