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5"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3"/>
    <p:restoredTop sz="94548"/>
  </p:normalViewPr>
  <p:slideViewPr>
    <p:cSldViewPr snapToGrid="0" snapToObjects="1">
      <p:cViewPr varScale="1">
        <p:scale>
          <a:sx n="98" d="100"/>
          <a:sy n="98" d="100"/>
        </p:scale>
        <p:origin x="252"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892C3-234D-EA4F-8D6A-172ADCABB3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364B502-4A40-404C-B3B3-4E89E8CBA2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68B431E-CFF0-B246-8E47-BCDE6FBEB516}"/>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5" name="Footer Placeholder 4">
            <a:extLst>
              <a:ext uri="{FF2B5EF4-FFF2-40B4-BE49-F238E27FC236}">
                <a16:creationId xmlns:a16="http://schemas.microsoft.com/office/drawing/2014/main" id="{B7EF25AC-42FB-7940-9897-1058ADA51F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5E4F6A-C6F4-4948-A087-9574B0FF30CF}"/>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1284025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32D3-5A27-734B-B40A-FDB33130A7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95BFA85-CA8F-5945-B01C-97DB02FF9B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0C4120-79D1-C648-AFB0-ADCD9DCF7D69}"/>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5" name="Footer Placeholder 4">
            <a:extLst>
              <a:ext uri="{FF2B5EF4-FFF2-40B4-BE49-F238E27FC236}">
                <a16:creationId xmlns:a16="http://schemas.microsoft.com/office/drawing/2014/main" id="{BA9B9D28-167D-4E45-8D44-89DB9F00EB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F4FB4A-EE3A-6E46-9DED-992E6F552AFD}"/>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842745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9B887-4FAD-FB4D-9299-5068274B24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140D65B-4123-5C45-9DD0-D8BEA56B7A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BF3383-92E4-214E-8DBD-C0E4E8328830}"/>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5" name="Footer Placeholder 4">
            <a:extLst>
              <a:ext uri="{FF2B5EF4-FFF2-40B4-BE49-F238E27FC236}">
                <a16:creationId xmlns:a16="http://schemas.microsoft.com/office/drawing/2014/main" id="{26546E3E-495E-2946-B467-BE6009E29B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7B3066-6B74-3045-BC15-AF8AC915EC8A}"/>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3410996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DD78-6065-4B49-83EF-F2A755F7916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7A856-16E3-9C48-83F8-19F4F48A3D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7AA1A7E-61E9-BB4F-8ED0-86C0F9958B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E1AB8FE-D0F0-8F4D-889B-A094D5A794B5}"/>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6" name="Footer Placeholder 5">
            <a:extLst>
              <a:ext uri="{FF2B5EF4-FFF2-40B4-BE49-F238E27FC236}">
                <a16:creationId xmlns:a16="http://schemas.microsoft.com/office/drawing/2014/main" id="{68D68952-B708-2445-B3C0-3A7BEC9DDA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E06743-EF14-0B43-BAE1-3EC2FB371D61}"/>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4014444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B162-41C7-7643-9053-FA8D04A7A9C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080D159-87BB-9649-A951-1B75DB5CEC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CA0BD2-0285-2846-AF2D-D484EE328F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65757C-B633-464A-8339-2CC9B78072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A1A4B9-72BF-FE43-BF06-3774EE82A0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257D638-C24D-4945-B932-086B3B55E7E5}"/>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8" name="Footer Placeholder 7">
            <a:extLst>
              <a:ext uri="{FF2B5EF4-FFF2-40B4-BE49-F238E27FC236}">
                <a16:creationId xmlns:a16="http://schemas.microsoft.com/office/drawing/2014/main" id="{3154E33B-9010-2744-AE8B-554BC7B8917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A070641-6722-F34A-8AF3-FF9BB383527E}"/>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3417828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1932E-EB60-BC41-9C56-769F0F36C4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4FE6432-1DB4-9544-BE9F-04C80A9512ED}"/>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4" name="Footer Placeholder 3">
            <a:extLst>
              <a:ext uri="{FF2B5EF4-FFF2-40B4-BE49-F238E27FC236}">
                <a16:creationId xmlns:a16="http://schemas.microsoft.com/office/drawing/2014/main" id="{64A2DAD5-E6AB-E94D-A61A-53F2573CD5C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DA4D6CF-EB0A-E341-8A12-DDD13CF30167}"/>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1271859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3CF5F4-D668-9D4B-B3AB-A0753FB2D824}"/>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3" name="Footer Placeholder 2">
            <a:extLst>
              <a:ext uri="{FF2B5EF4-FFF2-40B4-BE49-F238E27FC236}">
                <a16:creationId xmlns:a16="http://schemas.microsoft.com/office/drawing/2014/main" id="{A1D7B78A-B08F-E948-BB30-A28160CAE5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5ADE9A-39C7-1543-8554-2478F43FCA9B}"/>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1148181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A9410-0D9E-4144-8A58-9D6F75B8C9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80BD1E8-1DC9-F742-91A8-DAFB5A57E2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FCA41AB-0987-9547-8E29-9E4CBF82FC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99BE7-065E-2440-AE38-34057295AEBC}"/>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6" name="Footer Placeholder 5">
            <a:extLst>
              <a:ext uri="{FF2B5EF4-FFF2-40B4-BE49-F238E27FC236}">
                <a16:creationId xmlns:a16="http://schemas.microsoft.com/office/drawing/2014/main" id="{DD05A67D-71B5-CC42-825D-51A5D382D6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91FC60-BAAA-0044-BE4C-AF748A6A7E20}"/>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3783587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2FFF2-9652-154B-BC16-4ED326C3B0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2EBA10-F8E4-7F40-AC68-C03C0F812F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102A8D5-B0FD-3249-B0A2-17B816BDD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2C85AD-BC8F-2749-8F55-9D04347EED92}"/>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6" name="Footer Placeholder 5">
            <a:extLst>
              <a:ext uri="{FF2B5EF4-FFF2-40B4-BE49-F238E27FC236}">
                <a16:creationId xmlns:a16="http://schemas.microsoft.com/office/drawing/2014/main" id="{5C186517-E999-7E40-979E-4158C843C9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B7169-D456-0141-9A73-9F8D597D1CB8}"/>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2263433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E4981-6C3E-3244-A5E2-AA079AC9D49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ECCF569-E331-094C-AFFC-4EA04C295F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1B19A3-0148-1C4D-9F2B-2B00924629C9}"/>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5" name="Footer Placeholder 4">
            <a:extLst>
              <a:ext uri="{FF2B5EF4-FFF2-40B4-BE49-F238E27FC236}">
                <a16:creationId xmlns:a16="http://schemas.microsoft.com/office/drawing/2014/main" id="{36FF3A82-43B4-8F4D-A83C-0A80FEB71E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B04988-0B3D-1C4E-BE1C-4D1308EF362F}"/>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363187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B4AC7F-EEF7-C24F-BEBD-9B8038411C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B2B37E3-ED48-064B-BC72-DAD79410DC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DBA146-DDA4-2A49-B293-805B65A473F3}"/>
              </a:ext>
            </a:extLst>
          </p:cNvPr>
          <p:cNvSpPr>
            <a:spLocks noGrp="1"/>
          </p:cNvSpPr>
          <p:nvPr>
            <p:ph type="dt" sz="half" idx="10"/>
          </p:nvPr>
        </p:nvSpPr>
        <p:spPr/>
        <p:txBody>
          <a:bodyPr/>
          <a:lstStyle/>
          <a:p>
            <a:fld id="{CB5C405C-A9EE-244F-986A-97421797FC97}" type="datetimeFigureOut">
              <a:rPr lang="en-US" smtClean="0"/>
              <a:t>15-Mar-26</a:t>
            </a:fld>
            <a:endParaRPr lang="en-US"/>
          </a:p>
        </p:txBody>
      </p:sp>
      <p:sp>
        <p:nvSpPr>
          <p:cNvPr id="5" name="Footer Placeholder 4">
            <a:extLst>
              <a:ext uri="{FF2B5EF4-FFF2-40B4-BE49-F238E27FC236}">
                <a16:creationId xmlns:a16="http://schemas.microsoft.com/office/drawing/2014/main" id="{50B3CB15-10A7-B840-B0E2-D4F919D9C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4D1651-BE29-BD46-BBE6-98967A6732B3}"/>
              </a:ext>
            </a:extLst>
          </p:cNvPr>
          <p:cNvSpPr>
            <a:spLocks noGrp="1"/>
          </p:cNvSpPr>
          <p:nvPr>
            <p:ph type="sldNum" sz="quarter" idx="12"/>
          </p:nvPr>
        </p:nvSpPr>
        <p:spPr/>
        <p:txBody>
          <a:bodyPr/>
          <a:lstStyle/>
          <a:p>
            <a:fld id="{F4120433-52A1-5B48-BA35-AE37F121574C}" type="slidenum">
              <a:rPr lang="en-US" smtClean="0"/>
              <a:t>‹#›</a:t>
            </a:fld>
            <a:endParaRPr lang="en-US"/>
          </a:p>
        </p:txBody>
      </p:sp>
    </p:spTree>
    <p:extLst>
      <p:ext uri="{BB962C8B-B14F-4D97-AF65-F5344CB8AC3E}">
        <p14:creationId xmlns:p14="http://schemas.microsoft.com/office/powerpoint/2010/main" val="3726870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7727DC-D4B8-0F41-8AB4-A417A644F5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8D3460-28D5-0547-A5FC-86E385790F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7435E-8C51-A947-A698-44AA4D7444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5C405C-A9EE-244F-986A-97421797FC97}" type="datetimeFigureOut">
              <a:rPr lang="en-US" smtClean="0"/>
              <a:t>15-Mar-26</a:t>
            </a:fld>
            <a:endParaRPr lang="en-US"/>
          </a:p>
        </p:txBody>
      </p:sp>
      <p:sp>
        <p:nvSpPr>
          <p:cNvPr id="5" name="Footer Placeholder 4">
            <a:extLst>
              <a:ext uri="{FF2B5EF4-FFF2-40B4-BE49-F238E27FC236}">
                <a16:creationId xmlns:a16="http://schemas.microsoft.com/office/drawing/2014/main" id="{65145034-D5CA-1048-B2AB-AAA9E3E581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8EAED55-9204-3E48-9929-BCD8A48C47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120433-52A1-5B48-BA35-AE37F121574C}" type="slidenum">
              <a:rPr lang="en-US" smtClean="0"/>
              <a:t>‹#›</a:t>
            </a:fld>
            <a:endParaRPr lang="en-US"/>
          </a:p>
        </p:txBody>
      </p:sp>
    </p:spTree>
    <p:extLst>
      <p:ext uri="{BB962C8B-B14F-4D97-AF65-F5344CB8AC3E}">
        <p14:creationId xmlns:p14="http://schemas.microsoft.com/office/powerpoint/2010/main" val="2645848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C65E9-9C69-794D-9CBC-938196E7A93A}"/>
              </a:ext>
            </a:extLst>
          </p:cNvPr>
          <p:cNvSpPr>
            <a:spLocks noGrp="1"/>
          </p:cNvSpPr>
          <p:nvPr>
            <p:ph type="ctrTitle"/>
          </p:nvPr>
        </p:nvSpPr>
        <p:spPr/>
        <p:txBody>
          <a:bodyPr>
            <a:normAutofit fontScale="90000"/>
          </a:bodyPr>
          <a:lstStyle/>
          <a:p>
            <a:r>
              <a:rPr lang="en-GB" dirty="0"/>
              <a:t>Mar 16. Week 6 </a:t>
            </a:r>
            <a:br>
              <a:rPr lang="en-GB" dirty="0"/>
            </a:br>
            <a:r>
              <a:rPr lang="en-US" dirty="0"/>
              <a:t>Peaceful relations to nature and well-being</a:t>
            </a:r>
          </a:p>
        </p:txBody>
      </p:sp>
      <p:sp>
        <p:nvSpPr>
          <p:cNvPr id="3" name="Subtitle 2">
            <a:extLst>
              <a:ext uri="{FF2B5EF4-FFF2-40B4-BE49-F238E27FC236}">
                <a16:creationId xmlns:a16="http://schemas.microsoft.com/office/drawing/2014/main" id="{7D7A8EDA-C607-0C46-9A8A-FED13F384FDA}"/>
              </a:ext>
            </a:extLst>
          </p:cNvPr>
          <p:cNvSpPr>
            <a:spLocks noGrp="1"/>
          </p:cNvSpPr>
          <p:nvPr>
            <p:ph type="subTitle" idx="1"/>
          </p:nvPr>
        </p:nvSpPr>
        <p:spPr/>
        <p:txBody>
          <a:bodyPr/>
          <a:lstStyle/>
          <a:p>
            <a:endParaRPr lang="en-US" dirty="0"/>
          </a:p>
          <a:p>
            <a:r>
              <a:rPr lang="en-US" dirty="0"/>
              <a:t>Guest Lecturer: Garrett Thomson</a:t>
            </a:r>
          </a:p>
        </p:txBody>
      </p:sp>
    </p:spTree>
    <p:extLst>
      <p:ext uri="{BB962C8B-B14F-4D97-AF65-F5344CB8AC3E}">
        <p14:creationId xmlns:p14="http://schemas.microsoft.com/office/powerpoint/2010/main" val="1823128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1F77-AA1D-6643-A2B5-A39FC0C0C261}"/>
              </a:ext>
            </a:extLst>
          </p:cNvPr>
          <p:cNvSpPr>
            <a:spLocks noGrp="1"/>
          </p:cNvSpPr>
          <p:nvPr>
            <p:ph type="title"/>
          </p:nvPr>
        </p:nvSpPr>
        <p:spPr/>
        <p:txBody>
          <a:bodyPr/>
          <a:lstStyle/>
          <a:p>
            <a:pPr algn="ctr"/>
            <a:r>
              <a:rPr lang="en-US" dirty="0"/>
              <a:t>Why nature is important for well-being and peace? </a:t>
            </a:r>
          </a:p>
        </p:txBody>
      </p:sp>
      <p:sp>
        <p:nvSpPr>
          <p:cNvPr id="3" name="Content Placeholder 2">
            <a:extLst>
              <a:ext uri="{FF2B5EF4-FFF2-40B4-BE49-F238E27FC236}">
                <a16:creationId xmlns:a16="http://schemas.microsoft.com/office/drawing/2014/main" id="{CB5EB443-B720-B748-A8FB-B42A1572546C}"/>
              </a:ext>
            </a:extLst>
          </p:cNvPr>
          <p:cNvSpPr>
            <a:spLocks noGrp="1"/>
          </p:cNvSpPr>
          <p:nvPr>
            <p:ph idx="1"/>
          </p:nvPr>
        </p:nvSpPr>
        <p:spPr/>
        <p:txBody>
          <a:bodyPr>
            <a:normAutofit/>
          </a:bodyPr>
          <a:lstStyle/>
          <a:p>
            <a:r>
              <a:rPr lang="en-US" dirty="0"/>
              <a:t>Solving the current ecological and climate crises is different from rethinking why it is important for us as persons to have good relations with the rest of nature (even if the second supports the first).</a:t>
            </a:r>
          </a:p>
          <a:p>
            <a:r>
              <a:rPr lang="en-US" dirty="0"/>
              <a:t>The good relations are important even without the urgent crises.  </a:t>
            </a:r>
          </a:p>
          <a:p>
            <a:r>
              <a:rPr lang="en-US" dirty="0"/>
              <a:t>Views tend to divide into two kinds:</a:t>
            </a:r>
          </a:p>
          <a:p>
            <a:r>
              <a:rPr lang="en-US" dirty="0"/>
              <a:t>a) Utilitarian</a:t>
            </a:r>
          </a:p>
          <a:p>
            <a:r>
              <a:rPr lang="en-US" dirty="0"/>
              <a:t>b) Deep Ecology</a:t>
            </a:r>
          </a:p>
        </p:txBody>
      </p:sp>
    </p:spTree>
    <p:extLst>
      <p:ext uri="{BB962C8B-B14F-4D97-AF65-F5344CB8AC3E}">
        <p14:creationId xmlns:p14="http://schemas.microsoft.com/office/powerpoint/2010/main" val="3990227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571B4-0F4C-D246-BF04-B3ABA46884CD}"/>
              </a:ext>
            </a:extLst>
          </p:cNvPr>
          <p:cNvSpPr>
            <a:spLocks noGrp="1"/>
          </p:cNvSpPr>
          <p:nvPr>
            <p:ph type="title"/>
          </p:nvPr>
        </p:nvSpPr>
        <p:spPr/>
        <p:txBody>
          <a:bodyPr/>
          <a:lstStyle/>
          <a:p>
            <a:pPr algn="ctr"/>
            <a:r>
              <a:rPr lang="en-US" dirty="0"/>
              <a:t>a. Utilitarian Approach </a:t>
            </a:r>
          </a:p>
        </p:txBody>
      </p:sp>
      <p:sp>
        <p:nvSpPr>
          <p:cNvPr id="3" name="Content Placeholder 2">
            <a:extLst>
              <a:ext uri="{FF2B5EF4-FFF2-40B4-BE49-F238E27FC236}">
                <a16:creationId xmlns:a16="http://schemas.microsoft.com/office/drawing/2014/main" id="{D9C0B3AB-7EE4-1C43-91CB-8D0DCEEE0617}"/>
              </a:ext>
            </a:extLst>
          </p:cNvPr>
          <p:cNvSpPr>
            <a:spLocks noGrp="1"/>
          </p:cNvSpPr>
          <p:nvPr>
            <p:ph idx="1"/>
          </p:nvPr>
        </p:nvSpPr>
        <p:spPr/>
        <p:txBody>
          <a:bodyPr/>
          <a:lstStyle/>
          <a:p>
            <a:r>
              <a:rPr lang="en-US" dirty="0"/>
              <a:t>Utilitarianism defined</a:t>
            </a:r>
          </a:p>
          <a:p>
            <a:r>
              <a:rPr lang="en-US" dirty="0"/>
              <a:t>Utilitarianism should include the suffering of non-human animals and future generations and knowledge about the interdependencies of ecological biology.</a:t>
            </a:r>
          </a:p>
          <a:p>
            <a:r>
              <a:rPr lang="en-US" dirty="0"/>
              <a:t>Nevertheless, one might claim that U instrumentalizes nature.</a:t>
            </a:r>
          </a:p>
          <a:p>
            <a:r>
              <a:rPr lang="en-US" dirty="0"/>
              <a:t>For U, how we should treat nature is simply a question of efficiency in promoting the interests of conscious beings living both now and in the future. </a:t>
            </a:r>
          </a:p>
          <a:p>
            <a:endParaRPr lang="en-US" dirty="0"/>
          </a:p>
          <a:p>
            <a:endParaRPr lang="en-US" dirty="0"/>
          </a:p>
        </p:txBody>
      </p:sp>
    </p:spTree>
    <p:extLst>
      <p:ext uri="{BB962C8B-B14F-4D97-AF65-F5344CB8AC3E}">
        <p14:creationId xmlns:p14="http://schemas.microsoft.com/office/powerpoint/2010/main" val="2682309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4F4BF-FD68-A044-B611-89CE4DCE0A29}"/>
              </a:ext>
            </a:extLst>
          </p:cNvPr>
          <p:cNvSpPr>
            <a:spLocks noGrp="1"/>
          </p:cNvSpPr>
          <p:nvPr>
            <p:ph type="title"/>
          </p:nvPr>
        </p:nvSpPr>
        <p:spPr/>
        <p:txBody>
          <a:bodyPr/>
          <a:lstStyle/>
          <a:p>
            <a:pPr algn="ctr"/>
            <a:r>
              <a:rPr lang="en-US" dirty="0"/>
              <a:t>b. Ecological Ethics </a:t>
            </a:r>
          </a:p>
        </p:txBody>
      </p:sp>
      <p:sp>
        <p:nvSpPr>
          <p:cNvPr id="3" name="Content Placeholder 2">
            <a:extLst>
              <a:ext uri="{FF2B5EF4-FFF2-40B4-BE49-F238E27FC236}">
                <a16:creationId xmlns:a16="http://schemas.microsoft.com/office/drawing/2014/main" id="{D694F312-66C5-3747-B08C-23DFEF90731F}"/>
              </a:ext>
            </a:extLst>
          </p:cNvPr>
          <p:cNvSpPr>
            <a:spLocks noGrp="1"/>
          </p:cNvSpPr>
          <p:nvPr>
            <p:ph idx="1"/>
          </p:nvPr>
        </p:nvSpPr>
        <p:spPr/>
        <p:txBody>
          <a:bodyPr>
            <a:normAutofit/>
          </a:bodyPr>
          <a:lstStyle/>
          <a:p>
            <a:r>
              <a:rPr lang="en-US" sz="2000" dirty="0"/>
              <a:t>Ecological ethics theories claim that ecological wholes have intrinsic value (e.g. ecosystems and the biosphere itself). </a:t>
            </a:r>
          </a:p>
          <a:p>
            <a:r>
              <a:rPr lang="en-US" sz="2000" dirty="0"/>
              <a:t>Aldo Leopold in the essay ‘Land Ethics’ (in </a:t>
            </a:r>
            <a:r>
              <a:rPr lang="en-US" sz="2000" i="1" dirty="0"/>
              <a:t>Sand Country Almanac</a:t>
            </a:r>
            <a:r>
              <a:rPr lang="en-US" sz="2000" dirty="0"/>
              <a:t> 1949): </a:t>
            </a:r>
            <a:r>
              <a:rPr lang="en-US" sz="2000" dirty="0">
                <a:effectLst/>
                <a:latin typeface="Times New Roman" panose="02020603050405020304" pitchFamily="18" charset="0"/>
                <a:ea typeface="Calibri" panose="020F0502020204030204" pitchFamily="34" charset="0"/>
              </a:rPr>
              <a:t>the idea that ecosystems as wholes have intrinsic moral worth and as such should be respected. Leopold writes that “a thing is right when it tends to preserve the integrity, stability and beauty of the biotic community. It is wrong when it tends otherwise.</a:t>
            </a:r>
            <a:r>
              <a:rPr lang="en-US" sz="2000" dirty="0">
                <a:effectLst/>
              </a:rPr>
              <a:t> </a:t>
            </a:r>
          </a:p>
          <a:p>
            <a:r>
              <a:rPr lang="en-US" sz="2000" dirty="0">
                <a:effectLst/>
                <a:latin typeface="Times New Roman" panose="02020603050405020304" pitchFamily="18" charset="0"/>
                <a:ea typeface="Calibri" panose="020F0502020204030204" pitchFamily="34" charset="0"/>
              </a:rPr>
              <a:t>Arne </a:t>
            </a:r>
            <a:r>
              <a:rPr lang="en-US" sz="2000" dirty="0" err="1">
                <a:effectLst/>
                <a:latin typeface="Times New Roman" panose="02020603050405020304" pitchFamily="18" charset="0"/>
                <a:ea typeface="Calibri" panose="020F0502020204030204" pitchFamily="34" charset="0"/>
              </a:rPr>
              <a:t>Naess</a:t>
            </a:r>
            <a:r>
              <a:rPr lang="en-US" sz="2000" dirty="0">
                <a:latin typeface="Times New Roman" panose="02020603050405020304" pitchFamily="18" charset="0"/>
                <a:ea typeface="Calibri" panose="020F0502020204030204" pitchFamily="34" charset="0"/>
              </a:rPr>
              <a:t> deep ecology </a:t>
            </a:r>
            <a:r>
              <a:rPr lang="en-US" sz="2000" dirty="0">
                <a:effectLst/>
                <a:latin typeface="Times New Roman" panose="02020603050405020304" pitchFamily="18" charset="0"/>
                <a:ea typeface="Calibri" panose="020F0502020204030204" pitchFamily="34" charset="0"/>
              </a:rPr>
              <a:t>appeals a metaphysical holism to show that ecosystems have intrinsic value</a:t>
            </a:r>
            <a:r>
              <a:rPr lang="en-US" sz="2000" dirty="0">
                <a:effectLst/>
              </a:rPr>
              <a:t> .</a:t>
            </a:r>
          </a:p>
          <a:p>
            <a:r>
              <a:rPr lang="en-US" sz="2000" dirty="0"/>
              <a:t>Such metaphysical views seem to be required if we are to claim that it is a fundamental error to treat nature purely instrumentally </a:t>
            </a:r>
          </a:p>
          <a:p>
            <a:r>
              <a:rPr lang="en-US" sz="2000" dirty="0">
                <a:effectLst/>
              </a:rPr>
              <a:t>But </a:t>
            </a:r>
            <a:r>
              <a:rPr lang="en-US" sz="1800" dirty="0">
                <a:effectLst/>
                <a:latin typeface="Times New Roman" panose="02020603050405020304" pitchFamily="18" charset="0"/>
                <a:ea typeface="Calibri" panose="020F0502020204030204" pitchFamily="34" charset="0"/>
              </a:rPr>
              <a:t>swamps and deserts are not conscious: it would be difficult to explain why their destruction might be </a:t>
            </a:r>
            <a:r>
              <a:rPr lang="en-US" sz="1800" dirty="0" err="1">
                <a:effectLst/>
                <a:latin typeface="Times New Roman" panose="02020603050405020304" pitchFamily="18" charset="0"/>
                <a:ea typeface="Calibri" panose="020F0502020204030204" pitchFamily="34" charset="0"/>
              </a:rPr>
              <a:t>defeasibly</a:t>
            </a:r>
            <a:r>
              <a:rPr lang="en-US" sz="1800" dirty="0">
                <a:effectLst/>
                <a:latin typeface="Times New Roman" panose="02020603050405020304" pitchFamily="18" charset="0"/>
                <a:ea typeface="Calibri" panose="020F0502020204030204" pitchFamily="34" charset="0"/>
              </a:rPr>
              <a:t> wrong on the basis that they are intrinsically valuable.</a:t>
            </a:r>
            <a:r>
              <a:rPr lang="en-US" sz="1400" dirty="0">
                <a:effectLst/>
              </a:rPr>
              <a:t> </a:t>
            </a:r>
            <a:endParaRPr lang="en-US" sz="2000" dirty="0">
              <a:effectLst/>
            </a:endParaRPr>
          </a:p>
          <a:p>
            <a:endParaRPr lang="en-US" sz="1400" dirty="0"/>
          </a:p>
          <a:p>
            <a:endParaRPr lang="en-US" sz="2000" dirty="0"/>
          </a:p>
        </p:txBody>
      </p:sp>
    </p:spTree>
    <p:extLst>
      <p:ext uri="{BB962C8B-B14F-4D97-AF65-F5344CB8AC3E}">
        <p14:creationId xmlns:p14="http://schemas.microsoft.com/office/powerpoint/2010/main" val="3276597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F1F03-CDAF-2F4D-B3CC-A2ABBDE30F96}"/>
              </a:ext>
            </a:extLst>
          </p:cNvPr>
          <p:cNvSpPr>
            <a:spLocks noGrp="1"/>
          </p:cNvSpPr>
          <p:nvPr>
            <p:ph type="title"/>
          </p:nvPr>
        </p:nvSpPr>
        <p:spPr/>
        <p:txBody>
          <a:bodyPr/>
          <a:lstStyle/>
          <a:p>
            <a:pPr algn="ctr"/>
            <a:r>
              <a:rPr lang="en-US" dirty="0"/>
              <a:t>False Dichotomy </a:t>
            </a:r>
          </a:p>
        </p:txBody>
      </p:sp>
      <p:sp>
        <p:nvSpPr>
          <p:cNvPr id="3" name="Content Placeholder 2">
            <a:extLst>
              <a:ext uri="{FF2B5EF4-FFF2-40B4-BE49-F238E27FC236}">
                <a16:creationId xmlns:a16="http://schemas.microsoft.com/office/drawing/2014/main" id="{98E3BC03-8326-B44A-93CB-AB0787CEF46A}"/>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One might think: this U way of thinking is a root source of our environmental problems.</a:t>
            </a:r>
          </a:p>
          <a:p>
            <a:r>
              <a:rPr lang="en-US" sz="2400" dirty="0">
                <a:latin typeface="Times New Roman" panose="02020603050405020304" pitchFamily="18" charset="0"/>
                <a:cs typeface="Times New Roman" panose="02020603050405020304" pitchFamily="18" charset="0"/>
              </a:rPr>
              <a:t>One might also think the ecological ethics approach requires metaphysical views about ecosystems that may seem extravagant. Does treating ecological systems well require that such beliefs are true? </a:t>
            </a:r>
          </a:p>
          <a:p>
            <a:r>
              <a:rPr lang="en-US" sz="2400" dirty="0">
                <a:latin typeface="Times New Roman" panose="02020603050405020304" pitchFamily="18" charset="0"/>
                <a:cs typeface="Times New Roman" panose="02020603050405020304" pitchFamily="18" charset="0"/>
              </a:rPr>
              <a:t>The U approach treats nature merely as a resource and it entreats us to be more rational and efficient in the way we do that. </a:t>
            </a:r>
          </a:p>
          <a:p>
            <a:r>
              <a:rPr lang="en-US" sz="2400" dirty="0">
                <a:latin typeface="Times New Roman" panose="02020603050405020304" pitchFamily="18" charset="0"/>
                <a:ea typeface="Calibri" panose="020F0502020204030204" pitchFamily="34" charset="0"/>
                <a:cs typeface="Times New Roman" panose="02020603050405020304" pitchFamily="18" charset="0"/>
              </a:rPr>
              <a:t>There does not appear to be an alternative to, on the one hand, what seems to be expediency and, on the other, what appears to be mysticism.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False dichotomy: commodify or deify </a:t>
            </a:r>
          </a:p>
          <a:p>
            <a:r>
              <a:rPr lang="en-US" sz="2400" dirty="0">
                <a:latin typeface="Times New Roman" panose="02020603050405020304" pitchFamily="18" charset="0"/>
                <a:cs typeface="Times New Roman" panose="02020603050405020304" pitchFamily="18" charset="0"/>
              </a:rPr>
              <a:t>Provisional conclusion : neither is satisfactory. </a:t>
            </a:r>
          </a:p>
        </p:txBody>
      </p:sp>
    </p:spTree>
    <p:extLst>
      <p:ext uri="{BB962C8B-B14F-4D97-AF65-F5344CB8AC3E}">
        <p14:creationId xmlns:p14="http://schemas.microsoft.com/office/powerpoint/2010/main" val="3190519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FB7CC-32C2-9F45-9947-7EE88D4ADD09}"/>
              </a:ext>
            </a:extLst>
          </p:cNvPr>
          <p:cNvSpPr>
            <a:spLocks noGrp="1"/>
          </p:cNvSpPr>
          <p:nvPr>
            <p:ph type="title"/>
          </p:nvPr>
        </p:nvSpPr>
        <p:spPr/>
        <p:txBody>
          <a:bodyPr/>
          <a:lstStyle/>
          <a:p>
            <a:pPr algn="ctr"/>
            <a:r>
              <a:rPr lang="en-US" dirty="0"/>
              <a:t>A Third Alternative</a:t>
            </a:r>
          </a:p>
        </p:txBody>
      </p:sp>
      <p:sp>
        <p:nvSpPr>
          <p:cNvPr id="3" name="Content Placeholder 2">
            <a:extLst>
              <a:ext uri="{FF2B5EF4-FFF2-40B4-BE49-F238E27FC236}">
                <a16:creationId xmlns:a16="http://schemas.microsoft.com/office/drawing/2014/main" id="{6015E1F4-05CC-734E-BB6A-91B564D30C38}"/>
              </a:ext>
            </a:extLst>
          </p:cNvPr>
          <p:cNvSpPr>
            <a:spLocks noGrp="1"/>
          </p:cNvSpPr>
          <p:nvPr>
            <p:ph idx="1"/>
          </p:nvPr>
        </p:nvSpPr>
        <p:spPr/>
        <p:txBody>
          <a:bodyPr>
            <a:normAutofit/>
          </a:bodyPr>
          <a:lstStyle/>
          <a:p>
            <a:r>
              <a:rPr lang="en-US" sz="2600" dirty="0">
                <a:latin typeface="Times New Roman" panose="02020603050405020304" pitchFamily="18" charset="0"/>
                <a:cs typeface="Times New Roman" panose="02020603050405020304" pitchFamily="18" charset="0"/>
              </a:rPr>
              <a:t>What is it for people to have peaceful relations to nature? The conceptual problem: The idea that it is an error to instrumentalize nature seems to require that nature must be a conscious being akin to persons. In short, doesn’t the idea of not instrumentalizing the natural world mean that it is intrinsically valuable?  </a:t>
            </a:r>
          </a:p>
          <a:p>
            <a:r>
              <a:rPr lang="en-US" sz="2600" dirty="0">
                <a:latin typeface="Times New Roman" panose="02020603050405020304" pitchFamily="18" charset="0"/>
                <a:cs typeface="Times New Roman" panose="02020603050405020304" pitchFamily="18" charset="0"/>
              </a:rPr>
              <a:t>The answer is ‘no’. The idea of not instrumentalizing nature requires that it is part of our well-being that our relation to nature is non-instrumental. The relation should be non-instrumentalized. </a:t>
            </a:r>
          </a:p>
          <a:p>
            <a:r>
              <a:rPr lang="en-US" sz="2600" dirty="0">
                <a:latin typeface="Times New Roman" panose="02020603050405020304" pitchFamily="18" charset="0"/>
                <a:cs typeface="Times New Roman" panose="02020603050405020304" pitchFamily="18" charset="0"/>
              </a:rPr>
              <a:t> We are part of nature and the failure to appreciate this is a form of </a:t>
            </a:r>
            <a:r>
              <a:rPr lang="en-US" sz="2600" dirty="0" err="1">
                <a:latin typeface="Times New Roman" panose="02020603050405020304" pitchFamily="18" charset="0"/>
                <a:cs typeface="Times New Roman" panose="02020603050405020304" pitchFamily="18" charset="0"/>
              </a:rPr>
              <a:t>unpeacefulness</a:t>
            </a:r>
            <a:r>
              <a:rPr lang="en-US" sz="2600" dirty="0">
                <a:latin typeface="Times New Roman" panose="02020603050405020304" pitchFamily="18" charset="0"/>
                <a:cs typeface="Times New Roman" panose="02020603050405020304" pitchFamily="18" charset="0"/>
              </a:rPr>
              <a:t> and ill-being.  </a:t>
            </a:r>
          </a:p>
          <a:p>
            <a:endParaRPr lang="en-US" dirty="0"/>
          </a:p>
          <a:p>
            <a:endParaRPr lang="en-US" dirty="0"/>
          </a:p>
        </p:txBody>
      </p:sp>
    </p:spTree>
    <p:extLst>
      <p:ext uri="{BB962C8B-B14F-4D97-AF65-F5344CB8AC3E}">
        <p14:creationId xmlns:p14="http://schemas.microsoft.com/office/powerpoint/2010/main" val="2550765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22AA-F78A-7B42-A523-1818893C8832}"/>
              </a:ext>
            </a:extLst>
          </p:cNvPr>
          <p:cNvSpPr>
            <a:spLocks noGrp="1"/>
          </p:cNvSpPr>
          <p:nvPr>
            <p:ph type="title"/>
          </p:nvPr>
        </p:nvSpPr>
        <p:spPr/>
        <p:txBody>
          <a:bodyPr/>
          <a:lstStyle/>
          <a:p>
            <a:pPr algn="ctr"/>
            <a:r>
              <a:rPr lang="en-US" dirty="0"/>
              <a:t>Relations to the natural world</a:t>
            </a:r>
          </a:p>
        </p:txBody>
      </p:sp>
      <p:sp>
        <p:nvSpPr>
          <p:cNvPr id="3" name="Content Placeholder 2">
            <a:extLst>
              <a:ext uri="{FF2B5EF4-FFF2-40B4-BE49-F238E27FC236}">
                <a16:creationId xmlns:a16="http://schemas.microsoft.com/office/drawing/2014/main" id="{176DD4D2-EBC3-B046-9A67-2A2D123F16BF}"/>
              </a:ext>
            </a:extLst>
          </p:cNvPr>
          <p:cNvSpPr>
            <a:spLocks noGrp="1"/>
          </p:cNvSpPr>
          <p:nvPr>
            <p:ph idx="1"/>
          </p:nvPr>
        </p:nvSpPr>
        <p:spPr>
          <a:xfrm>
            <a:off x="838200" y="1825625"/>
            <a:ext cx="10515600" cy="4743788"/>
          </a:xfrm>
        </p:spPr>
        <p:txBody>
          <a:bodyPr>
            <a:normAutofit lnSpcReduction="10000"/>
          </a:bodyPr>
          <a:lstStyle/>
          <a:p>
            <a:r>
              <a:rPr lang="en-US" sz="2200" dirty="0">
                <a:latin typeface="Times New Roman" panose="02020603050405020304" pitchFamily="18" charset="0"/>
                <a:ea typeface="Calibri" panose="020F0502020204030204" pitchFamily="34" charset="0"/>
              </a:rPr>
              <a:t>We humans are part of the natural world; this is an inescapable and deep aspect of our identity, with which, arguably, we have not fully come to terms yet. It means that we belong to the natural world. </a:t>
            </a:r>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The instrumentalization of nature inevitably tends to establish a  human vs nature divide (an us versus it), which we cannot appreciate that we ourselves are a part of nature. </a:t>
            </a:r>
          </a:p>
          <a:p>
            <a:r>
              <a:rPr lang="en-US" sz="2200" dirty="0">
                <a:latin typeface="Times New Roman" panose="02020603050405020304" pitchFamily="18" charset="0"/>
                <a:ea typeface="Times New Roman" panose="02020603050405020304" pitchFamily="18" charset="0"/>
                <a:cs typeface="Times New Roman" panose="02020603050405020304" pitchFamily="18" charset="0"/>
              </a:rPr>
              <a:t>T</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he destruction of a desert would be unpeaceful because the action expresses an uncaring state of being in which we </a:t>
            </a:r>
            <a:r>
              <a:rPr lang="en-US" sz="2200" dirty="0">
                <a:latin typeface="Times New Roman" panose="02020603050405020304" pitchFamily="18" charset="0"/>
                <a:ea typeface="Times New Roman" panose="02020603050405020304" pitchFamily="18" charset="0"/>
                <a:cs typeface="Times New Roman" panose="02020603050405020304" pitchFamily="18" charset="0"/>
              </a:rPr>
              <a:t>treat natural systems as something separate from us. </a:t>
            </a:r>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ea typeface="Times New Roman" panose="02020603050405020304" pitchFamily="18" charset="0"/>
                <a:cs typeface="Times New Roman" panose="02020603050405020304" pitchFamily="18" charset="0"/>
              </a:rPr>
              <a:t>In a better state of being, we might be more careful not to degrade the environment, pollute the desert, and treat fragile eco-systems as mere instruments for our economic benefit.</a:t>
            </a:r>
          </a:p>
          <a:p>
            <a:r>
              <a:rPr lang="en-US" sz="2200" dirty="0">
                <a:effectLst/>
                <a:latin typeface="Times New Roman" panose="02020603050405020304" pitchFamily="18" charset="0"/>
                <a:ea typeface="Times New Roman" panose="02020603050405020304" pitchFamily="18" charset="0"/>
              </a:rPr>
              <a:t>Sometimes, we struggle emotionally to recognize how other people are part of our lives: to let them in, to feel and act in ways such that our relationships are consistent with this fact. Likewise, we often struggle to recognize emotionally how we are a part of nature, and that that is most fundamentally what we are, to come to terms with and to live in accordance with that. </a:t>
            </a:r>
            <a:endParaRPr lang="en-US" sz="2200" dirty="0">
              <a:latin typeface="Times"/>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03444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FEEA-C09B-B748-B1B3-2FBFFE4B4F4C}"/>
              </a:ext>
            </a:extLst>
          </p:cNvPr>
          <p:cNvSpPr>
            <a:spLocks noGrp="1"/>
          </p:cNvSpPr>
          <p:nvPr>
            <p:ph type="title"/>
          </p:nvPr>
        </p:nvSpPr>
        <p:spPr/>
        <p:txBody>
          <a:bodyPr/>
          <a:lstStyle/>
          <a:p>
            <a:pPr algn="ctr"/>
            <a:r>
              <a:rPr lang="en-US" dirty="0"/>
              <a:t>Inadequacy of causal analyses </a:t>
            </a:r>
          </a:p>
        </p:txBody>
      </p:sp>
      <p:sp>
        <p:nvSpPr>
          <p:cNvPr id="3" name="Content Placeholder 2">
            <a:extLst>
              <a:ext uri="{FF2B5EF4-FFF2-40B4-BE49-F238E27FC236}">
                <a16:creationId xmlns:a16="http://schemas.microsoft.com/office/drawing/2014/main" id="{02BBFF42-CD98-D042-BB3C-0D043A6153BF}"/>
              </a:ext>
            </a:extLst>
          </p:cNvPr>
          <p:cNvSpPr>
            <a:spLocks noGrp="1"/>
          </p:cNvSpPr>
          <p:nvPr>
            <p:ph idx="1"/>
          </p:nvPr>
        </p:nvSpPr>
        <p:spPr/>
        <p:txBody>
          <a:bodyPr>
            <a:normAutofit fontScale="92500" lnSpcReduction="10000"/>
          </a:bodyPr>
          <a:lstStyle/>
          <a:p>
            <a:r>
              <a:rPr lang="en-US" sz="1800" dirty="0">
                <a:effectLst/>
                <a:latin typeface="Times New Roman" panose="02020603050405020304" pitchFamily="18" charset="0"/>
                <a:ea typeface="Times New Roman" panose="02020603050405020304" pitchFamily="18" charset="0"/>
              </a:rPr>
              <a:t>In ordinary parlance, we affirm that, for instance, a forest is enchanting. According to a scientistic world view, this everyday way of speaking is mistaken because nature doesn’t really have such aesthetic or evaluative qualities at all.  </a:t>
            </a:r>
          </a:p>
          <a:p>
            <a:r>
              <a:rPr lang="en-US" sz="1800" dirty="0">
                <a:effectLst/>
                <a:latin typeface="Times New Roman" panose="02020603050405020304" pitchFamily="18" charset="0"/>
                <a:ea typeface="Times New Roman" panose="02020603050405020304" pitchFamily="18" charset="0"/>
              </a:rPr>
              <a:t>From this scientistic position, we are condemned to view nature </a:t>
            </a:r>
            <a:r>
              <a:rPr lang="en-US" sz="1800" i="1" dirty="0">
                <a:effectLst/>
                <a:latin typeface="Times New Roman" panose="02020603050405020304" pitchFamily="18" charset="0"/>
                <a:ea typeface="Times New Roman" panose="02020603050405020304" pitchFamily="18" charset="0"/>
              </a:rPr>
              <a:t>only</a:t>
            </a:r>
            <a:r>
              <a:rPr lang="en-US" sz="1800" dirty="0">
                <a:effectLst/>
                <a:latin typeface="Times New Roman" panose="02020603050405020304" pitchFamily="18" charset="0"/>
                <a:ea typeface="Times New Roman" panose="02020603050405020304" pitchFamily="18" charset="0"/>
              </a:rPr>
              <a:t> as an external source of our well-being. For example, </a:t>
            </a:r>
            <a:r>
              <a:rPr lang="en-US" sz="1800" dirty="0">
                <a:latin typeface="Times New Roman" panose="02020603050405020304" pitchFamily="18" charset="0"/>
                <a:ea typeface="Times New Roman" panose="02020603050405020304" pitchFamily="18" charset="0"/>
              </a:rPr>
              <a:t>we can only affirm ‘the forest makes me feel XYZ’ , ‘</a:t>
            </a:r>
            <a:r>
              <a:rPr lang="en-US" sz="1800" dirty="0">
                <a:effectLst/>
                <a:latin typeface="Times New Roman" panose="02020603050405020304" pitchFamily="18" charset="0"/>
                <a:ea typeface="Times New Roman" panose="02020603050405020304" pitchFamily="18" charset="0"/>
              </a:rPr>
              <a:t>the park causes us enjoyment’; ‘the landscape </a:t>
            </a:r>
            <a:r>
              <a:rPr lang="en-US" sz="1800" i="1" dirty="0">
                <a:effectLst/>
                <a:latin typeface="Times New Roman" panose="02020603050405020304" pitchFamily="18" charset="0"/>
                <a:ea typeface="Times New Roman" panose="02020603050405020304" pitchFamily="18" charset="0"/>
              </a:rPr>
              <a:t>causes</a:t>
            </a:r>
            <a:r>
              <a:rPr lang="en-US" sz="1800" dirty="0">
                <a:effectLst/>
                <a:latin typeface="Times New Roman" panose="02020603050405020304" pitchFamily="18" charset="0"/>
                <a:ea typeface="Times New Roman" panose="02020603050405020304" pitchFamily="18" charset="0"/>
              </a:rPr>
              <a:t> me to feel awe</a:t>
            </a:r>
            <a:r>
              <a:rPr lang="en-US" sz="1200" dirty="0">
                <a:effectLst/>
                <a:latin typeface="Times New Roman" panose="02020603050405020304" pitchFamily="18" charset="0"/>
                <a:ea typeface="Times New Roman" panose="02020603050405020304" pitchFamily="18" charset="0"/>
              </a:rPr>
              <a:t>.</a:t>
            </a:r>
            <a:r>
              <a:rPr lang="en-US" sz="2000" dirty="0">
                <a:latin typeface="Times New Roman" panose="02020603050405020304" pitchFamily="18" charset="0"/>
                <a:ea typeface="Times New Roman" panose="02020603050405020304" pitchFamily="18" charset="0"/>
              </a:rPr>
              <a:t>’ (</a:t>
            </a:r>
            <a:r>
              <a:rPr lang="en-US" sz="1900" dirty="0">
                <a:latin typeface="Times New Roman" panose="02020603050405020304" pitchFamily="18" charset="0"/>
                <a:ea typeface="Times New Roman" panose="02020603050405020304" pitchFamily="18" charset="0"/>
              </a:rPr>
              <a:t>But not it is beautiful or awesome.) </a:t>
            </a:r>
          </a:p>
          <a:p>
            <a:r>
              <a:rPr lang="en-US" sz="1800" dirty="0">
                <a:latin typeface="Times New Roman" panose="02020603050405020304" pitchFamily="18" charset="0"/>
                <a:ea typeface="Times New Roman" panose="02020603050405020304" pitchFamily="18" charset="0"/>
              </a:rPr>
              <a:t>The move to preserve the primacy of scientific descriptions implies that nature is only as an external source of pleasure or well-being</a:t>
            </a:r>
            <a:r>
              <a:rPr lang="en-US" sz="1200" dirty="0"/>
              <a:t> </a:t>
            </a:r>
            <a:endParaRPr lang="en-US" sz="1800" dirty="0">
              <a:latin typeface="Times New Roman" panose="02020603050405020304" pitchFamily="18" charset="0"/>
              <a:ea typeface="Times New Roman" panose="02020603050405020304" pitchFamily="18" charset="0"/>
            </a:endParaRPr>
          </a:p>
          <a:p>
            <a:r>
              <a:rPr lang="en-US" sz="1800" dirty="0">
                <a:latin typeface="Times New Roman" panose="02020603050405020304" pitchFamily="18" charset="0"/>
                <a:ea typeface="Times New Roman" panose="02020603050405020304" pitchFamily="18" charset="0"/>
                <a:cs typeface="Times New Roman" panose="02020603050405020304" pitchFamily="18" charset="0"/>
              </a:rPr>
              <a:t>Such claims express and reinforce a mode of being in which we are separate from the natural world. It does so by </a:t>
            </a:r>
            <a:r>
              <a:rPr lang="en-US" sz="1800" i="1" dirty="0">
                <a:latin typeface="Times New Roman" panose="02020603050405020304" pitchFamily="18" charset="0"/>
                <a:ea typeface="Times New Roman" panose="02020603050405020304" pitchFamily="18" charset="0"/>
                <a:cs typeface="Times New Roman" panose="02020603050405020304" pitchFamily="18" charset="0"/>
              </a:rPr>
              <a:t>not</a:t>
            </a:r>
            <a:r>
              <a:rPr lang="en-US" sz="1800" dirty="0">
                <a:latin typeface="Times New Roman" panose="02020603050405020304" pitchFamily="18" charset="0"/>
                <a:ea typeface="Times New Roman" panose="02020603050405020304" pitchFamily="18" charset="0"/>
                <a:cs typeface="Times New Roman" panose="02020603050405020304" pitchFamily="18" charset="0"/>
              </a:rPr>
              <a:t> expressing the intimacy of our relation to the rest of the natural world: we are part of it.</a:t>
            </a:r>
          </a:p>
          <a:p>
            <a:r>
              <a:rPr lang="en-US" sz="1800" dirty="0">
                <a:latin typeface="Times New Roman" panose="02020603050405020304" pitchFamily="18" charset="0"/>
                <a:ea typeface="Times New Roman" panose="02020603050405020304" pitchFamily="18" charset="0"/>
              </a:rPr>
              <a:t>Apply to family and friends: </a:t>
            </a:r>
            <a:r>
              <a:rPr lang="en-US" sz="1800" dirty="0">
                <a:effectLst/>
                <a:latin typeface="Times New Roman" panose="02020603050405020304" pitchFamily="18" charset="0"/>
                <a:ea typeface="Times New Roman" panose="02020603050405020304" pitchFamily="18" charset="0"/>
              </a:rPr>
              <a:t>To assert ‘my friends and family cause me well-being’ locates them as external sources of well-being. It casts them as dispensable. In contrast, to affirm that they are part of my life</a:t>
            </a:r>
            <a:r>
              <a:rPr lang="en-US" sz="1800" dirty="0">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locates them inside my life. A good account of well-being will recognize this difference as central. </a:t>
            </a:r>
          </a:p>
          <a:p>
            <a:r>
              <a:rPr lang="en-US" dirty="0">
                <a:effectLst/>
              </a:rPr>
              <a:t> </a:t>
            </a:r>
            <a:r>
              <a:rPr lang="en-US" sz="1900" dirty="0">
                <a:effectLst/>
                <a:latin typeface="Times New Roman" panose="02020603050405020304" pitchFamily="18" charset="0"/>
                <a:cs typeface="Times New Roman" panose="02020603050405020304" pitchFamily="18" charset="0"/>
              </a:rPr>
              <a:t>Likewise with nature, except that, with nature, we are part of it. </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The well-being relationship with the natural world is the inverse of that. Friends are part of my life, but I am part of the natural world. Well-being requires the appreciation of this inverted relationship: I am part of it. </a:t>
            </a:r>
            <a:endParaRPr lang="en-US" sz="1900" dirty="0">
              <a:effectLst/>
              <a:latin typeface="Times New Roman" panose="02020603050405020304" pitchFamily="18" charset="0"/>
              <a:cs typeface="Times New Roman" panose="02020603050405020304" pitchFamily="18" charset="0"/>
            </a:endParaRPr>
          </a:p>
          <a:p>
            <a:endParaRPr lang="en-US" sz="2000" dirty="0">
              <a:effectLst/>
            </a:endParaRPr>
          </a:p>
          <a:p>
            <a:endParaRPr lang="en-US" dirty="0"/>
          </a:p>
        </p:txBody>
      </p:sp>
    </p:spTree>
    <p:extLst>
      <p:ext uri="{BB962C8B-B14F-4D97-AF65-F5344CB8AC3E}">
        <p14:creationId xmlns:p14="http://schemas.microsoft.com/office/powerpoint/2010/main" val="391033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53A5-1EB2-464B-B85C-ABD862096942}"/>
              </a:ext>
            </a:extLst>
          </p:cNvPr>
          <p:cNvSpPr>
            <a:spLocks noGrp="1"/>
          </p:cNvSpPr>
          <p:nvPr>
            <p:ph type="title"/>
          </p:nvPr>
        </p:nvSpPr>
        <p:spPr/>
        <p:txBody>
          <a:bodyPr/>
          <a:lstStyle/>
          <a:p>
            <a:pPr algn="ctr"/>
            <a:r>
              <a:rPr lang="en-US" dirty="0"/>
              <a:t>Self-identifying </a:t>
            </a:r>
          </a:p>
        </p:txBody>
      </p:sp>
      <p:sp>
        <p:nvSpPr>
          <p:cNvPr id="3" name="Content Placeholder 2">
            <a:extLst>
              <a:ext uri="{FF2B5EF4-FFF2-40B4-BE49-F238E27FC236}">
                <a16:creationId xmlns:a16="http://schemas.microsoft.com/office/drawing/2014/main" id="{046DB72E-9C3A-904E-B024-4B1975E1ECC3}"/>
              </a:ext>
            </a:extLst>
          </p:cNvPr>
          <p:cNvSpPr>
            <a:spLocks noGrp="1"/>
          </p:cNvSpPr>
          <p:nvPr>
            <p:ph idx="1"/>
          </p:nvPr>
        </p:nvSpPr>
        <p:spPr/>
        <p:txBody>
          <a:bodyPr>
            <a:normAutofit/>
          </a:bodyPr>
          <a:lstStyle/>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 session 3, we argued that well-being requires that the person self-identify </a:t>
            </a:r>
            <a:r>
              <a:rPr lang="en-US" sz="2000" i="1" dirty="0">
                <a:effectLst/>
                <a:latin typeface="Times New Roman" panose="02020603050405020304" pitchFamily="18" charset="0"/>
                <a:ea typeface="Calibri" panose="020F0502020204030204" pitchFamily="34" charset="0"/>
                <a:cs typeface="Times New Roman" panose="02020603050405020304" pitchFamily="18" charset="0"/>
              </a:rPr>
              <a:t>non-derivatively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in ways that aren’t incompatible with the real nature of the self as self-identifier. Both well-being and peacefulness require that we self-identify in ways that are compatible with what we most fundamentally are. </a:t>
            </a:r>
          </a:p>
          <a:p>
            <a:r>
              <a:rPr lang="en-US" sz="2000" dirty="0">
                <a:latin typeface="Times New Roman" panose="02020603050405020304" pitchFamily="18" charset="0"/>
                <a:cs typeface="Times New Roman" panose="02020603050405020304" pitchFamily="18" charset="0"/>
              </a:rPr>
              <a:t>We are most fundamentally a part of nature (among other things). </a:t>
            </a:r>
          </a:p>
          <a:p>
            <a:r>
              <a:rPr lang="en-US" sz="2000" dirty="0">
                <a:latin typeface="Times New Roman" panose="02020603050405020304" pitchFamily="18" charset="0"/>
                <a:cs typeface="Times New Roman" panose="02020603050405020304" pitchFamily="18" charset="0"/>
              </a:rPr>
              <a:t>When we instrumentalize nature, we treat or regard ourselves as distinct or separate from the natural world. </a:t>
            </a:r>
          </a:p>
          <a:p>
            <a:r>
              <a:rPr lang="en-US" sz="2000" dirty="0">
                <a:latin typeface="Times New Roman" panose="02020603050405020304" pitchFamily="18" charset="0"/>
                <a:cs typeface="Times New Roman" panose="02020603050405020304" pitchFamily="18" charset="0"/>
              </a:rPr>
              <a:t>Instrumentalizing the natural world contradicts what we most fundamentally are (namely a part of nature). </a:t>
            </a:r>
          </a:p>
        </p:txBody>
      </p:sp>
    </p:spTree>
    <p:extLst>
      <p:ext uri="{BB962C8B-B14F-4D97-AF65-F5344CB8AC3E}">
        <p14:creationId xmlns:p14="http://schemas.microsoft.com/office/powerpoint/2010/main" val="2743426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BFABC-2440-8840-A4B7-884A32308364}"/>
              </a:ext>
            </a:extLst>
          </p:cNvPr>
          <p:cNvSpPr>
            <a:spLocks noGrp="1"/>
          </p:cNvSpPr>
          <p:nvPr>
            <p:ph type="title"/>
          </p:nvPr>
        </p:nvSpPr>
        <p:spPr/>
        <p:txBody>
          <a:bodyPr/>
          <a:lstStyle/>
          <a:p>
            <a:pPr algn="ctr"/>
            <a:r>
              <a:rPr lang="en-US" dirty="0"/>
              <a:t>Our Bodies</a:t>
            </a:r>
          </a:p>
        </p:txBody>
      </p:sp>
      <p:sp>
        <p:nvSpPr>
          <p:cNvPr id="3" name="Content Placeholder 2">
            <a:extLst>
              <a:ext uri="{FF2B5EF4-FFF2-40B4-BE49-F238E27FC236}">
                <a16:creationId xmlns:a16="http://schemas.microsoft.com/office/drawing/2014/main" id="{0AEFD27E-5254-3C46-9EF2-BE8C6C48BCC1}"/>
              </a:ext>
            </a:extLst>
          </p:cNvPr>
          <p:cNvSpPr>
            <a:spLocks noGrp="1"/>
          </p:cNvSpPr>
          <p:nvPr>
            <p:ph idx="1"/>
          </p:nvPr>
        </p:nvSpPr>
        <p:spPr/>
        <p:txBody>
          <a:bodyPr>
            <a:normAutofit lnSpcReduction="10000"/>
          </a:bodyPr>
          <a:lstStyle/>
          <a:p>
            <a:r>
              <a:rPr lang="en-US" sz="1900" dirty="0"/>
              <a:t>From a phenomenological view, our own bodies are neither subject nor object. </a:t>
            </a:r>
            <a:r>
              <a:rPr lang="en-US" sz="1900" dirty="0">
                <a:latin typeface="Times New Roman" panose="02020603050405020304" pitchFamily="18" charset="0"/>
              </a:rPr>
              <a:t>I</a:t>
            </a:r>
            <a:r>
              <a:rPr lang="en-US" sz="1900" dirty="0">
                <a:effectLst/>
                <a:latin typeface="Times New Roman" panose="02020603050405020304" pitchFamily="18" charset="0"/>
                <a:ea typeface="Times New Roman" panose="02020603050405020304" pitchFamily="18" charset="0"/>
              </a:rPr>
              <a:t>t is what enables both subject and object, or it is virtue of it that there are objects and subjects at all. The body is inadequately described with the subject/object distinction. </a:t>
            </a:r>
            <a:endParaRPr lang="en-US" sz="1900" dirty="0">
              <a:latin typeface="Times New Roman" panose="02020603050405020304" pitchFamily="18" charset="0"/>
            </a:endParaRPr>
          </a:p>
          <a:p>
            <a:r>
              <a:rPr lang="en-US" sz="1900" dirty="0">
                <a:effectLst/>
                <a:latin typeface="Times New Roman" panose="02020603050405020304" pitchFamily="18" charset="0"/>
                <a:ea typeface="Times New Roman" panose="02020603050405020304" pitchFamily="18" charset="0"/>
              </a:rPr>
              <a:t>The natural world has a similar kind of phenomenological status. It is not subject, i.e. another person, but neither is it an object (like an artifact)</a:t>
            </a:r>
          </a:p>
          <a:p>
            <a:r>
              <a:rPr lang="en-US" sz="1900" dirty="0">
                <a:effectLst/>
                <a:latin typeface="Times New Roman" panose="02020603050405020304" pitchFamily="18" charset="0"/>
                <a:ea typeface="Times New Roman" panose="02020603050405020304" pitchFamily="18" charset="0"/>
              </a:rPr>
              <a:t>This is why our relationship to the natural world defies some traditional concepts. It isn’t like a relation to another person or to a thing. Like our relation to our own body, the relationship to nature is more basic than either. </a:t>
            </a:r>
          </a:p>
          <a:p>
            <a:r>
              <a:rPr lang="en-US" sz="1800" dirty="0">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T</a:t>
            </a:r>
            <a:r>
              <a:rPr lang="en-US" sz="1800" dirty="0">
                <a:solidFill>
                  <a:srgbClr val="000000"/>
                </a:solidFill>
                <a:effectLst/>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he relation between us and the rest of the natural world is more intimate than the relationship between a person and her house or home. </a:t>
            </a:r>
            <a:endParaRPr lang="en-US" sz="1800" dirty="0">
              <a:solidFill>
                <a:srgbClr val="000000"/>
              </a:solidFill>
              <a:uFill>
                <a:solidFill>
                  <a:srgbClr val="000000"/>
                </a:solidFill>
              </a:uFill>
              <a:latin typeface="Times"/>
              <a:ea typeface="Arial Unicode MS" panose="020B0604020202020204" pitchFamily="34" charset="-128"/>
              <a:cs typeface="Arial Unicode MS" panose="020B0604020202020204" pitchFamily="34" charset="-128"/>
            </a:endParaRPr>
          </a:p>
          <a:p>
            <a:r>
              <a:rPr lang="en-US" sz="1800" dirty="0">
                <a:effectLst/>
                <a:latin typeface="Times New Roman" panose="02020603050405020304" pitchFamily="18" charset="0"/>
                <a:ea typeface="Times New Roman" panose="02020603050405020304" pitchFamily="18" charset="0"/>
              </a:rPr>
              <a:t>This is more than physical dependency. Such dependency </a:t>
            </a:r>
            <a:r>
              <a:rPr lang="en-US" sz="1800" i="1" dirty="0">
                <a:effectLst/>
                <a:latin typeface="Times New Roman" panose="02020603050405020304" pitchFamily="18" charset="0"/>
                <a:ea typeface="Times New Roman" panose="02020603050405020304" pitchFamily="18" charset="0"/>
              </a:rPr>
              <a:t>per se</a:t>
            </a:r>
            <a:r>
              <a:rPr lang="en-US" sz="1800" dirty="0">
                <a:effectLst/>
                <a:latin typeface="Times New Roman" panose="02020603050405020304" pitchFamily="18" charset="0"/>
                <a:ea typeface="Times New Roman" panose="02020603050405020304" pitchFamily="18" charset="0"/>
              </a:rPr>
              <a:t> gives rise to instrumental evaluations only. Consider a lung machine The dependency doesn’t mean that I should love</a:t>
            </a:r>
            <a:r>
              <a:rPr lang="en-US" sz="1800" dirty="0">
                <a:latin typeface="Times New Roman" panose="02020603050405020304" pitchFamily="18" charset="0"/>
                <a:ea typeface="Times New Roman" panose="02020603050405020304" pitchFamily="18" charset="0"/>
              </a:rPr>
              <a:t> and respect it. </a:t>
            </a:r>
            <a:r>
              <a:rPr lang="en-US" sz="1800" dirty="0">
                <a:effectLst/>
                <a:latin typeface="Times New Roman" panose="02020603050405020304" pitchFamily="18" charset="0"/>
                <a:ea typeface="Times New Roman" panose="02020603050405020304" pitchFamily="18" charset="0"/>
              </a:rPr>
              <a:t>Treating nature as if it were simply a huge lung-machine doesn’t capture our relationship to the natural world. </a:t>
            </a:r>
          </a:p>
          <a:p>
            <a:r>
              <a:rPr lang="en-US" sz="1800" dirty="0">
                <a:effectLst/>
                <a:latin typeface="Times New Roman" panose="02020603050405020304" pitchFamily="18" charset="0"/>
                <a:ea typeface="Times New Roman" panose="02020603050405020304" pitchFamily="18" charset="0"/>
              </a:rPr>
              <a:t>Like my body, my relation to nature isn’t simply either as to subject or object. It is more intimate. </a:t>
            </a:r>
            <a:r>
              <a:rPr lang="en-US" sz="1800" dirty="0">
                <a:latin typeface="Times New Roman" panose="02020603050405020304" pitchFamily="18" charset="0"/>
                <a:ea typeface="Times New Roman" panose="02020603050405020304" pitchFamily="18" charset="0"/>
              </a:rPr>
              <a:t>T</a:t>
            </a:r>
            <a:r>
              <a:rPr lang="en-US" sz="1800" dirty="0">
                <a:effectLst/>
                <a:latin typeface="Times New Roman" panose="02020603050405020304" pitchFamily="18" charset="0"/>
                <a:ea typeface="Times New Roman" panose="02020603050405020304" pitchFamily="18" charset="0"/>
              </a:rPr>
              <a:t>his is what I am most fundamentally: part of the natural world.   </a:t>
            </a:r>
            <a:endParaRPr lang="en-US" dirty="0"/>
          </a:p>
        </p:txBody>
      </p:sp>
    </p:spTree>
    <p:extLst>
      <p:ext uri="{BB962C8B-B14F-4D97-AF65-F5344CB8AC3E}">
        <p14:creationId xmlns:p14="http://schemas.microsoft.com/office/powerpoint/2010/main" val="2736317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88BE7-3E7E-D74F-93DE-D5B9F8F8A9FE}"/>
              </a:ext>
            </a:extLst>
          </p:cNvPr>
          <p:cNvSpPr>
            <a:spLocks noGrp="1"/>
          </p:cNvSpPr>
          <p:nvPr>
            <p:ph type="title"/>
          </p:nvPr>
        </p:nvSpPr>
        <p:spPr/>
        <p:txBody>
          <a:bodyPr/>
          <a:lstStyle/>
          <a:p>
            <a:pPr algn="ctr"/>
            <a:r>
              <a:rPr lang="en-US" dirty="0"/>
              <a:t>Environmental Problems </a:t>
            </a:r>
          </a:p>
        </p:txBody>
      </p:sp>
      <p:sp>
        <p:nvSpPr>
          <p:cNvPr id="3" name="Content Placeholder 2">
            <a:extLst>
              <a:ext uri="{FF2B5EF4-FFF2-40B4-BE49-F238E27FC236}">
                <a16:creationId xmlns:a16="http://schemas.microsoft.com/office/drawing/2014/main" id="{139E7831-E1F1-044E-BA3B-3C8ECE2E918D}"/>
              </a:ext>
            </a:extLst>
          </p:cNvPr>
          <p:cNvSpPr>
            <a:spLocks noGrp="1"/>
          </p:cNvSpPr>
          <p:nvPr>
            <p:ph idx="1"/>
          </p:nvPr>
        </p:nvSpPr>
        <p:spPr/>
        <p:txBody>
          <a:bodyPr/>
          <a:lstStyle/>
          <a:p>
            <a:r>
              <a:rPr lang="en-US" sz="1800" dirty="0">
                <a:effectLst/>
                <a:latin typeface="Times New Roman" panose="02020603050405020304" pitchFamily="18" charset="0"/>
                <a:ea typeface="Times New Roman" panose="02020603050405020304" pitchFamily="18" charset="0"/>
              </a:rPr>
              <a:t>We can distinguish three levels of evaluative questions: personal, institutional and structural.</a:t>
            </a:r>
          </a:p>
          <a:p>
            <a:r>
              <a:rPr lang="en-US" sz="1800" dirty="0">
                <a:effectLst/>
                <a:latin typeface="Times New Roman" panose="02020603050405020304" pitchFamily="18" charset="0"/>
                <a:ea typeface="Times New Roman" panose="02020603050405020304" pitchFamily="18" charset="0"/>
              </a:rPr>
              <a:t>The idea that our person</a:t>
            </a:r>
            <a:r>
              <a:rPr lang="en-US" sz="1800" dirty="0">
                <a:latin typeface="Times New Roman" panose="02020603050405020304" pitchFamily="18" charset="0"/>
                <a:ea typeface="Times New Roman" panose="02020603050405020304" pitchFamily="18" charset="0"/>
              </a:rPr>
              <a:t>al well-being includes our relation to nature is at the first level. </a:t>
            </a:r>
          </a:p>
          <a:p>
            <a:r>
              <a:rPr lang="en-US" sz="1800" dirty="0">
                <a:effectLst/>
                <a:latin typeface="Times New Roman" panose="02020603050405020304" pitchFamily="18" charset="0"/>
                <a:ea typeface="Times New Roman" panose="02020603050405020304" pitchFamily="18" charset="0"/>
              </a:rPr>
              <a:t>In terms of climate change and environmental problems, the issue is primarily structural and primarily economic. </a:t>
            </a:r>
          </a:p>
          <a:p>
            <a:r>
              <a:rPr lang="en-US" sz="1800" dirty="0">
                <a:effectLst/>
                <a:latin typeface="Times New Roman" panose="02020603050405020304" pitchFamily="18" charset="0"/>
                <a:ea typeface="Times New Roman" panose="02020603050405020304" pitchFamily="18" charset="0"/>
              </a:rPr>
              <a:t>Insofar as an economic system is designed for the maximization of profit, it is bound to instrumentalize other factors such as work, consumption, investment and companies, as well as the environment.  </a:t>
            </a:r>
          </a:p>
          <a:p>
            <a:r>
              <a:rPr lang="en-US" sz="1800" dirty="0">
                <a:effectLst/>
                <a:latin typeface="Times New Roman" panose="02020603050405020304" pitchFamily="18" charset="0"/>
                <a:ea typeface="Times New Roman" panose="02020603050405020304" pitchFamily="18" charset="0"/>
              </a:rPr>
              <a:t>In instrumentalized economies, we treat the Earth either as a resource or as a dumping site or sometimes as a playground, instead of regarding ourselves as </a:t>
            </a:r>
            <a:r>
              <a:rPr lang="en-US" sz="1800">
                <a:effectLst/>
                <a:latin typeface="Times New Roman" panose="02020603050405020304" pitchFamily="18" charset="0"/>
                <a:ea typeface="Times New Roman" panose="02020603050405020304" pitchFamily="18" charset="0"/>
              </a:rPr>
              <a:t>a collective as </a:t>
            </a:r>
            <a:r>
              <a:rPr lang="en-US" sz="1800" dirty="0">
                <a:effectLst/>
                <a:latin typeface="Times New Roman" panose="02020603050405020304" pitchFamily="18" charset="0"/>
                <a:ea typeface="Times New Roman" panose="02020603050405020304" pitchFamily="18" charset="0"/>
              </a:rPr>
              <a:t>a part of nature. </a:t>
            </a:r>
          </a:p>
          <a:p>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047476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581</TotalTime>
  <Words>1535</Words>
  <Application>Microsoft Office PowerPoint</Application>
  <PresentationFormat>Widescreen</PresentationFormat>
  <Paragraphs>62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vt:lpstr>
      <vt:lpstr>Times New Roman</vt:lpstr>
      <vt:lpstr>Office Theme</vt:lpstr>
      <vt:lpstr>Mar 16. Week 6  Peaceful relations to nature and well-being</vt:lpstr>
      <vt:lpstr>Why nature is important for well-being and peace? </vt:lpstr>
      <vt:lpstr>a. Utilitarian Approach </vt:lpstr>
      <vt:lpstr>b. Ecological Ethics </vt:lpstr>
      <vt:lpstr>False Dichotomy </vt:lpstr>
      <vt:lpstr>A Third Alternative</vt:lpstr>
      <vt:lpstr>Relations to the natural world</vt:lpstr>
      <vt:lpstr>Inadequacy of causal analyses </vt:lpstr>
      <vt:lpstr>Self-identifying </vt:lpstr>
      <vt:lpstr>Our Bodies</vt:lpstr>
      <vt:lpstr>Environmental Problems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7</dc:title>
  <dc:creator>Garrett Thomson</dc:creator>
  <cp:lastModifiedBy>Scherto Gill</cp:lastModifiedBy>
  <cp:revision>62</cp:revision>
  <dcterms:created xsi:type="dcterms:W3CDTF">2026-03-05T00:35:18Z</dcterms:created>
  <dcterms:modified xsi:type="dcterms:W3CDTF">2026-03-15T09:37:22Z</dcterms:modified>
</cp:coreProperties>
</file>