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0" r:id="rId25"/>
    <p:sldId id="301" r:id="rId26"/>
    <p:sldId id="302" r:id="rId27"/>
    <p:sldId id="303" r:id="rId28"/>
    <p:sldId id="304" r:id="rId29"/>
    <p:sldId id="305" r:id="rId30"/>
    <p:sldId id="306" r:id="rId31"/>
    <p:sldId id="307" r:id="rId32"/>
    <p:sldId id="308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2" d="100"/>
          <a:sy n="62" d="100"/>
        </p:scale>
        <p:origin x="131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eur-lex.europa.eu/smartapi/cgi/sga_doc?smartapi!celexplus!prod!DocNumber&amp;lg=en&amp;type_doc=Directive&amp;an_doc=2004&amp;nu_doc=48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Code ACCC5003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2"/>
            <a:ext cx="7786742" cy="3948469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Module Name: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Network Operating Systems and Security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Week-10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2800" b="1" dirty="0">
                <a:solidFill>
                  <a:schemeClr val="accent2"/>
                </a:solidFill>
              </a:rPr>
              <a:t>Topic: </a:t>
            </a:r>
            <a:r>
              <a:rPr lang="en-GB" altLang="en-US" sz="2800" b="1">
                <a:solidFill>
                  <a:schemeClr val="accent2"/>
                </a:solidFill>
              </a:rPr>
              <a:t>LEGAL AND </a:t>
            </a:r>
            <a:r>
              <a:rPr lang="en-GB" altLang="en-US" sz="2800" b="1" dirty="0">
                <a:solidFill>
                  <a:schemeClr val="accent2"/>
                </a:solidFill>
              </a:rPr>
              <a:t>ETHICAL </a:t>
            </a:r>
            <a:r>
              <a:rPr lang="en-GB" altLang="en-US" sz="2800" b="1">
                <a:solidFill>
                  <a:schemeClr val="accent2"/>
                </a:solidFill>
              </a:rPr>
              <a:t>ISSUES OF </a:t>
            </a:r>
            <a:r>
              <a:rPr lang="en-GB" altLang="en-US" sz="2800" b="1" dirty="0">
                <a:solidFill>
                  <a:schemeClr val="accent2"/>
                </a:solidFill>
              </a:rPr>
              <a:t>IT SECURITY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Content</a:t>
            </a:r>
          </a:p>
          <a:p>
            <a:pPr marL="0" indent="0">
              <a:buNone/>
            </a:pPr>
            <a:r>
              <a:rPr lang="en-GB" dirty="0"/>
              <a:t>Objectives: LEGAL and ETHICAL ISSUES IN IT SECURITY</a:t>
            </a:r>
          </a:p>
          <a:p>
            <a:pPr marL="12700">
              <a:lnSpc>
                <a:spcPct val="100000"/>
              </a:lnSpc>
              <a:spcBef>
                <a:spcPts val="2020"/>
              </a:spcBef>
            </a:pPr>
            <a:r>
              <a:rPr lang="en-GB" sz="2200" spc="-10" dirty="0">
                <a:solidFill>
                  <a:srgbClr val="4E3A2F"/>
                </a:solidFill>
                <a:latin typeface="Arial"/>
                <a:cs typeface="Arial"/>
              </a:rPr>
              <a:t>Differentiate </a:t>
            </a:r>
            <a:r>
              <a:rPr lang="en-GB" sz="2200" spc="-5" dirty="0">
                <a:solidFill>
                  <a:srgbClr val="4E3A2F"/>
                </a:solidFill>
                <a:latin typeface="Arial"/>
                <a:cs typeface="Arial"/>
              </a:rPr>
              <a:t>between </a:t>
            </a:r>
            <a:r>
              <a:rPr lang="en-GB" sz="2200" dirty="0">
                <a:solidFill>
                  <a:srgbClr val="4E3A2F"/>
                </a:solidFill>
                <a:latin typeface="Arial"/>
                <a:cs typeface="Arial"/>
              </a:rPr>
              <a:t>laws </a:t>
            </a:r>
            <a:r>
              <a:rPr lang="en-GB" sz="2200" spc="-5" dirty="0">
                <a:solidFill>
                  <a:srgbClr val="4E3A2F"/>
                </a:solidFill>
                <a:latin typeface="Arial"/>
                <a:cs typeface="Arial"/>
              </a:rPr>
              <a:t>and </a:t>
            </a:r>
            <a:r>
              <a:rPr lang="en-GB" sz="2200" spc="-390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GB" sz="2200" spc="-5" dirty="0">
                <a:solidFill>
                  <a:srgbClr val="4E3A2F"/>
                </a:solidFill>
                <a:latin typeface="Arial"/>
                <a:cs typeface="Arial"/>
              </a:rPr>
              <a:t>ethics</a:t>
            </a:r>
            <a:endParaRPr lang="en-GB" sz="2200" dirty="0">
              <a:latin typeface="Arial"/>
              <a:cs typeface="Arial"/>
            </a:endParaRPr>
          </a:p>
          <a:p>
            <a:pPr marL="355600" marR="340995">
              <a:spcBef>
                <a:spcPts val="1925"/>
              </a:spcBef>
            </a:pPr>
            <a:r>
              <a:rPr lang="en-GB" sz="2200" spc="-5" dirty="0">
                <a:solidFill>
                  <a:srgbClr val="4E3A2F"/>
                </a:solidFill>
                <a:latin typeface="Arial"/>
                <a:cs typeface="Arial"/>
              </a:rPr>
              <a:t>Identify major laws that relate</a:t>
            </a:r>
            <a:r>
              <a:rPr lang="en-GB" sz="2200" spc="-35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GB" sz="2200" spc="-340" dirty="0">
                <a:solidFill>
                  <a:srgbClr val="4E3A2F"/>
                </a:solidFill>
                <a:latin typeface="Arial"/>
                <a:cs typeface="Arial"/>
              </a:rPr>
              <a:t>t o  </a:t>
            </a:r>
            <a:r>
              <a:rPr lang="en-GB" sz="2200" dirty="0">
                <a:solidFill>
                  <a:srgbClr val="4E3A2F"/>
                </a:solidFill>
                <a:latin typeface="Arial"/>
                <a:cs typeface="Arial"/>
              </a:rPr>
              <a:t>the practice of </a:t>
            </a:r>
            <a:r>
              <a:rPr lang="en-GB" sz="2200" spc="-5" dirty="0">
                <a:solidFill>
                  <a:srgbClr val="4E3A2F"/>
                </a:solidFill>
                <a:latin typeface="Arial"/>
                <a:cs typeface="Arial"/>
              </a:rPr>
              <a:t>information</a:t>
            </a:r>
            <a:r>
              <a:rPr lang="en-GB" sz="2200" spc="-10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GB" sz="2200" dirty="0">
                <a:solidFill>
                  <a:srgbClr val="4E3A2F"/>
                </a:solidFill>
                <a:latin typeface="Arial"/>
                <a:cs typeface="Arial"/>
              </a:rPr>
              <a:t>security</a:t>
            </a:r>
          </a:p>
          <a:p>
            <a:pPr marL="355600" marR="340995">
              <a:spcBef>
                <a:spcPts val="1925"/>
              </a:spcBef>
            </a:pPr>
            <a:r>
              <a:rPr lang="en-GB" sz="2200" dirty="0">
                <a:solidFill>
                  <a:srgbClr val="4E3A2F"/>
                </a:solidFill>
                <a:latin typeface="Arial"/>
                <a:cs typeface="Arial"/>
              </a:rPr>
              <a:t>Information Security</a:t>
            </a:r>
          </a:p>
          <a:p>
            <a:pPr marL="355600" marR="340995">
              <a:spcBef>
                <a:spcPts val="1925"/>
              </a:spcBef>
            </a:pPr>
            <a:r>
              <a:rPr lang="en-GB" sz="2200" dirty="0">
                <a:solidFill>
                  <a:srgbClr val="4E3A2F"/>
                </a:solidFill>
                <a:latin typeface="Arial"/>
                <a:cs typeface="Arial"/>
              </a:rPr>
              <a:t>Information risk assessment and security policy</a:t>
            </a:r>
          </a:p>
          <a:p>
            <a:pPr marL="355600" marR="340995">
              <a:spcBef>
                <a:spcPts val="1925"/>
              </a:spcBef>
            </a:pPr>
            <a:endParaRPr lang="en-GB" sz="2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200" dirty="0"/>
          </a:p>
          <a:p>
            <a:endParaRPr lang="en-GB" sz="22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5600" marR="855344">
              <a:spcBef>
                <a:spcPts val="105"/>
              </a:spcBef>
            </a:pPr>
            <a:r>
              <a:rPr lang="en-US" sz="2000" spc="-95" dirty="0">
                <a:solidFill>
                  <a:srgbClr val="4E3A2F"/>
                </a:solidFill>
                <a:latin typeface="Arial"/>
                <a:cs typeface="Arial"/>
              </a:rPr>
              <a:t>You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must understand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scope of</a:t>
            </a:r>
            <a:r>
              <a:rPr lang="en-US" sz="2000" spc="-380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345" dirty="0">
                <a:solidFill>
                  <a:srgbClr val="4E3A2F"/>
                </a:solidFill>
                <a:latin typeface="Arial"/>
                <a:cs typeface="Arial"/>
              </a:rPr>
              <a:t>an  </a:t>
            </a:r>
            <a:r>
              <a:rPr lang="en-US" sz="2000" spc="-10" dirty="0">
                <a:solidFill>
                  <a:srgbClr val="4E3A2F"/>
                </a:solidFill>
                <a:latin typeface="Arial"/>
                <a:cs typeface="Arial"/>
              </a:rPr>
              <a:t>organization’s legal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and ethical  responsibilities</a:t>
            </a:r>
            <a:endParaRPr lang="en-US" sz="2000" dirty="0">
              <a:latin typeface="Arial"/>
              <a:cs typeface="Arial"/>
            </a:endParaRPr>
          </a:p>
          <a:p>
            <a:pPr marL="355600" marR="5080">
              <a:spcBef>
                <a:spcPts val="1920"/>
              </a:spcBef>
            </a:pPr>
            <a:r>
              <a:rPr lang="en-US" sz="2000" spc="-185" dirty="0">
                <a:solidFill>
                  <a:srgbClr val="4E3A2F"/>
                </a:solidFill>
                <a:latin typeface="Arial"/>
                <a:cs typeface="Arial"/>
              </a:rPr>
              <a:t>To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minimize liabilities/reduce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risks,</a:t>
            </a:r>
            <a:r>
              <a:rPr lang="en-US" sz="2000" spc="-19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229" dirty="0">
                <a:solidFill>
                  <a:srgbClr val="4E3A2F"/>
                </a:solidFill>
                <a:latin typeface="Arial"/>
                <a:cs typeface="Arial"/>
              </a:rPr>
              <a:t>the 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information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security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practitioner</a:t>
            </a:r>
            <a:r>
              <a:rPr lang="en-US" sz="2000" spc="-80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must:</a:t>
            </a:r>
            <a:endParaRPr lang="en-US" sz="20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1700"/>
              </a:spcBef>
            </a:pP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Understand current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legal</a:t>
            </a:r>
            <a:r>
              <a:rPr lang="en-US" sz="2000" spc="-434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environment</a:t>
            </a:r>
            <a:endParaRPr lang="en-US" sz="20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1680"/>
              </a:spcBef>
            </a:pP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Stay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current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with laws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and</a:t>
            </a:r>
            <a:r>
              <a:rPr lang="en-US" sz="2000" spc="-39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regulations</a:t>
            </a:r>
            <a:endParaRPr lang="en-US" sz="20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1680"/>
              </a:spcBef>
            </a:pPr>
            <a:r>
              <a:rPr lang="en-US" sz="2000" spc="-25" dirty="0">
                <a:solidFill>
                  <a:srgbClr val="4E3A2F"/>
                </a:solidFill>
                <a:latin typeface="Arial"/>
                <a:cs typeface="Arial"/>
              </a:rPr>
              <a:t>Watch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for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new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issues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that</a:t>
            </a:r>
            <a:r>
              <a:rPr lang="en-US" sz="2000" spc="-38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emerge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151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Law and ethics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5600" marR="1182370">
              <a:lnSpc>
                <a:spcPts val="3460"/>
              </a:lnSpc>
              <a:spcBef>
                <a:spcPts val="2270"/>
              </a:spcBef>
            </a:pP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Laws: rules that mandate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or</a:t>
            </a:r>
            <a:r>
              <a:rPr lang="en-US" sz="2000" spc="-360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95" dirty="0">
                <a:solidFill>
                  <a:srgbClr val="4E3A2F"/>
                </a:solidFill>
                <a:latin typeface="Arial"/>
                <a:cs typeface="Arial"/>
              </a:rPr>
              <a:t>prohibit 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certain societal</a:t>
            </a:r>
            <a:r>
              <a:rPr lang="en-US" sz="2000" spc="-6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behavior</a:t>
            </a:r>
            <a:endParaRPr lang="en-US"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485"/>
              </a:spcBef>
            </a:pP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Ethics: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define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socially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acceptable</a:t>
            </a:r>
            <a:r>
              <a:rPr lang="en-US" sz="2000" spc="-409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80" dirty="0">
                <a:solidFill>
                  <a:srgbClr val="4E3A2F"/>
                </a:solidFill>
                <a:latin typeface="Arial"/>
                <a:cs typeface="Arial"/>
              </a:rPr>
              <a:t>behavior</a:t>
            </a:r>
            <a:endParaRPr lang="en-US" sz="2000" dirty="0">
              <a:latin typeface="Arial"/>
              <a:cs typeface="Arial"/>
            </a:endParaRPr>
          </a:p>
          <a:p>
            <a:pPr marL="355600" marR="664210">
              <a:lnSpc>
                <a:spcPts val="3460"/>
              </a:lnSpc>
              <a:spcBef>
                <a:spcPts val="1964"/>
              </a:spcBef>
            </a:pP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Cultural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mores: fixed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moral attitudes</a:t>
            </a:r>
            <a:r>
              <a:rPr lang="en-US" sz="2000" spc="-41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355" dirty="0">
                <a:solidFill>
                  <a:srgbClr val="4E3A2F"/>
                </a:solidFill>
                <a:latin typeface="Arial"/>
                <a:cs typeface="Arial"/>
              </a:rPr>
              <a:t>or 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customs of a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particular group; ethics  based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on</a:t>
            </a:r>
            <a:r>
              <a:rPr lang="en-US" sz="2000" spc="-4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these</a:t>
            </a:r>
            <a:endParaRPr lang="en-US" sz="2000" dirty="0">
              <a:latin typeface="Arial"/>
              <a:cs typeface="Arial"/>
            </a:endParaRPr>
          </a:p>
          <a:p>
            <a:pPr marL="355600" marR="1156335">
              <a:lnSpc>
                <a:spcPts val="3460"/>
              </a:lnSpc>
              <a:spcBef>
                <a:spcPts val="1910"/>
              </a:spcBef>
            </a:pPr>
            <a:r>
              <a:rPr lang="en-US" sz="2000" spc="-5">
                <a:solidFill>
                  <a:srgbClr val="4E3A2F"/>
                </a:solidFill>
                <a:latin typeface="Arial"/>
                <a:cs typeface="Arial"/>
              </a:rPr>
              <a:t>Laws </a:t>
            </a:r>
            <a:r>
              <a:rPr lang="en-US" sz="2000" dirty="0">
                <a:solidFill>
                  <a:srgbClr val="4E3A2F"/>
                </a:solidFill>
                <a:latin typeface="Arial"/>
                <a:cs typeface="Arial"/>
              </a:rPr>
              <a:t>carry sanctions of a</a:t>
            </a:r>
            <a:r>
              <a:rPr lang="en-US" sz="2000" spc="-425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85" dirty="0">
                <a:solidFill>
                  <a:srgbClr val="4E3A2F"/>
                </a:solidFill>
                <a:latin typeface="Arial"/>
                <a:cs typeface="Arial"/>
              </a:rPr>
              <a:t>governing 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authority; ethics do</a:t>
            </a:r>
            <a:r>
              <a:rPr lang="en-US" sz="2000" spc="-50" dirty="0">
                <a:solidFill>
                  <a:srgbClr val="4E3A2F"/>
                </a:solidFill>
                <a:latin typeface="Arial"/>
                <a:cs typeface="Arial"/>
              </a:rPr>
              <a:t> </a:t>
            </a:r>
            <a:r>
              <a:rPr lang="en-US" sz="2000" spc="-5" dirty="0">
                <a:solidFill>
                  <a:srgbClr val="4E3A2F"/>
                </a:solidFill>
                <a:latin typeface="Arial"/>
                <a:cs typeface="Arial"/>
              </a:rPr>
              <a:t>not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1400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</a:rPr>
              <a:t>General Data Protection Regulations (GDPR)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dirty="0">
                <a:latin typeface="Times New Roman" pitchFamily="18" charset="0"/>
              </a:rPr>
              <a:t>Regulates the use of personal data held in information systems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>
                <a:latin typeface="Times New Roman" pitchFamily="18" charset="0"/>
              </a:rPr>
              <a:t>Individual has the right of access to their data and to get it changed if there are errors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>
                <a:latin typeface="Times New Roman" pitchFamily="18" charset="0"/>
              </a:rPr>
              <a:t>Regulations replace Data Protection Act 1998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>
                <a:latin typeface="Times New Roman" pitchFamily="18" charset="0"/>
              </a:rPr>
              <a:t>Global problem  - organizations might transfer files to countries where no such legislation exists to get around the law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 err="1">
                <a:latin typeface="Times New Roman" pitchFamily="18" charset="0"/>
              </a:rPr>
              <a:t>Organisations</a:t>
            </a:r>
            <a:r>
              <a:rPr lang="en-US" sz="2800" dirty="0">
                <a:latin typeface="Times New Roman" pitchFamily="18" charset="0"/>
              </a:rPr>
              <a:t> have to register their files with the Information Commissioner</a:t>
            </a:r>
          </a:p>
          <a:p>
            <a:endParaRPr lang="en-US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9494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</a:rPr>
              <a:t>Personal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It relates to a living person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The person can be identified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It is held electronically or on certain paper based filing system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It does not cover: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Information about a business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Journalism, research and statistical data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Security and criminal investigation data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Individuals can only access their own data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6784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</a:rPr>
              <a:t>Data Protection Principles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dirty="0">
                <a:latin typeface="Times New Roman" pitchFamily="18" charset="0"/>
              </a:rPr>
              <a:t>Data must 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be obtained fairly and lawfully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be stored for a specified purpose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not be disclosed or shared unlawfully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be accessible to the subject of the data 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be adequate relevant and not excessive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be accurate and up to date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not be kept for longer than is necessary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latin typeface="Times New Roman" pitchFamily="18" charset="0"/>
              </a:rPr>
              <a:t>be kept secure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1079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itchFamily="18" charset="0"/>
              </a:rPr>
              <a:t>Data Protection Exceptions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Police and Security Services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	Police computer, MI5, MI6, Special Branch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Tax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	Inland Revenue and Customs &amp; Excise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Payroll and Accounts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	Accounting functions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Personal and Family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	Personal address book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latin typeface="Times New Roman" pitchFamily="18" charset="0"/>
              </a:rPr>
              <a:t>	Youth club membership, </a:t>
            </a:r>
            <a:r>
              <a:rPr lang="en-US" sz="2400" dirty="0" err="1">
                <a:latin typeface="Times New Roman" pitchFamily="18" charset="0"/>
              </a:rPr>
              <a:t>etc</a:t>
            </a:r>
            <a:endParaRPr lang="en-US" sz="2400" dirty="0">
              <a:latin typeface="Times New Roman" pitchFamily="18" charset="0"/>
            </a:endParaRPr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86594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Misuse Act 1990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dirty="0"/>
              <a:t>This Act outlaws 	</a:t>
            </a:r>
          </a:p>
          <a:p>
            <a:pPr eaLnBrk="1" hangingPunct="1"/>
            <a:r>
              <a:rPr lang="en-GB" dirty="0"/>
              <a:t>Unauthorised Access to computer systems</a:t>
            </a:r>
          </a:p>
          <a:p>
            <a:pPr lvl="1" eaLnBrk="1" hangingPunct="1"/>
            <a:r>
              <a:rPr lang="en-GB" dirty="0"/>
              <a:t> (Hacking);</a:t>
            </a:r>
          </a:p>
          <a:p>
            <a:pPr eaLnBrk="1" hangingPunct="1"/>
            <a:r>
              <a:rPr lang="en-GB" dirty="0"/>
              <a:t>Unauthorised Access with intent to commit crime </a:t>
            </a:r>
          </a:p>
          <a:p>
            <a:pPr lvl="1" eaLnBrk="1" hangingPunct="1"/>
            <a:r>
              <a:rPr lang="en-GB" dirty="0"/>
              <a:t>(Fraud, Blackmail)</a:t>
            </a:r>
          </a:p>
          <a:p>
            <a:pPr eaLnBrk="1" hangingPunct="1"/>
            <a:r>
              <a:rPr lang="en-GB" dirty="0"/>
              <a:t>Unauthorised Modification of computer systems </a:t>
            </a:r>
          </a:p>
          <a:p>
            <a:pPr lvl="1" eaLnBrk="1" hangingPunct="1"/>
            <a:r>
              <a:rPr lang="en-GB" dirty="0"/>
              <a:t>(Viruses).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20987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Investigatory Powers Act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/>
              <a:t>Investigatory Powers Act 2016 </a:t>
            </a:r>
          </a:p>
          <a:p>
            <a:pPr lvl="1" eaLnBrk="1" hangingPunct="1"/>
            <a:r>
              <a:rPr lang="en-GB" sz="2400" dirty="0"/>
              <a:t>Otherwise known as ‘The </a:t>
            </a:r>
            <a:r>
              <a:rPr lang="en-GB" sz="2400" dirty="0" err="1"/>
              <a:t>Snoopers</a:t>
            </a:r>
            <a:r>
              <a:rPr lang="en-GB" sz="2400" dirty="0"/>
              <a:t> Charter’</a:t>
            </a:r>
          </a:p>
          <a:p>
            <a:pPr eaLnBrk="1" hangingPunct="1"/>
            <a:r>
              <a:rPr lang="en-GB" sz="2400" dirty="0"/>
              <a:t>Replaced previous Act passed after Twin Towers attack</a:t>
            </a:r>
          </a:p>
          <a:p>
            <a:pPr eaLnBrk="1" hangingPunct="1"/>
            <a:r>
              <a:rPr lang="en-GB" sz="2400" dirty="0"/>
              <a:t>Pushed through by current PM Teresa May when she was Home Secretary</a:t>
            </a:r>
          </a:p>
          <a:p>
            <a:pPr eaLnBrk="1" hangingPunct="1"/>
            <a:r>
              <a:rPr lang="en-GB" sz="2400" dirty="0"/>
              <a:t>“the most extreme surveillance in the history of western democracy” (Edward Snowden)</a:t>
            </a:r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8936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Investigatory Powers Act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Main Provisions</a:t>
            </a:r>
          </a:p>
          <a:p>
            <a:pPr lvl="1" eaLnBrk="1" hangingPunct="1"/>
            <a:r>
              <a:rPr lang="en-GB" dirty="0"/>
              <a:t>ISPs required to keep records of all email traffic</a:t>
            </a:r>
          </a:p>
          <a:p>
            <a:pPr lvl="1" eaLnBrk="1" hangingPunct="1"/>
            <a:r>
              <a:rPr lang="en-GB" dirty="0"/>
              <a:t>ISPs required to allow Security Services access to all email records</a:t>
            </a:r>
          </a:p>
          <a:p>
            <a:pPr lvl="1" eaLnBrk="1" hangingPunct="1"/>
            <a:r>
              <a:rPr lang="en-GB" dirty="0"/>
              <a:t>All email and internet traffic is now monitored by the security services</a:t>
            </a:r>
          </a:p>
          <a:p>
            <a:pPr lvl="1" eaLnBrk="1" hangingPunct="1"/>
            <a:r>
              <a:rPr lang="en-GB" dirty="0"/>
              <a:t>Your email may be read by MI5 or MI6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89673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Copyright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b="1" dirty="0"/>
              <a:t>Copyright Act</a:t>
            </a:r>
            <a:r>
              <a:rPr lang="en-GB" dirty="0"/>
              <a:t> </a:t>
            </a:r>
          </a:p>
          <a:p>
            <a:pPr lvl="1" eaLnBrk="1" hangingPunct="1"/>
            <a:r>
              <a:rPr lang="en-GB" dirty="0"/>
              <a:t>amended in </a:t>
            </a:r>
            <a:r>
              <a:rPr lang="en-GB" b="1" dirty="0"/>
              <a:t>1990</a:t>
            </a:r>
            <a:r>
              <a:rPr lang="en-GB" dirty="0"/>
              <a:t> to include Computer software.</a:t>
            </a:r>
          </a:p>
          <a:p>
            <a:pPr eaLnBrk="1" hangingPunct="1"/>
            <a:r>
              <a:rPr lang="en-GB" b="1" dirty="0"/>
              <a:t>Intellectual Property </a:t>
            </a:r>
          </a:p>
          <a:p>
            <a:pPr lvl="1" eaLnBrk="1" hangingPunct="1"/>
            <a:r>
              <a:rPr lang="en-US" dirty="0"/>
              <a:t>Directive </a:t>
            </a:r>
            <a:r>
              <a:rPr lang="en-US" dirty="0">
                <a:hlinkClick r:id="rId2" tooltip="full text of the act"/>
              </a:rPr>
              <a:t>2004/48/EC</a:t>
            </a:r>
            <a:r>
              <a:rPr lang="en-US" dirty="0"/>
              <a:t> of the European Parliament </a:t>
            </a:r>
          </a:p>
          <a:p>
            <a:pPr lvl="1" eaLnBrk="1" hangingPunct="1"/>
            <a:r>
              <a:rPr lang="en-GB" dirty="0"/>
              <a:t>includes computer software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8916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Pornography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Criminal Justice Act 2008</a:t>
            </a:r>
          </a:p>
          <a:p>
            <a:pPr lvl="1"/>
            <a:r>
              <a:rPr lang="en-GB" dirty="0"/>
              <a:t>covers possession of extreme </a:t>
            </a:r>
            <a:r>
              <a:rPr lang="en-GB" dirty="0" err="1"/>
              <a:t>hardcore</a:t>
            </a:r>
            <a:r>
              <a:rPr lang="en-GB" dirty="0"/>
              <a:t> porn</a:t>
            </a:r>
          </a:p>
          <a:p>
            <a:pPr lvl="1"/>
            <a:r>
              <a:rPr lang="en-GB" dirty="0"/>
              <a:t>Child Pornography – Act extends Protection of Children Act 1978</a:t>
            </a:r>
          </a:p>
          <a:p>
            <a:r>
              <a:rPr lang="en-GB" dirty="0"/>
              <a:t>Coroners and Justice 2009</a:t>
            </a:r>
          </a:p>
          <a:p>
            <a:pPr lvl="1"/>
            <a:r>
              <a:rPr lang="en-GB" dirty="0"/>
              <a:t>covers ‘all sexual images depicting under-18s’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52044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Recent legislation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Communications Act 2003</a:t>
            </a:r>
          </a:p>
          <a:p>
            <a:pPr lvl="1"/>
            <a:r>
              <a:rPr lang="en-GB" dirty="0"/>
              <a:t>covers offensive emails</a:t>
            </a:r>
          </a:p>
          <a:p>
            <a:r>
              <a:rPr lang="en-GB" dirty="0"/>
              <a:t>Digital Economy Act 2010</a:t>
            </a:r>
          </a:p>
          <a:p>
            <a:pPr lvl="1"/>
            <a:r>
              <a:rPr lang="en-GB" dirty="0"/>
              <a:t>covers Software Piracy</a:t>
            </a:r>
          </a:p>
          <a:p>
            <a:pPr lvl="1"/>
            <a:r>
              <a:rPr lang="en-GB" dirty="0"/>
              <a:t>illegal copying of video, audio or software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11668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000" dirty="0"/>
              <a:t>Threats</a:t>
            </a:r>
          </a:p>
          <a:p>
            <a:pPr lvl="1" eaLnBrk="1" hangingPunct="1"/>
            <a:r>
              <a:rPr lang="en-GB" sz="2000" dirty="0"/>
              <a:t>Internal</a:t>
            </a:r>
          </a:p>
          <a:p>
            <a:pPr lvl="1" eaLnBrk="1" hangingPunct="1"/>
            <a:r>
              <a:rPr lang="en-GB" sz="2000" dirty="0"/>
              <a:t>External</a:t>
            </a:r>
          </a:p>
          <a:p>
            <a:pPr lvl="1" eaLnBrk="1" hangingPunct="1"/>
            <a:r>
              <a:rPr lang="en-GB" sz="2000" dirty="0"/>
              <a:t>Accidental</a:t>
            </a:r>
          </a:p>
          <a:p>
            <a:pPr lvl="1" eaLnBrk="1" hangingPunct="1"/>
            <a:r>
              <a:rPr lang="en-GB" sz="2000" dirty="0"/>
              <a:t>Deliberate</a:t>
            </a:r>
          </a:p>
          <a:p>
            <a:pPr eaLnBrk="1" hangingPunct="1"/>
            <a:r>
              <a:rPr lang="en-GB" sz="2000" dirty="0"/>
              <a:t>Defences</a:t>
            </a:r>
          </a:p>
          <a:p>
            <a:pPr lvl="1" eaLnBrk="1" hangingPunct="1"/>
            <a:r>
              <a:rPr lang="en-GB" sz="2000" dirty="0"/>
              <a:t>Backup</a:t>
            </a:r>
          </a:p>
          <a:p>
            <a:pPr lvl="1" eaLnBrk="1" hangingPunct="1"/>
            <a:r>
              <a:rPr lang="en-GB" sz="2000" dirty="0"/>
              <a:t>Firewall</a:t>
            </a:r>
          </a:p>
          <a:p>
            <a:pPr lvl="1" eaLnBrk="1" hangingPunct="1"/>
            <a:r>
              <a:rPr lang="en-GB" sz="2000" dirty="0"/>
              <a:t>Security Policies</a:t>
            </a:r>
          </a:p>
          <a:p>
            <a:pPr lvl="1" eaLnBrk="1" hangingPunct="1"/>
            <a:endParaRPr lang="en-GB" sz="2000" dirty="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97143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Threats from Own Staff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/>
              <a:t>Usually the largest problem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Often caused by negligence or lack of knowledge and training – less likely to be malicious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Problem if temporary staff are employed – may have less training .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Using unlicensed software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Misuse of Internet during ‘paid’ time or to download objectionable material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Divulging passwords or information to others</a:t>
            </a:r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64888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Staff Policies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000" dirty="0"/>
              <a:t>Password rules – must be changed regularly, mixture of text and numbers, not to be divulged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/>
              <a:t>Checking references and past records of new staff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/>
              <a:t>Data made available on a ‘need to know’ basis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/>
              <a:t>Staff rotation – prevents people building ‘scams’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/>
              <a:t>IT ‘rules’ made explicit – disciplinary procedures established -  warnings flashed on screens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/>
              <a:t>Dismissed staff not allowed to return to workplace – prevents them carrying out damage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87624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Disasters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7"/>
          </a:xfrm>
        </p:spPr>
        <p:txBody>
          <a:bodyPr/>
          <a:lstStyle/>
          <a:p>
            <a:pPr eaLnBrk="1" hangingPunct="1"/>
            <a:r>
              <a:rPr lang="en-US" sz="2800" dirty="0"/>
              <a:t>One of the most critical problems</a:t>
            </a:r>
          </a:p>
          <a:p>
            <a:pPr eaLnBrk="1" hangingPunct="1"/>
            <a:r>
              <a:rPr lang="en-US" sz="2800" dirty="0"/>
              <a:t>Often overlooked – ‘low tech’ threat</a:t>
            </a:r>
          </a:p>
          <a:p>
            <a:pPr eaLnBrk="1" hangingPunct="1"/>
            <a:r>
              <a:rPr lang="en-US" sz="2800" dirty="0"/>
              <a:t>Fire, flood, building collapse (earthquake), theft, water leaks, terrorist attack, damage to network cables (by builders)</a:t>
            </a:r>
          </a:p>
          <a:p>
            <a:pPr eaLnBrk="1" hangingPunct="1"/>
            <a:r>
              <a:rPr lang="en-US" sz="2800" dirty="0"/>
              <a:t>Restrict access – </a:t>
            </a:r>
            <a:r>
              <a:rPr lang="en-US" sz="2800" dirty="0" err="1"/>
              <a:t>swipecard</a:t>
            </a:r>
            <a:r>
              <a:rPr lang="en-US" sz="2800" dirty="0"/>
              <a:t> or keypad locks</a:t>
            </a:r>
          </a:p>
          <a:p>
            <a:pPr eaLnBrk="1" hangingPunct="1"/>
            <a:r>
              <a:rPr lang="en-US" sz="2800" dirty="0"/>
              <a:t>General perimeter security – fences, lighting, secured windows</a:t>
            </a:r>
          </a:p>
          <a:p>
            <a:pPr eaLnBrk="1" hangingPunct="1"/>
            <a:r>
              <a:rPr lang="en-US" sz="2800" dirty="0"/>
              <a:t>Locks and alarms on portable equipment </a:t>
            </a:r>
          </a:p>
          <a:p>
            <a:endParaRPr lang="en-US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07518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Disaster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 dirty="0"/>
              <a:t>Advance planning needed with solutions worked out in advance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Responsibility and priorities established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‘Hot site’ ready to go – expensive – may be shared with others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‘Warm site’ – just needs data to be installed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‘Cold site’ empty room  - needs equipment, wiring and communications installed 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Fire extinguishers, </a:t>
            </a:r>
            <a:r>
              <a:rPr lang="en-US" sz="2400" dirty="0" err="1"/>
              <a:t>halon</a:t>
            </a:r>
            <a:r>
              <a:rPr lang="en-US" sz="2400" dirty="0"/>
              <a:t> gas systems, smoke detectors - problem of damaging equipment with water or powder extinguishers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27975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Software Backup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Original copies of systems kept secure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Data copied periodically (dump file) as well as the most recent transactions (log file)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Copies kept away from main site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Use of fireproof safes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Specialist security firms employed to collect files periodically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Backups must be done regularly with minimum effort.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08422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Equipment Failure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Maintenance agreements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/>
              <a:t>Response times can be varied to meet need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/>
              <a:t>Faster response – more expensive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/>
              <a:t>Fast response needed on server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May use own  staff for initial investigation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Spare items may be kept available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Enterprise servers – resilient to failures – multi-processor, RAID discs, Mirroring, hot swap facilities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09115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Equipment Failure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Maintenance agreements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/>
              <a:t>Response times can be varied to meet need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/>
              <a:t>Faster response – more expensive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/>
              <a:t>Fast response needed on server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May use own  staff for initial investigation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Spare items may be kept available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Enterprise servers – resilient to failures – multi-processor, RAID discs, Mirroring, hot swap facilities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93258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Program Audit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/>
              <a:t>Danger of staff (or contractor) modifying a program to carry out a fraud</a:t>
            </a:r>
          </a:p>
          <a:p>
            <a:pPr eaLnBrk="1" hangingPunct="1"/>
            <a:r>
              <a:rPr lang="en-US" dirty="0"/>
              <a:t>Approval procedures needed to authorize changes in systems</a:t>
            </a:r>
          </a:p>
          <a:p>
            <a:pPr eaLnBrk="1" hangingPunct="1"/>
            <a:r>
              <a:rPr lang="en-US" dirty="0"/>
              <a:t>Checks made after implementation by trained auditors – testing of new and upgraded software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85004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Power Supplies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May need to prevent ‘surges’ and ‘spikes’ in the voltage which could upset the system.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Back-up supplies may be needed for critical systems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Battery back-up – allows work to be saved and systems closed down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Diesel generator – allows systems to stay fully operational during the power cut.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22389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dirty="0"/>
              <a:t>Security: Virus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More ‘nuisance’ than damage </a:t>
            </a:r>
            <a:r>
              <a:rPr lang="en-US" b="1" u="sng" dirty="0"/>
              <a:t>if security policies are in place.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Anti virus software installed (and licensed) 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Updated regularly to trap new viruses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Avoid opening e-mail attachments from ‘unknown’ senders (most common source)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Avoid downloading games and programs from risky sources (used to be the common way of spreading viruses)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874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Virus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/>
              <a:t>Virus – a small portable computer program designed to penetrate a computer’s security</a:t>
            </a:r>
            <a:endParaRPr lang="en-US" b="1" u="sng" dirty="0"/>
          </a:p>
          <a:p>
            <a:pPr eaLnBrk="1" hangingPunct="1"/>
            <a:r>
              <a:rPr lang="en-US" dirty="0"/>
              <a:t>Worm – a virus designed to replicate itself and spread across the internet</a:t>
            </a:r>
          </a:p>
          <a:p>
            <a:pPr eaLnBrk="1" hangingPunct="1"/>
            <a:r>
              <a:rPr lang="en-US" dirty="0"/>
              <a:t>Trojan – a virus which hides on a computer and wait until it is triggered.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91710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/>
              <a:t>Security: Virus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sz="2800" dirty="0"/>
              <a:t>How viruses spread: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Email attachments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an executable attachment to email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/>
              <a:t>Excel spreadsheet, Access database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/>
              <a:t>some graphics and pictures 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 err="1"/>
              <a:t>E.g</a:t>
            </a:r>
            <a:r>
              <a:rPr lang="en-US" sz="2000" dirty="0"/>
              <a:t> </a:t>
            </a:r>
            <a:r>
              <a:rPr lang="en-US" sz="2000" dirty="0" err="1"/>
              <a:t>LoveBug</a:t>
            </a:r>
            <a:r>
              <a:rPr lang="en-US" sz="2000" dirty="0"/>
              <a:t> worm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Random worms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/>
              <a:t>an independent executable 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/>
              <a:t>Sent to random IP Addresses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/>
              <a:t>Raids online address books</a:t>
            </a:r>
          </a:p>
          <a:p>
            <a:pPr lvl="2" eaLnBrk="1" hangingPunct="1">
              <a:lnSpc>
                <a:spcPct val="90000"/>
              </a:lnSpc>
            </a:pPr>
            <a:r>
              <a:rPr lang="en-US" sz="2000" dirty="0" err="1"/>
              <a:t>E.g</a:t>
            </a:r>
            <a:r>
              <a:rPr lang="en-US" sz="2000" dirty="0"/>
              <a:t> </a:t>
            </a:r>
            <a:r>
              <a:rPr lang="en-US" sz="2000" dirty="0" err="1"/>
              <a:t>SasserB</a:t>
            </a:r>
            <a:endParaRPr lang="en-US" sz="2000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76339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Security: Virus Protection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eaLnBrk="1" hangingPunct="1"/>
            <a:r>
              <a:rPr lang="en-US" dirty="0"/>
              <a:t>Anti Virus software</a:t>
            </a:r>
          </a:p>
          <a:p>
            <a:pPr lvl="1" eaLnBrk="1" hangingPunct="1"/>
            <a:r>
              <a:rPr lang="en-US" dirty="0"/>
              <a:t>Inspects hard disk at logon</a:t>
            </a:r>
          </a:p>
          <a:p>
            <a:pPr lvl="1" eaLnBrk="1" hangingPunct="1"/>
            <a:r>
              <a:rPr lang="en-US" dirty="0"/>
              <a:t>Inspects all email, </a:t>
            </a:r>
            <a:r>
              <a:rPr lang="en-US" dirty="0" err="1"/>
              <a:t>etc</a:t>
            </a:r>
            <a:r>
              <a:rPr lang="en-US" dirty="0"/>
              <a:t> traffic</a:t>
            </a:r>
          </a:p>
          <a:p>
            <a:pPr lvl="1" eaLnBrk="1" hangingPunct="1"/>
            <a:r>
              <a:rPr lang="en-US" dirty="0" err="1"/>
              <a:t>E.g</a:t>
            </a:r>
            <a:r>
              <a:rPr lang="en-US" dirty="0"/>
              <a:t> McAfee, Norton, Sophos</a:t>
            </a:r>
          </a:p>
          <a:p>
            <a:pPr eaLnBrk="1" hangingPunct="1"/>
            <a:r>
              <a:rPr lang="en-US" dirty="0"/>
              <a:t>Firewalls</a:t>
            </a:r>
          </a:p>
          <a:p>
            <a:pPr lvl="1" eaLnBrk="1" hangingPunct="1"/>
            <a:r>
              <a:rPr lang="en-US" dirty="0"/>
              <a:t>Filters out internet traffic</a:t>
            </a:r>
          </a:p>
          <a:p>
            <a:pPr lvl="1" eaLnBrk="1" hangingPunct="1"/>
            <a:r>
              <a:rPr lang="en-US" dirty="0"/>
              <a:t>Expensive but worth it</a:t>
            </a:r>
          </a:p>
          <a:p>
            <a:pPr lvl="1" eaLnBrk="1" hangingPunct="1"/>
            <a:r>
              <a:rPr lang="en-US" dirty="0" err="1"/>
              <a:t>E.g</a:t>
            </a:r>
            <a:r>
              <a:rPr lang="en-US" dirty="0"/>
              <a:t> </a:t>
            </a:r>
            <a:r>
              <a:rPr lang="en-US" dirty="0" err="1"/>
              <a:t>ZoneAlert</a:t>
            </a:r>
            <a:r>
              <a:rPr lang="en-US" dirty="0"/>
              <a:t>, Norton, McAfee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80853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/>
              <a:t>90% of office workers will give their password away for a plastic pen </a:t>
            </a:r>
          </a:p>
          <a:p>
            <a:pPr lvl="1" eaLnBrk="1" hangingPunct="1"/>
            <a:r>
              <a:rPr lang="en-GB" dirty="0"/>
              <a:t>(</a:t>
            </a:r>
            <a:r>
              <a:rPr lang="en-GB" dirty="0" err="1"/>
              <a:t>Infosecurity</a:t>
            </a:r>
            <a:r>
              <a:rPr lang="en-GB" dirty="0"/>
              <a:t> Europe report 2003)</a:t>
            </a:r>
          </a:p>
          <a:p>
            <a:pPr eaLnBrk="1" hangingPunct="1"/>
            <a:r>
              <a:rPr lang="en-US" dirty="0"/>
              <a:t>One NHS Trust recorded 70,000 cases of inappropriate access to medical systems in one month</a:t>
            </a:r>
          </a:p>
          <a:p>
            <a:pPr lvl="1" eaLnBrk="1" hangingPunct="1"/>
            <a:r>
              <a:rPr lang="en-GB" dirty="0"/>
              <a:t>(Collins 2006)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7332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CIA Model for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/>
              <a:t>C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/>
              <a:t>Confidentiality </a:t>
            </a:r>
          </a:p>
          <a:p>
            <a:pPr lvl="2" eaLnBrk="1" hangingPunct="1">
              <a:lnSpc>
                <a:spcPct val="90000"/>
              </a:lnSpc>
            </a:pPr>
            <a:r>
              <a:rPr lang="en-GB" sz="2000" dirty="0"/>
              <a:t>Denying access to information to those who should not have access to it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I</a:t>
            </a:r>
            <a:endParaRPr lang="en-US" sz="2800" dirty="0"/>
          </a:p>
          <a:p>
            <a:pPr lvl="1" eaLnBrk="1" hangingPunct="1">
              <a:lnSpc>
                <a:spcPct val="90000"/>
              </a:lnSpc>
            </a:pPr>
            <a:r>
              <a:rPr lang="en-GB" sz="2400" dirty="0"/>
              <a:t>Integrity </a:t>
            </a:r>
          </a:p>
          <a:p>
            <a:pPr lvl="2" eaLnBrk="1" hangingPunct="1">
              <a:lnSpc>
                <a:spcPct val="90000"/>
              </a:lnSpc>
            </a:pPr>
            <a:r>
              <a:rPr lang="en-GB" sz="2000" dirty="0"/>
              <a:t>Ensuring the information has not been changed, accidently or maliciously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A</a:t>
            </a:r>
            <a:endParaRPr lang="en-US" sz="2800" dirty="0"/>
          </a:p>
          <a:p>
            <a:pPr lvl="1" eaLnBrk="1" hangingPunct="1">
              <a:lnSpc>
                <a:spcPct val="90000"/>
              </a:lnSpc>
            </a:pPr>
            <a:r>
              <a:rPr lang="en-GB" sz="2400" dirty="0"/>
              <a:t>Access </a:t>
            </a:r>
          </a:p>
          <a:p>
            <a:pPr lvl="2" eaLnBrk="1" hangingPunct="1">
              <a:lnSpc>
                <a:spcPct val="90000"/>
              </a:lnSpc>
            </a:pPr>
            <a:r>
              <a:rPr lang="en-GB" sz="2000" dirty="0"/>
              <a:t>Permitting access to information to those who are permitted and authorised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4309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Security Policy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/>
              <a:t>Deter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avoid problems happening in the first place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Protect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take steps to prevent problems from arising</a:t>
            </a:r>
          </a:p>
          <a:p>
            <a:pPr eaLnBrk="1" hangingPunct="1">
              <a:lnSpc>
                <a:spcPct val="90000"/>
              </a:lnSpc>
            </a:pPr>
            <a:r>
              <a:rPr lang="en-US" dirty="0"/>
              <a:t>Detect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be aware when problems arise</a:t>
            </a:r>
          </a:p>
          <a:p>
            <a:pPr eaLnBrk="1" hangingPunct="1">
              <a:lnSpc>
                <a:spcPct val="90000"/>
              </a:lnSpc>
            </a:pPr>
            <a:r>
              <a:rPr lang="en-GB" dirty="0"/>
              <a:t>React</a:t>
            </a:r>
            <a:endParaRPr lang="en-US" dirty="0"/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plan what you will do if and when you detect a problem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77361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sz="1800" dirty="0"/>
              <a:t>Jordan Krause,(2019),Mastering Windows Server 2019: The complete guide for IT professionals to install and manage Windows Server 2019 and deploy new capabilities, 2nd Edition.2019  </a:t>
            </a:r>
          </a:p>
          <a:p>
            <a:r>
              <a:rPr lang="en-GB" sz="1800" dirty="0"/>
              <a:t>(E-Book) Mastering™ Network </a:t>
            </a:r>
            <a:r>
              <a:rPr lang="en-GB" sz="1800" dirty="0" err="1"/>
              <a:t>Security,Author</a:t>
            </a:r>
            <a:r>
              <a:rPr lang="en-GB" sz="1800" dirty="0"/>
              <a:t>: Chris </a:t>
            </a:r>
            <a:r>
              <a:rPr lang="en-GB" sz="1800" dirty="0" err="1"/>
              <a:t>Brenton</a:t>
            </a:r>
            <a:r>
              <a:rPr lang="en-GB" sz="1800" dirty="0"/>
              <a:t>, Cameron Hunt.   </a:t>
            </a:r>
          </a:p>
          <a:p>
            <a:r>
              <a:rPr lang="en-GB" sz="1800" dirty="0"/>
              <a:t>https://www-</a:t>
            </a:r>
            <a:r>
              <a:rPr lang="en-GB" sz="1800" dirty="0" err="1"/>
              <a:t>dawsonera</a:t>
            </a:r>
            <a:r>
              <a:rPr lang="en-GB" sz="1800" dirty="0"/>
              <a:t>-</a:t>
            </a:r>
            <a:r>
              <a:rPr lang="en-GB" sz="1800" dirty="0" err="1"/>
              <a:t>com.ezproxy.uwtsd.ac.uk</a:t>
            </a:r>
            <a:r>
              <a:rPr lang="en-GB" sz="1800" dirty="0"/>
              <a:t>/abstract/9780782151480  </a:t>
            </a:r>
          </a:p>
          <a:p>
            <a:r>
              <a:rPr lang="en-GB" sz="1800" dirty="0"/>
              <a:t>(E-Book) Mastering™ Network </a:t>
            </a:r>
            <a:r>
              <a:rPr lang="en-GB" sz="1800" dirty="0" err="1"/>
              <a:t>Security,Author</a:t>
            </a:r>
            <a:r>
              <a:rPr lang="en-GB" sz="1800" dirty="0"/>
              <a:t>: Chris </a:t>
            </a:r>
            <a:r>
              <a:rPr lang="en-GB" sz="1800" dirty="0" err="1"/>
              <a:t>Brenton</a:t>
            </a:r>
            <a:r>
              <a:rPr lang="en-GB" sz="1800" dirty="0"/>
              <a:t>, Cameron Hunt.   </a:t>
            </a:r>
          </a:p>
          <a:p>
            <a:r>
              <a:rPr lang="en-GB" sz="1800" dirty="0"/>
              <a:t>https://www-</a:t>
            </a:r>
            <a:r>
              <a:rPr lang="en-GB" sz="1800" dirty="0" err="1"/>
              <a:t>dawsonera</a:t>
            </a:r>
            <a:r>
              <a:rPr lang="en-GB" sz="1800" dirty="0"/>
              <a:t>-</a:t>
            </a:r>
            <a:r>
              <a:rPr lang="en-GB" sz="1800" dirty="0" err="1"/>
              <a:t>com.ezproxy.uwtsd.ac.uk</a:t>
            </a:r>
            <a:r>
              <a:rPr lang="en-GB" sz="1800" dirty="0"/>
              <a:t>/abstract/9780782151480  </a:t>
            </a:r>
            <a:endParaRPr lang="en-US" sz="1800" dirty="0"/>
          </a:p>
          <a:p>
            <a:r>
              <a:rPr lang="en-US" sz="1800" dirty="0"/>
              <a:t>Jordan Krause,(2019),Mastering Windows Server 2019: The complete guide for IT professionals to install and manage Windows Server 2019 and deploy new capabilities, 2nd Edition.2019</a:t>
            </a:r>
          </a:p>
          <a:p>
            <a:r>
              <a:rPr lang="en-US" sz="1800" dirty="0"/>
              <a:t>Andrew S </a:t>
            </a:r>
            <a:r>
              <a:rPr lang="en-US" sz="1800" dirty="0" err="1"/>
              <a:t>Tanenbaum</a:t>
            </a:r>
            <a:r>
              <a:rPr lang="en-US" sz="1800" dirty="0"/>
              <a:t>, David J. </a:t>
            </a:r>
            <a:r>
              <a:rPr lang="en-US" sz="1800" dirty="0" err="1"/>
              <a:t>Wetherall</a:t>
            </a:r>
            <a:r>
              <a:rPr lang="en-US" sz="1800" dirty="0"/>
              <a:t> ( 2013) Computer Networks, Pearson</a:t>
            </a:r>
          </a:p>
          <a:p>
            <a:endParaRPr lang="en-GB" sz="3600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30/04/2021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79099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2172</TotalTime>
  <Words>1661</Words>
  <Application>Microsoft Office PowerPoint</Application>
  <PresentationFormat>On-screen Show (4:3)</PresentationFormat>
  <Paragraphs>294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Myriad Pro</vt:lpstr>
      <vt:lpstr>Times New Roman</vt:lpstr>
      <vt:lpstr>Verdana</vt:lpstr>
      <vt:lpstr>20140311PresentationUWTSDTemplate</vt:lpstr>
      <vt:lpstr>Module Code ACCC5003</vt:lpstr>
      <vt:lpstr>Topic </vt:lpstr>
      <vt:lpstr>Background</vt:lpstr>
      <vt:lpstr>Law and ethics</vt:lpstr>
      <vt:lpstr>General Data Protection Regulations (GDPR)</vt:lpstr>
      <vt:lpstr>Personal Data</vt:lpstr>
      <vt:lpstr>Data Protection Principles</vt:lpstr>
      <vt:lpstr>Data Protection Exceptions</vt:lpstr>
      <vt:lpstr>Computer Misuse Act 1990 </vt:lpstr>
      <vt:lpstr>Investigatory Powers Act</vt:lpstr>
      <vt:lpstr>Investigatory Powers Act</vt:lpstr>
      <vt:lpstr>Copyright</vt:lpstr>
      <vt:lpstr>Pornography</vt:lpstr>
      <vt:lpstr>Recent legislation</vt:lpstr>
      <vt:lpstr>Security</vt:lpstr>
      <vt:lpstr>Security: Threats from Own Staff</vt:lpstr>
      <vt:lpstr>Security: Staff Policies </vt:lpstr>
      <vt:lpstr>Security: Disasters</vt:lpstr>
      <vt:lpstr>Security: Disaster Planning</vt:lpstr>
      <vt:lpstr>Security: Software Backup</vt:lpstr>
      <vt:lpstr>Security: Equipment Failure</vt:lpstr>
      <vt:lpstr>Security: Equipment Failure</vt:lpstr>
      <vt:lpstr>Security: Program Audit</vt:lpstr>
      <vt:lpstr>Security: Power Supplies</vt:lpstr>
      <vt:lpstr>Security: Virus Threats</vt:lpstr>
      <vt:lpstr>Security: Virus Threats</vt:lpstr>
      <vt:lpstr>Security: Virus Threats</vt:lpstr>
      <vt:lpstr>Security: Virus Protection </vt:lpstr>
      <vt:lpstr>Security Management</vt:lpstr>
      <vt:lpstr>CIA Model for Security</vt:lpstr>
      <vt:lpstr>Security Policy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141</cp:revision>
  <cp:lastPrinted>2018-07-09T15:27:01Z</cp:lastPrinted>
  <dcterms:created xsi:type="dcterms:W3CDTF">2002-10-07T19:43:58Z</dcterms:created>
  <dcterms:modified xsi:type="dcterms:W3CDTF">2021-04-30T15:04:18Z</dcterms:modified>
</cp:coreProperties>
</file>