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6"/>
  </p:notesMasterIdLst>
  <p:sldIdLst>
    <p:sldId id="256" r:id="rId5"/>
    <p:sldId id="257" r:id="rId6"/>
    <p:sldId id="258" r:id="rId7"/>
    <p:sldId id="259" r:id="rId8"/>
    <p:sldId id="260" r:id="rId9"/>
    <p:sldId id="262" r:id="rId10"/>
    <p:sldId id="269" r:id="rId11"/>
    <p:sldId id="268" r:id="rId12"/>
    <p:sldId id="264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6283" autoAdjust="0"/>
  </p:normalViewPr>
  <p:slideViewPr>
    <p:cSldViewPr snapToGrid="0">
      <p:cViewPr varScale="1">
        <p:scale>
          <a:sx n="98" d="100"/>
          <a:sy n="98" d="100"/>
        </p:scale>
        <p:origin x="9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269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075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496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675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159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621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00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38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545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33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725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432170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070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3115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804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100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calculatorultra.com/en/tool/drop-in-sales-calculator.html#google_vignette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33472" y="1122363"/>
            <a:ext cx="7934528" cy="358679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"/>
              </a:rPr>
              <a:t>MODULE NAME: Problem Solving and Decision Making 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MODULE CODE :LCLM4004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</a:t>
            </a:r>
            <a:r>
              <a:rPr lang="en-GB" sz="3200" dirty="0" err="1">
                <a:latin typeface="A"/>
              </a:rPr>
              <a:t>NAME:Denisa-Alexandra-Sperlea</a:t>
            </a:r>
            <a:r>
              <a:rPr lang="en-GB" sz="3200" dirty="0">
                <a:latin typeface="A"/>
              </a:rPr>
              <a:t>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ID :2439084</a:t>
            </a:r>
            <a:br>
              <a:rPr lang="en-GB" sz="3200" dirty="0">
                <a:latin typeface="A"/>
              </a:rPr>
            </a:br>
            <a:r>
              <a:rPr lang="en-GB" sz="3200" dirty="0" err="1">
                <a:latin typeface="A"/>
              </a:rPr>
              <a:t>LECTURER:Thomas</a:t>
            </a:r>
            <a:r>
              <a:rPr lang="en-GB" sz="3200" dirty="0">
                <a:latin typeface="A"/>
              </a:rPr>
              <a:t> Adeyemi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Assignment 1: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50530"/>
            <a:ext cx="8534401" cy="868680"/>
          </a:xfrm>
        </p:spPr>
        <p:txBody>
          <a:bodyPr/>
          <a:lstStyle/>
          <a:p>
            <a:pPr algn="ctr"/>
            <a:r>
              <a:rPr lang="en-GB" b="1" dirty="0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4569" y="1901952"/>
            <a:ext cx="7604044" cy="4092448"/>
          </a:xfrm>
        </p:spPr>
        <p:txBody>
          <a:bodyPr>
            <a:normAutofit/>
          </a:bodyPr>
          <a:lstStyle/>
          <a:p>
            <a:r>
              <a:rPr lang="en-GB" sz="2400" b="1" dirty="0"/>
              <a:t>Introduction </a:t>
            </a:r>
          </a:p>
          <a:p>
            <a:r>
              <a:rPr lang="en-GB" sz="2400" b="1" dirty="0"/>
              <a:t>Company background</a:t>
            </a:r>
          </a:p>
          <a:p>
            <a:r>
              <a:rPr lang="en-GB" sz="2400" b="1" dirty="0"/>
              <a:t>Problem: nature and scope</a:t>
            </a:r>
          </a:p>
          <a:p>
            <a:r>
              <a:rPr lang="en-GB" sz="2400" b="1" dirty="0"/>
              <a:t>PESTLE ANALYSIS: Green Haven Florists</a:t>
            </a:r>
          </a:p>
          <a:p>
            <a:r>
              <a:rPr lang="en-GB" sz="2400" b="1" dirty="0"/>
              <a:t>Cause and effect analysis: Fishbone diagram</a:t>
            </a:r>
          </a:p>
          <a:p>
            <a:r>
              <a:rPr lang="en-GB" sz="2400" b="1" dirty="0"/>
              <a:t>Conclusion</a:t>
            </a:r>
          </a:p>
          <a:p>
            <a:r>
              <a:rPr lang="en-GB" sz="2400" b="1" dirty="0"/>
              <a:t>References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84632"/>
            <a:ext cx="8915399" cy="557784"/>
          </a:xfrm>
        </p:spPr>
        <p:txBody>
          <a:bodyPr>
            <a:noAutofit/>
          </a:bodyPr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599" y="1589314"/>
            <a:ext cx="10232571" cy="4491446"/>
          </a:xfrm>
        </p:spPr>
        <p:txBody>
          <a:bodyPr/>
          <a:lstStyle/>
          <a:p>
            <a:endParaRPr lang="en-GB" sz="1500" b="1" dirty="0">
              <a:solidFill>
                <a:srgbClr val="111111"/>
              </a:solidFill>
              <a:latin typeface="Roboto"/>
              <a:ea typeface="Roboto"/>
              <a:cs typeface="Roboto"/>
            </a:endParaRPr>
          </a:p>
          <a:p>
            <a:r>
              <a:rPr lang="en-GB" sz="1500" b="1" dirty="0">
                <a:solidFill>
                  <a:srgbClr val="111111"/>
                </a:solidFill>
                <a:latin typeface="Roboto"/>
                <a:ea typeface="Roboto"/>
                <a:cs typeface="Roboto"/>
              </a:rPr>
              <a:t>This presentation analysis the business challenges faced by green haven Florists and identifies the key </a:t>
            </a:r>
            <a:r>
              <a:rPr lang="en-GB" sz="1500" b="1" dirty="0" err="1">
                <a:solidFill>
                  <a:srgbClr val="111111"/>
                </a:solidFill>
                <a:latin typeface="Roboto"/>
                <a:ea typeface="Roboto"/>
                <a:cs typeface="Roboto"/>
              </a:rPr>
              <a:t>causes,external</a:t>
            </a:r>
            <a:r>
              <a:rPr lang="en-GB" sz="1500" b="1" dirty="0">
                <a:solidFill>
                  <a:srgbClr val="111111"/>
                </a:solidFill>
                <a:latin typeface="Roboto"/>
                <a:ea typeface="Roboto"/>
                <a:cs typeface="Roboto"/>
              </a:rPr>
              <a:t> influences and business implications using structured decision-making tools.</a:t>
            </a:r>
            <a:endParaRPr lang="en-GB" sz="1500" dirty="0">
              <a:solidFill>
                <a:srgbClr val="111111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 dirty="0"/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14016" y="1892808"/>
            <a:ext cx="9090595" cy="4078224"/>
          </a:xfrm>
        </p:spPr>
        <p:txBody>
          <a:bodyPr/>
          <a:lstStyle/>
          <a:p>
            <a:r>
              <a:rPr lang="en-GB" sz="2400" b="1" dirty="0">
                <a:solidFill>
                  <a:srgbClr val="000000"/>
                </a:solidFill>
              </a:rPr>
              <a:t>Green Haven Florists is a </a:t>
            </a:r>
            <a:r>
              <a:rPr lang="en-GB" sz="2400" b="1" dirty="0" err="1">
                <a:solidFill>
                  <a:srgbClr val="000000"/>
                </a:solidFill>
              </a:rPr>
              <a:t>small,independent</a:t>
            </a:r>
            <a:r>
              <a:rPr lang="en-GB" sz="2400" b="1" dirty="0">
                <a:solidFill>
                  <a:srgbClr val="000000"/>
                </a:solidFill>
              </a:rPr>
              <a:t> flower shop located in </a:t>
            </a:r>
            <a:r>
              <a:rPr lang="en-GB" sz="2400" b="1" dirty="0" err="1">
                <a:solidFill>
                  <a:srgbClr val="000000"/>
                </a:solidFill>
              </a:rPr>
              <a:t>Norwich,Uk.The</a:t>
            </a:r>
            <a:r>
              <a:rPr lang="en-GB" sz="2400" b="1" dirty="0">
                <a:solidFill>
                  <a:srgbClr val="000000"/>
                </a:solidFill>
              </a:rPr>
              <a:t> business was founded in 2016 by partners Liam and </a:t>
            </a:r>
            <a:r>
              <a:rPr lang="en-GB" sz="2400" b="1" dirty="0" err="1">
                <a:solidFill>
                  <a:srgbClr val="000000"/>
                </a:solidFill>
              </a:rPr>
              <a:t>Prya</a:t>
            </a:r>
            <a:r>
              <a:rPr lang="en-GB" sz="2400" b="1" dirty="0">
                <a:solidFill>
                  <a:srgbClr val="000000"/>
                </a:solidFill>
              </a:rPr>
              <a:t> </a:t>
            </a:r>
            <a:r>
              <a:rPr lang="en-GB" sz="2400" b="1" dirty="0" err="1">
                <a:solidFill>
                  <a:srgbClr val="000000"/>
                </a:solidFill>
              </a:rPr>
              <a:t>Patel..the</a:t>
            </a:r>
            <a:r>
              <a:rPr lang="en-GB" sz="2400" b="1" dirty="0">
                <a:solidFill>
                  <a:srgbClr val="000000"/>
                </a:solidFill>
              </a:rPr>
              <a:t> business’s identify is strongly linked to environmental </a:t>
            </a:r>
            <a:r>
              <a:rPr lang="en-GB" sz="2400" b="1" dirty="0" err="1">
                <a:solidFill>
                  <a:srgbClr val="000000"/>
                </a:solidFill>
              </a:rPr>
              <a:t>responsibility,using</a:t>
            </a:r>
            <a:r>
              <a:rPr lang="en-GB" sz="2400" b="1" dirty="0">
                <a:solidFill>
                  <a:srgbClr val="000000"/>
                </a:solidFill>
              </a:rPr>
              <a:t> locally sourced flowers where possible and biodegradable wrapping-an approach that appealed to environmentally conscious consumers</a:t>
            </a:r>
            <a:endParaRPr lang="en-GB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389273"/>
            <a:ext cx="8915399" cy="713232"/>
          </a:xfrm>
        </p:spPr>
        <p:txBody>
          <a:bodyPr/>
          <a:lstStyle/>
          <a:p>
            <a:r>
              <a:rPr lang="en-GB" b="1" dirty="0"/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4329" y="1488141"/>
            <a:ext cx="10065503" cy="4509247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5W2H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Who: </a:t>
            </a:r>
            <a:r>
              <a:rPr lang="en-GB" sz="2800" dirty="0">
                <a:solidFill>
                  <a:schemeClr val="tx1"/>
                </a:solidFill>
                <a:ea typeface="+mn-lt"/>
                <a:cs typeface="+mn-lt"/>
              </a:rPr>
              <a:t>Liam and Priya Patel</a:t>
            </a:r>
          </a:p>
          <a:p>
            <a:r>
              <a:rPr lang="en-GB" sz="2800" dirty="0" err="1">
                <a:solidFill>
                  <a:schemeClr val="tx1"/>
                </a:solidFill>
              </a:rPr>
              <a:t>What:Over</a:t>
            </a:r>
            <a:r>
              <a:rPr lang="en-GB" sz="2800" dirty="0">
                <a:solidFill>
                  <a:schemeClr val="tx1"/>
                </a:solidFill>
              </a:rPr>
              <a:t> the last </a:t>
            </a:r>
            <a:r>
              <a:rPr lang="en-GB" sz="2800" dirty="0" err="1">
                <a:solidFill>
                  <a:schemeClr val="tx1"/>
                </a:solidFill>
              </a:rPr>
              <a:t>year,the</a:t>
            </a:r>
            <a:r>
              <a:rPr lang="en-GB" sz="2800" dirty="0">
                <a:solidFill>
                  <a:schemeClr val="tx1"/>
                </a:solidFill>
              </a:rPr>
              <a:t> shop has experienced a 30% decline in in-store sales</a:t>
            </a:r>
          </a:p>
          <a:p>
            <a:r>
              <a:rPr lang="en-GB" sz="2800" dirty="0" err="1">
                <a:solidFill>
                  <a:schemeClr val="tx1"/>
                </a:solidFill>
              </a:rPr>
              <a:t>Where:this</a:t>
            </a:r>
            <a:r>
              <a:rPr lang="en-GB" sz="2800" dirty="0">
                <a:solidFill>
                  <a:schemeClr val="tx1"/>
                </a:solidFill>
              </a:rPr>
              <a:t> was happened at their Norwich high-street</a:t>
            </a:r>
          </a:p>
          <a:p>
            <a:r>
              <a:rPr lang="en-GB" sz="2800" dirty="0" err="1">
                <a:solidFill>
                  <a:schemeClr val="tx1"/>
                </a:solidFill>
              </a:rPr>
              <a:t>Why:the</a:t>
            </a:r>
            <a:r>
              <a:rPr lang="en-GB" sz="2800" dirty="0">
                <a:solidFill>
                  <a:schemeClr val="tx1"/>
                </a:solidFill>
              </a:rPr>
              <a:t> reason was include increased competition and shifts towards online buying </a:t>
            </a:r>
            <a:r>
              <a:rPr lang="en-GB" sz="2800" dirty="0" err="1">
                <a:solidFill>
                  <a:schemeClr val="tx1"/>
                </a:solidFill>
              </a:rPr>
              <a:t>behaviors</a:t>
            </a: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When: past 12 months</a:t>
            </a: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Green Haven Florists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95282" y="1219200"/>
            <a:ext cx="9409329" cy="4623816"/>
          </a:xfrm>
        </p:spPr>
        <p:txBody>
          <a:bodyPr/>
          <a:lstStyle/>
          <a:p>
            <a:r>
              <a:rPr lang="en-GB" b="1" dirty="0"/>
              <a:t>POLITICAL</a:t>
            </a:r>
          </a:p>
          <a:p>
            <a:r>
              <a:rPr lang="en-GB" b="1" dirty="0">
                <a:solidFill>
                  <a:schemeClr val="tx1"/>
                </a:solidFill>
              </a:rPr>
              <a:t>Import regulations and post Brexit customs procedures affect the cost and availability of imported flowers</a:t>
            </a:r>
          </a:p>
          <a:p>
            <a:endParaRPr lang="en-GB" b="1" dirty="0"/>
          </a:p>
          <a:p>
            <a:r>
              <a:rPr lang="en-GB" b="1" dirty="0"/>
              <a:t>ECONOMIC</a:t>
            </a:r>
          </a:p>
          <a:p>
            <a:r>
              <a:rPr lang="en-GB" b="1" dirty="0"/>
              <a:t>Rising inflation has increased wholesale flower prices and operating costs</a:t>
            </a:r>
          </a:p>
          <a:p>
            <a:endParaRPr lang="en-GB" b="1" dirty="0"/>
          </a:p>
          <a:p>
            <a:r>
              <a:rPr lang="en-GB" b="1" dirty="0"/>
              <a:t>SOCIAL</a:t>
            </a:r>
          </a:p>
          <a:p>
            <a:r>
              <a:rPr lang="en-GB" b="1" dirty="0"/>
              <a:t>Consumers </a:t>
            </a:r>
            <a:r>
              <a:rPr lang="en-GB" b="1" dirty="0" err="1"/>
              <a:t>increasingly,fast</a:t>
            </a:r>
            <a:r>
              <a:rPr lang="en-GB" b="1" dirty="0"/>
              <a:t> </a:t>
            </a:r>
            <a:r>
              <a:rPr lang="en-GB" b="1" dirty="0" err="1"/>
              <a:t>delivery,and</a:t>
            </a:r>
            <a:r>
              <a:rPr lang="en-GB" b="1" dirty="0"/>
              <a:t> digital shopping experiences</a:t>
            </a: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9B67D-E070-2E92-BB6F-3B0482EBA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1817" y="191040"/>
            <a:ext cx="8915399" cy="1468800"/>
          </a:xfrm>
        </p:spPr>
        <p:txBody>
          <a:bodyPr/>
          <a:lstStyle/>
          <a:p>
            <a:r>
              <a:rPr lang="en-GB" dirty="0"/>
              <a:t>PESTLE </a:t>
            </a:r>
            <a:r>
              <a:rPr lang="en-GB" dirty="0" err="1"/>
              <a:t>ANALYSIS:Green</a:t>
            </a:r>
            <a:r>
              <a:rPr lang="en-GB" dirty="0"/>
              <a:t> Haven Florists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B285F9-ABB9-38E3-AA6A-BC31376C77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38300" y="2187711"/>
            <a:ext cx="8915399" cy="3833709"/>
          </a:xfrm>
        </p:spPr>
        <p:txBody>
          <a:bodyPr/>
          <a:lstStyle/>
          <a:p>
            <a:r>
              <a:rPr lang="en-GB" dirty="0"/>
              <a:t>Technological</a:t>
            </a:r>
          </a:p>
          <a:p>
            <a:r>
              <a:rPr lang="en-GB" dirty="0"/>
              <a:t>Competitors use moderns </a:t>
            </a:r>
            <a:r>
              <a:rPr lang="en-GB" dirty="0" err="1"/>
              <a:t>websites,online</a:t>
            </a:r>
            <a:r>
              <a:rPr lang="en-GB" dirty="0"/>
              <a:t> ordering </a:t>
            </a:r>
            <a:r>
              <a:rPr lang="en-GB" dirty="0" err="1"/>
              <a:t>platforms,and</a:t>
            </a:r>
            <a:r>
              <a:rPr lang="en-GB" dirty="0"/>
              <a:t> social media marketing to attract customers</a:t>
            </a:r>
          </a:p>
          <a:p>
            <a:r>
              <a:rPr lang="en-GB" dirty="0"/>
              <a:t>Environmental</a:t>
            </a:r>
          </a:p>
          <a:p>
            <a:r>
              <a:rPr lang="en-GB" dirty="0"/>
              <a:t>Seasonal availability and climate impacts affect the reliability of fresh flower supply</a:t>
            </a:r>
          </a:p>
          <a:p>
            <a:r>
              <a:rPr lang="en-GB" dirty="0"/>
              <a:t>Legal</a:t>
            </a:r>
          </a:p>
          <a:p>
            <a:r>
              <a:rPr lang="en-GB" dirty="0" err="1"/>
              <a:t>Enivironmental</a:t>
            </a:r>
            <a:r>
              <a:rPr lang="en-GB" dirty="0"/>
              <a:t> and waste regulations require sustainable packing and responsible disposal</a:t>
            </a:r>
          </a:p>
        </p:txBody>
      </p:sp>
    </p:spTree>
    <p:extLst>
      <p:ext uri="{BB962C8B-B14F-4D97-AF65-F5344CB8AC3E}">
        <p14:creationId xmlns:p14="http://schemas.microsoft.com/office/powerpoint/2010/main" val="14934150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6904" y="651981"/>
            <a:ext cx="10087707" cy="741969"/>
          </a:xfrm>
        </p:spPr>
        <p:txBody>
          <a:bodyPr/>
          <a:lstStyle/>
          <a:p>
            <a:r>
              <a:rPr lang="en-GB" sz="3200" b="1"/>
              <a:t>Cause and effect analysis: Fishbone diagram</a:t>
            </a:r>
            <a:endParaRPr lang="en-US" sz="3200">
              <a:solidFill>
                <a:srgbClr val="000000"/>
              </a:solidFill>
            </a:endParaRP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3E622-CB09-1362-15C9-BF616871B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0744" y="1173792"/>
            <a:ext cx="11003868" cy="4717290"/>
          </a:xfrm>
        </p:spPr>
        <p:txBody>
          <a:bodyPr/>
          <a:lstStyle/>
          <a:p>
            <a:r>
              <a:rPr lang="en-US" dirty="0"/>
              <a:t>The root causes include reduced walk-in customers due to high-street </a:t>
            </a:r>
            <a:r>
              <a:rPr lang="en-US" dirty="0" err="1"/>
              <a:t>decline,lack</a:t>
            </a:r>
            <a:r>
              <a:rPr lang="en-US" dirty="0"/>
              <a:t> of online </a:t>
            </a:r>
            <a:r>
              <a:rPr lang="en-US" dirty="0" err="1"/>
              <a:t>competitiveness,increasing</a:t>
            </a:r>
            <a:r>
              <a:rPr lang="en-US" dirty="0"/>
              <a:t> operating costs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B154FC-B989-0951-03B7-67AEEF1E2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737" y="2105397"/>
            <a:ext cx="8692203" cy="413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38328"/>
            <a:ext cx="8915399" cy="932688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856232"/>
            <a:ext cx="8915399" cy="4160520"/>
          </a:xfrm>
        </p:spPr>
        <p:txBody>
          <a:bodyPr/>
          <a:lstStyle/>
          <a:p>
            <a:r>
              <a:rPr lang="en-GB" dirty="0" err="1"/>
              <a:t>However,declining</a:t>
            </a:r>
            <a:r>
              <a:rPr lang="en-GB" dirty="0"/>
              <a:t> foot </a:t>
            </a:r>
            <a:r>
              <a:rPr lang="en-GB" dirty="0" err="1"/>
              <a:t>traffic,rising</a:t>
            </a:r>
            <a:r>
              <a:rPr lang="en-GB" dirty="0"/>
              <a:t> supply </a:t>
            </a:r>
            <a:r>
              <a:rPr lang="en-GB" dirty="0" err="1"/>
              <a:t>costs,and</a:t>
            </a:r>
            <a:r>
              <a:rPr lang="en-GB" dirty="0"/>
              <a:t> increased competition are negatively impacting performance.</a:t>
            </a:r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521208"/>
            <a:ext cx="8915399" cy="860400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00200"/>
            <a:ext cx="9914905" cy="4517136"/>
          </a:xfrm>
        </p:spPr>
        <p:txBody>
          <a:bodyPr/>
          <a:lstStyle/>
          <a:p>
            <a:r>
              <a:rPr lang="en-GB" b="1" dirty="0">
                <a:solidFill>
                  <a:srgbClr val="111111"/>
                </a:solidFill>
                <a:latin typeface="Arial"/>
                <a:ea typeface="Roboto"/>
                <a:cs typeface="Roboto"/>
              </a:rPr>
              <a:t>Calculator Ultra (2025)</a:t>
            </a:r>
            <a:r>
              <a:rPr lang="en-GB" b="1" i="1" dirty="0">
                <a:solidFill>
                  <a:srgbClr val="111111"/>
                </a:solidFill>
                <a:latin typeface="Arial"/>
                <a:ea typeface="Roboto"/>
                <a:cs typeface="Roboto"/>
              </a:rPr>
              <a:t> </a:t>
            </a:r>
            <a:r>
              <a:rPr lang="en-GB" b="1" i="1" dirty="0">
                <a:solidFill>
                  <a:srgbClr val="1D4ED8"/>
                </a:solidFill>
                <a:latin typeface="Arial"/>
                <a:ea typeface="Roboto"/>
                <a:cs typeface="Roboto"/>
              </a:rPr>
              <a:t>Find More Calculator</a:t>
            </a:r>
            <a:r>
              <a:rPr lang="en-GB" b="1" dirty="0">
                <a:solidFill>
                  <a:srgbClr val="1D4ED8"/>
                </a:solidFill>
                <a:latin typeface="Arial"/>
                <a:ea typeface="Roboto"/>
                <a:cs typeface="Roboto"/>
              </a:rPr>
              <a:t> Available at: </a:t>
            </a:r>
            <a:r>
              <a:rPr lang="en-GB" dirty="0">
                <a:solidFill>
                  <a:srgbClr val="1D4ED8"/>
                </a:solidFill>
                <a:latin typeface="Arial"/>
                <a:ea typeface="+mn-lt"/>
                <a:cs typeface="+mn-lt"/>
                <a:hlinkClick r:id="rId2"/>
              </a:rPr>
              <a:t>Drop in Sales Calculator &amp; Formula Online Calculator Ultra</a:t>
            </a:r>
            <a:r>
              <a:rPr lang="en-GB" b="1" i="1" dirty="0">
                <a:latin typeface="Arial"/>
                <a:ea typeface="Roboto"/>
                <a:cs typeface="Roboto"/>
              </a:rPr>
              <a:t> </a:t>
            </a:r>
            <a:r>
              <a:rPr lang="en-GB" b="1" dirty="0">
                <a:latin typeface="Arial"/>
                <a:ea typeface="Roboto"/>
                <a:cs typeface="Roboto"/>
              </a:rPr>
              <a:t>(Accessed:  6 October 2025).</a:t>
            </a:r>
          </a:p>
          <a:p>
            <a:r>
              <a:rPr lang="en-GB" b="1" dirty="0">
                <a:solidFill>
                  <a:srgbClr val="FF0000"/>
                </a:solidFill>
                <a:latin typeface="Arial"/>
                <a:ea typeface="Roboto"/>
                <a:cs typeface="Roboto"/>
              </a:rPr>
              <a:t>5 sources</a:t>
            </a:r>
          </a:p>
          <a:p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British Florist Association (2023)UK Floristry Market </a:t>
            </a:r>
            <a:r>
              <a:rPr lang="en-GB" b="1" dirty="0" err="1">
                <a:solidFill>
                  <a:schemeClr val="tx1"/>
                </a:solidFill>
                <a:latin typeface="Arial"/>
                <a:ea typeface="Roboto"/>
                <a:cs typeface="Roboto"/>
              </a:rPr>
              <a:t>Report.Available</a:t>
            </a:r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 </a:t>
            </a:r>
            <a:r>
              <a:rPr lang="en-GB" b="1" dirty="0" err="1">
                <a:solidFill>
                  <a:schemeClr val="tx1"/>
                </a:solidFill>
                <a:latin typeface="Arial"/>
                <a:ea typeface="Roboto"/>
                <a:cs typeface="Roboto"/>
              </a:rPr>
              <a:t>at:https</a:t>
            </a:r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://www.britishfloristassociation.org(Accessed 9 November 2025)</a:t>
            </a:r>
            <a:br>
              <a:rPr lang="en-GB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</a:br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 </a:t>
            </a:r>
          </a:p>
          <a:p>
            <a:r>
              <a:rPr lang="en-GB" sz="1800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Mintel (2023) Flowers and plant Gifting-UK –industry </a:t>
            </a:r>
            <a:r>
              <a:rPr lang="en-GB" sz="1800" b="1" dirty="0" err="1">
                <a:solidFill>
                  <a:schemeClr val="tx1"/>
                </a:solidFill>
                <a:latin typeface="Arial"/>
                <a:ea typeface="Roboto"/>
                <a:cs typeface="Roboto"/>
              </a:rPr>
              <a:t>Analysis.Mintel</a:t>
            </a:r>
            <a:r>
              <a:rPr lang="en-GB" sz="1800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 Market </a:t>
            </a:r>
            <a:r>
              <a:rPr lang="en-GB" sz="1800" b="1" dirty="0" err="1">
                <a:solidFill>
                  <a:schemeClr val="tx1"/>
                </a:solidFill>
                <a:latin typeface="Arial"/>
                <a:ea typeface="Roboto"/>
                <a:cs typeface="Roboto"/>
              </a:rPr>
              <a:t>Research.Available</a:t>
            </a:r>
            <a:r>
              <a:rPr lang="en-GB" sz="1800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 </a:t>
            </a:r>
            <a:r>
              <a:rPr lang="en-GB" sz="1800" b="1" dirty="0" err="1">
                <a:solidFill>
                  <a:schemeClr val="tx1"/>
                </a:solidFill>
                <a:latin typeface="Arial"/>
                <a:ea typeface="Roboto"/>
                <a:cs typeface="Roboto"/>
              </a:rPr>
              <a:t>at:https</a:t>
            </a:r>
            <a:r>
              <a:rPr lang="en-GB" sz="1800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://www.mintel.com (Accessed 9 November 2025)</a:t>
            </a:r>
            <a:endParaRPr lang="en-GB" sz="1800" b="1" dirty="0">
              <a:solidFill>
                <a:schemeClr val="tx1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8" name="Group 1067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70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4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8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0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2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3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4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5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6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7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8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9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10" name="Group 1109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1111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2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3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4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5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6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7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8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9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0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1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2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123" name="Rectangle 1122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24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1067" name="Rectangle 1066">
            <a:extLst>
              <a:ext uri="{FF2B5EF4-FFF2-40B4-BE49-F238E27FC236}">
                <a16:creationId xmlns:a16="http://schemas.microsoft.com/office/drawing/2014/main" id="{97A5CE44-9D07-4AD7-B94C-7C9351367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9" name="Rectangle 1068">
            <a:extLst>
              <a:ext uri="{FF2B5EF4-FFF2-40B4-BE49-F238E27FC236}">
                <a16:creationId xmlns:a16="http://schemas.microsoft.com/office/drawing/2014/main" id="{1A703601-C9B7-448F-B403-01CBCB088B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047" y="935646"/>
            <a:ext cx="4851190" cy="4968016"/>
          </a:xfrm>
          <a:prstGeom prst="rect">
            <a:avLst/>
          </a:prstGeom>
          <a:solidFill>
            <a:srgbClr val="FFFFFF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71" name="Group 1070">
            <a:extLst>
              <a:ext uri="{FF2B5EF4-FFF2-40B4-BE49-F238E27FC236}">
                <a16:creationId xmlns:a16="http://schemas.microsoft.com/office/drawing/2014/main" id="{7923CDCA-D161-4CE7-BA92-92AE20B96D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87364" y="228600"/>
            <a:ext cx="2851523" cy="6638625"/>
            <a:chOff x="2487613" y="285750"/>
            <a:chExt cx="2428875" cy="5654676"/>
          </a:xfrm>
        </p:grpSpPr>
        <p:sp>
          <p:nvSpPr>
            <p:cNvPr id="1072" name="Freeform 11">
              <a:extLst>
                <a:ext uri="{FF2B5EF4-FFF2-40B4-BE49-F238E27FC236}">
                  <a16:creationId xmlns:a16="http://schemas.microsoft.com/office/drawing/2014/main" id="{AFFB0997-74F4-42F6-80A7-7C1B6BD374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3" name="Freeform 12">
              <a:extLst>
                <a:ext uri="{FF2B5EF4-FFF2-40B4-BE49-F238E27FC236}">
                  <a16:creationId xmlns:a16="http://schemas.microsoft.com/office/drawing/2014/main" id="{A14E1792-3BAD-41B1-A563-2180A26E67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4" name="Freeform 13">
              <a:extLst>
                <a:ext uri="{FF2B5EF4-FFF2-40B4-BE49-F238E27FC236}">
                  <a16:creationId xmlns:a16="http://schemas.microsoft.com/office/drawing/2014/main" id="{C30D05BD-CE6E-4143-946E-A2C5EC7CF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5" name="Freeform 14">
              <a:extLst>
                <a:ext uri="{FF2B5EF4-FFF2-40B4-BE49-F238E27FC236}">
                  <a16:creationId xmlns:a16="http://schemas.microsoft.com/office/drawing/2014/main" id="{4317EBD8-70E0-492B-B401-C72697C7D7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6" name="Freeform 15">
              <a:extLst>
                <a:ext uri="{FF2B5EF4-FFF2-40B4-BE49-F238E27FC236}">
                  <a16:creationId xmlns:a16="http://schemas.microsoft.com/office/drawing/2014/main" id="{60545381-EDB5-47D8-9497-D5802F5A40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7" name="Freeform 16">
              <a:extLst>
                <a:ext uri="{FF2B5EF4-FFF2-40B4-BE49-F238E27FC236}">
                  <a16:creationId xmlns:a16="http://schemas.microsoft.com/office/drawing/2014/main" id="{E67012E4-2FDC-4F96-A145-1E426784C4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8" name="Freeform 17">
              <a:extLst>
                <a:ext uri="{FF2B5EF4-FFF2-40B4-BE49-F238E27FC236}">
                  <a16:creationId xmlns:a16="http://schemas.microsoft.com/office/drawing/2014/main" id="{C088EA8D-BA27-4043-967F-595BE451C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9" name="Freeform 18">
              <a:extLst>
                <a:ext uri="{FF2B5EF4-FFF2-40B4-BE49-F238E27FC236}">
                  <a16:creationId xmlns:a16="http://schemas.microsoft.com/office/drawing/2014/main" id="{7D7B306D-2572-4DF7-BC2E-6752033177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0" name="Freeform 19">
              <a:extLst>
                <a:ext uri="{FF2B5EF4-FFF2-40B4-BE49-F238E27FC236}">
                  <a16:creationId xmlns:a16="http://schemas.microsoft.com/office/drawing/2014/main" id="{EBFED6A3-D5D7-4F26-B6EB-091492A99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1" name="Freeform 20">
              <a:extLst>
                <a:ext uri="{FF2B5EF4-FFF2-40B4-BE49-F238E27FC236}">
                  <a16:creationId xmlns:a16="http://schemas.microsoft.com/office/drawing/2014/main" id="{57CA315F-B9C5-4899-A337-C1389083C6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2" name="Freeform 21">
              <a:extLst>
                <a:ext uri="{FF2B5EF4-FFF2-40B4-BE49-F238E27FC236}">
                  <a16:creationId xmlns:a16="http://schemas.microsoft.com/office/drawing/2014/main" id="{F3C62C3A-023D-428B-AEEA-68C9B037B0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3" name="Freeform 22">
              <a:extLst>
                <a:ext uri="{FF2B5EF4-FFF2-40B4-BE49-F238E27FC236}">
                  <a16:creationId xmlns:a16="http://schemas.microsoft.com/office/drawing/2014/main" id="{6132B97B-0D55-426A-8D75-9E7F8FCE70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85" name="Group 1084">
            <a:extLst>
              <a:ext uri="{FF2B5EF4-FFF2-40B4-BE49-F238E27FC236}">
                <a16:creationId xmlns:a16="http://schemas.microsoft.com/office/drawing/2014/main" id="{B28C8CE4-C5A6-4B6C-B428-1D2852C39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14579" y="-786"/>
            <a:ext cx="2356675" cy="6854040"/>
            <a:chOff x="6627813" y="194833"/>
            <a:chExt cx="1952625" cy="5678918"/>
          </a:xfrm>
        </p:grpSpPr>
        <p:sp>
          <p:nvSpPr>
            <p:cNvPr id="1086" name="Freeform 27">
              <a:extLst>
                <a:ext uri="{FF2B5EF4-FFF2-40B4-BE49-F238E27FC236}">
                  <a16:creationId xmlns:a16="http://schemas.microsoft.com/office/drawing/2014/main" id="{6C6C0EAF-AF4D-4E28-B480-93C9A324D9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7" name="Freeform 28">
              <a:extLst>
                <a:ext uri="{FF2B5EF4-FFF2-40B4-BE49-F238E27FC236}">
                  <a16:creationId xmlns:a16="http://schemas.microsoft.com/office/drawing/2014/main" id="{C254D393-7673-4399-AE7D-933ED61B16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8" name="Freeform 29">
              <a:extLst>
                <a:ext uri="{FF2B5EF4-FFF2-40B4-BE49-F238E27FC236}">
                  <a16:creationId xmlns:a16="http://schemas.microsoft.com/office/drawing/2014/main" id="{76A48428-8958-41F8-BCFD-F9EB16A177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9" name="Freeform 30">
              <a:extLst>
                <a:ext uri="{FF2B5EF4-FFF2-40B4-BE49-F238E27FC236}">
                  <a16:creationId xmlns:a16="http://schemas.microsoft.com/office/drawing/2014/main" id="{F895B04F-691C-404F-A9F1-47B315756F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0" name="Freeform 31">
              <a:extLst>
                <a:ext uri="{FF2B5EF4-FFF2-40B4-BE49-F238E27FC236}">
                  <a16:creationId xmlns:a16="http://schemas.microsoft.com/office/drawing/2014/main" id="{38BAB3B8-E8BB-4327-9E73-FFAD5597BD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1" name="Freeform 32">
              <a:extLst>
                <a:ext uri="{FF2B5EF4-FFF2-40B4-BE49-F238E27FC236}">
                  <a16:creationId xmlns:a16="http://schemas.microsoft.com/office/drawing/2014/main" id="{88ED23AE-358F-4EEC-8D62-917EBED710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2" name="Freeform 33">
              <a:extLst>
                <a:ext uri="{FF2B5EF4-FFF2-40B4-BE49-F238E27FC236}">
                  <a16:creationId xmlns:a16="http://schemas.microsoft.com/office/drawing/2014/main" id="{776F07C9-FA92-406A-B934-95BE8CAED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3" name="Freeform 34">
              <a:extLst>
                <a:ext uri="{FF2B5EF4-FFF2-40B4-BE49-F238E27FC236}">
                  <a16:creationId xmlns:a16="http://schemas.microsoft.com/office/drawing/2014/main" id="{BDA1CEAF-E0AD-4A46-8E40-9251837CBF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4" name="Freeform 35">
              <a:extLst>
                <a:ext uri="{FF2B5EF4-FFF2-40B4-BE49-F238E27FC236}">
                  <a16:creationId xmlns:a16="http://schemas.microsoft.com/office/drawing/2014/main" id="{53D21C6F-F2ED-4F73-8B4D-9E2FECBB97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5" name="Freeform 36">
              <a:extLst>
                <a:ext uri="{FF2B5EF4-FFF2-40B4-BE49-F238E27FC236}">
                  <a16:creationId xmlns:a16="http://schemas.microsoft.com/office/drawing/2014/main" id="{2FED37FF-C037-4A76-A8D6-33525D19B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6" name="Freeform 37">
              <a:extLst>
                <a:ext uri="{FF2B5EF4-FFF2-40B4-BE49-F238E27FC236}">
                  <a16:creationId xmlns:a16="http://schemas.microsoft.com/office/drawing/2014/main" id="{8DE0DC4B-718F-4E78-A0AB-8442F28A8C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7" name="Freeform 38">
              <a:extLst>
                <a:ext uri="{FF2B5EF4-FFF2-40B4-BE49-F238E27FC236}">
                  <a16:creationId xmlns:a16="http://schemas.microsoft.com/office/drawing/2014/main" id="{8F80CA79-E2F4-4B1D-97DE-04F9215B0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/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9" name="Rectangle 1098">
            <a:extLst>
              <a:ext uri="{FF2B5EF4-FFF2-40B4-BE49-F238E27FC236}">
                <a16:creationId xmlns:a16="http://schemas.microsoft.com/office/drawing/2014/main" id="{E15F4FDF-1B24-4F56-AF01-4D0645A8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7355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01" name="Freeform 33">
            <a:extLst>
              <a:ext uri="{FF2B5EF4-FFF2-40B4-BE49-F238E27FC236}">
                <a16:creationId xmlns:a16="http://schemas.microsoft.com/office/drawing/2014/main" id="{4FD76CDA-1C6B-40B2-9A61-FD38CE1B4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087355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68C38A01DEE349B1052B190669AC58" ma:contentTypeVersion="4" ma:contentTypeDescription="Create a new document." ma:contentTypeScope="" ma:versionID="82d2b2093e59c00748ea64261cfa0bef">
  <xsd:schema xmlns:xsd="http://www.w3.org/2001/XMLSchema" xmlns:xs="http://www.w3.org/2001/XMLSchema" xmlns:p="http://schemas.microsoft.com/office/2006/metadata/properties" xmlns:ns3="aff4f36f-8ef1-4cda-9937-423737be097f" targetNamespace="http://schemas.microsoft.com/office/2006/metadata/properties" ma:root="true" ma:fieldsID="c91d3905be3ae9c91c3f938cedff73ce" ns3:_="">
    <xsd:import namespace="aff4f36f-8ef1-4cda-9937-423737be097f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f4f36f-8ef1-4cda-9937-423737be097f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F8BA4EA-6051-4631-A441-79D8028ED89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518714F-5E69-4D8D-99D3-60D8F47755B9}">
  <ds:schemaRefs>
    <ds:schemaRef ds:uri="http://schemas.microsoft.com/office/2006/metadata/properties"/>
    <ds:schemaRef ds:uri="http://www.w3.org/2000/xmlns/"/>
  </ds:schemaRefs>
</ds:datastoreItem>
</file>

<file path=customXml/itemProps3.xml><?xml version="1.0" encoding="utf-8"?>
<ds:datastoreItem xmlns:ds="http://schemas.openxmlformats.org/officeDocument/2006/customXml" ds:itemID="{1C505573-1AA0-4DA1-B0EA-867365FEDB2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aff4f36f-8ef1-4cda-9937-423737be097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267</TotalTime>
  <Words>435</Words>
  <Application>Microsoft Office PowerPoint</Application>
  <PresentationFormat>Widescreen</PresentationFormat>
  <Paragraphs>48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Wisp</vt:lpstr>
      <vt:lpstr>MODULE NAME: Problem Solving and Decision Making   MODULE CODE :LCLM4004 STUDENT NAME:Denisa-Alexandra-Sperlea  STUDENT ID :2439084 LECTURER:Thomas Adeyemi Assignment 1: Presentation</vt:lpstr>
      <vt:lpstr>OVERVIEW</vt:lpstr>
      <vt:lpstr>Introduction</vt:lpstr>
      <vt:lpstr>Company background</vt:lpstr>
      <vt:lpstr>Problem: nature and scope</vt:lpstr>
      <vt:lpstr>PESTLE ANALYSIS: Green Haven Florists </vt:lpstr>
      <vt:lpstr>PESTLE ANALYSIS:Green Haven Florists</vt:lpstr>
      <vt:lpstr>Cause and effect analysis: Fishbone diagram 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NAME: Problem Solving and Decision Making   MODULE CODE :LCLM4004 STUDENT NAME:Denisa-Alexandra-Sperlea  STUDENT ID :2439084 LECTURER:Thomas Adeyemi Assignment 1: Presentation</dc:title>
  <dc:creator>Anita Nan</dc:creator>
  <cp:lastModifiedBy>Denisa-Alexandra Sperlea (2439084)</cp:lastModifiedBy>
  <cp:revision>93</cp:revision>
  <dcterms:created xsi:type="dcterms:W3CDTF">2024-10-08T15:58:04Z</dcterms:created>
  <dcterms:modified xsi:type="dcterms:W3CDTF">2025-11-09T17:09:46Z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0x010100E368C38A01DEE349B1052B190669AC58</vt:lpwstr>
  </property>
</Properties>
</file>