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0DB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CDDC1D-7C71-4AE0-8340-CEB1EEA7CDB9}" v="11" dt="2019-12-26T19:55:56.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85" autoAdjust="0"/>
    <p:restoredTop sz="92764" autoAdjust="0"/>
  </p:normalViewPr>
  <p:slideViewPr>
    <p:cSldViewPr snapToGrid="0">
      <p:cViewPr>
        <p:scale>
          <a:sx n="66" d="100"/>
          <a:sy n="66" d="100"/>
        </p:scale>
        <p:origin x="1020" y="-30"/>
      </p:cViewPr>
      <p:guideLst/>
    </p:cSldViewPr>
  </p:slideViewPr>
  <p:notesTextViewPr>
    <p:cViewPr>
      <p:scale>
        <a:sx n="25" d="100"/>
        <a:sy n="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E18524-4D28-4DE2-9ED6-81680B001A67}" type="datetimeFigureOut">
              <a:rPr lang="en-GB" smtClean="0"/>
              <a:t>26/12/2019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BE0D29-B07D-4B9F-9981-D8FF17A420F6}" type="slidenum">
              <a:rPr lang="en-GB" smtClean="0"/>
              <a:t>‹#›</a:t>
            </a:fld>
            <a:endParaRPr lang="en-GB"/>
          </a:p>
        </p:txBody>
      </p:sp>
    </p:spTree>
    <p:extLst>
      <p:ext uri="{BB962C8B-B14F-4D97-AF65-F5344CB8AC3E}">
        <p14:creationId xmlns:p14="http://schemas.microsoft.com/office/powerpoint/2010/main" val="399434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BE0D29-B07D-4B9F-9981-D8FF17A420F6}" type="slidenum">
              <a:rPr lang="en-GB" smtClean="0"/>
              <a:t>1</a:t>
            </a:fld>
            <a:endParaRPr lang="en-GB"/>
          </a:p>
        </p:txBody>
      </p:sp>
    </p:spTree>
    <p:extLst>
      <p:ext uri="{BB962C8B-B14F-4D97-AF65-F5344CB8AC3E}">
        <p14:creationId xmlns:p14="http://schemas.microsoft.com/office/powerpoint/2010/main" val="3929403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0D7EA-009F-4379-87C9-E606C70B89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6EB7D2-8CF2-4C76-AAF5-931E9774F9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9656D1-1EDA-469E-81B1-7FEBE0219B82}"/>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5" name="Footer Placeholder 4">
            <a:extLst>
              <a:ext uri="{FF2B5EF4-FFF2-40B4-BE49-F238E27FC236}">
                <a16:creationId xmlns:a16="http://schemas.microsoft.com/office/drawing/2014/main" id="{9D37936A-5C0D-4B6E-BD40-12ADDF120B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7F2F65-3FBA-4207-833F-E266879DBE80}"/>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3813080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710A7-9AEE-4099-B684-C079D44790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E5F419-B5BE-452A-AA0B-D78B03D080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BAEC3-2CCA-49DB-9394-667D02B73C36}"/>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5" name="Footer Placeholder 4">
            <a:extLst>
              <a:ext uri="{FF2B5EF4-FFF2-40B4-BE49-F238E27FC236}">
                <a16:creationId xmlns:a16="http://schemas.microsoft.com/office/drawing/2014/main" id="{57DF4549-7169-4FA1-A83A-9D3CF6CDF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83DAB4-627F-4FFE-BD31-B4566808D5D0}"/>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393774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892E7-0B36-4404-A289-B6882577E9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6EFAA8-AA5F-4927-9EA1-B64F3C0456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3678C6-53F9-4FB1-A731-20556CA36903}"/>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5" name="Footer Placeholder 4">
            <a:extLst>
              <a:ext uri="{FF2B5EF4-FFF2-40B4-BE49-F238E27FC236}">
                <a16:creationId xmlns:a16="http://schemas.microsoft.com/office/drawing/2014/main" id="{33016341-F103-4ED0-B49B-1A22E9F10A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3A747-96BA-497F-9CE6-0C0C6B0D3A02}"/>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109457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2F63-EF67-4440-B129-E21F65106B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ED7041-92BB-41B2-9674-60BDECB360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F7D719-32D5-4E79-9A1B-AD39B15958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4A7265-1881-430F-AF3F-4E5327F724DF}"/>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6" name="Footer Placeholder 5">
            <a:extLst>
              <a:ext uri="{FF2B5EF4-FFF2-40B4-BE49-F238E27FC236}">
                <a16:creationId xmlns:a16="http://schemas.microsoft.com/office/drawing/2014/main" id="{13ADD26E-D7AB-4154-A0B4-A39372F3E1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D9BA94-D34D-47DC-88A3-CB9D40CA938D}"/>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4261703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4A633-9E96-4DA2-9CF3-63B6042DA3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5D13B3-1474-4E18-BA69-65AE1C18C5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25A820-CE2D-465A-A915-113C9DA069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BA8DC4-4E66-4EE3-A86A-A037F26CFF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398FDF-7D70-4293-B213-99197EFC10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C4069E-14BE-4EE2-8F33-58ABCFC1CC89}"/>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8" name="Footer Placeholder 7">
            <a:extLst>
              <a:ext uri="{FF2B5EF4-FFF2-40B4-BE49-F238E27FC236}">
                <a16:creationId xmlns:a16="http://schemas.microsoft.com/office/drawing/2014/main" id="{B36450F4-28D8-424E-A3DF-5BF1B3A5D3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6BB26F-2C57-4DD4-AF67-C45CD7A241B0}"/>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3922885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2C1F3-78E2-4460-93C9-C8802C88C9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AF15A9-068C-4536-BC7D-F65264674033}"/>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4" name="Footer Placeholder 3">
            <a:extLst>
              <a:ext uri="{FF2B5EF4-FFF2-40B4-BE49-F238E27FC236}">
                <a16:creationId xmlns:a16="http://schemas.microsoft.com/office/drawing/2014/main" id="{EBEB3A7C-E0C9-4E0F-8B5A-3AF838D688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1BBE6B-8BFB-41CF-B808-1E416458CC1B}"/>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1223421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1EF47C-510C-4F16-898F-D82CCCFF9067}"/>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3" name="Footer Placeholder 2">
            <a:extLst>
              <a:ext uri="{FF2B5EF4-FFF2-40B4-BE49-F238E27FC236}">
                <a16:creationId xmlns:a16="http://schemas.microsoft.com/office/drawing/2014/main" id="{54839C58-5D93-45C5-A48D-182507CB0C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B4C850-072C-4463-925D-FD0D2C2197AB}"/>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1813160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96CEB-2C79-4B0E-94A6-E1ACCD1A58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9D9F1C-B0B1-4469-A075-0AD3F72C80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526DF4-7D47-4202-B670-38A7E43604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281714-1B16-470C-9EE6-E6B716CC7915}"/>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6" name="Footer Placeholder 5">
            <a:extLst>
              <a:ext uri="{FF2B5EF4-FFF2-40B4-BE49-F238E27FC236}">
                <a16:creationId xmlns:a16="http://schemas.microsoft.com/office/drawing/2014/main" id="{D213BB93-5609-44A4-BC6D-E2DD342A2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D9201F-C54E-40A0-BB04-1758BA4CB109}"/>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4145822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1D3C0-55C0-4D5D-90E3-66E3459D85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DC0654-45FE-4BFB-AC15-309F488588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EC033E-41B0-45B3-9538-C74D3C33F1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E024F8-F220-43AC-9E4E-046C8ED636C5}"/>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6" name="Footer Placeholder 5">
            <a:extLst>
              <a:ext uri="{FF2B5EF4-FFF2-40B4-BE49-F238E27FC236}">
                <a16:creationId xmlns:a16="http://schemas.microsoft.com/office/drawing/2014/main" id="{B641F518-4E35-4CA6-88AF-DFE501AC7C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4D9A7D-6D44-4DF5-80C7-123E6D3E55D0}"/>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201959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2A0D-EC74-416F-BD2D-A2355442C6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95678A-5F92-4628-9890-B2FB910FE6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C1253C-6F23-4872-BEB3-FD751C7F5D3F}"/>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5" name="Footer Placeholder 4">
            <a:extLst>
              <a:ext uri="{FF2B5EF4-FFF2-40B4-BE49-F238E27FC236}">
                <a16:creationId xmlns:a16="http://schemas.microsoft.com/office/drawing/2014/main" id="{F8167D8B-3F4C-4225-85C9-7D8EDB119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5A1139-F6F6-4CC2-B23B-736CD8D2B6C5}"/>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440641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668F1B-BB03-4D5E-8931-D2B438F0B2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25CD16-0507-4BFB-A630-2142092B30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4183F4-6086-4F65-A8A2-608743A27B9D}"/>
              </a:ext>
            </a:extLst>
          </p:cNvPr>
          <p:cNvSpPr>
            <a:spLocks noGrp="1"/>
          </p:cNvSpPr>
          <p:nvPr>
            <p:ph type="dt" sz="half" idx="10"/>
          </p:nvPr>
        </p:nvSpPr>
        <p:spPr/>
        <p:txBody>
          <a:bodyPr/>
          <a:lstStyle/>
          <a:p>
            <a:fld id="{0077D839-CDD2-4D7A-B49F-444ADE1AECF4}" type="datetimeFigureOut">
              <a:rPr lang="en-GB" smtClean="0"/>
              <a:t>26/12/2019</a:t>
            </a:fld>
            <a:endParaRPr lang="en-GB"/>
          </a:p>
        </p:txBody>
      </p:sp>
      <p:sp>
        <p:nvSpPr>
          <p:cNvPr id="5" name="Footer Placeholder 4">
            <a:extLst>
              <a:ext uri="{FF2B5EF4-FFF2-40B4-BE49-F238E27FC236}">
                <a16:creationId xmlns:a16="http://schemas.microsoft.com/office/drawing/2014/main" id="{739B3B60-EDD7-42E9-936F-F1D7ABC789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10F9F4-1466-4CC6-9F3A-C64B12EF4435}"/>
              </a:ext>
            </a:extLst>
          </p:cNvPr>
          <p:cNvSpPr>
            <a:spLocks noGrp="1"/>
          </p:cNvSpPr>
          <p:nvPr>
            <p:ph type="sldNum" sz="quarter" idx="12"/>
          </p:nvPr>
        </p:nvSpPr>
        <p:spPr/>
        <p:txBody>
          <a:bodyPr/>
          <a:lstStyle/>
          <a:p>
            <a:fld id="{EC2C387B-3FBC-4BEA-9F9F-478160EEA4D4}" type="slidenum">
              <a:rPr lang="en-GB" smtClean="0"/>
              <a:t>‹#›</a:t>
            </a:fld>
            <a:endParaRPr lang="en-GB"/>
          </a:p>
        </p:txBody>
      </p:sp>
    </p:spTree>
    <p:extLst>
      <p:ext uri="{BB962C8B-B14F-4D97-AF65-F5344CB8AC3E}">
        <p14:creationId xmlns:p14="http://schemas.microsoft.com/office/powerpoint/2010/main" val="1185185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6F00B2-45DA-4BCA-8166-07E975A93D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D837BD-089E-4723-A31B-795AD701AD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B56297-2893-4650-8A4E-16B456978B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77D839-CDD2-4D7A-B49F-444ADE1AECF4}" type="datetimeFigureOut">
              <a:rPr lang="en-GB" smtClean="0"/>
              <a:t>26/12/2019</a:t>
            </a:fld>
            <a:endParaRPr lang="en-GB"/>
          </a:p>
        </p:txBody>
      </p:sp>
      <p:sp>
        <p:nvSpPr>
          <p:cNvPr id="5" name="Footer Placeholder 4">
            <a:extLst>
              <a:ext uri="{FF2B5EF4-FFF2-40B4-BE49-F238E27FC236}">
                <a16:creationId xmlns:a16="http://schemas.microsoft.com/office/drawing/2014/main" id="{C1B9BDFD-ED35-4A9E-91E9-8F1239A67E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E160E9-0655-4CE9-80FB-8271CB0873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C387B-3FBC-4BEA-9F9F-478160EEA4D4}" type="slidenum">
              <a:rPr lang="en-GB" smtClean="0"/>
              <a:t>‹#›</a:t>
            </a:fld>
            <a:endParaRPr lang="en-GB"/>
          </a:p>
        </p:txBody>
      </p:sp>
    </p:spTree>
    <p:extLst>
      <p:ext uri="{BB962C8B-B14F-4D97-AF65-F5344CB8AC3E}">
        <p14:creationId xmlns:p14="http://schemas.microsoft.com/office/powerpoint/2010/main" val="19306341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00"/>
            </a:gs>
            <a:gs pos="100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1BB-A12F-436F-82CA-C6E58B2C00AA}"/>
              </a:ext>
            </a:extLst>
          </p:cNvPr>
          <p:cNvSpPr>
            <a:spLocks noGrp="1"/>
          </p:cNvSpPr>
          <p:nvPr>
            <p:ph type="ctrTitle"/>
          </p:nvPr>
        </p:nvSpPr>
        <p:spPr>
          <a:xfrm>
            <a:off x="1524000" y="98475"/>
            <a:ext cx="9144000" cy="844955"/>
          </a:xfrm>
        </p:spPr>
        <p:txBody>
          <a:bodyPr>
            <a:normAutofit fontScale="90000"/>
          </a:bodyPr>
          <a:lstStyle/>
          <a:p>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2000" u="sng">
                <a:latin typeface="Adobe Gothic Std B" panose="020B0800000000000000" pitchFamily="34" charset="-128"/>
                <a:ea typeface="Adobe Gothic Std B" panose="020B0800000000000000" pitchFamily="34" charset="-128"/>
              </a:rPr>
            </a:br>
            <a:br>
              <a:rPr lang="en-GB" sz="1200">
                <a:latin typeface="Adobe Fan Heiti Std B" panose="020B0700000000000000" pitchFamily="34" charset="-128"/>
                <a:ea typeface="Adobe Fan Heiti Std B" panose="020B0700000000000000" pitchFamily="34" charset="-128"/>
              </a:rPr>
            </a:br>
            <a:endParaRPr lang="en-GB" sz="1200" dirty="0">
              <a:latin typeface="Adobe Fan Heiti Std B" panose="020B0700000000000000" pitchFamily="34" charset="-128"/>
              <a:ea typeface="Adobe Fan Heiti Std B" panose="020B0700000000000000" pitchFamily="34" charset="-128"/>
            </a:endParaRPr>
          </a:p>
        </p:txBody>
      </p:sp>
      <p:sp>
        <p:nvSpPr>
          <p:cNvPr id="3" name="Subtitle 2">
            <a:extLst>
              <a:ext uri="{FF2B5EF4-FFF2-40B4-BE49-F238E27FC236}">
                <a16:creationId xmlns:a16="http://schemas.microsoft.com/office/drawing/2014/main" id="{DEC25F0C-DEEA-4251-A6AF-920C484890DD}"/>
              </a:ext>
            </a:extLst>
          </p:cNvPr>
          <p:cNvSpPr>
            <a:spLocks noGrp="1"/>
          </p:cNvSpPr>
          <p:nvPr>
            <p:ph type="subTitle" idx="1"/>
          </p:nvPr>
        </p:nvSpPr>
        <p:spPr>
          <a:xfrm>
            <a:off x="1524000" y="-9889"/>
            <a:ext cx="9144000" cy="208648"/>
          </a:xfrm>
        </p:spPr>
        <p:txBody>
          <a:bodyPr>
            <a:normAutofit fontScale="92500" lnSpcReduction="10000"/>
          </a:bodyPr>
          <a:lstStyle/>
          <a:p>
            <a:r>
              <a:rPr lang="en-GB" sz="1000" b="1" u="sng" dirty="0">
                <a:ea typeface="Adobe Gothic Std B" panose="020B0800000000000000" pitchFamily="34" charset="-128"/>
              </a:rPr>
              <a:t>Developing Literacy, numeracy and digital competency skills within the Foundation Phase</a:t>
            </a:r>
            <a:endParaRPr lang="en-GB" sz="1000" b="1" dirty="0"/>
          </a:p>
        </p:txBody>
      </p:sp>
      <p:sp>
        <p:nvSpPr>
          <p:cNvPr id="5" name="TextBox 4">
            <a:extLst>
              <a:ext uri="{FF2B5EF4-FFF2-40B4-BE49-F238E27FC236}">
                <a16:creationId xmlns:a16="http://schemas.microsoft.com/office/drawing/2014/main" id="{C52CE37B-EE1F-4532-A16E-70F839239701}"/>
              </a:ext>
            </a:extLst>
          </p:cNvPr>
          <p:cNvSpPr txBox="1"/>
          <p:nvPr/>
        </p:nvSpPr>
        <p:spPr>
          <a:xfrm>
            <a:off x="-76199" y="118257"/>
            <a:ext cx="12268199" cy="941796"/>
          </a:xfrm>
          <a:prstGeom prst="rect">
            <a:avLst/>
          </a:prstGeom>
          <a:noFill/>
          <a:ln>
            <a:noFill/>
          </a:ln>
        </p:spPr>
        <p:txBody>
          <a:bodyPr wrap="square" rtlCol="0">
            <a:spAutoFit/>
          </a:bodyPr>
          <a:lstStyle/>
          <a:p>
            <a:pPr algn="just"/>
            <a:r>
              <a:rPr lang="en-GB" sz="690" dirty="0"/>
              <a:t>The transformation to the Welsh education system is underway and the expectations for learners and teachers is clearly set out in the Welsh Government’s ‘Action Plan 2017-21’ (2017). The importance of learners being provided with a range of rich experiences to support them in developing literacy, numeracy and digital skills to a high level, across all six Areas of Learning and Experiences (</a:t>
            </a:r>
            <a:r>
              <a:rPr lang="en-GB" sz="690" dirty="0" err="1"/>
              <a:t>AoLE’s</a:t>
            </a:r>
            <a:r>
              <a:rPr lang="en-GB" sz="690" dirty="0"/>
              <a:t>), is one of the key components of the new curriculum (Welsh Government, 2019). This is reflected in Donaldson’s (2015) report that believes the new curriculum will provide teachers with a clear structure that encourages Cross-curriculum Responsibilities to be embedded across all </a:t>
            </a:r>
            <a:r>
              <a:rPr lang="en-GB" sz="690" dirty="0" err="1"/>
              <a:t>AoLEs</a:t>
            </a:r>
            <a:r>
              <a:rPr lang="en-GB" sz="690" dirty="0"/>
              <a:t>.  Estyn (2013) noted that schools which have adopted a cross-curricular approach to developing in literacy and numeracy skills were consistently achieving good outcomes. Cross-curricular learning is when learners are provided with meaningful experiences that allow them to develop and apply their knowledge, understanding and skills gained, to a range of different subjects (Barnes, 2011). Savage (2011) suggests that, for this to be achieved, teachers need to be given flexibility in how they deliver and develop the curriculum. Kerry (2015) agrees that flexibility for teachers to plan learning experience to meet the needs of their learners is beneficial, however, he also notes that for it to be effective teachers require advanced skills and understanding in pedagogical approaches. Gwenllian (2019) states that while teaching professionals welcome the flexibility of the new Welsh curriculum, they have voiced concerns about the lack of training available for professional development.  To ensure that professional learning and effective communication between practitioners is supported and promoted for the duration of their career, the Welsh Government (2019d) established a national approach to reform teacher training through the introduction of the Professional Standards for Teaching and Leadership (PSTL).  This poster provides examples of how two different models of cross-curricular learning can be applied to the current Foundation Phase curriculum in Wales. The activities discussed provide examples of how skills in the Literacy and Numeracy Framework (LNF) and Digital Competency Framework (DCF) can be  developed using the chosen cross-curricular models. Links will also be made to the four purposes of the new curriculum for Wales.</a:t>
            </a:r>
          </a:p>
        </p:txBody>
      </p:sp>
      <p:sp>
        <p:nvSpPr>
          <p:cNvPr id="6" name="TextBox 5">
            <a:extLst>
              <a:ext uri="{FF2B5EF4-FFF2-40B4-BE49-F238E27FC236}">
                <a16:creationId xmlns:a16="http://schemas.microsoft.com/office/drawing/2014/main" id="{2FAF8834-4DFE-4ECA-BE8E-1D78CDAB594D}"/>
              </a:ext>
            </a:extLst>
          </p:cNvPr>
          <p:cNvSpPr txBox="1"/>
          <p:nvPr/>
        </p:nvSpPr>
        <p:spPr>
          <a:xfrm>
            <a:off x="-81780" y="939347"/>
            <a:ext cx="5139076" cy="1474250"/>
          </a:xfrm>
          <a:prstGeom prst="rect">
            <a:avLst/>
          </a:prstGeom>
          <a:noFill/>
          <a:ln>
            <a:noFill/>
          </a:ln>
        </p:spPr>
        <p:txBody>
          <a:bodyPr wrap="square" rtlCol="0" anchor="t">
            <a:spAutoFit/>
          </a:bodyPr>
          <a:lstStyle/>
          <a:p>
            <a:pPr algn="just"/>
            <a:r>
              <a:rPr lang="en-GB" sz="690" b="1" dirty="0"/>
              <a:t>The theme-based model</a:t>
            </a:r>
          </a:p>
          <a:p>
            <a:pPr algn="just"/>
            <a:r>
              <a:rPr lang="en-GB" sz="690" dirty="0"/>
              <a:t>Theory - Barnes (2015) states that ‘A relevant and authentic theme may be used to generate learning in a wide variety of subjects…’ This model allow the opportunity to develop and apply skills to other curriculum subjects. Barnes (2015) recommends only subjects that will deepen understanding of how to apply skills to a variety of situations should only be included within the theme.</a:t>
            </a:r>
          </a:p>
          <a:p>
            <a:pPr algn="just"/>
            <a:r>
              <a:rPr lang="en-GB" sz="690" dirty="0"/>
              <a:t>Policy – The Welsh Government (2019) ‘Professional standards for teaching and leadership’ states that careful planning of cross-curricular themes provides teachers with the opportunity to encourage learners to develop a deeper understanding and the ability to recognise difference in subject disciplines. However, for the learning to be successful, it would require the teacher  to have confidence in using and applying a wide range of teaching approaches (Welsh Government, 2019). </a:t>
            </a:r>
          </a:p>
          <a:p>
            <a:pPr algn="just"/>
            <a:r>
              <a:rPr lang="en-GB" sz="690" dirty="0"/>
              <a:t>Practice - Estyn (2017) found that children learning through a theme were more actively engaged and this had a positive impact on their literacy skills.  However, Estyn (2017) noted that this structured approach may not allow flexibility for children to experiment and may result in them becoming dependant on their teacher leading the learning.</a:t>
            </a:r>
          </a:p>
          <a:p>
            <a:endParaRPr lang="en-GB" sz="690" dirty="0"/>
          </a:p>
          <a:p>
            <a:endParaRPr lang="en-GB" sz="700" dirty="0"/>
          </a:p>
        </p:txBody>
      </p:sp>
      <p:sp>
        <p:nvSpPr>
          <p:cNvPr id="17" name="TextBox 16">
            <a:extLst>
              <a:ext uri="{FF2B5EF4-FFF2-40B4-BE49-F238E27FC236}">
                <a16:creationId xmlns:a16="http://schemas.microsoft.com/office/drawing/2014/main" id="{97A45510-78C9-4004-B83A-666022EF5EC5}"/>
              </a:ext>
            </a:extLst>
          </p:cNvPr>
          <p:cNvSpPr txBox="1"/>
          <p:nvPr/>
        </p:nvSpPr>
        <p:spPr>
          <a:xfrm>
            <a:off x="6925761" y="850366"/>
            <a:ext cx="5313656" cy="1260345"/>
          </a:xfrm>
          <a:prstGeom prst="rect">
            <a:avLst/>
          </a:prstGeom>
          <a:noFill/>
          <a:ln>
            <a:noFill/>
          </a:ln>
        </p:spPr>
        <p:txBody>
          <a:bodyPr wrap="square" rtlCol="0">
            <a:spAutoFit/>
          </a:bodyPr>
          <a:lstStyle/>
          <a:p>
            <a:pPr algn="just"/>
            <a:r>
              <a:rPr lang="en-GB" sz="690" b="1" dirty="0"/>
              <a:t>The opportunistic model</a:t>
            </a:r>
          </a:p>
          <a:p>
            <a:pPr algn="just"/>
            <a:r>
              <a:rPr lang="en-GB" sz="690" dirty="0"/>
              <a:t>Theory - Barnes (2011, p.63) states that ‘The teacher exploits unpredictable and child-led learning opportunities arising from a powerful and shared experience.’ Barnes (2011, p.63) acknowledges that as this approach can be ‘…unpredictable and include an element of risk.’ This model ‘…does not mean that the teacher is a mere facilitator or observer – direct teaching and rigorous planning often underpins the best opportunistic learning.’</a:t>
            </a:r>
          </a:p>
          <a:p>
            <a:pPr algn="just"/>
            <a:r>
              <a:rPr lang="en-GB" sz="690" dirty="0"/>
              <a:t>Policy - The Welsh Government (2019) ‘Professional standards for teaching and leadership’ states that teachers should provide authentic learning experiences that are initiated from learners interests. However, it requires teacher to have good subject knowledge and be confident enough to respond and build upon opportunistic learning opportunities when the arise (Welsh Government, 2019).</a:t>
            </a:r>
          </a:p>
          <a:p>
            <a:pPr algn="just"/>
            <a:r>
              <a:rPr lang="en-GB" sz="690" dirty="0"/>
              <a:t>Practice - Estyn (2017) found that the opportunistic child-initiated learning approach saw an increase in pupils confidence and persistence in taking risks whilst completing problem solving activities. However,  Estyn (2017) noted that some staff believed that this approach did not develop pupil’s literacy skills well enough.</a:t>
            </a:r>
            <a:endParaRPr lang="en-GB" dirty="0"/>
          </a:p>
        </p:txBody>
      </p:sp>
      <p:sp>
        <p:nvSpPr>
          <p:cNvPr id="18" name="TextBox 17">
            <a:extLst>
              <a:ext uri="{FF2B5EF4-FFF2-40B4-BE49-F238E27FC236}">
                <a16:creationId xmlns:a16="http://schemas.microsoft.com/office/drawing/2014/main" id="{E5FB06F0-70AB-4CD3-A955-2559FD45F2A5}"/>
              </a:ext>
            </a:extLst>
          </p:cNvPr>
          <p:cNvSpPr txBox="1"/>
          <p:nvPr/>
        </p:nvSpPr>
        <p:spPr>
          <a:xfrm>
            <a:off x="5081004" y="1069814"/>
            <a:ext cx="1844758" cy="307777"/>
          </a:xfrm>
          <a:prstGeom prst="rect">
            <a:avLst/>
          </a:prstGeom>
          <a:noFill/>
        </p:spPr>
        <p:txBody>
          <a:bodyPr wrap="square" rtlCol="0">
            <a:spAutoFit/>
          </a:bodyPr>
          <a:lstStyle/>
          <a:p>
            <a:r>
              <a:rPr lang="en-GB" sz="690" b="1" dirty="0">
                <a:ea typeface="Adobe Fan Heiti Std B" panose="020B0700000000000000" pitchFamily="34" charset="-128"/>
              </a:rPr>
              <a:t>Barnes (2015) has identified at least seven different modes of cross-curricular learning:</a:t>
            </a:r>
          </a:p>
        </p:txBody>
      </p:sp>
      <p:sp>
        <p:nvSpPr>
          <p:cNvPr id="19" name="Arrow: Left 18">
            <a:extLst>
              <a:ext uri="{FF2B5EF4-FFF2-40B4-BE49-F238E27FC236}">
                <a16:creationId xmlns:a16="http://schemas.microsoft.com/office/drawing/2014/main" id="{5C8CC4AE-A353-4A05-BEBD-C7D584AE5BAC}"/>
              </a:ext>
            </a:extLst>
          </p:cNvPr>
          <p:cNvSpPr/>
          <p:nvPr/>
        </p:nvSpPr>
        <p:spPr>
          <a:xfrm>
            <a:off x="5128421" y="1326610"/>
            <a:ext cx="443878" cy="2082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Osiris Staffroom article by Dr Jonathan Barnes">
            <a:extLst>
              <a:ext uri="{FF2B5EF4-FFF2-40B4-BE49-F238E27FC236}">
                <a16:creationId xmlns:a16="http://schemas.microsoft.com/office/drawing/2014/main" id="{0876EC99-66E8-49E6-8584-BA25EF4EA0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6288" y="1552671"/>
            <a:ext cx="585792" cy="5314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siris Staffroom article by Dr Jonathan Barnes">
            <a:extLst>
              <a:ext uri="{FF2B5EF4-FFF2-40B4-BE49-F238E27FC236}">
                <a16:creationId xmlns:a16="http://schemas.microsoft.com/office/drawing/2014/main" id="{D526DBA4-4815-4B74-A476-65F8D2732D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7247" y="1553984"/>
            <a:ext cx="592743" cy="53148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8FF9A33F-E514-4750-B0DB-8B308C0370F0}"/>
              </a:ext>
            </a:extLst>
          </p:cNvPr>
          <p:cNvSpPr txBox="1"/>
          <p:nvPr/>
        </p:nvSpPr>
        <p:spPr>
          <a:xfrm>
            <a:off x="5695743" y="1919278"/>
            <a:ext cx="6543674" cy="5190652"/>
          </a:xfrm>
          <a:prstGeom prst="rect">
            <a:avLst/>
          </a:prstGeom>
          <a:noFill/>
          <a:ln>
            <a:noFill/>
          </a:ln>
        </p:spPr>
        <p:txBody>
          <a:bodyPr wrap="square" rtlCol="0">
            <a:spAutoFit/>
          </a:bodyPr>
          <a:lstStyle/>
          <a:p>
            <a:endParaRPr lang="en-GB" sz="690" b="1" u="sng" dirty="0">
              <a:ea typeface="Adobe Fan Heiti Std B" panose="020B0700000000000000" pitchFamily="34" charset="-128"/>
            </a:endParaRPr>
          </a:p>
          <a:p>
            <a:pPr algn="just"/>
            <a:r>
              <a:rPr lang="en-GB" sz="690" b="1" u="sng" dirty="0">
                <a:ea typeface="Adobe Fan Heiti Std B" panose="020B0700000000000000" pitchFamily="34" charset="-128"/>
              </a:rPr>
              <a:t>Year 2 - an example of how the opportunistic model could be applied</a:t>
            </a:r>
          </a:p>
          <a:p>
            <a:pPr algn="just"/>
            <a:r>
              <a:rPr lang="en-GB" sz="690" dirty="0"/>
              <a:t>Brief overview – At the beginning of each week the children get the opportunity to share their thought and feelings about the previous week with the rest of the class. A few of the children were upset that they were unable to use their local playground/park anymore as it has been declared unsafe by the local council. The class decide that they would like to try and save the park from permanent closure. This leads on to a class problem-based learning experience. During further class discussions, the teacher suggests that the children could start a petition and write a letter to the council. The children ask if they can visit the park and plan a fundraising day to raise money. The teacher arranges for the children to visit the park and for a representative from the council to visit their class. The children are asked to try and identify some of the reasons why the park has being closed. The children are then split into group, with each group focusing on a different issue. Photographic evidence is taken and then each group discuss possible solutions. The teacher then plans activities and lessons over the term to support the children with their mission to save their local park. </a:t>
            </a:r>
          </a:p>
          <a:p>
            <a:pPr algn="just"/>
            <a:r>
              <a:rPr lang="en-GB" sz="690" b="1" dirty="0">
                <a:solidFill>
                  <a:srgbClr val="FF0000"/>
                </a:solidFill>
              </a:rPr>
              <a:t>Focused activity 1 – ‘Planning the creation of a group poster’</a:t>
            </a:r>
          </a:p>
          <a:p>
            <a:pPr algn="just"/>
            <a:r>
              <a:rPr lang="en-GB" sz="690" dirty="0"/>
              <a:t>The children decide that they will need to make posters to inform people about their planned fundraising day. They use J2Launch to search for poster ideas. The teacher will also provide examples of posters. Together the class discuss the layout, presentation and organisation of a poster. The class discuss what the criteria makes a poster successful in engaging and informing the intended audience. Each group will then be given time to think about how to create and present information, in a poster format, on the park issue they were focusing on. </a:t>
            </a:r>
          </a:p>
          <a:p>
            <a:pPr algn="just"/>
            <a:r>
              <a:rPr lang="en-GB" sz="690" b="1" dirty="0"/>
              <a:t>Links to the curriculum – Language, literacy and communication skills</a:t>
            </a:r>
          </a:p>
          <a:p>
            <a:pPr algn="just"/>
            <a:r>
              <a:rPr lang="en-GB" sz="690" dirty="0"/>
              <a:t>Strand - Reading. Element – Responding to what has been read. Aspect - Response and analysis - express views about information and details in a text, considering content, ideas, presentation, organisation and the language used. </a:t>
            </a:r>
          </a:p>
          <a:p>
            <a:pPr algn="just"/>
            <a:r>
              <a:rPr lang="en-GB" sz="690" dirty="0"/>
              <a:t>Strand – Writing. Element – Organising ideas and information - use written language for different purposes, audiences or functions within play and structured activities</a:t>
            </a:r>
          </a:p>
          <a:p>
            <a:pPr algn="just"/>
            <a:r>
              <a:rPr lang="en-GB" sz="690" b="1" dirty="0">
                <a:solidFill>
                  <a:srgbClr val="F30DB1"/>
                </a:solidFill>
              </a:rPr>
              <a:t>Link to LNF – Literacy skill </a:t>
            </a:r>
            <a:r>
              <a:rPr lang="en-GB" sz="690" dirty="0">
                <a:solidFill>
                  <a:srgbClr val="F30DB1"/>
                </a:solidFill>
              </a:rPr>
              <a:t>– Strand - Reading across the curriculum. Element – Locating, selecting and using information. Aspect – Reading strategies. </a:t>
            </a:r>
          </a:p>
          <a:p>
            <a:pPr lvl="0" algn="just"/>
            <a:r>
              <a:rPr lang="en-GB" sz="690" dirty="0">
                <a:solidFill>
                  <a:srgbClr val="F30DB1"/>
                </a:solidFill>
              </a:rPr>
              <a:t>identify and use text features, </a:t>
            </a:r>
            <a:r>
              <a:rPr lang="en-GB" sz="690" i="1" dirty="0">
                <a:solidFill>
                  <a:srgbClr val="F30DB1"/>
                </a:solidFill>
              </a:rPr>
              <a:t>e.g. titles, headings and pictures</a:t>
            </a:r>
            <a:r>
              <a:rPr lang="en-GB" sz="690" dirty="0">
                <a:solidFill>
                  <a:srgbClr val="F30DB1"/>
                </a:solidFill>
              </a:rPr>
              <a:t>, to locate and understand specific information</a:t>
            </a:r>
          </a:p>
          <a:p>
            <a:pPr algn="just"/>
            <a:r>
              <a:rPr lang="en-GB" sz="690" b="1" dirty="0">
                <a:solidFill>
                  <a:srgbClr val="7030A0"/>
                </a:solidFill>
              </a:rPr>
              <a:t>Link to DCF - Digital competency </a:t>
            </a:r>
            <a:r>
              <a:rPr lang="en-GB" sz="690" dirty="0">
                <a:solidFill>
                  <a:srgbClr val="7030A0"/>
                </a:solidFill>
              </a:rPr>
              <a:t>– Strand – Producing. Element – Planning, sourcing and searching.</a:t>
            </a:r>
          </a:p>
          <a:p>
            <a:pPr lvl="0" algn="just" fontAlgn="base"/>
            <a:r>
              <a:rPr lang="en-GB" sz="690" dirty="0">
                <a:solidFill>
                  <a:srgbClr val="7030A0"/>
                </a:solidFill>
              </a:rPr>
              <a:t>plan how to complete a task in relation to identified success criteria - use keywords to search for specific information to solve a problem, </a:t>
            </a:r>
            <a:r>
              <a:rPr lang="en-GB" sz="690" i="1" dirty="0">
                <a:solidFill>
                  <a:srgbClr val="7030A0"/>
                </a:solidFill>
              </a:rPr>
              <a:t>e.g. type keywords into a search engine and explain how their choice of website helps to solve the problem</a:t>
            </a:r>
            <a:r>
              <a:rPr lang="en-GB" sz="690" dirty="0">
                <a:solidFill>
                  <a:srgbClr val="7030A0"/>
                </a:solidFill>
              </a:rPr>
              <a:t>.</a:t>
            </a:r>
          </a:p>
          <a:p>
            <a:pPr algn="just" fontAlgn="base"/>
            <a:r>
              <a:rPr lang="en-GB" sz="690" b="1" dirty="0">
                <a:solidFill>
                  <a:srgbClr val="0070C0"/>
                </a:solidFill>
              </a:rPr>
              <a:t>Link to the four purposes - Ambitious, capable learners who: use digital technologies creatively to communicate, find and analyse information.</a:t>
            </a:r>
          </a:p>
          <a:p>
            <a:pPr algn="just"/>
            <a:r>
              <a:rPr lang="en-GB" sz="690" b="1" dirty="0">
                <a:solidFill>
                  <a:srgbClr val="FF0000"/>
                </a:solidFill>
              </a:rPr>
              <a:t>Focused activity 2 – ‘Creating the group poster’</a:t>
            </a:r>
          </a:p>
          <a:p>
            <a:pPr algn="just"/>
            <a:r>
              <a:rPr lang="en-GB" sz="690" dirty="0"/>
              <a:t>The teacher will support the children to use Microsoft Word on </a:t>
            </a:r>
            <a:r>
              <a:rPr lang="en-GB" sz="690" dirty="0" err="1"/>
              <a:t>Hwb</a:t>
            </a:r>
            <a:r>
              <a:rPr lang="en-GB" sz="690" dirty="0"/>
              <a:t> collaboratively to create, produce and save their groups poster. The children will the poster success criteria they created to ensure they stay on task. Time will be given to support the children to complete the activity. The class will then consider and use different ways of displaying and sharing their posters with the public. This could be though a combination of online and offline methods.</a:t>
            </a:r>
          </a:p>
          <a:p>
            <a:pPr algn="just"/>
            <a:r>
              <a:rPr lang="en-GB" sz="690" b="1" dirty="0"/>
              <a:t>Links to the curriculum - Creative Development </a:t>
            </a:r>
          </a:p>
          <a:p>
            <a:pPr algn="just"/>
            <a:r>
              <a:rPr lang="en-GB" sz="690" dirty="0"/>
              <a:t>Range - be involved in activities that allow them to work as individuals and in groups. Skill – develop their understanding of planning, designing, modelling, modifying and reflecting.</a:t>
            </a:r>
          </a:p>
          <a:p>
            <a:pPr algn="just"/>
            <a:r>
              <a:rPr lang="en-GB" sz="690" b="1" dirty="0">
                <a:solidFill>
                  <a:srgbClr val="F30DB1"/>
                </a:solidFill>
              </a:rPr>
              <a:t>Link to LNF - Literacy skill </a:t>
            </a:r>
            <a:r>
              <a:rPr lang="en-GB" sz="690" dirty="0">
                <a:solidFill>
                  <a:srgbClr val="F30DB1"/>
                </a:solidFill>
              </a:rPr>
              <a:t>- Strand – Writing across the curriculum. Element – Organising ideas and information. Aspect – Meaning, purposes, readers</a:t>
            </a:r>
          </a:p>
          <a:p>
            <a:pPr lvl="0" algn="just"/>
            <a:r>
              <a:rPr lang="en-GB" sz="690" dirty="0">
                <a:solidFill>
                  <a:srgbClr val="F30DB1"/>
                </a:solidFill>
              </a:rPr>
              <a:t>write for different purposes</a:t>
            </a:r>
          </a:p>
          <a:p>
            <a:pPr lvl="0" algn="just"/>
            <a:r>
              <a:rPr lang="en-GB" sz="690" dirty="0">
                <a:solidFill>
                  <a:srgbClr val="F30DB1"/>
                </a:solidFill>
              </a:rPr>
              <a:t>experiment with different formats and layouts on-screen, using the facility to move text and pictures around easily.</a:t>
            </a:r>
          </a:p>
          <a:p>
            <a:pPr algn="just"/>
            <a:r>
              <a:rPr lang="en-GB" sz="690" b="1" dirty="0">
                <a:solidFill>
                  <a:srgbClr val="7030A0"/>
                </a:solidFill>
              </a:rPr>
              <a:t>Link to DCF - Digital competency </a:t>
            </a:r>
            <a:r>
              <a:rPr lang="en-GB" sz="690" dirty="0">
                <a:solidFill>
                  <a:srgbClr val="7030A0"/>
                </a:solidFill>
              </a:rPr>
              <a:t>– Strand – Interacting and collaboration. Element – Collaboration -use an online collaborative platform to create or edit a file, </a:t>
            </a:r>
            <a:r>
              <a:rPr lang="en-GB" sz="690" i="1" dirty="0">
                <a:solidFill>
                  <a:srgbClr val="7030A0"/>
                </a:solidFill>
              </a:rPr>
              <a:t>e.g. word processing, presenting tools, spreadsheets</a:t>
            </a:r>
            <a:r>
              <a:rPr lang="en-GB" sz="690" dirty="0">
                <a:solidFill>
                  <a:srgbClr val="7030A0"/>
                </a:solidFill>
              </a:rPr>
              <a:t>. Element - Storing and sharing - save work using an appropriate file name, </a:t>
            </a:r>
            <a:r>
              <a:rPr lang="en-GB" sz="690" i="1" dirty="0">
                <a:solidFill>
                  <a:srgbClr val="7030A0"/>
                </a:solidFill>
              </a:rPr>
              <a:t>e.g. child's name and simple title.</a:t>
            </a:r>
          </a:p>
          <a:p>
            <a:pPr algn="just"/>
            <a:r>
              <a:rPr lang="en-GB" sz="690" b="1" dirty="0">
                <a:solidFill>
                  <a:srgbClr val="0070C0"/>
                </a:solidFill>
              </a:rPr>
              <a:t>Link to the four purposes – Enterprising, creative contributors who: connect and apply their knowledge and skills to create ideas and products.</a:t>
            </a:r>
          </a:p>
          <a:p>
            <a:pPr algn="just"/>
            <a:r>
              <a:rPr lang="en-GB" sz="690" b="1" dirty="0">
                <a:solidFill>
                  <a:srgbClr val="FF0000"/>
                </a:solidFill>
              </a:rPr>
              <a:t>Focused activity 3 – ‘The fundraising event’</a:t>
            </a:r>
          </a:p>
          <a:p>
            <a:pPr algn="just"/>
            <a:r>
              <a:rPr lang="en-GB" sz="690" dirty="0"/>
              <a:t>In previous lessons each group would have decided on their choice of a fundraising stall. Each group would have decided the costing of products or experiences their stall is offering. The only rule is that the cost of the items must be a multiple of 10. The children will be responsible for receiving money and working out the correct change to be given. The teacher will observe and support the children.</a:t>
            </a:r>
          </a:p>
          <a:p>
            <a:pPr algn="just"/>
            <a:r>
              <a:rPr lang="en-GB" sz="690" b="1" dirty="0"/>
              <a:t>Links to the curriculum – Personal and social development, well-being and cultural diversity</a:t>
            </a:r>
          </a:p>
          <a:p>
            <a:pPr algn="just"/>
            <a:r>
              <a:rPr lang="en-GB" sz="690" dirty="0"/>
              <a:t>Range - activities that allow them to adopt a range of roles, including leadership within a small group, paired learning or working within a team. Skill - form relationships and feel confident to play and work cooperatively</a:t>
            </a:r>
          </a:p>
          <a:p>
            <a:pPr algn="just"/>
            <a:r>
              <a:rPr lang="en-GB" sz="690" b="1" dirty="0">
                <a:solidFill>
                  <a:srgbClr val="00B050"/>
                </a:solidFill>
              </a:rPr>
              <a:t>Links to LNF – Numeracy skill - Strand – </a:t>
            </a:r>
            <a:r>
              <a:rPr lang="en-GB" sz="690" dirty="0">
                <a:solidFill>
                  <a:srgbClr val="00B050"/>
                </a:solidFill>
              </a:rPr>
              <a:t>Using number skills. Element – Manage money - find totals and give change from multiples of 10p.</a:t>
            </a:r>
          </a:p>
          <a:p>
            <a:pPr algn="just"/>
            <a:r>
              <a:rPr lang="en-GB" sz="690" b="1" dirty="0">
                <a:solidFill>
                  <a:srgbClr val="0070C0"/>
                </a:solidFill>
              </a:rPr>
              <a:t>Link to the four purposes – Enterprising, creative contributors who: give their energy and skills so that other people will benefit.</a:t>
            </a:r>
          </a:p>
          <a:p>
            <a:pPr algn="just"/>
            <a:endParaRPr lang="en-GB" sz="690" b="1" dirty="0">
              <a:solidFill>
                <a:srgbClr val="0070C0"/>
              </a:solidFill>
            </a:endParaRPr>
          </a:p>
          <a:p>
            <a:endParaRPr lang="en-GB" sz="700" dirty="0">
              <a:solidFill>
                <a:srgbClr val="00B050"/>
              </a:solidFill>
            </a:endParaRPr>
          </a:p>
        </p:txBody>
      </p:sp>
      <p:sp>
        <p:nvSpPr>
          <p:cNvPr id="26" name="TextBox 25">
            <a:extLst>
              <a:ext uri="{FF2B5EF4-FFF2-40B4-BE49-F238E27FC236}">
                <a16:creationId xmlns:a16="http://schemas.microsoft.com/office/drawing/2014/main" id="{689693FD-980B-4E53-98AD-7B567CC2A2CA}"/>
              </a:ext>
            </a:extLst>
          </p:cNvPr>
          <p:cNvSpPr txBox="1"/>
          <p:nvPr/>
        </p:nvSpPr>
        <p:spPr>
          <a:xfrm>
            <a:off x="-76199" y="2006138"/>
            <a:ext cx="5892435" cy="4945969"/>
          </a:xfrm>
          <a:prstGeom prst="rect">
            <a:avLst/>
          </a:prstGeom>
          <a:noFill/>
          <a:ln>
            <a:noFill/>
          </a:ln>
        </p:spPr>
        <p:txBody>
          <a:bodyPr wrap="square" numCol="1" rtlCol="0" anchor="t">
            <a:spAutoFit/>
          </a:bodyPr>
          <a:lstStyle/>
          <a:p>
            <a:pPr algn="just"/>
            <a:endParaRPr lang="en-GB" sz="690" b="1" u="sng" dirty="0">
              <a:solidFill>
                <a:schemeClr val="tx1">
                  <a:lumMod val="95000"/>
                  <a:lumOff val="5000"/>
                </a:schemeClr>
              </a:solidFill>
              <a:ea typeface="Adobe Fan Heiti Std B" panose="020B0700000000000000" pitchFamily="34" charset="-128"/>
            </a:endParaRPr>
          </a:p>
          <a:p>
            <a:pPr algn="just"/>
            <a:r>
              <a:rPr lang="en-GB" sz="690" b="1" u="sng" dirty="0">
                <a:solidFill>
                  <a:schemeClr val="tx1">
                    <a:lumMod val="95000"/>
                    <a:lumOff val="5000"/>
                  </a:schemeClr>
                </a:solidFill>
                <a:ea typeface="Adobe Fan Heiti Std B" panose="020B0700000000000000" pitchFamily="34" charset="-128"/>
              </a:rPr>
              <a:t>Nursery – an example of how the theme-based model could be applied</a:t>
            </a:r>
          </a:p>
          <a:p>
            <a:pPr algn="just"/>
            <a:r>
              <a:rPr lang="en-GB" sz="690" dirty="0"/>
              <a:t>Brief overview – The theme of the term is space. After morning registration, the teacher informs the children that when she arrived at school this morning, she found Alfie the Alien outside their classroom door. The teacher explains how Alfie told her that he was trying to travel back to his home planet when his spaceship broke into pieces. The task is for the children to work collaboratively in groups to help Alfie return home safely.  The class will be divided into 4 groups. The teacher has planned a carousel of 3 focused activities that support the development of skills found in the PSD. All areas of the class will have continuous and enhanced learning opportunity and challenges in the theme of space for forth group of children. The children will be reminded of these challenges throughout the day and QR codes would have been placed in each area. The children will have access to I-pads and are able to scan the QR codes to see a video clip of the teaching staff completing the challenges.</a:t>
            </a:r>
          </a:p>
          <a:p>
            <a:pPr algn="just"/>
            <a:r>
              <a:rPr lang="en-GB" sz="690" b="1" dirty="0">
                <a:solidFill>
                  <a:srgbClr val="FF0000"/>
                </a:solidFill>
              </a:rPr>
              <a:t>Focused activity 1 – ‘Shape rocket’</a:t>
            </a:r>
          </a:p>
          <a:p>
            <a:pPr algn="just"/>
            <a:r>
              <a:rPr lang="en-GB" sz="650" dirty="0"/>
              <a:t>The activity will involve the children working collaboratively to find parts of Alfie’s spaceship to put it back together. The teacher will show the children an image of Alfie’s rocket. There will be a discussion about the different types of shapes and the teacher, and the children will count how many there are of each. The group will then go outdoor and hunt for the shapes. Once all the shapes are collected, they will go back into the class and put Alfie’s spaceship together. The children will then discuss how completing the task will help Alfie get home. The teacher will each child to count the amount of a certain shape (count reliably up to 5). To progress the learning for more able children, the teacher can ask them to count the total of 2 types of shapes.  (Include an image here).</a:t>
            </a:r>
            <a:endParaRPr lang="en-GB" sz="650" dirty="0">
              <a:cs typeface="Calibri"/>
            </a:endParaRPr>
          </a:p>
          <a:p>
            <a:pPr algn="just"/>
            <a:r>
              <a:rPr lang="en-GB" sz="690" b="1" dirty="0"/>
              <a:t>Links to the curriculum </a:t>
            </a:r>
            <a:r>
              <a:rPr lang="en-GB" sz="690" dirty="0"/>
              <a:t>– Mathematics – Strand – Using geometry skills. Element – Shape; recognise and use the names for 2D shapes (circle, square and triangle) within play activities and the environment, use and build with 2D and 3D shapes within play-based activities. </a:t>
            </a:r>
          </a:p>
          <a:p>
            <a:pPr algn="just"/>
            <a:r>
              <a:rPr lang="en-GB" sz="690" b="1" dirty="0"/>
              <a:t>Personal and Social Development, Well-being and Cultural Diversity</a:t>
            </a:r>
          </a:p>
          <a:p>
            <a:pPr algn="just"/>
            <a:r>
              <a:rPr lang="en-GB" sz="690" dirty="0"/>
              <a:t>Range - activities in the indoor and outdoor learning environments, activities that allow them to solve problems and discuss outcomes.</a:t>
            </a:r>
          </a:p>
          <a:p>
            <a:pPr algn="just"/>
            <a:r>
              <a:rPr lang="en-GB" sz="690" dirty="0"/>
              <a:t>Skills – Personal development - show curiosity and develop positive attitudes to new experiences and learning, take risks and become confident explorers of their indoor and outdoor environment.</a:t>
            </a:r>
          </a:p>
          <a:p>
            <a:pPr algn="just"/>
            <a:r>
              <a:rPr lang="en-GB" sz="690" b="1" dirty="0">
                <a:solidFill>
                  <a:srgbClr val="00B050"/>
                </a:solidFill>
              </a:rPr>
              <a:t>Link to LNF - Numeracy skill - </a:t>
            </a:r>
            <a:r>
              <a:rPr lang="en-GB" sz="690" dirty="0">
                <a:solidFill>
                  <a:srgbClr val="00B050"/>
                </a:solidFill>
              </a:rPr>
              <a:t>Strand – Using number skills. Element – Use number facts and relationships: count reliably up to 5 objects.</a:t>
            </a:r>
          </a:p>
          <a:p>
            <a:pPr algn="just"/>
            <a:r>
              <a:rPr lang="en-GB" sz="690" b="1" dirty="0">
                <a:solidFill>
                  <a:srgbClr val="0070C0"/>
                </a:solidFill>
              </a:rPr>
              <a:t>Link to the four purposes - Enterprising, creative contributors who: give of their energy and skills so that others will benefit</a:t>
            </a:r>
            <a:r>
              <a:rPr lang="en-GB" sz="690" dirty="0">
                <a:solidFill>
                  <a:srgbClr val="0070C0"/>
                </a:solidFill>
              </a:rPr>
              <a:t>.</a:t>
            </a:r>
          </a:p>
          <a:p>
            <a:pPr algn="just"/>
            <a:r>
              <a:rPr lang="en-GB" sz="690" b="1" dirty="0">
                <a:solidFill>
                  <a:srgbClr val="FF0000"/>
                </a:solidFill>
              </a:rPr>
              <a:t>Focused activity 2 – ‘Sending a message home for Alfie’</a:t>
            </a:r>
          </a:p>
          <a:p>
            <a:pPr algn="just"/>
            <a:r>
              <a:rPr lang="en-GB" sz="690" dirty="0"/>
              <a:t>The activity will involve the children discussing different ways they can communicate online. The teacher will show them an example of how to send an email. The children will have the opportunity to send a group video message to Alfie’s family to let them know where he is and that he is safe. The teacher will assist the children to complete the task using I-pads. </a:t>
            </a:r>
          </a:p>
          <a:p>
            <a:pPr algn="just"/>
            <a:r>
              <a:rPr lang="en-GB" sz="690" b="1" dirty="0"/>
              <a:t>Links to the curriculum – Personal and Social Development, Well-being and Cultural Diversity</a:t>
            </a:r>
          </a:p>
          <a:p>
            <a:pPr algn="just"/>
            <a:r>
              <a:rPr lang="en-GB" sz="690" dirty="0"/>
              <a:t>Range - different resources such as those in print and interactive forms. Skills – Personal development - experiment with new learning opportunities, including ICT.</a:t>
            </a:r>
          </a:p>
          <a:p>
            <a:pPr algn="just"/>
            <a:r>
              <a:rPr lang="en-GB" sz="690" b="1" dirty="0">
                <a:solidFill>
                  <a:srgbClr val="7030A0"/>
                </a:solidFill>
              </a:rPr>
              <a:t>Link to DCF – Digital Competency </a:t>
            </a:r>
            <a:r>
              <a:rPr lang="en-GB" sz="690" dirty="0">
                <a:solidFill>
                  <a:srgbClr val="7030A0"/>
                </a:solidFill>
              </a:rPr>
              <a:t>– Strand – Interacting and collaborating. Element – Communication. Skill - Understand that there are different forms of online communication, e.g. e-mail, messaging, video call.</a:t>
            </a:r>
          </a:p>
          <a:p>
            <a:pPr algn="just"/>
            <a:r>
              <a:rPr lang="en-GB" sz="690" b="1" dirty="0">
                <a:solidFill>
                  <a:srgbClr val="0070C0"/>
                </a:solidFill>
              </a:rPr>
              <a:t>Link to the four purposes – Ambitious, capable learners who: use digital technology creatively to communicate.</a:t>
            </a:r>
          </a:p>
          <a:p>
            <a:pPr algn="just"/>
            <a:r>
              <a:rPr lang="en-GB" sz="690" b="1" dirty="0">
                <a:solidFill>
                  <a:srgbClr val="FF0000"/>
                </a:solidFill>
              </a:rPr>
              <a:t>Focused activity 3 – ‘Circle time – How does Alfie’s feel?’</a:t>
            </a:r>
          </a:p>
          <a:p>
            <a:pPr algn="just"/>
            <a:r>
              <a:rPr lang="en-GB" sz="690" dirty="0"/>
              <a:t>The activity will involve the children sitting in a circle and discussing how Alfie is feeling (scared, sad, upset etc). The children will pass Alfie around the circle. Each child will have the chance to help Alfie feel better by sharing a time they felt scared or sad and who or how they were helped to feel better. The teacher will give the children an example of this and will also give support to individuals when needed.</a:t>
            </a:r>
          </a:p>
          <a:p>
            <a:pPr algn="just"/>
            <a:r>
              <a:rPr lang="en-GB" sz="690" b="1" dirty="0"/>
              <a:t>Links to the curriculum – Personal and Social Development, Well-being and Cultural Diversity</a:t>
            </a:r>
          </a:p>
          <a:p>
            <a:pPr algn="just"/>
            <a:r>
              <a:rPr lang="en-GB" sz="690" dirty="0"/>
              <a:t>Range – activities that allow them to communicate their ideas, values and beliefs about themselves, others and the world. Skill – Personal development - express and communicate different feelings and emotions – their own and those of others.</a:t>
            </a:r>
          </a:p>
          <a:p>
            <a:pPr algn="just"/>
            <a:r>
              <a:rPr lang="en-GB" sz="690" b="1" dirty="0">
                <a:solidFill>
                  <a:srgbClr val="F30DB1"/>
                </a:solidFill>
              </a:rPr>
              <a:t>Link to LNF – Literacy skill </a:t>
            </a:r>
            <a:r>
              <a:rPr lang="en-GB" sz="690" dirty="0">
                <a:solidFill>
                  <a:srgbClr val="F30DB1"/>
                </a:solidFill>
              </a:rPr>
              <a:t>– Strand – </a:t>
            </a:r>
            <a:r>
              <a:rPr lang="en-GB" sz="690" dirty="0" err="1">
                <a:solidFill>
                  <a:srgbClr val="F30DB1"/>
                </a:solidFill>
              </a:rPr>
              <a:t>Oracy</a:t>
            </a:r>
            <a:r>
              <a:rPr lang="en-GB" sz="690" dirty="0">
                <a:solidFill>
                  <a:srgbClr val="F30DB1"/>
                </a:solidFill>
              </a:rPr>
              <a:t> across the curriculum. Element – Developing and presenting information and ideas. Skill – Participate in discussions with other children and/or adults.</a:t>
            </a:r>
          </a:p>
          <a:p>
            <a:pPr algn="just"/>
            <a:r>
              <a:rPr lang="en-GB" sz="690" b="1" dirty="0">
                <a:solidFill>
                  <a:srgbClr val="0070C0"/>
                </a:solidFill>
              </a:rPr>
              <a:t>Link to the four purposes – Healthy, confident individuals who: are building their mental and emotional well-being by developing confidence, resilience and empathy.</a:t>
            </a:r>
          </a:p>
          <a:p>
            <a:pPr algn="just"/>
            <a:r>
              <a:rPr lang="en-GB" sz="690" b="1" dirty="0"/>
              <a:t>Curriculum 2022 – </a:t>
            </a:r>
            <a:r>
              <a:rPr lang="en-GB" sz="690" dirty="0"/>
              <a:t>Links to the new Areas of Learning and experience; Health and Well-being, Mathematics and Numeracy, Language, Literacy and communication.</a:t>
            </a:r>
          </a:p>
        </p:txBody>
      </p:sp>
      <p:sp>
        <p:nvSpPr>
          <p:cNvPr id="28" name="TextBox 27">
            <a:extLst>
              <a:ext uri="{FF2B5EF4-FFF2-40B4-BE49-F238E27FC236}">
                <a16:creationId xmlns:a16="http://schemas.microsoft.com/office/drawing/2014/main" id="{7C560C58-5292-4D7D-82A6-7F49E6B3ACC2}"/>
              </a:ext>
            </a:extLst>
          </p:cNvPr>
          <p:cNvSpPr txBox="1"/>
          <p:nvPr/>
        </p:nvSpPr>
        <p:spPr>
          <a:xfrm>
            <a:off x="11544298" y="0"/>
            <a:ext cx="647701" cy="215444"/>
          </a:xfrm>
          <a:prstGeom prst="rect">
            <a:avLst/>
          </a:prstGeom>
          <a:noFill/>
        </p:spPr>
        <p:txBody>
          <a:bodyPr wrap="square" rtlCol="0">
            <a:spAutoFit/>
          </a:bodyPr>
          <a:lstStyle/>
          <a:p>
            <a:r>
              <a:rPr lang="en-GB" sz="800" b="1" dirty="0"/>
              <a:t>1700754</a:t>
            </a:r>
          </a:p>
        </p:txBody>
      </p:sp>
      <p:sp>
        <p:nvSpPr>
          <p:cNvPr id="34" name="TextBox 33">
            <a:extLst>
              <a:ext uri="{FF2B5EF4-FFF2-40B4-BE49-F238E27FC236}">
                <a16:creationId xmlns:a16="http://schemas.microsoft.com/office/drawing/2014/main" id="{FBB83F3E-946A-4549-ADCA-19C7BBE6881D}"/>
              </a:ext>
            </a:extLst>
          </p:cNvPr>
          <p:cNvSpPr txBox="1"/>
          <p:nvPr/>
        </p:nvSpPr>
        <p:spPr>
          <a:xfrm>
            <a:off x="0" y="7694"/>
            <a:ext cx="620114" cy="200055"/>
          </a:xfrm>
          <a:prstGeom prst="rect">
            <a:avLst/>
          </a:prstGeom>
          <a:noFill/>
        </p:spPr>
        <p:txBody>
          <a:bodyPr wrap="square" rtlCol="0">
            <a:spAutoFit/>
          </a:bodyPr>
          <a:lstStyle/>
          <a:p>
            <a:r>
              <a:rPr lang="en-GB" sz="700" b="1" dirty="0"/>
              <a:t>ECAD6012</a:t>
            </a:r>
          </a:p>
        </p:txBody>
      </p:sp>
      <p:sp>
        <p:nvSpPr>
          <p:cNvPr id="38" name="TextBox 37">
            <a:extLst>
              <a:ext uri="{FF2B5EF4-FFF2-40B4-BE49-F238E27FC236}">
                <a16:creationId xmlns:a16="http://schemas.microsoft.com/office/drawing/2014/main" id="{DF641D0D-E653-44FF-BF89-5820B38E107F}"/>
              </a:ext>
            </a:extLst>
          </p:cNvPr>
          <p:cNvSpPr txBox="1"/>
          <p:nvPr/>
        </p:nvSpPr>
        <p:spPr>
          <a:xfrm>
            <a:off x="5526232" y="1253279"/>
            <a:ext cx="1055517" cy="846386"/>
          </a:xfrm>
          <a:prstGeom prst="rect">
            <a:avLst/>
          </a:prstGeom>
          <a:noFill/>
        </p:spPr>
        <p:txBody>
          <a:bodyPr wrap="square" rtlCol="0">
            <a:spAutoFit/>
          </a:bodyPr>
          <a:lstStyle/>
          <a:p>
            <a:pPr marL="171450" indent="-171450">
              <a:buFont typeface="Arial" panose="020B0604020202020204" pitchFamily="34" charset="0"/>
              <a:buChar char="•"/>
            </a:pPr>
            <a:r>
              <a:rPr lang="en-GB" sz="690" dirty="0">
                <a:ea typeface="Adobe Fan Heiti Std B" panose="020B0700000000000000" pitchFamily="34" charset="-128"/>
              </a:rPr>
              <a:t>double focus</a:t>
            </a:r>
          </a:p>
          <a:p>
            <a:pPr marL="171450" indent="-171450">
              <a:buFont typeface="Arial" panose="020B0604020202020204" pitchFamily="34" charset="0"/>
              <a:buChar char="•"/>
            </a:pPr>
            <a:r>
              <a:rPr lang="en-GB" sz="690" dirty="0">
                <a:ea typeface="Adobe Fan Heiti Std B" panose="020B0700000000000000" pitchFamily="34" charset="-128"/>
              </a:rPr>
              <a:t>life skills</a:t>
            </a:r>
          </a:p>
          <a:p>
            <a:pPr marL="171450" indent="-171450">
              <a:buFont typeface="Arial" panose="020B0604020202020204" pitchFamily="34" charset="0"/>
              <a:buChar char="•"/>
            </a:pPr>
            <a:r>
              <a:rPr lang="en-GB" sz="690" dirty="0">
                <a:ea typeface="Adobe Fan Heiti Std B" panose="020B0700000000000000" pitchFamily="34" charset="-128"/>
              </a:rPr>
              <a:t>tokenistic</a:t>
            </a:r>
          </a:p>
          <a:p>
            <a:pPr marL="171450" indent="-171450">
              <a:buFont typeface="Arial" panose="020B0604020202020204" pitchFamily="34" charset="0"/>
              <a:buChar char="•"/>
            </a:pPr>
            <a:r>
              <a:rPr lang="en-GB" sz="690" dirty="0">
                <a:ea typeface="Adobe Fan Heiti Std B" panose="020B0700000000000000" pitchFamily="34" charset="-128"/>
              </a:rPr>
              <a:t>hierarchical</a:t>
            </a:r>
          </a:p>
          <a:p>
            <a:pPr marL="171450" indent="-171450">
              <a:buFont typeface="Arial" panose="020B0604020202020204" pitchFamily="34" charset="0"/>
              <a:buChar char="•"/>
            </a:pPr>
            <a:r>
              <a:rPr lang="en-GB" sz="690" dirty="0">
                <a:ea typeface="Adobe Fan Heiti Std B" panose="020B0700000000000000" pitchFamily="34" charset="-128"/>
              </a:rPr>
              <a:t>multi-disciplinary</a:t>
            </a:r>
          </a:p>
          <a:p>
            <a:pPr marL="171450" indent="-171450">
              <a:buFont typeface="Arial" panose="020B0604020202020204" pitchFamily="34" charset="0"/>
              <a:buChar char="•"/>
            </a:pPr>
            <a:r>
              <a:rPr lang="en-GB" sz="690" dirty="0">
                <a:ea typeface="Adobe Fan Heiti Std B" panose="020B0700000000000000" pitchFamily="34" charset="-128"/>
              </a:rPr>
              <a:t>interdisciplinary</a:t>
            </a:r>
          </a:p>
          <a:p>
            <a:pPr marL="171450" indent="-171450">
              <a:buFont typeface="Arial" panose="020B0604020202020204" pitchFamily="34" charset="0"/>
              <a:buChar char="•"/>
            </a:pPr>
            <a:r>
              <a:rPr lang="en-GB" sz="690" dirty="0">
                <a:ea typeface="Adobe Fan Heiti Std B" panose="020B0700000000000000" pitchFamily="34" charset="-128"/>
              </a:rPr>
              <a:t>opportunistic</a:t>
            </a:r>
          </a:p>
        </p:txBody>
      </p:sp>
      <p:sp>
        <p:nvSpPr>
          <p:cNvPr id="21" name="Arrow: Left 20">
            <a:extLst>
              <a:ext uri="{FF2B5EF4-FFF2-40B4-BE49-F238E27FC236}">
                <a16:creationId xmlns:a16="http://schemas.microsoft.com/office/drawing/2014/main" id="{4D8DFB04-76BC-42AB-B08A-14B9836601F2}"/>
              </a:ext>
            </a:extLst>
          </p:cNvPr>
          <p:cNvSpPr/>
          <p:nvPr/>
        </p:nvSpPr>
        <p:spPr>
          <a:xfrm rot="10800000">
            <a:off x="6286845" y="1326610"/>
            <a:ext cx="443878" cy="2082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3546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5" ma:contentTypeDescription="Create a new document." ma:contentTypeScope="" ma:versionID="eff5ee9af8c5f3c5059bb565e194c3fd">
  <xsd:schema xmlns:xsd="http://www.w3.org/2001/XMLSchema" xmlns:xs="http://www.w3.org/2001/XMLSchema" xmlns:p="http://schemas.microsoft.com/office/2006/metadata/properties" xmlns:ns3="e5b087ed-fd45-4b48-bae7-5ede8327259a" targetNamespace="http://schemas.microsoft.com/office/2006/metadata/properties" ma:root="true" ma:fieldsID="00e35c7d78a8ca570db7a79309ba4d77" ns3:_="">
    <xsd:import namespace="e5b087ed-fd45-4b48-bae7-5ede8327259a"/>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hidden="true" ma:internalName="MediaServiceDateTaken" ma:readOnly="true">
      <xsd:simpleType>
        <xsd:restriction base="dms:Text"/>
      </xsd:simpleType>
    </xsd:element>
    <xsd:element name="MediaServiceOCR" ma:index="12"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1A24C10-C46B-413A-9DDF-91F08BA33F28}">
  <ds:schemaRefs>
    <ds:schemaRef ds:uri="http://schemas.microsoft.com/sharepoint/v3/contenttype/forms"/>
  </ds:schemaRefs>
</ds:datastoreItem>
</file>

<file path=customXml/itemProps2.xml><?xml version="1.0" encoding="utf-8"?>
<ds:datastoreItem xmlns:ds="http://schemas.openxmlformats.org/officeDocument/2006/customXml" ds:itemID="{A69D50BC-27F5-4076-AEFA-FED3D5E739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144832C-260B-463D-B38D-A44C0E5361BD}">
  <ds:schemaRefs>
    <ds:schemaRef ds:uri="http://purl.org/dc/terms/"/>
    <ds:schemaRef ds:uri="e5b087ed-fd45-4b48-bae7-5ede8327259a"/>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Ion</Template>
  <TotalTime>893</TotalTime>
  <Words>2853</Words>
  <Application>Microsoft Office PowerPoint</Application>
  <PresentationFormat>Widescreen</PresentationFormat>
  <Paragraphs>74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Adobe Fan Heiti Std B</vt:lpstr>
      <vt:lpstr>Adobe Gothic Std B</vt:lpstr>
      <vt:lpstr>Arial</vt:lpstr>
      <vt:lpstr>Calibri</vt:lpstr>
      <vt:lpstr>Calibri Light</vt:lpstr>
      <vt:lpstr>Office Theme</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Literacy, numeracy  in the Foundation Phase</dc:title>
  <dc:creator>Natalie Allen (1700754)</dc:creator>
  <cp:lastModifiedBy>Natalie Allen (1700754)</cp:lastModifiedBy>
  <cp:revision>30</cp:revision>
  <dcterms:created xsi:type="dcterms:W3CDTF">2019-12-23T13:42:22Z</dcterms:created>
  <dcterms:modified xsi:type="dcterms:W3CDTF">2019-12-26T20:07:46Z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