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1" r:id="rId26"/>
    <p:sldId id="282" r:id="rId27"/>
    <p:sldId id="283" r:id="rId28"/>
    <p:sldId id="284" r:id="rId29"/>
    <p:sldId id="285" r:id="rId30"/>
    <p:sldId id="286" r:id="rId31"/>
    <p:sldId id="287" r:id="rId32"/>
  </p:sldIdLst>
  <p:sldSz cx="18288000" cy="10287000"/>
  <p:notesSz cx="6858000" cy="9144000"/>
  <p:embeddedFontLst>
    <p:embeddedFont>
      <p:font typeface="Acumin Variable Concept"/>
      <p:regular r:id="rId34"/>
    </p:embeddedFont>
    <p:embeddedFont>
      <p:font typeface="Canva Sans" panose="020B0604020202020204" charset="0"/>
      <p:regular r:id="rId35"/>
    </p:embeddedFont>
    <p:embeddedFont>
      <p:font typeface="Canva Sans Bold" panose="020B0604020202020204" charset="0"/>
      <p:regular r:id="rId36"/>
    </p:embeddedFont>
    <p:embeddedFont>
      <p:font typeface="Gagalin" panose="020B0604020202020204" charset="0"/>
      <p:regular r:id="rId37"/>
    </p:embeddedFont>
    <p:embeddedFont>
      <p:font typeface="Urbanist 1" panose="020B0604020202020204" charset="0"/>
      <p:regular r:id="rId38"/>
    </p:embeddedFont>
    <p:embeddedFont>
      <p:font typeface="Urbanist 2" panose="020B0604020202020204" charset="0"/>
      <p:regular r:id="rId3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60" d="100"/>
          <a:sy n="60" d="100"/>
        </p:scale>
        <p:origin x="370" y="6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font" Target="fonts/font1.fntdata"/><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4.fntdata"/><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2.fntdata"/><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17.09.2026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350 mentoring opportunities across 3 projects</a:t>
            </a:r>
          </a:p>
          <a:p>
            <a:endParaRPr lang="en-US"/>
          </a:p>
          <a:p>
            <a:r>
              <a:rPr lang="en-US"/>
              <a:t>Core</a:t>
            </a:r>
          </a:p>
          <a:p>
            <a:r>
              <a:rPr lang="en-US"/>
              <a:t>STEM</a:t>
            </a:r>
          </a:p>
          <a:p>
            <a:r>
              <a:rPr lang="en-US"/>
              <a:t>YC</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350 mentoring opportunities across 3 projects</a:t>
            </a:r>
          </a:p>
          <a:p>
            <a:endParaRPr lang="en-US"/>
          </a:p>
          <a:p>
            <a:r>
              <a:rPr lang="en-US"/>
              <a:t>Core</a:t>
            </a:r>
          </a:p>
          <a:p>
            <a:r>
              <a:rPr lang="en-US"/>
              <a:t>STEM</a:t>
            </a:r>
          </a:p>
          <a:p>
            <a:r>
              <a:rPr lang="en-US"/>
              <a:t>YC</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350 mentoring opportunities across 3 projects</a:t>
            </a:r>
          </a:p>
          <a:p>
            <a:endParaRPr lang="en-US"/>
          </a:p>
          <a:p>
            <a:r>
              <a:rPr lang="en-US"/>
              <a:t>Core</a:t>
            </a:r>
          </a:p>
          <a:p>
            <a:r>
              <a:rPr lang="en-US"/>
              <a:t>STEM</a:t>
            </a:r>
          </a:p>
          <a:p>
            <a:r>
              <a:rPr lang="en-US"/>
              <a:t>YC</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350 mentoring opportunities across 3 projects</a:t>
            </a:r>
          </a:p>
          <a:p>
            <a:endParaRPr lang="en-US"/>
          </a:p>
          <a:p>
            <a:r>
              <a:rPr lang="en-US"/>
              <a:t>Core</a:t>
            </a:r>
          </a:p>
          <a:p>
            <a:r>
              <a:rPr lang="en-US"/>
              <a:t>STEM</a:t>
            </a:r>
          </a:p>
          <a:p>
            <a:r>
              <a:rPr lang="en-US"/>
              <a:t>YC</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350 mentoring opportunities across 3 projects</a:t>
            </a:r>
          </a:p>
          <a:p>
            <a:endParaRPr lang="en-US"/>
          </a:p>
          <a:p>
            <a:r>
              <a:rPr lang="en-US"/>
              <a:t>Core</a:t>
            </a:r>
          </a:p>
          <a:p>
            <a:r>
              <a:rPr lang="en-US"/>
              <a:t>STEM</a:t>
            </a:r>
          </a:p>
          <a:p>
            <a:r>
              <a:rPr lang="en-US"/>
              <a:t>YC</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350 mentoring opportunities across 3 projects</a:t>
            </a:r>
          </a:p>
          <a:p>
            <a:endParaRPr lang="en-US"/>
          </a:p>
          <a:p>
            <a:r>
              <a:rPr lang="en-US"/>
              <a:t>Core</a:t>
            </a:r>
          </a:p>
          <a:p>
            <a:r>
              <a:rPr lang="en-US"/>
              <a:t>STEM</a:t>
            </a:r>
          </a:p>
          <a:p>
            <a:r>
              <a:rPr lang="en-US"/>
              <a:t>YC</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Process-</a:t>
            </a:r>
          </a:p>
          <a:p>
            <a:endParaRPr lang="en-US"/>
          </a:p>
          <a:p>
            <a:r>
              <a:rPr lang="en-US"/>
              <a:t>Matching questionnaire-</a:t>
            </a:r>
          </a:p>
          <a:p>
            <a:r>
              <a:rPr lang="en-US"/>
              <a:t>subjects, quals, hobbies, societies.</a:t>
            </a:r>
          </a:p>
          <a:p>
            <a:endParaRPr lang="en-US"/>
          </a:p>
          <a:p>
            <a:r>
              <a:rPr lang="en-US"/>
              <a:t>Profile on the App</a:t>
            </a:r>
          </a:p>
          <a:p>
            <a:endParaRPr lang="en-US"/>
          </a:p>
          <a:p>
            <a:r>
              <a:rPr lang="en-US"/>
              <a:t>Mentee complete 2 questionnaires.</a:t>
            </a:r>
          </a:p>
          <a:p>
            <a:endParaRPr lang="en-US"/>
          </a:p>
          <a:p>
            <a:r>
              <a:rPr lang="en-US"/>
              <a:t>5 mentor options...mentees get to choose from a list from the most well-matched</a:t>
            </a:r>
          </a:p>
          <a:p>
            <a:endParaRPr lang="en-US"/>
          </a:p>
          <a:p>
            <a:r>
              <a:rPr lang="en-US"/>
              <a:t>Exchange messages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Process-</a:t>
            </a:r>
          </a:p>
          <a:p>
            <a:endParaRPr lang="en-US"/>
          </a:p>
          <a:p>
            <a:r>
              <a:rPr lang="en-US"/>
              <a:t>Matching questionnaire-</a:t>
            </a:r>
          </a:p>
          <a:p>
            <a:r>
              <a:rPr lang="en-US"/>
              <a:t>subjects, quals, hobbies, societies.</a:t>
            </a:r>
          </a:p>
          <a:p>
            <a:endParaRPr lang="en-US"/>
          </a:p>
          <a:p>
            <a:r>
              <a:rPr lang="en-US"/>
              <a:t>Profile on the App</a:t>
            </a:r>
          </a:p>
          <a:p>
            <a:endParaRPr lang="en-US"/>
          </a:p>
          <a:p>
            <a:r>
              <a:rPr lang="en-US"/>
              <a:t>Mentee complete 2 questionnaires.</a:t>
            </a:r>
          </a:p>
          <a:p>
            <a:endParaRPr lang="en-US"/>
          </a:p>
          <a:p>
            <a:r>
              <a:rPr lang="en-US"/>
              <a:t>5 mentor options...mentees get to choose from a list from the most well-matched</a:t>
            </a:r>
          </a:p>
          <a:p>
            <a:endParaRPr lang="en-US"/>
          </a:p>
          <a:p>
            <a:r>
              <a:rPr lang="en-US"/>
              <a:t>Exchange messages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Process-</a:t>
            </a:r>
          </a:p>
          <a:p>
            <a:endParaRPr lang="en-US"/>
          </a:p>
          <a:p>
            <a:r>
              <a:rPr lang="en-US"/>
              <a:t>Matching questionnaire-</a:t>
            </a:r>
          </a:p>
          <a:p>
            <a:r>
              <a:rPr lang="en-US"/>
              <a:t>subjects, quals, hobbies, societies.</a:t>
            </a:r>
          </a:p>
          <a:p>
            <a:endParaRPr lang="en-US"/>
          </a:p>
          <a:p>
            <a:r>
              <a:rPr lang="en-US"/>
              <a:t>Profile on the App</a:t>
            </a:r>
          </a:p>
          <a:p>
            <a:endParaRPr lang="en-US"/>
          </a:p>
          <a:p>
            <a:r>
              <a:rPr lang="en-US"/>
              <a:t>Mentee complete 2 questionnaires.</a:t>
            </a:r>
          </a:p>
          <a:p>
            <a:endParaRPr lang="en-US"/>
          </a:p>
          <a:p>
            <a:r>
              <a:rPr lang="en-US"/>
              <a:t>5 mentor options...mentees get to choose from a list from the most well-matched</a:t>
            </a:r>
          </a:p>
          <a:p>
            <a:endParaRPr lang="en-US"/>
          </a:p>
          <a:p>
            <a:r>
              <a:rPr lang="en-US"/>
              <a:t>Exchange messages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Process-</a:t>
            </a:r>
          </a:p>
          <a:p>
            <a:endParaRPr lang="en-US"/>
          </a:p>
          <a:p>
            <a:r>
              <a:rPr lang="en-US"/>
              <a:t>Matching questionnaire-</a:t>
            </a:r>
          </a:p>
          <a:p>
            <a:r>
              <a:rPr lang="en-US"/>
              <a:t>subjects, quals, hobbies, societies.</a:t>
            </a:r>
          </a:p>
          <a:p>
            <a:endParaRPr lang="en-US"/>
          </a:p>
          <a:p>
            <a:r>
              <a:rPr lang="en-US"/>
              <a:t>Profile on the App</a:t>
            </a:r>
          </a:p>
          <a:p>
            <a:endParaRPr lang="en-US"/>
          </a:p>
          <a:p>
            <a:r>
              <a:rPr lang="en-US"/>
              <a:t>Mentee complete 2 questionnaires.</a:t>
            </a:r>
          </a:p>
          <a:p>
            <a:endParaRPr lang="en-US"/>
          </a:p>
          <a:p>
            <a:r>
              <a:rPr lang="en-US"/>
              <a:t>5 mentor options...mentees get to choose from a list from the most well-matched</a:t>
            </a:r>
          </a:p>
          <a:p>
            <a:endParaRPr lang="en-US"/>
          </a:p>
          <a:p>
            <a:r>
              <a:rPr lang="en-US"/>
              <a:t>Exchange messages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How much does Trinity mentors get per hr?</a:t>
            </a:r>
          </a:p>
          <a:p>
            <a:endParaRPr lang="en-US"/>
          </a:p>
          <a:p>
            <a:r>
              <a:rPr lang="en-US"/>
              <a:t>X 12</a:t>
            </a:r>
          </a:p>
          <a:p>
            <a:endParaRPr lang="en-US"/>
          </a:p>
          <a:p>
            <a:r>
              <a:rPr lang="en-US"/>
              <a:t>plus x 2 AT sessions per week</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How much does Trinity mentors get per hr?</a:t>
            </a:r>
          </a:p>
          <a:p>
            <a:endParaRPr lang="en-US"/>
          </a:p>
          <a:p>
            <a:r>
              <a:rPr lang="en-US"/>
              <a:t>X 12</a:t>
            </a:r>
          </a:p>
          <a:p>
            <a:endParaRPr lang="en-US"/>
          </a:p>
          <a:p>
            <a:r>
              <a:rPr lang="en-US"/>
              <a:t>plus x 2 AT sessions per week</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When the mentee first joined "Reaching Wider Mentoring," her attitude toward school was somewhat indifferent. She had trouble staying motivated, often missing classes and feeling disconnected from her studies. Her attendance was inconsistent, and as a result, her academic progress was hindered. Her lacked the belief that she could excel, and her aspirations for the future were vague at best.</a:t>
            </a:r>
          </a:p>
          <a:p>
            <a:r>
              <a:rPr lang="en-US"/>
              <a:t>However, "Reaching Wider" has given her the tools she needed to believe in herself. The program offers various activities that focus on both academic improvement and personal development. She was introduced to workshops that emphasized goal-setting, time management, and effective study habits. Through mentoring and peer support, she discovered the value of attending every class and staying engaged in her learning.</a:t>
            </a:r>
          </a:p>
          <a:p>
            <a:r>
              <a:rPr lang="en-US"/>
              <a:t>Gradually, her attendance improved, as she began to see the direct connection between her commitment and her success. Her grades followed suit, and she started to enjoy the process of learning. She developed a sense of pride in her work and an understanding that hard work truly pays off. More importantly, she began to see herself as capable of achieving her goals.</a:t>
            </a:r>
          </a:p>
          <a:p>
            <a:endParaRPr lang="en-US"/>
          </a:p>
          <a:p>
            <a:r>
              <a:rPr lang="en-US"/>
              <a:t>Link Teacher, Gwynedd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When the mentee first joined "Reaching Wider Mentoring," her attitude toward school was somewhat indifferent. She had trouble staying motivated, often missing classes and feeling disconnected from her studies. Her attendance was inconsistent, and as a result, her academic progress was hindered. Her lacked the belief that she could excel, and her aspirations for the future were vague at best.</a:t>
            </a:r>
          </a:p>
          <a:p>
            <a:r>
              <a:rPr lang="en-US"/>
              <a:t>However, "Reaching Wider" has given her the tools she needed to believe in herself. The program offers various activities that focus on both academic improvement and personal development. She was introduced to workshops that emphasized goal-setting, time management, and effective study habits. Through mentoring and peer support, she discovered the value of attending every class and staying engaged in her learning.</a:t>
            </a:r>
          </a:p>
          <a:p>
            <a:r>
              <a:rPr lang="en-US"/>
              <a:t>Gradually, her attendance improved, as she began to see the direct connection between her commitment and her success. Her grades followed suit, and she started to enjoy the process of learning. She developed a sense of pride in her work and an understanding that hard work truly pays off. More importantly, she began to see herself as capable of achieving her goals.</a:t>
            </a:r>
          </a:p>
          <a:p>
            <a:endParaRPr lang="en-US"/>
          </a:p>
          <a:p>
            <a:r>
              <a:rPr lang="en-US"/>
              <a:t>Link Teacher, Gwynedd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9/17/2026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9/17/2026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9/17/2026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9/17/2026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9/17/2026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9/17/2026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9/17/2026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jpeg"/><Relationship Id="rId4" Type="http://schemas.openxmlformats.org/officeDocument/2006/relationships/image" Target="../media/image3.png"/><Relationship Id="rId9" Type="http://schemas.openxmlformats.org/officeDocument/2006/relationships/image" Target="../media/image8.jpeg"/></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6.svg"/><Relationship Id="rId4" Type="http://schemas.openxmlformats.org/officeDocument/2006/relationships/image" Target="../media/image15.sv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6.svg"/><Relationship Id="rId4" Type="http://schemas.openxmlformats.org/officeDocument/2006/relationships/image" Target="../media/image15.svg"/></Relationships>
</file>

<file path=ppt/slides/_rels/slide16.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9.svg"/></Relationships>
</file>

<file path=ppt/slides/_rels/slide19.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9.svg"/></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1.svg"/><Relationship Id="rId7" Type="http://schemas.openxmlformats.org/officeDocument/2006/relationships/image" Target="../media/image24.png"/><Relationship Id="rId2" Type="http://schemas.openxmlformats.org/officeDocument/2006/relationships/image" Target="../media/image20.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1.png"/></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28.svg"/><Relationship Id="rId4" Type="http://schemas.openxmlformats.org/officeDocument/2006/relationships/image" Target="../media/image14.svg"/></Relationships>
</file>

<file path=ppt/slides/_rels/slide28.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28.svg"/><Relationship Id="rId4" Type="http://schemas.openxmlformats.org/officeDocument/2006/relationships/image" Target="../media/image14.svg"/></Relationships>
</file>

<file path=ppt/slides/_rels/slide29.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sv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31.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C2C3B"/>
        </a:solidFill>
        <a:effectLst/>
      </p:bgPr>
    </p:bg>
    <p:spTree>
      <p:nvGrpSpPr>
        <p:cNvPr id="1" name=""/>
        <p:cNvGrpSpPr/>
        <p:nvPr/>
      </p:nvGrpSpPr>
      <p:grpSpPr>
        <a:xfrm>
          <a:off x="0" y="0"/>
          <a:ext cx="0" cy="0"/>
          <a:chOff x="0" y="0"/>
          <a:chExt cx="0" cy="0"/>
        </a:xfrm>
      </p:grpSpPr>
      <p:sp>
        <p:nvSpPr>
          <p:cNvPr id="2" name="Freeform 2"/>
          <p:cNvSpPr/>
          <p:nvPr/>
        </p:nvSpPr>
        <p:spPr>
          <a:xfrm>
            <a:off x="2124052" y="875664"/>
            <a:ext cx="2400689" cy="2343980"/>
          </a:xfrm>
          <a:custGeom>
            <a:avLst/>
            <a:gdLst/>
            <a:ahLst/>
            <a:cxnLst/>
            <a:rect l="l" t="t" r="r" b="b"/>
            <a:pathLst>
              <a:path w="2400689" h="2343980">
                <a:moveTo>
                  <a:pt x="0" y="0"/>
                </a:moveTo>
                <a:lnTo>
                  <a:pt x="2400689" y="0"/>
                </a:lnTo>
                <a:lnTo>
                  <a:pt x="2400689" y="2343980"/>
                </a:lnTo>
                <a:lnTo>
                  <a:pt x="0" y="2343980"/>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4873367" y="785327"/>
            <a:ext cx="8725827" cy="2434317"/>
          </a:xfrm>
          <a:prstGeom prst="rect">
            <a:avLst/>
          </a:prstGeom>
        </p:spPr>
        <p:txBody>
          <a:bodyPr lIns="0" tIns="0" rIns="0" bIns="0" rtlCol="0" anchor="t">
            <a:spAutoFit/>
          </a:bodyPr>
          <a:lstStyle/>
          <a:p>
            <a:pPr algn="ctr">
              <a:lnSpc>
                <a:spcPts val="9724"/>
              </a:lnSpc>
            </a:pPr>
            <a:r>
              <a:rPr lang="en-US" sz="6945">
                <a:solidFill>
                  <a:srgbClr val="FFFFFF"/>
                </a:solidFill>
                <a:latin typeface="Gagalin"/>
                <a:ea typeface="Gagalin"/>
                <a:cs typeface="Gagalin"/>
                <a:sym typeface="Gagalin"/>
              </a:rPr>
              <a:t>Ymestyn yn Ehangach</a:t>
            </a:r>
          </a:p>
          <a:p>
            <a:pPr algn="ctr">
              <a:lnSpc>
                <a:spcPts val="9724"/>
              </a:lnSpc>
              <a:spcBef>
                <a:spcPct val="0"/>
              </a:spcBef>
            </a:pPr>
            <a:r>
              <a:rPr lang="en-US" sz="6945">
                <a:solidFill>
                  <a:srgbClr val="FFFFFF"/>
                </a:solidFill>
                <a:latin typeface="Gagalin"/>
                <a:ea typeface="Gagalin"/>
                <a:cs typeface="Gagalin"/>
                <a:sym typeface="Gagalin"/>
              </a:rPr>
              <a:t>Reaching Wider</a:t>
            </a:r>
          </a:p>
        </p:txBody>
      </p:sp>
      <p:sp>
        <p:nvSpPr>
          <p:cNvPr id="4" name="Freeform 4"/>
          <p:cNvSpPr/>
          <p:nvPr/>
        </p:nvSpPr>
        <p:spPr>
          <a:xfrm>
            <a:off x="4524741" y="9171875"/>
            <a:ext cx="378535" cy="384745"/>
          </a:xfrm>
          <a:custGeom>
            <a:avLst/>
            <a:gdLst/>
            <a:ahLst/>
            <a:cxnLst/>
            <a:rect l="l" t="t" r="r" b="b"/>
            <a:pathLst>
              <a:path w="378535" h="384745">
                <a:moveTo>
                  <a:pt x="0" y="0"/>
                </a:moveTo>
                <a:lnTo>
                  <a:pt x="378535" y="0"/>
                </a:lnTo>
                <a:lnTo>
                  <a:pt x="378535" y="384745"/>
                </a:lnTo>
                <a:lnTo>
                  <a:pt x="0" y="384745"/>
                </a:lnTo>
                <a:lnTo>
                  <a:pt x="0" y="0"/>
                </a:lnTo>
                <a:close/>
              </a:path>
            </a:pathLst>
          </a:custGeom>
          <a:blipFill>
            <a:blip r:embed="rId3"/>
            <a:stretch>
              <a:fillRect/>
            </a:stretch>
          </a:blipFill>
        </p:spPr>
        <p:txBody>
          <a:bodyPr/>
          <a:lstStyle/>
          <a:p>
            <a:endParaRPr lang="en-GB"/>
          </a:p>
        </p:txBody>
      </p:sp>
      <p:sp>
        <p:nvSpPr>
          <p:cNvPr id="5" name="Freeform 5"/>
          <p:cNvSpPr/>
          <p:nvPr/>
        </p:nvSpPr>
        <p:spPr>
          <a:xfrm>
            <a:off x="9290488" y="9137352"/>
            <a:ext cx="384745" cy="378535"/>
          </a:xfrm>
          <a:custGeom>
            <a:avLst/>
            <a:gdLst/>
            <a:ahLst/>
            <a:cxnLst/>
            <a:rect l="l" t="t" r="r" b="b"/>
            <a:pathLst>
              <a:path w="384745" h="378535">
                <a:moveTo>
                  <a:pt x="0" y="0"/>
                </a:moveTo>
                <a:lnTo>
                  <a:pt x="384746" y="0"/>
                </a:lnTo>
                <a:lnTo>
                  <a:pt x="384746" y="378535"/>
                </a:lnTo>
                <a:lnTo>
                  <a:pt x="0" y="378535"/>
                </a:lnTo>
                <a:lnTo>
                  <a:pt x="0" y="0"/>
                </a:lnTo>
                <a:close/>
              </a:path>
            </a:pathLst>
          </a:custGeom>
          <a:blipFill>
            <a:blip r:embed="rId4"/>
            <a:stretch>
              <a:fillRect/>
            </a:stretch>
          </a:blipFill>
        </p:spPr>
        <p:txBody>
          <a:bodyPr/>
          <a:lstStyle/>
          <a:p>
            <a:endParaRPr lang="en-GB"/>
          </a:p>
        </p:txBody>
      </p:sp>
      <p:sp>
        <p:nvSpPr>
          <p:cNvPr id="6" name="Freeform 6"/>
          <p:cNvSpPr/>
          <p:nvPr/>
        </p:nvSpPr>
        <p:spPr>
          <a:xfrm>
            <a:off x="9290488" y="9596556"/>
            <a:ext cx="384745" cy="384745"/>
          </a:xfrm>
          <a:custGeom>
            <a:avLst/>
            <a:gdLst/>
            <a:ahLst/>
            <a:cxnLst/>
            <a:rect l="l" t="t" r="r" b="b"/>
            <a:pathLst>
              <a:path w="384745" h="384745">
                <a:moveTo>
                  <a:pt x="0" y="0"/>
                </a:moveTo>
                <a:lnTo>
                  <a:pt x="384746" y="0"/>
                </a:lnTo>
                <a:lnTo>
                  <a:pt x="384746" y="384745"/>
                </a:lnTo>
                <a:lnTo>
                  <a:pt x="0" y="384745"/>
                </a:lnTo>
                <a:lnTo>
                  <a:pt x="0" y="0"/>
                </a:lnTo>
                <a:close/>
              </a:path>
            </a:pathLst>
          </a:custGeom>
          <a:blipFill>
            <a:blip r:embed="rId5"/>
            <a:stretch>
              <a:fillRect/>
            </a:stretch>
          </a:blipFill>
        </p:spPr>
        <p:txBody>
          <a:bodyPr/>
          <a:lstStyle/>
          <a:p>
            <a:endParaRPr lang="en-GB"/>
          </a:p>
        </p:txBody>
      </p:sp>
      <p:sp>
        <p:nvSpPr>
          <p:cNvPr id="7" name="TextBox 7"/>
          <p:cNvSpPr txBox="1"/>
          <p:nvPr/>
        </p:nvSpPr>
        <p:spPr>
          <a:xfrm>
            <a:off x="5502591" y="8204342"/>
            <a:ext cx="7173170" cy="662623"/>
          </a:xfrm>
          <a:prstGeom prst="rect">
            <a:avLst/>
          </a:prstGeom>
        </p:spPr>
        <p:txBody>
          <a:bodyPr lIns="0" tIns="0" rIns="0" bIns="0" rtlCol="0" anchor="t">
            <a:spAutoFit/>
          </a:bodyPr>
          <a:lstStyle/>
          <a:p>
            <a:pPr algn="l">
              <a:lnSpc>
                <a:spcPts val="5387"/>
              </a:lnSpc>
            </a:pPr>
            <a:r>
              <a:rPr lang="en-US" sz="3847">
                <a:solidFill>
                  <a:srgbClr val="FFFFFF"/>
                </a:solidFill>
                <a:latin typeface="Urbanist 1"/>
                <a:ea typeface="Urbanist 1"/>
                <a:cs typeface="Urbanist 1"/>
                <a:sym typeface="Urbanist 1"/>
              </a:rPr>
              <a:t>mentoring@reachingwider.ac.uk</a:t>
            </a:r>
          </a:p>
        </p:txBody>
      </p:sp>
      <p:sp>
        <p:nvSpPr>
          <p:cNvPr id="8" name="TextBox 8"/>
          <p:cNvSpPr txBox="1"/>
          <p:nvPr/>
        </p:nvSpPr>
        <p:spPr>
          <a:xfrm>
            <a:off x="5008051" y="9068813"/>
            <a:ext cx="4081126" cy="444952"/>
          </a:xfrm>
          <a:prstGeom prst="rect">
            <a:avLst/>
          </a:prstGeom>
        </p:spPr>
        <p:txBody>
          <a:bodyPr lIns="0" tIns="0" rIns="0" bIns="0" rtlCol="0" anchor="t">
            <a:spAutoFit/>
          </a:bodyPr>
          <a:lstStyle/>
          <a:p>
            <a:pPr algn="just">
              <a:lnSpc>
                <a:spcPts val="3663"/>
              </a:lnSpc>
            </a:pPr>
            <a:r>
              <a:rPr lang="en-US" sz="2490">
                <a:solidFill>
                  <a:srgbClr val="FFFFFF"/>
                </a:solidFill>
                <a:latin typeface="Urbanist 1"/>
                <a:ea typeface="Urbanist 1"/>
                <a:cs typeface="Urbanist 1"/>
                <a:sym typeface="Urbanist 1"/>
              </a:rPr>
              <a:t> @ReachingWiderMentoring</a:t>
            </a:r>
          </a:p>
        </p:txBody>
      </p:sp>
      <p:sp>
        <p:nvSpPr>
          <p:cNvPr id="9" name="TextBox 9"/>
          <p:cNvSpPr txBox="1"/>
          <p:nvPr/>
        </p:nvSpPr>
        <p:spPr>
          <a:xfrm>
            <a:off x="9783385" y="9068813"/>
            <a:ext cx="3989235" cy="908939"/>
          </a:xfrm>
          <a:prstGeom prst="rect">
            <a:avLst/>
          </a:prstGeom>
        </p:spPr>
        <p:txBody>
          <a:bodyPr lIns="0" tIns="0" rIns="0" bIns="0" rtlCol="0" anchor="t">
            <a:spAutoFit/>
          </a:bodyPr>
          <a:lstStyle/>
          <a:p>
            <a:pPr algn="just">
              <a:lnSpc>
                <a:spcPts val="3663"/>
              </a:lnSpc>
            </a:pPr>
            <a:r>
              <a:rPr lang="en-US" sz="2490">
                <a:solidFill>
                  <a:srgbClr val="FFFFFF"/>
                </a:solidFill>
                <a:latin typeface="Urbanist 1"/>
                <a:ea typeface="Urbanist 1"/>
                <a:cs typeface="Urbanist 1"/>
                <a:sym typeface="Urbanist 1"/>
              </a:rPr>
              <a:t>@reachingwidermentoring reaching-wider-mentoring</a:t>
            </a:r>
          </a:p>
        </p:txBody>
      </p:sp>
      <p:grpSp>
        <p:nvGrpSpPr>
          <p:cNvPr id="10" name="Group 10"/>
          <p:cNvGrpSpPr/>
          <p:nvPr/>
        </p:nvGrpSpPr>
        <p:grpSpPr>
          <a:xfrm>
            <a:off x="0" y="3940433"/>
            <a:ext cx="18472560" cy="2442039"/>
            <a:chOff x="0" y="0"/>
            <a:chExt cx="24630080" cy="3256052"/>
          </a:xfrm>
        </p:grpSpPr>
        <p:sp>
          <p:nvSpPr>
            <p:cNvPr id="11" name="Freeform 11"/>
            <p:cNvSpPr/>
            <p:nvPr/>
          </p:nvSpPr>
          <p:spPr>
            <a:xfrm>
              <a:off x="20338021" y="26788"/>
              <a:ext cx="4292059" cy="3229263"/>
            </a:xfrm>
            <a:custGeom>
              <a:avLst/>
              <a:gdLst/>
              <a:ahLst/>
              <a:cxnLst/>
              <a:rect l="l" t="t" r="r" b="b"/>
              <a:pathLst>
                <a:path w="4292059" h="3229263">
                  <a:moveTo>
                    <a:pt x="0" y="0"/>
                  </a:moveTo>
                  <a:lnTo>
                    <a:pt x="4292059" y="0"/>
                  </a:lnTo>
                  <a:lnTo>
                    <a:pt x="4292059" y="3229264"/>
                  </a:lnTo>
                  <a:lnTo>
                    <a:pt x="0" y="3229264"/>
                  </a:lnTo>
                  <a:lnTo>
                    <a:pt x="0" y="0"/>
                  </a:lnTo>
                  <a:close/>
                </a:path>
              </a:pathLst>
            </a:custGeom>
            <a:blipFill>
              <a:blip r:embed="rId6"/>
              <a:stretch>
                <a:fillRect/>
              </a:stretch>
            </a:blipFill>
          </p:spPr>
          <p:txBody>
            <a:bodyPr/>
            <a:lstStyle/>
            <a:p>
              <a:endParaRPr lang="en-GB"/>
            </a:p>
          </p:txBody>
        </p:sp>
        <p:sp>
          <p:nvSpPr>
            <p:cNvPr id="12" name="Freeform 12"/>
            <p:cNvSpPr/>
            <p:nvPr/>
          </p:nvSpPr>
          <p:spPr>
            <a:xfrm>
              <a:off x="5313360" y="0"/>
              <a:ext cx="7196719" cy="3221694"/>
            </a:xfrm>
            <a:custGeom>
              <a:avLst/>
              <a:gdLst/>
              <a:ahLst/>
              <a:cxnLst/>
              <a:rect l="l" t="t" r="r" b="b"/>
              <a:pathLst>
                <a:path w="7196719" h="3221694">
                  <a:moveTo>
                    <a:pt x="0" y="0"/>
                  </a:moveTo>
                  <a:lnTo>
                    <a:pt x="7196719" y="0"/>
                  </a:lnTo>
                  <a:lnTo>
                    <a:pt x="7196719" y="3221694"/>
                  </a:lnTo>
                  <a:lnTo>
                    <a:pt x="0" y="3221694"/>
                  </a:lnTo>
                  <a:lnTo>
                    <a:pt x="0" y="0"/>
                  </a:lnTo>
                  <a:close/>
                </a:path>
              </a:pathLst>
            </a:custGeom>
            <a:blipFill>
              <a:blip r:embed="rId7"/>
              <a:stretch>
                <a:fillRect/>
              </a:stretch>
            </a:blipFill>
          </p:spPr>
          <p:txBody>
            <a:bodyPr/>
            <a:lstStyle/>
            <a:p>
              <a:endParaRPr lang="en-GB"/>
            </a:p>
          </p:txBody>
        </p:sp>
        <p:sp>
          <p:nvSpPr>
            <p:cNvPr id="13" name="Freeform 13"/>
            <p:cNvSpPr/>
            <p:nvPr/>
          </p:nvSpPr>
          <p:spPr>
            <a:xfrm>
              <a:off x="0" y="0"/>
              <a:ext cx="5788536" cy="3256052"/>
            </a:xfrm>
            <a:custGeom>
              <a:avLst/>
              <a:gdLst/>
              <a:ahLst/>
              <a:cxnLst/>
              <a:rect l="l" t="t" r="r" b="b"/>
              <a:pathLst>
                <a:path w="5788536" h="3256052">
                  <a:moveTo>
                    <a:pt x="0" y="0"/>
                  </a:moveTo>
                  <a:lnTo>
                    <a:pt x="5788536" y="0"/>
                  </a:lnTo>
                  <a:lnTo>
                    <a:pt x="5788536" y="3256052"/>
                  </a:lnTo>
                  <a:lnTo>
                    <a:pt x="0" y="3256052"/>
                  </a:lnTo>
                  <a:lnTo>
                    <a:pt x="0" y="0"/>
                  </a:lnTo>
                  <a:close/>
                </a:path>
              </a:pathLst>
            </a:custGeom>
            <a:blipFill>
              <a:blip r:embed="rId8"/>
              <a:stretch>
                <a:fillRect/>
              </a:stretch>
            </a:blipFill>
          </p:spPr>
          <p:txBody>
            <a:bodyPr/>
            <a:lstStyle/>
            <a:p>
              <a:endParaRPr lang="en-GB"/>
            </a:p>
          </p:txBody>
        </p:sp>
        <p:sp>
          <p:nvSpPr>
            <p:cNvPr id="14" name="Freeform 14"/>
            <p:cNvSpPr/>
            <p:nvPr/>
          </p:nvSpPr>
          <p:spPr>
            <a:xfrm>
              <a:off x="10748982" y="0"/>
              <a:ext cx="5727456" cy="3221694"/>
            </a:xfrm>
            <a:custGeom>
              <a:avLst/>
              <a:gdLst/>
              <a:ahLst/>
              <a:cxnLst/>
              <a:rect l="l" t="t" r="r" b="b"/>
              <a:pathLst>
                <a:path w="5727456" h="3221694">
                  <a:moveTo>
                    <a:pt x="0" y="0"/>
                  </a:moveTo>
                  <a:lnTo>
                    <a:pt x="5727455" y="0"/>
                  </a:lnTo>
                  <a:lnTo>
                    <a:pt x="5727455" y="3221694"/>
                  </a:lnTo>
                  <a:lnTo>
                    <a:pt x="0" y="3221694"/>
                  </a:lnTo>
                  <a:lnTo>
                    <a:pt x="0" y="0"/>
                  </a:lnTo>
                  <a:close/>
                </a:path>
              </a:pathLst>
            </a:custGeom>
            <a:blipFill>
              <a:blip r:embed="rId9"/>
              <a:stretch>
                <a:fillRect/>
              </a:stretch>
            </a:blipFill>
          </p:spPr>
          <p:txBody>
            <a:bodyPr/>
            <a:lstStyle/>
            <a:p>
              <a:endParaRPr lang="en-GB"/>
            </a:p>
          </p:txBody>
        </p:sp>
        <p:sp>
          <p:nvSpPr>
            <p:cNvPr id="15" name="Freeform 15"/>
            <p:cNvSpPr/>
            <p:nvPr/>
          </p:nvSpPr>
          <p:spPr>
            <a:xfrm>
              <a:off x="14910520" y="26788"/>
              <a:ext cx="5740913" cy="3229263"/>
            </a:xfrm>
            <a:custGeom>
              <a:avLst/>
              <a:gdLst/>
              <a:ahLst/>
              <a:cxnLst/>
              <a:rect l="l" t="t" r="r" b="b"/>
              <a:pathLst>
                <a:path w="5740913" h="3229263">
                  <a:moveTo>
                    <a:pt x="0" y="0"/>
                  </a:moveTo>
                  <a:lnTo>
                    <a:pt x="5740913" y="0"/>
                  </a:lnTo>
                  <a:lnTo>
                    <a:pt x="5740913" y="3229264"/>
                  </a:lnTo>
                  <a:lnTo>
                    <a:pt x="0" y="3229264"/>
                  </a:lnTo>
                  <a:lnTo>
                    <a:pt x="0" y="0"/>
                  </a:lnTo>
                  <a:close/>
                </a:path>
              </a:pathLst>
            </a:custGeom>
            <a:blipFill>
              <a:blip r:embed="rId10"/>
              <a:stretch>
                <a:fillRect/>
              </a:stretch>
            </a:blipFill>
          </p:spPr>
          <p:txBody>
            <a:bodyPr/>
            <a:lstStyle/>
            <a:p>
              <a:endParaRPr lang="en-GB"/>
            </a:p>
          </p:txBody>
        </p:sp>
      </p:grpSp>
      <p:sp>
        <p:nvSpPr>
          <p:cNvPr id="16" name="AutoShape 16"/>
          <p:cNvSpPr/>
          <p:nvPr/>
        </p:nvSpPr>
        <p:spPr>
          <a:xfrm>
            <a:off x="0" y="7011144"/>
            <a:ext cx="18288000" cy="0"/>
          </a:xfrm>
          <a:prstGeom prst="line">
            <a:avLst/>
          </a:prstGeom>
          <a:ln w="114300" cap="flat">
            <a:solidFill>
              <a:srgbClr val="8DC63F"/>
            </a:solidFill>
            <a:prstDash val="solid"/>
            <a:headEnd type="none" w="sm" len="sm"/>
            <a:tailEnd type="none" w="sm" len="sm"/>
          </a:ln>
        </p:spPr>
        <p:txBody>
          <a:bodyPr/>
          <a:lstStyle/>
          <a:p>
            <a:endParaRPr lang="en-GB"/>
          </a:p>
        </p:txBody>
      </p:sp>
      <p:sp>
        <p:nvSpPr>
          <p:cNvPr id="17" name="TextBox 17"/>
          <p:cNvSpPr txBox="1"/>
          <p:nvPr/>
        </p:nvSpPr>
        <p:spPr>
          <a:xfrm>
            <a:off x="3348702" y="7585844"/>
            <a:ext cx="11883572" cy="656598"/>
          </a:xfrm>
          <a:prstGeom prst="rect">
            <a:avLst/>
          </a:prstGeom>
        </p:spPr>
        <p:txBody>
          <a:bodyPr lIns="0" tIns="0" rIns="0" bIns="0" rtlCol="0" anchor="t">
            <a:spAutoFit/>
          </a:bodyPr>
          <a:lstStyle/>
          <a:p>
            <a:pPr algn="l">
              <a:lnSpc>
                <a:spcPts val="5387"/>
              </a:lnSpc>
            </a:pPr>
            <a:r>
              <a:rPr lang="en-US" sz="3847">
                <a:solidFill>
                  <a:srgbClr val="FFFFFF"/>
                </a:solidFill>
                <a:latin typeface="Urbanist 1"/>
                <a:ea typeface="Urbanist 1"/>
                <a:cs typeface="Urbanist 1"/>
                <a:sym typeface="Urbanist 1"/>
              </a:rPr>
              <a:t>mentora@ymestynynehangachreachingwider.ac.uk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1C2C3B"/>
        </a:solidFill>
        <a:effectLst/>
      </p:bgPr>
    </p:bg>
    <p:spTree>
      <p:nvGrpSpPr>
        <p:cNvPr id="1" name=""/>
        <p:cNvGrpSpPr/>
        <p:nvPr/>
      </p:nvGrpSpPr>
      <p:grpSpPr>
        <a:xfrm>
          <a:off x="0" y="0"/>
          <a:ext cx="0" cy="0"/>
          <a:chOff x="0" y="0"/>
          <a:chExt cx="0" cy="0"/>
        </a:xfrm>
      </p:grpSpPr>
      <p:sp>
        <p:nvSpPr>
          <p:cNvPr id="2" name="Freeform 2"/>
          <p:cNvSpPr/>
          <p:nvPr/>
        </p:nvSpPr>
        <p:spPr>
          <a:xfrm>
            <a:off x="231210" y="337652"/>
            <a:ext cx="1209675" cy="1181100"/>
          </a:xfrm>
          <a:custGeom>
            <a:avLst/>
            <a:gdLst/>
            <a:ahLst/>
            <a:cxnLst/>
            <a:rect l="l" t="t" r="r" b="b"/>
            <a:pathLst>
              <a:path w="1209675" h="1181100">
                <a:moveTo>
                  <a:pt x="0" y="0"/>
                </a:moveTo>
                <a:lnTo>
                  <a:pt x="1209675" y="0"/>
                </a:lnTo>
                <a:lnTo>
                  <a:pt x="1209675" y="1181100"/>
                </a:lnTo>
                <a:lnTo>
                  <a:pt x="0" y="1181100"/>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2277075" y="5242109"/>
            <a:ext cx="13324685" cy="2803525"/>
          </a:xfrm>
          <a:prstGeom prst="rect">
            <a:avLst/>
          </a:prstGeom>
        </p:spPr>
        <p:txBody>
          <a:bodyPr lIns="0" tIns="0" rIns="0" bIns="0" rtlCol="0" anchor="t">
            <a:spAutoFit/>
          </a:bodyPr>
          <a:lstStyle/>
          <a:p>
            <a:pPr algn="ctr">
              <a:lnSpc>
                <a:spcPts val="5599"/>
              </a:lnSpc>
            </a:pPr>
            <a:r>
              <a:rPr lang="en-US" sz="3999">
                <a:solidFill>
                  <a:srgbClr val="FFFFFF"/>
                </a:solidFill>
                <a:latin typeface="Urbanist 1"/>
                <a:ea typeface="Urbanist 1"/>
                <a:cs typeface="Urbanist 1"/>
                <a:sym typeface="Urbanist 1"/>
              </a:rPr>
              <a:t>Mae Ymestyn yn Ehangach yn bartneriaeth rhwng prifysgolion, ysgolion a cholegau yng Nghymru sy’n gweithio gyda’i gilydd i wella symudedd cymdeithasol drwy ehangu mynediad at bob math o addysg uwch.</a:t>
            </a:r>
          </a:p>
        </p:txBody>
      </p:sp>
      <p:grpSp>
        <p:nvGrpSpPr>
          <p:cNvPr id="4" name="Group 4"/>
          <p:cNvGrpSpPr/>
          <p:nvPr/>
        </p:nvGrpSpPr>
        <p:grpSpPr>
          <a:xfrm>
            <a:off x="5007279" y="1028700"/>
            <a:ext cx="8702070" cy="3396246"/>
            <a:chOff x="0" y="0"/>
            <a:chExt cx="11602760" cy="4528328"/>
          </a:xfrm>
        </p:grpSpPr>
        <p:sp>
          <p:nvSpPr>
            <p:cNvPr id="5" name="Freeform 5"/>
            <p:cNvSpPr/>
            <p:nvPr/>
          </p:nvSpPr>
          <p:spPr>
            <a:xfrm>
              <a:off x="0" y="0"/>
              <a:ext cx="11524555" cy="1329445"/>
            </a:xfrm>
            <a:custGeom>
              <a:avLst/>
              <a:gdLst/>
              <a:ahLst/>
              <a:cxnLst/>
              <a:rect l="l" t="t" r="r" b="b"/>
              <a:pathLst>
                <a:path w="11524555" h="1329445">
                  <a:moveTo>
                    <a:pt x="0" y="0"/>
                  </a:moveTo>
                  <a:lnTo>
                    <a:pt x="11524555" y="0"/>
                  </a:lnTo>
                  <a:lnTo>
                    <a:pt x="11524555" y="1329445"/>
                  </a:lnTo>
                  <a:lnTo>
                    <a:pt x="0" y="1329445"/>
                  </a:lnTo>
                  <a:lnTo>
                    <a:pt x="0" y="0"/>
                  </a:lnTo>
                  <a:close/>
                </a:path>
              </a:pathLst>
            </a:custGeom>
            <a:blipFill>
              <a:blip r:embed="rId3"/>
              <a:stretch>
                <a:fillRect b="-240617"/>
              </a:stretch>
            </a:blipFill>
          </p:spPr>
          <p:txBody>
            <a:bodyPr/>
            <a:lstStyle/>
            <a:p>
              <a:endParaRPr lang="en-GB"/>
            </a:p>
          </p:txBody>
        </p:sp>
        <p:sp>
          <p:nvSpPr>
            <p:cNvPr id="6" name="Freeform 6"/>
            <p:cNvSpPr/>
            <p:nvPr/>
          </p:nvSpPr>
          <p:spPr>
            <a:xfrm>
              <a:off x="0" y="0"/>
              <a:ext cx="3820739" cy="4528328"/>
            </a:xfrm>
            <a:custGeom>
              <a:avLst/>
              <a:gdLst/>
              <a:ahLst/>
              <a:cxnLst/>
              <a:rect l="l" t="t" r="r" b="b"/>
              <a:pathLst>
                <a:path w="3820739" h="4528328">
                  <a:moveTo>
                    <a:pt x="0" y="0"/>
                  </a:moveTo>
                  <a:lnTo>
                    <a:pt x="3820739" y="0"/>
                  </a:lnTo>
                  <a:lnTo>
                    <a:pt x="3820739" y="4528328"/>
                  </a:lnTo>
                  <a:lnTo>
                    <a:pt x="0" y="4528328"/>
                  </a:lnTo>
                  <a:lnTo>
                    <a:pt x="0" y="0"/>
                  </a:lnTo>
                  <a:close/>
                </a:path>
              </a:pathLst>
            </a:custGeom>
            <a:blipFill>
              <a:blip r:embed="rId3"/>
              <a:stretch>
                <a:fillRect r="-201631"/>
              </a:stretch>
            </a:blipFill>
          </p:spPr>
          <p:txBody>
            <a:bodyPr/>
            <a:lstStyle/>
            <a:p>
              <a:endParaRPr lang="en-GB"/>
            </a:p>
          </p:txBody>
        </p:sp>
        <p:sp>
          <p:nvSpPr>
            <p:cNvPr id="7" name="Freeform 7"/>
            <p:cNvSpPr/>
            <p:nvPr/>
          </p:nvSpPr>
          <p:spPr>
            <a:xfrm>
              <a:off x="2771293" y="1258732"/>
              <a:ext cx="8831466" cy="2027032"/>
            </a:xfrm>
            <a:custGeom>
              <a:avLst/>
              <a:gdLst/>
              <a:ahLst/>
              <a:cxnLst/>
              <a:rect l="l" t="t" r="r" b="b"/>
              <a:pathLst>
                <a:path w="8831466" h="2027032">
                  <a:moveTo>
                    <a:pt x="0" y="0"/>
                  </a:moveTo>
                  <a:lnTo>
                    <a:pt x="8831467" y="0"/>
                  </a:lnTo>
                  <a:lnTo>
                    <a:pt x="8831467" y="2027032"/>
                  </a:lnTo>
                  <a:lnTo>
                    <a:pt x="0" y="2027032"/>
                  </a:lnTo>
                  <a:lnTo>
                    <a:pt x="0" y="0"/>
                  </a:lnTo>
                  <a:close/>
                </a:path>
              </a:pathLst>
            </a:custGeom>
            <a:blipFill>
              <a:blip r:embed="rId3"/>
              <a:stretch>
                <a:fillRect l="-31543" t="-63067" b="-62125"/>
              </a:stretch>
            </a:blipFill>
          </p:spPr>
          <p:txBody>
            <a:bodyPr/>
            <a:lstStyle/>
            <a:p>
              <a:endParaRPr lang="en-GB"/>
            </a:p>
          </p:txBody>
        </p:sp>
      </p:grpSp>
      <p:sp>
        <p:nvSpPr>
          <p:cNvPr id="8" name="AutoShape 8"/>
          <p:cNvSpPr/>
          <p:nvPr/>
        </p:nvSpPr>
        <p:spPr>
          <a:xfrm>
            <a:off x="2175169" y="9632092"/>
            <a:ext cx="15084131" cy="0"/>
          </a:xfrm>
          <a:prstGeom prst="line">
            <a:avLst/>
          </a:prstGeom>
          <a:ln w="114300" cap="flat">
            <a:solidFill>
              <a:srgbClr val="8DC63F"/>
            </a:solidFill>
            <a:prstDash val="solid"/>
            <a:headEnd type="none" w="sm" len="sm"/>
            <a:tailEnd type="none" w="sm" len="sm"/>
          </a:ln>
        </p:spPr>
        <p:txBody>
          <a:bodyPr/>
          <a:lstStyle/>
          <a:p>
            <a:endParaRPr lang="en-GB"/>
          </a:p>
        </p:txBody>
      </p:sp>
      <p:sp>
        <p:nvSpPr>
          <p:cNvPr id="9" name="AutoShape 9"/>
          <p:cNvSpPr/>
          <p:nvPr/>
        </p:nvSpPr>
        <p:spPr>
          <a:xfrm>
            <a:off x="17156541" y="2528881"/>
            <a:ext cx="45610" cy="7102844"/>
          </a:xfrm>
          <a:prstGeom prst="line">
            <a:avLst/>
          </a:prstGeom>
          <a:ln w="114300" cap="flat">
            <a:solidFill>
              <a:srgbClr val="8DC63F"/>
            </a:solidFill>
            <a:prstDash val="solid"/>
            <a:headEnd type="none" w="sm" len="sm"/>
            <a:tailEnd type="none" w="sm" len="sm"/>
          </a:ln>
        </p:spPr>
        <p:txBody>
          <a:bodyPr/>
          <a:lstStyle/>
          <a:p>
            <a:endParaRPr lang="en-GB"/>
          </a:p>
        </p:txBody>
      </p:sp>
      <p:grpSp>
        <p:nvGrpSpPr>
          <p:cNvPr id="10" name="Group 10"/>
          <p:cNvGrpSpPr>
            <a:grpSpLocks noChangeAspect="1"/>
          </p:cNvGrpSpPr>
          <p:nvPr/>
        </p:nvGrpSpPr>
        <p:grpSpPr>
          <a:xfrm>
            <a:off x="-368970" y="6909664"/>
            <a:ext cx="2646045" cy="3803875"/>
            <a:chOff x="0" y="0"/>
            <a:chExt cx="2646045" cy="3803866"/>
          </a:xfrm>
        </p:grpSpPr>
        <p:sp>
          <p:nvSpPr>
            <p:cNvPr id="11" name="Freeform 11"/>
            <p:cNvSpPr/>
            <p:nvPr/>
          </p:nvSpPr>
          <p:spPr>
            <a:xfrm>
              <a:off x="368935" y="110490"/>
              <a:ext cx="1894373" cy="3266821"/>
            </a:xfrm>
            <a:custGeom>
              <a:avLst/>
              <a:gdLst/>
              <a:ahLst/>
              <a:cxnLst/>
              <a:rect l="l" t="t" r="r" b="b"/>
              <a:pathLst>
                <a:path w="1894373" h="3266821">
                  <a:moveTo>
                    <a:pt x="0" y="0"/>
                  </a:moveTo>
                  <a:lnTo>
                    <a:pt x="0" y="227711"/>
                  </a:lnTo>
                  <a:lnTo>
                    <a:pt x="0" y="227711"/>
                  </a:lnTo>
                  <a:cubicBezTo>
                    <a:pt x="303657" y="300609"/>
                    <a:pt x="606298" y="393827"/>
                    <a:pt x="855091" y="587248"/>
                  </a:cubicBezTo>
                  <a:cubicBezTo>
                    <a:pt x="1109726" y="785368"/>
                    <a:pt x="1289812" y="1107694"/>
                    <a:pt x="1199896" y="1436243"/>
                  </a:cubicBezTo>
                  <a:cubicBezTo>
                    <a:pt x="1150366" y="1617091"/>
                    <a:pt x="1011682" y="1707388"/>
                    <a:pt x="900176" y="1846707"/>
                  </a:cubicBezTo>
                  <a:cubicBezTo>
                    <a:pt x="796671" y="1975993"/>
                    <a:pt x="751459" y="2151380"/>
                    <a:pt x="847979" y="2298065"/>
                  </a:cubicBezTo>
                  <a:cubicBezTo>
                    <a:pt x="939419" y="2437257"/>
                    <a:pt x="1099566" y="2493518"/>
                    <a:pt x="1255268" y="2525014"/>
                  </a:cubicBezTo>
                  <a:cubicBezTo>
                    <a:pt x="1421638" y="2558796"/>
                    <a:pt x="1584833" y="2594991"/>
                    <a:pt x="1652270" y="2769489"/>
                  </a:cubicBezTo>
                  <a:cubicBezTo>
                    <a:pt x="1719707" y="2943733"/>
                    <a:pt x="1582674" y="3094863"/>
                    <a:pt x="1608328" y="3266821"/>
                  </a:cubicBezTo>
                  <a:lnTo>
                    <a:pt x="1842008" y="3266821"/>
                  </a:lnTo>
                  <a:cubicBezTo>
                    <a:pt x="1814830" y="3208782"/>
                    <a:pt x="1842008" y="3145282"/>
                    <a:pt x="1863725" y="3077337"/>
                  </a:cubicBezTo>
                  <a:cubicBezTo>
                    <a:pt x="1910842" y="2930398"/>
                    <a:pt x="1904746" y="2781554"/>
                    <a:pt x="1837690" y="2641473"/>
                  </a:cubicBezTo>
                  <a:cubicBezTo>
                    <a:pt x="1763649" y="2486914"/>
                    <a:pt x="1624330" y="2387092"/>
                    <a:pt x="1461643" y="2342642"/>
                  </a:cubicBezTo>
                  <a:cubicBezTo>
                    <a:pt x="1329182" y="2306447"/>
                    <a:pt x="1110615" y="2309495"/>
                    <a:pt x="1031113" y="2172716"/>
                  </a:cubicBezTo>
                  <a:cubicBezTo>
                    <a:pt x="945134" y="2025015"/>
                    <a:pt x="1211834" y="1855978"/>
                    <a:pt x="1287145" y="1756791"/>
                  </a:cubicBezTo>
                  <a:cubicBezTo>
                    <a:pt x="1383284" y="1630299"/>
                    <a:pt x="1433068" y="1472819"/>
                    <a:pt x="1442720" y="1315212"/>
                  </a:cubicBezTo>
                  <a:cubicBezTo>
                    <a:pt x="1463548" y="976630"/>
                    <a:pt x="1290447" y="663575"/>
                    <a:pt x="1036828" y="450342"/>
                  </a:cubicBezTo>
                  <a:cubicBezTo>
                    <a:pt x="739648" y="200660"/>
                    <a:pt x="371094" y="88011"/>
                    <a:pt x="0" y="0"/>
                  </a:cubicBezTo>
                  <a:close/>
                </a:path>
              </a:pathLst>
            </a:custGeom>
            <a:solidFill>
              <a:srgbClr val="8DC63F"/>
            </a:solidFill>
          </p:spPr>
          <p:txBody>
            <a:bodyPr/>
            <a:lstStyle/>
            <a:p>
              <a:endParaRPr lang="en-GB"/>
            </a:p>
          </p:txBody>
        </p:sp>
        <p:sp>
          <p:nvSpPr>
            <p:cNvPr id="12" name="Freeform 12"/>
            <p:cNvSpPr/>
            <p:nvPr/>
          </p:nvSpPr>
          <p:spPr>
            <a:xfrm>
              <a:off x="368935" y="102616"/>
              <a:ext cx="1902854" cy="3274949"/>
            </a:xfrm>
            <a:custGeom>
              <a:avLst/>
              <a:gdLst/>
              <a:ahLst/>
              <a:cxnLst/>
              <a:rect l="l" t="t" r="r" b="b"/>
              <a:pathLst>
                <a:path w="1902854" h="3274949">
                  <a:moveTo>
                    <a:pt x="0" y="227584"/>
                  </a:moveTo>
                  <a:lnTo>
                    <a:pt x="0" y="243840"/>
                  </a:lnTo>
                  <a:lnTo>
                    <a:pt x="0" y="243840"/>
                  </a:lnTo>
                  <a:cubicBezTo>
                    <a:pt x="303022" y="316484"/>
                    <a:pt x="602996" y="409194"/>
                    <a:pt x="850265" y="601472"/>
                  </a:cubicBezTo>
                  <a:cubicBezTo>
                    <a:pt x="983234" y="704723"/>
                    <a:pt x="1086612" y="833628"/>
                    <a:pt x="1149604" y="973963"/>
                  </a:cubicBezTo>
                  <a:cubicBezTo>
                    <a:pt x="1218946" y="1128776"/>
                    <a:pt x="1233805" y="1290701"/>
                    <a:pt x="1192403" y="1442085"/>
                  </a:cubicBezTo>
                  <a:cubicBezTo>
                    <a:pt x="1158240" y="1567307"/>
                    <a:pt x="1080262" y="1648587"/>
                    <a:pt x="997839" y="1734566"/>
                  </a:cubicBezTo>
                  <a:cubicBezTo>
                    <a:pt x="963168" y="1770634"/>
                    <a:pt x="927354" y="1808099"/>
                    <a:pt x="894207" y="1849501"/>
                  </a:cubicBezTo>
                  <a:cubicBezTo>
                    <a:pt x="799846" y="1967357"/>
                    <a:pt x="736346" y="2150237"/>
                    <a:pt x="841502" y="2310130"/>
                  </a:cubicBezTo>
                  <a:cubicBezTo>
                    <a:pt x="940308" y="2460244"/>
                    <a:pt x="1113790" y="2512060"/>
                    <a:pt x="1253871" y="2540508"/>
                  </a:cubicBezTo>
                  <a:cubicBezTo>
                    <a:pt x="1413129" y="2572766"/>
                    <a:pt x="1577721" y="2606167"/>
                    <a:pt x="1645031" y="2780157"/>
                  </a:cubicBezTo>
                  <a:cubicBezTo>
                    <a:pt x="1681607" y="2874518"/>
                    <a:pt x="1656969" y="2960624"/>
                    <a:pt x="1630807" y="3051810"/>
                  </a:cubicBezTo>
                  <a:cubicBezTo>
                    <a:pt x="1610360" y="3123311"/>
                    <a:pt x="1589278" y="3196844"/>
                    <a:pt x="1600454" y="3274695"/>
                  </a:cubicBezTo>
                  <a:lnTo>
                    <a:pt x="1616456" y="3274695"/>
                  </a:lnTo>
                  <a:cubicBezTo>
                    <a:pt x="1605026" y="3199384"/>
                    <a:pt x="1625727" y="3126740"/>
                    <a:pt x="1645920" y="3056382"/>
                  </a:cubicBezTo>
                  <a:cubicBezTo>
                    <a:pt x="1671574" y="2966720"/>
                    <a:pt x="1698117" y="2874010"/>
                    <a:pt x="1659763" y="2774696"/>
                  </a:cubicBezTo>
                  <a:cubicBezTo>
                    <a:pt x="1589278" y="2592705"/>
                    <a:pt x="1412748" y="2556891"/>
                    <a:pt x="1256919" y="2525268"/>
                  </a:cubicBezTo>
                  <a:cubicBezTo>
                    <a:pt x="1119886" y="2497455"/>
                    <a:pt x="950341" y="2446909"/>
                    <a:pt x="854710" y="2301621"/>
                  </a:cubicBezTo>
                  <a:cubicBezTo>
                    <a:pt x="754253" y="2148840"/>
                    <a:pt x="815594" y="1973199"/>
                    <a:pt x="906526" y="1859661"/>
                  </a:cubicBezTo>
                  <a:cubicBezTo>
                    <a:pt x="939292" y="1818640"/>
                    <a:pt x="974852" y="1781556"/>
                    <a:pt x="1009269" y="1745742"/>
                  </a:cubicBezTo>
                  <a:cubicBezTo>
                    <a:pt x="1093089" y="1658239"/>
                    <a:pt x="1172337" y="1575562"/>
                    <a:pt x="1207643" y="1446403"/>
                  </a:cubicBezTo>
                  <a:cubicBezTo>
                    <a:pt x="1249934" y="1291463"/>
                    <a:pt x="1234948" y="1125982"/>
                    <a:pt x="1163955" y="967740"/>
                  </a:cubicBezTo>
                  <a:cubicBezTo>
                    <a:pt x="1099947" y="824992"/>
                    <a:pt x="994918" y="694055"/>
                    <a:pt x="859917" y="589153"/>
                  </a:cubicBezTo>
                  <a:cubicBezTo>
                    <a:pt x="609219" y="394081"/>
                    <a:pt x="305943" y="300863"/>
                    <a:pt x="0" y="227584"/>
                  </a:cubicBezTo>
                  <a:close/>
                  <a:moveTo>
                    <a:pt x="0" y="0"/>
                  </a:moveTo>
                  <a:lnTo>
                    <a:pt x="0" y="16256"/>
                  </a:lnTo>
                  <a:lnTo>
                    <a:pt x="0" y="16256"/>
                  </a:lnTo>
                  <a:cubicBezTo>
                    <a:pt x="393573" y="110109"/>
                    <a:pt x="743712" y="222377"/>
                    <a:pt x="1031748" y="464439"/>
                  </a:cubicBezTo>
                  <a:cubicBezTo>
                    <a:pt x="1307211" y="696087"/>
                    <a:pt x="1454277" y="1008888"/>
                    <a:pt x="1434846" y="1322832"/>
                  </a:cubicBezTo>
                  <a:cubicBezTo>
                    <a:pt x="1430655" y="1391285"/>
                    <a:pt x="1419225" y="1457071"/>
                    <a:pt x="1400937" y="1519047"/>
                  </a:cubicBezTo>
                  <a:cubicBezTo>
                    <a:pt x="1374648" y="1608455"/>
                    <a:pt x="1334135" y="1689989"/>
                    <a:pt x="1280922" y="1760347"/>
                  </a:cubicBezTo>
                  <a:cubicBezTo>
                    <a:pt x="1261618" y="1785747"/>
                    <a:pt x="1228344" y="1816862"/>
                    <a:pt x="1193292" y="1849755"/>
                  </a:cubicBezTo>
                  <a:cubicBezTo>
                    <a:pt x="1088390" y="1948053"/>
                    <a:pt x="957707" y="2070354"/>
                    <a:pt x="1024382" y="2185035"/>
                  </a:cubicBezTo>
                  <a:cubicBezTo>
                    <a:pt x="1085977" y="2290953"/>
                    <a:pt x="1225804" y="2314956"/>
                    <a:pt x="1348994" y="2336292"/>
                  </a:cubicBezTo>
                  <a:cubicBezTo>
                    <a:pt x="1389126" y="2343277"/>
                    <a:pt x="1426972" y="2349754"/>
                    <a:pt x="1459611" y="2358644"/>
                  </a:cubicBezTo>
                  <a:cubicBezTo>
                    <a:pt x="1630299" y="2405380"/>
                    <a:pt x="1761998" y="2510028"/>
                    <a:pt x="1830705" y="2653284"/>
                  </a:cubicBezTo>
                  <a:cubicBezTo>
                    <a:pt x="1895729" y="2788920"/>
                    <a:pt x="1904365" y="2933446"/>
                    <a:pt x="1853819" y="3090926"/>
                  </a:cubicBezTo>
                  <a:lnTo>
                    <a:pt x="1848739" y="3106293"/>
                  </a:lnTo>
                  <a:cubicBezTo>
                    <a:pt x="1829181" y="3165348"/>
                    <a:pt x="1810385" y="3222117"/>
                    <a:pt x="1833245" y="3274949"/>
                  </a:cubicBezTo>
                  <a:lnTo>
                    <a:pt x="1851025" y="3274949"/>
                  </a:lnTo>
                  <a:cubicBezTo>
                    <a:pt x="1825879" y="3225165"/>
                    <a:pt x="1844294" y="3169793"/>
                    <a:pt x="1866392" y="3103372"/>
                  </a:cubicBezTo>
                  <a:lnTo>
                    <a:pt x="1871472" y="3087878"/>
                  </a:lnTo>
                  <a:cubicBezTo>
                    <a:pt x="1920875" y="2934335"/>
                    <a:pt x="1911858" y="2785745"/>
                    <a:pt x="1845056" y="2646299"/>
                  </a:cubicBezTo>
                  <a:cubicBezTo>
                    <a:pt x="1774444" y="2498852"/>
                    <a:pt x="1639062" y="2391156"/>
                    <a:pt x="1463929" y="2343277"/>
                  </a:cubicBezTo>
                  <a:cubicBezTo>
                    <a:pt x="1430528" y="2334260"/>
                    <a:pt x="1392301" y="2327529"/>
                    <a:pt x="1351915" y="2320671"/>
                  </a:cubicBezTo>
                  <a:cubicBezTo>
                    <a:pt x="1232027" y="2300097"/>
                    <a:pt x="1096137" y="2276602"/>
                    <a:pt x="1038225" y="2177161"/>
                  </a:cubicBezTo>
                  <a:cubicBezTo>
                    <a:pt x="977773" y="2073529"/>
                    <a:pt x="1103376" y="1955927"/>
                    <a:pt x="1204214" y="1861439"/>
                  </a:cubicBezTo>
                  <a:cubicBezTo>
                    <a:pt x="1239774" y="1828038"/>
                    <a:pt x="1273556" y="1796542"/>
                    <a:pt x="1293622" y="1769999"/>
                  </a:cubicBezTo>
                  <a:cubicBezTo>
                    <a:pt x="1385951" y="1648460"/>
                    <a:pt x="1440434" y="1494282"/>
                    <a:pt x="1450848" y="1324102"/>
                  </a:cubicBezTo>
                  <a:cubicBezTo>
                    <a:pt x="1470406" y="1005078"/>
                    <a:pt x="1321435" y="687578"/>
                    <a:pt x="1042035" y="452755"/>
                  </a:cubicBezTo>
                  <a:cubicBezTo>
                    <a:pt x="750570" y="207391"/>
                    <a:pt x="397129" y="94488"/>
                    <a:pt x="0" y="0"/>
                  </a:cubicBezTo>
                  <a:close/>
                </a:path>
              </a:pathLst>
            </a:custGeom>
            <a:solidFill>
              <a:srgbClr val="8DC63F"/>
            </a:solidFill>
          </p:spPr>
          <p:txBody>
            <a:bodyPr/>
            <a:lstStyle/>
            <a:p>
              <a:endParaRPr lang="en-GB"/>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C2C3B"/>
        </a:solidFill>
        <a:effectLst/>
      </p:bgPr>
    </p:bg>
    <p:spTree>
      <p:nvGrpSpPr>
        <p:cNvPr id="1" name=""/>
        <p:cNvGrpSpPr/>
        <p:nvPr/>
      </p:nvGrpSpPr>
      <p:grpSpPr>
        <a:xfrm>
          <a:off x="0" y="0"/>
          <a:ext cx="0" cy="0"/>
          <a:chOff x="0" y="0"/>
          <a:chExt cx="0" cy="0"/>
        </a:xfrm>
      </p:grpSpPr>
      <p:sp>
        <p:nvSpPr>
          <p:cNvPr id="2" name="Freeform 2"/>
          <p:cNvSpPr/>
          <p:nvPr/>
        </p:nvSpPr>
        <p:spPr>
          <a:xfrm>
            <a:off x="231210" y="337652"/>
            <a:ext cx="1209675" cy="1181100"/>
          </a:xfrm>
          <a:custGeom>
            <a:avLst/>
            <a:gdLst/>
            <a:ahLst/>
            <a:cxnLst/>
            <a:rect l="l" t="t" r="r" b="b"/>
            <a:pathLst>
              <a:path w="1209675" h="1181100">
                <a:moveTo>
                  <a:pt x="0" y="0"/>
                </a:moveTo>
                <a:lnTo>
                  <a:pt x="1209675" y="0"/>
                </a:lnTo>
                <a:lnTo>
                  <a:pt x="1209675" y="1181100"/>
                </a:lnTo>
                <a:lnTo>
                  <a:pt x="0" y="1181100"/>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2277075" y="5242109"/>
            <a:ext cx="13324685" cy="2803525"/>
          </a:xfrm>
          <a:prstGeom prst="rect">
            <a:avLst/>
          </a:prstGeom>
        </p:spPr>
        <p:txBody>
          <a:bodyPr lIns="0" tIns="0" rIns="0" bIns="0" rtlCol="0" anchor="t">
            <a:spAutoFit/>
          </a:bodyPr>
          <a:lstStyle/>
          <a:p>
            <a:pPr algn="ctr">
              <a:lnSpc>
                <a:spcPts val="5599"/>
              </a:lnSpc>
            </a:pPr>
            <a:r>
              <a:rPr lang="en-US" sz="3999">
                <a:solidFill>
                  <a:srgbClr val="FFFFFF"/>
                </a:solidFill>
                <a:latin typeface="Urbanist 1"/>
                <a:ea typeface="Urbanist 1"/>
                <a:cs typeface="Urbanist 1"/>
                <a:sym typeface="Urbanist 1"/>
              </a:rPr>
              <a:t>Reaching Wider is a partnership of universities, schools and colleges in Wales working together to improve social mobility by widening access to all forms of higher education.</a:t>
            </a:r>
          </a:p>
        </p:txBody>
      </p:sp>
      <p:grpSp>
        <p:nvGrpSpPr>
          <p:cNvPr id="4" name="Group 4"/>
          <p:cNvGrpSpPr/>
          <p:nvPr/>
        </p:nvGrpSpPr>
        <p:grpSpPr>
          <a:xfrm>
            <a:off x="5007279" y="1028700"/>
            <a:ext cx="8702070" cy="3396246"/>
            <a:chOff x="0" y="0"/>
            <a:chExt cx="11602760" cy="4528328"/>
          </a:xfrm>
        </p:grpSpPr>
        <p:sp>
          <p:nvSpPr>
            <p:cNvPr id="5" name="Freeform 5"/>
            <p:cNvSpPr/>
            <p:nvPr/>
          </p:nvSpPr>
          <p:spPr>
            <a:xfrm>
              <a:off x="0" y="0"/>
              <a:ext cx="11524555" cy="1329445"/>
            </a:xfrm>
            <a:custGeom>
              <a:avLst/>
              <a:gdLst/>
              <a:ahLst/>
              <a:cxnLst/>
              <a:rect l="l" t="t" r="r" b="b"/>
              <a:pathLst>
                <a:path w="11524555" h="1329445">
                  <a:moveTo>
                    <a:pt x="0" y="0"/>
                  </a:moveTo>
                  <a:lnTo>
                    <a:pt x="11524555" y="0"/>
                  </a:lnTo>
                  <a:lnTo>
                    <a:pt x="11524555" y="1329445"/>
                  </a:lnTo>
                  <a:lnTo>
                    <a:pt x="0" y="1329445"/>
                  </a:lnTo>
                  <a:lnTo>
                    <a:pt x="0" y="0"/>
                  </a:lnTo>
                  <a:close/>
                </a:path>
              </a:pathLst>
            </a:custGeom>
            <a:blipFill>
              <a:blip r:embed="rId3"/>
              <a:stretch>
                <a:fillRect b="-240617"/>
              </a:stretch>
            </a:blipFill>
          </p:spPr>
          <p:txBody>
            <a:bodyPr/>
            <a:lstStyle/>
            <a:p>
              <a:endParaRPr lang="en-GB"/>
            </a:p>
          </p:txBody>
        </p:sp>
        <p:sp>
          <p:nvSpPr>
            <p:cNvPr id="6" name="Freeform 6"/>
            <p:cNvSpPr/>
            <p:nvPr/>
          </p:nvSpPr>
          <p:spPr>
            <a:xfrm>
              <a:off x="0" y="0"/>
              <a:ext cx="3820739" cy="4528328"/>
            </a:xfrm>
            <a:custGeom>
              <a:avLst/>
              <a:gdLst/>
              <a:ahLst/>
              <a:cxnLst/>
              <a:rect l="l" t="t" r="r" b="b"/>
              <a:pathLst>
                <a:path w="3820739" h="4528328">
                  <a:moveTo>
                    <a:pt x="0" y="0"/>
                  </a:moveTo>
                  <a:lnTo>
                    <a:pt x="3820739" y="0"/>
                  </a:lnTo>
                  <a:lnTo>
                    <a:pt x="3820739" y="4528328"/>
                  </a:lnTo>
                  <a:lnTo>
                    <a:pt x="0" y="4528328"/>
                  </a:lnTo>
                  <a:lnTo>
                    <a:pt x="0" y="0"/>
                  </a:lnTo>
                  <a:close/>
                </a:path>
              </a:pathLst>
            </a:custGeom>
            <a:blipFill>
              <a:blip r:embed="rId3"/>
              <a:stretch>
                <a:fillRect r="-201631"/>
              </a:stretch>
            </a:blipFill>
          </p:spPr>
          <p:txBody>
            <a:bodyPr/>
            <a:lstStyle/>
            <a:p>
              <a:endParaRPr lang="en-GB"/>
            </a:p>
          </p:txBody>
        </p:sp>
        <p:sp>
          <p:nvSpPr>
            <p:cNvPr id="7" name="Freeform 7"/>
            <p:cNvSpPr/>
            <p:nvPr/>
          </p:nvSpPr>
          <p:spPr>
            <a:xfrm>
              <a:off x="2771293" y="1258732"/>
              <a:ext cx="8831466" cy="2027032"/>
            </a:xfrm>
            <a:custGeom>
              <a:avLst/>
              <a:gdLst/>
              <a:ahLst/>
              <a:cxnLst/>
              <a:rect l="l" t="t" r="r" b="b"/>
              <a:pathLst>
                <a:path w="8831466" h="2027032">
                  <a:moveTo>
                    <a:pt x="0" y="0"/>
                  </a:moveTo>
                  <a:lnTo>
                    <a:pt x="8831467" y="0"/>
                  </a:lnTo>
                  <a:lnTo>
                    <a:pt x="8831467" y="2027032"/>
                  </a:lnTo>
                  <a:lnTo>
                    <a:pt x="0" y="2027032"/>
                  </a:lnTo>
                  <a:lnTo>
                    <a:pt x="0" y="0"/>
                  </a:lnTo>
                  <a:close/>
                </a:path>
              </a:pathLst>
            </a:custGeom>
            <a:blipFill>
              <a:blip r:embed="rId3"/>
              <a:stretch>
                <a:fillRect l="-31543" t="-63067" b="-62125"/>
              </a:stretch>
            </a:blipFill>
          </p:spPr>
          <p:txBody>
            <a:bodyPr/>
            <a:lstStyle/>
            <a:p>
              <a:endParaRPr lang="en-GB"/>
            </a:p>
          </p:txBody>
        </p:sp>
      </p:grpSp>
      <p:sp>
        <p:nvSpPr>
          <p:cNvPr id="8" name="AutoShape 8"/>
          <p:cNvSpPr/>
          <p:nvPr/>
        </p:nvSpPr>
        <p:spPr>
          <a:xfrm>
            <a:off x="2175169" y="9632092"/>
            <a:ext cx="15084131" cy="0"/>
          </a:xfrm>
          <a:prstGeom prst="line">
            <a:avLst/>
          </a:prstGeom>
          <a:ln w="114300" cap="flat">
            <a:solidFill>
              <a:srgbClr val="8DC63F"/>
            </a:solidFill>
            <a:prstDash val="solid"/>
            <a:headEnd type="none" w="sm" len="sm"/>
            <a:tailEnd type="none" w="sm" len="sm"/>
          </a:ln>
        </p:spPr>
        <p:txBody>
          <a:bodyPr/>
          <a:lstStyle/>
          <a:p>
            <a:endParaRPr lang="en-GB"/>
          </a:p>
        </p:txBody>
      </p:sp>
      <p:sp>
        <p:nvSpPr>
          <p:cNvPr id="9" name="AutoShape 9"/>
          <p:cNvSpPr/>
          <p:nvPr/>
        </p:nvSpPr>
        <p:spPr>
          <a:xfrm>
            <a:off x="17156541" y="2528881"/>
            <a:ext cx="45610" cy="7102844"/>
          </a:xfrm>
          <a:prstGeom prst="line">
            <a:avLst/>
          </a:prstGeom>
          <a:ln w="114300" cap="flat">
            <a:solidFill>
              <a:srgbClr val="8DC63F"/>
            </a:solidFill>
            <a:prstDash val="solid"/>
            <a:headEnd type="none" w="sm" len="sm"/>
            <a:tailEnd type="none" w="sm" len="sm"/>
          </a:ln>
        </p:spPr>
        <p:txBody>
          <a:bodyPr/>
          <a:lstStyle/>
          <a:p>
            <a:endParaRPr lang="en-GB"/>
          </a:p>
        </p:txBody>
      </p:sp>
      <p:grpSp>
        <p:nvGrpSpPr>
          <p:cNvPr id="10" name="Group 10"/>
          <p:cNvGrpSpPr>
            <a:grpSpLocks noChangeAspect="1"/>
          </p:cNvGrpSpPr>
          <p:nvPr/>
        </p:nvGrpSpPr>
        <p:grpSpPr>
          <a:xfrm>
            <a:off x="-368970" y="6909664"/>
            <a:ext cx="2646045" cy="3803875"/>
            <a:chOff x="0" y="0"/>
            <a:chExt cx="2646045" cy="3803866"/>
          </a:xfrm>
        </p:grpSpPr>
        <p:sp>
          <p:nvSpPr>
            <p:cNvPr id="11" name="Freeform 11"/>
            <p:cNvSpPr/>
            <p:nvPr/>
          </p:nvSpPr>
          <p:spPr>
            <a:xfrm>
              <a:off x="368935" y="110490"/>
              <a:ext cx="1894373" cy="3266821"/>
            </a:xfrm>
            <a:custGeom>
              <a:avLst/>
              <a:gdLst/>
              <a:ahLst/>
              <a:cxnLst/>
              <a:rect l="l" t="t" r="r" b="b"/>
              <a:pathLst>
                <a:path w="1894373" h="3266821">
                  <a:moveTo>
                    <a:pt x="0" y="0"/>
                  </a:moveTo>
                  <a:lnTo>
                    <a:pt x="0" y="227711"/>
                  </a:lnTo>
                  <a:lnTo>
                    <a:pt x="0" y="227711"/>
                  </a:lnTo>
                  <a:cubicBezTo>
                    <a:pt x="303657" y="300609"/>
                    <a:pt x="606298" y="393827"/>
                    <a:pt x="855091" y="587248"/>
                  </a:cubicBezTo>
                  <a:cubicBezTo>
                    <a:pt x="1109726" y="785368"/>
                    <a:pt x="1289812" y="1107694"/>
                    <a:pt x="1199896" y="1436243"/>
                  </a:cubicBezTo>
                  <a:cubicBezTo>
                    <a:pt x="1150366" y="1617091"/>
                    <a:pt x="1011682" y="1707388"/>
                    <a:pt x="900176" y="1846707"/>
                  </a:cubicBezTo>
                  <a:cubicBezTo>
                    <a:pt x="796671" y="1975993"/>
                    <a:pt x="751459" y="2151380"/>
                    <a:pt x="847979" y="2298065"/>
                  </a:cubicBezTo>
                  <a:cubicBezTo>
                    <a:pt x="939419" y="2437257"/>
                    <a:pt x="1099566" y="2493518"/>
                    <a:pt x="1255268" y="2525014"/>
                  </a:cubicBezTo>
                  <a:cubicBezTo>
                    <a:pt x="1421638" y="2558796"/>
                    <a:pt x="1584833" y="2594991"/>
                    <a:pt x="1652270" y="2769489"/>
                  </a:cubicBezTo>
                  <a:cubicBezTo>
                    <a:pt x="1719707" y="2943733"/>
                    <a:pt x="1582674" y="3094863"/>
                    <a:pt x="1608328" y="3266821"/>
                  </a:cubicBezTo>
                  <a:lnTo>
                    <a:pt x="1842008" y="3266821"/>
                  </a:lnTo>
                  <a:cubicBezTo>
                    <a:pt x="1814830" y="3208782"/>
                    <a:pt x="1842008" y="3145282"/>
                    <a:pt x="1863725" y="3077337"/>
                  </a:cubicBezTo>
                  <a:cubicBezTo>
                    <a:pt x="1910842" y="2930398"/>
                    <a:pt x="1904746" y="2781554"/>
                    <a:pt x="1837690" y="2641473"/>
                  </a:cubicBezTo>
                  <a:cubicBezTo>
                    <a:pt x="1763649" y="2486914"/>
                    <a:pt x="1624330" y="2387092"/>
                    <a:pt x="1461643" y="2342642"/>
                  </a:cubicBezTo>
                  <a:cubicBezTo>
                    <a:pt x="1329182" y="2306447"/>
                    <a:pt x="1110615" y="2309495"/>
                    <a:pt x="1031113" y="2172716"/>
                  </a:cubicBezTo>
                  <a:cubicBezTo>
                    <a:pt x="945134" y="2025015"/>
                    <a:pt x="1211834" y="1855978"/>
                    <a:pt x="1287145" y="1756791"/>
                  </a:cubicBezTo>
                  <a:cubicBezTo>
                    <a:pt x="1383284" y="1630299"/>
                    <a:pt x="1433068" y="1472819"/>
                    <a:pt x="1442720" y="1315212"/>
                  </a:cubicBezTo>
                  <a:cubicBezTo>
                    <a:pt x="1463548" y="976630"/>
                    <a:pt x="1290447" y="663575"/>
                    <a:pt x="1036828" y="450342"/>
                  </a:cubicBezTo>
                  <a:cubicBezTo>
                    <a:pt x="739648" y="200660"/>
                    <a:pt x="371094" y="88011"/>
                    <a:pt x="0" y="0"/>
                  </a:cubicBezTo>
                  <a:close/>
                </a:path>
              </a:pathLst>
            </a:custGeom>
            <a:solidFill>
              <a:srgbClr val="8DC63F"/>
            </a:solidFill>
          </p:spPr>
          <p:txBody>
            <a:bodyPr/>
            <a:lstStyle/>
            <a:p>
              <a:endParaRPr lang="en-GB"/>
            </a:p>
          </p:txBody>
        </p:sp>
        <p:sp>
          <p:nvSpPr>
            <p:cNvPr id="12" name="Freeform 12"/>
            <p:cNvSpPr/>
            <p:nvPr/>
          </p:nvSpPr>
          <p:spPr>
            <a:xfrm>
              <a:off x="368935" y="102616"/>
              <a:ext cx="1902854" cy="3274949"/>
            </a:xfrm>
            <a:custGeom>
              <a:avLst/>
              <a:gdLst/>
              <a:ahLst/>
              <a:cxnLst/>
              <a:rect l="l" t="t" r="r" b="b"/>
              <a:pathLst>
                <a:path w="1902854" h="3274949">
                  <a:moveTo>
                    <a:pt x="0" y="227584"/>
                  </a:moveTo>
                  <a:lnTo>
                    <a:pt x="0" y="243840"/>
                  </a:lnTo>
                  <a:lnTo>
                    <a:pt x="0" y="243840"/>
                  </a:lnTo>
                  <a:cubicBezTo>
                    <a:pt x="303022" y="316484"/>
                    <a:pt x="602996" y="409194"/>
                    <a:pt x="850265" y="601472"/>
                  </a:cubicBezTo>
                  <a:cubicBezTo>
                    <a:pt x="983234" y="704723"/>
                    <a:pt x="1086612" y="833628"/>
                    <a:pt x="1149604" y="973963"/>
                  </a:cubicBezTo>
                  <a:cubicBezTo>
                    <a:pt x="1218946" y="1128776"/>
                    <a:pt x="1233805" y="1290701"/>
                    <a:pt x="1192403" y="1442085"/>
                  </a:cubicBezTo>
                  <a:cubicBezTo>
                    <a:pt x="1158240" y="1567307"/>
                    <a:pt x="1080262" y="1648587"/>
                    <a:pt x="997839" y="1734566"/>
                  </a:cubicBezTo>
                  <a:cubicBezTo>
                    <a:pt x="963168" y="1770634"/>
                    <a:pt x="927354" y="1808099"/>
                    <a:pt x="894207" y="1849501"/>
                  </a:cubicBezTo>
                  <a:cubicBezTo>
                    <a:pt x="799846" y="1967357"/>
                    <a:pt x="736346" y="2150237"/>
                    <a:pt x="841502" y="2310130"/>
                  </a:cubicBezTo>
                  <a:cubicBezTo>
                    <a:pt x="940308" y="2460244"/>
                    <a:pt x="1113790" y="2512060"/>
                    <a:pt x="1253871" y="2540508"/>
                  </a:cubicBezTo>
                  <a:cubicBezTo>
                    <a:pt x="1413129" y="2572766"/>
                    <a:pt x="1577721" y="2606167"/>
                    <a:pt x="1645031" y="2780157"/>
                  </a:cubicBezTo>
                  <a:cubicBezTo>
                    <a:pt x="1681607" y="2874518"/>
                    <a:pt x="1656969" y="2960624"/>
                    <a:pt x="1630807" y="3051810"/>
                  </a:cubicBezTo>
                  <a:cubicBezTo>
                    <a:pt x="1610360" y="3123311"/>
                    <a:pt x="1589278" y="3196844"/>
                    <a:pt x="1600454" y="3274695"/>
                  </a:cubicBezTo>
                  <a:lnTo>
                    <a:pt x="1616456" y="3274695"/>
                  </a:lnTo>
                  <a:cubicBezTo>
                    <a:pt x="1605026" y="3199384"/>
                    <a:pt x="1625727" y="3126740"/>
                    <a:pt x="1645920" y="3056382"/>
                  </a:cubicBezTo>
                  <a:cubicBezTo>
                    <a:pt x="1671574" y="2966720"/>
                    <a:pt x="1698117" y="2874010"/>
                    <a:pt x="1659763" y="2774696"/>
                  </a:cubicBezTo>
                  <a:cubicBezTo>
                    <a:pt x="1589278" y="2592705"/>
                    <a:pt x="1412748" y="2556891"/>
                    <a:pt x="1256919" y="2525268"/>
                  </a:cubicBezTo>
                  <a:cubicBezTo>
                    <a:pt x="1119886" y="2497455"/>
                    <a:pt x="950341" y="2446909"/>
                    <a:pt x="854710" y="2301621"/>
                  </a:cubicBezTo>
                  <a:cubicBezTo>
                    <a:pt x="754253" y="2148840"/>
                    <a:pt x="815594" y="1973199"/>
                    <a:pt x="906526" y="1859661"/>
                  </a:cubicBezTo>
                  <a:cubicBezTo>
                    <a:pt x="939292" y="1818640"/>
                    <a:pt x="974852" y="1781556"/>
                    <a:pt x="1009269" y="1745742"/>
                  </a:cubicBezTo>
                  <a:cubicBezTo>
                    <a:pt x="1093089" y="1658239"/>
                    <a:pt x="1172337" y="1575562"/>
                    <a:pt x="1207643" y="1446403"/>
                  </a:cubicBezTo>
                  <a:cubicBezTo>
                    <a:pt x="1249934" y="1291463"/>
                    <a:pt x="1234948" y="1125982"/>
                    <a:pt x="1163955" y="967740"/>
                  </a:cubicBezTo>
                  <a:cubicBezTo>
                    <a:pt x="1099947" y="824992"/>
                    <a:pt x="994918" y="694055"/>
                    <a:pt x="859917" y="589153"/>
                  </a:cubicBezTo>
                  <a:cubicBezTo>
                    <a:pt x="609219" y="394081"/>
                    <a:pt x="305943" y="300863"/>
                    <a:pt x="0" y="227584"/>
                  </a:cubicBezTo>
                  <a:close/>
                  <a:moveTo>
                    <a:pt x="0" y="0"/>
                  </a:moveTo>
                  <a:lnTo>
                    <a:pt x="0" y="16256"/>
                  </a:lnTo>
                  <a:lnTo>
                    <a:pt x="0" y="16256"/>
                  </a:lnTo>
                  <a:cubicBezTo>
                    <a:pt x="393573" y="110109"/>
                    <a:pt x="743712" y="222377"/>
                    <a:pt x="1031748" y="464439"/>
                  </a:cubicBezTo>
                  <a:cubicBezTo>
                    <a:pt x="1307211" y="696087"/>
                    <a:pt x="1454277" y="1008888"/>
                    <a:pt x="1434846" y="1322832"/>
                  </a:cubicBezTo>
                  <a:cubicBezTo>
                    <a:pt x="1430655" y="1391285"/>
                    <a:pt x="1419225" y="1457071"/>
                    <a:pt x="1400937" y="1519047"/>
                  </a:cubicBezTo>
                  <a:cubicBezTo>
                    <a:pt x="1374648" y="1608455"/>
                    <a:pt x="1334135" y="1689989"/>
                    <a:pt x="1280922" y="1760347"/>
                  </a:cubicBezTo>
                  <a:cubicBezTo>
                    <a:pt x="1261618" y="1785747"/>
                    <a:pt x="1228344" y="1816862"/>
                    <a:pt x="1193292" y="1849755"/>
                  </a:cubicBezTo>
                  <a:cubicBezTo>
                    <a:pt x="1088390" y="1948053"/>
                    <a:pt x="957707" y="2070354"/>
                    <a:pt x="1024382" y="2185035"/>
                  </a:cubicBezTo>
                  <a:cubicBezTo>
                    <a:pt x="1085977" y="2290953"/>
                    <a:pt x="1225804" y="2314956"/>
                    <a:pt x="1348994" y="2336292"/>
                  </a:cubicBezTo>
                  <a:cubicBezTo>
                    <a:pt x="1389126" y="2343277"/>
                    <a:pt x="1426972" y="2349754"/>
                    <a:pt x="1459611" y="2358644"/>
                  </a:cubicBezTo>
                  <a:cubicBezTo>
                    <a:pt x="1630299" y="2405380"/>
                    <a:pt x="1761998" y="2510028"/>
                    <a:pt x="1830705" y="2653284"/>
                  </a:cubicBezTo>
                  <a:cubicBezTo>
                    <a:pt x="1895729" y="2788920"/>
                    <a:pt x="1904365" y="2933446"/>
                    <a:pt x="1853819" y="3090926"/>
                  </a:cubicBezTo>
                  <a:lnTo>
                    <a:pt x="1848739" y="3106293"/>
                  </a:lnTo>
                  <a:cubicBezTo>
                    <a:pt x="1829181" y="3165348"/>
                    <a:pt x="1810385" y="3222117"/>
                    <a:pt x="1833245" y="3274949"/>
                  </a:cubicBezTo>
                  <a:lnTo>
                    <a:pt x="1851025" y="3274949"/>
                  </a:lnTo>
                  <a:cubicBezTo>
                    <a:pt x="1825879" y="3225165"/>
                    <a:pt x="1844294" y="3169793"/>
                    <a:pt x="1866392" y="3103372"/>
                  </a:cubicBezTo>
                  <a:lnTo>
                    <a:pt x="1871472" y="3087878"/>
                  </a:lnTo>
                  <a:cubicBezTo>
                    <a:pt x="1920875" y="2934335"/>
                    <a:pt x="1911858" y="2785745"/>
                    <a:pt x="1845056" y="2646299"/>
                  </a:cubicBezTo>
                  <a:cubicBezTo>
                    <a:pt x="1774444" y="2498852"/>
                    <a:pt x="1639062" y="2391156"/>
                    <a:pt x="1463929" y="2343277"/>
                  </a:cubicBezTo>
                  <a:cubicBezTo>
                    <a:pt x="1430528" y="2334260"/>
                    <a:pt x="1392301" y="2327529"/>
                    <a:pt x="1351915" y="2320671"/>
                  </a:cubicBezTo>
                  <a:cubicBezTo>
                    <a:pt x="1232027" y="2300097"/>
                    <a:pt x="1096137" y="2276602"/>
                    <a:pt x="1038225" y="2177161"/>
                  </a:cubicBezTo>
                  <a:cubicBezTo>
                    <a:pt x="977773" y="2073529"/>
                    <a:pt x="1103376" y="1955927"/>
                    <a:pt x="1204214" y="1861439"/>
                  </a:cubicBezTo>
                  <a:cubicBezTo>
                    <a:pt x="1239774" y="1828038"/>
                    <a:pt x="1273556" y="1796542"/>
                    <a:pt x="1293622" y="1769999"/>
                  </a:cubicBezTo>
                  <a:cubicBezTo>
                    <a:pt x="1385951" y="1648460"/>
                    <a:pt x="1440434" y="1494282"/>
                    <a:pt x="1450848" y="1324102"/>
                  </a:cubicBezTo>
                  <a:cubicBezTo>
                    <a:pt x="1470406" y="1005078"/>
                    <a:pt x="1321435" y="687578"/>
                    <a:pt x="1042035" y="452755"/>
                  </a:cubicBezTo>
                  <a:cubicBezTo>
                    <a:pt x="750570" y="207391"/>
                    <a:pt x="397129" y="94488"/>
                    <a:pt x="0" y="0"/>
                  </a:cubicBezTo>
                  <a:close/>
                </a:path>
              </a:pathLst>
            </a:custGeom>
            <a:solidFill>
              <a:srgbClr val="8DC63F"/>
            </a:solidFill>
          </p:spPr>
          <p:txBody>
            <a:bodyPr/>
            <a:lstStyle/>
            <a:p>
              <a:endParaRPr lang="en-GB"/>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1C2C3B"/>
        </a:solidFill>
        <a:effectLst/>
      </p:bgPr>
    </p:bg>
    <p:spTree>
      <p:nvGrpSpPr>
        <p:cNvPr id="1" name=""/>
        <p:cNvGrpSpPr/>
        <p:nvPr/>
      </p:nvGrpSpPr>
      <p:grpSpPr>
        <a:xfrm>
          <a:off x="0" y="0"/>
          <a:ext cx="0" cy="0"/>
          <a:chOff x="0" y="0"/>
          <a:chExt cx="0" cy="0"/>
        </a:xfrm>
      </p:grpSpPr>
      <p:sp>
        <p:nvSpPr>
          <p:cNvPr id="2" name="Freeform 2"/>
          <p:cNvSpPr/>
          <p:nvPr/>
        </p:nvSpPr>
        <p:spPr>
          <a:xfrm>
            <a:off x="231210" y="337652"/>
            <a:ext cx="1209675" cy="1181100"/>
          </a:xfrm>
          <a:custGeom>
            <a:avLst/>
            <a:gdLst/>
            <a:ahLst/>
            <a:cxnLst/>
            <a:rect l="l" t="t" r="r" b="b"/>
            <a:pathLst>
              <a:path w="1209675" h="1181100">
                <a:moveTo>
                  <a:pt x="0" y="0"/>
                </a:moveTo>
                <a:lnTo>
                  <a:pt x="1209675" y="0"/>
                </a:lnTo>
                <a:lnTo>
                  <a:pt x="1209675" y="1181100"/>
                </a:lnTo>
                <a:lnTo>
                  <a:pt x="0" y="1181100"/>
                </a:lnTo>
                <a:lnTo>
                  <a:pt x="0" y="0"/>
                </a:lnTo>
                <a:close/>
              </a:path>
            </a:pathLst>
          </a:custGeom>
          <a:blipFill>
            <a:blip r:embed="rId3"/>
            <a:stretch>
              <a:fillRect/>
            </a:stretch>
          </a:blipFill>
        </p:spPr>
        <p:txBody>
          <a:bodyPr/>
          <a:lstStyle/>
          <a:p>
            <a:endParaRPr lang="en-GB"/>
          </a:p>
        </p:txBody>
      </p:sp>
      <p:grpSp>
        <p:nvGrpSpPr>
          <p:cNvPr id="3" name="Group 3"/>
          <p:cNvGrpSpPr>
            <a:grpSpLocks noChangeAspect="1"/>
          </p:cNvGrpSpPr>
          <p:nvPr/>
        </p:nvGrpSpPr>
        <p:grpSpPr>
          <a:xfrm>
            <a:off x="-368970" y="6909664"/>
            <a:ext cx="2646045" cy="3803875"/>
            <a:chOff x="0" y="0"/>
            <a:chExt cx="2646045" cy="3803866"/>
          </a:xfrm>
        </p:grpSpPr>
        <p:sp>
          <p:nvSpPr>
            <p:cNvPr id="4" name="Freeform 4"/>
            <p:cNvSpPr/>
            <p:nvPr/>
          </p:nvSpPr>
          <p:spPr>
            <a:xfrm>
              <a:off x="368935" y="110490"/>
              <a:ext cx="1894373" cy="3266821"/>
            </a:xfrm>
            <a:custGeom>
              <a:avLst/>
              <a:gdLst/>
              <a:ahLst/>
              <a:cxnLst/>
              <a:rect l="l" t="t" r="r" b="b"/>
              <a:pathLst>
                <a:path w="1894373" h="3266821">
                  <a:moveTo>
                    <a:pt x="0" y="0"/>
                  </a:moveTo>
                  <a:lnTo>
                    <a:pt x="0" y="227711"/>
                  </a:lnTo>
                  <a:lnTo>
                    <a:pt x="0" y="227711"/>
                  </a:lnTo>
                  <a:cubicBezTo>
                    <a:pt x="303657" y="300609"/>
                    <a:pt x="606298" y="393827"/>
                    <a:pt x="855091" y="587248"/>
                  </a:cubicBezTo>
                  <a:cubicBezTo>
                    <a:pt x="1109726" y="785368"/>
                    <a:pt x="1289812" y="1107694"/>
                    <a:pt x="1199896" y="1436243"/>
                  </a:cubicBezTo>
                  <a:cubicBezTo>
                    <a:pt x="1150366" y="1617091"/>
                    <a:pt x="1011682" y="1707388"/>
                    <a:pt x="900176" y="1846707"/>
                  </a:cubicBezTo>
                  <a:cubicBezTo>
                    <a:pt x="796671" y="1975993"/>
                    <a:pt x="751459" y="2151380"/>
                    <a:pt x="847979" y="2298065"/>
                  </a:cubicBezTo>
                  <a:cubicBezTo>
                    <a:pt x="939419" y="2437257"/>
                    <a:pt x="1099566" y="2493518"/>
                    <a:pt x="1255268" y="2525014"/>
                  </a:cubicBezTo>
                  <a:cubicBezTo>
                    <a:pt x="1421638" y="2558796"/>
                    <a:pt x="1584833" y="2594991"/>
                    <a:pt x="1652270" y="2769489"/>
                  </a:cubicBezTo>
                  <a:cubicBezTo>
                    <a:pt x="1719707" y="2943733"/>
                    <a:pt x="1582674" y="3094863"/>
                    <a:pt x="1608328" y="3266821"/>
                  </a:cubicBezTo>
                  <a:lnTo>
                    <a:pt x="1842008" y="3266821"/>
                  </a:lnTo>
                  <a:cubicBezTo>
                    <a:pt x="1814830" y="3208782"/>
                    <a:pt x="1842008" y="3145282"/>
                    <a:pt x="1863725" y="3077337"/>
                  </a:cubicBezTo>
                  <a:cubicBezTo>
                    <a:pt x="1910842" y="2930398"/>
                    <a:pt x="1904746" y="2781554"/>
                    <a:pt x="1837690" y="2641473"/>
                  </a:cubicBezTo>
                  <a:cubicBezTo>
                    <a:pt x="1763649" y="2486914"/>
                    <a:pt x="1624330" y="2387092"/>
                    <a:pt x="1461643" y="2342642"/>
                  </a:cubicBezTo>
                  <a:cubicBezTo>
                    <a:pt x="1329182" y="2306447"/>
                    <a:pt x="1110615" y="2309495"/>
                    <a:pt x="1031113" y="2172716"/>
                  </a:cubicBezTo>
                  <a:cubicBezTo>
                    <a:pt x="945134" y="2025015"/>
                    <a:pt x="1211834" y="1855978"/>
                    <a:pt x="1287145" y="1756791"/>
                  </a:cubicBezTo>
                  <a:cubicBezTo>
                    <a:pt x="1383284" y="1630299"/>
                    <a:pt x="1433068" y="1472819"/>
                    <a:pt x="1442720" y="1315212"/>
                  </a:cubicBezTo>
                  <a:cubicBezTo>
                    <a:pt x="1463548" y="976630"/>
                    <a:pt x="1290447" y="663575"/>
                    <a:pt x="1036828" y="450342"/>
                  </a:cubicBezTo>
                  <a:cubicBezTo>
                    <a:pt x="739648" y="200660"/>
                    <a:pt x="371094" y="88011"/>
                    <a:pt x="0" y="0"/>
                  </a:cubicBezTo>
                  <a:close/>
                </a:path>
              </a:pathLst>
            </a:custGeom>
            <a:solidFill>
              <a:srgbClr val="D83D96"/>
            </a:solidFill>
          </p:spPr>
          <p:txBody>
            <a:bodyPr/>
            <a:lstStyle/>
            <a:p>
              <a:endParaRPr lang="en-GB"/>
            </a:p>
          </p:txBody>
        </p:sp>
        <p:sp>
          <p:nvSpPr>
            <p:cNvPr id="5" name="Freeform 5"/>
            <p:cNvSpPr/>
            <p:nvPr/>
          </p:nvSpPr>
          <p:spPr>
            <a:xfrm>
              <a:off x="368935" y="102616"/>
              <a:ext cx="1902854" cy="3274949"/>
            </a:xfrm>
            <a:custGeom>
              <a:avLst/>
              <a:gdLst/>
              <a:ahLst/>
              <a:cxnLst/>
              <a:rect l="l" t="t" r="r" b="b"/>
              <a:pathLst>
                <a:path w="1902854" h="3274949">
                  <a:moveTo>
                    <a:pt x="0" y="227584"/>
                  </a:moveTo>
                  <a:lnTo>
                    <a:pt x="0" y="243840"/>
                  </a:lnTo>
                  <a:lnTo>
                    <a:pt x="0" y="243840"/>
                  </a:lnTo>
                  <a:cubicBezTo>
                    <a:pt x="303022" y="316484"/>
                    <a:pt x="602996" y="409194"/>
                    <a:pt x="850265" y="601472"/>
                  </a:cubicBezTo>
                  <a:cubicBezTo>
                    <a:pt x="983234" y="704723"/>
                    <a:pt x="1086612" y="833628"/>
                    <a:pt x="1149604" y="973963"/>
                  </a:cubicBezTo>
                  <a:cubicBezTo>
                    <a:pt x="1218946" y="1128776"/>
                    <a:pt x="1233805" y="1290701"/>
                    <a:pt x="1192403" y="1442085"/>
                  </a:cubicBezTo>
                  <a:cubicBezTo>
                    <a:pt x="1158240" y="1567307"/>
                    <a:pt x="1080262" y="1648587"/>
                    <a:pt x="997839" y="1734566"/>
                  </a:cubicBezTo>
                  <a:cubicBezTo>
                    <a:pt x="963168" y="1770634"/>
                    <a:pt x="927354" y="1808099"/>
                    <a:pt x="894207" y="1849501"/>
                  </a:cubicBezTo>
                  <a:cubicBezTo>
                    <a:pt x="799846" y="1967357"/>
                    <a:pt x="736346" y="2150237"/>
                    <a:pt x="841502" y="2310130"/>
                  </a:cubicBezTo>
                  <a:cubicBezTo>
                    <a:pt x="940308" y="2460244"/>
                    <a:pt x="1113790" y="2512060"/>
                    <a:pt x="1253871" y="2540508"/>
                  </a:cubicBezTo>
                  <a:cubicBezTo>
                    <a:pt x="1413129" y="2572766"/>
                    <a:pt x="1577721" y="2606167"/>
                    <a:pt x="1645031" y="2780157"/>
                  </a:cubicBezTo>
                  <a:cubicBezTo>
                    <a:pt x="1681607" y="2874518"/>
                    <a:pt x="1656969" y="2960624"/>
                    <a:pt x="1630807" y="3051810"/>
                  </a:cubicBezTo>
                  <a:cubicBezTo>
                    <a:pt x="1610360" y="3123311"/>
                    <a:pt x="1589278" y="3196844"/>
                    <a:pt x="1600454" y="3274695"/>
                  </a:cubicBezTo>
                  <a:lnTo>
                    <a:pt x="1616456" y="3274695"/>
                  </a:lnTo>
                  <a:cubicBezTo>
                    <a:pt x="1605026" y="3199384"/>
                    <a:pt x="1625727" y="3126740"/>
                    <a:pt x="1645920" y="3056382"/>
                  </a:cubicBezTo>
                  <a:cubicBezTo>
                    <a:pt x="1671574" y="2966720"/>
                    <a:pt x="1698117" y="2874010"/>
                    <a:pt x="1659763" y="2774696"/>
                  </a:cubicBezTo>
                  <a:cubicBezTo>
                    <a:pt x="1589278" y="2592705"/>
                    <a:pt x="1412748" y="2556891"/>
                    <a:pt x="1256919" y="2525268"/>
                  </a:cubicBezTo>
                  <a:cubicBezTo>
                    <a:pt x="1119886" y="2497455"/>
                    <a:pt x="950341" y="2446909"/>
                    <a:pt x="854710" y="2301621"/>
                  </a:cubicBezTo>
                  <a:cubicBezTo>
                    <a:pt x="754253" y="2148840"/>
                    <a:pt x="815594" y="1973199"/>
                    <a:pt x="906526" y="1859661"/>
                  </a:cubicBezTo>
                  <a:cubicBezTo>
                    <a:pt x="939292" y="1818640"/>
                    <a:pt x="974852" y="1781556"/>
                    <a:pt x="1009269" y="1745742"/>
                  </a:cubicBezTo>
                  <a:cubicBezTo>
                    <a:pt x="1093089" y="1658239"/>
                    <a:pt x="1172337" y="1575562"/>
                    <a:pt x="1207643" y="1446403"/>
                  </a:cubicBezTo>
                  <a:cubicBezTo>
                    <a:pt x="1249934" y="1291463"/>
                    <a:pt x="1234948" y="1125982"/>
                    <a:pt x="1163955" y="967740"/>
                  </a:cubicBezTo>
                  <a:cubicBezTo>
                    <a:pt x="1099947" y="824992"/>
                    <a:pt x="994918" y="694055"/>
                    <a:pt x="859917" y="589153"/>
                  </a:cubicBezTo>
                  <a:cubicBezTo>
                    <a:pt x="609219" y="394081"/>
                    <a:pt x="305943" y="300863"/>
                    <a:pt x="0" y="227584"/>
                  </a:cubicBezTo>
                  <a:close/>
                  <a:moveTo>
                    <a:pt x="0" y="0"/>
                  </a:moveTo>
                  <a:lnTo>
                    <a:pt x="0" y="16256"/>
                  </a:lnTo>
                  <a:lnTo>
                    <a:pt x="0" y="16256"/>
                  </a:lnTo>
                  <a:cubicBezTo>
                    <a:pt x="393573" y="110109"/>
                    <a:pt x="743712" y="222377"/>
                    <a:pt x="1031748" y="464439"/>
                  </a:cubicBezTo>
                  <a:cubicBezTo>
                    <a:pt x="1307211" y="696087"/>
                    <a:pt x="1454277" y="1008888"/>
                    <a:pt x="1434846" y="1322832"/>
                  </a:cubicBezTo>
                  <a:cubicBezTo>
                    <a:pt x="1430655" y="1391285"/>
                    <a:pt x="1419225" y="1457071"/>
                    <a:pt x="1400937" y="1519047"/>
                  </a:cubicBezTo>
                  <a:cubicBezTo>
                    <a:pt x="1374648" y="1608455"/>
                    <a:pt x="1334135" y="1689989"/>
                    <a:pt x="1280922" y="1760347"/>
                  </a:cubicBezTo>
                  <a:cubicBezTo>
                    <a:pt x="1261618" y="1785747"/>
                    <a:pt x="1228344" y="1816862"/>
                    <a:pt x="1193292" y="1849755"/>
                  </a:cubicBezTo>
                  <a:cubicBezTo>
                    <a:pt x="1088390" y="1948053"/>
                    <a:pt x="957707" y="2070354"/>
                    <a:pt x="1024382" y="2185035"/>
                  </a:cubicBezTo>
                  <a:cubicBezTo>
                    <a:pt x="1085977" y="2290953"/>
                    <a:pt x="1225804" y="2314956"/>
                    <a:pt x="1348994" y="2336292"/>
                  </a:cubicBezTo>
                  <a:cubicBezTo>
                    <a:pt x="1389126" y="2343277"/>
                    <a:pt x="1426972" y="2349754"/>
                    <a:pt x="1459611" y="2358644"/>
                  </a:cubicBezTo>
                  <a:cubicBezTo>
                    <a:pt x="1630299" y="2405380"/>
                    <a:pt x="1761998" y="2510028"/>
                    <a:pt x="1830705" y="2653284"/>
                  </a:cubicBezTo>
                  <a:cubicBezTo>
                    <a:pt x="1895729" y="2788920"/>
                    <a:pt x="1904365" y="2933446"/>
                    <a:pt x="1853819" y="3090926"/>
                  </a:cubicBezTo>
                  <a:lnTo>
                    <a:pt x="1848739" y="3106293"/>
                  </a:lnTo>
                  <a:cubicBezTo>
                    <a:pt x="1829181" y="3165348"/>
                    <a:pt x="1810385" y="3222117"/>
                    <a:pt x="1833245" y="3274949"/>
                  </a:cubicBezTo>
                  <a:lnTo>
                    <a:pt x="1851025" y="3274949"/>
                  </a:lnTo>
                  <a:cubicBezTo>
                    <a:pt x="1825879" y="3225165"/>
                    <a:pt x="1844294" y="3169793"/>
                    <a:pt x="1866392" y="3103372"/>
                  </a:cubicBezTo>
                  <a:lnTo>
                    <a:pt x="1871472" y="3087878"/>
                  </a:lnTo>
                  <a:cubicBezTo>
                    <a:pt x="1920875" y="2934335"/>
                    <a:pt x="1911858" y="2785745"/>
                    <a:pt x="1845056" y="2646299"/>
                  </a:cubicBezTo>
                  <a:cubicBezTo>
                    <a:pt x="1774444" y="2498852"/>
                    <a:pt x="1639062" y="2391156"/>
                    <a:pt x="1463929" y="2343277"/>
                  </a:cubicBezTo>
                  <a:cubicBezTo>
                    <a:pt x="1430528" y="2334260"/>
                    <a:pt x="1392301" y="2327529"/>
                    <a:pt x="1351915" y="2320671"/>
                  </a:cubicBezTo>
                  <a:cubicBezTo>
                    <a:pt x="1232027" y="2300097"/>
                    <a:pt x="1096137" y="2276602"/>
                    <a:pt x="1038225" y="2177161"/>
                  </a:cubicBezTo>
                  <a:cubicBezTo>
                    <a:pt x="977773" y="2073529"/>
                    <a:pt x="1103376" y="1955927"/>
                    <a:pt x="1204214" y="1861439"/>
                  </a:cubicBezTo>
                  <a:cubicBezTo>
                    <a:pt x="1239774" y="1828038"/>
                    <a:pt x="1273556" y="1796542"/>
                    <a:pt x="1293622" y="1769999"/>
                  </a:cubicBezTo>
                  <a:cubicBezTo>
                    <a:pt x="1385951" y="1648460"/>
                    <a:pt x="1440434" y="1494282"/>
                    <a:pt x="1450848" y="1324102"/>
                  </a:cubicBezTo>
                  <a:cubicBezTo>
                    <a:pt x="1470406" y="1005078"/>
                    <a:pt x="1321435" y="687578"/>
                    <a:pt x="1042035" y="452755"/>
                  </a:cubicBezTo>
                  <a:cubicBezTo>
                    <a:pt x="750570" y="207391"/>
                    <a:pt x="397129" y="94488"/>
                    <a:pt x="0" y="0"/>
                  </a:cubicBezTo>
                  <a:close/>
                </a:path>
              </a:pathLst>
            </a:custGeom>
            <a:solidFill>
              <a:srgbClr val="D83D96"/>
            </a:solidFill>
          </p:spPr>
          <p:txBody>
            <a:bodyPr/>
            <a:lstStyle/>
            <a:p>
              <a:endParaRPr lang="en-GB"/>
            </a:p>
          </p:txBody>
        </p:sp>
      </p:grpSp>
      <p:grpSp>
        <p:nvGrpSpPr>
          <p:cNvPr id="6" name="Group 6"/>
          <p:cNvGrpSpPr>
            <a:grpSpLocks noChangeAspect="1"/>
          </p:cNvGrpSpPr>
          <p:nvPr/>
        </p:nvGrpSpPr>
        <p:grpSpPr>
          <a:xfrm>
            <a:off x="15681255" y="-426882"/>
            <a:ext cx="3328378" cy="4370708"/>
            <a:chOff x="0" y="0"/>
            <a:chExt cx="3328378" cy="4370705"/>
          </a:xfrm>
        </p:grpSpPr>
        <p:sp>
          <p:nvSpPr>
            <p:cNvPr id="7" name="Freeform 7"/>
            <p:cNvSpPr/>
            <p:nvPr/>
          </p:nvSpPr>
          <p:spPr>
            <a:xfrm>
              <a:off x="473202" y="426847"/>
              <a:ext cx="2133600" cy="3772789"/>
            </a:xfrm>
            <a:custGeom>
              <a:avLst/>
              <a:gdLst/>
              <a:ahLst/>
              <a:cxnLst/>
              <a:rect l="l" t="t" r="r" b="b"/>
              <a:pathLst>
                <a:path w="2133600" h="3772789">
                  <a:moveTo>
                    <a:pt x="0" y="0"/>
                  </a:moveTo>
                  <a:cubicBezTo>
                    <a:pt x="127" y="127"/>
                    <a:pt x="127" y="127"/>
                    <a:pt x="254" y="254"/>
                  </a:cubicBezTo>
                  <a:cubicBezTo>
                    <a:pt x="99187" y="79248"/>
                    <a:pt x="60071" y="176149"/>
                    <a:pt x="32004" y="281051"/>
                  </a:cubicBezTo>
                  <a:cubicBezTo>
                    <a:pt x="-15621" y="458470"/>
                    <a:pt x="254" y="635127"/>
                    <a:pt x="88392" y="797814"/>
                  </a:cubicBezTo>
                  <a:cubicBezTo>
                    <a:pt x="185674" y="977392"/>
                    <a:pt x="357505" y="1088136"/>
                    <a:pt x="553974" y="1131824"/>
                  </a:cubicBezTo>
                  <a:cubicBezTo>
                    <a:pt x="713994" y="1167384"/>
                    <a:pt x="974217" y="1151382"/>
                    <a:pt x="1076960" y="1309497"/>
                  </a:cubicBezTo>
                  <a:cubicBezTo>
                    <a:pt x="1188085" y="1480312"/>
                    <a:pt x="880110" y="1696339"/>
                    <a:pt x="796036" y="1818513"/>
                  </a:cubicBezTo>
                  <a:cubicBezTo>
                    <a:pt x="688848" y="1974342"/>
                    <a:pt x="638683" y="2164461"/>
                    <a:pt x="636270" y="2352548"/>
                  </a:cubicBezTo>
                  <a:cubicBezTo>
                    <a:pt x="631190" y="2756408"/>
                    <a:pt x="855599" y="3118739"/>
                    <a:pt x="1170432" y="3358007"/>
                  </a:cubicBezTo>
                  <a:cubicBezTo>
                    <a:pt x="1456690" y="3575558"/>
                    <a:pt x="1789684" y="3692271"/>
                    <a:pt x="2133600" y="3772789"/>
                  </a:cubicBezTo>
                  <a:lnTo>
                    <a:pt x="2133600" y="3502914"/>
                  </a:lnTo>
                  <a:lnTo>
                    <a:pt x="2133600" y="3502914"/>
                  </a:lnTo>
                  <a:cubicBezTo>
                    <a:pt x="1865884" y="3437255"/>
                    <a:pt x="1606550" y="3344418"/>
                    <a:pt x="1378966" y="3184779"/>
                  </a:cubicBezTo>
                  <a:cubicBezTo>
                    <a:pt x="1063879" y="2963672"/>
                    <a:pt x="830580" y="2590546"/>
                    <a:pt x="918591" y="2194814"/>
                  </a:cubicBezTo>
                  <a:cubicBezTo>
                    <a:pt x="967105" y="1976882"/>
                    <a:pt x="1127125" y="1861693"/>
                    <a:pt x="1251839" y="1689862"/>
                  </a:cubicBezTo>
                  <a:cubicBezTo>
                    <a:pt x="1367663" y="1530223"/>
                    <a:pt x="1411351" y="1319149"/>
                    <a:pt x="1287780" y="1150239"/>
                  </a:cubicBezTo>
                  <a:cubicBezTo>
                    <a:pt x="1170686" y="989965"/>
                    <a:pt x="976503" y="932180"/>
                    <a:pt x="789178" y="903351"/>
                  </a:cubicBezTo>
                  <a:cubicBezTo>
                    <a:pt x="589026" y="872617"/>
                    <a:pt x="392430" y="838708"/>
                    <a:pt x="301879" y="635127"/>
                  </a:cubicBezTo>
                  <a:cubicBezTo>
                    <a:pt x="207010" y="422021"/>
                    <a:pt x="381254" y="226568"/>
                    <a:pt x="318135" y="12192"/>
                  </a:cubicBezTo>
                  <a:cubicBezTo>
                    <a:pt x="316992" y="8128"/>
                    <a:pt x="315722" y="4064"/>
                    <a:pt x="314452" y="127"/>
                  </a:cubicBezTo>
                  <a:close/>
                </a:path>
              </a:pathLst>
            </a:custGeom>
            <a:solidFill>
              <a:srgbClr val="D83D96"/>
            </a:solidFill>
          </p:spPr>
          <p:txBody>
            <a:bodyPr/>
            <a:lstStyle/>
            <a:p>
              <a:endParaRPr lang="en-GB"/>
            </a:p>
          </p:txBody>
        </p:sp>
        <p:sp>
          <p:nvSpPr>
            <p:cNvPr id="8" name="Freeform 8"/>
            <p:cNvSpPr/>
            <p:nvPr/>
          </p:nvSpPr>
          <p:spPr>
            <a:xfrm>
              <a:off x="457581" y="426847"/>
              <a:ext cx="2149348" cy="3782060"/>
            </a:xfrm>
            <a:custGeom>
              <a:avLst/>
              <a:gdLst/>
              <a:ahLst/>
              <a:cxnLst/>
              <a:rect l="l" t="t" r="r" b="b"/>
              <a:pathLst>
                <a:path w="2149348" h="3782060">
                  <a:moveTo>
                    <a:pt x="320040" y="0"/>
                  </a:moveTo>
                  <a:cubicBezTo>
                    <a:pt x="321691" y="4826"/>
                    <a:pt x="323215" y="9652"/>
                    <a:pt x="324612" y="14605"/>
                  </a:cubicBezTo>
                  <a:cubicBezTo>
                    <a:pt x="353568" y="112776"/>
                    <a:pt x="330835" y="209423"/>
                    <a:pt x="308864" y="303022"/>
                  </a:cubicBezTo>
                  <a:cubicBezTo>
                    <a:pt x="283464" y="411099"/>
                    <a:pt x="257175" y="522859"/>
                    <a:pt x="308737" y="638810"/>
                  </a:cubicBezTo>
                  <a:cubicBezTo>
                    <a:pt x="403352" y="851281"/>
                    <a:pt x="615696" y="883793"/>
                    <a:pt x="803275" y="912495"/>
                  </a:cubicBezTo>
                  <a:cubicBezTo>
                    <a:pt x="968248" y="937768"/>
                    <a:pt x="1173226" y="988187"/>
                    <a:pt x="1295654" y="1155573"/>
                  </a:cubicBezTo>
                  <a:cubicBezTo>
                    <a:pt x="1424178" y="1331468"/>
                    <a:pt x="1361313" y="1543939"/>
                    <a:pt x="1259586" y="1684020"/>
                  </a:cubicBezTo>
                  <a:cubicBezTo>
                    <a:pt x="1222883" y="1734693"/>
                    <a:pt x="1182624" y="1780794"/>
                    <a:pt x="1143762" y="1825371"/>
                  </a:cubicBezTo>
                  <a:cubicBezTo>
                    <a:pt x="1048893" y="1934210"/>
                    <a:pt x="959231" y="2036953"/>
                    <a:pt x="924814" y="2192528"/>
                  </a:cubicBezTo>
                  <a:cubicBezTo>
                    <a:pt x="883412" y="2379091"/>
                    <a:pt x="910971" y="2575179"/>
                    <a:pt x="1004697" y="2759329"/>
                  </a:cubicBezTo>
                  <a:cubicBezTo>
                    <a:pt x="1089279" y="2925445"/>
                    <a:pt x="1222121" y="3075178"/>
                    <a:pt x="1388999" y="3192272"/>
                  </a:cubicBezTo>
                  <a:cubicBezTo>
                    <a:pt x="1618615" y="3353435"/>
                    <a:pt x="1879473" y="3446653"/>
                    <a:pt x="2148967" y="3512566"/>
                  </a:cubicBezTo>
                  <a:lnTo>
                    <a:pt x="2148967" y="3493263"/>
                  </a:lnTo>
                  <a:lnTo>
                    <a:pt x="2148967" y="3493263"/>
                  </a:lnTo>
                  <a:cubicBezTo>
                    <a:pt x="1882775" y="3427858"/>
                    <a:pt x="1625727" y="3335528"/>
                    <a:pt x="1399921" y="3177033"/>
                  </a:cubicBezTo>
                  <a:cubicBezTo>
                    <a:pt x="1235456" y="3061717"/>
                    <a:pt x="1104773" y="2914397"/>
                    <a:pt x="1021588" y="2751075"/>
                  </a:cubicBezTo>
                  <a:cubicBezTo>
                    <a:pt x="929894" y="2570861"/>
                    <a:pt x="902716" y="2379219"/>
                    <a:pt x="943229" y="2196847"/>
                  </a:cubicBezTo>
                  <a:cubicBezTo>
                    <a:pt x="976757" y="2045970"/>
                    <a:pt x="1064895" y="1944879"/>
                    <a:pt x="1158113" y="1837945"/>
                  </a:cubicBezTo>
                  <a:cubicBezTo>
                    <a:pt x="1197356" y="1793114"/>
                    <a:pt x="1237869" y="1746505"/>
                    <a:pt x="1274953" y="1695324"/>
                  </a:cubicBezTo>
                  <a:cubicBezTo>
                    <a:pt x="1380617" y="1549782"/>
                    <a:pt x="1445514" y="1328675"/>
                    <a:pt x="1310894" y="1144652"/>
                  </a:cubicBezTo>
                  <a:cubicBezTo>
                    <a:pt x="1184402" y="971678"/>
                    <a:pt x="974598" y="919862"/>
                    <a:pt x="806069" y="894081"/>
                  </a:cubicBezTo>
                  <a:cubicBezTo>
                    <a:pt x="614426" y="864744"/>
                    <a:pt x="416306" y="834391"/>
                    <a:pt x="325882" y="631318"/>
                  </a:cubicBezTo>
                  <a:cubicBezTo>
                    <a:pt x="276860" y="521209"/>
                    <a:pt x="301117" y="417450"/>
                    <a:pt x="327025" y="307468"/>
                  </a:cubicBezTo>
                  <a:cubicBezTo>
                    <a:pt x="349631" y="211583"/>
                    <a:pt x="372872" y="112523"/>
                    <a:pt x="342646" y="9526"/>
                  </a:cubicBezTo>
                  <a:cubicBezTo>
                    <a:pt x="341757" y="6351"/>
                    <a:pt x="340741" y="3176"/>
                    <a:pt x="339725" y="128"/>
                  </a:cubicBezTo>
                  <a:close/>
                  <a:moveTo>
                    <a:pt x="0" y="0"/>
                  </a:moveTo>
                  <a:cubicBezTo>
                    <a:pt x="3429" y="2413"/>
                    <a:pt x="6731" y="4953"/>
                    <a:pt x="10033" y="7620"/>
                  </a:cubicBezTo>
                  <a:cubicBezTo>
                    <a:pt x="95123" y="75692"/>
                    <a:pt x="72517" y="156718"/>
                    <a:pt x="46228" y="250444"/>
                  </a:cubicBezTo>
                  <a:lnTo>
                    <a:pt x="38481" y="278511"/>
                  </a:lnTo>
                  <a:cubicBezTo>
                    <a:pt x="-11430" y="463804"/>
                    <a:pt x="7874" y="640080"/>
                    <a:pt x="95631" y="802132"/>
                  </a:cubicBezTo>
                  <a:cubicBezTo>
                    <a:pt x="188468" y="973455"/>
                    <a:pt x="355981" y="1093851"/>
                    <a:pt x="567436" y="1140968"/>
                  </a:cubicBezTo>
                  <a:cubicBezTo>
                    <a:pt x="607695" y="1149858"/>
                    <a:pt x="653669" y="1155573"/>
                    <a:pt x="702310" y="1161542"/>
                  </a:cubicBezTo>
                  <a:cubicBezTo>
                    <a:pt x="846455" y="1179195"/>
                    <a:pt x="1009777" y="1199388"/>
                    <a:pt x="1084580" y="1314450"/>
                  </a:cubicBezTo>
                  <a:cubicBezTo>
                    <a:pt x="1162558" y="1434338"/>
                    <a:pt x="1019810" y="1581277"/>
                    <a:pt x="905129" y="1699260"/>
                  </a:cubicBezTo>
                  <a:cubicBezTo>
                    <a:pt x="864616" y="1741043"/>
                    <a:pt x="826262" y="1780413"/>
                    <a:pt x="803910" y="1813052"/>
                  </a:cubicBezTo>
                  <a:cubicBezTo>
                    <a:pt x="700913" y="1962785"/>
                    <a:pt x="645033" y="2149221"/>
                    <a:pt x="642493" y="2352294"/>
                  </a:cubicBezTo>
                  <a:cubicBezTo>
                    <a:pt x="637667" y="2732659"/>
                    <a:pt x="833755" y="3101848"/>
                    <a:pt x="1180465" y="3365373"/>
                  </a:cubicBezTo>
                  <a:cubicBezTo>
                    <a:pt x="1464945" y="3581527"/>
                    <a:pt x="1790319" y="3698240"/>
                    <a:pt x="2149348" y="3782060"/>
                  </a:cubicBezTo>
                  <a:lnTo>
                    <a:pt x="2149348" y="3762756"/>
                  </a:lnTo>
                  <a:lnTo>
                    <a:pt x="2149348" y="3762756"/>
                  </a:lnTo>
                  <a:cubicBezTo>
                    <a:pt x="1794256" y="3679571"/>
                    <a:pt x="1472565" y="3563747"/>
                    <a:pt x="1191895" y="3350514"/>
                  </a:cubicBezTo>
                  <a:cubicBezTo>
                    <a:pt x="850138" y="3090672"/>
                    <a:pt x="656717" y="2726944"/>
                    <a:pt x="661416" y="2352675"/>
                  </a:cubicBezTo>
                  <a:cubicBezTo>
                    <a:pt x="662432" y="2271141"/>
                    <a:pt x="672211" y="2192147"/>
                    <a:pt x="690372" y="2117471"/>
                  </a:cubicBezTo>
                  <a:cubicBezTo>
                    <a:pt x="716534" y="2009648"/>
                    <a:pt x="759968" y="1910461"/>
                    <a:pt x="819277" y="1823847"/>
                  </a:cubicBezTo>
                  <a:cubicBezTo>
                    <a:pt x="840867" y="1792605"/>
                    <a:pt x="878586" y="1753616"/>
                    <a:pt x="918591" y="1712595"/>
                  </a:cubicBezTo>
                  <a:cubicBezTo>
                    <a:pt x="1037971" y="1589786"/>
                    <a:pt x="1186561" y="1436878"/>
                    <a:pt x="1100328" y="1304417"/>
                  </a:cubicBezTo>
                  <a:cubicBezTo>
                    <a:pt x="1020826" y="1181989"/>
                    <a:pt x="852805" y="1161288"/>
                    <a:pt x="704596" y="1143000"/>
                  </a:cubicBezTo>
                  <a:cubicBezTo>
                    <a:pt x="656336" y="1137031"/>
                    <a:pt x="610870" y="1131443"/>
                    <a:pt x="571500" y="1122680"/>
                  </a:cubicBezTo>
                  <a:cubicBezTo>
                    <a:pt x="365379" y="1076833"/>
                    <a:pt x="202311" y="959866"/>
                    <a:pt x="112141" y="793369"/>
                  </a:cubicBezTo>
                  <a:cubicBezTo>
                    <a:pt x="26797" y="635762"/>
                    <a:pt x="8128" y="464312"/>
                    <a:pt x="56515" y="283591"/>
                  </a:cubicBezTo>
                  <a:lnTo>
                    <a:pt x="64262" y="255651"/>
                  </a:lnTo>
                  <a:cubicBezTo>
                    <a:pt x="90170" y="162687"/>
                    <a:pt x="114808" y="74676"/>
                    <a:pt x="30480" y="381"/>
                  </a:cubicBezTo>
                  <a:close/>
                </a:path>
              </a:pathLst>
            </a:custGeom>
            <a:solidFill>
              <a:srgbClr val="D83D96"/>
            </a:solidFill>
          </p:spPr>
          <p:txBody>
            <a:bodyPr/>
            <a:lstStyle/>
            <a:p>
              <a:endParaRPr lang="en-GB"/>
            </a:p>
          </p:txBody>
        </p:sp>
      </p:grpSp>
      <p:grpSp>
        <p:nvGrpSpPr>
          <p:cNvPr id="9" name="Group 9"/>
          <p:cNvGrpSpPr/>
          <p:nvPr/>
        </p:nvGrpSpPr>
        <p:grpSpPr>
          <a:xfrm>
            <a:off x="3329971" y="5786443"/>
            <a:ext cx="430133" cy="430133"/>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3D96"/>
            </a:solidFill>
          </p:spPr>
          <p:txBody>
            <a:bodyPr/>
            <a:lstStyle/>
            <a:p>
              <a:endParaRPr lang="en-GB"/>
            </a:p>
          </p:txBody>
        </p:sp>
        <p:sp>
          <p:nvSpPr>
            <p:cNvPr id="11" name="TextBox 11"/>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sp>
        <p:nvSpPr>
          <p:cNvPr id="12" name="TextBox 12"/>
          <p:cNvSpPr txBox="1"/>
          <p:nvPr/>
        </p:nvSpPr>
        <p:spPr>
          <a:xfrm>
            <a:off x="5413697" y="643912"/>
            <a:ext cx="7460605" cy="1568705"/>
          </a:xfrm>
          <a:prstGeom prst="rect">
            <a:avLst/>
          </a:prstGeom>
        </p:spPr>
        <p:txBody>
          <a:bodyPr lIns="0" tIns="0" rIns="0" bIns="0" rtlCol="0" anchor="t">
            <a:spAutoFit/>
          </a:bodyPr>
          <a:lstStyle/>
          <a:p>
            <a:pPr algn="ctr">
              <a:lnSpc>
                <a:spcPts val="12760"/>
              </a:lnSpc>
              <a:spcBef>
                <a:spcPct val="0"/>
              </a:spcBef>
            </a:pPr>
            <a:r>
              <a:rPr lang="en-US" sz="9114">
                <a:solidFill>
                  <a:srgbClr val="FFFFFF"/>
                </a:solidFill>
                <a:latin typeface="Gagalin"/>
                <a:ea typeface="Gagalin"/>
                <a:cs typeface="Gagalin"/>
                <a:sym typeface="Gagalin"/>
              </a:rPr>
              <a:t>Nod y Rhaglen</a:t>
            </a:r>
          </a:p>
        </p:txBody>
      </p:sp>
      <p:sp>
        <p:nvSpPr>
          <p:cNvPr id="13" name="TextBox 13"/>
          <p:cNvSpPr txBox="1"/>
          <p:nvPr/>
        </p:nvSpPr>
        <p:spPr>
          <a:xfrm>
            <a:off x="1440885" y="2928975"/>
            <a:ext cx="15102041" cy="1953502"/>
          </a:xfrm>
          <a:prstGeom prst="rect">
            <a:avLst/>
          </a:prstGeom>
        </p:spPr>
        <p:txBody>
          <a:bodyPr lIns="0" tIns="0" rIns="0" bIns="0" rtlCol="0" anchor="t">
            <a:spAutoFit/>
          </a:bodyPr>
          <a:lstStyle/>
          <a:p>
            <a:pPr algn="ctr">
              <a:lnSpc>
                <a:spcPts val="5201"/>
              </a:lnSpc>
              <a:spcBef>
                <a:spcPct val="0"/>
              </a:spcBef>
            </a:pPr>
            <a:r>
              <a:rPr lang="en-US" sz="3715">
                <a:solidFill>
                  <a:srgbClr val="D83D96"/>
                </a:solidFill>
                <a:latin typeface="Urbanist 2"/>
                <a:ea typeface="Urbanist 2"/>
                <a:cs typeface="Urbanist 2"/>
                <a:sym typeface="Urbanist 2"/>
              </a:rPr>
              <a:t>Nod y rhaglen fentora yw darparu cymorth un-i-un ar-lein i ddysgwyr rhwng 14 a 25 oed mewn addysg i’w helpu i gael mynediad at brentisiaethau, addysg bellach ac addysg uwch. </a:t>
            </a:r>
          </a:p>
        </p:txBody>
      </p:sp>
      <p:sp>
        <p:nvSpPr>
          <p:cNvPr id="14" name="TextBox 14"/>
          <p:cNvSpPr txBox="1"/>
          <p:nvPr/>
        </p:nvSpPr>
        <p:spPr>
          <a:xfrm>
            <a:off x="3944210" y="5587327"/>
            <a:ext cx="11450546" cy="3508375"/>
          </a:xfrm>
          <a:prstGeom prst="rect">
            <a:avLst/>
          </a:prstGeom>
        </p:spPr>
        <p:txBody>
          <a:bodyPr lIns="0" tIns="0" rIns="0" bIns="0" rtlCol="0" anchor="t">
            <a:spAutoFit/>
          </a:bodyPr>
          <a:lstStyle/>
          <a:p>
            <a:pPr algn="l">
              <a:lnSpc>
                <a:spcPts val="5599"/>
              </a:lnSpc>
            </a:pPr>
            <a:r>
              <a:rPr lang="en-US" sz="3999">
                <a:solidFill>
                  <a:srgbClr val="FFFFFF"/>
                </a:solidFill>
                <a:latin typeface="Urbanist 1"/>
                <a:ea typeface="Urbanist 1"/>
                <a:cs typeface="Urbanist 1"/>
                <a:sym typeface="Urbanist 1"/>
              </a:rPr>
              <a:t>Nod y rhaglen fentora yw grymuso dysgwyr i wneud dewisiadau gwybodus. </a:t>
            </a:r>
          </a:p>
          <a:p>
            <a:pPr algn="l">
              <a:lnSpc>
                <a:spcPts val="5599"/>
              </a:lnSpc>
            </a:pPr>
            <a:endParaRPr lang="en-US" sz="3999">
              <a:solidFill>
                <a:srgbClr val="FFFFFF"/>
              </a:solidFill>
              <a:latin typeface="Urbanist 1"/>
              <a:ea typeface="Urbanist 1"/>
              <a:cs typeface="Urbanist 1"/>
              <a:sym typeface="Urbanist 1"/>
            </a:endParaRPr>
          </a:p>
          <a:p>
            <a:pPr algn="l">
              <a:lnSpc>
                <a:spcPts val="5599"/>
              </a:lnSpc>
            </a:pPr>
            <a:r>
              <a:rPr lang="en-US" sz="3999">
                <a:solidFill>
                  <a:srgbClr val="FFFFFF"/>
                </a:solidFill>
                <a:latin typeface="Urbanist 1"/>
                <a:ea typeface="Urbanist 1"/>
                <a:cs typeface="Urbanist 1"/>
                <a:sym typeface="Urbanist 1"/>
              </a:rPr>
              <a:t>Codi dyheadau.</a:t>
            </a:r>
          </a:p>
          <a:p>
            <a:pPr algn="l">
              <a:lnSpc>
                <a:spcPts val="5599"/>
              </a:lnSpc>
              <a:spcBef>
                <a:spcPct val="0"/>
              </a:spcBef>
            </a:pPr>
            <a:endParaRPr lang="en-US" sz="3999">
              <a:solidFill>
                <a:srgbClr val="FFFFFF"/>
              </a:solidFill>
              <a:latin typeface="Urbanist 1"/>
              <a:ea typeface="Urbanist 1"/>
              <a:cs typeface="Urbanist 1"/>
              <a:sym typeface="Urbanist 1"/>
            </a:endParaRPr>
          </a:p>
        </p:txBody>
      </p:sp>
      <p:grpSp>
        <p:nvGrpSpPr>
          <p:cNvPr id="15" name="Group 15"/>
          <p:cNvGrpSpPr/>
          <p:nvPr/>
        </p:nvGrpSpPr>
        <p:grpSpPr>
          <a:xfrm>
            <a:off x="3339496" y="7884520"/>
            <a:ext cx="430133" cy="430133"/>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3D96"/>
            </a:solidFill>
          </p:spPr>
          <p:txBody>
            <a:bodyPr/>
            <a:lstStyle/>
            <a:p>
              <a:endParaRPr lang="en-GB"/>
            </a:p>
          </p:txBody>
        </p:sp>
        <p:sp>
          <p:nvSpPr>
            <p:cNvPr id="17" name="TextBox 17"/>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1C2C3B"/>
        </a:solidFill>
        <a:effectLst/>
      </p:bgPr>
    </p:bg>
    <p:spTree>
      <p:nvGrpSpPr>
        <p:cNvPr id="1" name=""/>
        <p:cNvGrpSpPr/>
        <p:nvPr/>
      </p:nvGrpSpPr>
      <p:grpSpPr>
        <a:xfrm>
          <a:off x="0" y="0"/>
          <a:ext cx="0" cy="0"/>
          <a:chOff x="0" y="0"/>
          <a:chExt cx="0" cy="0"/>
        </a:xfrm>
      </p:grpSpPr>
      <p:sp>
        <p:nvSpPr>
          <p:cNvPr id="2" name="Freeform 2"/>
          <p:cNvSpPr/>
          <p:nvPr/>
        </p:nvSpPr>
        <p:spPr>
          <a:xfrm>
            <a:off x="231210" y="337652"/>
            <a:ext cx="1209675" cy="1181100"/>
          </a:xfrm>
          <a:custGeom>
            <a:avLst/>
            <a:gdLst/>
            <a:ahLst/>
            <a:cxnLst/>
            <a:rect l="l" t="t" r="r" b="b"/>
            <a:pathLst>
              <a:path w="1209675" h="1181100">
                <a:moveTo>
                  <a:pt x="0" y="0"/>
                </a:moveTo>
                <a:lnTo>
                  <a:pt x="1209675" y="0"/>
                </a:lnTo>
                <a:lnTo>
                  <a:pt x="1209675" y="1181100"/>
                </a:lnTo>
                <a:lnTo>
                  <a:pt x="0" y="1181100"/>
                </a:lnTo>
                <a:lnTo>
                  <a:pt x="0" y="0"/>
                </a:lnTo>
                <a:close/>
              </a:path>
            </a:pathLst>
          </a:custGeom>
          <a:blipFill>
            <a:blip r:embed="rId3"/>
            <a:stretch>
              <a:fillRect/>
            </a:stretch>
          </a:blipFill>
        </p:spPr>
        <p:txBody>
          <a:bodyPr/>
          <a:lstStyle/>
          <a:p>
            <a:endParaRPr lang="en-GB"/>
          </a:p>
        </p:txBody>
      </p:sp>
      <p:grpSp>
        <p:nvGrpSpPr>
          <p:cNvPr id="3" name="Group 3"/>
          <p:cNvGrpSpPr>
            <a:grpSpLocks noChangeAspect="1"/>
          </p:cNvGrpSpPr>
          <p:nvPr/>
        </p:nvGrpSpPr>
        <p:grpSpPr>
          <a:xfrm>
            <a:off x="-368970" y="6909664"/>
            <a:ext cx="2646045" cy="3803875"/>
            <a:chOff x="0" y="0"/>
            <a:chExt cx="2646045" cy="3803866"/>
          </a:xfrm>
        </p:grpSpPr>
        <p:sp>
          <p:nvSpPr>
            <p:cNvPr id="4" name="Freeform 4"/>
            <p:cNvSpPr/>
            <p:nvPr/>
          </p:nvSpPr>
          <p:spPr>
            <a:xfrm>
              <a:off x="368935" y="110490"/>
              <a:ext cx="1894373" cy="3266821"/>
            </a:xfrm>
            <a:custGeom>
              <a:avLst/>
              <a:gdLst/>
              <a:ahLst/>
              <a:cxnLst/>
              <a:rect l="l" t="t" r="r" b="b"/>
              <a:pathLst>
                <a:path w="1894373" h="3266821">
                  <a:moveTo>
                    <a:pt x="0" y="0"/>
                  </a:moveTo>
                  <a:lnTo>
                    <a:pt x="0" y="227711"/>
                  </a:lnTo>
                  <a:lnTo>
                    <a:pt x="0" y="227711"/>
                  </a:lnTo>
                  <a:cubicBezTo>
                    <a:pt x="303657" y="300609"/>
                    <a:pt x="606298" y="393827"/>
                    <a:pt x="855091" y="587248"/>
                  </a:cubicBezTo>
                  <a:cubicBezTo>
                    <a:pt x="1109726" y="785368"/>
                    <a:pt x="1289812" y="1107694"/>
                    <a:pt x="1199896" y="1436243"/>
                  </a:cubicBezTo>
                  <a:cubicBezTo>
                    <a:pt x="1150366" y="1617091"/>
                    <a:pt x="1011682" y="1707388"/>
                    <a:pt x="900176" y="1846707"/>
                  </a:cubicBezTo>
                  <a:cubicBezTo>
                    <a:pt x="796671" y="1975993"/>
                    <a:pt x="751459" y="2151380"/>
                    <a:pt x="847979" y="2298065"/>
                  </a:cubicBezTo>
                  <a:cubicBezTo>
                    <a:pt x="939419" y="2437257"/>
                    <a:pt x="1099566" y="2493518"/>
                    <a:pt x="1255268" y="2525014"/>
                  </a:cubicBezTo>
                  <a:cubicBezTo>
                    <a:pt x="1421638" y="2558796"/>
                    <a:pt x="1584833" y="2594991"/>
                    <a:pt x="1652270" y="2769489"/>
                  </a:cubicBezTo>
                  <a:cubicBezTo>
                    <a:pt x="1719707" y="2943733"/>
                    <a:pt x="1582674" y="3094863"/>
                    <a:pt x="1608328" y="3266821"/>
                  </a:cubicBezTo>
                  <a:lnTo>
                    <a:pt x="1842008" y="3266821"/>
                  </a:lnTo>
                  <a:cubicBezTo>
                    <a:pt x="1814830" y="3208782"/>
                    <a:pt x="1842008" y="3145282"/>
                    <a:pt x="1863725" y="3077337"/>
                  </a:cubicBezTo>
                  <a:cubicBezTo>
                    <a:pt x="1910842" y="2930398"/>
                    <a:pt x="1904746" y="2781554"/>
                    <a:pt x="1837690" y="2641473"/>
                  </a:cubicBezTo>
                  <a:cubicBezTo>
                    <a:pt x="1763649" y="2486914"/>
                    <a:pt x="1624330" y="2387092"/>
                    <a:pt x="1461643" y="2342642"/>
                  </a:cubicBezTo>
                  <a:cubicBezTo>
                    <a:pt x="1329182" y="2306447"/>
                    <a:pt x="1110615" y="2309495"/>
                    <a:pt x="1031113" y="2172716"/>
                  </a:cubicBezTo>
                  <a:cubicBezTo>
                    <a:pt x="945134" y="2025015"/>
                    <a:pt x="1211834" y="1855978"/>
                    <a:pt x="1287145" y="1756791"/>
                  </a:cubicBezTo>
                  <a:cubicBezTo>
                    <a:pt x="1383284" y="1630299"/>
                    <a:pt x="1433068" y="1472819"/>
                    <a:pt x="1442720" y="1315212"/>
                  </a:cubicBezTo>
                  <a:cubicBezTo>
                    <a:pt x="1463548" y="976630"/>
                    <a:pt x="1290447" y="663575"/>
                    <a:pt x="1036828" y="450342"/>
                  </a:cubicBezTo>
                  <a:cubicBezTo>
                    <a:pt x="739648" y="200660"/>
                    <a:pt x="371094" y="88011"/>
                    <a:pt x="0" y="0"/>
                  </a:cubicBezTo>
                  <a:close/>
                </a:path>
              </a:pathLst>
            </a:custGeom>
            <a:solidFill>
              <a:srgbClr val="D83D96"/>
            </a:solidFill>
          </p:spPr>
          <p:txBody>
            <a:bodyPr/>
            <a:lstStyle/>
            <a:p>
              <a:endParaRPr lang="en-GB"/>
            </a:p>
          </p:txBody>
        </p:sp>
        <p:sp>
          <p:nvSpPr>
            <p:cNvPr id="5" name="Freeform 5"/>
            <p:cNvSpPr/>
            <p:nvPr/>
          </p:nvSpPr>
          <p:spPr>
            <a:xfrm>
              <a:off x="368935" y="102616"/>
              <a:ext cx="1902854" cy="3274949"/>
            </a:xfrm>
            <a:custGeom>
              <a:avLst/>
              <a:gdLst/>
              <a:ahLst/>
              <a:cxnLst/>
              <a:rect l="l" t="t" r="r" b="b"/>
              <a:pathLst>
                <a:path w="1902854" h="3274949">
                  <a:moveTo>
                    <a:pt x="0" y="227584"/>
                  </a:moveTo>
                  <a:lnTo>
                    <a:pt x="0" y="243840"/>
                  </a:lnTo>
                  <a:lnTo>
                    <a:pt x="0" y="243840"/>
                  </a:lnTo>
                  <a:cubicBezTo>
                    <a:pt x="303022" y="316484"/>
                    <a:pt x="602996" y="409194"/>
                    <a:pt x="850265" y="601472"/>
                  </a:cubicBezTo>
                  <a:cubicBezTo>
                    <a:pt x="983234" y="704723"/>
                    <a:pt x="1086612" y="833628"/>
                    <a:pt x="1149604" y="973963"/>
                  </a:cubicBezTo>
                  <a:cubicBezTo>
                    <a:pt x="1218946" y="1128776"/>
                    <a:pt x="1233805" y="1290701"/>
                    <a:pt x="1192403" y="1442085"/>
                  </a:cubicBezTo>
                  <a:cubicBezTo>
                    <a:pt x="1158240" y="1567307"/>
                    <a:pt x="1080262" y="1648587"/>
                    <a:pt x="997839" y="1734566"/>
                  </a:cubicBezTo>
                  <a:cubicBezTo>
                    <a:pt x="963168" y="1770634"/>
                    <a:pt x="927354" y="1808099"/>
                    <a:pt x="894207" y="1849501"/>
                  </a:cubicBezTo>
                  <a:cubicBezTo>
                    <a:pt x="799846" y="1967357"/>
                    <a:pt x="736346" y="2150237"/>
                    <a:pt x="841502" y="2310130"/>
                  </a:cubicBezTo>
                  <a:cubicBezTo>
                    <a:pt x="940308" y="2460244"/>
                    <a:pt x="1113790" y="2512060"/>
                    <a:pt x="1253871" y="2540508"/>
                  </a:cubicBezTo>
                  <a:cubicBezTo>
                    <a:pt x="1413129" y="2572766"/>
                    <a:pt x="1577721" y="2606167"/>
                    <a:pt x="1645031" y="2780157"/>
                  </a:cubicBezTo>
                  <a:cubicBezTo>
                    <a:pt x="1681607" y="2874518"/>
                    <a:pt x="1656969" y="2960624"/>
                    <a:pt x="1630807" y="3051810"/>
                  </a:cubicBezTo>
                  <a:cubicBezTo>
                    <a:pt x="1610360" y="3123311"/>
                    <a:pt x="1589278" y="3196844"/>
                    <a:pt x="1600454" y="3274695"/>
                  </a:cubicBezTo>
                  <a:lnTo>
                    <a:pt x="1616456" y="3274695"/>
                  </a:lnTo>
                  <a:cubicBezTo>
                    <a:pt x="1605026" y="3199384"/>
                    <a:pt x="1625727" y="3126740"/>
                    <a:pt x="1645920" y="3056382"/>
                  </a:cubicBezTo>
                  <a:cubicBezTo>
                    <a:pt x="1671574" y="2966720"/>
                    <a:pt x="1698117" y="2874010"/>
                    <a:pt x="1659763" y="2774696"/>
                  </a:cubicBezTo>
                  <a:cubicBezTo>
                    <a:pt x="1589278" y="2592705"/>
                    <a:pt x="1412748" y="2556891"/>
                    <a:pt x="1256919" y="2525268"/>
                  </a:cubicBezTo>
                  <a:cubicBezTo>
                    <a:pt x="1119886" y="2497455"/>
                    <a:pt x="950341" y="2446909"/>
                    <a:pt x="854710" y="2301621"/>
                  </a:cubicBezTo>
                  <a:cubicBezTo>
                    <a:pt x="754253" y="2148840"/>
                    <a:pt x="815594" y="1973199"/>
                    <a:pt x="906526" y="1859661"/>
                  </a:cubicBezTo>
                  <a:cubicBezTo>
                    <a:pt x="939292" y="1818640"/>
                    <a:pt x="974852" y="1781556"/>
                    <a:pt x="1009269" y="1745742"/>
                  </a:cubicBezTo>
                  <a:cubicBezTo>
                    <a:pt x="1093089" y="1658239"/>
                    <a:pt x="1172337" y="1575562"/>
                    <a:pt x="1207643" y="1446403"/>
                  </a:cubicBezTo>
                  <a:cubicBezTo>
                    <a:pt x="1249934" y="1291463"/>
                    <a:pt x="1234948" y="1125982"/>
                    <a:pt x="1163955" y="967740"/>
                  </a:cubicBezTo>
                  <a:cubicBezTo>
                    <a:pt x="1099947" y="824992"/>
                    <a:pt x="994918" y="694055"/>
                    <a:pt x="859917" y="589153"/>
                  </a:cubicBezTo>
                  <a:cubicBezTo>
                    <a:pt x="609219" y="394081"/>
                    <a:pt x="305943" y="300863"/>
                    <a:pt x="0" y="227584"/>
                  </a:cubicBezTo>
                  <a:close/>
                  <a:moveTo>
                    <a:pt x="0" y="0"/>
                  </a:moveTo>
                  <a:lnTo>
                    <a:pt x="0" y="16256"/>
                  </a:lnTo>
                  <a:lnTo>
                    <a:pt x="0" y="16256"/>
                  </a:lnTo>
                  <a:cubicBezTo>
                    <a:pt x="393573" y="110109"/>
                    <a:pt x="743712" y="222377"/>
                    <a:pt x="1031748" y="464439"/>
                  </a:cubicBezTo>
                  <a:cubicBezTo>
                    <a:pt x="1307211" y="696087"/>
                    <a:pt x="1454277" y="1008888"/>
                    <a:pt x="1434846" y="1322832"/>
                  </a:cubicBezTo>
                  <a:cubicBezTo>
                    <a:pt x="1430655" y="1391285"/>
                    <a:pt x="1419225" y="1457071"/>
                    <a:pt x="1400937" y="1519047"/>
                  </a:cubicBezTo>
                  <a:cubicBezTo>
                    <a:pt x="1374648" y="1608455"/>
                    <a:pt x="1334135" y="1689989"/>
                    <a:pt x="1280922" y="1760347"/>
                  </a:cubicBezTo>
                  <a:cubicBezTo>
                    <a:pt x="1261618" y="1785747"/>
                    <a:pt x="1228344" y="1816862"/>
                    <a:pt x="1193292" y="1849755"/>
                  </a:cubicBezTo>
                  <a:cubicBezTo>
                    <a:pt x="1088390" y="1948053"/>
                    <a:pt x="957707" y="2070354"/>
                    <a:pt x="1024382" y="2185035"/>
                  </a:cubicBezTo>
                  <a:cubicBezTo>
                    <a:pt x="1085977" y="2290953"/>
                    <a:pt x="1225804" y="2314956"/>
                    <a:pt x="1348994" y="2336292"/>
                  </a:cubicBezTo>
                  <a:cubicBezTo>
                    <a:pt x="1389126" y="2343277"/>
                    <a:pt x="1426972" y="2349754"/>
                    <a:pt x="1459611" y="2358644"/>
                  </a:cubicBezTo>
                  <a:cubicBezTo>
                    <a:pt x="1630299" y="2405380"/>
                    <a:pt x="1761998" y="2510028"/>
                    <a:pt x="1830705" y="2653284"/>
                  </a:cubicBezTo>
                  <a:cubicBezTo>
                    <a:pt x="1895729" y="2788920"/>
                    <a:pt x="1904365" y="2933446"/>
                    <a:pt x="1853819" y="3090926"/>
                  </a:cubicBezTo>
                  <a:lnTo>
                    <a:pt x="1848739" y="3106293"/>
                  </a:lnTo>
                  <a:cubicBezTo>
                    <a:pt x="1829181" y="3165348"/>
                    <a:pt x="1810385" y="3222117"/>
                    <a:pt x="1833245" y="3274949"/>
                  </a:cubicBezTo>
                  <a:lnTo>
                    <a:pt x="1851025" y="3274949"/>
                  </a:lnTo>
                  <a:cubicBezTo>
                    <a:pt x="1825879" y="3225165"/>
                    <a:pt x="1844294" y="3169793"/>
                    <a:pt x="1866392" y="3103372"/>
                  </a:cubicBezTo>
                  <a:lnTo>
                    <a:pt x="1871472" y="3087878"/>
                  </a:lnTo>
                  <a:cubicBezTo>
                    <a:pt x="1920875" y="2934335"/>
                    <a:pt x="1911858" y="2785745"/>
                    <a:pt x="1845056" y="2646299"/>
                  </a:cubicBezTo>
                  <a:cubicBezTo>
                    <a:pt x="1774444" y="2498852"/>
                    <a:pt x="1639062" y="2391156"/>
                    <a:pt x="1463929" y="2343277"/>
                  </a:cubicBezTo>
                  <a:cubicBezTo>
                    <a:pt x="1430528" y="2334260"/>
                    <a:pt x="1392301" y="2327529"/>
                    <a:pt x="1351915" y="2320671"/>
                  </a:cubicBezTo>
                  <a:cubicBezTo>
                    <a:pt x="1232027" y="2300097"/>
                    <a:pt x="1096137" y="2276602"/>
                    <a:pt x="1038225" y="2177161"/>
                  </a:cubicBezTo>
                  <a:cubicBezTo>
                    <a:pt x="977773" y="2073529"/>
                    <a:pt x="1103376" y="1955927"/>
                    <a:pt x="1204214" y="1861439"/>
                  </a:cubicBezTo>
                  <a:cubicBezTo>
                    <a:pt x="1239774" y="1828038"/>
                    <a:pt x="1273556" y="1796542"/>
                    <a:pt x="1293622" y="1769999"/>
                  </a:cubicBezTo>
                  <a:cubicBezTo>
                    <a:pt x="1385951" y="1648460"/>
                    <a:pt x="1440434" y="1494282"/>
                    <a:pt x="1450848" y="1324102"/>
                  </a:cubicBezTo>
                  <a:cubicBezTo>
                    <a:pt x="1470406" y="1005078"/>
                    <a:pt x="1321435" y="687578"/>
                    <a:pt x="1042035" y="452755"/>
                  </a:cubicBezTo>
                  <a:cubicBezTo>
                    <a:pt x="750570" y="207391"/>
                    <a:pt x="397129" y="94488"/>
                    <a:pt x="0" y="0"/>
                  </a:cubicBezTo>
                  <a:close/>
                </a:path>
              </a:pathLst>
            </a:custGeom>
            <a:solidFill>
              <a:srgbClr val="D83D96"/>
            </a:solidFill>
          </p:spPr>
          <p:txBody>
            <a:bodyPr/>
            <a:lstStyle/>
            <a:p>
              <a:endParaRPr lang="en-GB"/>
            </a:p>
          </p:txBody>
        </p:sp>
      </p:grpSp>
      <p:grpSp>
        <p:nvGrpSpPr>
          <p:cNvPr id="6" name="Group 6"/>
          <p:cNvGrpSpPr>
            <a:grpSpLocks noChangeAspect="1"/>
          </p:cNvGrpSpPr>
          <p:nvPr/>
        </p:nvGrpSpPr>
        <p:grpSpPr>
          <a:xfrm>
            <a:off x="15681255" y="-426882"/>
            <a:ext cx="3328378" cy="4370708"/>
            <a:chOff x="0" y="0"/>
            <a:chExt cx="3328378" cy="4370705"/>
          </a:xfrm>
        </p:grpSpPr>
        <p:sp>
          <p:nvSpPr>
            <p:cNvPr id="7" name="Freeform 7"/>
            <p:cNvSpPr/>
            <p:nvPr/>
          </p:nvSpPr>
          <p:spPr>
            <a:xfrm>
              <a:off x="473202" y="426847"/>
              <a:ext cx="2133600" cy="3772789"/>
            </a:xfrm>
            <a:custGeom>
              <a:avLst/>
              <a:gdLst/>
              <a:ahLst/>
              <a:cxnLst/>
              <a:rect l="l" t="t" r="r" b="b"/>
              <a:pathLst>
                <a:path w="2133600" h="3772789">
                  <a:moveTo>
                    <a:pt x="0" y="0"/>
                  </a:moveTo>
                  <a:cubicBezTo>
                    <a:pt x="127" y="127"/>
                    <a:pt x="127" y="127"/>
                    <a:pt x="254" y="254"/>
                  </a:cubicBezTo>
                  <a:cubicBezTo>
                    <a:pt x="99187" y="79248"/>
                    <a:pt x="60071" y="176149"/>
                    <a:pt x="32004" y="281051"/>
                  </a:cubicBezTo>
                  <a:cubicBezTo>
                    <a:pt x="-15621" y="458470"/>
                    <a:pt x="254" y="635127"/>
                    <a:pt x="88392" y="797814"/>
                  </a:cubicBezTo>
                  <a:cubicBezTo>
                    <a:pt x="185674" y="977392"/>
                    <a:pt x="357505" y="1088136"/>
                    <a:pt x="553974" y="1131824"/>
                  </a:cubicBezTo>
                  <a:cubicBezTo>
                    <a:pt x="713994" y="1167384"/>
                    <a:pt x="974217" y="1151382"/>
                    <a:pt x="1076960" y="1309497"/>
                  </a:cubicBezTo>
                  <a:cubicBezTo>
                    <a:pt x="1188085" y="1480312"/>
                    <a:pt x="880110" y="1696339"/>
                    <a:pt x="796036" y="1818513"/>
                  </a:cubicBezTo>
                  <a:cubicBezTo>
                    <a:pt x="688848" y="1974342"/>
                    <a:pt x="638683" y="2164461"/>
                    <a:pt x="636270" y="2352548"/>
                  </a:cubicBezTo>
                  <a:cubicBezTo>
                    <a:pt x="631190" y="2756408"/>
                    <a:pt x="855599" y="3118739"/>
                    <a:pt x="1170432" y="3358007"/>
                  </a:cubicBezTo>
                  <a:cubicBezTo>
                    <a:pt x="1456690" y="3575558"/>
                    <a:pt x="1789684" y="3692271"/>
                    <a:pt x="2133600" y="3772789"/>
                  </a:cubicBezTo>
                  <a:lnTo>
                    <a:pt x="2133600" y="3502914"/>
                  </a:lnTo>
                  <a:lnTo>
                    <a:pt x="2133600" y="3502914"/>
                  </a:lnTo>
                  <a:cubicBezTo>
                    <a:pt x="1865884" y="3437255"/>
                    <a:pt x="1606550" y="3344418"/>
                    <a:pt x="1378966" y="3184779"/>
                  </a:cubicBezTo>
                  <a:cubicBezTo>
                    <a:pt x="1063879" y="2963672"/>
                    <a:pt x="830580" y="2590546"/>
                    <a:pt x="918591" y="2194814"/>
                  </a:cubicBezTo>
                  <a:cubicBezTo>
                    <a:pt x="967105" y="1976882"/>
                    <a:pt x="1127125" y="1861693"/>
                    <a:pt x="1251839" y="1689862"/>
                  </a:cubicBezTo>
                  <a:cubicBezTo>
                    <a:pt x="1367663" y="1530223"/>
                    <a:pt x="1411351" y="1319149"/>
                    <a:pt x="1287780" y="1150239"/>
                  </a:cubicBezTo>
                  <a:cubicBezTo>
                    <a:pt x="1170686" y="989965"/>
                    <a:pt x="976503" y="932180"/>
                    <a:pt x="789178" y="903351"/>
                  </a:cubicBezTo>
                  <a:cubicBezTo>
                    <a:pt x="589026" y="872617"/>
                    <a:pt x="392430" y="838708"/>
                    <a:pt x="301879" y="635127"/>
                  </a:cubicBezTo>
                  <a:cubicBezTo>
                    <a:pt x="207010" y="422021"/>
                    <a:pt x="381254" y="226568"/>
                    <a:pt x="318135" y="12192"/>
                  </a:cubicBezTo>
                  <a:cubicBezTo>
                    <a:pt x="316992" y="8128"/>
                    <a:pt x="315722" y="4064"/>
                    <a:pt x="314452" y="127"/>
                  </a:cubicBezTo>
                  <a:close/>
                </a:path>
              </a:pathLst>
            </a:custGeom>
            <a:solidFill>
              <a:srgbClr val="D83D96"/>
            </a:solidFill>
          </p:spPr>
          <p:txBody>
            <a:bodyPr/>
            <a:lstStyle/>
            <a:p>
              <a:endParaRPr lang="en-GB"/>
            </a:p>
          </p:txBody>
        </p:sp>
        <p:sp>
          <p:nvSpPr>
            <p:cNvPr id="8" name="Freeform 8"/>
            <p:cNvSpPr/>
            <p:nvPr/>
          </p:nvSpPr>
          <p:spPr>
            <a:xfrm>
              <a:off x="457581" y="426847"/>
              <a:ext cx="2149348" cy="3782060"/>
            </a:xfrm>
            <a:custGeom>
              <a:avLst/>
              <a:gdLst/>
              <a:ahLst/>
              <a:cxnLst/>
              <a:rect l="l" t="t" r="r" b="b"/>
              <a:pathLst>
                <a:path w="2149348" h="3782060">
                  <a:moveTo>
                    <a:pt x="320040" y="0"/>
                  </a:moveTo>
                  <a:cubicBezTo>
                    <a:pt x="321691" y="4826"/>
                    <a:pt x="323215" y="9652"/>
                    <a:pt x="324612" y="14605"/>
                  </a:cubicBezTo>
                  <a:cubicBezTo>
                    <a:pt x="353568" y="112776"/>
                    <a:pt x="330835" y="209423"/>
                    <a:pt x="308864" y="303022"/>
                  </a:cubicBezTo>
                  <a:cubicBezTo>
                    <a:pt x="283464" y="411099"/>
                    <a:pt x="257175" y="522859"/>
                    <a:pt x="308737" y="638810"/>
                  </a:cubicBezTo>
                  <a:cubicBezTo>
                    <a:pt x="403352" y="851281"/>
                    <a:pt x="615696" y="883793"/>
                    <a:pt x="803275" y="912495"/>
                  </a:cubicBezTo>
                  <a:cubicBezTo>
                    <a:pt x="968248" y="937768"/>
                    <a:pt x="1173226" y="988187"/>
                    <a:pt x="1295654" y="1155573"/>
                  </a:cubicBezTo>
                  <a:cubicBezTo>
                    <a:pt x="1424178" y="1331468"/>
                    <a:pt x="1361313" y="1543939"/>
                    <a:pt x="1259586" y="1684020"/>
                  </a:cubicBezTo>
                  <a:cubicBezTo>
                    <a:pt x="1222883" y="1734693"/>
                    <a:pt x="1182624" y="1780794"/>
                    <a:pt x="1143762" y="1825371"/>
                  </a:cubicBezTo>
                  <a:cubicBezTo>
                    <a:pt x="1048893" y="1934210"/>
                    <a:pt x="959231" y="2036953"/>
                    <a:pt x="924814" y="2192528"/>
                  </a:cubicBezTo>
                  <a:cubicBezTo>
                    <a:pt x="883412" y="2379091"/>
                    <a:pt x="910971" y="2575179"/>
                    <a:pt x="1004697" y="2759329"/>
                  </a:cubicBezTo>
                  <a:cubicBezTo>
                    <a:pt x="1089279" y="2925445"/>
                    <a:pt x="1222121" y="3075178"/>
                    <a:pt x="1388999" y="3192272"/>
                  </a:cubicBezTo>
                  <a:cubicBezTo>
                    <a:pt x="1618615" y="3353435"/>
                    <a:pt x="1879473" y="3446653"/>
                    <a:pt x="2148967" y="3512566"/>
                  </a:cubicBezTo>
                  <a:lnTo>
                    <a:pt x="2148967" y="3493263"/>
                  </a:lnTo>
                  <a:lnTo>
                    <a:pt x="2148967" y="3493263"/>
                  </a:lnTo>
                  <a:cubicBezTo>
                    <a:pt x="1882775" y="3427858"/>
                    <a:pt x="1625727" y="3335528"/>
                    <a:pt x="1399921" y="3177033"/>
                  </a:cubicBezTo>
                  <a:cubicBezTo>
                    <a:pt x="1235456" y="3061717"/>
                    <a:pt x="1104773" y="2914397"/>
                    <a:pt x="1021588" y="2751075"/>
                  </a:cubicBezTo>
                  <a:cubicBezTo>
                    <a:pt x="929894" y="2570861"/>
                    <a:pt x="902716" y="2379219"/>
                    <a:pt x="943229" y="2196847"/>
                  </a:cubicBezTo>
                  <a:cubicBezTo>
                    <a:pt x="976757" y="2045970"/>
                    <a:pt x="1064895" y="1944879"/>
                    <a:pt x="1158113" y="1837945"/>
                  </a:cubicBezTo>
                  <a:cubicBezTo>
                    <a:pt x="1197356" y="1793114"/>
                    <a:pt x="1237869" y="1746505"/>
                    <a:pt x="1274953" y="1695324"/>
                  </a:cubicBezTo>
                  <a:cubicBezTo>
                    <a:pt x="1380617" y="1549782"/>
                    <a:pt x="1445514" y="1328675"/>
                    <a:pt x="1310894" y="1144652"/>
                  </a:cubicBezTo>
                  <a:cubicBezTo>
                    <a:pt x="1184402" y="971678"/>
                    <a:pt x="974598" y="919862"/>
                    <a:pt x="806069" y="894081"/>
                  </a:cubicBezTo>
                  <a:cubicBezTo>
                    <a:pt x="614426" y="864744"/>
                    <a:pt x="416306" y="834391"/>
                    <a:pt x="325882" y="631318"/>
                  </a:cubicBezTo>
                  <a:cubicBezTo>
                    <a:pt x="276860" y="521209"/>
                    <a:pt x="301117" y="417450"/>
                    <a:pt x="327025" y="307468"/>
                  </a:cubicBezTo>
                  <a:cubicBezTo>
                    <a:pt x="349631" y="211583"/>
                    <a:pt x="372872" y="112523"/>
                    <a:pt x="342646" y="9526"/>
                  </a:cubicBezTo>
                  <a:cubicBezTo>
                    <a:pt x="341757" y="6351"/>
                    <a:pt x="340741" y="3176"/>
                    <a:pt x="339725" y="128"/>
                  </a:cubicBezTo>
                  <a:close/>
                  <a:moveTo>
                    <a:pt x="0" y="0"/>
                  </a:moveTo>
                  <a:cubicBezTo>
                    <a:pt x="3429" y="2413"/>
                    <a:pt x="6731" y="4953"/>
                    <a:pt x="10033" y="7620"/>
                  </a:cubicBezTo>
                  <a:cubicBezTo>
                    <a:pt x="95123" y="75692"/>
                    <a:pt x="72517" y="156718"/>
                    <a:pt x="46228" y="250444"/>
                  </a:cubicBezTo>
                  <a:lnTo>
                    <a:pt x="38481" y="278511"/>
                  </a:lnTo>
                  <a:cubicBezTo>
                    <a:pt x="-11430" y="463804"/>
                    <a:pt x="7874" y="640080"/>
                    <a:pt x="95631" y="802132"/>
                  </a:cubicBezTo>
                  <a:cubicBezTo>
                    <a:pt x="188468" y="973455"/>
                    <a:pt x="355981" y="1093851"/>
                    <a:pt x="567436" y="1140968"/>
                  </a:cubicBezTo>
                  <a:cubicBezTo>
                    <a:pt x="607695" y="1149858"/>
                    <a:pt x="653669" y="1155573"/>
                    <a:pt x="702310" y="1161542"/>
                  </a:cubicBezTo>
                  <a:cubicBezTo>
                    <a:pt x="846455" y="1179195"/>
                    <a:pt x="1009777" y="1199388"/>
                    <a:pt x="1084580" y="1314450"/>
                  </a:cubicBezTo>
                  <a:cubicBezTo>
                    <a:pt x="1162558" y="1434338"/>
                    <a:pt x="1019810" y="1581277"/>
                    <a:pt x="905129" y="1699260"/>
                  </a:cubicBezTo>
                  <a:cubicBezTo>
                    <a:pt x="864616" y="1741043"/>
                    <a:pt x="826262" y="1780413"/>
                    <a:pt x="803910" y="1813052"/>
                  </a:cubicBezTo>
                  <a:cubicBezTo>
                    <a:pt x="700913" y="1962785"/>
                    <a:pt x="645033" y="2149221"/>
                    <a:pt x="642493" y="2352294"/>
                  </a:cubicBezTo>
                  <a:cubicBezTo>
                    <a:pt x="637667" y="2732659"/>
                    <a:pt x="833755" y="3101848"/>
                    <a:pt x="1180465" y="3365373"/>
                  </a:cubicBezTo>
                  <a:cubicBezTo>
                    <a:pt x="1464945" y="3581527"/>
                    <a:pt x="1790319" y="3698240"/>
                    <a:pt x="2149348" y="3782060"/>
                  </a:cubicBezTo>
                  <a:lnTo>
                    <a:pt x="2149348" y="3762756"/>
                  </a:lnTo>
                  <a:lnTo>
                    <a:pt x="2149348" y="3762756"/>
                  </a:lnTo>
                  <a:cubicBezTo>
                    <a:pt x="1794256" y="3679571"/>
                    <a:pt x="1472565" y="3563747"/>
                    <a:pt x="1191895" y="3350514"/>
                  </a:cubicBezTo>
                  <a:cubicBezTo>
                    <a:pt x="850138" y="3090672"/>
                    <a:pt x="656717" y="2726944"/>
                    <a:pt x="661416" y="2352675"/>
                  </a:cubicBezTo>
                  <a:cubicBezTo>
                    <a:pt x="662432" y="2271141"/>
                    <a:pt x="672211" y="2192147"/>
                    <a:pt x="690372" y="2117471"/>
                  </a:cubicBezTo>
                  <a:cubicBezTo>
                    <a:pt x="716534" y="2009648"/>
                    <a:pt x="759968" y="1910461"/>
                    <a:pt x="819277" y="1823847"/>
                  </a:cubicBezTo>
                  <a:cubicBezTo>
                    <a:pt x="840867" y="1792605"/>
                    <a:pt x="878586" y="1753616"/>
                    <a:pt x="918591" y="1712595"/>
                  </a:cubicBezTo>
                  <a:cubicBezTo>
                    <a:pt x="1037971" y="1589786"/>
                    <a:pt x="1186561" y="1436878"/>
                    <a:pt x="1100328" y="1304417"/>
                  </a:cubicBezTo>
                  <a:cubicBezTo>
                    <a:pt x="1020826" y="1181989"/>
                    <a:pt x="852805" y="1161288"/>
                    <a:pt x="704596" y="1143000"/>
                  </a:cubicBezTo>
                  <a:cubicBezTo>
                    <a:pt x="656336" y="1137031"/>
                    <a:pt x="610870" y="1131443"/>
                    <a:pt x="571500" y="1122680"/>
                  </a:cubicBezTo>
                  <a:cubicBezTo>
                    <a:pt x="365379" y="1076833"/>
                    <a:pt x="202311" y="959866"/>
                    <a:pt x="112141" y="793369"/>
                  </a:cubicBezTo>
                  <a:cubicBezTo>
                    <a:pt x="26797" y="635762"/>
                    <a:pt x="8128" y="464312"/>
                    <a:pt x="56515" y="283591"/>
                  </a:cubicBezTo>
                  <a:lnTo>
                    <a:pt x="64262" y="255651"/>
                  </a:lnTo>
                  <a:cubicBezTo>
                    <a:pt x="90170" y="162687"/>
                    <a:pt x="114808" y="74676"/>
                    <a:pt x="30480" y="381"/>
                  </a:cubicBezTo>
                  <a:close/>
                </a:path>
              </a:pathLst>
            </a:custGeom>
            <a:solidFill>
              <a:srgbClr val="D83D96"/>
            </a:solidFill>
          </p:spPr>
          <p:txBody>
            <a:bodyPr/>
            <a:lstStyle/>
            <a:p>
              <a:endParaRPr lang="en-GB"/>
            </a:p>
          </p:txBody>
        </p:sp>
      </p:grpSp>
      <p:grpSp>
        <p:nvGrpSpPr>
          <p:cNvPr id="9" name="Group 9"/>
          <p:cNvGrpSpPr/>
          <p:nvPr/>
        </p:nvGrpSpPr>
        <p:grpSpPr>
          <a:xfrm>
            <a:off x="3329971" y="5786443"/>
            <a:ext cx="430133" cy="430133"/>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3D96"/>
            </a:solidFill>
          </p:spPr>
          <p:txBody>
            <a:bodyPr/>
            <a:lstStyle/>
            <a:p>
              <a:endParaRPr lang="en-GB"/>
            </a:p>
          </p:txBody>
        </p:sp>
        <p:sp>
          <p:nvSpPr>
            <p:cNvPr id="11" name="TextBox 11"/>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sp>
        <p:nvSpPr>
          <p:cNvPr id="12" name="TextBox 12"/>
          <p:cNvSpPr txBox="1"/>
          <p:nvPr/>
        </p:nvSpPr>
        <p:spPr>
          <a:xfrm>
            <a:off x="4469085" y="643912"/>
            <a:ext cx="9349829" cy="1568705"/>
          </a:xfrm>
          <a:prstGeom prst="rect">
            <a:avLst/>
          </a:prstGeom>
        </p:spPr>
        <p:txBody>
          <a:bodyPr lIns="0" tIns="0" rIns="0" bIns="0" rtlCol="0" anchor="t">
            <a:spAutoFit/>
          </a:bodyPr>
          <a:lstStyle/>
          <a:p>
            <a:pPr algn="ctr">
              <a:lnSpc>
                <a:spcPts val="12760"/>
              </a:lnSpc>
              <a:spcBef>
                <a:spcPct val="0"/>
              </a:spcBef>
            </a:pPr>
            <a:r>
              <a:rPr lang="en-US" sz="9114">
                <a:solidFill>
                  <a:srgbClr val="FFFFFF"/>
                </a:solidFill>
                <a:latin typeface="Gagalin"/>
                <a:ea typeface="Gagalin"/>
                <a:cs typeface="Gagalin"/>
                <a:sym typeface="Gagalin"/>
              </a:rPr>
              <a:t>aim of Programme</a:t>
            </a:r>
          </a:p>
        </p:txBody>
      </p:sp>
      <p:sp>
        <p:nvSpPr>
          <p:cNvPr id="13" name="TextBox 13"/>
          <p:cNvSpPr txBox="1"/>
          <p:nvPr/>
        </p:nvSpPr>
        <p:spPr>
          <a:xfrm>
            <a:off x="1440885" y="2928975"/>
            <a:ext cx="15102041" cy="1953502"/>
          </a:xfrm>
          <a:prstGeom prst="rect">
            <a:avLst/>
          </a:prstGeom>
        </p:spPr>
        <p:txBody>
          <a:bodyPr lIns="0" tIns="0" rIns="0" bIns="0" rtlCol="0" anchor="t">
            <a:spAutoFit/>
          </a:bodyPr>
          <a:lstStyle/>
          <a:p>
            <a:pPr algn="ctr">
              <a:lnSpc>
                <a:spcPts val="5201"/>
              </a:lnSpc>
              <a:spcBef>
                <a:spcPct val="0"/>
              </a:spcBef>
            </a:pPr>
            <a:r>
              <a:rPr lang="en-US" sz="3715">
                <a:solidFill>
                  <a:srgbClr val="D83D96"/>
                </a:solidFill>
                <a:latin typeface="Urbanist 2"/>
                <a:ea typeface="Urbanist 2"/>
                <a:cs typeface="Urbanist 2"/>
                <a:sym typeface="Urbanist 2"/>
              </a:rPr>
              <a:t>The aim of the mentoring programme is to provide on-line 1:1 support to learners in education who are aged between 14– 25 to access apprenticeships, further and higher education. </a:t>
            </a:r>
          </a:p>
        </p:txBody>
      </p:sp>
      <p:sp>
        <p:nvSpPr>
          <p:cNvPr id="14" name="TextBox 14"/>
          <p:cNvSpPr txBox="1"/>
          <p:nvPr/>
        </p:nvSpPr>
        <p:spPr>
          <a:xfrm>
            <a:off x="3944210" y="5587327"/>
            <a:ext cx="11450546" cy="2803525"/>
          </a:xfrm>
          <a:prstGeom prst="rect">
            <a:avLst/>
          </a:prstGeom>
        </p:spPr>
        <p:txBody>
          <a:bodyPr lIns="0" tIns="0" rIns="0" bIns="0" rtlCol="0" anchor="t">
            <a:spAutoFit/>
          </a:bodyPr>
          <a:lstStyle/>
          <a:p>
            <a:pPr algn="l">
              <a:lnSpc>
                <a:spcPts val="5599"/>
              </a:lnSpc>
              <a:spcBef>
                <a:spcPct val="0"/>
              </a:spcBef>
            </a:pPr>
            <a:r>
              <a:rPr lang="en-US" sz="3999">
                <a:solidFill>
                  <a:srgbClr val="FFFFFF"/>
                </a:solidFill>
                <a:latin typeface="Urbanist 1"/>
                <a:ea typeface="Urbanist 1"/>
                <a:cs typeface="Urbanist 1"/>
                <a:sym typeface="Urbanist 1"/>
              </a:rPr>
              <a:t>The mentoring programme aims to empower learners to make informed choices. </a:t>
            </a:r>
          </a:p>
          <a:p>
            <a:pPr algn="l">
              <a:lnSpc>
                <a:spcPts val="5599"/>
              </a:lnSpc>
              <a:spcBef>
                <a:spcPct val="0"/>
              </a:spcBef>
            </a:pPr>
            <a:endParaRPr lang="en-US" sz="3999">
              <a:solidFill>
                <a:srgbClr val="FFFFFF"/>
              </a:solidFill>
              <a:latin typeface="Urbanist 1"/>
              <a:ea typeface="Urbanist 1"/>
              <a:cs typeface="Urbanist 1"/>
              <a:sym typeface="Urbanist 1"/>
            </a:endParaRPr>
          </a:p>
          <a:p>
            <a:pPr algn="l">
              <a:lnSpc>
                <a:spcPts val="5599"/>
              </a:lnSpc>
              <a:spcBef>
                <a:spcPct val="0"/>
              </a:spcBef>
            </a:pPr>
            <a:r>
              <a:rPr lang="en-US" sz="3999">
                <a:solidFill>
                  <a:srgbClr val="FFFFFF"/>
                </a:solidFill>
                <a:latin typeface="Urbanist 1"/>
                <a:ea typeface="Urbanist 1"/>
                <a:cs typeface="Urbanist 1"/>
                <a:sym typeface="Urbanist 1"/>
              </a:rPr>
              <a:t>Raise aspirations.</a:t>
            </a:r>
          </a:p>
        </p:txBody>
      </p:sp>
      <p:grpSp>
        <p:nvGrpSpPr>
          <p:cNvPr id="15" name="Group 15"/>
          <p:cNvGrpSpPr/>
          <p:nvPr/>
        </p:nvGrpSpPr>
        <p:grpSpPr>
          <a:xfrm>
            <a:off x="3339496" y="7884520"/>
            <a:ext cx="430133" cy="430133"/>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3D96"/>
            </a:solidFill>
          </p:spPr>
          <p:txBody>
            <a:bodyPr/>
            <a:lstStyle/>
            <a:p>
              <a:endParaRPr lang="en-GB"/>
            </a:p>
          </p:txBody>
        </p:sp>
        <p:sp>
          <p:nvSpPr>
            <p:cNvPr id="17" name="TextBox 17"/>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1C2C3B"/>
        </a:solidFill>
        <a:effectLst/>
      </p:bgPr>
    </p:bg>
    <p:spTree>
      <p:nvGrpSpPr>
        <p:cNvPr id="1" name=""/>
        <p:cNvGrpSpPr/>
        <p:nvPr/>
      </p:nvGrpSpPr>
      <p:grpSpPr>
        <a:xfrm>
          <a:off x="0" y="0"/>
          <a:ext cx="0" cy="0"/>
          <a:chOff x="0" y="0"/>
          <a:chExt cx="0" cy="0"/>
        </a:xfrm>
      </p:grpSpPr>
      <p:sp>
        <p:nvSpPr>
          <p:cNvPr id="2" name="Freeform 2"/>
          <p:cNvSpPr/>
          <p:nvPr/>
        </p:nvSpPr>
        <p:spPr>
          <a:xfrm>
            <a:off x="231210" y="337652"/>
            <a:ext cx="1209675" cy="1181100"/>
          </a:xfrm>
          <a:custGeom>
            <a:avLst/>
            <a:gdLst/>
            <a:ahLst/>
            <a:cxnLst/>
            <a:rect l="l" t="t" r="r" b="b"/>
            <a:pathLst>
              <a:path w="1209675" h="1181100">
                <a:moveTo>
                  <a:pt x="0" y="0"/>
                </a:moveTo>
                <a:lnTo>
                  <a:pt x="1209675" y="0"/>
                </a:lnTo>
                <a:lnTo>
                  <a:pt x="1209675" y="1181100"/>
                </a:lnTo>
                <a:lnTo>
                  <a:pt x="0" y="1181100"/>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1440885" y="496162"/>
            <a:ext cx="16792162" cy="9561259"/>
          </a:xfrm>
          <a:prstGeom prst="rect">
            <a:avLst/>
          </a:prstGeom>
        </p:spPr>
        <p:txBody>
          <a:bodyPr lIns="0" tIns="0" rIns="0" bIns="0" rtlCol="0" anchor="t">
            <a:spAutoFit/>
          </a:bodyPr>
          <a:lstStyle/>
          <a:p>
            <a:pPr algn="ctr">
              <a:lnSpc>
                <a:spcPts val="11266"/>
              </a:lnSpc>
              <a:spcBef>
                <a:spcPct val="0"/>
              </a:spcBef>
            </a:pPr>
            <a:r>
              <a:rPr lang="en-US" sz="8047">
                <a:solidFill>
                  <a:srgbClr val="FFFFFF"/>
                </a:solidFill>
                <a:latin typeface="Gagalin"/>
                <a:ea typeface="Gagalin"/>
                <a:cs typeface="Gagalin"/>
                <a:sym typeface="Gagalin"/>
              </a:rPr>
              <a:t>Pam bod yn fentor?  </a:t>
            </a:r>
          </a:p>
          <a:p>
            <a:pPr algn="ctr">
              <a:lnSpc>
                <a:spcPts val="4689"/>
              </a:lnSpc>
              <a:spcBef>
                <a:spcPct val="0"/>
              </a:spcBef>
            </a:pPr>
            <a:endParaRPr lang="en-US" sz="8047">
              <a:solidFill>
                <a:srgbClr val="FFFFFF"/>
              </a:solidFill>
              <a:latin typeface="Gagalin"/>
              <a:ea typeface="Gagalin"/>
              <a:cs typeface="Gagalin"/>
              <a:sym typeface="Gagalin"/>
            </a:endParaRPr>
          </a:p>
          <a:p>
            <a:pPr marL="755649" lvl="1" indent="-377824" algn="l">
              <a:lnSpc>
                <a:spcPts val="4899"/>
              </a:lnSpc>
              <a:spcBef>
                <a:spcPct val="0"/>
              </a:spcBef>
              <a:buFont typeface="Arial"/>
              <a:buChar char="•"/>
            </a:pPr>
            <a:r>
              <a:rPr lang="en-US" sz="3499">
                <a:solidFill>
                  <a:srgbClr val="D83D96"/>
                </a:solidFill>
                <a:latin typeface="Urbanist 2"/>
                <a:ea typeface="Urbanist 2"/>
                <a:cs typeface="Urbanist 2"/>
                <a:sym typeface="Urbanist 2"/>
              </a:rPr>
              <a:t>Rôl hyblyg i gefnogi person ifanc a gweithio o gwmpas eich holl ymrwymiadau presennol.</a:t>
            </a:r>
          </a:p>
          <a:p>
            <a:pPr marL="777238" lvl="1" indent="-388619" algn="l">
              <a:lnSpc>
                <a:spcPts val="5039"/>
              </a:lnSpc>
              <a:spcBef>
                <a:spcPct val="0"/>
              </a:spcBef>
              <a:buFont typeface="Arial"/>
              <a:buChar char="•"/>
            </a:pPr>
            <a:r>
              <a:rPr lang="en-US" sz="3599">
                <a:solidFill>
                  <a:srgbClr val="FDF7E7"/>
                </a:solidFill>
                <a:latin typeface="Urbanist 2"/>
                <a:ea typeface="Urbanist 2"/>
                <a:cs typeface="Urbanist 2"/>
                <a:sym typeface="Urbanist 2"/>
              </a:rPr>
              <a:t>Cefnogi ac ysbrydoli’r genhedlaeth nesaf i ystyried eu llwybr addysgol. </a:t>
            </a:r>
          </a:p>
          <a:p>
            <a:pPr marL="777238" lvl="1" indent="-388619" algn="l">
              <a:lnSpc>
                <a:spcPts val="5039"/>
              </a:lnSpc>
              <a:spcBef>
                <a:spcPct val="0"/>
              </a:spcBef>
              <a:buFont typeface="Arial"/>
              <a:buChar char="•"/>
            </a:pPr>
            <a:r>
              <a:rPr lang="en-US" sz="3599">
                <a:solidFill>
                  <a:srgbClr val="FDF7E7"/>
                </a:solidFill>
                <a:latin typeface="Urbanist 2"/>
                <a:ea typeface="Urbanist 2"/>
                <a:cs typeface="Urbanist 2"/>
                <a:sym typeface="Urbanist 2"/>
              </a:rPr>
              <a:t>Cyflog byw gwirioneddol. </a:t>
            </a:r>
          </a:p>
          <a:p>
            <a:pPr marL="777238" lvl="1" indent="-388619" algn="l">
              <a:lnSpc>
                <a:spcPts val="5039"/>
              </a:lnSpc>
              <a:spcBef>
                <a:spcPct val="0"/>
              </a:spcBef>
              <a:buFont typeface="Arial"/>
              <a:buChar char="•"/>
            </a:pPr>
            <a:r>
              <a:rPr lang="en-US" sz="3599">
                <a:solidFill>
                  <a:srgbClr val="FDF7E7"/>
                </a:solidFill>
                <a:latin typeface="Urbanist 2"/>
                <a:ea typeface="Urbanist 2"/>
                <a:cs typeface="Urbanist 2"/>
                <a:sym typeface="Urbanist 2"/>
              </a:rPr>
              <a:t>Tâl am sesiynau hyfforddi ar-lein dewisol.</a:t>
            </a:r>
          </a:p>
          <a:p>
            <a:pPr marL="777238" lvl="1" indent="-388619" algn="l">
              <a:lnSpc>
                <a:spcPts val="5039"/>
              </a:lnSpc>
              <a:spcBef>
                <a:spcPct val="0"/>
              </a:spcBef>
              <a:buFont typeface="Arial"/>
              <a:buChar char="•"/>
            </a:pPr>
            <a:r>
              <a:rPr lang="en-US" sz="3599">
                <a:solidFill>
                  <a:srgbClr val="FDF7E7"/>
                </a:solidFill>
                <a:latin typeface="Urbanist 2"/>
                <a:ea typeface="Urbanist 2"/>
                <a:cs typeface="Urbanist 2"/>
                <a:sym typeface="Urbanist 2"/>
              </a:rPr>
              <a:t>Datblygu sgiliau cyfathrebu. </a:t>
            </a:r>
          </a:p>
          <a:p>
            <a:pPr marL="777238" lvl="1" indent="-388619" algn="l">
              <a:lnSpc>
                <a:spcPts val="5039"/>
              </a:lnSpc>
              <a:spcBef>
                <a:spcPct val="0"/>
              </a:spcBef>
              <a:buFont typeface="Arial"/>
              <a:buChar char="•"/>
            </a:pPr>
            <a:r>
              <a:rPr lang="en-US" sz="3599">
                <a:solidFill>
                  <a:srgbClr val="FDF7E7"/>
                </a:solidFill>
                <a:latin typeface="Urbanist 2"/>
                <a:ea typeface="Urbanist 2"/>
                <a:cs typeface="Urbanist 2"/>
                <a:sym typeface="Urbanist 2"/>
              </a:rPr>
              <a:t>Magu hyder. </a:t>
            </a:r>
          </a:p>
          <a:p>
            <a:pPr marL="777238" lvl="1" indent="-388619" algn="l">
              <a:lnSpc>
                <a:spcPts val="5039"/>
              </a:lnSpc>
              <a:spcBef>
                <a:spcPct val="0"/>
              </a:spcBef>
              <a:buFont typeface="Arial"/>
              <a:buChar char="•"/>
            </a:pPr>
            <a:r>
              <a:rPr lang="en-US" sz="3599">
                <a:solidFill>
                  <a:srgbClr val="FDF7E7"/>
                </a:solidFill>
                <a:latin typeface="Urbanist 2"/>
                <a:ea typeface="Urbanist 2"/>
                <a:cs typeface="Urbanist 2"/>
                <a:sym typeface="Urbanist 2"/>
              </a:rPr>
              <a:t>Profiad o weithio'n uniongyrchol gyda pherson ifanc. </a:t>
            </a:r>
          </a:p>
          <a:p>
            <a:pPr marL="777238" lvl="1" indent="-388619" algn="l">
              <a:lnSpc>
                <a:spcPts val="5039"/>
              </a:lnSpc>
              <a:spcBef>
                <a:spcPct val="0"/>
              </a:spcBef>
              <a:buFont typeface="Arial"/>
              <a:buChar char="•"/>
            </a:pPr>
            <a:r>
              <a:rPr lang="en-US" sz="3599">
                <a:solidFill>
                  <a:srgbClr val="FDF7E7"/>
                </a:solidFill>
                <a:latin typeface="Urbanist 2"/>
                <a:ea typeface="Urbanist 2"/>
                <a:cs typeface="Urbanist 2"/>
                <a:sym typeface="Urbanist 2"/>
              </a:rPr>
              <a:t>Llunio CV cynhwysfawr. </a:t>
            </a:r>
          </a:p>
          <a:p>
            <a:pPr algn="l">
              <a:lnSpc>
                <a:spcPts val="5039"/>
              </a:lnSpc>
            </a:pPr>
            <a:endParaRPr lang="en-US" sz="3599">
              <a:solidFill>
                <a:srgbClr val="FDF7E7"/>
              </a:solidFill>
              <a:latin typeface="Urbanist 2"/>
              <a:ea typeface="Urbanist 2"/>
              <a:cs typeface="Urbanist 2"/>
              <a:sym typeface="Urbanist 2"/>
            </a:endParaRPr>
          </a:p>
          <a:p>
            <a:pPr algn="l">
              <a:lnSpc>
                <a:spcPts val="4686"/>
              </a:lnSpc>
              <a:spcBef>
                <a:spcPct val="0"/>
              </a:spcBef>
            </a:pPr>
            <a:endParaRPr lang="en-US" sz="3599">
              <a:solidFill>
                <a:srgbClr val="FDF7E7"/>
              </a:solidFill>
              <a:latin typeface="Urbanist 2"/>
              <a:ea typeface="Urbanist 2"/>
              <a:cs typeface="Urbanist 2"/>
              <a:sym typeface="Urbanist 2"/>
            </a:endParaRPr>
          </a:p>
          <a:p>
            <a:pPr algn="l">
              <a:lnSpc>
                <a:spcPts val="4686"/>
              </a:lnSpc>
              <a:spcBef>
                <a:spcPct val="0"/>
              </a:spcBef>
            </a:pPr>
            <a:endParaRPr lang="en-US" sz="3599">
              <a:solidFill>
                <a:srgbClr val="FDF7E7"/>
              </a:solidFill>
              <a:latin typeface="Urbanist 2"/>
              <a:ea typeface="Urbanist 2"/>
              <a:cs typeface="Urbanist 2"/>
              <a:sym typeface="Urbanist 2"/>
            </a:endParaRPr>
          </a:p>
        </p:txBody>
      </p:sp>
      <p:sp>
        <p:nvSpPr>
          <p:cNvPr id="4" name="AutoShape 4"/>
          <p:cNvSpPr/>
          <p:nvPr/>
        </p:nvSpPr>
        <p:spPr>
          <a:xfrm>
            <a:off x="2973026" y="9457347"/>
            <a:ext cx="15084131" cy="0"/>
          </a:xfrm>
          <a:prstGeom prst="line">
            <a:avLst/>
          </a:prstGeom>
          <a:ln w="114300" cap="flat">
            <a:solidFill>
              <a:srgbClr val="D83D96"/>
            </a:solidFill>
            <a:prstDash val="solid"/>
            <a:headEnd type="none" w="sm" len="sm"/>
            <a:tailEnd type="none" w="sm" len="sm"/>
          </a:ln>
        </p:spPr>
        <p:txBody>
          <a:bodyPr/>
          <a:lstStyle/>
          <a:p>
            <a:endParaRPr lang="en-GB"/>
          </a:p>
        </p:txBody>
      </p:sp>
      <p:sp>
        <p:nvSpPr>
          <p:cNvPr id="5" name="AutoShape 5"/>
          <p:cNvSpPr/>
          <p:nvPr/>
        </p:nvSpPr>
        <p:spPr>
          <a:xfrm>
            <a:off x="18057157" y="2354502"/>
            <a:ext cx="45610" cy="7102844"/>
          </a:xfrm>
          <a:prstGeom prst="line">
            <a:avLst/>
          </a:prstGeom>
          <a:ln w="114300" cap="flat">
            <a:solidFill>
              <a:srgbClr val="D83D96"/>
            </a:solidFill>
            <a:prstDash val="solid"/>
            <a:headEnd type="none" w="sm" len="sm"/>
            <a:tailEnd type="none" w="sm" len="sm"/>
          </a:ln>
        </p:spPr>
        <p:txBody>
          <a:bodyPr/>
          <a:lstStyle/>
          <a:p>
            <a:endParaRPr lang="en-GB"/>
          </a:p>
        </p:txBody>
      </p:sp>
      <p:sp>
        <p:nvSpPr>
          <p:cNvPr id="6" name="Freeform 6"/>
          <p:cNvSpPr/>
          <p:nvPr/>
        </p:nvSpPr>
        <p:spPr>
          <a:xfrm>
            <a:off x="-342208" y="7762084"/>
            <a:ext cx="2741816" cy="2992433"/>
          </a:xfrm>
          <a:custGeom>
            <a:avLst/>
            <a:gdLst/>
            <a:ahLst/>
            <a:cxnLst/>
            <a:rect l="l" t="t" r="r" b="b"/>
            <a:pathLst>
              <a:path w="2741816" h="2992433">
                <a:moveTo>
                  <a:pt x="0" y="0"/>
                </a:moveTo>
                <a:lnTo>
                  <a:pt x="2741816" y="0"/>
                </a:lnTo>
                <a:lnTo>
                  <a:pt x="2741816" y="2992432"/>
                </a:lnTo>
                <a:lnTo>
                  <a:pt x="0" y="299243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7" name="Group 7"/>
          <p:cNvGrpSpPr/>
          <p:nvPr/>
        </p:nvGrpSpPr>
        <p:grpSpPr>
          <a:xfrm>
            <a:off x="1741410" y="2724051"/>
            <a:ext cx="361246" cy="361246"/>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3D96"/>
            </a:solidFill>
          </p:spPr>
          <p:txBody>
            <a:bodyPr/>
            <a:lstStyle/>
            <a:p>
              <a:endParaRPr lang="en-GB"/>
            </a:p>
          </p:txBody>
        </p:sp>
        <p:sp>
          <p:nvSpPr>
            <p:cNvPr id="9" name="TextBox 9"/>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10" name="Group 10"/>
          <p:cNvGrpSpPr/>
          <p:nvPr/>
        </p:nvGrpSpPr>
        <p:grpSpPr>
          <a:xfrm>
            <a:off x="1741410" y="3997804"/>
            <a:ext cx="361246" cy="361246"/>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3D96"/>
            </a:solidFill>
          </p:spPr>
          <p:txBody>
            <a:bodyPr/>
            <a:lstStyle/>
            <a:p>
              <a:endParaRPr lang="en-GB"/>
            </a:p>
          </p:txBody>
        </p:sp>
        <p:sp>
          <p:nvSpPr>
            <p:cNvPr id="12" name="TextBox 12"/>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13" name="Group 13"/>
          <p:cNvGrpSpPr/>
          <p:nvPr/>
        </p:nvGrpSpPr>
        <p:grpSpPr>
          <a:xfrm>
            <a:off x="1741410" y="4643610"/>
            <a:ext cx="361246" cy="361246"/>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3D96"/>
            </a:solidFill>
          </p:spPr>
          <p:txBody>
            <a:bodyPr/>
            <a:lstStyle/>
            <a:p>
              <a:endParaRPr lang="en-GB"/>
            </a:p>
          </p:txBody>
        </p:sp>
        <p:sp>
          <p:nvSpPr>
            <p:cNvPr id="15" name="TextBox 15"/>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16" name="Group 16"/>
          <p:cNvGrpSpPr/>
          <p:nvPr/>
        </p:nvGrpSpPr>
        <p:grpSpPr>
          <a:xfrm>
            <a:off x="1741410" y="5271556"/>
            <a:ext cx="361246" cy="361246"/>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3D96"/>
            </a:solidFill>
          </p:spPr>
          <p:txBody>
            <a:bodyPr/>
            <a:lstStyle/>
            <a:p>
              <a:endParaRPr lang="en-GB"/>
            </a:p>
          </p:txBody>
        </p:sp>
        <p:sp>
          <p:nvSpPr>
            <p:cNvPr id="18" name="TextBox 18"/>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19" name="Group 19"/>
          <p:cNvGrpSpPr/>
          <p:nvPr/>
        </p:nvGrpSpPr>
        <p:grpSpPr>
          <a:xfrm>
            <a:off x="1741410" y="5909027"/>
            <a:ext cx="361246" cy="361246"/>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3D96"/>
            </a:solidFill>
          </p:spPr>
          <p:txBody>
            <a:bodyPr/>
            <a:lstStyle/>
            <a:p>
              <a:endParaRPr lang="en-GB"/>
            </a:p>
          </p:txBody>
        </p:sp>
        <p:sp>
          <p:nvSpPr>
            <p:cNvPr id="21" name="TextBox 21"/>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22" name="Group 22"/>
          <p:cNvGrpSpPr/>
          <p:nvPr/>
        </p:nvGrpSpPr>
        <p:grpSpPr>
          <a:xfrm>
            <a:off x="1741410" y="6546498"/>
            <a:ext cx="361246" cy="361246"/>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3D96"/>
            </a:solidFill>
          </p:spPr>
          <p:txBody>
            <a:bodyPr/>
            <a:lstStyle/>
            <a:p>
              <a:endParaRPr lang="en-GB"/>
            </a:p>
          </p:txBody>
        </p:sp>
        <p:sp>
          <p:nvSpPr>
            <p:cNvPr id="24" name="TextBox 24"/>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25" name="Group 25"/>
          <p:cNvGrpSpPr/>
          <p:nvPr/>
        </p:nvGrpSpPr>
        <p:grpSpPr>
          <a:xfrm>
            <a:off x="1741410" y="7183969"/>
            <a:ext cx="361246" cy="361246"/>
            <a:chOff x="0" y="0"/>
            <a:chExt cx="812800" cy="812800"/>
          </a:xfrm>
        </p:grpSpPr>
        <p:sp>
          <p:nvSpPr>
            <p:cNvPr id="26" name="Freeform 2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3D96"/>
            </a:solidFill>
          </p:spPr>
          <p:txBody>
            <a:bodyPr/>
            <a:lstStyle/>
            <a:p>
              <a:endParaRPr lang="en-GB"/>
            </a:p>
          </p:txBody>
        </p:sp>
        <p:sp>
          <p:nvSpPr>
            <p:cNvPr id="27" name="TextBox 27"/>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28" name="Group 28"/>
          <p:cNvGrpSpPr/>
          <p:nvPr/>
        </p:nvGrpSpPr>
        <p:grpSpPr>
          <a:xfrm>
            <a:off x="1741410" y="7821440"/>
            <a:ext cx="361246" cy="361246"/>
            <a:chOff x="0" y="0"/>
            <a:chExt cx="812800" cy="812800"/>
          </a:xfrm>
        </p:grpSpPr>
        <p:sp>
          <p:nvSpPr>
            <p:cNvPr id="29" name="Freeform 2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3D96"/>
            </a:solidFill>
          </p:spPr>
          <p:txBody>
            <a:bodyPr/>
            <a:lstStyle/>
            <a:p>
              <a:endParaRPr lang="en-GB"/>
            </a:p>
          </p:txBody>
        </p:sp>
        <p:sp>
          <p:nvSpPr>
            <p:cNvPr id="30" name="TextBox 30"/>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1C2C3B"/>
        </a:solidFill>
        <a:effectLst/>
      </p:bgPr>
    </p:bg>
    <p:spTree>
      <p:nvGrpSpPr>
        <p:cNvPr id="1" name=""/>
        <p:cNvGrpSpPr/>
        <p:nvPr/>
      </p:nvGrpSpPr>
      <p:grpSpPr>
        <a:xfrm>
          <a:off x="0" y="0"/>
          <a:ext cx="0" cy="0"/>
          <a:chOff x="0" y="0"/>
          <a:chExt cx="0" cy="0"/>
        </a:xfrm>
      </p:grpSpPr>
      <p:sp>
        <p:nvSpPr>
          <p:cNvPr id="2" name="Freeform 2"/>
          <p:cNvSpPr/>
          <p:nvPr/>
        </p:nvSpPr>
        <p:spPr>
          <a:xfrm>
            <a:off x="231210" y="337652"/>
            <a:ext cx="1209675" cy="1181100"/>
          </a:xfrm>
          <a:custGeom>
            <a:avLst/>
            <a:gdLst/>
            <a:ahLst/>
            <a:cxnLst/>
            <a:rect l="l" t="t" r="r" b="b"/>
            <a:pathLst>
              <a:path w="1209675" h="1181100">
                <a:moveTo>
                  <a:pt x="0" y="0"/>
                </a:moveTo>
                <a:lnTo>
                  <a:pt x="1209675" y="0"/>
                </a:lnTo>
                <a:lnTo>
                  <a:pt x="1209675" y="1181100"/>
                </a:lnTo>
                <a:lnTo>
                  <a:pt x="0" y="1181100"/>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1440885" y="496162"/>
            <a:ext cx="16792162" cy="8961184"/>
          </a:xfrm>
          <a:prstGeom prst="rect">
            <a:avLst/>
          </a:prstGeom>
        </p:spPr>
        <p:txBody>
          <a:bodyPr lIns="0" tIns="0" rIns="0" bIns="0" rtlCol="0" anchor="t">
            <a:spAutoFit/>
          </a:bodyPr>
          <a:lstStyle/>
          <a:p>
            <a:pPr algn="ctr">
              <a:lnSpc>
                <a:spcPts val="11266"/>
              </a:lnSpc>
              <a:spcBef>
                <a:spcPct val="0"/>
              </a:spcBef>
            </a:pPr>
            <a:r>
              <a:rPr lang="en-US" sz="8047">
                <a:solidFill>
                  <a:srgbClr val="FFFFFF"/>
                </a:solidFill>
                <a:latin typeface="Gagalin"/>
                <a:ea typeface="Gagalin"/>
                <a:cs typeface="Gagalin"/>
                <a:sym typeface="Gagalin"/>
              </a:rPr>
              <a:t>Why become a mentor? </a:t>
            </a:r>
          </a:p>
          <a:p>
            <a:pPr algn="ctr">
              <a:lnSpc>
                <a:spcPts val="4689"/>
              </a:lnSpc>
              <a:spcBef>
                <a:spcPct val="0"/>
              </a:spcBef>
            </a:pPr>
            <a:endParaRPr lang="en-US" sz="8047">
              <a:solidFill>
                <a:srgbClr val="FFFFFF"/>
              </a:solidFill>
              <a:latin typeface="Gagalin"/>
              <a:ea typeface="Gagalin"/>
              <a:cs typeface="Gagalin"/>
              <a:sym typeface="Gagalin"/>
            </a:endParaRPr>
          </a:p>
          <a:p>
            <a:pPr marL="777238" lvl="1" indent="-388619" algn="l">
              <a:lnSpc>
                <a:spcPts val="5039"/>
              </a:lnSpc>
              <a:spcBef>
                <a:spcPct val="0"/>
              </a:spcBef>
              <a:buFont typeface="Arial"/>
              <a:buChar char="•"/>
            </a:pPr>
            <a:r>
              <a:rPr lang="en-US" sz="3599">
                <a:solidFill>
                  <a:srgbClr val="D83D96"/>
                </a:solidFill>
                <a:latin typeface="Urbanist 2"/>
                <a:ea typeface="Urbanist 2"/>
                <a:cs typeface="Urbanist 2"/>
                <a:sym typeface="Urbanist 2"/>
              </a:rPr>
              <a:t>Flexible role to support a young person around all your existing commitments.</a:t>
            </a:r>
          </a:p>
          <a:p>
            <a:pPr marL="777238" lvl="1" indent="-388619" algn="l">
              <a:lnSpc>
                <a:spcPts val="5039"/>
              </a:lnSpc>
              <a:buFont typeface="Arial"/>
              <a:buChar char="•"/>
            </a:pPr>
            <a:r>
              <a:rPr lang="en-US" sz="3599">
                <a:solidFill>
                  <a:srgbClr val="FFFFFF"/>
                </a:solidFill>
                <a:latin typeface="Urbanist 1"/>
                <a:ea typeface="Urbanist 1"/>
                <a:cs typeface="Urbanist 1"/>
                <a:sym typeface="Urbanist 1"/>
              </a:rPr>
              <a:t>Supporting and inspiring the future generation to consider their educational pathway. </a:t>
            </a:r>
          </a:p>
          <a:p>
            <a:pPr marL="777238" lvl="1" indent="-388619" algn="l">
              <a:lnSpc>
                <a:spcPts val="5039"/>
              </a:lnSpc>
              <a:buFont typeface="Arial"/>
              <a:buChar char="•"/>
            </a:pPr>
            <a:r>
              <a:rPr lang="en-US" sz="3599">
                <a:solidFill>
                  <a:srgbClr val="FFFFFF"/>
                </a:solidFill>
                <a:latin typeface="Urbanist 1"/>
                <a:ea typeface="Urbanist 1"/>
                <a:cs typeface="Urbanist 1"/>
                <a:sym typeface="Urbanist 1"/>
              </a:rPr>
              <a:t>Paid per the Real living Wage.  </a:t>
            </a:r>
          </a:p>
          <a:p>
            <a:pPr marL="777238" lvl="1" indent="-388619" algn="l">
              <a:lnSpc>
                <a:spcPts val="5039"/>
              </a:lnSpc>
              <a:buFont typeface="Arial"/>
              <a:buChar char="•"/>
            </a:pPr>
            <a:r>
              <a:rPr lang="en-US" sz="3599">
                <a:solidFill>
                  <a:srgbClr val="FFFFFF"/>
                </a:solidFill>
                <a:latin typeface="Urbanist 1"/>
                <a:ea typeface="Urbanist 1"/>
                <a:cs typeface="Urbanist 1"/>
                <a:sym typeface="Urbanist 1"/>
              </a:rPr>
              <a:t>Paid optional on-line training sessions </a:t>
            </a:r>
          </a:p>
          <a:p>
            <a:pPr marL="777238" lvl="1" indent="-388619" algn="l">
              <a:lnSpc>
                <a:spcPts val="5039"/>
              </a:lnSpc>
              <a:buFont typeface="Arial"/>
              <a:buChar char="•"/>
            </a:pPr>
            <a:r>
              <a:rPr lang="en-US" sz="3599">
                <a:solidFill>
                  <a:srgbClr val="FFFFFF"/>
                </a:solidFill>
                <a:latin typeface="Urbanist 1"/>
                <a:ea typeface="Urbanist 1"/>
                <a:cs typeface="Urbanist 1"/>
                <a:sym typeface="Urbanist 1"/>
              </a:rPr>
              <a:t>Develop communication skills.  </a:t>
            </a:r>
          </a:p>
          <a:p>
            <a:pPr marL="777238" lvl="1" indent="-388619" algn="l">
              <a:lnSpc>
                <a:spcPts val="5039"/>
              </a:lnSpc>
              <a:buFont typeface="Arial"/>
              <a:buChar char="•"/>
            </a:pPr>
            <a:r>
              <a:rPr lang="en-US" sz="3599">
                <a:solidFill>
                  <a:srgbClr val="FFFFFF"/>
                </a:solidFill>
                <a:latin typeface="Urbanist 1"/>
                <a:ea typeface="Urbanist 1"/>
                <a:cs typeface="Urbanist 1"/>
                <a:sym typeface="Urbanist 1"/>
              </a:rPr>
              <a:t>Develop confidence.   </a:t>
            </a:r>
          </a:p>
          <a:p>
            <a:pPr marL="777238" lvl="1" indent="-388619" algn="l">
              <a:lnSpc>
                <a:spcPts val="5039"/>
              </a:lnSpc>
              <a:buFont typeface="Arial"/>
              <a:buChar char="•"/>
            </a:pPr>
            <a:r>
              <a:rPr lang="en-US" sz="3599">
                <a:solidFill>
                  <a:srgbClr val="FFFFFF"/>
                </a:solidFill>
                <a:latin typeface="Urbanist 1"/>
                <a:ea typeface="Urbanist 1"/>
                <a:cs typeface="Urbanist 1"/>
                <a:sym typeface="Urbanist 1"/>
              </a:rPr>
              <a:t>Experience working directly with a young person.   </a:t>
            </a:r>
          </a:p>
          <a:p>
            <a:pPr marL="777238" lvl="1" indent="-388619" algn="l">
              <a:lnSpc>
                <a:spcPts val="5039"/>
              </a:lnSpc>
              <a:buFont typeface="Arial"/>
              <a:buChar char="•"/>
            </a:pPr>
            <a:r>
              <a:rPr lang="en-US" sz="3599">
                <a:solidFill>
                  <a:srgbClr val="FFFFFF"/>
                </a:solidFill>
                <a:latin typeface="Urbanist 1"/>
                <a:ea typeface="Urbanist 1"/>
                <a:cs typeface="Urbanist 1"/>
                <a:sym typeface="Urbanist 1"/>
              </a:rPr>
              <a:t>Building up a comprehensive CV. </a:t>
            </a:r>
          </a:p>
          <a:p>
            <a:pPr algn="l">
              <a:lnSpc>
                <a:spcPts val="4686"/>
              </a:lnSpc>
              <a:spcBef>
                <a:spcPct val="0"/>
              </a:spcBef>
            </a:pPr>
            <a:endParaRPr lang="en-US" sz="3599">
              <a:solidFill>
                <a:srgbClr val="FFFFFF"/>
              </a:solidFill>
              <a:latin typeface="Urbanist 1"/>
              <a:ea typeface="Urbanist 1"/>
              <a:cs typeface="Urbanist 1"/>
              <a:sym typeface="Urbanist 1"/>
            </a:endParaRPr>
          </a:p>
          <a:p>
            <a:pPr algn="l">
              <a:lnSpc>
                <a:spcPts val="4686"/>
              </a:lnSpc>
              <a:spcBef>
                <a:spcPct val="0"/>
              </a:spcBef>
            </a:pPr>
            <a:endParaRPr lang="en-US" sz="3599">
              <a:solidFill>
                <a:srgbClr val="FFFFFF"/>
              </a:solidFill>
              <a:latin typeface="Urbanist 1"/>
              <a:ea typeface="Urbanist 1"/>
              <a:cs typeface="Urbanist 1"/>
              <a:sym typeface="Urbanist 1"/>
            </a:endParaRPr>
          </a:p>
        </p:txBody>
      </p:sp>
      <p:sp>
        <p:nvSpPr>
          <p:cNvPr id="4" name="AutoShape 4"/>
          <p:cNvSpPr/>
          <p:nvPr/>
        </p:nvSpPr>
        <p:spPr>
          <a:xfrm>
            <a:off x="2973026" y="9457347"/>
            <a:ext cx="15084131" cy="0"/>
          </a:xfrm>
          <a:prstGeom prst="line">
            <a:avLst/>
          </a:prstGeom>
          <a:ln w="114300" cap="flat">
            <a:solidFill>
              <a:srgbClr val="D83D96"/>
            </a:solidFill>
            <a:prstDash val="solid"/>
            <a:headEnd type="none" w="sm" len="sm"/>
            <a:tailEnd type="none" w="sm" len="sm"/>
          </a:ln>
        </p:spPr>
        <p:txBody>
          <a:bodyPr/>
          <a:lstStyle/>
          <a:p>
            <a:endParaRPr lang="en-GB"/>
          </a:p>
        </p:txBody>
      </p:sp>
      <p:sp>
        <p:nvSpPr>
          <p:cNvPr id="5" name="AutoShape 5"/>
          <p:cNvSpPr/>
          <p:nvPr/>
        </p:nvSpPr>
        <p:spPr>
          <a:xfrm>
            <a:off x="18057157" y="2354502"/>
            <a:ext cx="45610" cy="7102844"/>
          </a:xfrm>
          <a:prstGeom prst="line">
            <a:avLst/>
          </a:prstGeom>
          <a:ln w="114300" cap="flat">
            <a:solidFill>
              <a:srgbClr val="D83D96"/>
            </a:solidFill>
            <a:prstDash val="solid"/>
            <a:headEnd type="none" w="sm" len="sm"/>
            <a:tailEnd type="none" w="sm" len="sm"/>
          </a:ln>
        </p:spPr>
        <p:txBody>
          <a:bodyPr/>
          <a:lstStyle/>
          <a:p>
            <a:endParaRPr lang="en-GB"/>
          </a:p>
        </p:txBody>
      </p:sp>
      <p:sp>
        <p:nvSpPr>
          <p:cNvPr id="6" name="Freeform 6"/>
          <p:cNvSpPr/>
          <p:nvPr/>
        </p:nvSpPr>
        <p:spPr>
          <a:xfrm>
            <a:off x="-342208" y="7762084"/>
            <a:ext cx="2741816" cy="2992433"/>
          </a:xfrm>
          <a:custGeom>
            <a:avLst/>
            <a:gdLst/>
            <a:ahLst/>
            <a:cxnLst/>
            <a:rect l="l" t="t" r="r" b="b"/>
            <a:pathLst>
              <a:path w="2741816" h="2992433">
                <a:moveTo>
                  <a:pt x="0" y="0"/>
                </a:moveTo>
                <a:lnTo>
                  <a:pt x="2741816" y="0"/>
                </a:lnTo>
                <a:lnTo>
                  <a:pt x="2741816" y="2992432"/>
                </a:lnTo>
                <a:lnTo>
                  <a:pt x="0" y="299243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7" name="Group 7"/>
          <p:cNvGrpSpPr/>
          <p:nvPr/>
        </p:nvGrpSpPr>
        <p:grpSpPr>
          <a:xfrm>
            <a:off x="1741410" y="2724051"/>
            <a:ext cx="361246" cy="361246"/>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3D96"/>
            </a:solidFill>
          </p:spPr>
          <p:txBody>
            <a:bodyPr/>
            <a:lstStyle/>
            <a:p>
              <a:endParaRPr lang="en-GB"/>
            </a:p>
          </p:txBody>
        </p:sp>
        <p:sp>
          <p:nvSpPr>
            <p:cNvPr id="9" name="TextBox 9"/>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10" name="Group 10"/>
          <p:cNvGrpSpPr/>
          <p:nvPr/>
        </p:nvGrpSpPr>
        <p:grpSpPr>
          <a:xfrm>
            <a:off x="1741410" y="3366125"/>
            <a:ext cx="361246" cy="361246"/>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3D96"/>
            </a:solidFill>
          </p:spPr>
          <p:txBody>
            <a:bodyPr/>
            <a:lstStyle/>
            <a:p>
              <a:endParaRPr lang="en-GB"/>
            </a:p>
          </p:txBody>
        </p:sp>
        <p:sp>
          <p:nvSpPr>
            <p:cNvPr id="12" name="TextBox 12"/>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13" name="Group 13"/>
          <p:cNvGrpSpPr/>
          <p:nvPr/>
        </p:nvGrpSpPr>
        <p:grpSpPr>
          <a:xfrm>
            <a:off x="1741410" y="4643610"/>
            <a:ext cx="361246" cy="361246"/>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3D96"/>
            </a:solidFill>
          </p:spPr>
          <p:txBody>
            <a:bodyPr/>
            <a:lstStyle/>
            <a:p>
              <a:endParaRPr lang="en-GB"/>
            </a:p>
          </p:txBody>
        </p:sp>
        <p:sp>
          <p:nvSpPr>
            <p:cNvPr id="15" name="TextBox 15"/>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16" name="Group 16"/>
          <p:cNvGrpSpPr/>
          <p:nvPr/>
        </p:nvGrpSpPr>
        <p:grpSpPr>
          <a:xfrm>
            <a:off x="1741410" y="5271556"/>
            <a:ext cx="361246" cy="361246"/>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3D96"/>
            </a:solidFill>
          </p:spPr>
          <p:txBody>
            <a:bodyPr/>
            <a:lstStyle/>
            <a:p>
              <a:endParaRPr lang="en-GB"/>
            </a:p>
          </p:txBody>
        </p:sp>
        <p:sp>
          <p:nvSpPr>
            <p:cNvPr id="18" name="TextBox 18"/>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19" name="Group 19"/>
          <p:cNvGrpSpPr/>
          <p:nvPr/>
        </p:nvGrpSpPr>
        <p:grpSpPr>
          <a:xfrm>
            <a:off x="1741410" y="5909027"/>
            <a:ext cx="361246" cy="361246"/>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3D96"/>
            </a:solidFill>
          </p:spPr>
          <p:txBody>
            <a:bodyPr/>
            <a:lstStyle/>
            <a:p>
              <a:endParaRPr lang="en-GB"/>
            </a:p>
          </p:txBody>
        </p:sp>
        <p:sp>
          <p:nvSpPr>
            <p:cNvPr id="21" name="TextBox 21"/>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22" name="Group 22"/>
          <p:cNvGrpSpPr/>
          <p:nvPr/>
        </p:nvGrpSpPr>
        <p:grpSpPr>
          <a:xfrm>
            <a:off x="1741410" y="6546498"/>
            <a:ext cx="361246" cy="361246"/>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3D96"/>
            </a:solidFill>
          </p:spPr>
          <p:txBody>
            <a:bodyPr/>
            <a:lstStyle/>
            <a:p>
              <a:endParaRPr lang="en-GB"/>
            </a:p>
          </p:txBody>
        </p:sp>
        <p:sp>
          <p:nvSpPr>
            <p:cNvPr id="24" name="TextBox 24"/>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25" name="Group 25"/>
          <p:cNvGrpSpPr/>
          <p:nvPr/>
        </p:nvGrpSpPr>
        <p:grpSpPr>
          <a:xfrm>
            <a:off x="1741410" y="7183969"/>
            <a:ext cx="361246" cy="361246"/>
            <a:chOff x="0" y="0"/>
            <a:chExt cx="812800" cy="812800"/>
          </a:xfrm>
        </p:grpSpPr>
        <p:sp>
          <p:nvSpPr>
            <p:cNvPr id="26" name="Freeform 2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3D96"/>
            </a:solidFill>
          </p:spPr>
          <p:txBody>
            <a:bodyPr/>
            <a:lstStyle/>
            <a:p>
              <a:endParaRPr lang="en-GB"/>
            </a:p>
          </p:txBody>
        </p:sp>
        <p:sp>
          <p:nvSpPr>
            <p:cNvPr id="27" name="TextBox 27"/>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28" name="Group 28"/>
          <p:cNvGrpSpPr/>
          <p:nvPr/>
        </p:nvGrpSpPr>
        <p:grpSpPr>
          <a:xfrm>
            <a:off x="1741410" y="7821440"/>
            <a:ext cx="361246" cy="361246"/>
            <a:chOff x="0" y="0"/>
            <a:chExt cx="812800" cy="812800"/>
          </a:xfrm>
        </p:grpSpPr>
        <p:sp>
          <p:nvSpPr>
            <p:cNvPr id="29" name="Freeform 2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3D96"/>
            </a:solidFill>
          </p:spPr>
          <p:txBody>
            <a:bodyPr/>
            <a:lstStyle/>
            <a:p>
              <a:endParaRPr lang="en-GB"/>
            </a:p>
          </p:txBody>
        </p:sp>
        <p:sp>
          <p:nvSpPr>
            <p:cNvPr id="30" name="TextBox 30"/>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1C2C3B"/>
        </a:solidFill>
        <a:effectLst/>
      </p:bgPr>
    </p:bg>
    <p:spTree>
      <p:nvGrpSpPr>
        <p:cNvPr id="1" name=""/>
        <p:cNvGrpSpPr/>
        <p:nvPr/>
      </p:nvGrpSpPr>
      <p:grpSpPr>
        <a:xfrm>
          <a:off x="0" y="0"/>
          <a:ext cx="0" cy="0"/>
          <a:chOff x="0" y="0"/>
          <a:chExt cx="0" cy="0"/>
        </a:xfrm>
      </p:grpSpPr>
      <p:sp>
        <p:nvSpPr>
          <p:cNvPr id="2" name="Freeform 2"/>
          <p:cNvSpPr/>
          <p:nvPr/>
        </p:nvSpPr>
        <p:spPr>
          <a:xfrm>
            <a:off x="231210" y="337652"/>
            <a:ext cx="1209675" cy="1181100"/>
          </a:xfrm>
          <a:custGeom>
            <a:avLst/>
            <a:gdLst/>
            <a:ahLst/>
            <a:cxnLst/>
            <a:rect l="l" t="t" r="r" b="b"/>
            <a:pathLst>
              <a:path w="1209675" h="1181100">
                <a:moveTo>
                  <a:pt x="0" y="0"/>
                </a:moveTo>
                <a:lnTo>
                  <a:pt x="1209675" y="0"/>
                </a:lnTo>
                <a:lnTo>
                  <a:pt x="1209675" y="1181100"/>
                </a:lnTo>
                <a:lnTo>
                  <a:pt x="0" y="1181100"/>
                </a:lnTo>
                <a:lnTo>
                  <a:pt x="0" y="0"/>
                </a:lnTo>
                <a:close/>
              </a:path>
            </a:pathLst>
          </a:custGeom>
          <a:blipFill>
            <a:blip r:embed="rId3"/>
            <a:stretch>
              <a:fillRect/>
            </a:stretch>
          </a:blipFill>
        </p:spPr>
        <p:txBody>
          <a:bodyPr/>
          <a:lstStyle/>
          <a:p>
            <a:endParaRPr lang="en-GB"/>
          </a:p>
        </p:txBody>
      </p:sp>
      <p:sp>
        <p:nvSpPr>
          <p:cNvPr id="3" name="TextBox 3"/>
          <p:cNvSpPr txBox="1"/>
          <p:nvPr/>
        </p:nvSpPr>
        <p:spPr>
          <a:xfrm>
            <a:off x="6601420" y="49823"/>
            <a:ext cx="5085159" cy="1295009"/>
          </a:xfrm>
          <a:prstGeom prst="rect">
            <a:avLst/>
          </a:prstGeom>
        </p:spPr>
        <p:txBody>
          <a:bodyPr lIns="0" tIns="0" rIns="0" bIns="0" rtlCol="0" anchor="t">
            <a:spAutoFit/>
          </a:bodyPr>
          <a:lstStyle/>
          <a:p>
            <a:pPr algn="ctr">
              <a:lnSpc>
                <a:spcPts val="10521"/>
              </a:lnSpc>
              <a:spcBef>
                <a:spcPct val="0"/>
              </a:spcBef>
            </a:pPr>
            <a:r>
              <a:rPr lang="en-US" sz="7515">
                <a:solidFill>
                  <a:srgbClr val="FFFFFF"/>
                </a:solidFill>
                <a:latin typeface="Gagalin"/>
                <a:ea typeface="Gagalin"/>
                <a:cs typeface="Gagalin"/>
                <a:sym typeface="Gagalin"/>
              </a:rPr>
              <a:t>Y Rhaglenni</a:t>
            </a:r>
          </a:p>
        </p:txBody>
      </p:sp>
      <p:grpSp>
        <p:nvGrpSpPr>
          <p:cNvPr id="4" name="Group 4"/>
          <p:cNvGrpSpPr/>
          <p:nvPr/>
        </p:nvGrpSpPr>
        <p:grpSpPr>
          <a:xfrm>
            <a:off x="2298639" y="1518752"/>
            <a:ext cx="3086100" cy="2523017"/>
            <a:chOff x="0" y="0"/>
            <a:chExt cx="4114800" cy="3364023"/>
          </a:xfrm>
        </p:grpSpPr>
        <p:grpSp>
          <p:nvGrpSpPr>
            <p:cNvPr id="5" name="Group 5"/>
            <p:cNvGrpSpPr/>
            <p:nvPr/>
          </p:nvGrpSpPr>
          <p:grpSpPr>
            <a:xfrm>
              <a:off x="0" y="0"/>
              <a:ext cx="4114800" cy="3364023"/>
              <a:chOff x="0" y="0"/>
              <a:chExt cx="812800" cy="664498"/>
            </a:xfrm>
          </p:grpSpPr>
          <p:sp>
            <p:nvSpPr>
              <p:cNvPr id="6" name="Freeform 6"/>
              <p:cNvSpPr/>
              <p:nvPr/>
            </p:nvSpPr>
            <p:spPr>
              <a:xfrm>
                <a:off x="0" y="0"/>
                <a:ext cx="812800" cy="664498"/>
              </a:xfrm>
              <a:custGeom>
                <a:avLst/>
                <a:gdLst/>
                <a:ahLst/>
                <a:cxnLst/>
                <a:rect l="l" t="t" r="r" b="b"/>
                <a:pathLst>
                  <a:path w="812800" h="664498">
                    <a:moveTo>
                      <a:pt x="812800" y="190657"/>
                    </a:moveTo>
                    <a:lnTo>
                      <a:pt x="812800" y="473842"/>
                    </a:lnTo>
                    <a:cubicBezTo>
                      <a:pt x="812800" y="579138"/>
                      <a:pt x="727440" y="664498"/>
                      <a:pt x="622143" y="664498"/>
                    </a:cubicBezTo>
                    <a:lnTo>
                      <a:pt x="190657" y="664498"/>
                    </a:lnTo>
                    <a:cubicBezTo>
                      <a:pt x="85360" y="664498"/>
                      <a:pt x="0" y="579138"/>
                      <a:pt x="0" y="473842"/>
                    </a:cubicBezTo>
                    <a:lnTo>
                      <a:pt x="0" y="190657"/>
                    </a:lnTo>
                    <a:cubicBezTo>
                      <a:pt x="0" y="85360"/>
                      <a:pt x="85360" y="0"/>
                      <a:pt x="190657" y="0"/>
                    </a:cubicBezTo>
                    <a:lnTo>
                      <a:pt x="622143" y="0"/>
                    </a:lnTo>
                    <a:cubicBezTo>
                      <a:pt x="727440" y="0"/>
                      <a:pt x="812800" y="85360"/>
                      <a:pt x="812800" y="190657"/>
                    </a:cubicBezTo>
                    <a:close/>
                  </a:path>
                </a:pathLst>
              </a:custGeom>
              <a:solidFill>
                <a:srgbClr val="D83D96"/>
              </a:solidFill>
            </p:spPr>
            <p:txBody>
              <a:bodyPr/>
              <a:lstStyle/>
              <a:p>
                <a:endParaRPr lang="en-GB"/>
              </a:p>
            </p:txBody>
          </p:sp>
          <p:sp>
            <p:nvSpPr>
              <p:cNvPr id="7" name="TextBox 7"/>
              <p:cNvSpPr txBox="1"/>
              <p:nvPr/>
            </p:nvSpPr>
            <p:spPr>
              <a:xfrm>
                <a:off x="0" y="-66675"/>
                <a:ext cx="812800" cy="731173"/>
              </a:xfrm>
              <a:prstGeom prst="rect">
                <a:avLst/>
              </a:prstGeom>
            </p:spPr>
            <p:txBody>
              <a:bodyPr lIns="50800" tIns="50800" rIns="50800" bIns="50800" rtlCol="0" anchor="ctr"/>
              <a:lstStyle/>
              <a:p>
                <a:pPr algn="ctr">
                  <a:lnSpc>
                    <a:spcPts val="3663"/>
                  </a:lnSpc>
                </a:pPr>
                <a:endParaRPr/>
              </a:p>
            </p:txBody>
          </p:sp>
        </p:grpSp>
        <p:sp>
          <p:nvSpPr>
            <p:cNvPr id="8" name="TextBox 8"/>
            <p:cNvSpPr txBox="1"/>
            <p:nvPr/>
          </p:nvSpPr>
          <p:spPr>
            <a:xfrm>
              <a:off x="265753" y="405034"/>
              <a:ext cx="3465089" cy="2351828"/>
            </a:xfrm>
            <a:prstGeom prst="rect">
              <a:avLst/>
            </a:prstGeom>
          </p:spPr>
          <p:txBody>
            <a:bodyPr lIns="0" tIns="0" rIns="0" bIns="0" rtlCol="0" anchor="t">
              <a:spAutoFit/>
            </a:bodyPr>
            <a:lstStyle/>
            <a:p>
              <a:pPr algn="ctr">
                <a:lnSpc>
                  <a:spcPts val="4759"/>
                </a:lnSpc>
              </a:pPr>
              <a:r>
                <a:rPr lang="en-US" sz="3399">
                  <a:solidFill>
                    <a:srgbClr val="FFFFFF"/>
                  </a:solidFill>
                  <a:latin typeface="Canva Sans"/>
                  <a:ea typeface="Canva Sans"/>
                  <a:cs typeface="Canva Sans"/>
                  <a:sym typeface="Canva Sans"/>
                </a:rPr>
                <a:t>Prosiect Mentora Craidd</a:t>
              </a:r>
            </a:p>
          </p:txBody>
        </p:sp>
      </p:grpSp>
      <p:grpSp>
        <p:nvGrpSpPr>
          <p:cNvPr id="9" name="Group 9"/>
          <p:cNvGrpSpPr/>
          <p:nvPr/>
        </p:nvGrpSpPr>
        <p:grpSpPr>
          <a:xfrm>
            <a:off x="7846696" y="-1883889"/>
            <a:ext cx="11153412" cy="6025752"/>
            <a:chOff x="0" y="0"/>
            <a:chExt cx="14871216" cy="8034336"/>
          </a:xfrm>
        </p:grpSpPr>
        <p:grpSp>
          <p:nvGrpSpPr>
            <p:cNvPr id="10" name="Group 10"/>
            <p:cNvGrpSpPr>
              <a:grpSpLocks noChangeAspect="1"/>
            </p:cNvGrpSpPr>
            <p:nvPr/>
          </p:nvGrpSpPr>
          <p:grpSpPr>
            <a:xfrm>
              <a:off x="10433379" y="0"/>
              <a:ext cx="4437837" cy="5827611"/>
              <a:chOff x="0" y="0"/>
              <a:chExt cx="3328378" cy="4370705"/>
            </a:xfrm>
          </p:grpSpPr>
          <p:sp>
            <p:nvSpPr>
              <p:cNvPr id="11" name="Freeform 11"/>
              <p:cNvSpPr/>
              <p:nvPr/>
            </p:nvSpPr>
            <p:spPr>
              <a:xfrm>
                <a:off x="473202" y="426847"/>
                <a:ext cx="2133600" cy="3772789"/>
              </a:xfrm>
              <a:custGeom>
                <a:avLst/>
                <a:gdLst/>
                <a:ahLst/>
                <a:cxnLst/>
                <a:rect l="l" t="t" r="r" b="b"/>
                <a:pathLst>
                  <a:path w="2133600" h="3772789">
                    <a:moveTo>
                      <a:pt x="0" y="0"/>
                    </a:moveTo>
                    <a:cubicBezTo>
                      <a:pt x="127" y="127"/>
                      <a:pt x="127" y="127"/>
                      <a:pt x="254" y="254"/>
                    </a:cubicBezTo>
                    <a:cubicBezTo>
                      <a:pt x="99187" y="79248"/>
                      <a:pt x="60071" y="176149"/>
                      <a:pt x="32004" y="281051"/>
                    </a:cubicBezTo>
                    <a:cubicBezTo>
                      <a:pt x="-15621" y="458470"/>
                      <a:pt x="254" y="635127"/>
                      <a:pt x="88392" y="797814"/>
                    </a:cubicBezTo>
                    <a:cubicBezTo>
                      <a:pt x="185674" y="977392"/>
                      <a:pt x="357505" y="1088136"/>
                      <a:pt x="553974" y="1131824"/>
                    </a:cubicBezTo>
                    <a:cubicBezTo>
                      <a:pt x="713994" y="1167384"/>
                      <a:pt x="974217" y="1151382"/>
                      <a:pt x="1076960" y="1309497"/>
                    </a:cubicBezTo>
                    <a:cubicBezTo>
                      <a:pt x="1188085" y="1480312"/>
                      <a:pt x="880110" y="1696339"/>
                      <a:pt x="796036" y="1818513"/>
                    </a:cubicBezTo>
                    <a:cubicBezTo>
                      <a:pt x="688848" y="1974342"/>
                      <a:pt x="638683" y="2164461"/>
                      <a:pt x="636270" y="2352548"/>
                    </a:cubicBezTo>
                    <a:cubicBezTo>
                      <a:pt x="631190" y="2756408"/>
                      <a:pt x="855599" y="3118739"/>
                      <a:pt x="1170432" y="3358007"/>
                    </a:cubicBezTo>
                    <a:cubicBezTo>
                      <a:pt x="1456690" y="3575558"/>
                      <a:pt x="1789684" y="3692271"/>
                      <a:pt x="2133600" y="3772789"/>
                    </a:cubicBezTo>
                    <a:lnTo>
                      <a:pt x="2133600" y="3502914"/>
                    </a:lnTo>
                    <a:lnTo>
                      <a:pt x="2133600" y="3502914"/>
                    </a:lnTo>
                    <a:cubicBezTo>
                      <a:pt x="1865884" y="3437255"/>
                      <a:pt x="1606550" y="3344418"/>
                      <a:pt x="1378966" y="3184779"/>
                    </a:cubicBezTo>
                    <a:cubicBezTo>
                      <a:pt x="1063879" y="2963672"/>
                      <a:pt x="830580" y="2590546"/>
                      <a:pt x="918591" y="2194814"/>
                    </a:cubicBezTo>
                    <a:cubicBezTo>
                      <a:pt x="967105" y="1976882"/>
                      <a:pt x="1127125" y="1861693"/>
                      <a:pt x="1251839" y="1689862"/>
                    </a:cubicBezTo>
                    <a:cubicBezTo>
                      <a:pt x="1367663" y="1530223"/>
                      <a:pt x="1411351" y="1319149"/>
                      <a:pt x="1287780" y="1150239"/>
                    </a:cubicBezTo>
                    <a:cubicBezTo>
                      <a:pt x="1170686" y="989965"/>
                      <a:pt x="976503" y="932180"/>
                      <a:pt x="789178" y="903351"/>
                    </a:cubicBezTo>
                    <a:cubicBezTo>
                      <a:pt x="589026" y="872617"/>
                      <a:pt x="392430" y="838708"/>
                      <a:pt x="301879" y="635127"/>
                    </a:cubicBezTo>
                    <a:cubicBezTo>
                      <a:pt x="207010" y="422021"/>
                      <a:pt x="381254" y="226568"/>
                      <a:pt x="318135" y="12192"/>
                    </a:cubicBezTo>
                    <a:cubicBezTo>
                      <a:pt x="316992" y="8128"/>
                      <a:pt x="315722" y="4064"/>
                      <a:pt x="314452" y="127"/>
                    </a:cubicBezTo>
                    <a:close/>
                  </a:path>
                </a:pathLst>
              </a:custGeom>
              <a:solidFill>
                <a:srgbClr val="D83D96"/>
              </a:solidFill>
            </p:spPr>
            <p:txBody>
              <a:bodyPr/>
              <a:lstStyle/>
              <a:p>
                <a:endParaRPr lang="en-GB"/>
              </a:p>
            </p:txBody>
          </p:sp>
          <p:sp>
            <p:nvSpPr>
              <p:cNvPr id="12" name="Freeform 12"/>
              <p:cNvSpPr/>
              <p:nvPr/>
            </p:nvSpPr>
            <p:spPr>
              <a:xfrm>
                <a:off x="457581" y="426847"/>
                <a:ext cx="2149348" cy="3782060"/>
              </a:xfrm>
              <a:custGeom>
                <a:avLst/>
                <a:gdLst/>
                <a:ahLst/>
                <a:cxnLst/>
                <a:rect l="l" t="t" r="r" b="b"/>
                <a:pathLst>
                  <a:path w="2149348" h="3782060">
                    <a:moveTo>
                      <a:pt x="320040" y="0"/>
                    </a:moveTo>
                    <a:cubicBezTo>
                      <a:pt x="321691" y="4826"/>
                      <a:pt x="323215" y="9652"/>
                      <a:pt x="324612" y="14605"/>
                    </a:cubicBezTo>
                    <a:cubicBezTo>
                      <a:pt x="353568" y="112776"/>
                      <a:pt x="330835" y="209423"/>
                      <a:pt x="308864" y="303022"/>
                    </a:cubicBezTo>
                    <a:cubicBezTo>
                      <a:pt x="283464" y="411099"/>
                      <a:pt x="257175" y="522859"/>
                      <a:pt x="308737" y="638810"/>
                    </a:cubicBezTo>
                    <a:cubicBezTo>
                      <a:pt x="403352" y="851281"/>
                      <a:pt x="615696" y="883793"/>
                      <a:pt x="803275" y="912495"/>
                    </a:cubicBezTo>
                    <a:cubicBezTo>
                      <a:pt x="968248" y="937768"/>
                      <a:pt x="1173226" y="988187"/>
                      <a:pt x="1295654" y="1155573"/>
                    </a:cubicBezTo>
                    <a:cubicBezTo>
                      <a:pt x="1424178" y="1331468"/>
                      <a:pt x="1361313" y="1543939"/>
                      <a:pt x="1259586" y="1684020"/>
                    </a:cubicBezTo>
                    <a:cubicBezTo>
                      <a:pt x="1222883" y="1734693"/>
                      <a:pt x="1182624" y="1780794"/>
                      <a:pt x="1143762" y="1825371"/>
                    </a:cubicBezTo>
                    <a:cubicBezTo>
                      <a:pt x="1048893" y="1934210"/>
                      <a:pt x="959231" y="2036953"/>
                      <a:pt x="924814" y="2192528"/>
                    </a:cubicBezTo>
                    <a:cubicBezTo>
                      <a:pt x="883412" y="2379091"/>
                      <a:pt x="910971" y="2575179"/>
                      <a:pt x="1004697" y="2759329"/>
                    </a:cubicBezTo>
                    <a:cubicBezTo>
                      <a:pt x="1089279" y="2925445"/>
                      <a:pt x="1222121" y="3075178"/>
                      <a:pt x="1388999" y="3192272"/>
                    </a:cubicBezTo>
                    <a:cubicBezTo>
                      <a:pt x="1618615" y="3353435"/>
                      <a:pt x="1879473" y="3446653"/>
                      <a:pt x="2148967" y="3512566"/>
                    </a:cubicBezTo>
                    <a:lnTo>
                      <a:pt x="2148967" y="3493263"/>
                    </a:lnTo>
                    <a:lnTo>
                      <a:pt x="2148967" y="3493263"/>
                    </a:lnTo>
                    <a:cubicBezTo>
                      <a:pt x="1882775" y="3427858"/>
                      <a:pt x="1625727" y="3335528"/>
                      <a:pt x="1399921" y="3177033"/>
                    </a:cubicBezTo>
                    <a:cubicBezTo>
                      <a:pt x="1235456" y="3061717"/>
                      <a:pt x="1104773" y="2914397"/>
                      <a:pt x="1021588" y="2751075"/>
                    </a:cubicBezTo>
                    <a:cubicBezTo>
                      <a:pt x="929894" y="2570861"/>
                      <a:pt x="902716" y="2379219"/>
                      <a:pt x="943229" y="2196847"/>
                    </a:cubicBezTo>
                    <a:cubicBezTo>
                      <a:pt x="976757" y="2045970"/>
                      <a:pt x="1064895" y="1944879"/>
                      <a:pt x="1158113" y="1837945"/>
                    </a:cubicBezTo>
                    <a:cubicBezTo>
                      <a:pt x="1197356" y="1793114"/>
                      <a:pt x="1237869" y="1746505"/>
                      <a:pt x="1274953" y="1695324"/>
                    </a:cubicBezTo>
                    <a:cubicBezTo>
                      <a:pt x="1380617" y="1549782"/>
                      <a:pt x="1445514" y="1328675"/>
                      <a:pt x="1310894" y="1144652"/>
                    </a:cubicBezTo>
                    <a:cubicBezTo>
                      <a:pt x="1184402" y="971678"/>
                      <a:pt x="974598" y="919862"/>
                      <a:pt x="806069" y="894081"/>
                    </a:cubicBezTo>
                    <a:cubicBezTo>
                      <a:pt x="614426" y="864744"/>
                      <a:pt x="416306" y="834391"/>
                      <a:pt x="325882" y="631318"/>
                    </a:cubicBezTo>
                    <a:cubicBezTo>
                      <a:pt x="276860" y="521209"/>
                      <a:pt x="301117" y="417450"/>
                      <a:pt x="327025" y="307468"/>
                    </a:cubicBezTo>
                    <a:cubicBezTo>
                      <a:pt x="349631" y="211583"/>
                      <a:pt x="372872" y="112523"/>
                      <a:pt x="342646" y="9526"/>
                    </a:cubicBezTo>
                    <a:cubicBezTo>
                      <a:pt x="341757" y="6351"/>
                      <a:pt x="340741" y="3176"/>
                      <a:pt x="339725" y="128"/>
                    </a:cubicBezTo>
                    <a:close/>
                    <a:moveTo>
                      <a:pt x="0" y="0"/>
                    </a:moveTo>
                    <a:cubicBezTo>
                      <a:pt x="3429" y="2413"/>
                      <a:pt x="6731" y="4953"/>
                      <a:pt x="10033" y="7620"/>
                    </a:cubicBezTo>
                    <a:cubicBezTo>
                      <a:pt x="95123" y="75692"/>
                      <a:pt x="72517" y="156718"/>
                      <a:pt x="46228" y="250444"/>
                    </a:cubicBezTo>
                    <a:lnTo>
                      <a:pt x="38481" y="278511"/>
                    </a:lnTo>
                    <a:cubicBezTo>
                      <a:pt x="-11430" y="463804"/>
                      <a:pt x="7874" y="640080"/>
                      <a:pt x="95631" y="802132"/>
                    </a:cubicBezTo>
                    <a:cubicBezTo>
                      <a:pt x="188468" y="973455"/>
                      <a:pt x="355981" y="1093851"/>
                      <a:pt x="567436" y="1140968"/>
                    </a:cubicBezTo>
                    <a:cubicBezTo>
                      <a:pt x="607695" y="1149858"/>
                      <a:pt x="653669" y="1155573"/>
                      <a:pt x="702310" y="1161542"/>
                    </a:cubicBezTo>
                    <a:cubicBezTo>
                      <a:pt x="846455" y="1179195"/>
                      <a:pt x="1009777" y="1199388"/>
                      <a:pt x="1084580" y="1314450"/>
                    </a:cubicBezTo>
                    <a:cubicBezTo>
                      <a:pt x="1162558" y="1434338"/>
                      <a:pt x="1019810" y="1581277"/>
                      <a:pt x="905129" y="1699260"/>
                    </a:cubicBezTo>
                    <a:cubicBezTo>
                      <a:pt x="864616" y="1741043"/>
                      <a:pt x="826262" y="1780413"/>
                      <a:pt x="803910" y="1813052"/>
                    </a:cubicBezTo>
                    <a:cubicBezTo>
                      <a:pt x="700913" y="1962785"/>
                      <a:pt x="645033" y="2149221"/>
                      <a:pt x="642493" y="2352294"/>
                    </a:cubicBezTo>
                    <a:cubicBezTo>
                      <a:pt x="637667" y="2732659"/>
                      <a:pt x="833755" y="3101848"/>
                      <a:pt x="1180465" y="3365373"/>
                    </a:cubicBezTo>
                    <a:cubicBezTo>
                      <a:pt x="1464945" y="3581527"/>
                      <a:pt x="1790319" y="3698240"/>
                      <a:pt x="2149348" y="3782060"/>
                    </a:cubicBezTo>
                    <a:lnTo>
                      <a:pt x="2149348" y="3762756"/>
                    </a:lnTo>
                    <a:lnTo>
                      <a:pt x="2149348" y="3762756"/>
                    </a:lnTo>
                    <a:cubicBezTo>
                      <a:pt x="1794256" y="3679571"/>
                      <a:pt x="1472565" y="3563747"/>
                      <a:pt x="1191895" y="3350514"/>
                    </a:cubicBezTo>
                    <a:cubicBezTo>
                      <a:pt x="850138" y="3090672"/>
                      <a:pt x="656717" y="2726944"/>
                      <a:pt x="661416" y="2352675"/>
                    </a:cubicBezTo>
                    <a:cubicBezTo>
                      <a:pt x="662432" y="2271141"/>
                      <a:pt x="672211" y="2192147"/>
                      <a:pt x="690372" y="2117471"/>
                    </a:cubicBezTo>
                    <a:cubicBezTo>
                      <a:pt x="716534" y="2009648"/>
                      <a:pt x="759968" y="1910461"/>
                      <a:pt x="819277" y="1823847"/>
                    </a:cubicBezTo>
                    <a:cubicBezTo>
                      <a:pt x="840867" y="1792605"/>
                      <a:pt x="878586" y="1753616"/>
                      <a:pt x="918591" y="1712595"/>
                    </a:cubicBezTo>
                    <a:cubicBezTo>
                      <a:pt x="1037971" y="1589786"/>
                      <a:pt x="1186561" y="1436878"/>
                      <a:pt x="1100328" y="1304417"/>
                    </a:cubicBezTo>
                    <a:cubicBezTo>
                      <a:pt x="1020826" y="1181989"/>
                      <a:pt x="852805" y="1161288"/>
                      <a:pt x="704596" y="1143000"/>
                    </a:cubicBezTo>
                    <a:cubicBezTo>
                      <a:pt x="656336" y="1137031"/>
                      <a:pt x="610870" y="1131443"/>
                      <a:pt x="571500" y="1122680"/>
                    </a:cubicBezTo>
                    <a:cubicBezTo>
                      <a:pt x="365379" y="1076833"/>
                      <a:pt x="202311" y="959866"/>
                      <a:pt x="112141" y="793369"/>
                    </a:cubicBezTo>
                    <a:cubicBezTo>
                      <a:pt x="26797" y="635762"/>
                      <a:pt x="8128" y="464312"/>
                      <a:pt x="56515" y="283591"/>
                    </a:cubicBezTo>
                    <a:lnTo>
                      <a:pt x="64262" y="255651"/>
                    </a:lnTo>
                    <a:cubicBezTo>
                      <a:pt x="90170" y="162687"/>
                      <a:pt x="114808" y="74676"/>
                      <a:pt x="30480" y="381"/>
                    </a:cubicBezTo>
                    <a:close/>
                  </a:path>
                </a:pathLst>
              </a:custGeom>
              <a:solidFill>
                <a:srgbClr val="D83D96"/>
              </a:solidFill>
            </p:spPr>
            <p:txBody>
              <a:bodyPr/>
              <a:lstStyle/>
              <a:p>
                <a:endParaRPr lang="en-GB"/>
              </a:p>
            </p:txBody>
          </p:sp>
        </p:grpSp>
        <p:grpSp>
          <p:nvGrpSpPr>
            <p:cNvPr id="13" name="Group 13"/>
            <p:cNvGrpSpPr/>
            <p:nvPr/>
          </p:nvGrpSpPr>
          <p:grpSpPr>
            <a:xfrm>
              <a:off x="0" y="4670313"/>
              <a:ext cx="4114800" cy="3364023"/>
              <a:chOff x="0" y="0"/>
              <a:chExt cx="812800" cy="664498"/>
            </a:xfrm>
          </p:grpSpPr>
          <p:sp>
            <p:nvSpPr>
              <p:cNvPr id="14" name="Freeform 14"/>
              <p:cNvSpPr/>
              <p:nvPr/>
            </p:nvSpPr>
            <p:spPr>
              <a:xfrm>
                <a:off x="0" y="0"/>
                <a:ext cx="812800" cy="664498"/>
              </a:xfrm>
              <a:custGeom>
                <a:avLst/>
                <a:gdLst/>
                <a:ahLst/>
                <a:cxnLst/>
                <a:rect l="l" t="t" r="r" b="b"/>
                <a:pathLst>
                  <a:path w="812800" h="664498">
                    <a:moveTo>
                      <a:pt x="812800" y="190657"/>
                    </a:moveTo>
                    <a:lnTo>
                      <a:pt x="812800" y="473842"/>
                    </a:lnTo>
                    <a:cubicBezTo>
                      <a:pt x="812800" y="579138"/>
                      <a:pt x="727440" y="664498"/>
                      <a:pt x="622143" y="664498"/>
                    </a:cubicBezTo>
                    <a:lnTo>
                      <a:pt x="190657" y="664498"/>
                    </a:lnTo>
                    <a:cubicBezTo>
                      <a:pt x="85360" y="664498"/>
                      <a:pt x="0" y="579138"/>
                      <a:pt x="0" y="473842"/>
                    </a:cubicBezTo>
                    <a:lnTo>
                      <a:pt x="0" y="190657"/>
                    </a:lnTo>
                    <a:cubicBezTo>
                      <a:pt x="0" y="85360"/>
                      <a:pt x="85360" y="0"/>
                      <a:pt x="190657" y="0"/>
                    </a:cubicBezTo>
                    <a:lnTo>
                      <a:pt x="622143" y="0"/>
                    </a:lnTo>
                    <a:cubicBezTo>
                      <a:pt x="727440" y="0"/>
                      <a:pt x="812800" y="85360"/>
                      <a:pt x="812800" y="190657"/>
                    </a:cubicBezTo>
                    <a:close/>
                  </a:path>
                </a:pathLst>
              </a:custGeom>
              <a:solidFill>
                <a:srgbClr val="D83D96"/>
              </a:solidFill>
            </p:spPr>
            <p:txBody>
              <a:bodyPr/>
              <a:lstStyle/>
              <a:p>
                <a:endParaRPr lang="en-GB"/>
              </a:p>
            </p:txBody>
          </p:sp>
          <p:sp>
            <p:nvSpPr>
              <p:cNvPr id="15" name="TextBox 15"/>
              <p:cNvSpPr txBox="1"/>
              <p:nvPr/>
            </p:nvSpPr>
            <p:spPr>
              <a:xfrm>
                <a:off x="0" y="-66675"/>
                <a:ext cx="812800" cy="731173"/>
              </a:xfrm>
              <a:prstGeom prst="rect">
                <a:avLst/>
              </a:prstGeom>
            </p:spPr>
            <p:txBody>
              <a:bodyPr lIns="50800" tIns="50800" rIns="50800" bIns="50800" rtlCol="0" anchor="ctr"/>
              <a:lstStyle/>
              <a:p>
                <a:pPr algn="ctr">
                  <a:lnSpc>
                    <a:spcPts val="3663"/>
                  </a:lnSpc>
                </a:pPr>
                <a:endParaRPr/>
              </a:p>
            </p:txBody>
          </p:sp>
        </p:grpSp>
        <p:grpSp>
          <p:nvGrpSpPr>
            <p:cNvPr id="16" name="Group 16"/>
            <p:cNvGrpSpPr/>
            <p:nvPr/>
          </p:nvGrpSpPr>
          <p:grpSpPr>
            <a:xfrm>
              <a:off x="7102818" y="4670313"/>
              <a:ext cx="4114800" cy="3364023"/>
              <a:chOff x="0" y="0"/>
              <a:chExt cx="812800" cy="664498"/>
            </a:xfrm>
          </p:grpSpPr>
          <p:sp>
            <p:nvSpPr>
              <p:cNvPr id="17" name="Freeform 17"/>
              <p:cNvSpPr/>
              <p:nvPr/>
            </p:nvSpPr>
            <p:spPr>
              <a:xfrm>
                <a:off x="0" y="0"/>
                <a:ext cx="812800" cy="664498"/>
              </a:xfrm>
              <a:custGeom>
                <a:avLst/>
                <a:gdLst/>
                <a:ahLst/>
                <a:cxnLst/>
                <a:rect l="l" t="t" r="r" b="b"/>
                <a:pathLst>
                  <a:path w="812800" h="664498">
                    <a:moveTo>
                      <a:pt x="812800" y="190657"/>
                    </a:moveTo>
                    <a:lnTo>
                      <a:pt x="812800" y="473842"/>
                    </a:lnTo>
                    <a:cubicBezTo>
                      <a:pt x="812800" y="579138"/>
                      <a:pt x="727440" y="664498"/>
                      <a:pt x="622143" y="664498"/>
                    </a:cubicBezTo>
                    <a:lnTo>
                      <a:pt x="190657" y="664498"/>
                    </a:lnTo>
                    <a:cubicBezTo>
                      <a:pt x="85360" y="664498"/>
                      <a:pt x="0" y="579138"/>
                      <a:pt x="0" y="473842"/>
                    </a:cubicBezTo>
                    <a:lnTo>
                      <a:pt x="0" y="190657"/>
                    </a:lnTo>
                    <a:cubicBezTo>
                      <a:pt x="0" y="85360"/>
                      <a:pt x="85360" y="0"/>
                      <a:pt x="190657" y="0"/>
                    </a:cubicBezTo>
                    <a:lnTo>
                      <a:pt x="622143" y="0"/>
                    </a:lnTo>
                    <a:cubicBezTo>
                      <a:pt x="727440" y="0"/>
                      <a:pt x="812800" y="85360"/>
                      <a:pt x="812800" y="190657"/>
                    </a:cubicBezTo>
                    <a:close/>
                  </a:path>
                </a:pathLst>
              </a:custGeom>
              <a:solidFill>
                <a:srgbClr val="D83D96"/>
              </a:solidFill>
            </p:spPr>
            <p:txBody>
              <a:bodyPr/>
              <a:lstStyle/>
              <a:p>
                <a:endParaRPr lang="en-GB"/>
              </a:p>
            </p:txBody>
          </p:sp>
          <p:sp>
            <p:nvSpPr>
              <p:cNvPr id="18" name="TextBox 18"/>
              <p:cNvSpPr txBox="1"/>
              <p:nvPr/>
            </p:nvSpPr>
            <p:spPr>
              <a:xfrm>
                <a:off x="0" y="-66675"/>
                <a:ext cx="812800" cy="731173"/>
              </a:xfrm>
              <a:prstGeom prst="rect">
                <a:avLst/>
              </a:prstGeom>
            </p:spPr>
            <p:txBody>
              <a:bodyPr lIns="50800" tIns="50800" rIns="50800" bIns="50800" rtlCol="0" anchor="ctr"/>
              <a:lstStyle/>
              <a:p>
                <a:pPr algn="ctr">
                  <a:lnSpc>
                    <a:spcPts val="3663"/>
                  </a:lnSpc>
                </a:pPr>
                <a:endParaRPr/>
              </a:p>
            </p:txBody>
          </p:sp>
        </p:grpSp>
        <p:sp>
          <p:nvSpPr>
            <p:cNvPr id="19" name="TextBox 19"/>
            <p:cNvSpPr txBox="1"/>
            <p:nvPr/>
          </p:nvSpPr>
          <p:spPr>
            <a:xfrm>
              <a:off x="324855" y="4882408"/>
              <a:ext cx="3465089" cy="2351828"/>
            </a:xfrm>
            <a:prstGeom prst="rect">
              <a:avLst/>
            </a:prstGeom>
          </p:spPr>
          <p:txBody>
            <a:bodyPr lIns="0" tIns="0" rIns="0" bIns="0" rtlCol="0" anchor="t">
              <a:spAutoFit/>
            </a:bodyPr>
            <a:lstStyle/>
            <a:p>
              <a:pPr algn="ctr">
                <a:lnSpc>
                  <a:spcPts val="4759"/>
                </a:lnSpc>
              </a:pPr>
              <a:r>
                <a:rPr lang="en-US" sz="3399">
                  <a:solidFill>
                    <a:srgbClr val="FFFFFF"/>
                  </a:solidFill>
                  <a:latin typeface="Canva Sans"/>
                  <a:ea typeface="Canva Sans"/>
                  <a:cs typeface="Canva Sans"/>
                  <a:sym typeface="Canva Sans"/>
                </a:rPr>
                <a:t>Prosiect Mentora STEM</a:t>
              </a:r>
            </a:p>
          </p:txBody>
        </p:sp>
        <p:sp>
          <p:nvSpPr>
            <p:cNvPr id="20" name="TextBox 20"/>
            <p:cNvSpPr txBox="1"/>
            <p:nvPr/>
          </p:nvSpPr>
          <p:spPr>
            <a:xfrm>
              <a:off x="7427673" y="4743023"/>
              <a:ext cx="3465089" cy="3151928"/>
            </a:xfrm>
            <a:prstGeom prst="rect">
              <a:avLst/>
            </a:prstGeom>
          </p:spPr>
          <p:txBody>
            <a:bodyPr lIns="0" tIns="0" rIns="0" bIns="0" rtlCol="0" anchor="t">
              <a:spAutoFit/>
            </a:bodyPr>
            <a:lstStyle/>
            <a:p>
              <a:pPr algn="ctr">
                <a:lnSpc>
                  <a:spcPts val="4759"/>
                </a:lnSpc>
              </a:pPr>
              <a:r>
                <a:rPr lang="en-US" sz="3399">
                  <a:solidFill>
                    <a:srgbClr val="FFFFFF"/>
                  </a:solidFill>
                  <a:latin typeface="Canva Sans"/>
                  <a:ea typeface="Canva Sans"/>
                  <a:cs typeface="Canva Sans"/>
                  <a:sym typeface="Canva Sans"/>
                </a:rPr>
                <a:t>Prosiect Mentora Gofalwyr Ifanc</a:t>
              </a:r>
            </a:p>
          </p:txBody>
        </p:sp>
      </p:grpSp>
      <p:sp>
        <p:nvSpPr>
          <p:cNvPr id="21" name="TextBox 21"/>
          <p:cNvSpPr txBox="1"/>
          <p:nvPr/>
        </p:nvSpPr>
        <p:spPr>
          <a:xfrm>
            <a:off x="8317188" y="4590018"/>
            <a:ext cx="1584573" cy="464820"/>
          </a:xfrm>
          <a:prstGeom prst="rect">
            <a:avLst/>
          </a:prstGeom>
        </p:spPr>
        <p:txBody>
          <a:bodyPr lIns="0" tIns="0" rIns="0" bIns="0" rtlCol="0" anchor="t">
            <a:spAutoFit/>
          </a:bodyPr>
          <a:lstStyle/>
          <a:p>
            <a:pPr algn="ctr">
              <a:lnSpc>
                <a:spcPts val="3780"/>
              </a:lnSpc>
            </a:pPr>
            <a:r>
              <a:rPr lang="en-US" sz="2700">
                <a:solidFill>
                  <a:srgbClr val="FFFFFF"/>
                </a:solidFill>
                <a:latin typeface="Canva Sans"/>
                <a:ea typeface="Canva Sans"/>
                <a:cs typeface="Canva Sans"/>
                <a:sym typeface="Canva Sans"/>
              </a:rPr>
              <a:t>13-14 oed</a:t>
            </a:r>
          </a:p>
        </p:txBody>
      </p:sp>
      <p:sp>
        <p:nvSpPr>
          <p:cNvPr id="22" name="TextBox 22"/>
          <p:cNvSpPr txBox="1"/>
          <p:nvPr/>
        </p:nvSpPr>
        <p:spPr>
          <a:xfrm>
            <a:off x="7253261" y="8143690"/>
            <a:ext cx="3712427" cy="941070"/>
          </a:xfrm>
          <a:prstGeom prst="rect">
            <a:avLst/>
          </a:prstGeom>
        </p:spPr>
        <p:txBody>
          <a:bodyPr lIns="0" tIns="0" rIns="0" bIns="0" rtlCol="0" anchor="t">
            <a:spAutoFit/>
          </a:bodyPr>
          <a:lstStyle/>
          <a:p>
            <a:pPr algn="ctr">
              <a:lnSpc>
                <a:spcPts val="3780"/>
              </a:lnSpc>
            </a:pPr>
            <a:r>
              <a:rPr lang="en-US" sz="2700">
                <a:solidFill>
                  <a:srgbClr val="FFFFFF"/>
                </a:solidFill>
                <a:latin typeface="Canva Sans"/>
                <a:ea typeface="Canva Sans"/>
                <a:cs typeface="Canva Sans"/>
                <a:sym typeface="Canva Sans"/>
              </a:rPr>
              <a:t>Ymweliadau â’r diwydiant</a:t>
            </a:r>
          </a:p>
        </p:txBody>
      </p:sp>
      <p:sp>
        <p:nvSpPr>
          <p:cNvPr id="23" name="TextBox 23"/>
          <p:cNvSpPr txBox="1"/>
          <p:nvPr/>
        </p:nvSpPr>
        <p:spPr>
          <a:xfrm>
            <a:off x="7480603" y="7402477"/>
            <a:ext cx="4930252" cy="448310"/>
          </a:xfrm>
          <a:prstGeom prst="rect">
            <a:avLst/>
          </a:prstGeom>
        </p:spPr>
        <p:txBody>
          <a:bodyPr lIns="0" tIns="0" rIns="0" bIns="0" rtlCol="0" anchor="t">
            <a:spAutoFit/>
          </a:bodyPr>
          <a:lstStyle/>
          <a:p>
            <a:pPr algn="ctr">
              <a:lnSpc>
                <a:spcPts val="3640"/>
              </a:lnSpc>
            </a:pPr>
            <a:r>
              <a:rPr lang="en-US" sz="2600">
                <a:solidFill>
                  <a:srgbClr val="FFFFFF"/>
                </a:solidFill>
                <a:latin typeface="Canva Sans"/>
                <a:ea typeface="Canva Sans"/>
                <a:cs typeface="Canva Sans"/>
                <a:sym typeface="Canva Sans"/>
              </a:rPr>
              <a:t>Sesiwn ‘Cwrdd â’r Arbenigwr’</a:t>
            </a:r>
          </a:p>
        </p:txBody>
      </p:sp>
      <p:sp>
        <p:nvSpPr>
          <p:cNvPr id="24" name="TextBox 24"/>
          <p:cNvSpPr txBox="1"/>
          <p:nvPr/>
        </p:nvSpPr>
        <p:spPr>
          <a:xfrm>
            <a:off x="7338300" y="6125332"/>
            <a:ext cx="4348279" cy="941070"/>
          </a:xfrm>
          <a:prstGeom prst="rect">
            <a:avLst/>
          </a:prstGeom>
        </p:spPr>
        <p:txBody>
          <a:bodyPr lIns="0" tIns="0" rIns="0" bIns="0" rtlCol="0" anchor="t">
            <a:spAutoFit/>
          </a:bodyPr>
          <a:lstStyle/>
          <a:p>
            <a:pPr algn="ctr">
              <a:lnSpc>
                <a:spcPts val="3780"/>
              </a:lnSpc>
            </a:pPr>
            <a:r>
              <a:rPr lang="en-US" sz="2700">
                <a:solidFill>
                  <a:srgbClr val="FFFFFF"/>
                </a:solidFill>
                <a:latin typeface="Canva Sans"/>
                <a:ea typeface="Canva Sans"/>
                <a:cs typeface="Canva Sans"/>
                <a:sym typeface="Canva Sans"/>
              </a:rPr>
              <a:t>Mentoriaid sy’n astudio pwnc STEM</a:t>
            </a:r>
          </a:p>
        </p:txBody>
      </p:sp>
      <p:sp>
        <p:nvSpPr>
          <p:cNvPr id="25" name="TextBox 25"/>
          <p:cNvSpPr txBox="1"/>
          <p:nvPr/>
        </p:nvSpPr>
        <p:spPr>
          <a:xfrm>
            <a:off x="7763376" y="5357675"/>
            <a:ext cx="3495377" cy="464820"/>
          </a:xfrm>
          <a:prstGeom prst="rect">
            <a:avLst/>
          </a:prstGeom>
        </p:spPr>
        <p:txBody>
          <a:bodyPr lIns="0" tIns="0" rIns="0" bIns="0" rtlCol="0" anchor="t">
            <a:spAutoFit/>
          </a:bodyPr>
          <a:lstStyle/>
          <a:p>
            <a:pPr algn="ctr">
              <a:lnSpc>
                <a:spcPts val="3780"/>
              </a:lnSpc>
            </a:pPr>
            <a:r>
              <a:rPr lang="en-US" sz="2700">
                <a:solidFill>
                  <a:srgbClr val="FFFFFF"/>
                </a:solidFill>
                <a:latin typeface="Canva Sans"/>
                <a:ea typeface="Canva Sans"/>
                <a:cs typeface="Canva Sans"/>
                <a:sym typeface="Canva Sans"/>
              </a:rPr>
              <a:t>Prosiect 6-8 wythnos</a:t>
            </a:r>
          </a:p>
        </p:txBody>
      </p:sp>
      <p:sp>
        <p:nvSpPr>
          <p:cNvPr id="26" name="TextBox 26"/>
          <p:cNvSpPr txBox="1"/>
          <p:nvPr/>
        </p:nvSpPr>
        <p:spPr>
          <a:xfrm>
            <a:off x="814234" y="7060708"/>
            <a:ext cx="5451504" cy="905510"/>
          </a:xfrm>
          <a:prstGeom prst="rect">
            <a:avLst/>
          </a:prstGeom>
        </p:spPr>
        <p:txBody>
          <a:bodyPr lIns="0" tIns="0" rIns="0" bIns="0" rtlCol="0" anchor="t">
            <a:spAutoFit/>
          </a:bodyPr>
          <a:lstStyle/>
          <a:p>
            <a:pPr algn="ctr">
              <a:lnSpc>
                <a:spcPts val="3640"/>
              </a:lnSpc>
            </a:pPr>
            <a:r>
              <a:rPr lang="en-US" sz="2600">
                <a:solidFill>
                  <a:srgbClr val="FFFFFF"/>
                </a:solidFill>
                <a:latin typeface="Canva Sans"/>
                <a:ea typeface="Canva Sans"/>
                <a:cs typeface="Canva Sans"/>
                <a:sym typeface="Canva Sans"/>
              </a:rPr>
              <a:t>Ymweld â diwydiant/campws prifysgol</a:t>
            </a:r>
          </a:p>
        </p:txBody>
      </p:sp>
      <p:sp>
        <p:nvSpPr>
          <p:cNvPr id="27" name="TextBox 27"/>
          <p:cNvSpPr txBox="1"/>
          <p:nvPr/>
        </p:nvSpPr>
        <p:spPr>
          <a:xfrm>
            <a:off x="836047" y="5861784"/>
            <a:ext cx="5641805" cy="905510"/>
          </a:xfrm>
          <a:prstGeom prst="rect">
            <a:avLst/>
          </a:prstGeom>
        </p:spPr>
        <p:txBody>
          <a:bodyPr lIns="0" tIns="0" rIns="0" bIns="0" rtlCol="0" anchor="t">
            <a:spAutoFit/>
          </a:bodyPr>
          <a:lstStyle/>
          <a:p>
            <a:pPr algn="ctr">
              <a:lnSpc>
                <a:spcPts val="3640"/>
              </a:lnSpc>
            </a:pPr>
            <a:r>
              <a:rPr lang="en-US" sz="2600">
                <a:solidFill>
                  <a:srgbClr val="FFFFFF"/>
                </a:solidFill>
                <a:latin typeface="Canva Sans"/>
                <a:ea typeface="Canva Sans"/>
                <a:cs typeface="Canva Sans"/>
                <a:sym typeface="Canva Sans"/>
              </a:rPr>
              <a:t>Mentoriaid sy’n astudio amrywiaeth o bynciau</a:t>
            </a:r>
          </a:p>
        </p:txBody>
      </p:sp>
      <p:grpSp>
        <p:nvGrpSpPr>
          <p:cNvPr id="28" name="Group 28"/>
          <p:cNvGrpSpPr/>
          <p:nvPr/>
        </p:nvGrpSpPr>
        <p:grpSpPr>
          <a:xfrm>
            <a:off x="650469" y="7057037"/>
            <a:ext cx="402590" cy="402590"/>
            <a:chOff x="0" y="0"/>
            <a:chExt cx="812800" cy="812800"/>
          </a:xfrm>
        </p:grpSpPr>
        <p:sp>
          <p:nvSpPr>
            <p:cNvPr id="29" name="Freeform 2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913"/>
            </a:solidFill>
          </p:spPr>
          <p:txBody>
            <a:bodyPr/>
            <a:lstStyle/>
            <a:p>
              <a:endParaRPr lang="en-GB"/>
            </a:p>
          </p:txBody>
        </p:sp>
        <p:sp>
          <p:nvSpPr>
            <p:cNvPr id="30" name="TextBox 30"/>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31" name="Group 31"/>
          <p:cNvGrpSpPr/>
          <p:nvPr/>
        </p:nvGrpSpPr>
        <p:grpSpPr>
          <a:xfrm>
            <a:off x="630615" y="5918934"/>
            <a:ext cx="410865" cy="410865"/>
            <a:chOff x="0" y="0"/>
            <a:chExt cx="812800" cy="812800"/>
          </a:xfrm>
        </p:grpSpPr>
        <p:sp>
          <p:nvSpPr>
            <p:cNvPr id="32" name="Freeform 3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913"/>
            </a:solidFill>
          </p:spPr>
          <p:txBody>
            <a:bodyPr/>
            <a:lstStyle/>
            <a:p>
              <a:endParaRPr lang="en-GB"/>
            </a:p>
          </p:txBody>
        </p:sp>
        <p:sp>
          <p:nvSpPr>
            <p:cNvPr id="33" name="TextBox 33"/>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34" name="Group 34"/>
          <p:cNvGrpSpPr/>
          <p:nvPr/>
        </p:nvGrpSpPr>
        <p:grpSpPr>
          <a:xfrm>
            <a:off x="650469" y="4344446"/>
            <a:ext cx="5004607" cy="1271812"/>
            <a:chOff x="0" y="0"/>
            <a:chExt cx="6672809" cy="1695749"/>
          </a:xfrm>
        </p:grpSpPr>
        <p:grpSp>
          <p:nvGrpSpPr>
            <p:cNvPr id="35" name="Group 35"/>
            <p:cNvGrpSpPr/>
            <p:nvPr/>
          </p:nvGrpSpPr>
          <p:grpSpPr>
            <a:xfrm>
              <a:off x="9203" y="61779"/>
              <a:ext cx="487680" cy="487680"/>
              <a:chOff x="0" y="0"/>
              <a:chExt cx="812800" cy="812800"/>
            </a:xfrm>
          </p:grpSpPr>
          <p:sp>
            <p:nvSpPr>
              <p:cNvPr id="36" name="Freeform 3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913"/>
              </a:solidFill>
            </p:spPr>
            <p:txBody>
              <a:bodyPr/>
              <a:lstStyle/>
              <a:p>
                <a:endParaRPr lang="en-GB"/>
              </a:p>
            </p:txBody>
          </p:sp>
          <p:sp>
            <p:nvSpPr>
              <p:cNvPr id="37" name="TextBox 37"/>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sp>
          <p:nvSpPr>
            <p:cNvPr id="38" name="TextBox 38"/>
            <p:cNvSpPr txBox="1"/>
            <p:nvPr/>
          </p:nvSpPr>
          <p:spPr>
            <a:xfrm>
              <a:off x="932267" y="-57150"/>
              <a:ext cx="3430429" cy="600709"/>
            </a:xfrm>
            <a:prstGeom prst="rect">
              <a:avLst/>
            </a:prstGeom>
          </p:spPr>
          <p:txBody>
            <a:bodyPr lIns="0" tIns="0" rIns="0" bIns="0" rtlCol="0" anchor="t">
              <a:spAutoFit/>
            </a:bodyPr>
            <a:lstStyle/>
            <a:p>
              <a:pPr algn="ctr">
                <a:lnSpc>
                  <a:spcPts val="3780"/>
                </a:lnSpc>
              </a:pPr>
              <a:r>
                <a:rPr lang="en-US" sz="2700">
                  <a:solidFill>
                    <a:srgbClr val="FFFFFF"/>
                  </a:solidFill>
                  <a:latin typeface="Canva Sans"/>
                  <a:ea typeface="Canva Sans"/>
                  <a:cs typeface="Canva Sans"/>
                  <a:sym typeface="Canva Sans"/>
                </a:rPr>
                <a:t>16-19 oed</a:t>
              </a:r>
            </a:p>
          </p:txBody>
        </p:sp>
        <p:sp>
          <p:nvSpPr>
            <p:cNvPr id="39" name="TextBox 39"/>
            <p:cNvSpPr txBox="1"/>
            <p:nvPr/>
          </p:nvSpPr>
          <p:spPr>
            <a:xfrm>
              <a:off x="820984" y="1117053"/>
              <a:ext cx="5851826" cy="578696"/>
            </a:xfrm>
            <a:prstGeom prst="rect">
              <a:avLst/>
            </a:prstGeom>
          </p:spPr>
          <p:txBody>
            <a:bodyPr lIns="0" tIns="0" rIns="0" bIns="0" rtlCol="0" anchor="t">
              <a:spAutoFit/>
            </a:bodyPr>
            <a:lstStyle/>
            <a:p>
              <a:pPr algn="ctr">
                <a:lnSpc>
                  <a:spcPts val="3640"/>
                </a:lnSpc>
              </a:pPr>
              <a:r>
                <a:rPr lang="en-US" sz="2600">
                  <a:solidFill>
                    <a:srgbClr val="FFFFFF"/>
                  </a:solidFill>
                  <a:latin typeface="Canva Sans"/>
                  <a:ea typeface="Canva Sans"/>
                  <a:cs typeface="Canva Sans"/>
                  <a:sym typeface="Canva Sans"/>
                </a:rPr>
                <a:t>Prosiect 10 wythnos</a:t>
              </a:r>
            </a:p>
          </p:txBody>
        </p:sp>
        <p:grpSp>
          <p:nvGrpSpPr>
            <p:cNvPr id="40" name="Group 40"/>
            <p:cNvGrpSpPr/>
            <p:nvPr/>
          </p:nvGrpSpPr>
          <p:grpSpPr>
            <a:xfrm>
              <a:off x="0" y="1152190"/>
              <a:ext cx="506085" cy="506085"/>
              <a:chOff x="0" y="0"/>
              <a:chExt cx="812800" cy="812800"/>
            </a:xfrm>
          </p:grpSpPr>
          <p:sp>
            <p:nvSpPr>
              <p:cNvPr id="41" name="Freeform 4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913"/>
              </a:solidFill>
            </p:spPr>
            <p:txBody>
              <a:bodyPr/>
              <a:lstStyle/>
              <a:p>
                <a:endParaRPr lang="en-GB"/>
              </a:p>
            </p:txBody>
          </p:sp>
          <p:sp>
            <p:nvSpPr>
              <p:cNvPr id="42" name="TextBox 42"/>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grpSp>
        <p:nvGrpSpPr>
          <p:cNvPr id="43" name="Group 43"/>
          <p:cNvGrpSpPr/>
          <p:nvPr/>
        </p:nvGrpSpPr>
        <p:grpSpPr>
          <a:xfrm>
            <a:off x="7197558" y="4647168"/>
            <a:ext cx="333184" cy="333184"/>
            <a:chOff x="0" y="0"/>
            <a:chExt cx="812800" cy="812800"/>
          </a:xfrm>
        </p:grpSpPr>
        <p:sp>
          <p:nvSpPr>
            <p:cNvPr id="44" name="Freeform 4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DC63F"/>
            </a:solidFill>
          </p:spPr>
          <p:txBody>
            <a:bodyPr/>
            <a:lstStyle/>
            <a:p>
              <a:endParaRPr lang="en-GB"/>
            </a:p>
          </p:txBody>
        </p:sp>
        <p:sp>
          <p:nvSpPr>
            <p:cNvPr id="45" name="TextBox 45"/>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46" name="Group 46"/>
          <p:cNvGrpSpPr/>
          <p:nvPr/>
        </p:nvGrpSpPr>
        <p:grpSpPr>
          <a:xfrm>
            <a:off x="7197558" y="5449666"/>
            <a:ext cx="333184" cy="333184"/>
            <a:chOff x="0" y="0"/>
            <a:chExt cx="812800" cy="812800"/>
          </a:xfrm>
        </p:grpSpPr>
        <p:sp>
          <p:nvSpPr>
            <p:cNvPr id="47" name="Freeform 4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DC63F"/>
            </a:solidFill>
          </p:spPr>
          <p:txBody>
            <a:bodyPr/>
            <a:lstStyle/>
            <a:p>
              <a:endParaRPr lang="en-GB"/>
            </a:p>
          </p:txBody>
        </p:sp>
        <p:sp>
          <p:nvSpPr>
            <p:cNvPr id="48" name="TextBox 48"/>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49" name="Group 49"/>
          <p:cNvGrpSpPr/>
          <p:nvPr/>
        </p:nvGrpSpPr>
        <p:grpSpPr>
          <a:xfrm>
            <a:off x="7186176" y="6233938"/>
            <a:ext cx="333184" cy="333184"/>
            <a:chOff x="0" y="0"/>
            <a:chExt cx="812800" cy="812800"/>
          </a:xfrm>
        </p:grpSpPr>
        <p:sp>
          <p:nvSpPr>
            <p:cNvPr id="50" name="Freeform 5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DC63F"/>
            </a:solidFill>
          </p:spPr>
          <p:txBody>
            <a:bodyPr/>
            <a:lstStyle/>
            <a:p>
              <a:endParaRPr lang="en-GB"/>
            </a:p>
          </p:txBody>
        </p:sp>
        <p:sp>
          <p:nvSpPr>
            <p:cNvPr id="51" name="TextBox 51"/>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52" name="Group 52"/>
          <p:cNvGrpSpPr/>
          <p:nvPr/>
        </p:nvGrpSpPr>
        <p:grpSpPr>
          <a:xfrm>
            <a:off x="7171709" y="7466452"/>
            <a:ext cx="333184" cy="333184"/>
            <a:chOff x="0" y="0"/>
            <a:chExt cx="812800" cy="812800"/>
          </a:xfrm>
        </p:grpSpPr>
        <p:sp>
          <p:nvSpPr>
            <p:cNvPr id="53" name="Freeform 5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DC63F"/>
            </a:solidFill>
          </p:spPr>
          <p:txBody>
            <a:bodyPr/>
            <a:lstStyle/>
            <a:p>
              <a:endParaRPr lang="en-GB"/>
            </a:p>
          </p:txBody>
        </p:sp>
        <p:sp>
          <p:nvSpPr>
            <p:cNvPr id="54" name="TextBox 54"/>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55" name="Group 55"/>
          <p:cNvGrpSpPr/>
          <p:nvPr/>
        </p:nvGrpSpPr>
        <p:grpSpPr>
          <a:xfrm>
            <a:off x="7171709" y="8319669"/>
            <a:ext cx="333184" cy="333184"/>
            <a:chOff x="0" y="0"/>
            <a:chExt cx="812800" cy="812800"/>
          </a:xfrm>
        </p:grpSpPr>
        <p:sp>
          <p:nvSpPr>
            <p:cNvPr id="56" name="Freeform 5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DC63F"/>
            </a:solidFill>
          </p:spPr>
          <p:txBody>
            <a:bodyPr/>
            <a:lstStyle/>
            <a:p>
              <a:endParaRPr lang="en-GB"/>
            </a:p>
          </p:txBody>
        </p:sp>
        <p:sp>
          <p:nvSpPr>
            <p:cNvPr id="57" name="TextBox 57"/>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sp>
        <p:nvSpPr>
          <p:cNvPr id="58" name="TextBox 58"/>
          <p:cNvSpPr txBox="1"/>
          <p:nvPr/>
        </p:nvSpPr>
        <p:spPr>
          <a:xfrm>
            <a:off x="12410854" y="6252309"/>
            <a:ext cx="5424922" cy="941070"/>
          </a:xfrm>
          <a:prstGeom prst="rect">
            <a:avLst/>
          </a:prstGeom>
        </p:spPr>
        <p:txBody>
          <a:bodyPr lIns="0" tIns="0" rIns="0" bIns="0" rtlCol="0" anchor="t">
            <a:spAutoFit/>
          </a:bodyPr>
          <a:lstStyle/>
          <a:p>
            <a:pPr algn="ctr">
              <a:lnSpc>
                <a:spcPts val="3780"/>
              </a:lnSpc>
            </a:pPr>
            <a:r>
              <a:rPr lang="en-US" sz="2700">
                <a:solidFill>
                  <a:srgbClr val="FFFFFF"/>
                </a:solidFill>
                <a:latin typeface="Canva Sans"/>
                <a:ea typeface="Canva Sans"/>
                <a:cs typeface="Canva Sans"/>
                <a:sym typeface="Canva Sans"/>
              </a:rPr>
              <a:t>Mentoriaid sy’n ofalwyr neu sydd â phrofiad o ofalu</a:t>
            </a:r>
          </a:p>
        </p:txBody>
      </p:sp>
      <p:sp>
        <p:nvSpPr>
          <p:cNvPr id="59" name="TextBox 59"/>
          <p:cNvSpPr txBox="1"/>
          <p:nvPr/>
        </p:nvSpPr>
        <p:spPr>
          <a:xfrm>
            <a:off x="12242909" y="7467108"/>
            <a:ext cx="5684739" cy="941070"/>
          </a:xfrm>
          <a:prstGeom prst="rect">
            <a:avLst/>
          </a:prstGeom>
        </p:spPr>
        <p:txBody>
          <a:bodyPr lIns="0" tIns="0" rIns="0" bIns="0" rtlCol="0" anchor="t">
            <a:spAutoFit/>
          </a:bodyPr>
          <a:lstStyle/>
          <a:p>
            <a:pPr algn="ctr">
              <a:lnSpc>
                <a:spcPts val="3780"/>
              </a:lnSpc>
            </a:pPr>
            <a:r>
              <a:rPr lang="en-US" sz="2700">
                <a:solidFill>
                  <a:srgbClr val="FFFFFF"/>
                </a:solidFill>
                <a:latin typeface="Canva Sans"/>
                <a:ea typeface="Canva Sans"/>
                <a:cs typeface="Canva Sans"/>
                <a:sym typeface="Canva Sans"/>
              </a:rPr>
              <a:t>Ymweld â diwydiant/campws prifysgol</a:t>
            </a:r>
          </a:p>
        </p:txBody>
      </p:sp>
      <p:sp>
        <p:nvSpPr>
          <p:cNvPr id="60" name="TextBox 60"/>
          <p:cNvSpPr txBox="1"/>
          <p:nvPr/>
        </p:nvSpPr>
        <p:spPr>
          <a:xfrm>
            <a:off x="12831861" y="4672755"/>
            <a:ext cx="2573655" cy="464820"/>
          </a:xfrm>
          <a:prstGeom prst="rect">
            <a:avLst/>
          </a:prstGeom>
        </p:spPr>
        <p:txBody>
          <a:bodyPr lIns="0" tIns="0" rIns="0" bIns="0" rtlCol="0" anchor="t">
            <a:spAutoFit/>
          </a:bodyPr>
          <a:lstStyle/>
          <a:p>
            <a:pPr algn="ctr">
              <a:lnSpc>
                <a:spcPts val="3780"/>
              </a:lnSpc>
            </a:pPr>
            <a:r>
              <a:rPr lang="en-US" sz="2700">
                <a:solidFill>
                  <a:srgbClr val="FFFFFF"/>
                </a:solidFill>
                <a:latin typeface="Canva Sans"/>
                <a:ea typeface="Canva Sans"/>
                <a:cs typeface="Canva Sans"/>
                <a:sym typeface="Canva Sans"/>
              </a:rPr>
              <a:t>14-25 oed </a:t>
            </a:r>
          </a:p>
        </p:txBody>
      </p:sp>
      <p:sp>
        <p:nvSpPr>
          <p:cNvPr id="61" name="TextBox 61"/>
          <p:cNvSpPr txBox="1"/>
          <p:nvPr/>
        </p:nvSpPr>
        <p:spPr>
          <a:xfrm>
            <a:off x="12791109" y="5454115"/>
            <a:ext cx="3725442" cy="464820"/>
          </a:xfrm>
          <a:prstGeom prst="rect">
            <a:avLst/>
          </a:prstGeom>
        </p:spPr>
        <p:txBody>
          <a:bodyPr lIns="0" tIns="0" rIns="0" bIns="0" rtlCol="0" anchor="t">
            <a:spAutoFit/>
          </a:bodyPr>
          <a:lstStyle/>
          <a:p>
            <a:pPr algn="ctr">
              <a:lnSpc>
                <a:spcPts val="3780"/>
              </a:lnSpc>
            </a:pPr>
            <a:r>
              <a:rPr lang="en-US" sz="2700">
                <a:solidFill>
                  <a:srgbClr val="FFFFFF"/>
                </a:solidFill>
                <a:latin typeface="Canva Sans"/>
                <a:ea typeface="Canva Sans"/>
                <a:cs typeface="Canva Sans"/>
                <a:sym typeface="Canva Sans"/>
              </a:rPr>
              <a:t>Prosiect 6-8 wythnos</a:t>
            </a:r>
          </a:p>
        </p:txBody>
      </p:sp>
      <p:grpSp>
        <p:nvGrpSpPr>
          <p:cNvPr id="62" name="Group 62"/>
          <p:cNvGrpSpPr/>
          <p:nvPr/>
        </p:nvGrpSpPr>
        <p:grpSpPr>
          <a:xfrm>
            <a:off x="12193878" y="4729905"/>
            <a:ext cx="333184" cy="333184"/>
            <a:chOff x="0" y="0"/>
            <a:chExt cx="812800" cy="812800"/>
          </a:xfrm>
        </p:grpSpPr>
        <p:sp>
          <p:nvSpPr>
            <p:cNvPr id="63" name="Freeform 6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3D96"/>
            </a:solidFill>
          </p:spPr>
          <p:txBody>
            <a:bodyPr/>
            <a:lstStyle/>
            <a:p>
              <a:endParaRPr lang="en-GB"/>
            </a:p>
          </p:txBody>
        </p:sp>
        <p:sp>
          <p:nvSpPr>
            <p:cNvPr id="64" name="TextBox 64"/>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65" name="Group 65"/>
          <p:cNvGrpSpPr/>
          <p:nvPr/>
        </p:nvGrpSpPr>
        <p:grpSpPr>
          <a:xfrm>
            <a:off x="12193878" y="5526962"/>
            <a:ext cx="333184" cy="333184"/>
            <a:chOff x="0" y="0"/>
            <a:chExt cx="812800" cy="812800"/>
          </a:xfrm>
        </p:grpSpPr>
        <p:sp>
          <p:nvSpPr>
            <p:cNvPr id="66" name="Freeform 6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3D96"/>
            </a:solidFill>
          </p:spPr>
          <p:txBody>
            <a:bodyPr/>
            <a:lstStyle/>
            <a:p>
              <a:endParaRPr lang="en-GB"/>
            </a:p>
          </p:txBody>
        </p:sp>
        <p:sp>
          <p:nvSpPr>
            <p:cNvPr id="67" name="TextBox 67"/>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68" name="Group 68"/>
          <p:cNvGrpSpPr/>
          <p:nvPr/>
        </p:nvGrpSpPr>
        <p:grpSpPr>
          <a:xfrm>
            <a:off x="12193878" y="6343114"/>
            <a:ext cx="333184" cy="333184"/>
            <a:chOff x="0" y="0"/>
            <a:chExt cx="812800" cy="812800"/>
          </a:xfrm>
        </p:grpSpPr>
        <p:sp>
          <p:nvSpPr>
            <p:cNvPr id="69" name="Freeform 6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3D96"/>
            </a:solidFill>
          </p:spPr>
          <p:txBody>
            <a:bodyPr/>
            <a:lstStyle/>
            <a:p>
              <a:endParaRPr lang="en-GB"/>
            </a:p>
          </p:txBody>
        </p:sp>
        <p:sp>
          <p:nvSpPr>
            <p:cNvPr id="70" name="TextBox 70"/>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71" name="Group 71"/>
          <p:cNvGrpSpPr/>
          <p:nvPr/>
        </p:nvGrpSpPr>
        <p:grpSpPr>
          <a:xfrm>
            <a:off x="12244263" y="7575058"/>
            <a:ext cx="333184" cy="333184"/>
            <a:chOff x="0" y="0"/>
            <a:chExt cx="812800" cy="812800"/>
          </a:xfrm>
        </p:grpSpPr>
        <p:sp>
          <p:nvSpPr>
            <p:cNvPr id="72" name="Freeform 7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3D96"/>
            </a:solidFill>
          </p:spPr>
          <p:txBody>
            <a:bodyPr/>
            <a:lstStyle/>
            <a:p>
              <a:endParaRPr lang="en-GB"/>
            </a:p>
          </p:txBody>
        </p:sp>
        <p:sp>
          <p:nvSpPr>
            <p:cNvPr id="73" name="TextBox 73"/>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sp>
        <p:nvSpPr>
          <p:cNvPr id="74" name="TextBox 74"/>
          <p:cNvSpPr txBox="1"/>
          <p:nvPr/>
        </p:nvSpPr>
        <p:spPr>
          <a:xfrm>
            <a:off x="1028700" y="8194490"/>
            <a:ext cx="5451504" cy="448310"/>
          </a:xfrm>
          <a:prstGeom prst="rect">
            <a:avLst/>
          </a:prstGeom>
        </p:spPr>
        <p:txBody>
          <a:bodyPr lIns="0" tIns="0" rIns="0" bIns="0" rtlCol="0" anchor="t">
            <a:spAutoFit/>
          </a:bodyPr>
          <a:lstStyle/>
          <a:p>
            <a:pPr algn="ctr">
              <a:lnSpc>
                <a:spcPts val="3640"/>
              </a:lnSpc>
            </a:pPr>
            <a:r>
              <a:rPr lang="en-US" sz="2600">
                <a:solidFill>
                  <a:srgbClr val="FFFFFF"/>
                </a:solidFill>
                <a:latin typeface="Canva Sans"/>
                <a:ea typeface="Canva Sans"/>
                <a:cs typeface="Canva Sans"/>
                <a:sym typeface="Canva Sans"/>
              </a:rPr>
              <a:t>Hyfforddiant ar-lein dewisol</a:t>
            </a:r>
          </a:p>
        </p:txBody>
      </p:sp>
      <p:sp>
        <p:nvSpPr>
          <p:cNvPr id="75" name="TextBox 75"/>
          <p:cNvSpPr txBox="1"/>
          <p:nvPr/>
        </p:nvSpPr>
        <p:spPr>
          <a:xfrm>
            <a:off x="1115937" y="8976582"/>
            <a:ext cx="5451504" cy="448310"/>
          </a:xfrm>
          <a:prstGeom prst="rect">
            <a:avLst/>
          </a:prstGeom>
        </p:spPr>
        <p:txBody>
          <a:bodyPr lIns="0" tIns="0" rIns="0" bIns="0" rtlCol="0" anchor="t">
            <a:spAutoFit/>
          </a:bodyPr>
          <a:lstStyle/>
          <a:p>
            <a:pPr algn="ctr">
              <a:lnSpc>
                <a:spcPts val="3640"/>
              </a:lnSpc>
            </a:pPr>
            <a:r>
              <a:rPr lang="en-US" sz="2600">
                <a:solidFill>
                  <a:srgbClr val="FFFFFF"/>
                </a:solidFill>
                <a:latin typeface="Canva Sans"/>
                <a:ea typeface="Canva Sans"/>
                <a:cs typeface="Canva Sans"/>
                <a:sym typeface="Canva Sans"/>
              </a:rPr>
              <a:t>Cyllid i fynd i ddiwrnod agored</a:t>
            </a:r>
          </a:p>
        </p:txBody>
      </p:sp>
      <p:grpSp>
        <p:nvGrpSpPr>
          <p:cNvPr id="76" name="Group 76"/>
          <p:cNvGrpSpPr/>
          <p:nvPr/>
        </p:nvGrpSpPr>
        <p:grpSpPr>
          <a:xfrm>
            <a:off x="713347" y="8083671"/>
            <a:ext cx="402590" cy="402590"/>
            <a:chOff x="0" y="0"/>
            <a:chExt cx="812800" cy="812800"/>
          </a:xfrm>
        </p:grpSpPr>
        <p:sp>
          <p:nvSpPr>
            <p:cNvPr id="77" name="Freeform 7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913"/>
            </a:solidFill>
          </p:spPr>
          <p:txBody>
            <a:bodyPr/>
            <a:lstStyle/>
            <a:p>
              <a:endParaRPr lang="en-GB"/>
            </a:p>
          </p:txBody>
        </p:sp>
        <p:sp>
          <p:nvSpPr>
            <p:cNvPr id="78" name="TextBox 78"/>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79" name="Group 79"/>
          <p:cNvGrpSpPr/>
          <p:nvPr/>
        </p:nvGrpSpPr>
        <p:grpSpPr>
          <a:xfrm>
            <a:off x="713347" y="9033732"/>
            <a:ext cx="402590" cy="402590"/>
            <a:chOff x="0" y="0"/>
            <a:chExt cx="812800" cy="812800"/>
          </a:xfrm>
        </p:grpSpPr>
        <p:sp>
          <p:nvSpPr>
            <p:cNvPr id="80" name="Freeform 8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913"/>
            </a:solidFill>
          </p:spPr>
          <p:txBody>
            <a:bodyPr/>
            <a:lstStyle/>
            <a:p>
              <a:endParaRPr lang="en-GB"/>
            </a:p>
          </p:txBody>
        </p:sp>
        <p:sp>
          <p:nvSpPr>
            <p:cNvPr id="81" name="TextBox 81"/>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sp>
        <p:nvSpPr>
          <p:cNvPr id="82" name="TextBox 82"/>
          <p:cNvSpPr txBox="1"/>
          <p:nvPr/>
        </p:nvSpPr>
        <p:spPr>
          <a:xfrm>
            <a:off x="7530742" y="9085167"/>
            <a:ext cx="4018657" cy="1260474"/>
          </a:xfrm>
          <a:prstGeom prst="rect">
            <a:avLst/>
          </a:prstGeom>
        </p:spPr>
        <p:txBody>
          <a:bodyPr lIns="0" tIns="0" rIns="0" bIns="0" rtlCol="0" anchor="t">
            <a:spAutoFit/>
          </a:bodyPr>
          <a:lstStyle/>
          <a:p>
            <a:pPr algn="ctr">
              <a:lnSpc>
                <a:spcPts val="3220"/>
              </a:lnSpc>
            </a:pPr>
            <a:r>
              <a:rPr lang="en-US" sz="2300">
                <a:solidFill>
                  <a:srgbClr val="FFFFFF"/>
                </a:solidFill>
                <a:latin typeface="Canva Sans"/>
                <a:ea typeface="Canva Sans"/>
                <a:cs typeface="Canva Sans"/>
                <a:sym typeface="Canva Sans"/>
              </a:rPr>
              <a:t>Dosbarthiadau Meistr</a:t>
            </a:r>
          </a:p>
          <a:p>
            <a:pPr algn="ctr">
              <a:lnSpc>
                <a:spcPts val="3220"/>
              </a:lnSpc>
            </a:pPr>
            <a:r>
              <a:rPr lang="en-US" sz="2300">
                <a:solidFill>
                  <a:srgbClr val="FFFFFF"/>
                </a:solidFill>
                <a:latin typeface="Canva Sans"/>
                <a:ea typeface="Canva Sans"/>
                <a:cs typeface="Canva Sans"/>
                <a:sym typeface="Canva Sans"/>
              </a:rPr>
              <a:t>Wedi’u recordio ymlaen llaw </a:t>
            </a:r>
          </a:p>
          <a:p>
            <a:pPr algn="ctr">
              <a:lnSpc>
                <a:spcPts val="3780"/>
              </a:lnSpc>
            </a:pPr>
            <a:endParaRPr lang="en-US" sz="2300">
              <a:solidFill>
                <a:srgbClr val="FFFFFF"/>
              </a:solidFill>
              <a:latin typeface="Canva Sans"/>
              <a:ea typeface="Canva Sans"/>
              <a:cs typeface="Canva Sans"/>
              <a:sym typeface="Canva Sans"/>
            </a:endParaRPr>
          </a:p>
        </p:txBody>
      </p:sp>
      <p:grpSp>
        <p:nvGrpSpPr>
          <p:cNvPr id="83" name="Group 83"/>
          <p:cNvGrpSpPr/>
          <p:nvPr/>
        </p:nvGrpSpPr>
        <p:grpSpPr>
          <a:xfrm>
            <a:off x="7197558" y="9068435"/>
            <a:ext cx="333184" cy="333184"/>
            <a:chOff x="0" y="0"/>
            <a:chExt cx="812800" cy="812800"/>
          </a:xfrm>
        </p:grpSpPr>
        <p:sp>
          <p:nvSpPr>
            <p:cNvPr id="84" name="Freeform 8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DC63F"/>
            </a:solidFill>
          </p:spPr>
          <p:txBody>
            <a:bodyPr/>
            <a:lstStyle/>
            <a:p>
              <a:endParaRPr lang="en-GB"/>
            </a:p>
          </p:txBody>
        </p:sp>
        <p:sp>
          <p:nvSpPr>
            <p:cNvPr id="85" name="TextBox 85"/>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sp>
        <p:nvSpPr>
          <p:cNvPr id="86" name="TextBox 86"/>
          <p:cNvSpPr txBox="1"/>
          <p:nvPr/>
        </p:nvSpPr>
        <p:spPr>
          <a:xfrm>
            <a:off x="12193878" y="8585423"/>
            <a:ext cx="5451504" cy="448310"/>
          </a:xfrm>
          <a:prstGeom prst="rect">
            <a:avLst/>
          </a:prstGeom>
        </p:spPr>
        <p:txBody>
          <a:bodyPr lIns="0" tIns="0" rIns="0" bIns="0" rtlCol="0" anchor="t">
            <a:spAutoFit/>
          </a:bodyPr>
          <a:lstStyle/>
          <a:p>
            <a:pPr algn="ctr">
              <a:lnSpc>
                <a:spcPts val="3640"/>
              </a:lnSpc>
            </a:pPr>
            <a:r>
              <a:rPr lang="en-US" sz="2600">
                <a:solidFill>
                  <a:srgbClr val="FFFFFF"/>
                </a:solidFill>
                <a:latin typeface="Canva Sans"/>
                <a:ea typeface="Canva Sans"/>
                <a:cs typeface="Canva Sans"/>
                <a:sym typeface="Canva Sans"/>
              </a:rPr>
              <a:t>Hyfforddiant ar-lein dewisol</a:t>
            </a:r>
          </a:p>
        </p:txBody>
      </p:sp>
      <p:sp>
        <p:nvSpPr>
          <p:cNvPr id="87" name="TextBox 87"/>
          <p:cNvSpPr txBox="1"/>
          <p:nvPr/>
        </p:nvSpPr>
        <p:spPr>
          <a:xfrm>
            <a:off x="12675489" y="9290907"/>
            <a:ext cx="5451504" cy="448310"/>
          </a:xfrm>
          <a:prstGeom prst="rect">
            <a:avLst/>
          </a:prstGeom>
        </p:spPr>
        <p:txBody>
          <a:bodyPr lIns="0" tIns="0" rIns="0" bIns="0" rtlCol="0" anchor="t">
            <a:spAutoFit/>
          </a:bodyPr>
          <a:lstStyle/>
          <a:p>
            <a:pPr algn="ctr">
              <a:lnSpc>
                <a:spcPts val="3640"/>
              </a:lnSpc>
            </a:pPr>
            <a:r>
              <a:rPr lang="en-US" sz="2600">
                <a:solidFill>
                  <a:srgbClr val="FFFFFF"/>
                </a:solidFill>
                <a:latin typeface="Canva Sans"/>
                <a:ea typeface="Canva Sans"/>
                <a:cs typeface="Canva Sans"/>
                <a:sym typeface="Canva Sans"/>
              </a:rPr>
              <a:t>Cyllid i fynd i ddiwrnod agored</a:t>
            </a:r>
          </a:p>
        </p:txBody>
      </p:sp>
      <p:grpSp>
        <p:nvGrpSpPr>
          <p:cNvPr id="88" name="Group 88"/>
          <p:cNvGrpSpPr/>
          <p:nvPr/>
        </p:nvGrpSpPr>
        <p:grpSpPr>
          <a:xfrm>
            <a:off x="12244263" y="8601892"/>
            <a:ext cx="333184" cy="333184"/>
            <a:chOff x="0" y="0"/>
            <a:chExt cx="812800" cy="812800"/>
          </a:xfrm>
        </p:grpSpPr>
        <p:sp>
          <p:nvSpPr>
            <p:cNvPr id="89" name="Freeform 8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3D96"/>
            </a:solidFill>
          </p:spPr>
          <p:txBody>
            <a:bodyPr/>
            <a:lstStyle/>
            <a:p>
              <a:endParaRPr lang="en-GB"/>
            </a:p>
          </p:txBody>
        </p:sp>
        <p:sp>
          <p:nvSpPr>
            <p:cNvPr id="90" name="TextBox 90"/>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91" name="Group 91"/>
          <p:cNvGrpSpPr/>
          <p:nvPr/>
        </p:nvGrpSpPr>
        <p:grpSpPr>
          <a:xfrm>
            <a:off x="12244263" y="9377045"/>
            <a:ext cx="333184" cy="333184"/>
            <a:chOff x="0" y="0"/>
            <a:chExt cx="812800" cy="812800"/>
          </a:xfrm>
        </p:grpSpPr>
        <p:sp>
          <p:nvSpPr>
            <p:cNvPr id="92" name="Freeform 9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3D96"/>
            </a:solidFill>
          </p:spPr>
          <p:txBody>
            <a:bodyPr/>
            <a:lstStyle/>
            <a:p>
              <a:endParaRPr lang="en-GB"/>
            </a:p>
          </p:txBody>
        </p:sp>
        <p:sp>
          <p:nvSpPr>
            <p:cNvPr id="93" name="TextBox 93"/>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C2C3B"/>
        </a:solidFill>
        <a:effectLst/>
      </p:bgPr>
    </p:bg>
    <p:spTree>
      <p:nvGrpSpPr>
        <p:cNvPr id="1" name=""/>
        <p:cNvGrpSpPr/>
        <p:nvPr/>
      </p:nvGrpSpPr>
      <p:grpSpPr>
        <a:xfrm>
          <a:off x="0" y="0"/>
          <a:ext cx="0" cy="0"/>
          <a:chOff x="0" y="0"/>
          <a:chExt cx="0" cy="0"/>
        </a:xfrm>
      </p:grpSpPr>
      <p:sp>
        <p:nvSpPr>
          <p:cNvPr id="2" name="Freeform 2"/>
          <p:cNvSpPr/>
          <p:nvPr/>
        </p:nvSpPr>
        <p:spPr>
          <a:xfrm>
            <a:off x="231210" y="337652"/>
            <a:ext cx="1209675" cy="1181100"/>
          </a:xfrm>
          <a:custGeom>
            <a:avLst/>
            <a:gdLst/>
            <a:ahLst/>
            <a:cxnLst/>
            <a:rect l="l" t="t" r="r" b="b"/>
            <a:pathLst>
              <a:path w="1209675" h="1181100">
                <a:moveTo>
                  <a:pt x="0" y="0"/>
                </a:moveTo>
                <a:lnTo>
                  <a:pt x="1209675" y="0"/>
                </a:lnTo>
                <a:lnTo>
                  <a:pt x="1209675" y="1181100"/>
                </a:lnTo>
                <a:lnTo>
                  <a:pt x="0" y="1181100"/>
                </a:lnTo>
                <a:lnTo>
                  <a:pt x="0" y="0"/>
                </a:lnTo>
                <a:close/>
              </a:path>
            </a:pathLst>
          </a:custGeom>
          <a:blipFill>
            <a:blip r:embed="rId3"/>
            <a:stretch>
              <a:fillRect/>
            </a:stretch>
          </a:blipFill>
        </p:spPr>
        <p:txBody>
          <a:bodyPr/>
          <a:lstStyle/>
          <a:p>
            <a:endParaRPr lang="en-GB"/>
          </a:p>
        </p:txBody>
      </p:sp>
      <p:sp>
        <p:nvSpPr>
          <p:cNvPr id="3" name="TextBox 3"/>
          <p:cNvSpPr txBox="1"/>
          <p:nvPr/>
        </p:nvSpPr>
        <p:spPr>
          <a:xfrm>
            <a:off x="5612681" y="49823"/>
            <a:ext cx="7062639" cy="1295009"/>
          </a:xfrm>
          <a:prstGeom prst="rect">
            <a:avLst/>
          </a:prstGeom>
        </p:spPr>
        <p:txBody>
          <a:bodyPr lIns="0" tIns="0" rIns="0" bIns="0" rtlCol="0" anchor="t">
            <a:spAutoFit/>
          </a:bodyPr>
          <a:lstStyle/>
          <a:p>
            <a:pPr algn="ctr">
              <a:lnSpc>
                <a:spcPts val="10521"/>
              </a:lnSpc>
              <a:spcBef>
                <a:spcPct val="0"/>
              </a:spcBef>
            </a:pPr>
            <a:r>
              <a:rPr lang="en-US" sz="7515">
                <a:solidFill>
                  <a:srgbClr val="FFFFFF"/>
                </a:solidFill>
                <a:latin typeface="Gagalin"/>
                <a:ea typeface="Gagalin"/>
                <a:cs typeface="Gagalin"/>
                <a:sym typeface="Gagalin"/>
              </a:rPr>
              <a:t>The Programmes</a:t>
            </a:r>
          </a:p>
        </p:txBody>
      </p:sp>
      <p:grpSp>
        <p:nvGrpSpPr>
          <p:cNvPr id="4" name="Group 4"/>
          <p:cNvGrpSpPr/>
          <p:nvPr/>
        </p:nvGrpSpPr>
        <p:grpSpPr>
          <a:xfrm>
            <a:off x="2298639" y="1518752"/>
            <a:ext cx="3086100" cy="2523017"/>
            <a:chOff x="0" y="0"/>
            <a:chExt cx="4114800" cy="3364023"/>
          </a:xfrm>
        </p:grpSpPr>
        <p:grpSp>
          <p:nvGrpSpPr>
            <p:cNvPr id="5" name="Group 5"/>
            <p:cNvGrpSpPr/>
            <p:nvPr/>
          </p:nvGrpSpPr>
          <p:grpSpPr>
            <a:xfrm>
              <a:off x="0" y="0"/>
              <a:ext cx="4114800" cy="3364023"/>
              <a:chOff x="0" y="0"/>
              <a:chExt cx="812800" cy="664498"/>
            </a:xfrm>
          </p:grpSpPr>
          <p:sp>
            <p:nvSpPr>
              <p:cNvPr id="6" name="Freeform 6"/>
              <p:cNvSpPr/>
              <p:nvPr/>
            </p:nvSpPr>
            <p:spPr>
              <a:xfrm>
                <a:off x="0" y="0"/>
                <a:ext cx="812800" cy="664498"/>
              </a:xfrm>
              <a:custGeom>
                <a:avLst/>
                <a:gdLst/>
                <a:ahLst/>
                <a:cxnLst/>
                <a:rect l="l" t="t" r="r" b="b"/>
                <a:pathLst>
                  <a:path w="812800" h="664498">
                    <a:moveTo>
                      <a:pt x="812800" y="190657"/>
                    </a:moveTo>
                    <a:lnTo>
                      <a:pt x="812800" y="473842"/>
                    </a:lnTo>
                    <a:cubicBezTo>
                      <a:pt x="812800" y="579138"/>
                      <a:pt x="727440" y="664498"/>
                      <a:pt x="622143" y="664498"/>
                    </a:cubicBezTo>
                    <a:lnTo>
                      <a:pt x="190657" y="664498"/>
                    </a:lnTo>
                    <a:cubicBezTo>
                      <a:pt x="85360" y="664498"/>
                      <a:pt x="0" y="579138"/>
                      <a:pt x="0" y="473842"/>
                    </a:cubicBezTo>
                    <a:lnTo>
                      <a:pt x="0" y="190657"/>
                    </a:lnTo>
                    <a:cubicBezTo>
                      <a:pt x="0" y="85360"/>
                      <a:pt x="85360" y="0"/>
                      <a:pt x="190657" y="0"/>
                    </a:cubicBezTo>
                    <a:lnTo>
                      <a:pt x="622143" y="0"/>
                    </a:lnTo>
                    <a:cubicBezTo>
                      <a:pt x="727440" y="0"/>
                      <a:pt x="812800" y="85360"/>
                      <a:pt x="812800" y="190657"/>
                    </a:cubicBezTo>
                    <a:close/>
                  </a:path>
                </a:pathLst>
              </a:custGeom>
              <a:solidFill>
                <a:srgbClr val="D83D96"/>
              </a:solidFill>
            </p:spPr>
            <p:txBody>
              <a:bodyPr/>
              <a:lstStyle/>
              <a:p>
                <a:endParaRPr lang="en-GB"/>
              </a:p>
            </p:txBody>
          </p:sp>
          <p:sp>
            <p:nvSpPr>
              <p:cNvPr id="7" name="TextBox 7"/>
              <p:cNvSpPr txBox="1"/>
              <p:nvPr/>
            </p:nvSpPr>
            <p:spPr>
              <a:xfrm>
                <a:off x="0" y="-66675"/>
                <a:ext cx="812800" cy="731173"/>
              </a:xfrm>
              <a:prstGeom prst="rect">
                <a:avLst/>
              </a:prstGeom>
            </p:spPr>
            <p:txBody>
              <a:bodyPr lIns="50800" tIns="50800" rIns="50800" bIns="50800" rtlCol="0" anchor="ctr"/>
              <a:lstStyle/>
              <a:p>
                <a:pPr algn="ctr">
                  <a:lnSpc>
                    <a:spcPts val="3663"/>
                  </a:lnSpc>
                </a:pPr>
                <a:endParaRPr/>
              </a:p>
            </p:txBody>
          </p:sp>
        </p:grpSp>
        <p:sp>
          <p:nvSpPr>
            <p:cNvPr id="8" name="TextBox 8"/>
            <p:cNvSpPr txBox="1"/>
            <p:nvPr/>
          </p:nvSpPr>
          <p:spPr>
            <a:xfrm>
              <a:off x="265753" y="405034"/>
              <a:ext cx="3465089" cy="2351828"/>
            </a:xfrm>
            <a:prstGeom prst="rect">
              <a:avLst/>
            </a:prstGeom>
          </p:spPr>
          <p:txBody>
            <a:bodyPr lIns="0" tIns="0" rIns="0" bIns="0" rtlCol="0" anchor="t">
              <a:spAutoFit/>
            </a:bodyPr>
            <a:lstStyle/>
            <a:p>
              <a:pPr algn="ctr">
                <a:lnSpc>
                  <a:spcPts val="4759"/>
                </a:lnSpc>
              </a:pPr>
              <a:r>
                <a:rPr lang="en-US" sz="3399">
                  <a:solidFill>
                    <a:srgbClr val="FFFFFF"/>
                  </a:solidFill>
                  <a:latin typeface="Canva Sans"/>
                  <a:ea typeface="Canva Sans"/>
                  <a:cs typeface="Canva Sans"/>
                  <a:sym typeface="Canva Sans"/>
                </a:rPr>
                <a:t>Core Mentoring Project</a:t>
              </a:r>
            </a:p>
          </p:txBody>
        </p:sp>
      </p:grpSp>
      <p:grpSp>
        <p:nvGrpSpPr>
          <p:cNvPr id="9" name="Group 9"/>
          <p:cNvGrpSpPr/>
          <p:nvPr/>
        </p:nvGrpSpPr>
        <p:grpSpPr>
          <a:xfrm>
            <a:off x="7846696" y="-1883889"/>
            <a:ext cx="11153412" cy="6025752"/>
            <a:chOff x="0" y="0"/>
            <a:chExt cx="14871216" cy="8034336"/>
          </a:xfrm>
        </p:grpSpPr>
        <p:grpSp>
          <p:nvGrpSpPr>
            <p:cNvPr id="10" name="Group 10"/>
            <p:cNvGrpSpPr>
              <a:grpSpLocks noChangeAspect="1"/>
            </p:cNvGrpSpPr>
            <p:nvPr/>
          </p:nvGrpSpPr>
          <p:grpSpPr>
            <a:xfrm>
              <a:off x="10433379" y="0"/>
              <a:ext cx="4437837" cy="5827611"/>
              <a:chOff x="0" y="0"/>
              <a:chExt cx="3328378" cy="4370705"/>
            </a:xfrm>
          </p:grpSpPr>
          <p:sp>
            <p:nvSpPr>
              <p:cNvPr id="11" name="Freeform 11"/>
              <p:cNvSpPr/>
              <p:nvPr/>
            </p:nvSpPr>
            <p:spPr>
              <a:xfrm>
                <a:off x="473202" y="426847"/>
                <a:ext cx="2133600" cy="3772789"/>
              </a:xfrm>
              <a:custGeom>
                <a:avLst/>
                <a:gdLst/>
                <a:ahLst/>
                <a:cxnLst/>
                <a:rect l="l" t="t" r="r" b="b"/>
                <a:pathLst>
                  <a:path w="2133600" h="3772789">
                    <a:moveTo>
                      <a:pt x="0" y="0"/>
                    </a:moveTo>
                    <a:cubicBezTo>
                      <a:pt x="127" y="127"/>
                      <a:pt x="127" y="127"/>
                      <a:pt x="254" y="254"/>
                    </a:cubicBezTo>
                    <a:cubicBezTo>
                      <a:pt x="99187" y="79248"/>
                      <a:pt x="60071" y="176149"/>
                      <a:pt x="32004" y="281051"/>
                    </a:cubicBezTo>
                    <a:cubicBezTo>
                      <a:pt x="-15621" y="458470"/>
                      <a:pt x="254" y="635127"/>
                      <a:pt x="88392" y="797814"/>
                    </a:cubicBezTo>
                    <a:cubicBezTo>
                      <a:pt x="185674" y="977392"/>
                      <a:pt x="357505" y="1088136"/>
                      <a:pt x="553974" y="1131824"/>
                    </a:cubicBezTo>
                    <a:cubicBezTo>
                      <a:pt x="713994" y="1167384"/>
                      <a:pt x="974217" y="1151382"/>
                      <a:pt x="1076960" y="1309497"/>
                    </a:cubicBezTo>
                    <a:cubicBezTo>
                      <a:pt x="1188085" y="1480312"/>
                      <a:pt x="880110" y="1696339"/>
                      <a:pt x="796036" y="1818513"/>
                    </a:cubicBezTo>
                    <a:cubicBezTo>
                      <a:pt x="688848" y="1974342"/>
                      <a:pt x="638683" y="2164461"/>
                      <a:pt x="636270" y="2352548"/>
                    </a:cubicBezTo>
                    <a:cubicBezTo>
                      <a:pt x="631190" y="2756408"/>
                      <a:pt x="855599" y="3118739"/>
                      <a:pt x="1170432" y="3358007"/>
                    </a:cubicBezTo>
                    <a:cubicBezTo>
                      <a:pt x="1456690" y="3575558"/>
                      <a:pt x="1789684" y="3692271"/>
                      <a:pt x="2133600" y="3772789"/>
                    </a:cubicBezTo>
                    <a:lnTo>
                      <a:pt x="2133600" y="3502914"/>
                    </a:lnTo>
                    <a:lnTo>
                      <a:pt x="2133600" y="3502914"/>
                    </a:lnTo>
                    <a:cubicBezTo>
                      <a:pt x="1865884" y="3437255"/>
                      <a:pt x="1606550" y="3344418"/>
                      <a:pt x="1378966" y="3184779"/>
                    </a:cubicBezTo>
                    <a:cubicBezTo>
                      <a:pt x="1063879" y="2963672"/>
                      <a:pt x="830580" y="2590546"/>
                      <a:pt x="918591" y="2194814"/>
                    </a:cubicBezTo>
                    <a:cubicBezTo>
                      <a:pt x="967105" y="1976882"/>
                      <a:pt x="1127125" y="1861693"/>
                      <a:pt x="1251839" y="1689862"/>
                    </a:cubicBezTo>
                    <a:cubicBezTo>
                      <a:pt x="1367663" y="1530223"/>
                      <a:pt x="1411351" y="1319149"/>
                      <a:pt x="1287780" y="1150239"/>
                    </a:cubicBezTo>
                    <a:cubicBezTo>
                      <a:pt x="1170686" y="989965"/>
                      <a:pt x="976503" y="932180"/>
                      <a:pt x="789178" y="903351"/>
                    </a:cubicBezTo>
                    <a:cubicBezTo>
                      <a:pt x="589026" y="872617"/>
                      <a:pt x="392430" y="838708"/>
                      <a:pt x="301879" y="635127"/>
                    </a:cubicBezTo>
                    <a:cubicBezTo>
                      <a:pt x="207010" y="422021"/>
                      <a:pt x="381254" y="226568"/>
                      <a:pt x="318135" y="12192"/>
                    </a:cubicBezTo>
                    <a:cubicBezTo>
                      <a:pt x="316992" y="8128"/>
                      <a:pt x="315722" y="4064"/>
                      <a:pt x="314452" y="127"/>
                    </a:cubicBezTo>
                    <a:close/>
                  </a:path>
                </a:pathLst>
              </a:custGeom>
              <a:solidFill>
                <a:srgbClr val="D83D96"/>
              </a:solidFill>
            </p:spPr>
            <p:txBody>
              <a:bodyPr/>
              <a:lstStyle/>
              <a:p>
                <a:endParaRPr lang="en-GB"/>
              </a:p>
            </p:txBody>
          </p:sp>
          <p:sp>
            <p:nvSpPr>
              <p:cNvPr id="12" name="Freeform 12"/>
              <p:cNvSpPr/>
              <p:nvPr/>
            </p:nvSpPr>
            <p:spPr>
              <a:xfrm>
                <a:off x="457581" y="426847"/>
                <a:ext cx="2149348" cy="3782060"/>
              </a:xfrm>
              <a:custGeom>
                <a:avLst/>
                <a:gdLst/>
                <a:ahLst/>
                <a:cxnLst/>
                <a:rect l="l" t="t" r="r" b="b"/>
                <a:pathLst>
                  <a:path w="2149348" h="3782060">
                    <a:moveTo>
                      <a:pt x="320040" y="0"/>
                    </a:moveTo>
                    <a:cubicBezTo>
                      <a:pt x="321691" y="4826"/>
                      <a:pt x="323215" y="9652"/>
                      <a:pt x="324612" y="14605"/>
                    </a:cubicBezTo>
                    <a:cubicBezTo>
                      <a:pt x="353568" y="112776"/>
                      <a:pt x="330835" y="209423"/>
                      <a:pt x="308864" y="303022"/>
                    </a:cubicBezTo>
                    <a:cubicBezTo>
                      <a:pt x="283464" y="411099"/>
                      <a:pt x="257175" y="522859"/>
                      <a:pt x="308737" y="638810"/>
                    </a:cubicBezTo>
                    <a:cubicBezTo>
                      <a:pt x="403352" y="851281"/>
                      <a:pt x="615696" y="883793"/>
                      <a:pt x="803275" y="912495"/>
                    </a:cubicBezTo>
                    <a:cubicBezTo>
                      <a:pt x="968248" y="937768"/>
                      <a:pt x="1173226" y="988187"/>
                      <a:pt x="1295654" y="1155573"/>
                    </a:cubicBezTo>
                    <a:cubicBezTo>
                      <a:pt x="1424178" y="1331468"/>
                      <a:pt x="1361313" y="1543939"/>
                      <a:pt x="1259586" y="1684020"/>
                    </a:cubicBezTo>
                    <a:cubicBezTo>
                      <a:pt x="1222883" y="1734693"/>
                      <a:pt x="1182624" y="1780794"/>
                      <a:pt x="1143762" y="1825371"/>
                    </a:cubicBezTo>
                    <a:cubicBezTo>
                      <a:pt x="1048893" y="1934210"/>
                      <a:pt x="959231" y="2036953"/>
                      <a:pt x="924814" y="2192528"/>
                    </a:cubicBezTo>
                    <a:cubicBezTo>
                      <a:pt x="883412" y="2379091"/>
                      <a:pt x="910971" y="2575179"/>
                      <a:pt x="1004697" y="2759329"/>
                    </a:cubicBezTo>
                    <a:cubicBezTo>
                      <a:pt x="1089279" y="2925445"/>
                      <a:pt x="1222121" y="3075178"/>
                      <a:pt x="1388999" y="3192272"/>
                    </a:cubicBezTo>
                    <a:cubicBezTo>
                      <a:pt x="1618615" y="3353435"/>
                      <a:pt x="1879473" y="3446653"/>
                      <a:pt x="2148967" y="3512566"/>
                    </a:cubicBezTo>
                    <a:lnTo>
                      <a:pt x="2148967" y="3493263"/>
                    </a:lnTo>
                    <a:lnTo>
                      <a:pt x="2148967" y="3493263"/>
                    </a:lnTo>
                    <a:cubicBezTo>
                      <a:pt x="1882775" y="3427858"/>
                      <a:pt x="1625727" y="3335528"/>
                      <a:pt x="1399921" y="3177033"/>
                    </a:cubicBezTo>
                    <a:cubicBezTo>
                      <a:pt x="1235456" y="3061717"/>
                      <a:pt x="1104773" y="2914397"/>
                      <a:pt x="1021588" y="2751075"/>
                    </a:cubicBezTo>
                    <a:cubicBezTo>
                      <a:pt x="929894" y="2570861"/>
                      <a:pt x="902716" y="2379219"/>
                      <a:pt x="943229" y="2196847"/>
                    </a:cubicBezTo>
                    <a:cubicBezTo>
                      <a:pt x="976757" y="2045970"/>
                      <a:pt x="1064895" y="1944879"/>
                      <a:pt x="1158113" y="1837945"/>
                    </a:cubicBezTo>
                    <a:cubicBezTo>
                      <a:pt x="1197356" y="1793114"/>
                      <a:pt x="1237869" y="1746505"/>
                      <a:pt x="1274953" y="1695324"/>
                    </a:cubicBezTo>
                    <a:cubicBezTo>
                      <a:pt x="1380617" y="1549782"/>
                      <a:pt x="1445514" y="1328675"/>
                      <a:pt x="1310894" y="1144652"/>
                    </a:cubicBezTo>
                    <a:cubicBezTo>
                      <a:pt x="1184402" y="971678"/>
                      <a:pt x="974598" y="919862"/>
                      <a:pt x="806069" y="894081"/>
                    </a:cubicBezTo>
                    <a:cubicBezTo>
                      <a:pt x="614426" y="864744"/>
                      <a:pt x="416306" y="834391"/>
                      <a:pt x="325882" y="631318"/>
                    </a:cubicBezTo>
                    <a:cubicBezTo>
                      <a:pt x="276860" y="521209"/>
                      <a:pt x="301117" y="417450"/>
                      <a:pt x="327025" y="307468"/>
                    </a:cubicBezTo>
                    <a:cubicBezTo>
                      <a:pt x="349631" y="211583"/>
                      <a:pt x="372872" y="112523"/>
                      <a:pt x="342646" y="9526"/>
                    </a:cubicBezTo>
                    <a:cubicBezTo>
                      <a:pt x="341757" y="6351"/>
                      <a:pt x="340741" y="3176"/>
                      <a:pt x="339725" y="128"/>
                    </a:cubicBezTo>
                    <a:close/>
                    <a:moveTo>
                      <a:pt x="0" y="0"/>
                    </a:moveTo>
                    <a:cubicBezTo>
                      <a:pt x="3429" y="2413"/>
                      <a:pt x="6731" y="4953"/>
                      <a:pt x="10033" y="7620"/>
                    </a:cubicBezTo>
                    <a:cubicBezTo>
                      <a:pt x="95123" y="75692"/>
                      <a:pt x="72517" y="156718"/>
                      <a:pt x="46228" y="250444"/>
                    </a:cubicBezTo>
                    <a:lnTo>
                      <a:pt x="38481" y="278511"/>
                    </a:lnTo>
                    <a:cubicBezTo>
                      <a:pt x="-11430" y="463804"/>
                      <a:pt x="7874" y="640080"/>
                      <a:pt x="95631" y="802132"/>
                    </a:cubicBezTo>
                    <a:cubicBezTo>
                      <a:pt x="188468" y="973455"/>
                      <a:pt x="355981" y="1093851"/>
                      <a:pt x="567436" y="1140968"/>
                    </a:cubicBezTo>
                    <a:cubicBezTo>
                      <a:pt x="607695" y="1149858"/>
                      <a:pt x="653669" y="1155573"/>
                      <a:pt x="702310" y="1161542"/>
                    </a:cubicBezTo>
                    <a:cubicBezTo>
                      <a:pt x="846455" y="1179195"/>
                      <a:pt x="1009777" y="1199388"/>
                      <a:pt x="1084580" y="1314450"/>
                    </a:cubicBezTo>
                    <a:cubicBezTo>
                      <a:pt x="1162558" y="1434338"/>
                      <a:pt x="1019810" y="1581277"/>
                      <a:pt x="905129" y="1699260"/>
                    </a:cubicBezTo>
                    <a:cubicBezTo>
                      <a:pt x="864616" y="1741043"/>
                      <a:pt x="826262" y="1780413"/>
                      <a:pt x="803910" y="1813052"/>
                    </a:cubicBezTo>
                    <a:cubicBezTo>
                      <a:pt x="700913" y="1962785"/>
                      <a:pt x="645033" y="2149221"/>
                      <a:pt x="642493" y="2352294"/>
                    </a:cubicBezTo>
                    <a:cubicBezTo>
                      <a:pt x="637667" y="2732659"/>
                      <a:pt x="833755" y="3101848"/>
                      <a:pt x="1180465" y="3365373"/>
                    </a:cubicBezTo>
                    <a:cubicBezTo>
                      <a:pt x="1464945" y="3581527"/>
                      <a:pt x="1790319" y="3698240"/>
                      <a:pt x="2149348" y="3782060"/>
                    </a:cubicBezTo>
                    <a:lnTo>
                      <a:pt x="2149348" y="3762756"/>
                    </a:lnTo>
                    <a:lnTo>
                      <a:pt x="2149348" y="3762756"/>
                    </a:lnTo>
                    <a:cubicBezTo>
                      <a:pt x="1794256" y="3679571"/>
                      <a:pt x="1472565" y="3563747"/>
                      <a:pt x="1191895" y="3350514"/>
                    </a:cubicBezTo>
                    <a:cubicBezTo>
                      <a:pt x="850138" y="3090672"/>
                      <a:pt x="656717" y="2726944"/>
                      <a:pt x="661416" y="2352675"/>
                    </a:cubicBezTo>
                    <a:cubicBezTo>
                      <a:pt x="662432" y="2271141"/>
                      <a:pt x="672211" y="2192147"/>
                      <a:pt x="690372" y="2117471"/>
                    </a:cubicBezTo>
                    <a:cubicBezTo>
                      <a:pt x="716534" y="2009648"/>
                      <a:pt x="759968" y="1910461"/>
                      <a:pt x="819277" y="1823847"/>
                    </a:cubicBezTo>
                    <a:cubicBezTo>
                      <a:pt x="840867" y="1792605"/>
                      <a:pt x="878586" y="1753616"/>
                      <a:pt x="918591" y="1712595"/>
                    </a:cubicBezTo>
                    <a:cubicBezTo>
                      <a:pt x="1037971" y="1589786"/>
                      <a:pt x="1186561" y="1436878"/>
                      <a:pt x="1100328" y="1304417"/>
                    </a:cubicBezTo>
                    <a:cubicBezTo>
                      <a:pt x="1020826" y="1181989"/>
                      <a:pt x="852805" y="1161288"/>
                      <a:pt x="704596" y="1143000"/>
                    </a:cubicBezTo>
                    <a:cubicBezTo>
                      <a:pt x="656336" y="1137031"/>
                      <a:pt x="610870" y="1131443"/>
                      <a:pt x="571500" y="1122680"/>
                    </a:cubicBezTo>
                    <a:cubicBezTo>
                      <a:pt x="365379" y="1076833"/>
                      <a:pt x="202311" y="959866"/>
                      <a:pt x="112141" y="793369"/>
                    </a:cubicBezTo>
                    <a:cubicBezTo>
                      <a:pt x="26797" y="635762"/>
                      <a:pt x="8128" y="464312"/>
                      <a:pt x="56515" y="283591"/>
                    </a:cubicBezTo>
                    <a:lnTo>
                      <a:pt x="64262" y="255651"/>
                    </a:lnTo>
                    <a:cubicBezTo>
                      <a:pt x="90170" y="162687"/>
                      <a:pt x="114808" y="74676"/>
                      <a:pt x="30480" y="381"/>
                    </a:cubicBezTo>
                    <a:close/>
                  </a:path>
                </a:pathLst>
              </a:custGeom>
              <a:solidFill>
                <a:srgbClr val="D83D96"/>
              </a:solidFill>
            </p:spPr>
            <p:txBody>
              <a:bodyPr/>
              <a:lstStyle/>
              <a:p>
                <a:endParaRPr lang="en-GB"/>
              </a:p>
            </p:txBody>
          </p:sp>
        </p:grpSp>
        <p:grpSp>
          <p:nvGrpSpPr>
            <p:cNvPr id="13" name="Group 13"/>
            <p:cNvGrpSpPr/>
            <p:nvPr/>
          </p:nvGrpSpPr>
          <p:grpSpPr>
            <a:xfrm>
              <a:off x="0" y="4670313"/>
              <a:ext cx="4114800" cy="3364023"/>
              <a:chOff x="0" y="0"/>
              <a:chExt cx="812800" cy="664498"/>
            </a:xfrm>
          </p:grpSpPr>
          <p:sp>
            <p:nvSpPr>
              <p:cNvPr id="14" name="Freeform 14"/>
              <p:cNvSpPr/>
              <p:nvPr/>
            </p:nvSpPr>
            <p:spPr>
              <a:xfrm>
                <a:off x="0" y="0"/>
                <a:ext cx="812800" cy="664498"/>
              </a:xfrm>
              <a:custGeom>
                <a:avLst/>
                <a:gdLst/>
                <a:ahLst/>
                <a:cxnLst/>
                <a:rect l="l" t="t" r="r" b="b"/>
                <a:pathLst>
                  <a:path w="812800" h="664498">
                    <a:moveTo>
                      <a:pt x="812800" y="190657"/>
                    </a:moveTo>
                    <a:lnTo>
                      <a:pt x="812800" y="473842"/>
                    </a:lnTo>
                    <a:cubicBezTo>
                      <a:pt x="812800" y="579138"/>
                      <a:pt x="727440" y="664498"/>
                      <a:pt x="622143" y="664498"/>
                    </a:cubicBezTo>
                    <a:lnTo>
                      <a:pt x="190657" y="664498"/>
                    </a:lnTo>
                    <a:cubicBezTo>
                      <a:pt x="85360" y="664498"/>
                      <a:pt x="0" y="579138"/>
                      <a:pt x="0" y="473842"/>
                    </a:cubicBezTo>
                    <a:lnTo>
                      <a:pt x="0" y="190657"/>
                    </a:lnTo>
                    <a:cubicBezTo>
                      <a:pt x="0" y="85360"/>
                      <a:pt x="85360" y="0"/>
                      <a:pt x="190657" y="0"/>
                    </a:cubicBezTo>
                    <a:lnTo>
                      <a:pt x="622143" y="0"/>
                    </a:lnTo>
                    <a:cubicBezTo>
                      <a:pt x="727440" y="0"/>
                      <a:pt x="812800" y="85360"/>
                      <a:pt x="812800" y="190657"/>
                    </a:cubicBezTo>
                    <a:close/>
                  </a:path>
                </a:pathLst>
              </a:custGeom>
              <a:solidFill>
                <a:srgbClr val="D83D96"/>
              </a:solidFill>
            </p:spPr>
            <p:txBody>
              <a:bodyPr/>
              <a:lstStyle/>
              <a:p>
                <a:endParaRPr lang="en-GB"/>
              </a:p>
            </p:txBody>
          </p:sp>
          <p:sp>
            <p:nvSpPr>
              <p:cNvPr id="15" name="TextBox 15"/>
              <p:cNvSpPr txBox="1"/>
              <p:nvPr/>
            </p:nvSpPr>
            <p:spPr>
              <a:xfrm>
                <a:off x="0" y="-66675"/>
                <a:ext cx="812800" cy="731173"/>
              </a:xfrm>
              <a:prstGeom prst="rect">
                <a:avLst/>
              </a:prstGeom>
            </p:spPr>
            <p:txBody>
              <a:bodyPr lIns="50800" tIns="50800" rIns="50800" bIns="50800" rtlCol="0" anchor="ctr"/>
              <a:lstStyle/>
              <a:p>
                <a:pPr algn="ctr">
                  <a:lnSpc>
                    <a:spcPts val="3663"/>
                  </a:lnSpc>
                </a:pPr>
                <a:endParaRPr/>
              </a:p>
            </p:txBody>
          </p:sp>
        </p:grpSp>
        <p:grpSp>
          <p:nvGrpSpPr>
            <p:cNvPr id="16" name="Group 16"/>
            <p:cNvGrpSpPr/>
            <p:nvPr/>
          </p:nvGrpSpPr>
          <p:grpSpPr>
            <a:xfrm>
              <a:off x="7102818" y="4670313"/>
              <a:ext cx="4114800" cy="3364023"/>
              <a:chOff x="0" y="0"/>
              <a:chExt cx="812800" cy="664498"/>
            </a:xfrm>
          </p:grpSpPr>
          <p:sp>
            <p:nvSpPr>
              <p:cNvPr id="17" name="Freeform 17"/>
              <p:cNvSpPr/>
              <p:nvPr/>
            </p:nvSpPr>
            <p:spPr>
              <a:xfrm>
                <a:off x="0" y="0"/>
                <a:ext cx="812800" cy="664498"/>
              </a:xfrm>
              <a:custGeom>
                <a:avLst/>
                <a:gdLst/>
                <a:ahLst/>
                <a:cxnLst/>
                <a:rect l="l" t="t" r="r" b="b"/>
                <a:pathLst>
                  <a:path w="812800" h="664498">
                    <a:moveTo>
                      <a:pt x="812800" y="190657"/>
                    </a:moveTo>
                    <a:lnTo>
                      <a:pt x="812800" y="473842"/>
                    </a:lnTo>
                    <a:cubicBezTo>
                      <a:pt x="812800" y="579138"/>
                      <a:pt x="727440" y="664498"/>
                      <a:pt x="622143" y="664498"/>
                    </a:cubicBezTo>
                    <a:lnTo>
                      <a:pt x="190657" y="664498"/>
                    </a:lnTo>
                    <a:cubicBezTo>
                      <a:pt x="85360" y="664498"/>
                      <a:pt x="0" y="579138"/>
                      <a:pt x="0" y="473842"/>
                    </a:cubicBezTo>
                    <a:lnTo>
                      <a:pt x="0" y="190657"/>
                    </a:lnTo>
                    <a:cubicBezTo>
                      <a:pt x="0" y="85360"/>
                      <a:pt x="85360" y="0"/>
                      <a:pt x="190657" y="0"/>
                    </a:cubicBezTo>
                    <a:lnTo>
                      <a:pt x="622143" y="0"/>
                    </a:lnTo>
                    <a:cubicBezTo>
                      <a:pt x="727440" y="0"/>
                      <a:pt x="812800" y="85360"/>
                      <a:pt x="812800" y="190657"/>
                    </a:cubicBezTo>
                    <a:close/>
                  </a:path>
                </a:pathLst>
              </a:custGeom>
              <a:solidFill>
                <a:srgbClr val="D83D96"/>
              </a:solidFill>
            </p:spPr>
            <p:txBody>
              <a:bodyPr/>
              <a:lstStyle/>
              <a:p>
                <a:endParaRPr lang="en-GB"/>
              </a:p>
            </p:txBody>
          </p:sp>
          <p:sp>
            <p:nvSpPr>
              <p:cNvPr id="18" name="TextBox 18"/>
              <p:cNvSpPr txBox="1"/>
              <p:nvPr/>
            </p:nvSpPr>
            <p:spPr>
              <a:xfrm>
                <a:off x="0" y="-66675"/>
                <a:ext cx="812800" cy="731173"/>
              </a:xfrm>
              <a:prstGeom prst="rect">
                <a:avLst/>
              </a:prstGeom>
            </p:spPr>
            <p:txBody>
              <a:bodyPr lIns="50800" tIns="50800" rIns="50800" bIns="50800" rtlCol="0" anchor="ctr"/>
              <a:lstStyle/>
              <a:p>
                <a:pPr algn="ctr">
                  <a:lnSpc>
                    <a:spcPts val="3663"/>
                  </a:lnSpc>
                </a:pPr>
                <a:endParaRPr/>
              </a:p>
            </p:txBody>
          </p:sp>
        </p:grpSp>
        <p:sp>
          <p:nvSpPr>
            <p:cNvPr id="19" name="TextBox 19"/>
            <p:cNvSpPr txBox="1"/>
            <p:nvPr/>
          </p:nvSpPr>
          <p:spPr>
            <a:xfrm>
              <a:off x="324855" y="4882408"/>
              <a:ext cx="3465089" cy="2351828"/>
            </a:xfrm>
            <a:prstGeom prst="rect">
              <a:avLst/>
            </a:prstGeom>
          </p:spPr>
          <p:txBody>
            <a:bodyPr lIns="0" tIns="0" rIns="0" bIns="0" rtlCol="0" anchor="t">
              <a:spAutoFit/>
            </a:bodyPr>
            <a:lstStyle/>
            <a:p>
              <a:pPr algn="ctr">
                <a:lnSpc>
                  <a:spcPts val="4759"/>
                </a:lnSpc>
              </a:pPr>
              <a:r>
                <a:rPr lang="en-US" sz="3399">
                  <a:solidFill>
                    <a:srgbClr val="FFFFFF"/>
                  </a:solidFill>
                  <a:latin typeface="Canva Sans"/>
                  <a:ea typeface="Canva Sans"/>
                  <a:cs typeface="Canva Sans"/>
                  <a:sym typeface="Canva Sans"/>
                </a:rPr>
                <a:t>STEM</a:t>
              </a:r>
            </a:p>
            <a:p>
              <a:pPr algn="ctr">
                <a:lnSpc>
                  <a:spcPts val="4759"/>
                </a:lnSpc>
              </a:pPr>
              <a:r>
                <a:rPr lang="en-US" sz="3399">
                  <a:solidFill>
                    <a:srgbClr val="FFFFFF"/>
                  </a:solidFill>
                  <a:latin typeface="Canva Sans"/>
                  <a:ea typeface="Canva Sans"/>
                  <a:cs typeface="Canva Sans"/>
                  <a:sym typeface="Canva Sans"/>
                </a:rPr>
                <a:t>Mentoring Project</a:t>
              </a:r>
            </a:p>
          </p:txBody>
        </p:sp>
        <p:sp>
          <p:nvSpPr>
            <p:cNvPr id="20" name="TextBox 20"/>
            <p:cNvSpPr txBox="1"/>
            <p:nvPr/>
          </p:nvSpPr>
          <p:spPr>
            <a:xfrm>
              <a:off x="7427673" y="4743023"/>
              <a:ext cx="3465089" cy="3151928"/>
            </a:xfrm>
            <a:prstGeom prst="rect">
              <a:avLst/>
            </a:prstGeom>
          </p:spPr>
          <p:txBody>
            <a:bodyPr lIns="0" tIns="0" rIns="0" bIns="0" rtlCol="0" anchor="t">
              <a:spAutoFit/>
            </a:bodyPr>
            <a:lstStyle/>
            <a:p>
              <a:pPr algn="ctr">
                <a:lnSpc>
                  <a:spcPts val="4759"/>
                </a:lnSpc>
              </a:pPr>
              <a:r>
                <a:rPr lang="en-US" sz="3399">
                  <a:solidFill>
                    <a:srgbClr val="FFFFFF"/>
                  </a:solidFill>
                  <a:latin typeface="Canva Sans"/>
                  <a:ea typeface="Canva Sans"/>
                  <a:cs typeface="Canva Sans"/>
                  <a:sym typeface="Canva Sans"/>
                </a:rPr>
                <a:t>Young Carers Mentoring Project</a:t>
              </a:r>
            </a:p>
          </p:txBody>
        </p:sp>
      </p:grpSp>
      <p:sp>
        <p:nvSpPr>
          <p:cNvPr id="21" name="TextBox 21"/>
          <p:cNvSpPr txBox="1"/>
          <p:nvPr/>
        </p:nvSpPr>
        <p:spPr>
          <a:xfrm>
            <a:off x="7834985" y="4590018"/>
            <a:ext cx="2548979" cy="464820"/>
          </a:xfrm>
          <a:prstGeom prst="rect">
            <a:avLst/>
          </a:prstGeom>
        </p:spPr>
        <p:txBody>
          <a:bodyPr lIns="0" tIns="0" rIns="0" bIns="0" rtlCol="0" anchor="t">
            <a:spAutoFit/>
          </a:bodyPr>
          <a:lstStyle/>
          <a:p>
            <a:pPr algn="ctr">
              <a:lnSpc>
                <a:spcPts val="3780"/>
              </a:lnSpc>
            </a:pPr>
            <a:r>
              <a:rPr lang="en-US" sz="2700">
                <a:solidFill>
                  <a:srgbClr val="FFFFFF"/>
                </a:solidFill>
                <a:latin typeface="Canva Sans"/>
                <a:ea typeface="Canva Sans"/>
                <a:cs typeface="Canva Sans"/>
                <a:sym typeface="Canva Sans"/>
              </a:rPr>
              <a:t>13-14 years old </a:t>
            </a:r>
          </a:p>
        </p:txBody>
      </p:sp>
      <p:sp>
        <p:nvSpPr>
          <p:cNvPr id="22" name="TextBox 22"/>
          <p:cNvSpPr txBox="1"/>
          <p:nvPr/>
        </p:nvSpPr>
        <p:spPr>
          <a:xfrm>
            <a:off x="7835029" y="8177753"/>
            <a:ext cx="2197298" cy="464820"/>
          </a:xfrm>
          <a:prstGeom prst="rect">
            <a:avLst/>
          </a:prstGeom>
        </p:spPr>
        <p:txBody>
          <a:bodyPr lIns="0" tIns="0" rIns="0" bIns="0" rtlCol="0" anchor="t">
            <a:spAutoFit/>
          </a:bodyPr>
          <a:lstStyle/>
          <a:p>
            <a:pPr algn="ctr">
              <a:lnSpc>
                <a:spcPts val="3780"/>
              </a:lnSpc>
            </a:pPr>
            <a:r>
              <a:rPr lang="en-US" sz="2700">
                <a:solidFill>
                  <a:srgbClr val="FFFFFF"/>
                </a:solidFill>
                <a:latin typeface="Canva Sans"/>
                <a:ea typeface="Canva Sans"/>
                <a:cs typeface="Canva Sans"/>
                <a:sym typeface="Canva Sans"/>
              </a:rPr>
              <a:t>Industry Visit</a:t>
            </a:r>
          </a:p>
        </p:txBody>
      </p:sp>
      <p:sp>
        <p:nvSpPr>
          <p:cNvPr id="23" name="TextBox 23"/>
          <p:cNvSpPr txBox="1"/>
          <p:nvPr/>
        </p:nvSpPr>
        <p:spPr>
          <a:xfrm>
            <a:off x="7763376" y="7402477"/>
            <a:ext cx="4222403" cy="464820"/>
          </a:xfrm>
          <a:prstGeom prst="rect">
            <a:avLst/>
          </a:prstGeom>
        </p:spPr>
        <p:txBody>
          <a:bodyPr lIns="0" tIns="0" rIns="0" bIns="0" rtlCol="0" anchor="t">
            <a:spAutoFit/>
          </a:bodyPr>
          <a:lstStyle/>
          <a:p>
            <a:pPr algn="ctr">
              <a:lnSpc>
                <a:spcPts val="3780"/>
              </a:lnSpc>
            </a:pPr>
            <a:r>
              <a:rPr lang="en-US" sz="2700">
                <a:solidFill>
                  <a:srgbClr val="FFFFFF"/>
                </a:solidFill>
                <a:latin typeface="Canva Sans"/>
                <a:ea typeface="Canva Sans"/>
                <a:cs typeface="Canva Sans"/>
                <a:sym typeface="Canva Sans"/>
              </a:rPr>
              <a:t>‘Meet the Expert’ session </a:t>
            </a:r>
          </a:p>
        </p:txBody>
      </p:sp>
      <p:sp>
        <p:nvSpPr>
          <p:cNvPr id="24" name="TextBox 24"/>
          <p:cNvSpPr txBox="1"/>
          <p:nvPr/>
        </p:nvSpPr>
        <p:spPr>
          <a:xfrm>
            <a:off x="7338300" y="6125332"/>
            <a:ext cx="5072554" cy="941070"/>
          </a:xfrm>
          <a:prstGeom prst="rect">
            <a:avLst/>
          </a:prstGeom>
        </p:spPr>
        <p:txBody>
          <a:bodyPr lIns="0" tIns="0" rIns="0" bIns="0" rtlCol="0" anchor="t">
            <a:spAutoFit/>
          </a:bodyPr>
          <a:lstStyle/>
          <a:p>
            <a:pPr algn="ctr">
              <a:lnSpc>
                <a:spcPts val="3780"/>
              </a:lnSpc>
            </a:pPr>
            <a:r>
              <a:rPr lang="en-US" sz="2700">
                <a:solidFill>
                  <a:srgbClr val="FFFFFF"/>
                </a:solidFill>
                <a:latin typeface="Canva Sans"/>
                <a:ea typeface="Canva Sans"/>
                <a:cs typeface="Canva Sans"/>
                <a:sym typeface="Canva Sans"/>
              </a:rPr>
              <a:t>Mentors studying a STEM subject</a:t>
            </a:r>
          </a:p>
        </p:txBody>
      </p:sp>
      <p:sp>
        <p:nvSpPr>
          <p:cNvPr id="25" name="TextBox 25"/>
          <p:cNvSpPr txBox="1"/>
          <p:nvPr/>
        </p:nvSpPr>
        <p:spPr>
          <a:xfrm>
            <a:off x="7834999" y="5432569"/>
            <a:ext cx="2745284" cy="464820"/>
          </a:xfrm>
          <a:prstGeom prst="rect">
            <a:avLst/>
          </a:prstGeom>
        </p:spPr>
        <p:txBody>
          <a:bodyPr lIns="0" tIns="0" rIns="0" bIns="0" rtlCol="0" anchor="t">
            <a:spAutoFit/>
          </a:bodyPr>
          <a:lstStyle/>
          <a:p>
            <a:pPr algn="ctr">
              <a:lnSpc>
                <a:spcPts val="3780"/>
              </a:lnSpc>
            </a:pPr>
            <a:r>
              <a:rPr lang="en-US" sz="2700">
                <a:solidFill>
                  <a:srgbClr val="FFFFFF"/>
                </a:solidFill>
                <a:latin typeface="Canva Sans"/>
                <a:ea typeface="Canva Sans"/>
                <a:cs typeface="Canva Sans"/>
                <a:sym typeface="Canva Sans"/>
              </a:rPr>
              <a:t>6-8 week project</a:t>
            </a:r>
          </a:p>
        </p:txBody>
      </p:sp>
      <p:sp>
        <p:nvSpPr>
          <p:cNvPr id="26" name="TextBox 26"/>
          <p:cNvSpPr txBox="1"/>
          <p:nvPr/>
        </p:nvSpPr>
        <p:spPr>
          <a:xfrm>
            <a:off x="814234" y="7060708"/>
            <a:ext cx="5451504" cy="905510"/>
          </a:xfrm>
          <a:prstGeom prst="rect">
            <a:avLst/>
          </a:prstGeom>
        </p:spPr>
        <p:txBody>
          <a:bodyPr lIns="0" tIns="0" rIns="0" bIns="0" rtlCol="0" anchor="t">
            <a:spAutoFit/>
          </a:bodyPr>
          <a:lstStyle/>
          <a:p>
            <a:pPr algn="ctr">
              <a:lnSpc>
                <a:spcPts val="3640"/>
              </a:lnSpc>
            </a:pPr>
            <a:r>
              <a:rPr lang="en-US" sz="2600">
                <a:solidFill>
                  <a:srgbClr val="FFFFFF"/>
                </a:solidFill>
                <a:latin typeface="Canva Sans"/>
                <a:ea typeface="Canva Sans"/>
                <a:cs typeface="Canva Sans"/>
                <a:sym typeface="Canva Sans"/>
              </a:rPr>
              <a:t>Visit to industry/university campus</a:t>
            </a:r>
          </a:p>
        </p:txBody>
      </p:sp>
      <p:sp>
        <p:nvSpPr>
          <p:cNvPr id="27" name="TextBox 27"/>
          <p:cNvSpPr txBox="1"/>
          <p:nvPr/>
        </p:nvSpPr>
        <p:spPr>
          <a:xfrm>
            <a:off x="836047" y="5861784"/>
            <a:ext cx="5641805" cy="905510"/>
          </a:xfrm>
          <a:prstGeom prst="rect">
            <a:avLst/>
          </a:prstGeom>
        </p:spPr>
        <p:txBody>
          <a:bodyPr lIns="0" tIns="0" rIns="0" bIns="0" rtlCol="0" anchor="t">
            <a:spAutoFit/>
          </a:bodyPr>
          <a:lstStyle/>
          <a:p>
            <a:pPr algn="ctr">
              <a:lnSpc>
                <a:spcPts val="3640"/>
              </a:lnSpc>
            </a:pPr>
            <a:r>
              <a:rPr lang="en-US" sz="2600">
                <a:solidFill>
                  <a:srgbClr val="FFFFFF"/>
                </a:solidFill>
                <a:latin typeface="Canva Sans"/>
                <a:ea typeface="Canva Sans"/>
                <a:cs typeface="Canva Sans"/>
                <a:sym typeface="Canva Sans"/>
              </a:rPr>
              <a:t>Mentors studying a range of subject</a:t>
            </a:r>
          </a:p>
        </p:txBody>
      </p:sp>
      <p:grpSp>
        <p:nvGrpSpPr>
          <p:cNvPr id="28" name="Group 28"/>
          <p:cNvGrpSpPr/>
          <p:nvPr/>
        </p:nvGrpSpPr>
        <p:grpSpPr>
          <a:xfrm>
            <a:off x="650469" y="7057037"/>
            <a:ext cx="402590" cy="402590"/>
            <a:chOff x="0" y="0"/>
            <a:chExt cx="812800" cy="812800"/>
          </a:xfrm>
        </p:grpSpPr>
        <p:sp>
          <p:nvSpPr>
            <p:cNvPr id="29" name="Freeform 2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913"/>
            </a:solidFill>
          </p:spPr>
          <p:txBody>
            <a:bodyPr/>
            <a:lstStyle/>
            <a:p>
              <a:endParaRPr lang="en-GB"/>
            </a:p>
          </p:txBody>
        </p:sp>
        <p:sp>
          <p:nvSpPr>
            <p:cNvPr id="30" name="TextBox 30"/>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31" name="Group 31"/>
          <p:cNvGrpSpPr/>
          <p:nvPr/>
        </p:nvGrpSpPr>
        <p:grpSpPr>
          <a:xfrm>
            <a:off x="630615" y="5918934"/>
            <a:ext cx="410865" cy="410865"/>
            <a:chOff x="0" y="0"/>
            <a:chExt cx="812800" cy="812800"/>
          </a:xfrm>
        </p:grpSpPr>
        <p:sp>
          <p:nvSpPr>
            <p:cNvPr id="32" name="Freeform 3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913"/>
            </a:solidFill>
          </p:spPr>
          <p:txBody>
            <a:bodyPr/>
            <a:lstStyle/>
            <a:p>
              <a:endParaRPr lang="en-GB"/>
            </a:p>
          </p:txBody>
        </p:sp>
        <p:sp>
          <p:nvSpPr>
            <p:cNvPr id="33" name="TextBox 33"/>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34" name="Group 34"/>
          <p:cNvGrpSpPr/>
          <p:nvPr/>
        </p:nvGrpSpPr>
        <p:grpSpPr>
          <a:xfrm>
            <a:off x="650469" y="4344446"/>
            <a:ext cx="3584085" cy="1271812"/>
            <a:chOff x="0" y="0"/>
            <a:chExt cx="4778780" cy="1695749"/>
          </a:xfrm>
        </p:grpSpPr>
        <p:grpSp>
          <p:nvGrpSpPr>
            <p:cNvPr id="35" name="Group 35"/>
            <p:cNvGrpSpPr/>
            <p:nvPr/>
          </p:nvGrpSpPr>
          <p:grpSpPr>
            <a:xfrm>
              <a:off x="9203" y="61779"/>
              <a:ext cx="487680" cy="487680"/>
              <a:chOff x="0" y="0"/>
              <a:chExt cx="812800" cy="812800"/>
            </a:xfrm>
          </p:grpSpPr>
          <p:sp>
            <p:nvSpPr>
              <p:cNvPr id="36" name="Freeform 3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913"/>
              </a:solidFill>
            </p:spPr>
            <p:txBody>
              <a:bodyPr/>
              <a:lstStyle/>
              <a:p>
                <a:endParaRPr lang="en-GB"/>
              </a:p>
            </p:txBody>
          </p:sp>
          <p:sp>
            <p:nvSpPr>
              <p:cNvPr id="37" name="TextBox 37"/>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sp>
          <p:nvSpPr>
            <p:cNvPr id="38" name="TextBox 38"/>
            <p:cNvSpPr txBox="1"/>
            <p:nvPr/>
          </p:nvSpPr>
          <p:spPr>
            <a:xfrm>
              <a:off x="932267" y="-57150"/>
              <a:ext cx="3430429" cy="600709"/>
            </a:xfrm>
            <a:prstGeom prst="rect">
              <a:avLst/>
            </a:prstGeom>
          </p:spPr>
          <p:txBody>
            <a:bodyPr lIns="0" tIns="0" rIns="0" bIns="0" rtlCol="0" anchor="t">
              <a:spAutoFit/>
            </a:bodyPr>
            <a:lstStyle/>
            <a:p>
              <a:pPr algn="ctr">
                <a:lnSpc>
                  <a:spcPts val="3780"/>
                </a:lnSpc>
              </a:pPr>
              <a:r>
                <a:rPr lang="en-US" sz="2700">
                  <a:solidFill>
                    <a:srgbClr val="FFFFFF"/>
                  </a:solidFill>
                  <a:latin typeface="Canva Sans"/>
                  <a:ea typeface="Canva Sans"/>
                  <a:cs typeface="Canva Sans"/>
                  <a:sym typeface="Canva Sans"/>
                </a:rPr>
                <a:t>16-19 years old </a:t>
              </a:r>
            </a:p>
          </p:txBody>
        </p:sp>
        <p:sp>
          <p:nvSpPr>
            <p:cNvPr id="39" name="TextBox 39"/>
            <p:cNvSpPr txBox="1"/>
            <p:nvPr/>
          </p:nvSpPr>
          <p:spPr>
            <a:xfrm>
              <a:off x="820984" y="1117053"/>
              <a:ext cx="3957796" cy="578696"/>
            </a:xfrm>
            <a:prstGeom prst="rect">
              <a:avLst/>
            </a:prstGeom>
          </p:spPr>
          <p:txBody>
            <a:bodyPr lIns="0" tIns="0" rIns="0" bIns="0" rtlCol="0" anchor="t">
              <a:spAutoFit/>
            </a:bodyPr>
            <a:lstStyle/>
            <a:p>
              <a:pPr algn="ctr">
                <a:lnSpc>
                  <a:spcPts val="3640"/>
                </a:lnSpc>
              </a:pPr>
              <a:r>
                <a:rPr lang="en-US" sz="2600">
                  <a:solidFill>
                    <a:srgbClr val="FFFFFF"/>
                  </a:solidFill>
                  <a:latin typeface="Canva Sans"/>
                  <a:ea typeface="Canva Sans"/>
                  <a:cs typeface="Canva Sans"/>
                  <a:sym typeface="Canva Sans"/>
                </a:rPr>
                <a:t>10 week project</a:t>
              </a:r>
            </a:p>
          </p:txBody>
        </p:sp>
        <p:grpSp>
          <p:nvGrpSpPr>
            <p:cNvPr id="40" name="Group 40"/>
            <p:cNvGrpSpPr/>
            <p:nvPr/>
          </p:nvGrpSpPr>
          <p:grpSpPr>
            <a:xfrm>
              <a:off x="0" y="1152190"/>
              <a:ext cx="506085" cy="506085"/>
              <a:chOff x="0" y="0"/>
              <a:chExt cx="812800" cy="812800"/>
            </a:xfrm>
          </p:grpSpPr>
          <p:sp>
            <p:nvSpPr>
              <p:cNvPr id="41" name="Freeform 4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913"/>
              </a:solidFill>
            </p:spPr>
            <p:txBody>
              <a:bodyPr/>
              <a:lstStyle/>
              <a:p>
                <a:endParaRPr lang="en-GB"/>
              </a:p>
            </p:txBody>
          </p:sp>
          <p:sp>
            <p:nvSpPr>
              <p:cNvPr id="42" name="TextBox 42"/>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grpSp>
        <p:nvGrpSpPr>
          <p:cNvPr id="43" name="Group 43"/>
          <p:cNvGrpSpPr/>
          <p:nvPr/>
        </p:nvGrpSpPr>
        <p:grpSpPr>
          <a:xfrm>
            <a:off x="7197558" y="4647168"/>
            <a:ext cx="333184" cy="333184"/>
            <a:chOff x="0" y="0"/>
            <a:chExt cx="812800" cy="812800"/>
          </a:xfrm>
        </p:grpSpPr>
        <p:sp>
          <p:nvSpPr>
            <p:cNvPr id="44" name="Freeform 4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DC63F"/>
            </a:solidFill>
          </p:spPr>
          <p:txBody>
            <a:bodyPr/>
            <a:lstStyle/>
            <a:p>
              <a:endParaRPr lang="en-GB"/>
            </a:p>
          </p:txBody>
        </p:sp>
        <p:sp>
          <p:nvSpPr>
            <p:cNvPr id="45" name="TextBox 45"/>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46" name="Group 46"/>
          <p:cNvGrpSpPr/>
          <p:nvPr/>
        </p:nvGrpSpPr>
        <p:grpSpPr>
          <a:xfrm>
            <a:off x="7197558" y="5449666"/>
            <a:ext cx="333184" cy="333184"/>
            <a:chOff x="0" y="0"/>
            <a:chExt cx="812800" cy="812800"/>
          </a:xfrm>
        </p:grpSpPr>
        <p:sp>
          <p:nvSpPr>
            <p:cNvPr id="47" name="Freeform 4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DC63F"/>
            </a:solidFill>
          </p:spPr>
          <p:txBody>
            <a:bodyPr/>
            <a:lstStyle/>
            <a:p>
              <a:endParaRPr lang="en-GB"/>
            </a:p>
          </p:txBody>
        </p:sp>
        <p:sp>
          <p:nvSpPr>
            <p:cNvPr id="48" name="TextBox 48"/>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49" name="Group 49"/>
          <p:cNvGrpSpPr/>
          <p:nvPr/>
        </p:nvGrpSpPr>
        <p:grpSpPr>
          <a:xfrm>
            <a:off x="7186176" y="6233938"/>
            <a:ext cx="333184" cy="333184"/>
            <a:chOff x="0" y="0"/>
            <a:chExt cx="812800" cy="812800"/>
          </a:xfrm>
        </p:grpSpPr>
        <p:sp>
          <p:nvSpPr>
            <p:cNvPr id="50" name="Freeform 5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DC63F"/>
            </a:solidFill>
          </p:spPr>
          <p:txBody>
            <a:bodyPr/>
            <a:lstStyle/>
            <a:p>
              <a:endParaRPr lang="en-GB"/>
            </a:p>
          </p:txBody>
        </p:sp>
        <p:sp>
          <p:nvSpPr>
            <p:cNvPr id="51" name="TextBox 51"/>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52" name="Group 52"/>
          <p:cNvGrpSpPr/>
          <p:nvPr/>
        </p:nvGrpSpPr>
        <p:grpSpPr>
          <a:xfrm>
            <a:off x="7171709" y="7466452"/>
            <a:ext cx="333184" cy="333184"/>
            <a:chOff x="0" y="0"/>
            <a:chExt cx="812800" cy="812800"/>
          </a:xfrm>
        </p:grpSpPr>
        <p:sp>
          <p:nvSpPr>
            <p:cNvPr id="53" name="Freeform 5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DC63F"/>
            </a:solidFill>
          </p:spPr>
          <p:txBody>
            <a:bodyPr/>
            <a:lstStyle/>
            <a:p>
              <a:endParaRPr lang="en-GB"/>
            </a:p>
          </p:txBody>
        </p:sp>
        <p:sp>
          <p:nvSpPr>
            <p:cNvPr id="54" name="TextBox 54"/>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55" name="Group 55"/>
          <p:cNvGrpSpPr/>
          <p:nvPr/>
        </p:nvGrpSpPr>
        <p:grpSpPr>
          <a:xfrm>
            <a:off x="7171709" y="8319669"/>
            <a:ext cx="333184" cy="333184"/>
            <a:chOff x="0" y="0"/>
            <a:chExt cx="812800" cy="812800"/>
          </a:xfrm>
        </p:grpSpPr>
        <p:sp>
          <p:nvSpPr>
            <p:cNvPr id="56" name="Freeform 5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DC63F"/>
            </a:solidFill>
          </p:spPr>
          <p:txBody>
            <a:bodyPr/>
            <a:lstStyle/>
            <a:p>
              <a:endParaRPr lang="en-GB"/>
            </a:p>
          </p:txBody>
        </p:sp>
        <p:sp>
          <p:nvSpPr>
            <p:cNvPr id="57" name="TextBox 57"/>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sp>
        <p:nvSpPr>
          <p:cNvPr id="58" name="TextBox 58"/>
          <p:cNvSpPr txBox="1"/>
          <p:nvPr/>
        </p:nvSpPr>
        <p:spPr>
          <a:xfrm>
            <a:off x="11985734" y="6176788"/>
            <a:ext cx="6767393" cy="941070"/>
          </a:xfrm>
          <a:prstGeom prst="rect">
            <a:avLst/>
          </a:prstGeom>
        </p:spPr>
        <p:txBody>
          <a:bodyPr lIns="0" tIns="0" rIns="0" bIns="0" rtlCol="0" anchor="t">
            <a:spAutoFit/>
          </a:bodyPr>
          <a:lstStyle/>
          <a:p>
            <a:pPr algn="ctr">
              <a:lnSpc>
                <a:spcPts val="3780"/>
              </a:lnSpc>
            </a:pPr>
            <a:r>
              <a:rPr lang="en-US" sz="2700">
                <a:solidFill>
                  <a:srgbClr val="FFFFFF"/>
                </a:solidFill>
                <a:latin typeface="Canva Sans"/>
                <a:ea typeface="Canva Sans"/>
                <a:cs typeface="Canva Sans"/>
                <a:sym typeface="Canva Sans"/>
              </a:rPr>
              <a:t>Mentors who are carers or have experience of caring</a:t>
            </a:r>
          </a:p>
        </p:txBody>
      </p:sp>
      <p:sp>
        <p:nvSpPr>
          <p:cNvPr id="59" name="TextBox 59"/>
          <p:cNvSpPr txBox="1"/>
          <p:nvPr/>
        </p:nvSpPr>
        <p:spPr>
          <a:xfrm>
            <a:off x="12242909" y="7467108"/>
            <a:ext cx="5684739" cy="941070"/>
          </a:xfrm>
          <a:prstGeom prst="rect">
            <a:avLst/>
          </a:prstGeom>
        </p:spPr>
        <p:txBody>
          <a:bodyPr lIns="0" tIns="0" rIns="0" bIns="0" rtlCol="0" anchor="t">
            <a:spAutoFit/>
          </a:bodyPr>
          <a:lstStyle/>
          <a:p>
            <a:pPr algn="ctr">
              <a:lnSpc>
                <a:spcPts val="3780"/>
              </a:lnSpc>
            </a:pPr>
            <a:r>
              <a:rPr lang="en-US" sz="2700">
                <a:solidFill>
                  <a:srgbClr val="FFFFFF"/>
                </a:solidFill>
                <a:latin typeface="Canva Sans"/>
                <a:ea typeface="Canva Sans"/>
                <a:cs typeface="Canva Sans"/>
                <a:sym typeface="Canva Sans"/>
              </a:rPr>
              <a:t>Visit to industry/university campus</a:t>
            </a:r>
          </a:p>
        </p:txBody>
      </p:sp>
      <p:sp>
        <p:nvSpPr>
          <p:cNvPr id="60" name="TextBox 60"/>
          <p:cNvSpPr txBox="1"/>
          <p:nvPr/>
        </p:nvSpPr>
        <p:spPr>
          <a:xfrm>
            <a:off x="12831861" y="4672755"/>
            <a:ext cx="2573655" cy="464820"/>
          </a:xfrm>
          <a:prstGeom prst="rect">
            <a:avLst/>
          </a:prstGeom>
        </p:spPr>
        <p:txBody>
          <a:bodyPr lIns="0" tIns="0" rIns="0" bIns="0" rtlCol="0" anchor="t">
            <a:spAutoFit/>
          </a:bodyPr>
          <a:lstStyle/>
          <a:p>
            <a:pPr algn="ctr">
              <a:lnSpc>
                <a:spcPts val="3780"/>
              </a:lnSpc>
            </a:pPr>
            <a:r>
              <a:rPr lang="en-US" sz="2700">
                <a:solidFill>
                  <a:srgbClr val="FFFFFF"/>
                </a:solidFill>
                <a:latin typeface="Canva Sans"/>
                <a:ea typeface="Canva Sans"/>
                <a:cs typeface="Canva Sans"/>
                <a:sym typeface="Canva Sans"/>
              </a:rPr>
              <a:t>14-25 years old </a:t>
            </a:r>
          </a:p>
        </p:txBody>
      </p:sp>
      <p:sp>
        <p:nvSpPr>
          <p:cNvPr id="61" name="TextBox 61"/>
          <p:cNvSpPr txBox="1"/>
          <p:nvPr/>
        </p:nvSpPr>
        <p:spPr>
          <a:xfrm>
            <a:off x="12791109" y="5454115"/>
            <a:ext cx="2862129" cy="464820"/>
          </a:xfrm>
          <a:prstGeom prst="rect">
            <a:avLst/>
          </a:prstGeom>
        </p:spPr>
        <p:txBody>
          <a:bodyPr lIns="0" tIns="0" rIns="0" bIns="0" rtlCol="0" anchor="t">
            <a:spAutoFit/>
          </a:bodyPr>
          <a:lstStyle/>
          <a:p>
            <a:pPr algn="ctr">
              <a:lnSpc>
                <a:spcPts val="3780"/>
              </a:lnSpc>
            </a:pPr>
            <a:r>
              <a:rPr lang="en-US" sz="2700">
                <a:solidFill>
                  <a:srgbClr val="FFFFFF"/>
                </a:solidFill>
                <a:latin typeface="Canva Sans"/>
                <a:ea typeface="Canva Sans"/>
                <a:cs typeface="Canva Sans"/>
                <a:sym typeface="Canva Sans"/>
              </a:rPr>
              <a:t>6-8 week project</a:t>
            </a:r>
          </a:p>
        </p:txBody>
      </p:sp>
      <p:grpSp>
        <p:nvGrpSpPr>
          <p:cNvPr id="62" name="Group 62"/>
          <p:cNvGrpSpPr/>
          <p:nvPr/>
        </p:nvGrpSpPr>
        <p:grpSpPr>
          <a:xfrm>
            <a:off x="12193878" y="4729905"/>
            <a:ext cx="333184" cy="333184"/>
            <a:chOff x="0" y="0"/>
            <a:chExt cx="812800" cy="812800"/>
          </a:xfrm>
        </p:grpSpPr>
        <p:sp>
          <p:nvSpPr>
            <p:cNvPr id="63" name="Freeform 6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3D96"/>
            </a:solidFill>
          </p:spPr>
          <p:txBody>
            <a:bodyPr/>
            <a:lstStyle/>
            <a:p>
              <a:endParaRPr lang="en-GB"/>
            </a:p>
          </p:txBody>
        </p:sp>
        <p:sp>
          <p:nvSpPr>
            <p:cNvPr id="64" name="TextBox 64"/>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65" name="Group 65"/>
          <p:cNvGrpSpPr/>
          <p:nvPr/>
        </p:nvGrpSpPr>
        <p:grpSpPr>
          <a:xfrm>
            <a:off x="12193878" y="5526962"/>
            <a:ext cx="333184" cy="333184"/>
            <a:chOff x="0" y="0"/>
            <a:chExt cx="812800" cy="812800"/>
          </a:xfrm>
        </p:grpSpPr>
        <p:sp>
          <p:nvSpPr>
            <p:cNvPr id="66" name="Freeform 6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3D96"/>
            </a:solidFill>
          </p:spPr>
          <p:txBody>
            <a:bodyPr/>
            <a:lstStyle/>
            <a:p>
              <a:endParaRPr lang="en-GB"/>
            </a:p>
          </p:txBody>
        </p:sp>
        <p:sp>
          <p:nvSpPr>
            <p:cNvPr id="67" name="TextBox 67"/>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68" name="Group 68"/>
          <p:cNvGrpSpPr/>
          <p:nvPr/>
        </p:nvGrpSpPr>
        <p:grpSpPr>
          <a:xfrm>
            <a:off x="12193878" y="6343114"/>
            <a:ext cx="333184" cy="333184"/>
            <a:chOff x="0" y="0"/>
            <a:chExt cx="812800" cy="812800"/>
          </a:xfrm>
        </p:grpSpPr>
        <p:sp>
          <p:nvSpPr>
            <p:cNvPr id="69" name="Freeform 6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3D96"/>
            </a:solidFill>
          </p:spPr>
          <p:txBody>
            <a:bodyPr/>
            <a:lstStyle/>
            <a:p>
              <a:endParaRPr lang="en-GB"/>
            </a:p>
          </p:txBody>
        </p:sp>
        <p:sp>
          <p:nvSpPr>
            <p:cNvPr id="70" name="TextBox 70"/>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71" name="Group 71"/>
          <p:cNvGrpSpPr/>
          <p:nvPr/>
        </p:nvGrpSpPr>
        <p:grpSpPr>
          <a:xfrm>
            <a:off x="12244263" y="7575058"/>
            <a:ext cx="333184" cy="333184"/>
            <a:chOff x="0" y="0"/>
            <a:chExt cx="812800" cy="812800"/>
          </a:xfrm>
        </p:grpSpPr>
        <p:sp>
          <p:nvSpPr>
            <p:cNvPr id="72" name="Freeform 7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3D96"/>
            </a:solidFill>
          </p:spPr>
          <p:txBody>
            <a:bodyPr/>
            <a:lstStyle/>
            <a:p>
              <a:endParaRPr lang="en-GB"/>
            </a:p>
          </p:txBody>
        </p:sp>
        <p:sp>
          <p:nvSpPr>
            <p:cNvPr id="73" name="TextBox 73"/>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sp>
        <p:nvSpPr>
          <p:cNvPr id="74" name="TextBox 74"/>
          <p:cNvSpPr txBox="1"/>
          <p:nvPr/>
        </p:nvSpPr>
        <p:spPr>
          <a:xfrm>
            <a:off x="1028700" y="8194490"/>
            <a:ext cx="5451504" cy="448310"/>
          </a:xfrm>
          <a:prstGeom prst="rect">
            <a:avLst/>
          </a:prstGeom>
        </p:spPr>
        <p:txBody>
          <a:bodyPr lIns="0" tIns="0" rIns="0" bIns="0" rtlCol="0" anchor="t">
            <a:spAutoFit/>
          </a:bodyPr>
          <a:lstStyle/>
          <a:p>
            <a:pPr algn="ctr">
              <a:lnSpc>
                <a:spcPts val="3640"/>
              </a:lnSpc>
            </a:pPr>
            <a:r>
              <a:rPr lang="en-US" sz="2600">
                <a:solidFill>
                  <a:srgbClr val="FFFFFF"/>
                </a:solidFill>
                <a:latin typeface="Canva Sans"/>
                <a:ea typeface="Canva Sans"/>
                <a:cs typeface="Canva Sans"/>
                <a:sym typeface="Canva Sans"/>
              </a:rPr>
              <a:t>Optional On-Line Training</a:t>
            </a:r>
          </a:p>
        </p:txBody>
      </p:sp>
      <p:sp>
        <p:nvSpPr>
          <p:cNvPr id="75" name="TextBox 75"/>
          <p:cNvSpPr txBox="1"/>
          <p:nvPr/>
        </p:nvSpPr>
        <p:spPr>
          <a:xfrm>
            <a:off x="1115937" y="8976582"/>
            <a:ext cx="5451504" cy="448310"/>
          </a:xfrm>
          <a:prstGeom prst="rect">
            <a:avLst/>
          </a:prstGeom>
        </p:spPr>
        <p:txBody>
          <a:bodyPr lIns="0" tIns="0" rIns="0" bIns="0" rtlCol="0" anchor="t">
            <a:spAutoFit/>
          </a:bodyPr>
          <a:lstStyle/>
          <a:p>
            <a:pPr algn="ctr">
              <a:lnSpc>
                <a:spcPts val="3640"/>
              </a:lnSpc>
            </a:pPr>
            <a:r>
              <a:rPr lang="en-US" sz="2600">
                <a:solidFill>
                  <a:srgbClr val="FFFFFF"/>
                </a:solidFill>
                <a:latin typeface="Canva Sans"/>
                <a:ea typeface="Canva Sans"/>
                <a:cs typeface="Canva Sans"/>
                <a:sym typeface="Canva Sans"/>
              </a:rPr>
              <a:t>Funding to attend an Open Day</a:t>
            </a:r>
          </a:p>
        </p:txBody>
      </p:sp>
      <p:grpSp>
        <p:nvGrpSpPr>
          <p:cNvPr id="76" name="Group 76"/>
          <p:cNvGrpSpPr/>
          <p:nvPr/>
        </p:nvGrpSpPr>
        <p:grpSpPr>
          <a:xfrm>
            <a:off x="713347" y="8083671"/>
            <a:ext cx="402590" cy="402590"/>
            <a:chOff x="0" y="0"/>
            <a:chExt cx="812800" cy="812800"/>
          </a:xfrm>
        </p:grpSpPr>
        <p:sp>
          <p:nvSpPr>
            <p:cNvPr id="77" name="Freeform 7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913"/>
            </a:solidFill>
          </p:spPr>
          <p:txBody>
            <a:bodyPr/>
            <a:lstStyle/>
            <a:p>
              <a:endParaRPr lang="en-GB"/>
            </a:p>
          </p:txBody>
        </p:sp>
        <p:sp>
          <p:nvSpPr>
            <p:cNvPr id="78" name="TextBox 78"/>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79" name="Group 79"/>
          <p:cNvGrpSpPr/>
          <p:nvPr/>
        </p:nvGrpSpPr>
        <p:grpSpPr>
          <a:xfrm>
            <a:off x="713347" y="9033732"/>
            <a:ext cx="402590" cy="402590"/>
            <a:chOff x="0" y="0"/>
            <a:chExt cx="812800" cy="812800"/>
          </a:xfrm>
        </p:grpSpPr>
        <p:sp>
          <p:nvSpPr>
            <p:cNvPr id="80" name="Freeform 8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913"/>
            </a:solidFill>
          </p:spPr>
          <p:txBody>
            <a:bodyPr/>
            <a:lstStyle/>
            <a:p>
              <a:endParaRPr lang="en-GB"/>
            </a:p>
          </p:txBody>
        </p:sp>
        <p:sp>
          <p:nvSpPr>
            <p:cNvPr id="81" name="TextBox 81"/>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sp>
        <p:nvSpPr>
          <p:cNvPr id="82" name="TextBox 82"/>
          <p:cNvSpPr txBox="1"/>
          <p:nvPr/>
        </p:nvSpPr>
        <p:spPr>
          <a:xfrm>
            <a:off x="7763459" y="8963025"/>
            <a:ext cx="2363837" cy="941070"/>
          </a:xfrm>
          <a:prstGeom prst="rect">
            <a:avLst/>
          </a:prstGeom>
        </p:spPr>
        <p:txBody>
          <a:bodyPr lIns="0" tIns="0" rIns="0" bIns="0" rtlCol="0" anchor="t">
            <a:spAutoFit/>
          </a:bodyPr>
          <a:lstStyle/>
          <a:p>
            <a:pPr algn="ctr">
              <a:lnSpc>
                <a:spcPts val="3780"/>
              </a:lnSpc>
            </a:pPr>
            <a:r>
              <a:rPr lang="en-US" sz="2700">
                <a:solidFill>
                  <a:srgbClr val="FFFFFF"/>
                </a:solidFill>
                <a:latin typeface="Canva Sans"/>
                <a:ea typeface="Canva Sans"/>
                <a:cs typeface="Canva Sans"/>
                <a:sym typeface="Canva Sans"/>
              </a:rPr>
              <a:t>Pre-Recorded </a:t>
            </a:r>
          </a:p>
          <a:p>
            <a:pPr algn="ctr">
              <a:lnSpc>
                <a:spcPts val="3780"/>
              </a:lnSpc>
            </a:pPr>
            <a:r>
              <a:rPr lang="en-US" sz="2700">
                <a:solidFill>
                  <a:srgbClr val="FFFFFF"/>
                </a:solidFill>
                <a:latin typeface="Canva Sans"/>
                <a:ea typeface="Canva Sans"/>
                <a:cs typeface="Canva Sans"/>
                <a:sym typeface="Canva Sans"/>
              </a:rPr>
              <a:t>Masterclasses</a:t>
            </a:r>
          </a:p>
        </p:txBody>
      </p:sp>
      <p:grpSp>
        <p:nvGrpSpPr>
          <p:cNvPr id="83" name="Group 83"/>
          <p:cNvGrpSpPr/>
          <p:nvPr/>
        </p:nvGrpSpPr>
        <p:grpSpPr>
          <a:xfrm>
            <a:off x="7197558" y="9068435"/>
            <a:ext cx="333184" cy="333184"/>
            <a:chOff x="0" y="0"/>
            <a:chExt cx="812800" cy="812800"/>
          </a:xfrm>
        </p:grpSpPr>
        <p:sp>
          <p:nvSpPr>
            <p:cNvPr id="84" name="Freeform 8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DC63F"/>
            </a:solidFill>
          </p:spPr>
          <p:txBody>
            <a:bodyPr/>
            <a:lstStyle/>
            <a:p>
              <a:endParaRPr lang="en-GB"/>
            </a:p>
          </p:txBody>
        </p:sp>
        <p:sp>
          <p:nvSpPr>
            <p:cNvPr id="85" name="TextBox 85"/>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sp>
        <p:nvSpPr>
          <p:cNvPr id="86" name="TextBox 86"/>
          <p:cNvSpPr txBox="1"/>
          <p:nvPr/>
        </p:nvSpPr>
        <p:spPr>
          <a:xfrm>
            <a:off x="12193878" y="8585423"/>
            <a:ext cx="5451504" cy="448310"/>
          </a:xfrm>
          <a:prstGeom prst="rect">
            <a:avLst/>
          </a:prstGeom>
        </p:spPr>
        <p:txBody>
          <a:bodyPr lIns="0" tIns="0" rIns="0" bIns="0" rtlCol="0" anchor="t">
            <a:spAutoFit/>
          </a:bodyPr>
          <a:lstStyle/>
          <a:p>
            <a:pPr algn="ctr">
              <a:lnSpc>
                <a:spcPts val="3640"/>
              </a:lnSpc>
            </a:pPr>
            <a:r>
              <a:rPr lang="en-US" sz="2600">
                <a:solidFill>
                  <a:srgbClr val="FFFFFF"/>
                </a:solidFill>
                <a:latin typeface="Canva Sans"/>
                <a:ea typeface="Canva Sans"/>
                <a:cs typeface="Canva Sans"/>
                <a:sym typeface="Canva Sans"/>
              </a:rPr>
              <a:t>Optional On-Line Training</a:t>
            </a:r>
          </a:p>
        </p:txBody>
      </p:sp>
      <p:sp>
        <p:nvSpPr>
          <p:cNvPr id="87" name="TextBox 87"/>
          <p:cNvSpPr txBox="1"/>
          <p:nvPr/>
        </p:nvSpPr>
        <p:spPr>
          <a:xfrm>
            <a:off x="12675489" y="9290907"/>
            <a:ext cx="5451504" cy="448310"/>
          </a:xfrm>
          <a:prstGeom prst="rect">
            <a:avLst/>
          </a:prstGeom>
        </p:spPr>
        <p:txBody>
          <a:bodyPr lIns="0" tIns="0" rIns="0" bIns="0" rtlCol="0" anchor="t">
            <a:spAutoFit/>
          </a:bodyPr>
          <a:lstStyle/>
          <a:p>
            <a:pPr algn="ctr">
              <a:lnSpc>
                <a:spcPts val="3640"/>
              </a:lnSpc>
            </a:pPr>
            <a:r>
              <a:rPr lang="en-US" sz="2600">
                <a:solidFill>
                  <a:srgbClr val="FFFFFF"/>
                </a:solidFill>
                <a:latin typeface="Canva Sans"/>
                <a:ea typeface="Canva Sans"/>
                <a:cs typeface="Canva Sans"/>
                <a:sym typeface="Canva Sans"/>
              </a:rPr>
              <a:t>Funding to attend an Open Day</a:t>
            </a:r>
          </a:p>
        </p:txBody>
      </p:sp>
      <p:grpSp>
        <p:nvGrpSpPr>
          <p:cNvPr id="88" name="Group 88"/>
          <p:cNvGrpSpPr/>
          <p:nvPr/>
        </p:nvGrpSpPr>
        <p:grpSpPr>
          <a:xfrm>
            <a:off x="12244263" y="8601892"/>
            <a:ext cx="333184" cy="333184"/>
            <a:chOff x="0" y="0"/>
            <a:chExt cx="812800" cy="812800"/>
          </a:xfrm>
        </p:grpSpPr>
        <p:sp>
          <p:nvSpPr>
            <p:cNvPr id="89" name="Freeform 8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3D96"/>
            </a:solidFill>
          </p:spPr>
          <p:txBody>
            <a:bodyPr/>
            <a:lstStyle/>
            <a:p>
              <a:endParaRPr lang="en-GB"/>
            </a:p>
          </p:txBody>
        </p:sp>
        <p:sp>
          <p:nvSpPr>
            <p:cNvPr id="90" name="TextBox 90"/>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91" name="Group 91"/>
          <p:cNvGrpSpPr/>
          <p:nvPr/>
        </p:nvGrpSpPr>
        <p:grpSpPr>
          <a:xfrm>
            <a:off x="12244263" y="9377045"/>
            <a:ext cx="333184" cy="333184"/>
            <a:chOff x="0" y="0"/>
            <a:chExt cx="812800" cy="812800"/>
          </a:xfrm>
        </p:grpSpPr>
        <p:sp>
          <p:nvSpPr>
            <p:cNvPr id="92" name="Freeform 9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83D96"/>
            </a:solidFill>
          </p:spPr>
          <p:txBody>
            <a:bodyPr/>
            <a:lstStyle/>
            <a:p>
              <a:endParaRPr lang="en-GB"/>
            </a:p>
          </p:txBody>
        </p:sp>
        <p:sp>
          <p:nvSpPr>
            <p:cNvPr id="93" name="TextBox 93"/>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1C2C3B"/>
        </a:solidFill>
        <a:effectLst/>
      </p:bgPr>
    </p:bg>
    <p:spTree>
      <p:nvGrpSpPr>
        <p:cNvPr id="1" name=""/>
        <p:cNvGrpSpPr/>
        <p:nvPr/>
      </p:nvGrpSpPr>
      <p:grpSpPr>
        <a:xfrm>
          <a:off x="0" y="0"/>
          <a:ext cx="0" cy="0"/>
          <a:chOff x="0" y="0"/>
          <a:chExt cx="0" cy="0"/>
        </a:xfrm>
      </p:grpSpPr>
      <p:sp>
        <p:nvSpPr>
          <p:cNvPr id="2" name="Freeform 2"/>
          <p:cNvSpPr/>
          <p:nvPr/>
        </p:nvSpPr>
        <p:spPr>
          <a:xfrm>
            <a:off x="231210" y="337652"/>
            <a:ext cx="1209675" cy="1181100"/>
          </a:xfrm>
          <a:custGeom>
            <a:avLst/>
            <a:gdLst/>
            <a:ahLst/>
            <a:cxnLst/>
            <a:rect l="l" t="t" r="r" b="b"/>
            <a:pathLst>
              <a:path w="1209675" h="1181100">
                <a:moveTo>
                  <a:pt x="0" y="0"/>
                </a:moveTo>
                <a:lnTo>
                  <a:pt x="1209675" y="0"/>
                </a:lnTo>
                <a:lnTo>
                  <a:pt x="1209675" y="1181100"/>
                </a:lnTo>
                <a:lnTo>
                  <a:pt x="0" y="1181100"/>
                </a:lnTo>
                <a:lnTo>
                  <a:pt x="0" y="0"/>
                </a:lnTo>
                <a:close/>
              </a:path>
            </a:pathLst>
          </a:custGeom>
          <a:blipFill>
            <a:blip r:embed="rId3"/>
            <a:stretch>
              <a:fillRect/>
            </a:stretch>
          </a:blipFill>
        </p:spPr>
        <p:txBody>
          <a:bodyPr/>
          <a:lstStyle/>
          <a:p>
            <a:endParaRPr lang="en-GB"/>
          </a:p>
        </p:txBody>
      </p:sp>
      <p:grpSp>
        <p:nvGrpSpPr>
          <p:cNvPr id="3" name="Group 3"/>
          <p:cNvGrpSpPr>
            <a:grpSpLocks noChangeAspect="1"/>
          </p:cNvGrpSpPr>
          <p:nvPr/>
        </p:nvGrpSpPr>
        <p:grpSpPr>
          <a:xfrm>
            <a:off x="-368970" y="6909664"/>
            <a:ext cx="2646045" cy="3803875"/>
            <a:chOff x="0" y="0"/>
            <a:chExt cx="2646045" cy="3803866"/>
          </a:xfrm>
        </p:grpSpPr>
        <p:sp>
          <p:nvSpPr>
            <p:cNvPr id="4" name="Freeform 4"/>
            <p:cNvSpPr/>
            <p:nvPr/>
          </p:nvSpPr>
          <p:spPr>
            <a:xfrm>
              <a:off x="368935" y="110490"/>
              <a:ext cx="1894373" cy="3266821"/>
            </a:xfrm>
            <a:custGeom>
              <a:avLst/>
              <a:gdLst/>
              <a:ahLst/>
              <a:cxnLst/>
              <a:rect l="l" t="t" r="r" b="b"/>
              <a:pathLst>
                <a:path w="1894373" h="3266821">
                  <a:moveTo>
                    <a:pt x="0" y="0"/>
                  </a:moveTo>
                  <a:lnTo>
                    <a:pt x="0" y="227711"/>
                  </a:lnTo>
                  <a:lnTo>
                    <a:pt x="0" y="227711"/>
                  </a:lnTo>
                  <a:cubicBezTo>
                    <a:pt x="303657" y="300609"/>
                    <a:pt x="606298" y="393827"/>
                    <a:pt x="855091" y="587248"/>
                  </a:cubicBezTo>
                  <a:cubicBezTo>
                    <a:pt x="1109726" y="785368"/>
                    <a:pt x="1289812" y="1107694"/>
                    <a:pt x="1199896" y="1436243"/>
                  </a:cubicBezTo>
                  <a:cubicBezTo>
                    <a:pt x="1150366" y="1617091"/>
                    <a:pt x="1011682" y="1707388"/>
                    <a:pt x="900176" y="1846707"/>
                  </a:cubicBezTo>
                  <a:cubicBezTo>
                    <a:pt x="796671" y="1975993"/>
                    <a:pt x="751459" y="2151380"/>
                    <a:pt x="847979" y="2298065"/>
                  </a:cubicBezTo>
                  <a:cubicBezTo>
                    <a:pt x="939419" y="2437257"/>
                    <a:pt x="1099566" y="2493518"/>
                    <a:pt x="1255268" y="2525014"/>
                  </a:cubicBezTo>
                  <a:cubicBezTo>
                    <a:pt x="1421638" y="2558796"/>
                    <a:pt x="1584833" y="2594991"/>
                    <a:pt x="1652270" y="2769489"/>
                  </a:cubicBezTo>
                  <a:cubicBezTo>
                    <a:pt x="1719707" y="2943733"/>
                    <a:pt x="1582674" y="3094863"/>
                    <a:pt x="1608328" y="3266821"/>
                  </a:cubicBezTo>
                  <a:lnTo>
                    <a:pt x="1842008" y="3266821"/>
                  </a:lnTo>
                  <a:cubicBezTo>
                    <a:pt x="1814830" y="3208782"/>
                    <a:pt x="1842008" y="3145282"/>
                    <a:pt x="1863725" y="3077337"/>
                  </a:cubicBezTo>
                  <a:cubicBezTo>
                    <a:pt x="1910842" y="2930398"/>
                    <a:pt x="1904746" y="2781554"/>
                    <a:pt x="1837690" y="2641473"/>
                  </a:cubicBezTo>
                  <a:cubicBezTo>
                    <a:pt x="1763649" y="2486914"/>
                    <a:pt x="1624330" y="2387092"/>
                    <a:pt x="1461643" y="2342642"/>
                  </a:cubicBezTo>
                  <a:cubicBezTo>
                    <a:pt x="1329182" y="2306447"/>
                    <a:pt x="1110615" y="2309495"/>
                    <a:pt x="1031113" y="2172716"/>
                  </a:cubicBezTo>
                  <a:cubicBezTo>
                    <a:pt x="945134" y="2025015"/>
                    <a:pt x="1211834" y="1855978"/>
                    <a:pt x="1287145" y="1756791"/>
                  </a:cubicBezTo>
                  <a:cubicBezTo>
                    <a:pt x="1383284" y="1630299"/>
                    <a:pt x="1433068" y="1472819"/>
                    <a:pt x="1442720" y="1315212"/>
                  </a:cubicBezTo>
                  <a:cubicBezTo>
                    <a:pt x="1463548" y="976630"/>
                    <a:pt x="1290447" y="663575"/>
                    <a:pt x="1036828" y="450342"/>
                  </a:cubicBezTo>
                  <a:cubicBezTo>
                    <a:pt x="739648" y="200660"/>
                    <a:pt x="371094" y="88011"/>
                    <a:pt x="0" y="0"/>
                  </a:cubicBezTo>
                  <a:close/>
                </a:path>
              </a:pathLst>
            </a:custGeom>
            <a:solidFill>
              <a:srgbClr val="FDB913"/>
            </a:solidFill>
          </p:spPr>
          <p:txBody>
            <a:bodyPr/>
            <a:lstStyle/>
            <a:p>
              <a:endParaRPr lang="en-GB"/>
            </a:p>
          </p:txBody>
        </p:sp>
        <p:sp>
          <p:nvSpPr>
            <p:cNvPr id="5" name="Freeform 5"/>
            <p:cNvSpPr/>
            <p:nvPr/>
          </p:nvSpPr>
          <p:spPr>
            <a:xfrm>
              <a:off x="368935" y="102616"/>
              <a:ext cx="1902854" cy="3274949"/>
            </a:xfrm>
            <a:custGeom>
              <a:avLst/>
              <a:gdLst/>
              <a:ahLst/>
              <a:cxnLst/>
              <a:rect l="l" t="t" r="r" b="b"/>
              <a:pathLst>
                <a:path w="1902854" h="3274949">
                  <a:moveTo>
                    <a:pt x="0" y="227584"/>
                  </a:moveTo>
                  <a:lnTo>
                    <a:pt x="0" y="243840"/>
                  </a:lnTo>
                  <a:lnTo>
                    <a:pt x="0" y="243840"/>
                  </a:lnTo>
                  <a:cubicBezTo>
                    <a:pt x="303022" y="316484"/>
                    <a:pt x="602996" y="409194"/>
                    <a:pt x="850265" y="601472"/>
                  </a:cubicBezTo>
                  <a:cubicBezTo>
                    <a:pt x="983234" y="704723"/>
                    <a:pt x="1086612" y="833628"/>
                    <a:pt x="1149604" y="973963"/>
                  </a:cubicBezTo>
                  <a:cubicBezTo>
                    <a:pt x="1218946" y="1128776"/>
                    <a:pt x="1233805" y="1290701"/>
                    <a:pt x="1192403" y="1442085"/>
                  </a:cubicBezTo>
                  <a:cubicBezTo>
                    <a:pt x="1158240" y="1567307"/>
                    <a:pt x="1080262" y="1648587"/>
                    <a:pt x="997839" y="1734566"/>
                  </a:cubicBezTo>
                  <a:cubicBezTo>
                    <a:pt x="963168" y="1770634"/>
                    <a:pt x="927354" y="1808099"/>
                    <a:pt x="894207" y="1849501"/>
                  </a:cubicBezTo>
                  <a:cubicBezTo>
                    <a:pt x="799846" y="1967357"/>
                    <a:pt x="736346" y="2150237"/>
                    <a:pt x="841502" y="2310130"/>
                  </a:cubicBezTo>
                  <a:cubicBezTo>
                    <a:pt x="940308" y="2460244"/>
                    <a:pt x="1113790" y="2512060"/>
                    <a:pt x="1253871" y="2540508"/>
                  </a:cubicBezTo>
                  <a:cubicBezTo>
                    <a:pt x="1413129" y="2572766"/>
                    <a:pt x="1577721" y="2606167"/>
                    <a:pt x="1645031" y="2780157"/>
                  </a:cubicBezTo>
                  <a:cubicBezTo>
                    <a:pt x="1681607" y="2874518"/>
                    <a:pt x="1656969" y="2960624"/>
                    <a:pt x="1630807" y="3051810"/>
                  </a:cubicBezTo>
                  <a:cubicBezTo>
                    <a:pt x="1610360" y="3123311"/>
                    <a:pt x="1589278" y="3196844"/>
                    <a:pt x="1600454" y="3274695"/>
                  </a:cubicBezTo>
                  <a:lnTo>
                    <a:pt x="1616456" y="3274695"/>
                  </a:lnTo>
                  <a:cubicBezTo>
                    <a:pt x="1605026" y="3199384"/>
                    <a:pt x="1625727" y="3126740"/>
                    <a:pt x="1645920" y="3056382"/>
                  </a:cubicBezTo>
                  <a:cubicBezTo>
                    <a:pt x="1671574" y="2966720"/>
                    <a:pt x="1698117" y="2874010"/>
                    <a:pt x="1659763" y="2774696"/>
                  </a:cubicBezTo>
                  <a:cubicBezTo>
                    <a:pt x="1589278" y="2592705"/>
                    <a:pt x="1412748" y="2556891"/>
                    <a:pt x="1256919" y="2525268"/>
                  </a:cubicBezTo>
                  <a:cubicBezTo>
                    <a:pt x="1119886" y="2497455"/>
                    <a:pt x="950341" y="2446909"/>
                    <a:pt x="854710" y="2301621"/>
                  </a:cubicBezTo>
                  <a:cubicBezTo>
                    <a:pt x="754253" y="2148840"/>
                    <a:pt x="815594" y="1973199"/>
                    <a:pt x="906526" y="1859661"/>
                  </a:cubicBezTo>
                  <a:cubicBezTo>
                    <a:pt x="939292" y="1818640"/>
                    <a:pt x="974852" y="1781556"/>
                    <a:pt x="1009269" y="1745742"/>
                  </a:cubicBezTo>
                  <a:cubicBezTo>
                    <a:pt x="1093089" y="1658239"/>
                    <a:pt x="1172337" y="1575562"/>
                    <a:pt x="1207643" y="1446403"/>
                  </a:cubicBezTo>
                  <a:cubicBezTo>
                    <a:pt x="1249934" y="1291463"/>
                    <a:pt x="1234948" y="1125982"/>
                    <a:pt x="1163955" y="967740"/>
                  </a:cubicBezTo>
                  <a:cubicBezTo>
                    <a:pt x="1099947" y="824992"/>
                    <a:pt x="994918" y="694055"/>
                    <a:pt x="859917" y="589153"/>
                  </a:cubicBezTo>
                  <a:cubicBezTo>
                    <a:pt x="609219" y="394081"/>
                    <a:pt x="305943" y="300863"/>
                    <a:pt x="0" y="227584"/>
                  </a:cubicBezTo>
                  <a:close/>
                  <a:moveTo>
                    <a:pt x="0" y="0"/>
                  </a:moveTo>
                  <a:lnTo>
                    <a:pt x="0" y="16256"/>
                  </a:lnTo>
                  <a:lnTo>
                    <a:pt x="0" y="16256"/>
                  </a:lnTo>
                  <a:cubicBezTo>
                    <a:pt x="393573" y="110109"/>
                    <a:pt x="743712" y="222377"/>
                    <a:pt x="1031748" y="464439"/>
                  </a:cubicBezTo>
                  <a:cubicBezTo>
                    <a:pt x="1307211" y="696087"/>
                    <a:pt x="1454277" y="1008888"/>
                    <a:pt x="1434846" y="1322832"/>
                  </a:cubicBezTo>
                  <a:cubicBezTo>
                    <a:pt x="1430655" y="1391285"/>
                    <a:pt x="1419225" y="1457071"/>
                    <a:pt x="1400937" y="1519047"/>
                  </a:cubicBezTo>
                  <a:cubicBezTo>
                    <a:pt x="1374648" y="1608455"/>
                    <a:pt x="1334135" y="1689989"/>
                    <a:pt x="1280922" y="1760347"/>
                  </a:cubicBezTo>
                  <a:cubicBezTo>
                    <a:pt x="1261618" y="1785747"/>
                    <a:pt x="1228344" y="1816862"/>
                    <a:pt x="1193292" y="1849755"/>
                  </a:cubicBezTo>
                  <a:cubicBezTo>
                    <a:pt x="1088390" y="1948053"/>
                    <a:pt x="957707" y="2070354"/>
                    <a:pt x="1024382" y="2185035"/>
                  </a:cubicBezTo>
                  <a:cubicBezTo>
                    <a:pt x="1085977" y="2290953"/>
                    <a:pt x="1225804" y="2314956"/>
                    <a:pt x="1348994" y="2336292"/>
                  </a:cubicBezTo>
                  <a:cubicBezTo>
                    <a:pt x="1389126" y="2343277"/>
                    <a:pt x="1426972" y="2349754"/>
                    <a:pt x="1459611" y="2358644"/>
                  </a:cubicBezTo>
                  <a:cubicBezTo>
                    <a:pt x="1630299" y="2405380"/>
                    <a:pt x="1761998" y="2510028"/>
                    <a:pt x="1830705" y="2653284"/>
                  </a:cubicBezTo>
                  <a:cubicBezTo>
                    <a:pt x="1895729" y="2788920"/>
                    <a:pt x="1904365" y="2933446"/>
                    <a:pt x="1853819" y="3090926"/>
                  </a:cubicBezTo>
                  <a:lnTo>
                    <a:pt x="1848739" y="3106293"/>
                  </a:lnTo>
                  <a:cubicBezTo>
                    <a:pt x="1829181" y="3165348"/>
                    <a:pt x="1810385" y="3222117"/>
                    <a:pt x="1833245" y="3274949"/>
                  </a:cubicBezTo>
                  <a:lnTo>
                    <a:pt x="1851025" y="3274949"/>
                  </a:lnTo>
                  <a:cubicBezTo>
                    <a:pt x="1825879" y="3225165"/>
                    <a:pt x="1844294" y="3169793"/>
                    <a:pt x="1866392" y="3103372"/>
                  </a:cubicBezTo>
                  <a:lnTo>
                    <a:pt x="1871472" y="3087878"/>
                  </a:lnTo>
                  <a:cubicBezTo>
                    <a:pt x="1920875" y="2934335"/>
                    <a:pt x="1911858" y="2785745"/>
                    <a:pt x="1845056" y="2646299"/>
                  </a:cubicBezTo>
                  <a:cubicBezTo>
                    <a:pt x="1774444" y="2498852"/>
                    <a:pt x="1639062" y="2391156"/>
                    <a:pt x="1463929" y="2343277"/>
                  </a:cubicBezTo>
                  <a:cubicBezTo>
                    <a:pt x="1430528" y="2334260"/>
                    <a:pt x="1392301" y="2327529"/>
                    <a:pt x="1351915" y="2320671"/>
                  </a:cubicBezTo>
                  <a:cubicBezTo>
                    <a:pt x="1232027" y="2300097"/>
                    <a:pt x="1096137" y="2276602"/>
                    <a:pt x="1038225" y="2177161"/>
                  </a:cubicBezTo>
                  <a:cubicBezTo>
                    <a:pt x="977773" y="2073529"/>
                    <a:pt x="1103376" y="1955927"/>
                    <a:pt x="1204214" y="1861439"/>
                  </a:cubicBezTo>
                  <a:cubicBezTo>
                    <a:pt x="1239774" y="1828038"/>
                    <a:pt x="1273556" y="1796542"/>
                    <a:pt x="1293622" y="1769999"/>
                  </a:cubicBezTo>
                  <a:cubicBezTo>
                    <a:pt x="1385951" y="1648460"/>
                    <a:pt x="1440434" y="1494282"/>
                    <a:pt x="1450848" y="1324102"/>
                  </a:cubicBezTo>
                  <a:cubicBezTo>
                    <a:pt x="1470406" y="1005078"/>
                    <a:pt x="1321435" y="687578"/>
                    <a:pt x="1042035" y="452755"/>
                  </a:cubicBezTo>
                  <a:cubicBezTo>
                    <a:pt x="750570" y="207391"/>
                    <a:pt x="397129" y="94488"/>
                    <a:pt x="0" y="0"/>
                  </a:cubicBezTo>
                  <a:close/>
                </a:path>
              </a:pathLst>
            </a:custGeom>
            <a:solidFill>
              <a:srgbClr val="FDB913"/>
            </a:solidFill>
          </p:spPr>
          <p:txBody>
            <a:bodyPr/>
            <a:lstStyle/>
            <a:p>
              <a:endParaRPr lang="en-GB"/>
            </a:p>
          </p:txBody>
        </p:sp>
      </p:grpSp>
      <p:grpSp>
        <p:nvGrpSpPr>
          <p:cNvPr id="6" name="Group 6"/>
          <p:cNvGrpSpPr>
            <a:grpSpLocks noChangeAspect="1"/>
          </p:cNvGrpSpPr>
          <p:nvPr/>
        </p:nvGrpSpPr>
        <p:grpSpPr>
          <a:xfrm>
            <a:off x="15681255" y="-426882"/>
            <a:ext cx="3328378" cy="4370708"/>
            <a:chOff x="0" y="0"/>
            <a:chExt cx="3328378" cy="4370705"/>
          </a:xfrm>
        </p:grpSpPr>
        <p:sp>
          <p:nvSpPr>
            <p:cNvPr id="7" name="Freeform 7"/>
            <p:cNvSpPr/>
            <p:nvPr/>
          </p:nvSpPr>
          <p:spPr>
            <a:xfrm>
              <a:off x="473202" y="426847"/>
              <a:ext cx="2133600" cy="3772789"/>
            </a:xfrm>
            <a:custGeom>
              <a:avLst/>
              <a:gdLst/>
              <a:ahLst/>
              <a:cxnLst/>
              <a:rect l="l" t="t" r="r" b="b"/>
              <a:pathLst>
                <a:path w="2133600" h="3772789">
                  <a:moveTo>
                    <a:pt x="0" y="0"/>
                  </a:moveTo>
                  <a:cubicBezTo>
                    <a:pt x="127" y="127"/>
                    <a:pt x="127" y="127"/>
                    <a:pt x="254" y="254"/>
                  </a:cubicBezTo>
                  <a:cubicBezTo>
                    <a:pt x="99187" y="79248"/>
                    <a:pt x="60071" y="176149"/>
                    <a:pt x="32004" y="281051"/>
                  </a:cubicBezTo>
                  <a:cubicBezTo>
                    <a:pt x="-15621" y="458470"/>
                    <a:pt x="254" y="635127"/>
                    <a:pt x="88392" y="797814"/>
                  </a:cubicBezTo>
                  <a:cubicBezTo>
                    <a:pt x="185674" y="977392"/>
                    <a:pt x="357505" y="1088136"/>
                    <a:pt x="553974" y="1131824"/>
                  </a:cubicBezTo>
                  <a:cubicBezTo>
                    <a:pt x="713994" y="1167384"/>
                    <a:pt x="974217" y="1151382"/>
                    <a:pt x="1076960" y="1309497"/>
                  </a:cubicBezTo>
                  <a:cubicBezTo>
                    <a:pt x="1188085" y="1480312"/>
                    <a:pt x="880110" y="1696339"/>
                    <a:pt x="796036" y="1818513"/>
                  </a:cubicBezTo>
                  <a:cubicBezTo>
                    <a:pt x="688848" y="1974342"/>
                    <a:pt x="638683" y="2164461"/>
                    <a:pt x="636270" y="2352548"/>
                  </a:cubicBezTo>
                  <a:cubicBezTo>
                    <a:pt x="631190" y="2756408"/>
                    <a:pt x="855599" y="3118739"/>
                    <a:pt x="1170432" y="3358007"/>
                  </a:cubicBezTo>
                  <a:cubicBezTo>
                    <a:pt x="1456690" y="3575558"/>
                    <a:pt x="1789684" y="3692271"/>
                    <a:pt x="2133600" y="3772789"/>
                  </a:cubicBezTo>
                  <a:lnTo>
                    <a:pt x="2133600" y="3502914"/>
                  </a:lnTo>
                  <a:lnTo>
                    <a:pt x="2133600" y="3502914"/>
                  </a:lnTo>
                  <a:cubicBezTo>
                    <a:pt x="1865884" y="3437255"/>
                    <a:pt x="1606550" y="3344418"/>
                    <a:pt x="1378966" y="3184779"/>
                  </a:cubicBezTo>
                  <a:cubicBezTo>
                    <a:pt x="1063879" y="2963672"/>
                    <a:pt x="830580" y="2590546"/>
                    <a:pt x="918591" y="2194814"/>
                  </a:cubicBezTo>
                  <a:cubicBezTo>
                    <a:pt x="967105" y="1976882"/>
                    <a:pt x="1127125" y="1861693"/>
                    <a:pt x="1251839" y="1689862"/>
                  </a:cubicBezTo>
                  <a:cubicBezTo>
                    <a:pt x="1367663" y="1530223"/>
                    <a:pt x="1411351" y="1319149"/>
                    <a:pt x="1287780" y="1150239"/>
                  </a:cubicBezTo>
                  <a:cubicBezTo>
                    <a:pt x="1170686" y="989965"/>
                    <a:pt x="976503" y="932180"/>
                    <a:pt x="789178" y="903351"/>
                  </a:cubicBezTo>
                  <a:cubicBezTo>
                    <a:pt x="589026" y="872617"/>
                    <a:pt x="392430" y="838708"/>
                    <a:pt x="301879" y="635127"/>
                  </a:cubicBezTo>
                  <a:cubicBezTo>
                    <a:pt x="207010" y="422021"/>
                    <a:pt x="381254" y="226568"/>
                    <a:pt x="318135" y="12192"/>
                  </a:cubicBezTo>
                  <a:cubicBezTo>
                    <a:pt x="316992" y="8128"/>
                    <a:pt x="315722" y="4064"/>
                    <a:pt x="314452" y="127"/>
                  </a:cubicBezTo>
                  <a:close/>
                </a:path>
              </a:pathLst>
            </a:custGeom>
            <a:solidFill>
              <a:srgbClr val="FDB913"/>
            </a:solidFill>
          </p:spPr>
          <p:txBody>
            <a:bodyPr/>
            <a:lstStyle/>
            <a:p>
              <a:endParaRPr lang="en-GB"/>
            </a:p>
          </p:txBody>
        </p:sp>
        <p:sp>
          <p:nvSpPr>
            <p:cNvPr id="8" name="Freeform 8"/>
            <p:cNvSpPr/>
            <p:nvPr/>
          </p:nvSpPr>
          <p:spPr>
            <a:xfrm>
              <a:off x="457581" y="426847"/>
              <a:ext cx="2149348" cy="3782060"/>
            </a:xfrm>
            <a:custGeom>
              <a:avLst/>
              <a:gdLst/>
              <a:ahLst/>
              <a:cxnLst/>
              <a:rect l="l" t="t" r="r" b="b"/>
              <a:pathLst>
                <a:path w="2149348" h="3782060">
                  <a:moveTo>
                    <a:pt x="320040" y="0"/>
                  </a:moveTo>
                  <a:cubicBezTo>
                    <a:pt x="321691" y="4826"/>
                    <a:pt x="323215" y="9652"/>
                    <a:pt x="324612" y="14605"/>
                  </a:cubicBezTo>
                  <a:cubicBezTo>
                    <a:pt x="353568" y="112776"/>
                    <a:pt x="330835" y="209423"/>
                    <a:pt x="308864" y="303022"/>
                  </a:cubicBezTo>
                  <a:cubicBezTo>
                    <a:pt x="283464" y="411099"/>
                    <a:pt x="257175" y="522859"/>
                    <a:pt x="308737" y="638810"/>
                  </a:cubicBezTo>
                  <a:cubicBezTo>
                    <a:pt x="403352" y="851281"/>
                    <a:pt x="615696" y="883793"/>
                    <a:pt x="803275" y="912495"/>
                  </a:cubicBezTo>
                  <a:cubicBezTo>
                    <a:pt x="968248" y="937768"/>
                    <a:pt x="1173226" y="988187"/>
                    <a:pt x="1295654" y="1155573"/>
                  </a:cubicBezTo>
                  <a:cubicBezTo>
                    <a:pt x="1424178" y="1331468"/>
                    <a:pt x="1361313" y="1543939"/>
                    <a:pt x="1259586" y="1684020"/>
                  </a:cubicBezTo>
                  <a:cubicBezTo>
                    <a:pt x="1222883" y="1734693"/>
                    <a:pt x="1182624" y="1780794"/>
                    <a:pt x="1143762" y="1825371"/>
                  </a:cubicBezTo>
                  <a:cubicBezTo>
                    <a:pt x="1048893" y="1934210"/>
                    <a:pt x="959231" y="2036953"/>
                    <a:pt x="924814" y="2192528"/>
                  </a:cubicBezTo>
                  <a:cubicBezTo>
                    <a:pt x="883412" y="2379091"/>
                    <a:pt x="910971" y="2575179"/>
                    <a:pt x="1004697" y="2759329"/>
                  </a:cubicBezTo>
                  <a:cubicBezTo>
                    <a:pt x="1089279" y="2925445"/>
                    <a:pt x="1222121" y="3075178"/>
                    <a:pt x="1388999" y="3192272"/>
                  </a:cubicBezTo>
                  <a:cubicBezTo>
                    <a:pt x="1618615" y="3353435"/>
                    <a:pt x="1879473" y="3446653"/>
                    <a:pt x="2148967" y="3512566"/>
                  </a:cubicBezTo>
                  <a:lnTo>
                    <a:pt x="2148967" y="3493263"/>
                  </a:lnTo>
                  <a:lnTo>
                    <a:pt x="2148967" y="3493263"/>
                  </a:lnTo>
                  <a:cubicBezTo>
                    <a:pt x="1882775" y="3427858"/>
                    <a:pt x="1625727" y="3335528"/>
                    <a:pt x="1399921" y="3177033"/>
                  </a:cubicBezTo>
                  <a:cubicBezTo>
                    <a:pt x="1235456" y="3061717"/>
                    <a:pt x="1104773" y="2914397"/>
                    <a:pt x="1021588" y="2751075"/>
                  </a:cubicBezTo>
                  <a:cubicBezTo>
                    <a:pt x="929894" y="2570861"/>
                    <a:pt x="902716" y="2379219"/>
                    <a:pt x="943229" y="2196847"/>
                  </a:cubicBezTo>
                  <a:cubicBezTo>
                    <a:pt x="976757" y="2045970"/>
                    <a:pt x="1064895" y="1944879"/>
                    <a:pt x="1158113" y="1837945"/>
                  </a:cubicBezTo>
                  <a:cubicBezTo>
                    <a:pt x="1197356" y="1793114"/>
                    <a:pt x="1237869" y="1746505"/>
                    <a:pt x="1274953" y="1695324"/>
                  </a:cubicBezTo>
                  <a:cubicBezTo>
                    <a:pt x="1380617" y="1549782"/>
                    <a:pt x="1445514" y="1328675"/>
                    <a:pt x="1310894" y="1144652"/>
                  </a:cubicBezTo>
                  <a:cubicBezTo>
                    <a:pt x="1184402" y="971678"/>
                    <a:pt x="974598" y="919862"/>
                    <a:pt x="806069" y="894081"/>
                  </a:cubicBezTo>
                  <a:cubicBezTo>
                    <a:pt x="614426" y="864744"/>
                    <a:pt x="416306" y="834391"/>
                    <a:pt x="325882" y="631318"/>
                  </a:cubicBezTo>
                  <a:cubicBezTo>
                    <a:pt x="276860" y="521209"/>
                    <a:pt x="301117" y="417450"/>
                    <a:pt x="327025" y="307468"/>
                  </a:cubicBezTo>
                  <a:cubicBezTo>
                    <a:pt x="349631" y="211583"/>
                    <a:pt x="372872" y="112523"/>
                    <a:pt x="342646" y="9526"/>
                  </a:cubicBezTo>
                  <a:cubicBezTo>
                    <a:pt x="341757" y="6351"/>
                    <a:pt x="340741" y="3176"/>
                    <a:pt x="339725" y="128"/>
                  </a:cubicBezTo>
                  <a:close/>
                  <a:moveTo>
                    <a:pt x="0" y="0"/>
                  </a:moveTo>
                  <a:cubicBezTo>
                    <a:pt x="3429" y="2413"/>
                    <a:pt x="6731" y="4953"/>
                    <a:pt x="10033" y="7620"/>
                  </a:cubicBezTo>
                  <a:cubicBezTo>
                    <a:pt x="95123" y="75692"/>
                    <a:pt x="72517" y="156718"/>
                    <a:pt x="46228" y="250444"/>
                  </a:cubicBezTo>
                  <a:lnTo>
                    <a:pt x="38481" y="278511"/>
                  </a:lnTo>
                  <a:cubicBezTo>
                    <a:pt x="-11430" y="463804"/>
                    <a:pt x="7874" y="640080"/>
                    <a:pt x="95631" y="802132"/>
                  </a:cubicBezTo>
                  <a:cubicBezTo>
                    <a:pt x="188468" y="973455"/>
                    <a:pt x="355981" y="1093851"/>
                    <a:pt x="567436" y="1140968"/>
                  </a:cubicBezTo>
                  <a:cubicBezTo>
                    <a:pt x="607695" y="1149858"/>
                    <a:pt x="653669" y="1155573"/>
                    <a:pt x="702310" y="1161542"/>
                  </a:cubicBezTo>
                  <a:cubicBezTo>
                    <a:pt x="846455" y="1179195"/>
                    <a:pt x="1009777" y="1199388"/>
                    <a:pt x="1084580" y="1314450"/>
                  </a:cubicBezTo>
                  <a:cubicBezTo>
                    <a:pt x="1162558" y="1434338"/>
                    <a:pt x="1019810" y="1581277"/>
                    <a:pt x="905129" y="1699260"/>
                  </a:cubicBezTo>
                  <a:cubicBezTo>
                    <a:pt x="864616" y="1741043"/>
                    <a:pt x="826262" y="1780413"/>
                    <a:pt x="803910" y="1813052"/>
                  </a:cubicBezTo>
                  <a:cubicBezTo>
                    <a:pt x="700913" y="1962785"/>
                    <a:pt x="645033" y="2149221"/>
                    <a:pt x="642493" y="2352294"/>
                  </a:cubicBezTo>
                  <a:cubicBezTo>
                    <a:pt x="637667" y="2732659"/>
                    <a:pt x="833755" y="3101848"/>
                    <a:pt x="1180465" y="3365373"/>
                  </a:cubicBezTo>
                  <a:cubicBezTo>
                    <a:pt x="1464945" y="3581527"/>
                    <a:pt x="1790319" y="3698240"/>
                    <a:pt x="2149348" y="3782060"/>
                  </a:cubicBezTo>
                  <a:lnTo>
                    <a:pt x="2149348" y="3762756"/>
                  </a:lnTo>
                  <a:lnTo>
                    <a:pt x="2149348" y="3762756"/>
                  </a:lnTo>
                  <a:cubicBezTo>
                    <a:pt x="1794256" y="3679571"/>
                    <a:pt x="1472565" y="3563747"/>
                    <a:pt x="1191895" y="3350514"/>
                  </a:cubicBezTo>
                  <a:cubicBezTo>
                    <a:pt x="850138" y="3090672"/>
                    <a:pt x="656717" y="2726944"/>
                    <a:pt x="661416" y="2352675"/>
                  </a:cubicBezTo>
                  <a:cubicBezTo>
                    <a:pt x="662432" y="2271141"/>
                    <a:pt x="672211" y="2192147"/>
                    <a:pt x="690372" y="2117471"/>
                  </a:cubicBezTo>
                  <a:cubicBezTo>
                    <a:pt x="716534" y="2009648"/>
                    <a:pt x="759968" y="1910461"/>
                    <a:pt x="819277" y="1823847"/>
                  </a:cubicBezTo>
                  <a:cubicBezTo>
                    <a:pt x="840867" y="1792605"/>
                    <a:pt x="878586" y="1753616"/>
                    <a:pt x="918591" y="1712595"/>
                  </a:cubicBezTo>
                  <a:cubicBezTo>
                    <a:pt x="1037971" y="1589786"/>
                    <a:pt x="1186561" y="1436878"/>
                    <a:pt x="1100328" y="1304417"/>
                  </a:cubicBezTo>
                  <a:cubicBezTo>
                    <a:pt x="1020826" y="1181989"/>
                    <a:pt x="852805" y="1161288"/>
                    <a:pt x="704596" y="1143000"/>
                  </a:cubicBezTo>
                  <a:cubicBezTo>
                    <a:pt x="656336" y="1137031"/>
                    <a:pt x="610870" y="1131443"/>
                    <a:pt x="571500" y="1122680"/>
                  </a:cubicBezTo>
                  <a:cubicBezTo>
                    <a:pt x="365379" y="1076833"/>
                    <a:pt x="202311" y="959866"/>
                    <a:pt x="112141" y="793369"/>
                  </a:cubicBezTo>
                  <a:cubicBezTo>
                    <a:pt x="26797" y="635762"/>
                    <a:pt x="8128" y="464312"/>
                    <a:pt x="56515" y="283591"/>
                  </a:cubicBezTo>
                  <a:lnTo>
                    <a:pt x="64262" y="255651"/>
                  </a:lnTo>
                  <a:cubicBezTo>
                    <a:pt x="90170" y="162687"/>
                    <a:pt x="114808" y="74676"/>
                    <a:pt x="30480" y="381"/>
                  </a:cubicBezTo>
                  <a:close/>
                </a:path>
              </a:pathLst>
            </a:custGeom>
            <a:solidFill>
              <a:srgbClr val="FDB913"/>
            </a:solidFill>
          </p:spPr>
          <p:txBody>
            <a:bodyPr/>
            <a:lstStyle/>
            <a:p>
              <a:endParaRPr lang="en-GB"/>
            </a:p>
          </p:txBody>
        </p:sp>
      </p:grpSp>
      <p:sp>
        <p:nvSpPr>
          <p:cNvPr id="9" name="TextBox 9"/>
          <p:cNvSpPr txBox="1"/>
          <p:nvPr/>
        </p:nvSpPr>
        <p:spPr>
          <a:xfrm>
            <a:off x="7934325" y="189768"/>
            <a:ext cx="2419350" cy="1568705"/>
          </a:xfrm>
          <a:prstGeom prst="rect">
            <a:avLst/>
          </a:prstGeom>
        </p:spPr>
        <p:txBody>
          <a:bodyPr lIns="0" tIns="0" rIns="0" bIns="0" rtlCol="0" anchor="t">
            <a:spAutoFit/>
          </a:bodyPr>
          <a:lstStyle/>
          <a:p>
            <a:pPr algn="ctr">
              <a:lnSpc>
                <a:spcPts val="12760"/>
              </a:lnSpc>
              <a:spcBef>
                <a:spcPct val="0"/>
              </a:spcBef>
            </a:pPr>
            <a:r>
              <a:rPr lang="en-US" sz="9114">
                <a:solidFill>
                  <a:srgbClr val="FFFFFF"/>
                </a:solidFill>
                <a:latin typeface="Gagalin"/>
                <a:ea typeface="Gagalin"/>
                <a:cs typeface="Gagalin"/>
                <a:sym typeface="Gagalin"/>
              </a:rPr>
              <a:t>Sut?</a:t>
            </a:r>
          </a:p>
        </p:txBody>
      </p:sp>
      <p:sp>
        <p:nvSpPr>
          <p:cNvPr id="10" name="TextBox 10"/>
          <p:cNvSpPr txBox="1"/>
          <p:nvPr/>
        </p:nvSpPr>
        <p:spPr>
          <a:xfrm>
            <a:off x="1756462" y="2124691"/>
            <a:ext cx="14775075" cy="3980180"/>
          </a:xfrm>
          <a:prstGeom prst="rect">
            <a:avLst/>
          </a:prstGeom>
        </p:spPr>
        <p:txBody>
          <a:bodyPr lIns="0" tIns="0" rIns="0" bIns="0" rtlCol="0" anchor="t">
            <a:spAutoFit/>
          </a:bodyPr>
          <a:lstStyle/>
          <a:p>
            <a:pPr algn="ctr">
              <a:lnSpc>
                <a:spcPts val="5320"/>
              </a:lnSpc>
              <a:spcBef>
                <a:spcPct val="0"/>
              </a:spcBef>
            </a:pPr>
            <a:r>
              <a:rPr lang="en-US" sz="3800">
                <a:solidFill>
                  <a:srgbClr val="FDB913"/>
                </a:solidFill>
                <a:latin typeface="Urbanist 2"/>
                <a:ea typeface="Urbanist 2"/>
                <a:cs typeface="Urbanist 2"/>
                <a:sym typeface="Urbanist 2"/>
              </a:rPr>
              <a:t> Bydd y dysgwyr yn cael eu paru â mentor sy’n astudio mewn prifysgol neu goleg yng Nghymru. </a:t>
            </a:r>
          </a:p>
          <a:p>
            <a:pPr algn="ctr">
              <a:lnSpc>
                <a:spcPts val="5320"/>
              </a:lnSpc>
              <a:spcBef>
                <a:spcPct val="0"/>
              </a:spcBef>
            </a:pPr>
            <a:endParaRPr lang="en-US" sz="3800">
              <a:solidFill>
                <a:srgbClr val="FDB913"/>
              </a:solidFill>
              <a:latin typeface="Urbanist 2"/>
              <a:ea typeface="Urbanist 2"/>
              <a:cs typeface="Urbanist 2"/>
              <a:sym typeface="Urbanist 2"/>
            </a:endParaRPr>
          </a:p>
          <a:p>
            <a:pPr algn="ctr">
              <a:lnSpc>
                <a:spcPts val="5320"/>
              </a:lnSpc>
              <a:spcBef>
                <a:spcPct val="0"/>
              </a:spcBef>
            </a:pPr>
            <a:r>
              <a:rPr lang="en-US" sz="3800">
                <a:solidFill>
                  <a:srgbClr val="FDB913"/>
                </a:solidFill>
                <a:latin typeface="Urbanist 2"/>
                <a:ea typeface="Urbanist 2"/>
                <a:cs typeface="Urbanist 2"/>
                <a:sym typeface="Urbanist 2"/>
              </a:rPr>
              <a:t>Bydd y mentoriaid yn darparu gwybodaeth, cyngor ac arweiniad am y canlynol: </a:t>
            </a:r>
          </a:p>
          <a:p>
            <a:pPr algn="ctr">
              <a:lnSpc>
                <a:spcPts val="5320"/>
              </a:lnSpc>
            </a:pPr>
            <a:endParaRPr lang="en-US" sz="3800">
              <a:solidFill>
                <a:srgbClr val="FDB913"/>
              </a:solidFill>
              <a:latin typeface="Urbanist 2"/>
              <a:ea typeface="Urbanist 2"/>
              <a:cs typeface="Urbanist 2"/>
              <a:sym typeface="Urbanist 2"/>
            </a:endParaRPr>
          </a:p>
        </p:txBody>
      </p:sp>
      <p:sp>
        <p:nvSpPr>
          <p:cNvPr id="11" name="TextBox 11"/>
          <p:cNvSpPr txBox="1"/>
          <p:nvPr/>
        </p:nvSpPr>
        <p:spPr>
          <a:xfrm>
            <a:off x="3703173" y="4831421"/>
            <a:ext cx="14775075" cy="5313680"/>
          </a:xfrm>
          <a:prstGeom prst="rect">
            <a:avLst/>
          </a:prstGeom>
        </p:spPr>
        <p:txBody>
          <a:bodyPr lIns="0" tIns="0" rIns="0" bIns="0" rtlCol="0" anchor="t">
            <a:spAutoFit/>
          </a:bodyPr>
          <a:lstStyle/>
          <a:p>
            <a:pPr algn="ctr">
              <a:lnSpc>
                <a:spcPts val="5320"/>
              </a:lnSpc>
            </a:pPr>
            <a:r>
              <a:rPr lang="en-US" sz="3800">
                <a:solidFill>
                  <a:srgbClr val="FFFFFF"/>
                </a:solidFill>
                <a:latin typeface="Urbanist 1"/>
                <a:ea typeface="Urbanist 1"/>
                <a:cs typeface="Urbanist 1"/>
                <a:sym typeface="Urbanist 1"/>
              </a:rPr>
              <a:t> </a:t>
            </a:r>
          </a:p>
          <a:p>
            <a:pPr marL="820421" lvl="1" indent="-410210" algn="l">
              <a:lnSpc>
                <a:spcPts val="5320"/>
              </a:lnSpc>
              <a:buFont typeface="Arial"/>
              <a:buChar char="•"/>
            </a:pPr>
            <a:r>
              <a:rPr lang="en-US" sz="3800">
                <a:solidFill>
                  <a:srgbClr val="FFFFFF"/>
                </a:solidFill>
                <a:latin typeface="Urbanist 1"/>
                <a:ea typeface="Urbanist 1"/>
                <a:cs typeface="Urbanist 1"/>
                <a:sym typeface="Urbanist 1"/>
              </a:rPr>
              <a:t>Bywyd ar ôl ysgol.</a:t>
            </a:r>
          </a:p>
          <a:p>
            <a:pPr marL="820421" lvl="1" indent="-410210" algn="l">
              <a:lnSpc>
                <a:spcPts val="5320"/>
              </a:lnSpc>
              <a:buFont typeface="Arial"/>
              <a:buChar char="•"/>
            </a:pPr>
            <a:r>
              <a:rPr lang="en-US" sz="3800">
                <a:solidFill>
                  <a:srgbClr val="FFFFFF"/>
                </a:solidFill>
                <a:latin typeface="Urbanist 1"/>
                <a:ea typeface="Urbanist 1"/>
                <a:cs typeface="Urbanist 1"/>
                <a:sym typeface="Urbanist 1"/>
              </a:rPr>
              <a:t>Y gwahanol lwybrau addysgol.</a:t>
            </a:r>
          </a:p>
          <a:p>
            <a:pPr marL="820421" lvl="1" indent="-410210" algn="l">
              <a:lnSpc>
                <a:spcPts val="5320"/>
              </a:lnSpc>
              <a:buFont typeface="Arial"/>
              <a:buChar char="•"/>
            </a:pPr>
            <a:r>
              <a:rPr lang="en-US" sz="3800">
                <a:solidFill>
                  <a:srgbClr val="FFFFFF"/>
                </a:solidFill>
                <a:latin typeface="Urbanist 1"/>
                <a:ea typeface="Urbanist 1"/>
                <a:cs typeface="Urbanist 1"/>
                <a:sym typeface="Urbanist 1"/>
              </a:rPr>
              <a:t>Annog y rhai sy’n cael eu mentora i ymchwilio i lwybrau gyrfa o ddiddordeb.</a:t>
            </a:r>
          </a:p>
          <a:p>
            <a:pPr marL="820421" lvl="1" indent="-410210" algn="l">
              <a:lnSpc>
                <a:spcPts val="5320"/>
              </a:lnSpc>
              <a:buFont typeface="Arial"/>
              <a:buChar char="•"/>
            </a:pPr>
            <a:r>
              <a:rPr lang="en-US" sz="3800">
                <a:solidFill>
                  <a:srgbClr val="FFFFFF"/>
                </a:solidFill>
                <a:latin typeface="Urbanist 1"/>
                <a:ea typeface="Urbanist 1"/>
                <a:cs typeface="Urbanist 1"/>
                <a:sym typeface="Urbanist 1"/>
              </a:rPr>
              <a:t>Eu cefnogi gyda sgiliau astudio.</a:t>
            </a:r>
          </a:p>
          <a:p>
            <a:pPr marL="820421" lvl="1" indent="-410210" algn="l">
              <a:lnSpc>
                <a:spcPts val="5320"/>
              </a:lnSpc>
              <a:buFont typeface="Arial"/>
              <a:buChar char="•"/>
            </a:pPr>
            <a:r>
              <a:rPr lang="en-US" sz="3800">
                <a:solidFill>
                  <a:srgbClr val="FFFFFF"/>
                </a:solidFill>
                <a:latin typeface="Urbanist 1"/>
                <a:ea typeface="Urbanist 1"/>
                <a:cs typeface="Urbanist 1"/>
                <a:sym typeface="Urbanist 1"/>
              </a:rPr>
              <a:t>Technegau adolygu a llawer mwy. </a:t>
            </a:r>
          </a:p>
          <a:p>
            <a:pPr algn="l">
              <a:lnSpc>
                <a:spcPts val="5320"/>
              </a:lnSpc>
            </a:pPr>
            <a:endParaRPr lang="en-US" sz="3800">
              <a:solidFill>
                <a:srgbClr val="FFFFFF"/>
              </a:solidFill>
              <a:latin typeface="Urbanist 1"/>
              <a:ea typeface="Urbanist 1"/>
              <a:cs typeface="Urbanist 1"/>
              <a:sym typeface="Urbanist 1"/>
            </a:endParaRPr>
          </a:p>
        </p:txBody>
      </p:sp>
      <p:grpSp>
        <p:nvGrpSpPr>
          <p:cNvPr id="12" name="Group 12"/>
          <p:cNvGrpSpPr/>
          <p:nvPr/>
        </p:nvGrpSpPr>
        <p:grpSpPr>
          <a:xfrm>
            <a:off x="3972914" y="5633361"/>
            <a:ext cx="430133" cy="430133"/>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913"/>
            </a:solidFill>
          </p:spPr>
          <p:txBody>
            <a:bodyPr/>
            <a:lstStyle/>
            <a:p>
              <a:endParaRPr lang="en-GB"/>
            </a:p>
          </p:txBody>
        </p:sp>
        <p:sp>
          <p:nvSpPr>
            <p:cNvPr id="14" name="TextBox 14"/>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15" name="Group 15"/>
          <p:cNvGrpSpPr/>
          <p:nvPr/>
        </p:nvGrpSpPr>
        <p:grpSpPr>
          <a:xfrm>
            <a:off x="3972914" y="6312022"/>
            <a:ext cx="430133" cy="430133"/>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913"/>
            </a:solidFill>
          </p:spPr>
          <p:txBody>
            <a:bodyPr/>
            <a:lstStyle/>
            <a:p>
              <a:endParaRPr lang="en-GB"/>
            </a:p>
          </p:txBody>
        </p:sp>
        <p:sp>
          <p:nvSpPr>
            <p:cNvPr id="17" name="TextBox 17"/>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18" name="Group 18"/>
          <p:cNvGrpSpPr/>
          <p:nvPr/>
        </p:nvGrpSpPr>
        <p:grpSpPr>
          <a:xfrm>
            <a:off x="3972914" y="6995446"/>
            <a:ext cx="430133" cy="430133"/>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913"/>
            </a:solidFill>
          </p:spPr>
          <p:txBody>
            <a:bodyPr/>
            <a:lstStyle/>
            <a:p>
              <a:endParaRPr lang="en-GB"/>
            </a:p>
          </p:txBody>
        </p:sp>
        <p:sp>
          <p:nvSpPr>
            <p:cNvPr id="20" name="TextBox 20"/>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21" name="Group 21"/>
          <p:cNvGrpSpPr/>
          <p:nvPr/>
        </p:nvGrpSpPr>
        <p:grpSpPr>
          <a:xfrm>
            <a:off x="3972914" y="8971644"/>
            <a:ext cx="430133" cy="430133"/>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913"/>
            </a:solidFill>
          </p:spPr>
          <p:txBody>
            <a:bodyPr/>
            <a:lstStyle/>
            <a:p>
              <a:endParaRPr lang="en-GB"/>
            </a:p>
          </p:txBody>
        </p:sp>
        <p:sp>
          <p:nvSpPr>
            <p:cNvPr id="23" name="TextBox 23"/>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24" name="Group 24"/>
          <p:cNvGrpSpPr/>
          <p:nvPr/>
        </p:nvGrpSpPr>
        <p:grpSpPr>
          <a:xfrm>
            <a:off x="3972914" y="8331961"/>
            <a:ext cx="430133" cy="430133"/>
            <a:chOff x="0" y="0"/>
            <a:chExt cx="812800" cy="812800"/>
          </a:xfrm>
        </p:grpSpPr>
        <p:sp>
          <p:nvSpPr>
            <p:cNvPr id="25" name="Freeform 2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913"/>
            </a:solidFill>
          </p:spPr>
          <p:txBody>
            <a:bodyPr/>
            <a:lstStyle/>
            <a:p>
              <a:endParaRPr lang="en-GB"/>
            </a:p>
          </p:txBody>
        </p:sp>
        <p:sp>
          <p:nvSpPr>
            <p:cNvPr id="26" name="TextBox 26"/>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1C2C3B"/>
        </a:solidFill>
        <a:effectLst/>
      </p:bgPr>
    </p:bg>
    <p:spTree>
      <p:nvGrpSpPr>
        <p:cNvPr id="1" name=""/>
        <p:cNvGrpSpPr/>
        <p:nvPr/>
      </p:nvGrpSpPr>
      <p:grpSpPr>
        <a:xfrm>
          <a:off x="0" y="0"/>
          <a:ext cx="0" cy="0"/>
          <a:chOff x="0" y="0"/>
          <a:chExt cx="0" cy="0"/>
        </a:xfrm>
      </p:grpSpPr>
      <p:sp>
        <p:nvSpPr>
          <p:cNvPr id="2" name="Freeform 2"/>
          <p:cNvSpPr/>
          <p:nvPr/>
        </p:nvSpPr>
        <p:spPr>
          <a:xfrm>
            <a:off x="231210" y="337652"/>
            <a:ext cx="1209675" cy="1181100"/>
          </a:xfrm>
          <a:custGeom>
            <a:avLst/>
            <a:gdLst/>
            <a:ahLst/>
            <a:cxnLst/>
            <a:rect l="l" t="t" r="r" b="b"/>
            <a:pathLst>
              <a:path w="1209675" h="1181100">
                <a:moveTo>
                  <a:pt x="0" y="0"/>
                </a:moveTo>
                <a:lnTo>
                  <a:pt x="1209675" y="0"/>
                </a:lnTo>
                <a:lnTo>
                  <a:pt x="1209675" y="1181100"/>
                </a:lnTo>
                <a:lnTo>
                  <a:pt x="0" y="1181100"/>
                </a:lnTo>
                <a:lnTo>
                  <a:pt x="0" y="0"/>
                </a:lnTo>
                <a:close/>
              </a:path>
            </a:pathLst>
          </a:custGeom>
          <a:blipFill>
            <a:blip r:embed="rId3"/>
            <a:stretch>
              <a:fillRect/>
            </a:stretch>
          </a:blipFill>
        </p:spPr>
        <p:txBody>
          <a:bodyPr/>
          <a:lstStyle/>
          <a:p>
            <a:endParaRPr lang="en-GB"/>
          </a:p>
        </p:txBody>
      </p:sp>
      <p:grpSp>
        <p:nvGrpSpPr>
          <p:cNvPr id="3" name="Group 3"/>
          <p:cNvGrpSpPr>
            <a:grpSpLocks noChangeAspect="1"/>
          </p:cNvGrpSpPr>
          <p:nvPr/>
        </p:nvGrpSpPr>
        <p:grpSpPr>
          <a:xfrm>
            <a:off x="-368970" y="6909664"/>
            <a:ext cx="2646045" cy="3803875"/>
            <a:chOff x="0" y="0"/>
            <a:chExt cx="2646045" cy="3803866"/>
          </a:xfrm>
        </p:grpSpPr>
        <p:sp>
          <p:nvSpPr>
            <p:cNvPr id="4" name="Freeform 4"/>
            <p:cNvSpPr/>
            <p:nvPr/>
          </p:nvSpPr>
          <p:spPr>
            <a:xfrm>
              <a:off x="368935" y="110490"/>
              <a:ext cx="1894373" cy="3266821"/>
            </a:xfrm>
            <a:custGeom>
              <a:avLst/>
              <a:gdLst/>
              <a:ahLst/>
              <a:cxnLst/>
              <a:rect l="l" t="t" r="r" b="b"/>
              <a:pathLst>
                <a:path w="1894373" h="3266821">
                  <a:moveTo>
                    <a:pt x="0" y="0"/>
                  </a:moveTo>
                  <a:lnTo>
                    <a:pt x="0" y="227711"/>
                  </a:lnTo>
                  <a:lnTo>
                    <a:pt x="0" y="227711"/>
                  </a:lnTo>
                  <a:cubicBezTo>
                    <a:pt x="303657" y="300609"/>
                    <a:pt x="606298" y="393827"/>
                    <a:pt x="855091" y="587248"/>
                  </a:cubicBezTo>
                  <a:cubicBezTo>
                    <a:pt x="1109726" y="785368"/>
                    <a:pt x="1289812" y="1107694"/>
                    <a:pt x="1199896" y="1436243"/>
                  </a:cubicBezTo>
                  <a:cubicBezTo>
                    <a:pt x="1150366" y="1617091"/>
                    <a:pt x="1011682" y="1707388"/>
                    <a:pt x="900176" y="1846707"/>
                  </a:cubicBezTo>
                  <a:cubicBezTo>
                    <a:pt x="796671" y="1975993"/>
                    <a:pt x="751459" y="2151380"/>
                    <a:pt x="847979" y="2298065"/>
                  </a:cubicBezTo>
                  <a:cubicBezTo>
                    <a:pt x="939419" y="2437257"/>
                    <a:pt x="1099566" y="2493518"/>
                    <a:pt x="1255268" y="2525014"/>
                  </a:cubicBezTo>
                  <a:cubicBezTo>
                    <a:pt x="1421638" y="2558796"/>
                    <a:pt x="1584833" y="2594991"/>
                    <a:pt x="1652270" y="2769489"/>
                  </a:cubicBezTo>
                  <a:cubicBezTo>
                    <a:pt x="1719707" y="2943733"/>
                    <a:pt x="1582674" y="3094863"/>
                    <a:pt x="1608328" y="3266821"/>
                  </a:cubicBezTo>
                  <a:lnTo>
                    <a:pt x="1842008" y="3266821"/>
                  </a:lnTo>
                  <a:cubicBezTo>
                    <a:pt x="1814830" y="3208782"/>
                    <a:pt x="1842008" y="3145282"/>
                    <a:pt x="1863725" y="3077337"/>
                  </a:cubicBezTo>
                  <a:cubicBezTo>
                    <a:pt x="1910842" y="2930398"/>
                    <a:pt x="1904746" y="2781554"/>
                    <a:pt x="1837690" y="2641473"/>
                  </a:cubicBezTo>
                  <a:cubicBezTo>
                    <a:pt x="1763649" y="2486914"/>
                    <a:pt x="1624330" y="2387092"/>
                    <a:pt x="1461643" y="2342642"/>
                  </a:cubicBezTo>
                  <a:cubicBezTo>
                    <a:pt x="1329182" y="2306447"/>
                    <a:pt x="1110615" y="2309495"/>
                    <a:pt x="1031113" y="2172716"/>
                  </a:cubicBezTo>
                  <a:cubicBezTo>
                    <a:pt x="945134" y="2025015"/>
                    <a:pt x="1211834" y="1855978"/>
                    <a:pt x="1287145" y="1756791"/>
                  </a:cubicBezTo>
                  <a:cubicBezTo>
                    <a:pt x="1383284" y="1630299"/>
                    <a:pt x="1433068" y="1472819"/>
                    <a:pt x="1442720" y="1315212"/>
                  </a:cubicBezTo>
                  <a:cubicBezTo>
                    <a:pt x="1463548" y="976630"/>
                    <a:pt x="1290447" y="663575"/>
                    <a:pt x="1036828" y="450342"/>
                  </a:cubicBezTo>
                  <a:cubicBezTo>
                    <a:pt x="739648" y="200660"/>
                    <a:pt x="371094" y="88011"/>
                    <a:pt x="0" y="0"/>
                  </a:cubicBezTo>
                  <a:close/>
                </a:path>
              </a:pathLst>
            </a:custGeom>
            <a:solidFill>
              <a:srgbClr val="FDB913"/>
            </a:solidFill>
          </p:spPr>
          <p:txBody>
            <a:bodyPr/>
            <a:lstStyle/>
            <a:p>
              <a:endParaRPr lang="en-GB"/>
            </a:p>
          </p:txBody>
        </p:sp>
        <p:sp>
          <p:nvSpPr>
            <p:cNvPr id="5" name="Freeform 5"/>
            <p:cNvSpPr/>
            <p:nvPr/>
          </p:nvSpPr>
          <p:spPr>
            <a:xfrm>
              <a:off x="368935" y="102616"/>
              <a:ext cx="1902854" cy="3274949"/>
            </a:xfrm>
            <a:custGeom>
              <a:avLst/>
              <a:gdLst/>
              <a:ahLst/>
              <a:cxnLst/>
              <a:rect l="l" t="t" r="r" b="b"/>
              <a:pathLst>
                <a:path w="1902854" h="3274949">
                  <a:moveTo>
                    <a:pt x="0" y="227584"/>
                  </a:moveTo>
                  <a:lnTo>
                    <a:pt x="0" y="243840"/>
                  </a:lnTo>
                  <a:lnTo>
                    <a:pt x="0" y="243840"/>
                  </a:lnTo>
                  <a:cubicBezTo>
                    <a:pt x="303022" y="316484"/>
                    <a:pt x="602996" y="409194"/>
                    <a:pt x="850265" y="601472"/>
                  </a:cubicBezTo>
                  <a:cubicBezTo>
                    <a:pt x="983234" y="704723"/>
                    <a:pt x="1086612" y="833628"/>
                    <a:pt x="1149604" y="973963"/>
                  </a:cubicBezTo>
                  <a:cubicBezTo>
                    <a:pt x="1218946" y="1128776"/>
                    <a:pt x="1233805" y="1290701"/>
                    <a:pt x="1192403" y="1442085"/>
                  </a:cubicBezTo>
                  <a:cubicBezTo>
                    <a:pt x="1158240" y="1567307"/>
                    <a:pt x="1080262" y="1648587"/>
                    <a:pt x="997839" y="1734566"/>
                  </a:cubicBezTo>
                  <a:cubicBezTo>
                    <a:pt x="963168" y="1770634"/>
                    <a:pt x="927354" y="1808099"/>
                    <a:pt x="894207" y="1849501"/>
                  </a:cubicBezTo>
                  <a:cubicBezTo>
                    <a:pt x="799846" y="1967357"/>
                    <a:pt x="736346" y="2150237"/>
                    <a:pt x="841502" y="2310130"/>
                  </a:cubicBezTo>
                  <a:cubicBezTo>
                    <a:pt x="940308" y="2460244"/>
                    <a:pt x="1113790" y="2512060"/>
                    <a:pt x="1253871" y="2540508"/>
                  </a:cubicBezTo>
                  <a:cubicBezTo>
                    <a:pt x="1413129" y="2572766"/>
                    <a:pt x="1577721" y="2606167"/>
                    <a:pt x="1645031" y="2780157"/>
                  </a:cubicBezTo>
                  <a:cubicBezTo>
                    <a:pt x="1681607" y="2874518"/>
                    <a:pt x="1656969" y="2960624"/>
                    <a:pt x="1630807" y="3051810"/>
                  </a:cubicBezTo>
                  <a:cubicBezTo>
                    <a:pt x="1610360" y="3123311"/>
                    <a:pt x="1589278" y="3196844"/>
                    <a:pt x="1600454" y="3274695"/>
                  </a:cubicBezTo>
                  <a:lnTo>
                    <a:pt x="1616456" y="3274695"/>
                  </a:lnTo>
                  <a:cubicBezTo>
                    <a:pt x="1605026" y="3199384"/>
                    <a:pt x="1625727" y="3126740"/>
                    <a:pt x="1645920" y="3056382"/>
                  </a:cubicBezTo>
                  <a:cubicBezTo>
                    <a:pt x="1671574" y="2966720"/>
                    <a:pt x="1698117" y="2874010"/>
                    <a:pt x="1659763" y="2774696"/>
                  </a:cubicBezTo>
                  <a:cubicBezTo>
                    <a:pt x="1589278" y="2592705"/>
                    <a:pt x="1412748" y="2556891"/>
                    <a:pt x="1256919" y="2525268"/>
                  </a:cubicBezTo>
                  <a:cubicBezTo>
                    <a:pt x="1119886" y="2497455"/>
                    <a:pt x="950341" y="2446909"/>
                    <a:pt x="854710" y="2301621"/>
                  </a:cubicBezTo>
                  <a:cubicBezTo>
                    <a:pt x="754253" y="2148840"/>
                    <a:pt x="815594" y="1973199"/>
                    <a:pt x="906526" y="1859661"/>
                  </a:cubicBezTo>
                  <a:cubicBezTo>
                    <a:pt x="939292" y="1818640"/>
                    <a:pt x="974852" y="1781556"/>
                    <a:pt x="1009269" y="1745742"/>
                  </a:cubicBezTo>
                  <a:cubicBezTo>
                    <a:pt x="1093089" y="1658239"/>
                    <a:pt x="1172337" y="1575562"/>
                    <a:pt x="1207643" y="1446403"/>
                  </a:cubicBezTo>
                  <a:cubicBezTo>
                    <a:pt x="1249934" y="1291463"/>
                    <a:pt x="1234948" y="1125982"/>
                    <a:pt x="1163955" y="967740"/>
                  </a:cubicBezTo>
                  <a:cubicBezTo>
                    <a:pt x="1099947" y="824992"/>
                    <a:pt x="994918" y="694055"/>
                    <a:pt x="859917" y="589153"/>
                  </a:cubicBezTo>
                  <a:cubicBezTo>
                    <a:pt x="609219" y="394081"/>
                    <a:pt x="305943" y="300863"/>
                    <a:pt x="0" y="227584"/>
                  </a:cubicBezTo>
                  <a:close/>
                  <a:moveTo>
                    <a:pt x="0" y="0"/>
                  </a:moveTo>
                  <a:lnTo>
                    <a:pt x="0" y="16256"/>
                  </a:lnTo>
                  <a:lnTo>
                    <a:pt x="0" y="16256"/>
                  </a:lnTo>
                  <a:cubicBezTo>
                    <a:pt x="393573" y="110109"/>
                    <a:pt x="743712" y="222377"/>
                    <a:pt x="1031748" y="464439"/>
                  </a:cubicBezTo>
                  <a:cubicBezTo>
                    <a:pt x="1307211" y="696087"/>
                    <a:pt x="1454277" y="1008888"/>
                    <a:pt x="1434846" y="1322832"/>
                  </a:cubicBezTo>
                  <a:cubicBezTo>
                    <a:pt x="1430655" y="1391285"/>
                    <a:pt x="1419225" y="1457071"/>
                    <a:pt x="1400937" y="1519047"/>
                  </a:cubicBezTo>
                  <a:cubicBezTo>
                    <a:pt x="1374648" y="1608455"/>
                    <a:pt x="1334135" y="1689989"/>
                    <a:pt x="1280922" y="1760347"/>
                  </a:cubicBezTo>
                  <a:cubicBezTo>
                    <a:pt x="1261618" y="1785747"/>
                    <a:pt x="1228344" y="1816862"/>
                    <a:pt x="1193292" y="1849755"/>
                  </a:cubicBezTo>
                  <a:cubicBezTo>
                    <a:pt x="1088390" y="1948053"/>
                    <a:pt x="957707" y="2070354"/>
                    <a:pt x="1024382" y="2185035"/>
                  </a:cubicBezTo>
                  <a:cubicBezTo>
                    <a:pt x="1085977" y="2290953"/>
                    <a:pt x="1225804" y="2314956"/>
                    <a:pt x="1348994" y="2336292"/>
                  </a:cubicBezTo>
                  <a:cubicBezTo>
                    <a:pt x="1389126" y="2343277"/>
                    <a:pt x="1426972" y="2349754"/>
                    <a:pt x="1459611" y="2358644"/>
                  </a:cubicBezTo>
                  <a:cubicBezTo>
                    <a:pt x="1630299" y="2405380"/>
                    <a:pt x="1761998" y="2510028"/>
                    <a:pt x="1830705" y="2653284"/>
                  </a:cubicBezTo>
                  <a:cubicBezTo>
                    <a:pt x="1895729" y="2788920"/>
                    <a:pt x="1904365" y="2933446"/>
                    <a:pt x="1853819" y="3090926"/>
                  </a:cubicBezTo>
                  <a:lnTo>
                    <a:pt x="1848739" y="3106293"/>
                  </a:lnTo>
                  <a:cubicBezTo>
                    <a:pt x="1829181" y="3165348"/>
                    <a:pt x="1810385" y="3222117"/>
                    <a:pt x="1833245" y="3274949"/>
                  </a:cubicBezTo>
                  <a:lnTo>
                    <a:pt x="1851025" y="3274949"/>
                  </a:lnTo>
                  <a:cubicBezTo>
                    <a:pt x="1825879" y="3225165"/>
                    <a:pt x="1844294" y="3169793"/>
                    <a:pt x="1866392" y="3103372"/>
                  </a:cubicBezTo>
                  <a:lnTo>
                    <a:pt x="1871472" y="3087878"/>
                  </a:lnTo>
                  <a:cubicBezTo>
                    <a:pt x="1920875" y="2934335"/>
                    <a:pt x="1911858" y="2785745"/>
                    <a:pt x="1845056" y="2646299"/>
                  </a:cubicBezTo>
                  <a:cubicBezTo>
                    <a:pt x="1774444" y="2498852"/>
                    <a:pt x="1639062" y="2391156"/>
                    <a:pt x="1463929" y="2343277"/>
                  </a:cubicBezTo>
                  <a:cubicBezTo>
                    <a:pt x="1430528" y="2334260"/>
                    <a:pt x="1392301" y="2327529"/>
                    <a:pt x="1351915" y="2320671"/>
                  </a:cubicBezTo>
                  <a:cubicBezTo>
                    <a:pt x="1232027" y="2300097"/>
                    <a:pt x="1096137" y="2276602"/>
                    <a:pt x="1038225" y="2177161"/>
                  </a:cubicBezTo>
                  <a:cubicBezTo>
                    <a:pt x="977773" y="2073529"/>
                    <a:pt x="1103376" y="1955927"/>
                    <a:pt x="1204214" y="1861439"/>
                  </a:cubicBezTo>
                  <a:cubicBezTo>
                    <a:pt x="1239774" y="1828038"/>
                    <a:pt x="1273556" y="1796542"/>
                    <a:pt x="1293622" y="1769999"/>
                  </a:cubicBezTo>
                  <a:cubicBezTo>
                    <a:pt x="1385951" y="1648460"/>
                    <a:pt x="1440434" y="1494282"/>
                    <a:pt x="1450848" y="1324102"/>
                  </a:cubicBezTo>
                  <a:cubicBezTo>
                    <a:pt x="1470406" y="1005078"/>
                    <a:pt x="1321435" y="687578"/>
                    <a:pt x="1042035" y="452755"/>
                  </a:cubicBezTo>
                  <a:cubicBezTo>
                    <a:pt x="750570" y="207391"/>
                    <a:pt x="397129" y="94488"/>
                    <a:pt x="0" y="0"/>
                  </a:cubicBezTo>
                  <a:close/>
                </a:path>
              </a:pathLst>
            </a:custGeom>
            <a:solidFill>
              <a:srgbClr val="FDB913"/>
            </a:solidFill>
          </p:spPr>
          <p:txBody>
            <a:bodyPr/>
            <a:lstStyle/>
            <a:p>
              <a:endParaRPr lang="en-GB"/>
            </a:p>
          </p:txBody>
        </p:sp>
      </p:grpSp>
      <p:grpSp>
        <p:nvGrpSpPr>
          <p:cNvPr id="6" name="Group 6"/>
          <p:cNvGrpSpPr>
            <a:grpSpLocks noChangeAspect="1"/>
          </p:cNvGrpSpPr>
          <p:nvPr/>
        </p:nvGrpSpPr>
        <p:grpSpPr>
          <a:xfrm>
            <a:off x="15681255" y="-426882"/>
            <a:ext cx="3328378" cy="4370708"/>
            <a:chOff x="0" y="0"/>
            <a:chExt cx="3328378" cy="4370705"/>
          </a:xfrm>
        </p:grpSpPr>
        <p:sp>
          <p:nvSpPr>
            <p:cNvPr id="7" name="Freeform 7"/>
            <p:cNvSpPr/>
            <p:nvPr/>
          </p:nvSpPr>
          <p:spPr>
            <a:xfrm>
              <a:off x="473202" y="426847"/>
              <a:ext cx="2133600" cy="3772789"/>
            </a:xfrm>
            <a:custGeom>
              <a:avLst/>
              <a:gdLst/>
              <a:ahLst/>
              <a:cxnLst/>
              <a:rect l="l" t="t" r="r" b="b"/>
              <a:pathLst>
                <a:path w="2133600" h="3772789">
                  <a:moveTo>
                    <a:pt x="0" y="0"/>
                  </a:moveTo>
                  <a:cubicBezTo>
                    <a:pt x="127" y="127"/>
                    <a:pt x="127" y="127"/>
                    <a:pt x="254" y="254"/>
                  </a:cubicBezTo>
                  <a:cubicBezTo>
                    <a:pt x="99187" y="79248"/>
                    <a:pt x="60071" y="176149"/>
                    <a:pt x="32004" y="281051"/>
                  </a:cubicBezTo>
                  <a:cubicBezTo>
                    <a:pt x="-15621" y="458470"/>
                    <a:pt x="254" y="635127"/>
                    <a:pt x="88392" y="797814"/>
                  </a:cubicBezTo>
                  <a:cubicBezTo>
                    <a:pt x="185674" y="977392"/>
                    <a:pt x="357505" y="1088136"/>
                    <a:pt x="553974" y="1131824"/>
                  </a:cubicBezTo>
                  <a:cubicBezTo>
                    <a:pt x="713994" y="1167384"/>
                    <a:pt x="974217" y="1151382"/>
                    <a:pt x="1076960" y="1309497"/>
                  </a:cubicBezTo>
                  <a:cubicBezTo>
                    <a:pt x="1188085" y="1480312"/>
                    <a:pt x="880110" y="1696339"/>
                    <a:pt x="796036" y="1818513"/>
                  </a:cubicBezTo>
                  <a:cubicBezTo>
                    <a:pt x="688848" y="1974342"/>
                    <a:pt x="638683" y="2164461"/>
                    <a:pt x="636270" y="2352548"/>
                  </a:cubicBezTo>
                  <a:cubicBezTo>
                    <a:pt x="631190" y="2756408"/>
                    <a:pt x="855599" y="3118739"/>
                    <a:pt x="1170432" y="3358007"/>
                  </a:cubicBezTo>
                  <a:cubicBezTo>
                    <a:pt x="1456690" y="3575558"/>
                    <a:pt x="1789684" y="3692271"/>
                    <a:pt x="2133600" y="3772789"/>
                  </a:cubicBezTo>
                  <a:lnTo>
                    <a:pt x="2133600" y="3502914"/>
                  </a:lnTo>
                  <a:lnTo>
                    <a:pt x="2133600" y="3502914"/>
                  </a:lnTo>
                  <a:cubicBezTo>
                    <a:pt x="1865884" y="3437255"/>
                    <a:pt x="1606550" y="3344418"/>
                    <a:pt x="1378966" y="3184779"/>
                  </a:cubicBezTo>
                  <a:cubicBezTo>
                    <a:pt x="1063879" y="2963672"/>
                    <a:pt x="830580" y="2590546"/>
                    <a:pt x="918591" y="2194814"/>
                  </a:cubicBezTo>
                  <a:cubicBezTo>
                    <a:pt x="967105" y="1976882"/>
                    <a:pt x="1127125" y="1861693"/>
                    <a:pt x="1251839" y="1689862"/>
                  </a:cubicBezTo>
                  <a:cubicBezTo>
                    <a:pt x="1367663" y="1530223"/>
                    <a:pt x="1411351" y="1319149"/>
                    <a:pt x="1287780" y="1150239"/>
                  </a:cubicBezTo>
                  <a:cubicBezTo>
                    <a:pt x="1170686" y="989965"/>
                    <a:pt x="976503" y="932180"/>
                    <a:pt x="789178" y="903351"/>
                  </a:cubicBezTo>
                  <a:cubicBezTo>
                    <a:pt x="589026" y="872617"/>
                    <a:pt x="392430" y="838708"/>
                    <a:pt x="301879" y="635127"/>
                  </a:cubicBezTo>
                  <a:cubicBezTo>
                    <a:pt x="207010" y="422021"/>
                    <a:pt x="381254" y="226568"/>
                    <a:pt x="318135" y="12192"/>
                  </a:cubicBezTo>
                  <a:cubicBezTo>
                    <a:pt x="316992" y="8128"/>
                    <a:pt x="315722" y="4064"/>
                    <a:pt x="314452" y="127"/>
                  </a:cubicBezTo>
                  <a:close/>
                </a:path>
              </a:pathLst>
            </a:custGeom>
            <a:solidFill>
              <a:srgbClr val="FDB913"/>
            </a:solidFill>
          </p:spPr>
          <p:txBody>
            <a:bodyPr/>
            <a:lstStyle/>
            <a:p>
              <a:endParaRPr lang="en-GB"/>
            </a:p>
          </p:txBody>
        </p:sp>
        <p:sp>
          <p:nvSpPr>
            <p:cNvPr id="8" name="Freeform 8"/>
            <p:cNvSpPr/>
            <p:nvPr/>
          </p:nvSpPr>
          <p:spPr>
            <a:xfrm>
              <a:off x="457581" y="426847"/>
              <a:ext cx="2149348" cy="3782060"/>
            </a:xfrm>
            <a:custGeom>
              <a:avLst/>
              <a:gdLst/>
              <a:ahLst/>
              <a:cxnLst/>
              <a:rect l="l" t="t" r="r" b="b"/>
              <a:pathLst>
                <a:path w="2149348" h="3782060">
                  <a:moveTo>
                    <a:pt x="320040" y="0"/>
                  </a:moveTo>
                  <a:cubicBezTo>
                    <a:pt x="321691" y="4826"/>
                    <a:pt x="323215" y="9652"/>
                    <a:pt x="324612" y="14605"/>
                  </a:cubicBezTo>
                  <a:cubicBezTo>
                    <a:pt x="353568" y="112776"/>
                    <a:pt x="330835" y="209423"/>
                    <a:pt x="308864" y="303022"/>
                  </a:cubicBezTo>
                  <a:cubicBezTo>
                    <a:pt x="283464" y="411099"/>
                    <a:pt x="257175" y="522859"/>
                    <a:pt x="308737" y="638810"/>
                  </a:cubicBezTo>
                  <a:cubicBezTo>
                    <a:pt x="403352" y="851281"/>
                    <a:pt x="615696" y="883793"/>
                    <a:pt x="803275" y="912495"/>
                  </a:cubicBezTo>
                  <a:cubicBezTo>
                    <a:pt x="968248" y="937768"/>
                    <a:pt x="1173226" y="988187"/>
                    <a:pt x="1295654" y="1155573"/>
                  </a:cubicBezTo>
                  <a:cubicBezTo>
                    <a:pt x="1424178" y="1331468"/>
                    <a:pt x="1361313" y="1543939"/>
                    <a:pt x="1259586" y="1684020"/>
                  </a:cubicBezTo>
                  <a:cubicBezTo>
                    <a:pt x="1222883" y="1734693"/>
                    <a:pt x="1182624" y="1780794"/>
                    <a:pt x="1143762" y="1825371"/>
                  </a:cubicBezTo>
                  <a:cubicBezTo>
                    <a:pt x="1048893" y="1934210"/>
                    <a:pt x="959231" y="2036953"/>
                    <a:pt x="924814" y="2192528"/>
                  </a:cubicBezTo>
                  <a:cubicBezTo>
                    <a:pt x="883412" y="2379091"/>
                    <a:pt x="910971" y="2575179"/>
                    <a:pt x="1004697" y="2759329"/>
                  </a:cubicBezTo>
                  <a:cubicBezTo>
                    <a:pt x="1089279" y="2925445"/>
                    <a:pt x="1222121" y="3075178"/>
                    <a:pt x="1388999" y="3192272"/>
                  </a:cubicBezTo>
                  <a:cubicBezTo>
                    <a:pt x="1618615" y="3353435"/>
                    <a:pt x="1879473" y="3446653"/>
                    <a:pt x="2148967" y="3512566"/>
                  </a:cubicBezTo>
                  <a:lnTo>
                    <a:pt x="2148967" y="3493263"/>
                  </a:lnTo>
                  <a:lnTo>
                    <a:pt x="2148967" y="3493263"/>
                  </a:lnTo>
                  <a:cubicBezTo>
                    <a:pt x="1882775" y="3427858"/>
                    <a:pt x="1625727" y="3335528"/>
                    <a:pt x="1399921" y="3177033"/>
                  </a:cubicBezTo>
                  <a:cubicBezTo>
                    <a:pt x="1235456" y="3061717"/>
                    <a:pt x="1104773" y="2914397"/>
                    <a:pt x="1021588" y="2751075"/>
                  </a:cubicBezTo>
                  <a:cubicBezTo>
                    <a:pt x="929894" y="2570861"/>
                    <a:pt x="902716" y="2379219"/>
                    <a:pt x="943229" y="2196847"/>
                  </a:cubicBezTo>
                  <a:cubicBezTo>
                    <a:pt x="976757" y="2045970"/>
                    <a:pt x="1064895" y="1944879"/>
                    <a:pt x="1158113" y="1837945"/>
                  </a:cubicBezTo>
                  <a:cubicBezTo>
                    <a:pt x="1197356" y="1793114"/>
                    <a:pt x="1237869" y="1746505"/>
                    <a:pt x="1274953" y="1695324"/>
                  </a:cubicBezTo>
                  <a:cubicBezTo>
                    <a:pt x="1380617" y="1549782"/>
                    <a:pt x="1445514" y="1328675"/>
                    <a:pt x="1310894" y="1144652"/>
                  </a:cubicBezTo>
                  <a:cubicBezTo>
                    <a:pt x="1184402" y="971678"/>
                    <a:pt x="974598" y="919862"/>
                    <a:pt x="806069" y="894081"/>
                  </a:cubicBezTo>
                  <a:cubicBezTo>
                    <a:pt x="614426" y="864744"/>
                    <a:pt x="416306" y="834391"/>
                    <a:pt x="325882" y="631318"/>
                  </a:cubicBezTo>
                  <a:cubicBezTo>
                    <a:pt x="276860" y="521209"/>
                    <a:pt x="301117" y="417450"/>
                    <a:pt x="327025" y="307468"/>
                  </a:cubicBezTo>
                  <a:cubicBezTo>
                    <a:pt x="349631" y="211583"/>
                    <a:pt x="372872" y="112523"/>
                    <a:pt x="342646" y="9526"/>
                  </a:cubicBezTo>
                  <a:cubicBezTo>
                    <a:pt x="341757" y="6351"/>
                    <a:pt x="340741" y="3176"/>
                    <a:pt x="339725" y="128"/>
                  </a:cubicBezTo>
                  <a:close/>
                  <a:moveTo>
                    <a:pt x="0" y="0"/>
                  </a:moveTo>
                  <a:cubicBezTo>
                    <a:pt x="3429" y="2413"/>
                    <a:pt x="6731" y="4953"/>
                    <a:pt x="10033" y="7620"/>
                  </a:cubicBezTo>
                  <a:cubicBezTo>
                    <a:pt x="95123" y="75692"/>
                    <a:pt x="72517" y="156718"/>
                    <a:pt x="46228" y="250444"/>
                  </a:cubicBezTo>
                  <a:lnTo>
                    <a:pt x="38481" y="278511"/>
                  </a:lnTo>
                  <a:cubicBezTo>
                    <a:pt x="-11430" y="463804"/>
                    <a:pt x="7874" y="640080"/>
                    <a:pt x="95631" y="802132"/>
                  </a:cubicBezTo>
                  <a:cubicBezTo>
                    <a:pt x="188468" y="973455"/>
                    <a:pt x="355981" y="1093851"/>
                    <a:pt x="567436" y="1140968"/>
                  </a:cubicBezTo>
                  <a:cubicBezTo>
                    <a:pt x="607695" y="1149858"/>
                    <a:pt x="653669" y="1155573"/>
                    <a:pt x="702310" y="1161542"/>
                  </a:cubicBezTo>
                  <a:cubicBezTo>
                    <a:pt x="846455" y="1179195"/>
                    <a:pt x="1009777" y="1199388"/>
                    <a:pt x="1084580" y="1314450"/>
                  </a:cubicBezTo>
                  <a:cubicBezTo>
                    <a:pt x="1162558" y="1434338"/>
                    <a:pt x="1019810" y="1581277"/>
                    <a:pt x="905129" y="1699260"/>
                  </a:cubicBezTo>
                  <a:cubicBezTo>
                    <a:pt x="864616" y="1741043"/>
                    <a:pt x="826262" y="1780413"/>
                    <a:pt x="803910" y="1813052"/>
                  </a:cubicBezTo>
                  <a:cubicBezTo>
                    <a:pt x="700913" y="1962785"/>
                    <a:pt x="645033" y="2149221"/>
                    <a:pt x="642493" y="2352294"/>
                  </a:cubicBezTo>
                  <a:cubicBezTo>
                    <a:pt x="637667" y="2732659"/>
                    <a:pt x="833755" y="3101848"/>
                    <a:pt x="1180465" y="3365373"/>
                  </a:cubicBezTo>
                  <a:cubicBezTo>
                    <a:pt x="1464945" y="3581527"/>
                    <a:pt x="1790319" y="3698240"/>
                    <a:pt x="2149348" y="3782060"/>
                  </a:cubicBezTo>
                  <a:lnTo>
                    <a:pt x="2149348" y="3762756"/>
                  </a:lnTo>
                  <a:lnTo>
                    <a:pt x="2149348" y="3762756"/>
                  </a:lnTo>
                  <a:cubicBezTo>
                    <a:pt x="1794256" y="3679571"/>
                    <a:pt x="1472565" y="3563747"/>
                    <a:pt x="1191895" y="3350514"/>
                  </a:cubicBezTo>
                  <a:cubicBezTo>
                    <a:pt x="850138" y="3090672"/>
                    <a:pt x="656717" y="2726944"/>
                    <a:pt x="661416" y="2352675"/>
                  </a:cubicBezTo>
                  <a:cubicBezTo>
                    <a:pt x="662432" y="2271141"/>
                    <a:pt x="672211" y="2192147"/>
                    <a:pt x="690372" y="2117471"/>
                  </a:cubicBezTo>
                  <a:cubicBezTo>
                    <a:pt x="716534" y="2009648"/>
                    <a:pt x="759968" y="1910461"/>
                    <a:pt x="819277" y="1823847"/>
                  </a:cubicBezTo>
                  <a:cubicBezTo>
                    <a:pt x="840867" y="1792605"/>
                    <a:pt x="878586" y="1753616"/>
                    <a:pt x="918591" y="1712595"/>
                  </a:cubicBezTo>
                  <a:cubicBezTo>
                    <a:pt x="1037971" y="1589786"/>
                    <a:pt x="1186561" y="1436878"/>
                    <a:pt x="1100328" y="1304417"/>
                  </a:cubicBezTo>
                  <a:cubicBezTo>
                    <a:pt x="1020826" y="1181989"/>
                    <a:pt x="852805" y="1161288"/>
                    <a:pt x="704596" y="1143000"/>
                  </a:cubicBezTo>
                  <a:cubicBezTo>
                    <a:pt x="656336" y="1137031"/>
                    <a:pt x="610870" y="1131443"/>
                    <a:pt x="571500" y="1122680"/>
                  </a:cubicBezTo>
                  <a:cubicBezTo>
                    <a:pt x="365379" y="1076833"/>
                    <a:pt x="202311" y="959866"/>
                    <a:pt x="112141" y="793369"/>
                  </a:cubicBezTo>
                  <a:cubicBezTo>
                    <a:pt x="26797" y="635762"/>
                    <a:pt x="8128" y="464312"/>
                    <a:pt x="56515" y="283591"/>
                  </a:cubicBezTo>
                  <a:lnTo>
                    <a:pt x="64262" y="255651"/>
                  </a:lnTo>
                  <a:cubicBezTo>
                    <a:pt x="90170" y="162687"/>
                    <a:pt x="114808" y="74676"/>
                    <a:pt x="30480" y="381"/>
                  </a:cubicBezTo>
                  <a:close/>
                </a:path>
              </a:pathLst>
            </a:custGeom>
            <a:solidFill>
              <a:srgbClr val="FDB913"/>
            </a:solidFill>
          </p:spPr>
          <p:txBody>
            <a:bodyPr/>
            <a:lstStyle/>
            <a:p>
              <a:endParaRPr lang="en-GB"/>
            </a:p>
          </p:txBody>
        </p:sp>
      </p:grpSp>
      <p:sp>
        <p:nvSpPr>
          <p:cNvPr id="9" name="TextBox 9"/>
          <p:cNvSpPr txBox="1"/>
          <p:nvPr/>
        </p:nvSpPr>
        <p:spPr>
          <a:xfrm>
            <a:off x="7819727" y="189768"/>
            <a:ext cx="2648545" cy="1568705"/>
          </a:xfrm>
          <a:prstGeom prst="rect">
            <a:avLst/>
          </a:prstGeom>
        </p:spPr>
        <p:txBody>
          <a:bodyPr lIns="0" tIns="0" rIns="0" bIns="0" rtlCol="0" anchor="t">
            <a:spAutoFit/>
          </a:bodyPr>
          <a:lstStyle/>
          <a:p>
            <a:pPr algn="ctr">
              <a:lnSpc>
                <a:spcPts val="12760"/>
              </a:lnSpc>
              <a:spcBef>
                <a:spcPct val="0"/>
              </a:spcBef>
            </a:pPr>
            <a:r>
              <a:rPr lang="en-US" sz="9114">
                <a:solidFill>
                  <a:srgbClr val="FFFFFF"/>
                </a:solidFill>
                <a:latin typeface="Gagalin"/>
                <a:ea typeface="Gagalin"/>
                <a:cs typeface="Gagalin"/>
                <a:sym typeface="Gagalin"/>
              </a:rPr>
              <a:t>How?</a:t>
            </a:r>
          </a:p>
        </p:txBody>
      </p:sp>
      <p:sp>
        <p:nvSpPr>
          <p:cNvPr id="10" name="TextBox 10"/>
          <p:cNvSpPr txBox="1"/>
          <p:nvPr/>
        </p:nvSpPr>
        <p:spPr>
          <a:xfrm>
            <a:off x="1756462" y="2124691"/>
            <a:ext cx="14775075" cy="2646680"/>
          </a:xfrm>
          <a:prstGeom prst="rect">
            <a:avLst/>
          </a:prstGeom>
        </p:spPr>
        <p:txBody>
          <a:bodyPr lIns="0" tIns="0" rIns="0" bIns="0" rtlCol="0" anchor="t">
            <a:spAutoFit/>
          </a:bodyPr>
          <a:lstStyle/>
          <a:p>
            <a:pPr algn="ctr">
              <a:lnSpc>
                <a:spcPts val="5320"/>
              </a:lnSpc>
              <a:spcBef>
                <a:spcPct val="0"/>
              </a:spcBef>
            </a:pPr>
            <a:r>
              <a:rPr lang="en-US" sz="3800">
                <a:solidFill>
                  <a:srgbClr val="FDB913"/>
                </a:solidFill>
                <a:latin typeface="Urbanist 2"/>
                <a:ea typeface="Urbanist 2"/>
                <a:cs typeface="Urbanist 2"/>
                <a:sym typeface="Urbanist 2"/>
              </a:rPr>
              <a:t> The learners will be matched to a mentor who is studying in a  university or college in Wales.  </a:t>
            </a:r>
          </a:p>
          <a:p>
            <a:pPr algn="ctr">
              <a:lnSpc>
                <a:spcPts val="5320"/>
              </a:lnSpc>
              <a:spcBef>
                <a:spcPct val="0"/>
              </a:spcBef>
            </a:pPr>
            <a:endParaRPr lang="en-US" sz="3800">
              <a:solidFill>
                <a:srgbClr val="FDB913"/>
              </a:solidFill>
              <a:latin typeface="Urbanist 2"/>
              <a:ea typeface="Urbanist 2"/>
              <a:cs typeface="Urbanist 2"/>
              <a:sym typeface="Urbanist 2"/>
            </a:endParaRPr>
          </a:p>
          <a:p>
            <a:pPr algn="l">
              <a:lnSpc>
                <a:spcPts val="5320"/>
              </a:lnSpc>
            </a:pPr>
            <a:r>
              <a:rPr lang="en-US" sz="3800">
                <a:solidFill>
                  <a:srgbClr val="FDB913"/>
                </a:solidFill>
                <a:latin typeface="Urbanist 2"/>
                <a:ea typeface="Urbanist 2"/>
                <a:cs typeface="Urbanist 2"/>
                <a:sym typeface="Urbanist 2"/>
              </a:rPr>
              <a:t>Mentors will provide information, advice, and guidance about: </a:t>
            </a:r>
          </a:p>
        </p:txBody>
      </p:sp>
      <p:sp>
        <p:nvSpPr>
          <p:cNvPr id="11" name="TextBox 11"/>
          <p:cNvSpPr txBox="1"/>
          <p:nvPr/>
        </p:nvSpPr>
        <p:spPr>
          <a:xfrm>
            <a:off x="3703173" y="4831421"/>
            <a:ext cx="14775075" cy="3980180"/>
          </a:xfrm>
          <a:prstGeom prst="rect">
            <a:avLst/>
          </a:prstGeom>
        </p:spPr>
        <p:txBody>
          <a:bodyPr lIns="0" tIns="0" rIns="0" bIns="0" rtlCol="0" anchor="t">
            <a:spAutoFit/>
          </a:bodyPr>
          <a:lstStyle/>
          <a:p>
            <a:pPr algn="ctr">
              <a:lnSpc>
                <a:spcPts val="5320"/>
              </a:lnSpc>
            </a:pPr>
            <a:r>
              <a:rPr lang="en-US" sz="3800">
                <a:solidFill>
                  <a:srgbClr val="FFFFFF"/>
                </a:solidFill>
                <a:latin typeface="Urbanist 1"/>
                <a:ea typeface="Urbanist 1"/>
                <a:cs typeface="Urbanist 1"/>
                <a:sym typeface="Urbanist 1"/>
              </a:rPr>
              <a:t> </a:t>
            </a:r>
          </a:p>
          <a:p>
            <a:pPr marL="820421" lvl="1" indent="-410210" algn="l">
              <a:lnSpc>
                <a:spcPts val="5320"/>
              </a:lnSpc>
              <a:buFont typeface="Arial"/>
              <a:buChar char="•"/>
            </a:pPr>
            <a:r>
              <a:rPr lang="en-US" sz="3800">
                <a:solidFill>
                  <a:srgbClr val="FFFFFF"/>
                </a:solidFill>
                <a:latin typeface="Urbanist 1"/>
                <a:ea typeface="Urbanist 1"/>
                <a:cs typeface="Urbanist 1"/>
                <a:sym typeface="Urbanist 1"/>
              </a:rPr>
              <a:t>Life after school.</a:t>
            </a:r>
          </a:p>
          <a:p>
            <a:pPr marL="820421" lvl="1" indent="-410210" algn="l">
              <a:lnSpc>
                <a:spcPts val="5320"/>
              </a:lnSpc>
              <a:buFont typeface="Arial"/>
              <a:buChar char="•"/>
            </a:pPr>
            <a:r>
              <a:rPr lang="en-US" sz="3800">
                <a:solidFill>
                  <a:srgbClr val="FFFFFF"/>
                </a:solidFill>
                <a:latin typeface="Urbanist 1"/>
                <a:ea typeface="Urbanist 1"/>
                <a:cs typeface="Urbanist 1"/>
                <a:sym typeface="Urbanist 1"/>
              </a:rPr>
              <a:t>The different educational pathways.</a:t>
            </a:r>
          </a:p>
          <a:p>
            <a:pPr marL="820421" lvl="1" indent="-410210" algn="l">
              <a:lnSpc>
                <a:spcPts val="5320"/>
              </a:lnSpc>
              <a:buFont typeface="Arial"/>
              <a:buChar char="•"/>
            </a:pPr>
            <a:r>
              <a:rPr lang="en-US" sz="3800">
                <a:solidFill>
                  <a:srgbClr val="FFFFFF"/>
                </a:solidFill>
                <a:latin typeface="Urbanist 1"/>
                <a:ea typeface="Urbanist 1"/>
                <a:cs typeface="Urbanist 1"/>
                <a:sym typeface="Urbanist 1"/>
              </a:rPr>
              <a:t>Encourage mentees to research career paths of interest.</a:t>
            </a:r>
          </a:p>
          <a:p>
            <a:pPr marL="820421" lvl="1" indent="-410210" algn="l">
              <a:lnSpc>
                <a:spcPts val="5320"/>
              </a:lnSpc>
              <a:buFont typeface="Arial"/>
              <a:buChar char="•"/>
            </a:pPr>
            <a:r>
              <a:rPr lang="en-US" sz="3800">
                <a:solidFill>
                  <a:srgbClr val="FFFFFF"/>
                </a:solidFill>
                <a:latin typeface="Urbanist 1"/>
                <a:ea typeface="Urbanist 1"/>
                <a:cs typeface="Urbanist 1"/>
                <a:sym typeface="Urbanist 1"/>
              </a:rPr>
              <a:t>Support them to with study skills.</a:t>
            </a:r>
          </a:p>
          <a:p>
            <a:pPr marL="820421" lvl="1" indent="-410210" algn="l">
              <a:lnSpc>
                <a:spcPts val="5320"/>
              </a:lnSpc>
              <a:buFont typeface="Arial"/>
              <a:buChar char="•"/>
            </a:pPr>
            <a:r>
              <a:rPr lang="en-US" sz="3800">
                <a:solidFill>
                  <a:srgbClr val="FFFFFF"/>
                </a:solidFill>
                <a:latin typeface="Urbanist 1"/>
                <a:ea typeface="Urbanist 1"/>
                <a:cs typeface="Urbanist 1"/>
                <a:sym typeface="Urbanist 1"/>
              </a:rPr>
              <a:t>Revision techniques and much more. </a:t>
            </a:r>
          </a:p>
        </p:txBody>
      </p:sp>
      <p:grpSp>
        <p:nvGrpSpPr>
          <p:cNvPr id="12" name="Group 12"/>
          <p:cNvGrpSpPr/>
          <p:nvPr/>
        </p:nvGrpSpPr>
        <p:grpSpPr>
          <a:xfrm>
            <a:off x="3972914" y="5633361"/>
            <a:ext cx="430133" cy="430133"/>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913"/>
            </a:solidFill>
          </p:spPr>
          <p:txBody>
            <a:bodyPr/>
            <a:lstStyle/>
            <a:p>
              <a:endParaRPr lang="en-GB"/>
            </a:p>
          </p:txBody>
        </p:sp>
        <p:sp>
          <p:nvSpPr>
            <p:cNvPr id="14" name="TextBox 14"/>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15" name="Group 15"/>
          <p:cNvGrpSpPr/>
          <p:nvPr/>
        </p:nvGrpSpPr>
        <p:grpSpPr>
          <a:xfrm>
            <a:off x="3972914" y="6312022"/>
            <a:ext cx="430133" cy="430133"/>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913"/>
            </a:solidFill>
          </p:spPr>
          <p:txBody>
            <a:bodyPr/>
            <a:lstStyle/>
            <a:p>
              <a:endParaRPr lang="en-GB"/>
            </a:p>
          </p:txBody>
        </p:sp>
        <p:sp>
          <p:nvSpPr>
            <p:cNvPr id="17" name="TextBox 17"/>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18" name="Group 18"/>
          <p:cNvGrpSpPr/>
          <p:nvPr/>
        </p:nvGrpSpPr>
        <p:grpSpPr>
          <a:xfrm>
            <a:off x="3972914" y="6995446"/>
            <a:ext cx="430133" cy="430133"/>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913"/>
            </a:solidFill>
          </p:spPr>
          <p:txBody>
            <a:bodyPr/>
            <a:lstStyle/>
            <a:p>
              <a:endParaRPr lang="en-GB"/>
            </a:p>
          </p:txBody>
        </p:sp>
        <p:sp>
          <p:nvSpPr>
            <p:cNvPr id="20" name="TextBox 20"/>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21" name="Group 21"/>
          <p:cNvGrpSpPr/>
          <p:nvPr/>
        </p:nvGrpSpPr>
        <p:grpSpPr>
          <a:xfrm>
            <a:off x="3972914" y="7654178"/>
            <a:ext cx="430133" cy="430133"/>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913"/>
            </a:solidFill>
          </p:spPr>
          <p:txBody>
            <a:bodyPr/>
            <a:lstStyle/>
            <a:p>
              <a:endParaRPr lang="en-GB"/>
            </a:p>
          </p:txBody>
        </p:sp>
        <p:sp>
          <p:nvSpPr>
            <p:cNvPr id="23" name="TextBox 23"/>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24" name="Group 24"/>
          <p:cNvGrpSpPr/>
          <p:nvPr/>
        </p:nvGrpSpPr>
        <p:grpSpPr>
          <a:xfrm>
            <a:off x="3972914" y="8331961"/>
            <a:ext cx="430133" cy="430133"/>
            <a:chOff x="0" y="0"/>
            <a:chExt cx="812800" cy="812800"/>
          </a:xfrm>
        </p:grpSpPr>
        <p:sp>
          <p:nvSpPr>
            <p:cNvPr id="25" name="Freeform 2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913"/>
            </a:solidFill>
          </p:spPr>
          <p:txBody>
            <a:bodyPr/>
            <a:lstStyle/>
            <a:p>
              <a:endParaRPr lang="en-GB"/>
            </a:p>
          </p:txBody>
        </p:sp>
        <p:sp>
          <p:nvSpPr>
            <p:cNvPr id="26" name="TextBox 26"/>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1C2C3B"/>
        </a:solidFill>
        <a:effectLst/>
      </p:bgPr>
    </p:bg>
    <p:spTree>
      <p:nvGrpSpPr>
        <p:cNvPr id="1" name=""/>
        <p:cNvGrpSpPr/>
        <p:nvPr/>
      </p:nvGrpSpPr>
      <p:grpSpPr>
        <a:xfrm>
          <a:off x="0" y="0"/>
          <a:ext cx="0" cy="0"/>
          <a:chOff x="0" y="0"/>
          <a:chExt cx="0" cy="0"/>
        </a:xfrm>
      </p:grpSpPr>
      <p:sp>
        <p:nvSpPr>
          <p:cNvPr id="2" name="Freeform 2"/>
          <p:cNvSpPr/>
          <p:nvPr/>
        </p:nvSpPr>
        <p:spPr>
          <a:xfrm>
            <a:off x="231210" y="337652"/>
            <a:ext cx="1209675" cy="1181100"/>
          </a:xfrm>
          <a:custGeom>
            <a:avLst/>
            <a:gdLst/>
            <a:ahLst/>
            <a:cxnLst/>
            <a:rect l="l" t="t" r="r" b="b"/>
            <a:pathLst>
              <a:path w="1209675" h="1181100">
                <a:moveTo>
                  <a:pt x="0" y="0"/>
                </a:moveTo>
                <a:lnTo>
                  <a:pt x="1209675" y="0"/>
                </a:lnTo>
                <a:lnTo>
                  <a:pt x="1209675" y="1181100"/>
                </a:lnTo>
                <a:lnTo>
                  <a:pt x="0" y="1181100"/>
                </a:lnTo>
                <a:lnTo>
                  <a:pt x="0" y="0"/>
                </a:lnTo>
                <a:close/>
              </a:path>
            </a:pathLst>
          </a:custGeom>
          <a:blipFill>
            <a:blip r:embed="rId3"/>
            <a:stretch>
              <a:fillRect/>
            </a:stretch>
          </a:blipFill>
        </p:spPr>
        <p:txBody>
          <a:bodyPr/>
          <a:lstStyle/>
          <a:p>
            <a:endParaRPr lang="en-GB"/>
          </a:p>
        </p:txBody>
      </p:sp>
      <p:grpSp>
        <p:nvGrpSpPr>
          <p:cNvPr id="3" name="Group 3"/>
          <p:cNvGrpSpPr/>
          <p:nvPr/>
        </p:nvGrpSpPr>
        <p:grpSpPr>
          <a:xfrm>
            <a:off x="2175169" y="2415863"/>
            <a:ext cx="15084131" cy="7160728"/>
            <a:chOff x="0" y="0"/>
            <a:chExt cx="20112175" cy="9547637"/>
          </a:xfrm>
        </p:grpSpPr>
        <p:sp>
          <p:nvSpPr>
            <p:cNvPr id="4" name="AutoShape 4"/>
            <p:cNvSpPr/>
            <p:nvPr/>
          </p:nvSpPr>
          <p:spPr>
            <a:xfrm>
              <a:off x="0" y="9471437"/>
              <a:ext cx="20112175" cy="0"/>
            </a:xfrm>
            <a:prstGeom prst="line">
              <a:avLst/>
            </a:prstGeom>
            <a:ln w="152400" cap="flat">
              <a:solidFill>
                <a:srgbClr val="8DC63F"/>
              </a:solidFill>
              <a:prstDash val="solid"/>
              <a:headEnd type="none" w="sm" len="sm"/>
              <a:tailEnd type="none" w="sm" len="sm"/>
            </a:ln>
          </p:spPr>
          <p:txBody>
            <a:bodyPr/>
            <a:lstStyle/>
            <a:p>
              <a:endParaRPr lang="en-GB"/>
            </a:p>
          </p:txBody>
        </p:sp>
        <p:sp>
          <p:nvSpPr>
            <p:cNvPr id="5" name="AutoShape 5"/>
            <p:cNvSpPr/>
            <p:nvPr/>
          </p:nvSpPr>
          <p:spPr>
            <a:xfrm>
              <a:off x="19975163" y="489"/>
              <a:ext cx="60814" cy="9470459"/>
            </a:xfrm>
            <a:prstGeom prst="line">
              <a:avLst/>
            </a:prstGeom>
            <a:ln w="152400" cap="flat">
              <a:solidFill>
                <a:srgbClr val="8DC63F"/>
              </a:solidFill>
              <a:prstDash val="solid"/>
              <a:headEnd type="none" w="sm" len="sm"/>
              <a:tailEnd type="none" w="sm" len="sm"/>
            </a:ln>
          </p:spPr>
          <p:txBody>
            <a:bodyPr/>
            <a:lstStyle/>
            <a:p>
              <a:endParaRPr lang="en-GB"/>
            </a:p>
          </p:txBody>
        </p:sp>
      </p:grpSp>
      <p:grpSp>
        <p:nvGrpSpPr>
          <p:cNvPr id="6" name="Group 6"/>
          <p:cNvGrpSpPr/>
          <p:nvPr/>
        </p:nvGrpSpPr>
        <p:grpSpPr>
          <a:xfrm>
            <a:off x="14171600" y="234437"/>
            <a:ext cx="3942169" cy="6090957"/>
            <a:chOff x="0" y="0"/>
            <a:chExt cx="5256225" cy="8121276"/>
          </a:xfrm>
        </p:grpSpPr>
        <p:sp>
          <p:nvSpPr>
            <p:cNvPr id="7" name="Freeform 7"/>
            <p:cNvSpPr/>
            <p:nvPr/>
          </p:nvSpPr>
          <p:spPr>
            <a:xfrm>
              <a:off x="0" y="0"/>
              <a:ext cx="3509463" cy="3787693"/>
            </a:xfrm>
            <a:custGeom>
              <a:avLst/>
              <a:gdLst/>
              <a:ahLst/>
              <a:cxnLst/>
              <a:rect l="l" t="t" r="r" b="b"/>
              <a:pathLst>
                <a:path w="3509463" h="3787693">
                  <a:moveTo>
                    <a:pt x="0" y="0"/>
                  </a:moveTo>
                  <a:lnTo>
                    <a:pt x="3509463" y="0"/>
                  </a:lnTo>
                  <a:lnTo>
                    <a:pt x="3509463" y="3787693"/>
                  </a:lnTo>
                  <a:lnTo>
                    <a:pt x="0" y="3787693"/>
                  </a:lnTo>
                  <a:lnTo>
                    <a:pt x="0" y="0"/>
                  </a:lnTo>
                  <a:close/>
                </a:path>
              </a:pathLst>
            </a:custGeom>
            <a:blipFill>
              <a:blip r:embed="rId4"/>
              <a:stretch>
                <a:fillRect t="-9872" b="-49361"/>
              </a:stretch>
            </a:blipFill>
          </p:spPr>
          <p:txBody>
            <a:bodyPr/>
            <a:lstStyle/>
            <a:p>
              <a:endParaRPr lang="en-GB"/>
            </a:p>
          </p:txBody>
        </p:sp>
        <p:sp>
          <p:nvSpPr>
            <p:cNvPr id="8" name="Freeform 8"/>
            <p:cNvSpPr/>
            <p:nvPr/>
          </p:nvSpPr>
          <p:spPr>
            <a:xfrm>
              <a:off x="1762701" y="2884909"/>
              <a:ext cx="3493524" cy="5236367"/>
            </a:xfrm>
            <a:custGeom>
              <a:avLst/>
              <a:gdLst/>
              <a:ahLst/>
              <a:cxnLst/>
              <a:rect l="l" t="t" r="r" b="b"/>
              <a:pathLst>
                <a:path w="3493524" h="5236367">
                  <a:moveTo>
                    <a:pt x="0" y="0"/>
                  </a:moveTo>
                  <a:lnTo>
                    <a:pt x="3493524" y="0"/>
                  </a:lnTo>
                  <a:lnTo>
                    <a:pt x="3493524" y="5236367"/>
                  </a:lnTo>
                  <a:lnTo>
                    <a:pt x="0" y="5236367"/>
                  </a:lnTo>
                  <a:lnTo>
                    <a:pt x="0" y="0"/>
                  </a:lnTo>
                  <a:close/>
                </a:path>
              </a:pathLst>
            </a:custGeom>
            <a:blipFill>
              <a:blip r:embed="rId5"/>
              <a:stretch>
                <a:fillRect t="-7287" b="-7892"/>
              </a:stretch>
            </a:blipFill>
          </p:spPr>
          <p:txBody>
            <a:bodyPr/>
            <a:lstStyle/>
            <a:p>
              <a:endParaRPr lang="en-GB"/>
            </a:p>
          </p:txBody>
        </p:sp>
      </p:grpSp>
      <p:sp>
        <p:nvSpPr>
          <p:cNvPr id="9" name="Freeform 9"/>
          <p:cNvSpPr/>
          <p:nvPr/>
        </p:nvSpPr>
        <p:spPr>
          <a:xfrm rot="-10800000">
            <a:off x="1440885" y="6325394"/>
            <a:ext cx="414621" cy="403738"/>
          </a:xfrm>
          <a:custGeom>
            <a:avLst/>
            <a:gdLst/>
            <a:ahLst/>
            <a:cxnLst/>
            <a:rect l="l" t="t" r="r" b="b"/>
            <a:pathLst>
              <a:path w="414621" h="403738">
                <a:moveTo>
                  <a:pt x="0" y="0"/>
                </a:moveTo>
                <a:lnTo>
                  <a:pt x="414621" y="0"/>
                </a:lnTo>
                <a:lnTo>
                  <a:pt x="414621" y="403738"/>
                </a:lnTo>
                <a:lnTo>
                  <a:pt x="0" y="40373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0" name="Freeform 10"/>
          <p:cNvSpPr/>
          <p:nvPr/>
        </p:nvSpPr>
        <p:spPr>
          <a:xfrm rot="-10800000">
            <a:off x="1409403" y="7491132"/>
            <a:ext cx="414621" cy="403738"/>
          </a:xfrm>
          <a:custGeom>
            <a:avLst/>
            <a:gdLst/>
            <a:ahLst/>
            <a:cxnLst/>
            <a:rect l="l" t="t" r="r" b="b"/>
            <a:pathLst>
              <a:path w="414621" h="403738">
                <a:moveTo>
                  <a:pt x="0" y="0"/>
                </a:moveTo>
                <a:lnTo>
                  <a:pt x="414621" y="0"/>
                </a:lnTo>
                <a:lnTo>
                  <a:pt x="414621" y="403737"/>
                </a:lnTo>
                <a:lnTo>
                  <a:pt x="0" y="403737"/>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1" name="Freeform 11"/>
          <p:cNvSpPr/>
          <p:nvPr/>
        </p:nvSpPr>
        <p:spPr>
          <a:xfrm rot="-10800000">
            <a:off x="1440885" y="1774000"/>
            <a:ext cx="414621" cy="403738"/>
          </a:xfrm>
          <a:custGeom>
            <a:avLst/>
            <a:gdLst/>
            <a:ahLst/>
            <a:cxnLst/>
            <a:rect l="l" t="t" r="r" b="b"/>
            <a:pathLst>
              <a:path w="414621" h="403738">
                <a:moveTo>
                  <a:pt x="0" y="0"/>
                </a:moveTo>
                <a:lnTo>
                  <a:pt x="414621" y="0"/>
                </a:lnTo>
                <a:lnTo>
                  <a:pt x="414621" y="403738"/>
                </a:lnTo>
                <a:lnTo>
                  <a:pt x="0" y="40373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2" name="Freeform 12"/>
          <p:cNvSpPr/>
          <p:nvPr/>
        </p:nvSpPr>
        <p:spPr>
          <a:xfrm rot="-10800000">
            <a:off x="1409403" y="2955024"/>
            <a:ext cx="414621" cy="403738"/>
          </a:xfrm>
          <a:custGeom>
            <a:avLst/>
            <a:gdLst/>
            <a:ahLst/>
            <a:cxnLst/>
            <a:rect l="l" t="t" r="r" b="b"/>
            <a:pathLst>
              <a:path w="414621" h="403738">
                <a:moveTo>
                  <a:pt x="0" y="0"/>
                </a:moveTo>
                <a:lnTo>
                  <a:pt x="414621" y="0"/>
                </a:lnTo>
                <a:lnTo>
                  <a:pt x="414621" y="403737"/>
                </a:lnTo>
                <a:lnTo>
                  <a:pt x="0" y="403737"/>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3" name="Freeform 13"/>
          <p:cNvSpPr/>
          <p:nvPr/>
        </p:nvSpPr>
        <p:spPr>
          <a:xfrm rot="-10800000">
            <a:off x="1399878" y="4684456"/>
            <a:ext cx="414621" cy="403738"/>
          </a:xfrm>
          <a:custGeom>
            <a:avLst/>
            <a:gdLst/>
            <a:ahLst/>
            <a:cxnLst/>
            <a:rect l="l" t="t" r="r" b="b"/>
            <a:pathLst>
              <a:path w="414621" h="403738">
                <a:moveTo>
                  <a:pt x="0" y="0"/>
                </a:moveTo>
                <a:lnTo>
                  <a:pt x="414621" y="0"/>
                </a:lnTo>
                <a:lnTo>
                  <a:pt x="414621" y="403738"/>
                </a:lnTo>
                <a:lnTo>
                  <a:pt x="0" y="40373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4" name="TextBox 14"/>
          <p:cNvSpPr txBox="1"/>
          <p:nvPr/>
        </p:nvSpPr>
        <p:spPr>
          <a:xfrm>
            <a:off x="2083320" y="1716850"/>
            <a:ext cx="12088280" cy="7843520"/>
          </a:xfrm>
          <a:prstGeom prst="rect">
            <a:avLst/>
          </a:prstGeom>
        </p:spPr>
        <p:txBody>
          <a:bodyPr lIns="0" tIns="0" rIns="0" bIns="0" rtlCol="0" anchor="t">
            <a:spAutoFit/>
          </a:bodyPr>
          <a:lstStyle/>
          <a:p>
            <a:pPr algn="l">
              <a:lnSpc>
                <a:spcPts val="4480"/>
              </a:lnSpc>
            </a:pPr>
            <a:r>
              <a:rPr lang="en-US" sz="3200">
                <a:solidFill>
                  <a:srgbClr val="FFFFFF"/>
                </a:solidFill>
                <a:latin typeface="Urbanist 1"/>
                <a:ea typeface="Urbanist 1"/>
                <a:cs typeface="Urbanist 1"/>
                <a:sym typeface="Urbanist 1"/>
              </a:rPr>
              <a:t>Defnyddio llwyfan Brightside.</a:t>
            </a:r>
          </a:p>
          <a:p>
            <a:pPr algn="l">
              <a:lnSpc>
                <a:spcPts val="4480"/>
              </a:lnSpc>
            </a:pPr>
            <a:endParaRPr lang="en-US" sz="3200">
              <a:solidFill>
                <a:srgbClr val="FFFFFF"/>
              </a:solidFill>
              <a:latin typeface="Urbanist 1"/>
              <a:ea typeface="Urbanist 1"/>
              <a:cs typeface="Urbanist 1"/>
              <a:sym typeface="Urbanist 1"/>
            </a:endParaRPr>
          </a:p>
          <a:p>
            <a:pPr algn="l">
              <a:lnSpc>
                <a:spcPts val="4480"/>
              </a:lnSpc>
            </a:pPr>
            <a:r>
              <a:rPr lang="en-US" sz="3200">
                <a:solidFill>
                  <a:srgbClr val="FFFFFF"/>
                </a:solidFill>
                <a:latin typeface="Urbanist 1"/>
                <a:ea typeface="Urbanist 1"/>
                <a:cs typeface="Urbanist 1"/>
                <a:sym typeface="Urbanist 1"/>
              </a:rPr>
              <a:t>Holiadur cychwynnol: pwy wyt ti? dy daith addysgol? diddordebau? sgiliau?</a:t>
            </a:r>
          </a:p>
          <a:p>
            <a:pPr algn="l">
              <a:lnSpc>
                <a:spcPts val="4480"/>
              </a:lnSpc>
            </a:pPr>
            <a:endParaRPr lang="en-US" sz="3200">
              <a:solidFill>
                <a:srgbClr val="FFFFFF"/>
              </a:solidFill>
              <a:latin typeface="Urbanist 1"/>
              <a:ea typeface="Urbanist 1"/>
              <a:cs typeface="Urbanist 1"/>
              <a:sym typeface="Urbanist 1"/>
            </a:endParaRPr>
          </a:p>
          <a:p>
            <a:pPr algn="l">
              <a:lnSpc>
                <a:spcPts val="4480"/>
              </a:lnSpc>
            </a:pPr>
            <a:r>
              <a:rPr lang="en-US" sz="3200">
                <a:solidFill>
                  <a:srgbClr val="FFFFFF"/>
                </a:solidFill>
                <a:latin typeface="Urbanist 1"/>
                <a:ea typeface="Urbanist 1"/>
                <a:cs typeface="Urbanist 1"/>
                <a:sym typeface="Urbanist 1"/>
              </a:rPr>
              <a:t>Proffil Mentor: cyflwyniad byr o bwy ydych chi i’r unigolion a fydd yn cael eu mentora.</a:t>
            </a:r>
          </a:p>
          <a:p>
            <a:pPr algn="l">
              <a:lnSpc>
                <a:spcPts val="4480"/>
              </a:lnSpc>
            </a:pPr>
            <a:endParaRPr lang="en-US" sz="3200">
              <a:solidFill>
                <a:srgbClr val="FFFFFF"/>
              </a:solidFill>
              <a:latin typeface="Urbanist 1"/>
              <a:ea typeface="Urbanist 1"/>
              <a:cs typeface="Urbanist 1"/>
              <a:sym typeface="Urbanist 1"/>
            </a:endParaRPr>
          </a:p>
          <a:p>
            <a:pPr algn="l">
              <a:lnSpc>
                <a:spcPts val="4480"/>
              </a:lnSpc>
            </a:pPr>
            <a:r>
              <a:rPr lang="en-US" sz="3200">
                <a:solidFill>
                  <a:srgbClr val="FFFFFF"/>
                </a:solidFill>
                <a:latin typeface="Urbanist 1"/>
                <a:ea typeface="Urbanist 1"/>
                <a:cs typeface="Urbanist 1"/>
                <a:sym typeface="Urbanist 1"/>
              </a:rPr>
              <a:t>Platfform i baru unigolion â mentoriaid addas. </a:t>
            </a:r>
          </a:p>
          <a:p>
            <a:pPr algn="l">
              <a:lnSpc>
                <a:spcPts val="4480"/>
              </a:lnSpc>
            </a:pPr>
            <a:endParaRPr lang="en-US" sz="3200">
              <a:solidFill>
                <a:srgbClr val="FFFFFF"/>
              </a:solidFill>
              <a:latin typeface="Urbanist 1"/>
              <a:ea typeface="Urbanist 1"/>
              <a:cs typeface="Urbanist 1"/>
              <a:sym typeface="Urbanist 1"/>
            </a:endParaRPr>
          </a:p>
          <a:p>
            <a:pPr algn="l">
              <a:lnSpc>
                <a:spcPts val="4480"/>
              </a:lnSpc>
            </a:pPr>
            <a:r>
              <a:rPr lang="en-US" sz="3200">
                <a:solidFill>
                  <a:srgbClr val="FFFFFF"/>
                </a:solidFill>
                <a:latin typeface="Urbanist 1"/>
                <a:ea typeface="Urbanist 1"/>
                <a:cs typeface="Urbanist 1"/>
                <a:sym typeface="Urbanist 1"/>
              </a:rPr>
              <a:t>Gall yr unigolion a fydd yn cael eu mentora ddewis o blith y pum mentor sy’n cael eu hargymell gan ddefnyddio holiadur paru, gan eu grymuso i ddewis mentor.</a:t>
            </a:r>
          </a:p>
          <a:p>
            <a:pPr algn="l">
              <a:lnSpc>
                <a:spcPts val="4480"/>
              </a:lnSpc>
            </a:pPr>
            <a:endParaRPr lang="en-US" sz="3200">
              <a:solidFill>
                <a:srgbClr val="FFFFFF"/>
              </a:solidFill>
              <a:latin typeface="Urbanist 1"/>
              <a:ea typeface="Urbanist 1"/>
              <a:cs typeface="Urbanist 1"/>
              <a:sym typeface="Urbanist 1"/>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1C2C3B"/>
        </a:solidFill>
        <a:effectLst/>
      </p:bgPr>
    </p:bg>
    <p:spTree>
      <p:nvGrpSpPr>
        <p:cNvPr id="1" name=""/>
        <p:cNvGrpSpPr/>
        <p:nvPr/>
      </p:nvGrpSpPr>
      <p:grpSpPr>
        <a:xfrm>
          <a:off x="0" y="0"/>
          <a:ext cx="0" cy="0"/>
          <a:chOff x="0" y="0"/>
          <a:chExt cx="0" cy="0"/>
        </a:xfrm>
      </p:grpSpPr>
      <p:sp>
        <p:nvSpPr>
          <p:cNvPr id="2" name="Freeform 2"/>
          <p:cNvSpPr/>
          <p:nvPr/>
        </p:nvSpPr>
        <p:spPr>
          <a:xfrm>
            <a:off x="231210" y="337652"/>
            <a:ext cx="1209675" cy="1181100"/>
          </a:xfrm>
          <a:custGeom>
            <a:avLst/>
            <a:gdLst/>
            <a:ahLst/>
            <a:cxnLst/>
            <a:rect l="l" t="t" r="r" b="b"/>
            <a:pathLst>
              <a:path w="1209675" h="1181100">
                <a:moveTo>
                  <a:pt x="0" y="0"/>
                </a:moveTo>
                <a:lnTo>
                  <a:pt x="1209675" y="0"/>
                </a:lnTo>
                <a:lnTo>
                  <a:pt x="1209675" y="1181100"/>
                </a:lnTo>
                <a:lnTo>
                  <a:pt x="0" y="1181100"/>
                </a:lnTo>
                <a:lnTo>
                  <a:pt x="0" y="0"/>
                </a:lnTo>
                <a:close/>
              </a:path>
            </a:pathLst>
          </a:custGeom>
          <a:blipFill>
            <a:blip r:embed="rId3"/>
            <a:stretch>
              <a:fillRect/>
            </a:stretch>
          </a:blipFill>
        </p:spPr>
        <p:txBody>
          <a:bodyPr/>
          <a:lstStyle/>
          <a:p>
            <a:endParaRPr lang="en-GB"/>
          </a:p>
        </p:txBody>
      </p:sp>
      <p:grpSp>
        <p:nvGrpSpPr>
          <p:cNvPr id="3" name="Group 3"/>
          <p:cNvGrpSpPr/>
          <p:nvPr/>
        </p:nvGrpSpPr>
        <p:grpSpPr>
          <a:xfrm>
            <a:off x="2175169" y="2415863"/>
            <a:ext cx="15084131" cy="7160728"/>
            <a:chOff x="0" y="0"/>
            <a:chExt cx="20112175" cy="9547637"/>
          </a:xfrm>
        </p:grpSpPr>
        <p:sp>
          <p:nvSpPr>
            <p:cNvPr id="4" name="AutoShape 4"/>
            <p:cNvSpPr/>
            <p:nvPr/>
          </p:nvSpPr>
          <p:spPr>
            <a:xfrm>
              <a:off x="0" y="9471437"/>
              <a:ext cx="20112175" cy="0"/>
            </a:xfrm>
            <a:prstGeom prst="line">
              <a:avLst/>
            </a:prstGeom>
            <a:ln w="152400" cap="flat">
              <a:solidFill>
                <a:srgbClr val="8DC63F"/>
              </a:solidFill>
              <a:prstDash val="solid"/>
              <a:headEnd type="none" w="sm" len="sm"/>
              <a:tailEnd type="none" w="sm" len="sm"/>
            </a:ln>
          </p:spPr>
          <p:txBody>
            <a:bodyPr/>
            <a:lstStyle/>
            <a:p>
              <a:endParaRPr lang="en-GB"/>
            </a:p>
          </p:txBody>
        </p:sp>
        <p:sp>
          <p:nvSpPr>
            <p:cNvPr id="5" name="AutoShape 5"/>
            <p:cNvSpPr/>
            <p:nvPr/>
          </p:nvSpPr>
          <p:spPr>
            <a:xfrm>
              <a:off x="19975163" y="489"/>
              <a:ext cx="60814" cy="9470459"/>
            </a:xfrm>
            <a:prstGeom prst="line">
              <a:avLst/>
            </a:prstGeom>
            <a:ln w="152400" cap="flat">
              <a:solidFill>
                <a:srgbClr val="8DC63F"/>
              </a:solidFill>
              <a:prstDash val="solid"/>
              <a:headEnd type="none" w="sm" len="sm"/>
              <a:tailEnd type="none" w="sm" len="sm"/>
            </a:ln>
          </p:spPr>
          <p:txBody>
            <a:bodyPr/>
            <a:lstStyle/>
            <a:p>
              <a:endParaRPr lang="en-GB"/>
            </a:p>
          </p:txBody>
        </p:sp>
      </p:grpSp>
      <p:grpSp>
        <p:nvGrpSpPr>
          <p:cNvPr id="6" name="Group 6"/>
          <p:cNvGrpSpPr/>
          <p:nvPr/>
        </p:nvGrpSpPr>
        <p:grpSpPr>
          <a:xfrm>
            <a:off x="13906431" y="111414"/>
            <a:ext cx="3942169" cy="6090957"/>
            <a:chOff x="0" y="0"/>
            <a:chExt cx="5256225" cy="8121276"/>
          </a:xfrm>
        </p:grpSpPr>
        <p:sp>
          <p:nvSpPr>
            <p:cNvPr id="7" name="Freeform 7"/>
            <p:cNvSpPr/>
            <p:nvPr/>
          </p:nvSpPr>
          <p:spPr>
            <a:xfrm>
              <a:off x="0" y="0"/>
              <a:ext cx="3509463" cy="3787693"/>
            </a:xfrm>
            <a:custGeom>
              <a:avLst/>
              <a:gdLst/>
              <a:ahLst/>
              <a:cxnLst/>
              <a:rect l="l" t="t" r="r" b="b"/>
              <a:pathLst>
                <a:path w="3509463" h="3787693">
                  <a:moveTo>
                    <a:pt x="0" y="0"/>
                  </a:moveTo>
                  <a:lnTo>
                    <a:pt x="3509463" y="0"/>
                  </a:lnTo>
                  <a:lnTo>
                    <a:pt x="3509463" y="3787693"/>
                  </a:lnTo>
                  <a:lnTo>
                    <a:pt x="0" y="3787693"/>
                  </a:lnTo>
                  <a:lnTo>
                    <a:pt x="0" y="0"/>
                  </a:lnTo>
                  <a:close/>
                </a:path>
              </a:pathLst>
            </a:custGeom>
            <a:blipFill>
              <a:blip r:embed="rId4"/>
              <a:stretch>
                <a:fillRect t="-9872" b="-49361"/>
              </a:stretch>
            </a:blipFill>
          </p:spPr>
          <p:txBody>
            <a:bodyPr/>
            <a:lstStyle/>
            <a:p>
              <a:endParaRPr lang="en-GB"/>
            </a:p>
          </p:txBody>
        </p:sp>
        <p:sp>
          <p:nvSpPr>
            <p:cNvPr id="8" name="Freeform 8"/>
            <p:cNvSpPr/>
            <p:nvPr/>
          </p:nvSpPr>
          <p:spPr>
            <a:xfrm>
              <a:off x="1762701" y="2884909"/>
              <a:ext cx="3493524" cy="5236367"/>
            </a:xfrm>
            <a:custGeom>
              <a:avLst/>
              <a:gdLst/>
              <a:ahLst/>
              <a:cxnLst/>
              <a:rect l="l" t="t" r="r" b="b"/>
              <a:pathLst>
                <a:path w="3493524" h="5236367">
                  <a:moveTo>
                    <a:pt x="0" y="0"/>
                  </a:moveTo>
                  <a:lnTo>
                    <a:pt x="3493524" y="0"/>
                  </a:lnTo>
                  <a:lnTo>
                    <a:pt x="3493524" y="5236367"/>
                  </a:lnTo>
                  <a:lnTo>
                    <a:pt x="0" y="5236367"/>
                  </a:lnTo>
                  <a:lnTo>
                    <a:pt x="0" y="0"/>
                  </a:lnTo>
                  <a:close/>
                </a:path>
              </a:pathLst>
            </a:custGeom>
            <a:blipFill>
              <a:blip r:embed="rId5"/>
              <a:stretch>
                <a:fillRect t="-7287" b="-7892"/>
              </a:stretch>
            </a:blipFill>
          </p:spPr>
          <p:txBody>
            <a:bodyPr/>
            <a:lstStyle/>
            <a:p>
              <a:endParaRPr lang="en-GB"/>
            </a:p>
          </p:txBody>
        </p:sp>
      </p:grpSp>
      <p:sp>
        <p:nvSpPr>
          <p:cNvPr id="9" name="Freeform 9"/>
          <p:cNvSpPr/>
          <p:nvPr/>
        </p:nvSpPr>
        <p:spPr>
          <a:xfrm rot="-10800000">
            <a:off x="1440885" y="6325394"/>
            <a:ext cx="414621" cy="403738"/>
          </a:xfrm>
          <a:custGeom>
            <a:avLst/>
            <a:gdLst/>
            <a:ahLst/>
            <a:cxnLst/>
            <a:rect l="l" t="t" r="r" b="b"/>
            <a:pathLst>
              <a:path w="414621" h="403738">
                <a:moveTo>
                  <a:pt x="0" y="0"/>
                </a:moveTo>
                <a:lnTo>
                  <a:pt x="414621" y="0"/>
                </a:lnTo>
                <a:lnTo>
                  <a:pt x="414621" y="403738"/>
                </a:lnTo>
                <a:lnTo>
                  <a:pt x="0" y="40373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0" name="Freeform 10"/>
          <p:cNvSpPr/>
          <p:nvPr/>
        </p:nvSpPr>
        <p:spPr>
          <a:xfrm rot="-10800000">
            <a:off x="1409403" y="7491132"/>
            <a:ext cx="414621" cy="403738"/>
          </a:xfrm>
          <a:custGeom>
            <a:avLst/>
            <a:gdLst/>
            <a:ahLst/>
            <a:cxnLst/>
            <a:rect l="l" t="t" r="r" b="b"/>
            <a:pathLst>
              <a:path w="414621" h="403738">
                <a:moveTo>
                  <a:pt x="0" y="0"/>
                </a:moveTo>
                <a:lnTo>
                  <a:pt x="414621" y="0"/>
                </a:lnTo>
                <a:lnTo>
                  <a:pt x="414621" y="403737"/>
                </a:lnTo>
                <a:lnTo>
                  <a:pt x="0" y="403737"/>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1" name="Freeform 11"/>
          <p:cNvSpPr/>
          <p:nvPr/>
        </p:nvSpPr>
        <p:spPr>
          <a:xfrm rot="-10800000">
            <a:off x="1440885" y="1774000"/>
            <a:ext cx="414621" cy="403738"/>
          </a:xfrm>
          <a:custGeom>
            <a:avLst/>
            <a:gdLst/>
            <a:ahLst/>
            <a:cxnLst/>
            <a:rect l="l" t="t" r="r" b="b"/>
            <a:pathLst>
              <a:path w="414621" h="403738">
                <a:moveTo>
                  <a:pt x="0" y="0"/>
                </a:moveTo>
                <a:lnTo>
                  <a:pt x="414621" y="0"/>
                </a:lnTo>
                <a:lnTo>
                  <a:pt x="414621" y="403738"/>
                </a:lnTo>
                <a:lnTo>
                  <a:pt x="0" y="40373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2" name="Freeform 12"/>
          <p:cNvSpPr/>
          <p:nvPr/>
        </p:nvSpPr>
        <p:spPr>
          <a:xfrm rot="-10800000">
            <a:off x="1409403" y="2955024"/>
            <a:ext cx="414621" cy="403738"/>
          </a:xfrm>
          <a:custGeom>
            <a:avLst/>
            <a:gdLst/>
            <a:ahLst/>
            <a:cxnLst/>
            <a:rect l="l" t="t" r="r" b="b"/>
            <a:pathLst>
              <a:path w="414621" h="403738">
                <a:moveTo>
                  <a:pt x="0" y="0"/>
                </a:moveTo>
                <a:lnTo>
                  <a:pt x="414621" y="0"/>
                </a:lnTo>
                <a:lnTo>
                  <a:pt x="414621" y="403737"/>
                </a:lnTo>
                <a:lnTo>
                  <a:pt x="0" y="403737"/>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3" name="Freeform 13"/>
          <p:cNvSpPr/>
          <p:nvPr/>
        </p:nvSpPr>
        <p:spPr>
          <a:xfrm rot="-10800000">
            <a:off x="1399878" y="4684456"/>
            <a:ext cx="414621" cy="403738"/>
          </a:xfrm>
          <a:custGeom>
            <a:avLst/>
            <a:gdLst/>
            <a:ahLst/>
            <a:cxnLst/>
            <a:rect l="l" t="t" r="r" b="b"/>
            <a:pathLst>
              <a:path w="414621" h="403738">
                <a:moveTo>
                  <a:pt x="0" y="0"/>
                </a:moveTo>
                <a:lnTo>
                  <a:pt x="414621" y="0"/>
                </a:lnTo>
                <a:lnTo>
                  <a:pt x="414621" y="403738"/>
                </a:lnTo>
                <a:lnTo>
                  <a:pt x="0" y="40373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4" name="TextBox 14"/>
          <p:cNvSpPr txBox="1"/>
          <p:nvPr/>
        </p:nvSpPr>
        <p:spPr>
          <a:xfrm>
            <a:off x="2083320" y="1716850"/>
            <a:ext cx="12088280" cy="7281545"/>
          </a:xfrm>
          <a:prstGeom prst="rect">
            <a:avLst/>
          </a:prstGeom>
        </p:spPr>
        <p:txBody>
          <a:bodyPr lIns="0" tIns="0" rIns="0" bIns="0" rtlCol="0" anchor="t">
            <a:spAutoFit/>
          </a:bodyPr>
          <a:lstStyle/>
          <a:p>
            <a:pPr algn="l">
              <a:lnSpc>
                <a:spcPts val="4480"/>
              </a:lnSpc>
            </a:pPr>
            <a:r>
              <a:rPr lang="en-US" sz="3200">
                <a:solidFill>
                  <a:srgbClr val="FFFFFF"/>
                </a:solidFill>
                <a:latin typeface="Urbanist 1"/>
                <a:ea typeface="Urbanist 1"/>
                <a:cs typeface="Urbanist 1"/>
                <a:sym typeface="Urbanist 1"/>
              </a:rPr>
              <a:t>Using the Brightside platform.</a:t>
            </a:r>
          </a:p>
          <a:p>
            <a:pPr algn="l">
              <a:lnSpc>
                <a:spcPts val="4480"/>
              </a:lnSpc>
            </a:pPr>
            <a:endParaRPr lang="en-US" sz="3200">
              <a:solidFill>
                <a:srgbClr val="FFFFFF"/>
              </a:solidFill>
              <a:latin typeface="Urbanist 1"/>
              <a:ea typeface="Urbanist 1"/>
              <a:cs typeface="Urbanist 1"/>
              <a:sym typeface="Urbanist 1"/>
            </a:endParaRPr>
          </a:p>
          <a:p>
            <a:pPr algn="l">
              <a:lnSpc>
                <a:spcPts val="4480"/>
              </a:lnSpc>
            </a:pPr>
            <a:r>
              <a:rPr lang="en-US" sz="3200">
                <a:solidFill>
                  <a:srgbClr val="FFFFFF"/>
                </a:solidFill>
                <a:latin typeface="Urbanist 1"/>
                <a:ea typeface="Urbanist 1"/>
                <a:cs typeface="Urbanist 1"/>
                <a:sym typeface="Urbanist 1"/>
              </a:rPr>
              <a:t>Initial questionnaire: who are you? your educational journey? hobbies? skills?</a:t>
            </a:r>
          </a:p>
          <a:p>
            <a:pPr algn="l">
              <a:lnSpc>
                <a:spcPts val="4480"/>
              </a:lnSpc>
            </a:pPr>
            <a:endParaRPr lang="en-US" sz="3200">
              <a:solidFill>
                <a:srgbClr val="FFFFFF"/>
              </a:solidFill>
              <a:latin typeface="Urbanist 1"/>
              <a:ea typeface="Urbanist 1"/>
              <a:cs typeface="Urbanist 1"/>
              <a:sym typeface="Urbanist 1"/>
            </a:endParaRPr>
          </a:p>
          <a:p>
            <a:pPr algn="l">
              <a:lnSpc>
                <a:spcPts val="4480"/>
              </a:lnSpc>
            </a:pPr>
            <a:r>
              <a:rPr lang="en-US" sz="3200">
                <a:solidFill>
                  <a:srgbClr val="FFFFFF"/>
                </a:solidFill>
                <a:latin typeface="Urbanist 1"/>
                <a:ea typeface="Urbanist 1"/>
                <a:cs typeface="Urbanist 1"/>
                <a:sym typeface="Urbanist 1"/>
              </a:rPr>
              <a:t>Mentor Profile: a short introduction to the mentees to you as a mentor.</a:t>
            </a:r>
          </a:p>
          <a:p>
            <a:pPr algn="l">
              <a:lnSpc>
                <a:spcPts val="4480"/>
              </a:lnSpc>
            </a:pPr>
            <a:endParaRPr lang="en-US" sz="3200">
              <a:solidFill>
                <a:srgbClr val="FFFFFF"/>
              </a:solidFill>
              <a:latin typeface="Urbanist 1"/>
              <a:ea typeface="Urbanist 1"/>
              <a:cs typeface="Urbanist 1"/>
              <a:sym typeface="Urbanist 1"/>
            </a:endParaRPr>
          </a:p>
          <a:p>
            <a:pPr algn="l">
              <a:lnSpc>
                <a:spcPts val="4480"/>
              </a:lnSpc>
            </a:pPr>
            <a:r>
              <a:rPr lang="en-US" sz="3200">
                <a:solidFill>
                  <a:srgbClr val="FFFFFF"/>
                </a:solidFill>
                <a:latin typeface="Urbanist 1"/>
                <a:ea typeface="Urbanist 1"/>
                <a:cs typeface="Urbanist 1"/>
                <a:sym typeface="Urbanist 1"/>
              </a:rPr>
              <a:t>Platform to match mentees with suitable mentors. </a:t>
            </a:r>
          </a:p>
          <a:p>
            <a:pPr algn="l">
              <a:lnSpc>
                <a:spcPts val="4480"/>
              </a:lnSpc>
            </a:pPr>
            <a:endParaRPr lang="en-US" sz="3200">
              <a:solidFill>
                <a:srgbClr val="FFFFFF"/>
              </a:solidFill>
              <a:latin typeface="Urbanist 1"/>
              <a:ea typeface="Urbanist 1"/>
              <a:cs typeface="Urbanist 1"/>
              <a:sym typeface="Urbanist 1"/>
            </a:endParaRPr>
          </a:p>
          <a:p>
            <a:pPr algn="l">
              <a:lnSpc>
                <a:spcPts val="4480"/>
              </a:lnSpc>
            </a:pPr>
            <a:r>
              <a:rPr lang="en-US" sz="3200">
                <a:solidFill>
                  <a:srgbClr val="FFFFFF"/>
                </a:solidFill>
                <a:latin typeface="Urbanist 1"/>
                <a:ea typeface="Urbanist 1"/>
                <a:cs typeface="Urbanist 1"/>
                <a:sym typeface="Urbanist 1"/>
              </a:rPr>
              <a:t>Mentees can choose from the top five recommended mentors using a matching questionnaire, empowering them to select their preferred mentor.</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1C2C3B"/>
        </a:solidFill>
        <a:effectLst/>
      </p:bgPr>
    </p:bg>
    <p:spTree>
      <p:nvGrpSpPr>
        <p:cNvPr id="1" name=""/>
        <p:cNvGrpSpPr/>
        <p:nvPr/>
      </p:nvGrpSpPr>
      <p:grpSpPr>
        <a:xfrm>
          <a:off x="0" y="0"/>
          <a:ext cx="0" cy="0"/>
          <a:chOff x="0" y="0"/>
          <a:chExt cx="0" cy="0"/>
        </a:xfrm>
      </p:grpSpPr>
      <p:sp>
        <p:nvSpPr>
          <p:cNvPr id="2" name="Freeform 2"/>
          <p:cNvSpPr/>
          <p:nvPr/>
        </p:nvSpPr>
        <p:spPr>
          <a:xfrm>
            <a:off x="231210" y="337652"/>
            <a:ext cx="1209675" cy="1181100"/>
          </a:xfrm>
          <a:custGeom>
            <a:avLst/>
            <a:gdLst/>
            <a:ahLst/>
            <a:cxnLst/>
            <a:rect l="l" t="t" r="r" b="b"/>
            <a:pathLst>
              <a:path w="1209675" h="1181100">
                <a:moveTo>
                  <a:pt x="0" y="0"/>
                </a:moveTo>
                <a:lnTo>
                  <a:pt x="1209675" y="0"/>
                </a:lnTo>
                <a:lnTo>
                  <a:pt x="1209675" y="1181100"/>
                </a:lnTo>
                <a:lnTo>
                  <a:pt x="0" y="1181100"/>
                </a:lnTo>
                <a:lnTo>
                  <a:pt x="0" y="0"/>
                </a:lnTo>
                <a:close/>
              </a:path>
            </a:pathLst>
          </a:custGeom>
          <a:blipFill>
            <a:blip r:embed="rId3"/>
            <a:stretch>
              <a:fillRect/>
            </a:stretch>
          </a:blipFill>
        </p:spPr>
        <p:txBody>
          <a:bodyPr/>
          <a:lstStyle/>
          <a:p>
            <a:endParaRPr lang="en-GB"/>
          </a:p>
        </p:txBody>
      </p:sp>
      <p:sp>
        <p:nvSpPr>
          <p:cNvPr id="3" name="AutoShape 3"/>
          <p:cNvSpPr/>
          <p:nvPr/>
        </p:nvSpPr>
        <p:spPr>
          <a:xfrm>
            <a:off x="2175169" y="9632092"/>
            <a:ext cx="15084131" cy="0"/>
          </a:xfrm>
          <a:prstGeom prst="line">
            <a:avLst/>
          </a:prstGeom>
          <a:ln w="114300" cap="flat">
            <a:solidFill>
              <a:srgbClr val="FDB913"/>
            </a:solidFill>
            <a:prstDash val="solid"/>
            <a:headEnd type="none" w="sm" len="sm"/>
            <a:tailEnd type="none" w="sm" len="sm"/>
          </a:ln>
        </p:spPr>
        <p:txBody>
          <a:bodyPr/>
          <a:lstStyle/>
          <a:p>
            <a:endParaRPr lang="en-GB"/>
          </a:p>
        </p:txBody>
      </p:sp>
      <p:sp>
        <p:nvSpPr>
          <p:cNvPr id="4" name="AutoShape 4"/>
          <p:cNvSpPr/>
          <p:nvPr/>
        </p:nvSpPr>
        <p:spPr>
          <a:xfrm>
            <a:off x="17156541" y="2528881"/>
            <a:ext cx="45610" cy="7102844"/>
          </a:xfrm>
          <a:prstGeom prst="line">
            <a:avLst/>
          </a:prstGeom>
          <a:ln w="114300" cap="flat">
            <a:solidFill>
              <a:srgbClr val="FDB913"/>
            </a:solidFill>
            <a:prstDash val="solid"/>
            <a:headEnd type="none" w="sm" len="sm"/>
            <a:tailEnd type="none" w="sm" len="sm"/>
          </a:ln>
        </p:spPr>
        <p:txBody>
          <a:bodyPr/>
          <a:lstStyle/>
          <a:p>
            <a:endParaRPr lang="en-GB"/>
          </a:p>
        </p:txBody>
      </p:sp>
      <p:sp>
        <p:nvSpPr>
          <p:cNvPr id="5" name="Freeform 5"/>
          <p:cNvSpPr/>
          <p:nvPr/>
        </p:nvSpPr>
        <p:spPr>
          <a:xfrm rot="-10800000">
            <a:off x="2795992" y="3321700"/>
            <a:ext cx="517979" cy="504382"/>
          </a:xfrm>
          <a:custGeom>
            <a:avLst/>
            <a:gdLst/>
            <a:ahLst/>
            <a:cxnLst/>
            <a:rect l="l" t="t" r="r" b="b"/>
            <a:pathLst>
              <a:path w="517979" h="504382">
                <a:moveTo>
                  <a:pt x="0" y="0"/>
                </a:moveTo>
                <a:lnTo>
                  <a:pt x="517979" y="0"/>
                </a:lnTo>
                <a:lnTo>
                  <a:pt x="517979" y="504382"/>
                </a:lnTo>
                <a:lnTo>
                  <a:pt x="0" y="50438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rot="-10800000">
            <a:off x="2811293" y="4559507"/>
            <a:ext cx="517979" cy="504382"/>
          </a:xfrm>
          <a:custGeom>
            <a:avLst/>
            <a:gdLst/>
            <a:ahLst/>
            <a:cxnLst/>
            <a:rect l="l" t="t" r="r" b="b"/>
            <a:pathLst>
              <a:path w="517979" h="504382">
                <a:moveTo>
                  <a:pt x="0" y="0"/>
                </a:moveTo>
                <a:lnTo>
                  <a:pt x="517978" y="0"/>
                </a:lnTo>
                <a:lnTo>
                  <a:pt x="517978" y="504382"/>
                </a:lnTo>
                <a:lnTo>
                  <a:pt x="0" y="50438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rot="-10800000">
            <a:off x="2811293" y="7092271"/>
            <a:ext cx="517979" cy="504382"/>
          </a:xfrm>
          <a:custGeom>
            <a:avLst/>
            <a:gdLst/>
            <a:ahLst/>
            <a:cxnLst/>
            <a:rect l="l" t="t" r="r" b="b"/>
            <a:pathLst>
              <a:path w="517979" h="504382">
                <a:moveTo>
                  <a:pt x="0" y="0"/>
                </a:moveTo>
                <a:lnTo>
                  <a:pt x="517978" y="0"/>
                </a:lnTo>
                <a:lnTo>
                  <a:pt x="517978" y="504382"/>
                </a:lnTo>
                <a:lnTo>
                  <a:pt x="0" y="50438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Freeform 8"/>
          <p:cNvSpPr/>
          <p:nvPr/>
        </p:nvSpPr>
        <p:spPr>
          <a:xfrm rot="-10800000">
            <a:off x="2795992" y="2023912"/>
            <a:ext cx="517979" cy="504382"/>
          </a:xfrm>
          <a:custGeom>
            <a:avLst/>
            <a:gdLst/>
            <a:ahLst/>
            <a:cxnLst/>
            <a:rect l="l" t="t" r="r" b="b"/>
            <a:pathLst>
              <a:path w="517979" h="504382">
                <a:moveTo>
                  <a:pt x="0" y="0"/>
                </a:moveTo>
                <a:lnTo>
                  <a:pt x="517979" y="0"/>
                </a:lnTo>
                <a:lnTo>
                  <a:pt x="517979" y="504382"/>
                </a:lnTo>
                <a:lnTo>
                  <a:pt x="0" y="50438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9" name="Freeform 9"/>
          <p:cNvSpPr/>
          <p:nvPr/>
        </p:nvSpPr>
        <p:spPr>
          <a:xfrm rot="-10800000">
            <a:off x="2811293" y="8403479"/>
            <a:ext cx="517979" cy="504382"/>
          </a:xfrm>
          <a:custGeom>
            <a:avLst/>
            <a:gdLst/>
            <a:ahLst/>
            <a:cxnLst/>
            <a:rect l="l" t="t" r="r" b="b"/>
            <a:pathLst>
              <a:path w="517979" h="504382">
                <a:moveTo>
                  <a:pt x="0" y="0"/>
                </a:moveTo>
                <a:lnTo>
                  <a:pt x="517978" y="0"/>
                </a:lnTo>
                <a:lnTo>
                  <a:pt x="517978" y="504382"/>
                </a:lnTo>
                <a:lnTo>
                  <a:pt x="0" y="50438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rot="-10800000">
            <a:off x="2795992" y="5825889"/>
            <a:ext cx="517979" cy="504382"/>
          </a:xfrm>
          <a:custGeom>
            <a:avLst/>
            <a:gdLst/>
            <a:ahLst/>
            <a:cxnLst/>
            <a:rect l="l" t="t" r="r" b="b"/>
            <a:pathLst>
              <a:path w="517979" h="504382">
                <a:moveTo>
                  <a:pt x="0" y="0"/>
                </a:moveTo>
                <a:lnTo>
                  <a:pt x="517979" y="0"/>
                </a:lnTo>
                <a:lnTo>
                  <a:pt x="517979" y="504382"/>
                </a:lnTo>
                <a:lnTo>
                  <a:pt x="0" y="50438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1" name="Freeform 11"/>
          <p:cNvSpPr/>
          <p:nvPr/>
        </p:nvSpPr>
        <p:spPr>
          <a:xfrm rot="279558">
            <a:off x="-690157" y="8345796"/>
            <a:ext cx="2765439" cy="2571858"/>
          </a:xfrm>
          <a:custGeom>
            <a:avLst/>
            <a:gdLst/>
            <a:ahLst/>
            <a:cxnLst/>
            <a:rect l="l" t="t" r="r" b="b"/>
            <a:pathLst>
              <a:path w="2765439" h="2571858">
                <a:moveTo>
                  <a:pt x="0" y="0"/>
                </a:moveTo>
                <a:lnTo>
                  <a:pt x="2765438" y="0"/>
                </a:lnTo>
                <a:lnTo>
                  <a:pt x="2765438" y="2571858"/>
                </a:lnTo>
                <a:lnTo>
                  <a:pt x="0" y="257185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TextBox 12"/>
          <p:cNvSpPr txBox="1"/>
          <p:nvPr/>
        </p:nvSpPr>
        <p:spPr>
          <a:xfrm>
            <a:off x="4955071" y="319087"/>
            <a:ext cx="8930729" cy="1276352"/>
          </a:xfrm>
          <a:prstGeom prst="rect">
            <a:avLst/>
          </a:prstGeom>
        </p:spPr>
        <p:txBody>
          <a:bodyPr lIns="0" tIns="0" rIns="0" bIns="0" rtlCol="0" anchor="t">
            <a:spAutoFit/>
          </a:bodyPr>
          <a:lstStyle/>
          <a:p>
            <a:pPr algn="ctr">
              <a:lnSpc>
                <a:spcPts val="10499"/>
              </a:lnSpc>
            </a:pPr>
            <a:r>
              <a:rPr lang="en-US" sz="7499">
                <a:solidFill>
                  <a:srgbClr val="FFFFFF"/>
                </a:solidFill>
                <a:latin typeface="Gagalin"/>
                <a:ea typeface="Gagalin"/>
                <a:cs typeface="Gagalin"/>
                <a:sym typeface="Gagalin"/>
              </a:rPr>
              <a:t>Cymorth i fentoriaid</a:t>
            </a:r>
          </a:p>
        </p:txBody>
      </p:sp>
      <p:sp>
        <p:nvSpPr>
          <p:cNvPr id="13" name="TextBox 13"/>
          <p:cNvSpPr txBox="1"/>
          <p:nvPr/>
        </p:nvSpPr>
        <p:spPr>
          <a:xfrm>
            <a:off x="3537788" y="1893651"/>
            <a:ext cx="12244289" cy="7642860"/>
          </a:xfrm>
          <a:prstGeom prst="rect">
            <a:avLst/>
          </a:prstGeom>
        </p:spPr>
        <p:txBody>
          <a:bodyPr lIns="0" tIns="0" rIns="0" bIns="0" rtlCol="0" anchor="t">
            <a:spAutoFit/>
          </a:bodyPr>
          <a:lstStyle/>
          <a:p>
            <a:pPr algn="l">
              <a:lnSpc>
                <a:spcPts val="5040"/>
              </a:lnSpc>
            </a:pPr>
            <a:r>
              <a:rPr lang="en-US" sz="3600">
                <a:solidFill>
                  <a:srgbClr val="FFFFFF"/>
                </a:solidFill>
                <a:latin typeface="Urbanist 1"/>
                <a:ea typeface="Urbanist 1"/>
                <a:cs typeface="Urbanist 1"/>
                <a:sym typeface="Urbanist 1"/>
              </a:rPr>
              <a:t>Gwiriad Manylach gan y Gwasanaeth Datgelu a Gwahardd</a:t>
            </a:r>
          </a:p>
          <a:p>
            <a:pPr algn="l">
              <a:lnSpc>
                <a:spcPts val="5040"/>
              </a:lnSpc>
            </a:pPr>
            <a:endParaRPr lang="en-US" sz="3600">
              <a:solidFill>
                <a:srgbClr val="FFFFFF"/>
              </a:solidFill>
              <a:latin typeface="Urbanist 1"/>
              <a:ea typeface="Urbanist 1"/>
              <a:cs typeface="Urbanist 1"/>
              <a:sym typeface="Urbanist 1"/>
            </a:endParaRPr>
          </a:p>
          <a:p>
            <a:pPr algn="l">
              <a:lnSpc>
                <a:spcPts val="5040"/>
              </a:lnSpc>
            </a:pPr>
            <a:r>
              <a:rPr lang="en-US" sz="3600">
                <a:solidFill>
                  <a:srgbClr val="FFFFFF"/>
                </a:solidFill>
                <a:latin typeface="Urbanist 1"/>
                <a:ea typeface="Urbanist 1"/>
                <a:cs typeface="Urbanist 1"/>
                <a:sym typeface="Urbanist 1"/>
              </a:rPr>
              <a:t>Hyfforddiant Diogelu a Mentora Effeithiol</a:t>
            </a:r>
          </a:p>
          <a:p>
            <a:pPr algn="l">
              <a:lnSpc>
                <a:spcPts val="5040"/>
              </a:lnSpc>
            </a:pPr>
            <a:endParaRPr lang="en-US" sz="3600">
              <a:solidFill>
                <a:srgbClr val="FFFFFF"/>
              </a:solidFill>
              <a:latin typeface="Urbanist 1"/>
              <a:ea typeface="Urbanist 1"/>
              <a:cs typeface="Urbanist 1"/>
              <a:sym typeface="Urbanist 1"/>
            </a:endParaRPr>
          </a:p>
          <a:p>
            <a:pPr algn="l">
              <a:lnSpc>
                <a:spcPts val="5040"/>
              </a:lnSpc>
            </a:pPr>
            <a:r>
              <a:rPr lang="en-US" sz="3600">
                <a:solidFill>
                  <a:srgbClr val="FFFFFF"/>
                </a:solidFill>
                <a:latin typeface="Urbanist 1"/>
                <a:ea typeface="Urbanist 1"/>
                <a:cs typeface="Urbanist 1"/>
                <a:sym typeface="Urbanist 1"/>
              </a:rPr>
              <a:t>Hyfforddiant Ychwanegol Dewisol</a:t>
            </a:r>
          </a:p>
          <a:p>
            <a:pPr algn="l">
              <a:lnSpc>
                <a:spcPts val="5040"/>
              </a:lnSpc>
            </a:pPr>
            <a:endParaRPr lang="en-US" sz="3600">
              <a:solidFill>
                <a:srgbClr val="FFFFFF"/>
              </a:solidFill>
              <a:latin typeface="Urbanist 1"/>
              <a:ea typeface="Urbanist 1"/>
              <a:cs typeface="Urbanist 1"/>
              <a:sym typeface="Urbanist 1"/>
            </a:endParaRPr>
          </a:p>
          <a:p>
            <a:pPr algn="l">
              <a:lnSpc>
                <a:spcPts val="5040"/>
              </a:lnSpc>
            </a:pPr>
            <a:r>
              <a:rPr lang="en-US" sz="3600">
                <a:solidFill>
                  <a:srgbClr val="FFFFFF"/>
                </a:solidFill>
                <a:latin typeface="Urbanist 1"/>
                <a:ea typeface="Urbanist 1"/>
                <a:cs typeface="Urbanist 1"/>
                <a:sym typeface="Urbanist 1"/>
              </a:rPr>
              <a:t>Sesiynau galw heibio</a:t>
            </a:r>
          </a:p>
          <a:p>
            <a:pPr algn="l">
              <a:lnSpc>
                <a:spcPts val="5040"/>
              </a:lnSpc>
            </a:pPr>
            <a:endParaRPr lang="en-US" sz="3600">
              <a:solidFill>
                <a:srgbClr val="FFFFFF"/>
              </a:solidFill>
              <a:latin typeface="Urbanist 1"/>
              <a:ea typeface="Urbanist 1"/>
              <a:cs typeface="Urbanist 1"/>
              <a:sym typeface="Urbanist 1"/>
            </a:endParaRPr>
          </a:p>
          <a:p>
            <a:pPr algn="l">
              <a:lnSpc>
                <a:spcPts val="5040"/>
              </a:lnSpc>
            </a:pPr>
            <a:r>
              <a:rPr lang="en-US" sz="3600">
                <a:solidFill>
                  <a:srgbClr val="FFFFFF"/>
                </a:solidFill>
                <a:latin typeface="Urbanist 1"/>
                <a:ea typeface="Urbanist 1"/>
                <a:cs typeface="Urbanist 1"/>
                <a:sym typeface="Urbanist 1"/>
              </a:rPr>
              <a:t>Gallu ennill cyflog ychwanegol </a:t>
            </a:r>
          </a:p>
          <a:p>
            <a:pPr algn="l">
              <a:lnSpc>
                <a:spcPts val="5040"/>
              </a:lnSpc>
            </a:pPr>
            <a:endParaRPr lang="en-US" sz="3600">
              <a:solidFill>
                <a:srgbClr val="FFFFFF"/>
              </a:solidFill>
              <a:latin typeface="Urbanist 1"/>
              <a:ea typeface="Urbanist 1"/>
              <a:cs typeface="Urbanist 1"/>
              <a:sym typeface="Urbanist 1"/>
            </a:endParaRPr>
          </a:p>
          <a:p>
            <a:pPr algn="l">
              <a:lnSpc>
                <a:spcPts val="5040"/>
              </a:lnSpc>
            </a:pPr>
            <a:r>
              <a:rPr lang="en-US" sz="3600">
                <a:solidFill>
                  <a:srgbClr val="FFFFFF"/>
                </a:solidFill>
                <a:latin typeface="Urbanist 1"/>
                <a:ea typeface="Urbanist 1"/>
                <a:cs typeface="Urbanist 1"/>
                <a:sym typeface="Urbanist 1"/>
              </a:rPr>
              <a:t>Cefnogaeth gan y Swyddog Prosiect</a:t>
            </a:r>
          </a:p>
          <a:p>
            <a:pPr algn="l">
              <a:lnSpc>
                <a:spcPts val="5040"/>
              </a:lnSpc>
            </a:pPr>
            <a:endParaRPr lang="en-US" sz="3600">
              <a:solidFill>
                <a:srgbClr val="FFFFFF"/>
              </a:solidFill>
              <a:latin typeface="Urbanist 1"/>
              <a:ea typeface="Urbanist 1"/>
              <a:cs typeface="Urbanist 1"/>
              <a:sym typeface="Urbanist 1"/>
            </a:endParaRPr>
          </a:p>
        </p:txBody>
      </p:sp>
      <p:sp>
        <p:nvSpPr>
          <p:cNvPr id="14" name="Freeform 14"/>
          <p:cNvSpPr/>
          <p:nvPr/>
        </p:nvSpPr>
        <p:spPr>
          <a:xfrm rot="-9848034">
            <a:off x="16080960" y="-588629"/>
            <a:ext cx="2765439" cy="2571858"/>
          </a:xfrm>
          <a:custGeom>
            <a:avLst/>
            <a:gdLst/>
            <a:ahLst/>
            <a:cxnLst/>
            <a:rect l="l" t="t" r="r" b="b"/>
            <a:pathLst>
              <a:path w="2765439" h="2571858">
                <a:moveTo>
                  <a:pt x="0" y="0"/>
                </a:moveTo>
                <a:lnTo>
                  <a:pt x="2765439" y="0"/>
                </a:lnTo>
                <a:lnTo>
                  <a:pt x="2765439" y="2571858"/>
                </a:lnTo>
                <a:lnTo>
                  <a:pt x="0" y="257185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1C2C3B"/>
        </a:solidFill>
        <a:effectLst/>
      </p:bgPr>
    </p:bg>
    <p:spTree>
      <p:nvGrpSpPr>
        <p:cNvPr id="1" name=""/>
        <p:cNvGrpSpPr/>
        <p:nvPr/>
      </p:nvGrpSpPr>
      <p:grpSpPr>
        <a:xfrm>
          <a:off x="0" y="0"/>
          <a:ext cx="0" cy="0"/>
          <a:chOff x="0" y="0"/>
          <a:chExt cx="0" cy="0"/>
        </a:xfrm>
      </p:grpSpPr>
      <p:sp>
        <p:nvSpPr>
          <p:cNvPr id="2" name="Freeform 2"/>
          <p:cNvSpPr/>
          <p:nvPr/>
        </p:nvSpPr>
        <p:spPr>
          <a:xfrm>
            <a:off x="231210" y="337652"/>
            <a:ext cx="1209675" cy="1181100"/>
          </a:xfrm>
          <a:custGeom>
            <a:avLst/>
            <a:gdLst/>
            <a:ahLst/>
            <a:cxnLst/>
            <a:rect l="l" t="t" r="r" b="b"/>
            <a:pathLst>
              <a:path w="1209675" h="1181100">
                <a:moveTo>
                  <a:pt x="0" y="0"/>
                </a:moveTo>
                <a:lnTo>
                  <a:pt x="1209675" y="0"/>
                </a:lnTo>
                <a:lnTo>
                  <a:pt x="1209675" y="1181100"/>
                </a:lnTo>
                <a:lnTo>
                  <a:pt x="0" y="1181100"/>
                </a:lnTo>
                <a:lnTo>
                  <a:pt x="0" y="0"/>
                </a:lnTo>
                <a:close/>
              </a:path>
            </a:pathLst>
          </a:custGeom>
          <a:blipFill>
            <a:blip r:embed="rId3"/>
            <a:stretch>
              <a:fillRect/>
            </a:stretch>
          </a:blipFill>
        </p:spPr>
        <p:txBody>
          <a:bodyPr/>
          <a:lstStyle/>
          <a:p>
            <a:endParaRPr lang="en-GB"/>
          </a:p>
        </p:txBody>
      </p:sp>
      <p:sp>
        <p:nvSpPr>
          <p:cNvPr id="3" name="AutoShape 3"/>
          <p:cNvSpPr/>
          <p:nvPr/>
        </p:nvSpPr>
        <p:spPr>
          <a:xfrm>
            <a:off x="2175169" y="9632092"/>
            <a:ext cx="15084131" cy="0"/>
          </a:xfrm>
          <a:prstGeom prst="line">
            <a:avLst/>
          </a:prstGeom>
          <a:ln w="114300" cap="flat">
            <a:solidFill>
              <a:srgbClr val="FDB913"/>
            </a:solidFill>
            <a:prstDash val="solid"/>
            <a:headEnd type="none" w="sm" len="sm"/>
            <a:tailEnd type="none" w="sm" len="sm"/>
          </a:ln>
        </p:spPr>
        <p:txBody>
          <a:bodyPr/>
          <a:lstStyle/>
          <a:p>
            <a:endParaRPr lang="en-GB"/>
          </a:p>
        </p:txBody>
      </p:sp>
      <p:sp>
        <p:nvSpPr>
          <p:cNvPr id="4" name="AutoShape 4"/>
          <p:cNvSpPr/>
          <p:nvPr/>
        </p:nvSpPr>
        <p:spPr>
          <a:xfrm>
            <a:off x="17156541" y="2528881"/>
            <a:ext cx="45610" cy="7102844"/>
          </a:xfrm>
          <a:prstGeom prst="line">
            <a:avLst/>
          </a:prstGeom>
          <a:ln w="114300" cap="flat">
            <a:solidFill>
              <a:srgbClr val="FDB913"/>
            </a:solidFill>
            <a:prstDash val="solid"/>
            <a:headEnd type="none" w="sm" len="sm"/>
            <a:tailEnd type="none" w="sm" len="sm"/>
          </a:ln>
        </p:spPr>
        <p:txBody>
          <a:bodyPr/>
          <a:lstStyle/>
          <a:p>
            <a:endParaRPr lang="en-GB"/>
          </a:p>
        </p:txBody>
      </p:sp>
      <p:sp>
        <p:nvSpPr>
          <p:cNvPr id="5" name="Freeform 5"/>
          <p:cNvSpPr/>
          <p:nvPr/>
        </p:nvSpPr>
        <p:spPr>
          <a:xfrm rot="-10800000">
            <a:off x="2795992" y="3321700"/>
            <a:ext cx="517979" cy="504382"/>
          </a:xfrm>
          <a:custGeom>
            <a:avLst/>
            <a:gdLst/>
            <a:ahLst/>
            <a:cxnLst/>
            <a:rect l="l" t="t" r="r" b="b"/>
            <a:pathLst>
              <a:path w="517979" h="504382">
                <a:moveTo>
                  <a:pt x="0" y="0"/>
                </a:moveTo>
                <a:lnTo>
                  <a:pt x="517979" y="0"/>
                </a:lnTo>
                <a:lnTo>
                  <a:pt x="517979" y="504382"/>
                </a:lnTo>
                <a:lnTo>
                  <a:pt x="0" y="50438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rot="-10800000">
            <a:off x="2811293" y="4559507"/>
            <a:ext cx="517979" cy="504382"/>
          </a:xfrm>
          <a:custGeom>
            <a:avLst/>
            <a:gdLst/>
            <a:ahLst/>
            <a:cxnLst/>
            <a:rect l="l" t="t" r="r" b="b"/>
            <a:pathLst>
              <a:path w="517979" h="504382">
                <a:moveTo>
                  <a:pt x="0" y="0"/>
                </a:moveTo>
                <a:lnTo>
                  <a:pt x="517978" y="0"/>
                </a:lnTo>
                <a:lnTo>
                  <a:pt x="517978" y="504382"/>
                </a:lnTo>
                <a:lnTo>
                  <a:pt x="0" y="50438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rot="-10800000">
            <a:off x="2811293" y="7092271"/>
            <a:ext cx="517979" cy="504382"/>
          </a:xfrm>
          <a:custGeom>
            <a:avLst/>
            <a:gdLst/>
            <a:ahLst/>
            <a:cxnLst/>
            <a:rect l="l" t="t" r="r" b="b"/>
            <a:pathLst>
              <a:path w="517979" h="504382">
                <a:moveTo>
                  <a:pt x="0" y="0"/>
                </a:moveTo>
                <a:lnTo>
                  <a:pt x="517978" y="0"/>
                </a:lnTo>
                <a:lnTo>
                  <a:pt x="517978" y="504382"/>
                </a:lnTo>
                <a:lnTo>
                  <a:pt x="0" y="50438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Freeform 8"/>
          <p:cNvSpPr/>
          <p:nvPr/>
        </p:nvSpPr>
        <p:spPr>
          <a:xfrm rot="-10800000">
            <a:off x="2795992" y="2023912"/>
            <a:ext cx="517979" cy="504382"/>
          </a:xfrm>
          <a:custGeom>
            <a:avLst/>
            <a:gdLst/>
            <a:ahLst/>
            <a:cxnLst/>
            <a:rect l="l" t="t" r="r" b="b"/>
            <a:pathLst>
              <a:path w="517979" h="504382">
                <a:moveTo>
                  <a:pt x="0" y="0"/>
                </a:moveTo>
                <a:lnTo>
                  <a:pt x="517979" y="0"/>
                </a:lnTo>
                <a:lnTo>
                  <a:pt x="517979" y="504382"/>
                </a:lnTo>
                <a:lnTo>
                  <a:pt x="0" y="50438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9" name="Freeform 9"/>
          <p:cNvSpPr/>
          <p:nvPr/>
        </p:nvSpPr>
        <p:spPr>
          <a:xfrm rot="-10800000">
            <a:off x="2811293" y="8403479"/>
            <a:ext cx="517979" cy="504382"/>
          </a:xfrm>
          <a:custGeom>
            <a:avLst/>
            <a:gdLst/>
            <a:ahLst/>
            <a:cxnLst/>
            <a:rect l="l" t="t" r="r" b="b"/>
            <a:pathLst>
              <a:path w="517979" h="504382">
                <a:moveTo>
                  <a:pt x="0" y="0"/>
                </a:moveTo>
                <a:lnTo>
                  <a:pt x="517978" y="0"/>
                </a:lnTo>
                <a:lnTo>
                  <a:pt x="517978" y="504382"/>
                </a:lnTo>
                <a:lnTo>
                  <a:pt x="0" y="50438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rot="-10800000">
            <a:off x="2795992" y="5825889"/>
            <a:ext cx="517979" cy="504382"/>
          </a:xfrm>
          <a:custGeom>
            <a:avLst/>
            <a:gdLst/>
            <a:ahLst/>
            <a:cxnLst/>
            <a:rect l="l" t="t" r="r" b="b"/>
            <a:pathLst>
              <a:path w="517979" h="504382">
                <a:moveTo>
                  <a:pt x="0" y="0"/>
                </a:moveTo>
                <a:lnTo>
                  <a:pt x="517979" y="0"/>
                </a:lnTo>
                <a:lnTo>
                  <a:pt x="517979" y="504382"/>
                </a:lnTo>
                <a:lnTo>
                  <a:pt x="0" y="50438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1" name="Freeform 11"/>
          <p:cNvSpPr/>
          <p:nvPr/>
        </p:nvSpPr>
        <p:spPr>
          <a:xfrm rot="279558">
            <a:off x="-690157" y="8345796"/>
            <a:ext cx="2765439" cy="2571858"/>
          </a:xfrm>
          <a:custGeom>
            <a:avLst/>
            <a:gdLst/>
            <a:ahLst/>
            <a:cxnLst/>
            <a:rect l="l" t="t" r="r" b="b"/>
            <a:pathLst>
              <a:path w="2765439" h="2571858">
                <a:moveTo>
                  <a:pt x="0" y="0"/>
                </a:moveTo>
                <a:lnTo>
                  <a:pt x="2765438" y="0"/>
                </a:lnTo>
                <a:lnTo>
                  <a:pt x="2765438" y="2571858"/>
                </a:lnTo>
                <a:lnTo>
                  <a:pt x="0" y="257185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TextBox 12"/>
          <p:cNvSpPr txBox="1"/>
          <p:nvPr/>
        </p:nvSpPr>
        <p:spPr>
          <a:xfrm>
            <a:off x="4863170" y="319087"/>
            <a:ext cx="9114532" cy="1276352"/>
          </a:xfrm>
          <a:prstGeom prst="rect">
            <a:avLst/>
          </a:prstGeom>
        </p:spPr>
        <p:txBody>
          <a:bodyPr lIns="0" tIns="0" rIns="0" bIns="0" rtlCol="0" anchor="t">
            <a:spAutoFit/>
          </a:bodyPr>
          <a:lstStyle/>
          <a:p>
            <a:pPr algn="ctr">
              <a:lnSpc>
                <a:spcPts val="10499"/>
              </a:lnSpc>
            </a:pPr>
            <a:r>
              <a:rPr lang="en-US" sz="7499">
                <a:solidFill>
                  <a:srgbClr val="FFFFFF"/>
                </a:solidFill>
                <a:latin typeface="Gagalin"/>
                <a:ea typeface="Gagalin"/>
                <a:cs typeface="Gagalin"/>
                <a:sym typeface="Gagalin"/>
              </a:rPr>
              <a:t>Support for mentors</a:t>
            </a:r>
          </a:p>
        </p:txBody>
      </p:sp>
      <p:sp>
        <p:nvSpPr>
          <p:cNvPr id="13" name="TextBox 13"/>
          <p:cNvSpPr txBox="1"/>
          <p:nvPr/>
        </p:nvSpPr>
        <p:spPr>
          <a:xfrm>
            <a:off x="3537788" y="1893651"/>
            <a:ext cx="10249522" cy="7004685"/>
          </a:xfrm>
          <a:prstGeom prst="rect">
            <a:avLst/>
          </a:prstGeom>
        </p:spPr>
        <p:txBody>
          <a:bodyPr lIns="0" tIns="0" rIns="0" bIns="0" rtlCol="0" anchor="t">
            <a:spAutoFit/>
          </a:bodyPr>
          <a:lstStyle/>
          <a:p>
            <a:pPr algn="l">
              <a:lnSpc>
                <a:spcPts val="5040"/>
              </a:lnSpc>
            </a:pPr>
            <a:r>
              <a:rPr lang="en-US" sz="3600">
                <a:solidFill>
                  <a:srgbClr val="FFFFFF"/>
                </a:solidFill>
                <a:latin typeface="Urbanist 1"/>
                <a:ea typeface="Urbanist 1"/>
                <a:cs typeface="Urbanist 1"/>
                <a:sym typeface="Urbanist 1"/>
              </a:rPr>
              <a:t>Enhanced DBS Check</a:t>
            </a:r>
          </a:p>
          <a:p>
            <a:pPr algn="l">
              <a:lnSpc>
                <a:spcPts val="5040"/>
              </a:lnSpc>
            </a:pPr>
            <a:endParaRPr lang="en-US" sz="3600">
              <a:solidFill>
                <a:srgbClr val="FFFFFF"/>
              </a:solidFill>
              <a:latin typeface="Urbanist 1"/>
              <a:ea typeface="Urbanist 1"/>
              <a:cs typeface="Urbanist 1"/>
              <a:sym typeface="Urbanist 1"/>
            </a:endParaRPr>
          </a:p>
          <a:p>
            <a:pPr algn="l">
              <a:lnSpc>
                <a:spcPts val="5040"/>
              </a:lnSpc>
            </a:pPr>
            <a:r>
              <a:rPr lang="en-US" sz="3600">
                <a:solidFill>
                  <a:srgbClr val="FFFFFF"/>
                </a:solidFill>
                <a:latin typeface="Urbanist 1"/>
                <a:ea typeface="Urbanist 1"/>
                <a:cs typeface="Urbanist 1"/>
                <a:sym typeface="Urbanist 1"/>
              </a:rPr>
              <a:t>Safeguarding and Effective Mentor Training</a:t>
            </a:r>
          </a:p>
          <a:p>
            <a:pPr algn="l">
              <a:lnSpc>
                <a:spcPts val="5040"/>
              </a:lnSpc>
            </a:pPr>
            <a:endParaRPr lang="en-US" sz="3600">
              <a:solidFill>
                <a:srgbClr val="FFFFFF"/>
              </a:solidFill>
              <a:latin typeface="Urbanist 1"/>
              <a:ea typeface="Urbanist 1"/>
              <a:cs typeface="Urbanist 1"/>
              <a:sym typeface="Urbanist 1"/>
            </a:endParaRPr>
          </a:p>
          <a:p>
            <a:pPr algn="l">
              <a:lnSpc>
                <a:spcPts val="5040"/>
              </a:lnSpc>
            </a:pPr>
            <a:r>
              <a:rPr lang="en-US" sz="3600">
                <a:solidFill>
                  <a:srgbClr val="FFFFFF"/>
                </a:solidFill>
                <a:latin typeface="Urbanist 1"/>
                <a:ea typeface="Urbanist 1"/>
                <a:cs typeface="Urbanist 1"/>
                <a:sym typeface="Urbanist 1"/>
              </a:rPr>
              <a:t>Optional Additional Training</a:t>
            </a:r>
          </a:p>
          <a:p>
            <a:pPr algn="l">
              <a:lnSpc>
                <a:spcPts val="5040"/>
              </a:lnSpc>
            </a:pPr>
            <a:endParaRPr lang="en-US" sz="3600">
              <a:solidFill>
                <a:srgbClr val="FFFFFF"/>
              </a:solidFill>
              <a:latin typeface="Urbanist 1"/>
              <a:ea typeface="Urbanist 1"/>
              <a:cs typeface="Urbanist 1"/>
              <a:sym typeface="Urbanist 1"/>
            </a:endParaRPr>
          </a:p>
          <a:p>
            <a:pPr algn="l">
              <a:lnSpc>
                <a:spcPts val="5040"/>
              </a:lnSpc>
            </a:pPr>
            <a:r>
              <a:rPr lang="en-US" sz="3600">
                <a:solidFill>
                  <a:srgbClr val="FFFFFF"/>
                </a:solidFill>
                <a:latin typeface="Urbanist 1"/>
                <a:ea typeface="Urbanist 1"/>
                <a:cs typeface="Urbanist 1"/>
                <a:sym typeface="Urbanist 1"/>
              </a:rPr>
              <a:t>Drop-ins</a:t>
            </a:r>
          </a:p>
          <a:p>
            <a:pPr algn="l">
              <a:lnSpc>
                <a:spcPts val="5040"/>
              </a:lnSpc>
            </a:pPr>
            <a:endParaRPr lang="en-US" sz="3600">
              <a:solidFill>
                <a:srgbClr val="FFFFFF"/>
              </a:solidFill>
              <a:latin typeface="Urbanist 1"/>
              <a:ea typeface="Urbanist 1"/>
              <a:cs typeface="Urbanist 1"/>
              <a:sym typeface="Urbanist 1"/>
            </a:endParaRPr>
          </a:p>
          <a:p>
            <a:pPr algn="l">
              <a:lnSpc>
                <a:spcPts val="5040"/>
              </a:lnSpc>
            </a:pPr>
            <a:r>
              <a:rPr lang="en-US" sz="3600">
                <a:solidFill>
                  <a:srgbClr val="FFFFFF"/>
                </a:solidFill>
                <a:latin typeface="Urbanist 1"/>
                <a:ea typeface="Urbanist 1"/>
                <a:cs typeface="Urbanist 1"/>
                <a:sym typeface="Urbanist 1"/>
              </a:rPr>
              <a:t>Can earn additional pay </a:t>
            </a:r>
          </a:p>
          <a:p>
            <a:pPr algn="l">
              <a:lnSpc>
                <a:spcPts val="5040"/>
              </a:lnSpc>
            </a:pPr>
            <a:endParaRPr lang="en-US" sz="3600">
              <a:solidFill>
                <a:srgbClr val="FFFFFF"/>
              </a:solidFill>
              <a:latin typeface="Urbanist 1"/>
              <a:ea typeface="Urbanist 1"/>
              <a:cs typeface="Urbanist 1"/>
              <a:sym typeface="Urbanist 1"/>
            </a:endParaRPr>
          </a:p>
          <a:p>
            <a:pPr algn="l">
              <a:lnSpc>
                <a:spcPts val="5040"/>
              </a:lnSpc>
            </a:pPr>
            <a:r>
              <a:rPr lang="en-US" sz="3600">
                <a:solidFill>
                  <a:srgbClr val="FFFFFF"/>
                </a:solidFill>
                <a:latin typeface="Urbanist 1"/>
                <a:ea typeface="Urbanist 1"/>
                <a:cs typeface="Urbanist 1"/>
                <a:sym typeface="Urbanist 1"/>
              </a:rPr>
              <a:t>Support from the Project Officer</a:t>
            </a:r>
          </a:p>
        </p:txBody>
      </p:sp>
      <p:sp>
        <p:nvSpPr>
          <p:cNvPr id="14" name="Freeform 14"/>
          <p:cNvSpPr/>
          <p:nvPr/>
        </p:nvSpPr>
        <p:spPr>
          <a:xfrm rot="-9848034">
            <a:off x="16080960" y="-588629"/>
            <a:ext cx="2765439" cy="2571858"/>
          </a:xfrm>
          <a:custGeom>
            <a:avLst/>
            <a:gdLst/>
            <a:ahLst/>
            <a:cxnLst/>
            <a:rect l="l" t="t" r="r" b="b"/>
            <a:pathLst>
              <a:path w="2765439" h="2571858">
                <a:moveTo>
                  <a:pt x="0" y="0"/>
                </a:moveTo>
                <a:lnTo>
                  <a:pt x="2765439" y="0"/>
                </a:lnTo>
                <a:lnTo>
                  <a:pt x="2765439" y="2571858"/>
                </a:lnTo>
                <a:lnTo>
                  <a:pt x="0" y="257185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1C2C3B"/>
        </a:solidFill>
        <a:effectLst/>
      </p:bgPr>
    </p:bg>
    <p:spTree>
      <p:nvGrpSpPr>
        <p:cNvPr id="1" name=""/>
        <p:cNvGrpSpPr/>
        <p:nvPr/>
      </p:nvGrpSpPr>
      <p:grpSpPr>
        <a:xfrm>
          <a:off x="0" y="0"/>
          <a:ext cx="0" cy="0"/>
          <a:chOff x="0" y="0"/>
          <a:chExt cx="0" cy="0"/>
        </a:xfrm>
      </p:grpSpPr>
      <p:sp>
        <p:nvSpPr>
          <p:cNvPr id="2" name="Freeform 2"/>
          <p:cNvSpPr/>
          <p:nvPr/>
        </p:nvSpPr>
        <p:spPr>
          <a:xfrm>
            <a:off x="231210" y="337652"/>
            <a:ext cx="1209675" cy="1181100"/>
          </a:xfrm>
          <a:custGeom>
            <a:avLst/>
            <a:gdLst/>
            <a:ahLst/>
            <a:cxnLst/>
            <a:rect l="l" t="t" r="r" b="b"/>
            <a:pathLst>
              <a:path w="1209675" h="1181100">
                <a:moveTo>
                  <a:pt x="0" y="0"/>
                </a:moveTo>
                <a:lnTo>
                  <a:pt x="1209675" y="0"/>
                </a:lnTo>
                <a:lnTo>
                  <a:pt x="1209675" y="1181100"/>
                </a:lnTo>
                <a:lnTo>
                  <a:pt x="0" y="1181100"/>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2077055" y="3195713"/>
            <a:ext cx="14133889" cy="5775960"/>
          </a:xfrm>
          <a:prstGeom prst="rect">
            <a:avLst/>
          </a:prstGeom>
        </p:spPr>
        <p:txBody>
          <a:bodyPr lIns="0" tIns="0" rIns="0" bIns="0" rtlCol="0" anchor="t">
            <a:spAutoFit/>
          </a:bodyPr>
          <a:lstStyle/>
          <a:p>
            <a:pPr algn="ctr">
              <a:lnSpc>
                <a:spcPts val="5040"/>
              </a:lnSpc>
            </a:pPr>
            <a:r>
              <a:rPr lang="en-US" sz="3600">
                <a:solidFill>
                  <a:srgbClr val="FFFFFF"/>
                </a:solidFill>
                <a:latin typeface="Urbanist 1"/>
                <a:ea typeface="Urbanist 1"/>
                <a:cs typeface="Urbanist 1"/>
                <a:sym typeface="Urbanist 1"/>
              </a:rPr>
              <a:t>“Dwi’n bendant wedi tyfu llawer yn ystod y prosiect hwn - dwi wedi datblygu sgiliau cyfathrebu llawer gwell, sy’n bwysig iawn i mi a fy nodau gyrfa. Yn wir, roedd y prosiect mentora hwn yn un o’r prif bwyntiau trafod a phrofiadau sydd wedi fy ngalluogi i gael interniaeth gystadleuol iawn gydag Amgueddfa Hanes Naturiol Prifysgol Rhydychen ar gyfer yr haf!”</a:t>
            </a:r>
          </a:p>
          <a:p>
            <a:pPr algn="ctr">
              <a:lnSpc>
                <a:spcPts val="5040"/>
              </a:lnSpc>
            </a:pPr>
            <a:endParaRPr lang="en-US" sz="3600">
              <a:solidFill>
                <a:srgbClr val="FFFFFF"/>
              </a:solidFill>
              <a:latin typeface="Urbanist 1"/>
              <a:ea typeface="Urbanist 1"/>
              <a:cs typeface="Urbanist 1"/>
              <a:sym typeface="Urbanist 1"/>
            </a:endParaRPr>
          </a:p>
          <a:p>
            <a:pPr algn="ctr">
              <a:lnSpc>
                <a:spcPts val="5459"/>
              </a:lnSpc>
            </a:pPr>
            <a:r>
              <a:rPr lang="en-US" sz="3899">
                <a:solidFill>
                  <a:srgbClr val="8DC63F"/>
                </a:solidFill>
                <a:latin typeface="Urbanist 1"/>
                <a:ea typeface="Urbanist 1"/>
                <a:cs typeface="Urbanist 1"/>
                <a:sym typeface="Urbanist 1"/>
              </a:rPr>
              <a:t>Mentor ar y Prosiect</a:t>
            </a:r>
          </a:p>
          <a:p>
            <a:pPr algn="ctr">
              <a:lnSpc>
                <a:spcPts val="5040"/>
              </a:lnSpc>
              <a:spcBef>
                <a:spcPct val="0"/>
              </a:spcBef>
            </a:pPr>
            <a:endParaRPr lang="en-US" sz="3899">
              <a:solidFill>
                <a:srgbClr val="8DC63F"/>
              </a:solidFill>
              <a:latin typeface="Urbanist 1"/>
              <a:ea typeface="Urbanist 1"/>
              <a:cs typeface="Urbanist 1"/>
              <a:sym typeface="Urbanist 1"/>
            </a:endParaRPr>
          </a:p>
        </p:txBody>
      </p:sp>
      <p:sp>
        <p:nvSpPr>
          <p:cNvPr id="4" name="AutoShape 4"/>
          <p:cNvSpPr/>
          <p:nvPr/>
        </p:nvSpPr>
        <p:spPr>
          <a:xfrm>
            <a:off x="2175169" y="9632092"/>
            <a:ext cx="15084131" cy="0"/>
          </a:xfrm>
          <a:prstGeom prst="line">
            <a:avLst/>
          </a:prstGeom>
          <a:ln w="114300" cap="flat">
            <a:solidFill>
              <a:srgbClr val="8DC63F"/>
            </a:solidFill>
            <a:prstDash val="solid"/>
            <a:headEnd type="none" w="sm" len="sm"/>
            <a:tailEnd type="none" w="sm" len="sm"/>
          </a:ln>
        </p:spPr>
        <p:txBody>
          <a:bodyPr/>
          <a:lstStyle/>
          <a:p>
            <a:endParaRPr lang="en-GB"/>
          </a:p>
        </p:txBody>
      </p:sp>
      <p:sp>
        <p:nvSpPr>
          <p:cNvPr id="5" name="AutoShape 5"/>
          <p:cNvSpPr/>
          <p:nvPr/>
        </p:nvSpPr>
        <p:spPr>
          <a:xfrm>
            <a:off x="17156541" y="2528881"/>
            <a:ext cx="45610" cy="7102844"/>
          </a:xfrm>
          <a:prstGeom prst="line">
            <a:avLst/>
          </a:prstGeom>
          <a:ln w="114300" cap="flat">
            <a:solidFill>
              <a:srgbClr val="8DC63F"/>
            </a:solidFill>
            <a:prstDash val="solid"/>
            <a:headEnd type="none" w="sm" len="sm"/>
            <a:tailEnd type="none" w="sm" len="sm"/>
          </a:ln>
        </p:spPr>
        <p:txBody>
          <a:bodyPr/>
          <a:lstStyle/>
          <a:p>
            <a:endParaRPr lang="en-GB"/>
          </a:p>
        </p:txBody>
      </p:sp>
      <p:sp>
        <p:nvSpPr>
          <p:cNvPr id="6" name="Freeform 6"/>
          <p:cNvSpPr/>
          <p:nvPr/>
        </p:nvSpPr>
        <p:spPr>
          <a:xfrm rot="2700000">
            <a:off x="-1229923" y="3489447"/>
            <a:ext cx="4517246" cy="4114800"/>
          </a:xfrm>
          <a:custGeom>
            <a:avLst/>
            <a:gdLst/>
            <a:ahLst/>
            <a:cxnLst/>
            <a:rect l="l" t="t" r="r" b="b"/>
            <a:pathLst>
              <a:path w="4517246" h="4114800">
                <a:moveTo>
                  <a:pt x="0" y="0"/>
                </a:moveTo>
                <a:lnTo>
                  <a:pt x="4517246" y="0"/>
                </a:lnTo>
                <a:lnTo>
                  <a:pt x="4517246"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TextBox 7"/>
          <p:cNvSpPr txBox="1"/>
          <p:nvPr/>
        </p:nvSpPr>
        <p:spPr>
          <a:xfrm>
            <a:off x="4324722" y="785327"/>
            <a:ext cx="9638556" cy="1309371"/>
          </a:xfrm>
          <a:prstGeom prst="rect">
            <a:avLst/>
          </a:prstGeom>
        </p:spPr>
        <p:txBody>
          <a:bodyPr lIns="0" tIns="0" rIns="0" bIns="0" rtlCol="0" anchor="t">
            <a:spAutoFit/>
          </a:bodyPr>
          <a:lstStyle/>
          <a:p>
            <a:pPr algn="ctr">
              <a:lnSpc>
                <a:spcPts val="10779"/>
              </a:lnSpc>
            </a:pPr>
            <a:r>
              <a:rPr lang="en-US" sz="7699">
                <a:solidFill>
                  <a:srgbClr val="FFFFFF"/>
                </a:solidFill>
                <a:latin typeface="Gagalin"/>
                <a:ea typeface="Gagalin"/>
                <a:cs typeface="Gagalin"/>
                <a:sym typeface="Gagalin"/>
              </a:rPr>
              <a:t>Effaith ar Fentoriaid</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1C2C3B"/>
        </a:solidFill>
        <a:effectLst/>
      </p:bgPr>
    </p:bg>
    <p:spTree>
      <p:nvGrpSpPr>
        <p:cNvPr id="1" name=""/>
        <p:cNvGrpSpPr/>
        <p:nvPr/>
      </p:nvGrpSpPr>
      <p:grpSpPr>
        <a:xfrm>
          <a:off x="0" y="0"/>
          <a:ext cx="0" cy="0"/>
          <a:chOff x="0" y="0"/>
          <a:chExt cx="0" cy="0"/>
        </a:xfrm>
      </p:grpSpPr>
      <p:sp>
        <p:nvSpPr>
          <p:cNvPr id="2" name="Freeform 2"/>
          <p:cNvSpPr/>
          <p:nvPr/>
        </p:nvSpPr>
        <p:spPr>
          <a:xfrm>
            <a:off x="231210" y="337652"/>
            <a:ext cx="1209675" cy="1181100"/>
          </a:xfrm>
          <a:custGeom>
            <a:avLst/>
            <a:gdLst/>
            <a:ahLst/>
            <a:cxnLst/>
            <a:rect l="l" t="t" r="r" b="b"/>
            <a:pathLst>
              <a:path w="1209675" h="1181100">
                <a:moveTo>
                  <a:pt x="0" y="0"/>
                </a:moveTo>
                <a:lnTo>
                  <a:pt x="1209675" y="0"/>
                </a:lnTo>
                <a:lnTo>
                  <a:pt x="1209675" y="1181100"/>
                </a:lnTo>
                <a:lnTo>
                  <a:pt x="0" y="1181100"/>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2077055" y="3195713"/>
            <a:ext cx="14133889" cy="5151755"/>
          </a:xfrm>
          <a:prstGeom prst="rect">
            <a:avLst/>
          </a:prstGeom>
        </p:spPr>
        <p:txBody>
          <a:bodyPr lIns="0" tIns="0" rIns="0" bIns="0" rtlCol="0" anchor="t">
            <a:spAutoFit/>
          </a:bodyPr>
          <a:lstStyle/>
          <a:p>
            <a:pPr algn="ctr">
              <a:lnSpc>
                <a:spcPts val="5040"/>
              </a:lnSpc>
              <a:spcBef>
                <a:spcPct val="0"/>
              </a:spcBef>
            </a:pPr>
            <a:r>
              <a:rPr lang="en-US" sz="3600">
                <a:solidFill>
                  <a:srgbClr val="FFFFFF"/>
                </a:solidFill>
                <a:latin typeface="Urbanist 1"/>
                <a:ea typeface="Urbanist 1"/>
                <a:cs typeface="Urbanist 1"/>
                <a:sym typeface="Urbanist 1"/>
              </a:rPr>
              <a:t>“I have definitely grown a lot throughout this project - I've developed significantly better communication skills which is super important for me and my career goals. In fact, this mentoring project was one of the main discussion points and experiences that has enabled me to get into a very competitive internship with Oxford University Natural History Museum for the summer!”</a:t>
            </a:r>
          </a:p>
          <a:p>
            <a:pPr algn="ctr">
              <a:lnSpc>
                <a:spcPts val="5061"/>
              </a:lnSpc>
              <a:spcBef>
                <a:spcPct val="0"/>
              </a:spcBef>
            </a:pPr>
            <a:endParaRPr lang="en-US" sz="3600">
              <a:solidFill>
                <a:srgbClr val="FFFFFF"/>
              </a:solidFill>
              <a:latin typeface="Urbanist 1"/>
              <a:ea typeface="Urbanist 1"/>
              <a:cs typeface="Urbanist 1"/>
              <a:sym typeface="Urbanist 1"/>
            </a:endParaRPr>
          </a:p>
          <a:p>
            <a:pPr algn="ctr">
              <a:lnSpc>
                <a:spcPts val="5599"/>
              </a:lnSpc>
              <a:spcBef>
                <a:spcPct val="0"/>
              </a:spcBef>
            </a:pPr>
            <a:r>
              <a:rPr lang="en-US" sz="3999">
                <a:solidFill>
                  <a:srgbClr val="8DC63F"/>
                </a:solidFill>
                <a:latin typeface="Urbanist 2"/>
                <a:ea typeface="Urbanist 2"/>
                <a:cs typeface="Urbanist 2"/>
                <a:sym typeface="Urbanist 2"/>
              </a:rPr>
              <a:t>Mentor on the Project</a:t>
            </a:r>
          </a:p>
        </p:txBody>
      </p:sp>
      <p:sp>
        <p:nvSpPr>
          <p:cNvPr id="4" name="AutoShape 4"/>
          <p:cNvSpPr/>
          <p:nvPr/>
        </p:nvSpPr>
        <p:spPr>
          <a:xfrm>
            <a:off x="2175169" y="9632092"/>
            <a:ext cx="15084131" cy="0"/>
          </a:xfrm>
          <a:prstGeom prst="line">
            <a:avLst/>
          </a:prstGeom>
          <a:ln w="114300" cap="flat">
            <a:solidFill>
              <a:srgbClr val="8DC63F"/>
            </a:solidFill>
            <a:prstDash val="solid"/>
            <a:headEnd type="none" w="sm" len="sm"/>
            <a:tailEnd type="none" w="sm" len="sm"/>
          </a:ln>
        </p:spPr>
        <p:txBody>
          <a:bodyPr/>
          <a:lstStyle/>
          <a:p>
            <a:endParaRPr lang="en-GB"/>
          </a:p>
        </p:txBody>
      </p:sp>
      <p:sp>
        <p:nvSpPr>
          <p:cNvPr id="5" name="AutoShape 5"/>
          <p:cNvSpPr/>
          <p:nvPr/>
        </p:nvSpPr>
        <p:spPr>
          <a:xfrm>
            <a:off x="17156541" y="2528881"/>
            <a:ext cx="45610" cy="7102844"/>
          </a:xfrm>
          <a:prstGeom prst="line">
            <a:avLst/>
          </a:prstGeom>
          <a:ln w="114300" cap="flat">
            <a:solidFill>
              <a:srgbClr val="8DC63F"/>
            </a:solidFill>
            <a:prstDash val="solid"/>
            <a:headEnd type="none" w="sm" len="sm"/>
            <a:tailEnd type="none" w="sm" len="sm"/>
          </a:ln>
        </p:spPr>
        <p:txBody>
          <a:bodyPr/>
          <a:lstStyle/>
          <a:p>
            <a:endParaRPr lang="en-GB"/>
          </a:p>
        </p:txBody>
      </p:sp>
      <p:sp>
        <p:nvSpPr>
          <p:cNvPr id="6" name="Freeform 6"/>
          <p:cNvSpPr/>
          <p:nvPr/>
        </p:nvSpPr>
        <p:spPr>
          <a:xfrm rot="2700000">
            <a:off x="-1229923" y="3489447"/>
            <a:ext cx="4517246" cy="4114800"/>
          </a:xfrm>
          <a:custGeom>
            <a:avLst/>
            <a:gdLst/>
            <a:ahLst/>
            <a:cxnLst/>
            <a:rect l="l" t="t" r="r" b="b"/>
            <a:pathLst>
              <a:path w="4517246" h="4114800">
                <a:moveTo>
                  <a:pt x="0" y="0"/>
                </a:moveTo>
                <a:lnTo>
                  <a:pt x="4517246" y="0"/>
                </a:lnTo>
                <a:lnTo>
                  <a:pt x="4517246"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TextBox 7"/>
          <p:cNvSpPr txBox="1"/>
          <p:nvPr/>
        </p:nvSpPr>
        <p:spPr>
          <a:xfrm>
            <a:off x="5057552" y="785327"/>
            <a:ext cx="8172896" cy="1309371"/>
          </a:xfrm>
          <a:prstGeom prst="rect">
            <a:avLst/>
          </a:prstGeom>
        </p:spPr>
        <p:txBody>
          <a:bodyPr lIns="0" tIns="0" rIns="0" bIns="0" rtlCol="0" anchor="t">
            <a:spAutoFit/>
          </a:bodyPr>
          <a:lstStyle/>
          <a:p>
            <a:pPr algn="ctr">
              <a:lnSpc>
                <a:spcPts val="10779"/>
              </a:lnSpc>
            </a:pPr>
            <a:r>
              <a:rPr lang="en-US" sz="7699">
                <a:solidFill>
                  <a:srgbClr val="FFFFFF"/>
                </a:solidFill>
                <a:latin typeface="Gagalin"/>
                <a:ea typeface="Gagalin"/>
                <a:cs typeface="Gagalin"/>
                <a:sym typeface="Gagalin"/>
              </a:rPr>
              <a:t>Impact on Mentors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1C2C3B"/>
        </a:solidFill>
        <a:effectLst/>
      </p:bgPr>
    </p:bg>
    <p:spTree>
      <p:nvGrpSpPr>
        <p:cNvPr id="1" name=""/>
        <p:cNvGrpSpPr/>
        <p:nvPr/>
      </p:nvGrpSpPr>
      <p:grpSpPr>
        <a:xfrm>
          <a:off x="0" y="0"/>
          <a:ext cx="0" cy="0"/>
          <a:chOff x="0" y="0"/>
          <a:chExt cx="0" cy="0"/>
        </a:xfrm>
      </p:grpSpPr>
      <p:sp>
        <p:nvSpPr>
          <p:cNvPr id="2" name="Freeform 2"/>
          <p:cNvSpPr/>
          <p:nvPr/>
        </p:nvSpPr>
        <p:spPr>
          <a:xfrm>
            <a:off x="231210" y="337652"/>
            <a:ext cx="1209675" cy="1181100"/>
          </a:xfrm>
          <a:custGeom>
            <a:avLst/>
            <a:gdLst/>
            <a:ahLst/>
            <a:cxnLst/>
            <a:rect l="l" t="t" r="r" b="b"/>
            <a:pathLst>
              <a:path w="1209675" h="1181100">
                <a:moveTo>
                  <a:pt x="0" y="0"/>
                </a:moveTo>
                <a:lnTo>
                  <a:pt x="1209675" y="0"/>
                </a:lnTo>
                <a:lnTo>
                  <a:pt x="1209675" y="1181100"/>
                </a:lnTo>
                <a:lnTo>
                  <a:pt x="0" y="1181100"/>
                </a:lnTo>
                <a:lnTo>
                  <a:pt x="0" y="0"/>
                </a:lnTo>
                <a:close/>
              </a:path>
            </a:pathLst>
          </a:custGeom>
          <a:blipFill>
            <a:blip r:embed="rId2"/>
            <a:stretch>
              <a:fillRect/>
            </a:stretch>
          </a:blipFill>
        </p:spPr>
        <p:txBody>
          <a:bodyPr/>
          <a:lstStyle/>
          <a:p>
            <a:endParaRPr lang="en-GB"/>
          </a:p>
        </p:txBody>
      </p:sp>
      <p:grpSp>
        <p:nvGrpSpPr>
          <p:cNvPr id="3" name="Group 3"/>
          <p:cNvGrpSpPr/>
          <p:nvPr/>
        </p:nvGrpSpPr>
        <p:grpSpPr>
          <a:xfrm>
            <a:off x="-1158461" y="2528514"/>
            <a:ext cx="18894352" cy="8120831"/>
            <a:chOff x="0" y="0"/>
            <a:chExt cx="25192469" cy="10827775"/>
          </a:xfrm>
        </p:grpSpPr>
        <p:sp>
          <p:nvSpPr>
            <p:cNvPr id="4" name="Freeform 4"/>
            <p:cNvSpPr/>
            <p:nvPr/>
          </p:nvSpPr>
          <p:spPr>
            <a:xfrm>
              <a:off x="0" y="1165020"/>
              <a:ext cx="5038503" cy="9662755"/>
            </a:xfrm>
            <a:custGeom>
              <a:avLst/>
              <a:gdLst/>
              <a:ahLst/>
              <a:cxnLst/>
              <a:rect l="l" t="t" r="r" b="b"/>
              <a:pathLst>
                <a:path w="5038503" h="9662755">
                  <a:moveTo>
                    <a:pt x="0" y="0"/>
                  </a:moveTo>
                  <a:lnTo>
                    <a:pt x="5038503" y="0"/>
                  </a:lnTo>
                  <a:lnTo>
                    <a:pt x="5038503" y="9662755"/>
                  </a:lnTo>
                  <a:lnTo>
                    <a:pt x="0" y="9662755"/>
                  </a:lnTo>
                  <a:lnTo>
                    <a:pt x="0" y="0"/>
                  </a:lnTo>
                  <a:close/>
                </a:path>
              </a:pathLst>
            </a:custGeom>
            <a:blipFill>
              <a:blip>
                <a:extLst>
                  <a:ext uri="{96DAC541-7B7A-43D3-8B79-37D633B846F1}">
                    <asvg:svgBlip xmlns:asvg="http://schemas.microsoft.com/office/drawing/2016/SVG/main" r:embed="rId3"/>
                  </a:ext>
                </a:extLst>
              </a:blip>
              <a:stretch>
                <a:fillRect t="-12125" r="-399999"/>
              </a:stretch>
            </a:blipFill>
          </p:spPr>
          <p:txBody>
            <a:bodyPr/>
            <a:lstStyle/>
            <a:p>
              <a:endParaRPr lang="en-GB"/>
            </a:p>
          </p:txBody>
        </p:sp>
        <p:sp>
          <p:nvSpPr>
            <p:cNvPr id="5" name="AutoShape 5"/>
            <p:cNvSpPr/>
            <p:nvPr/>
          </p:nvSpPr>
          <p:spPr>
            <a:xfrm>
              <a:off x="5080294" y="9471437"/>
              <a:ext cx="20112175" cy="0"/>
            </a:xfrm>
            <a:prstGeom prst="line">
              <a:avLst/>
            </a:prstGeom>
            <a:ln w="152400" cap="flat">
              <a:solidFill>
                <a:srgbClr val="D83D96"/>
              </a:solidFill>
              <a:prstDash val="solid"/>
              <a:headEnd type="none" w="sm" len="sm"/>
              <a:tailEnd type="none" w="sm" len="sm"/>
            </a:ln>
          </p:spPr>
          <p:txBody>
            <a:bodyPr/>
            <a:lstStyle/>
            <a:p>
              <a:endParaRPr lang="en-GB"/>
            </a:p>
          </p:txBody>
        </p:sp>
        <p:sp>
          <p:nvSpPr>
            <p:cNvPr id="6" name="AutoShape 6"/>
            <p:cNvSpPr/>
            <p:nvPr/>
          </p:nvSpPr>
          <p:spPr>
            <a:xfrm>
              <a:off x="25055457" y="489"/>
              <a:ext cx="60814" cy="9470459"/>
            </a:xfrm>
            <a:prstGeom prst="line">
              <a:avLst/>
            </a:prstGeom>
            <a:ln w="152400" cap="flat">
              <a:solidFill>
                <a:srgbClr val="D83D96"/>
              </a:solidFill>
              <a:prstDash val="solid"/>
              <a:headEnd type="none" w="sm" len="sm"/>
              <a:tailEnd type="none" w="sm" len="sm"/>
            </a:ln>
          </p:spPr>
          <p:txBody>
            <a:bodyPr/>
            <a:lstStyle/>
            <a:p>
              <a:endParaRPr lang="en-GB"/>
            </a:p>
          </p:txBody>
        </p:sp>
      </p:grpSp>
      <p:sp>
        <p:nvSpPr>
          <p:cNvPr id="7" name="TextBox 7"/>
          <p:cNvSpPr txBox="1"/>
          <p:nvPr/>
        </p:nvSpPr>
        <p:spPr>
          <a:xfrm>
            <a:off x="3043001" y="2236188"/>
            <a:ext cx="13802462" cy="7172325"/>
          </a:xfrm>
          <a:prstGeom prst="rect">
            <a:avLst/>
          </a:prstGeom>
        </p:spPr>
        <p:txBody>
          <a:bodyPr lIns="0" tIns="0" rIns="0" bIns="0" rtlCol="0" anchor="t">
            <a:spAutoFit/>
          </a:bodyPr>
          <a:lstStyle/>
          <a:p>
            <a:pPr algn="l">
              <a:lnSpc>
                <a:spcPts val="6299"/>
              </a:lnSpc>
            </a:pPr>
            <a:r>
              <a:rPr lang="en-US" sz="4500">
                <a:solidFill>
                  <a:srgbClr val="FFFFFF"/>
                </a:solidFill>
                <a:latin typeface="Urbanist 1"/>
                <a:ea typeface="Urbanist 1"/>
                <a:cs typeface="Urbanist 1"/>
                <a:sym typeface="Urbanist 1"/>
              </a:rPr>
              <a:t>Cefnogi rhwng 3 a 6 o unigolion.</a:t>
            </a:r>
          </a:p>
          <a:p>
            <a:pPr algn="l">
              <a:lnSpc>
                <a:spcPts val="6299"/>
              </a:lnSpc>
            </a:pPr>
            <a:endParaRPr lang="en-US" sz="4500">
              <a:solidFill>
                <a:srgbClr val="FFFFFF"/>
              </a:solidFill>
              <a:latin typeface="Urbanist 1"/>
              <a:ea typeface="Urbanist 1"/>
              <a:cs typeface="Urbanist 1"/>
              <a:sym typeface="Urbanist 1"/>
            </a:endParaRPr>
          </a:p>
          <a:p>
            <a:pPr algn="l">
              <a:lnSpc>
                <a:spcPts val="6299"/>
              </a:lnSpc>
            </a:pPr>
            <a:r>
              <a:rPr lang="en-US" sz="4500">
                <a:solidFill>
                  <a:srgbClr val="FFFFFF"/>
                </a:solidFill>
                <a:latin typeface="Urbanist 1"/>
                <a:ea typeface="Urbanist 1"/>
                <a:cs typeface="Urbanist 1"/>
                <a:sym typeface="Urbanist 1"/>
              </a:rPr>
              <a:t>3 neges ystyrlon a phersonol fesul unigolyn sy'n cael ei fentora bob wythnos.</a:t>
            </a:r>
          </a:p>
          <a:p>
            <a:pPr algn="l">
              <a:lnSpc>
                <a:spcPts val="6299"/>
              </a:lnSpc>
            </a:pPr>
            <a:endParaRPr lang="en-US" sz="4500">
              <a:solidFill>
                <a:srgbClr val="FFFFFF"/>
              </a:solidFill>
              <a:latin typeface="Urbanist 1"/>
              <a:ea typeface="Urbanist 1"/>
              <a:cs typeface="Urbanist 1"/>
              <a:sym typeface="Urbanist 1"/>
            </a:endParaRPr>
          </a:p>
          <a:p>
            <a:pPr algn="l">
              <a:lnSpc>
                <a:spcPts val="6299"/>
              </a:lnSpc>
            </a:pPr>
            <a:r>
              <a:rPr lang="en-US" sz="4500">
                <a:solidFill>
                  <a:srgbClr val="FFFFFF"/>
                </a:solidFill>
                <a:latin typeface="Urbanist 1"/>
                <a:ea typeface="Urbanist 1"/>
                <a:cs typeface="Urbanist 1"/>
                <a:sym typeface="Urbanist 1"/>
              </a:rPr>
              <a:t>Mewngofnodi i'r ap ac anfon negeseuon am oddeutu 1-1.5 awr yr wythnos.</a:t>
            </a:r>
          </a:p>
          <a:p>
            <a:pPr algn="l">
              <a:lnSpc>
                <a:spcPts val="6299"/>
              </a:lnSpc>
            </a:pPr>
            <a:endParaRPr lang="en-US" sz="4500">
              <a:solidFill>
                <a:srgbClr val="FFFFFF"/>
              </a:solidFill>
              <a:latin typeface="Urbanist 1"/>
              <a:ea typeface="Urbanist 1"/>
              <a:cs typeface="Urbanist 1"/>
              <a:sym typeface="Urbanist 1"/>
            </a:endParaRPr>
          </a:p>
          <a:p>
            <a:pPr algn="l">
              <a:lnSpc>
                <a:spcPts val="6299"/>
              </a:lnSpc>
            </a:pPr>
            <a:endParaRPr lang="en-US" sz="4500">
              <a:solidFill>
                <a:srgbClr val="FFFFFF"/>
              </a:solidFill>
              <a:latin typeface="Urbanist 1"/>
              <a:ea typeface="Urbanist 1"/>
              <a:cs typeface="Urbanist 1"/>
              <a:sym typeface="Urbanist 1"/>
            </a:endParaRPr>
          </a:p>
        </p:txBody>
      </p:sp>
      <p:sp>
        <p:nvSpPr>
          <p:cNvPr id="8" name="Freeform 8"/>
          <p:cNvSpPr/>
          <p:nvPr/>
        </p:nvSpPr>
        <p:spPr>
          <a:xfrm rot="-10800000">
            <a:off x="2303345" y="2484579"/>
            <a:ext cx="572037" cy="557021"/>
          </a:xfrm>
          <a:custGeom>
            <a:avLst/>
            <a:gdLst/>
            <a:ahLst/>
            <a:cxnLst/>
            <a:rect l="l" t="t" r="r" b="b"/>
            <a:pathLst>
              <a:path w="572037" h="557021">
                <a:moveTo>
                  <a:pt x="0" y="0"/>
                </a:moveTo>
                <a:lnTo>
                  <a:pt x="572037" y="0"/>
                </a:lnTo>
                <a:lnTo>
                  <a:pt x="572037" y="557021"/>
                </a:lnTo>
                <a:lnTo>
                  <a:pt x="0" y="55702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9" name="Freeform 9"/>
          <p:cNvSpPr/>
          <p:nvPr/>
        </p:nvSpPr>
        <p:spPr>
          <a:xfrm rot="-10800000">
            <a:off x="2303345" y="4038821"/>
            <a:ext cx="572037" cy="557021"/>
          </a:xfrm>
          <a:custGeom>
            <a:avLst/>
            <a:gdLst/>
            <a:ahLst/>
            <a:cxnLst/>
            <a:rect l="l" t="t" r="r" b="b"/>
            <a:pathLst>
              <a:path w="572037" h="557021">
                <a:moveTo>
                  <a:pt x="0" y="0"/>
                </a:moveTo>
                <a:lnTo>
                  <a:pt x="572037" y="0"/>
                </a:lnTo>
                <a:lnTo>
                  <a:pt x="572037" y="557022"/>
                </a:lnTo>
                <a:lnTo>
                  <a:pt x="0" y="55702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rot="-10800000">
            <a:off x="2303345" y="6440219"/>
            <a:ext cx="572037" cy="557021"/>
          </a:xfrm>
          <a:custGeom>
            <a:avLst/>
            <a:gdLst/>
            <a:ahLst/>
            <a:cxnLst/>
            <a:rect l="l" t="t" r="r" b="b"/>
            <a:pathLst>
              <a:path w="572037" h="557021">
                <a:moveTo>
                  <a:pt x="0" y="0"/>
                </a:moveTo>
                <a:lnTo>
                  <a:pt x="572037" y="0"/>
                </a:lnTo>
                <a:lnTo>
                  <a:pt x="572037" y="557022"/>
                </a:lnTo>
                <a:lnTo>
                  <a:pt x="0" y="55702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1" name="TextBox 11"/>
          <p:cNvSpPr txBox="1"/>
          <p:nvPr/>
        </p:nvSpPr>
        <p:spPr>
          <a:xfrm>
            <a:off x="3536738" y="513546"/>
            <a:ext cx="10549830" cy="1094741"/>
          </a:xfrm>
          <a:prstGeom prst="rect">
            <a:avLst/>
          </a:prstGeom>
        </p:spPr>
        <p:txBody>
          <a:bodyPr lIns="0" tIns="0" rIns="0" bIns="0" rtlCol="0" anchor="t">
            <a:spAutoFit/>
          </a:bodyPr>
          <a:lstStyle/>
          <a:p>
            <a:pPr algn="ctr">
              <a:lnSpc>
                <a:spcPts val="8959"/>
              </a:lnSpc>
              <a:spcBef>
                <a:spcPct val="0"/>
              </a:spcBef>
            </a:pPr>
            <a:r>
              <a:rPr lang="en-US" sz="6399">
                <a:solidFill>
                  <a:srgbClr val="FFFFFF"/>
                </a:solidFill>
                <a:latin typeface="Gagalin"/>
                <a:ea typeface="Gagalin"/>
                <a:cs typeface="Gagalin"/>
                <a:sym typeface="Gagalin"/>
              </a:rPr>
              <a:t>Eich ymrwymiad fel mentor...</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1C2C3B"/>
        </a:solidFill>
        <a:effectLst/>
      </p:bgPr>
    </p:bg>
    <p:spTree>
      <p:nvGrpSpPr>
        <p:cNvPr id="1" name=""/>
        <p:cNvGrpSpPr/>
        <p:nvPr/>
      </p:nvGrpSpPr>
      <p:grpSpPr>
        <a:xfrm>
          <a:off x="0" y="0"/>
          <a:ext cx="0" cy="0"/>
          <a:chOff x="0" y="0"/>
          <a:chExt cx="0" cy="0"/>
        </a:xfrm>
      </p:grpSpPr>
      <p:sp>
        <p:nvSpPr>
          <p:cNvPr id="2" name="Freeform 2"/>
          <p:cNvSpPr/>
          <p:nvPr/>
        </p:nvSpPr>
        <p:spPr>
          <a:xfrm>
            <a:off x="231210" y="337652"/>
            <a:ext cx="1209675" cy="1181100"/>
          </a:xfrm>
          <a:custGeom>
            <a:avLst/>
            <a:gdLst/>
            <a:ahLst/>
            <a:cxnLst/>
            <a:rect l="l" t="t" r="r" b="b"/>
            <a:pathLst>
              <a:path w="1209675" h="1181100">
                <a:moveTo>
                  <a:pt x="0" y="0"/>
                </a:moveTo>
                <a:lnTo>
                  <a:pt x="1209675" y="0"/>
                </a:lnTo>
                <a:lnTo>
                  <a:pt x="1209675" y="1181100"/>
                </a:lnTo>
                <a:lnTo>
                  <a:pt x="0" y="1181100"/>
                </a:lnTo>
                <a:lnTo>
                  <a:pt x="0" y="0"/>
                </a:lnTo>
                <a:close/>
              </a:path>
            </a:pathLst>
          </a:custGeom>
          <a:blipFill>
            <a:blip r:embed="rId2"/>
            <a:stretch>
              <a:fillRect/>
            </a:stretch>
          </a:blipFill>
        </p:spPr>
        <p:txBody>
          <a:bodyPr/>
          <a:lstStyle/>
          <a:p>
            <a:endParaRPr lang="en-GB"/>
          </a:p>
        </p:txBody>
      </p:sp>
      <p:grpSp>
        <p:nvGrpSpPr>
          <p:cNvPr id="3" name="Group 3"/>
          <p:cNvGrpSpPr/>
          <p:nvPr/>
        </p:nvGrpSpPr>
        <p:grpSpPr>
          <a:xfrm>
            <a:off x="-1158461" y="2528514"/>
            <a:ext cx="18894352" cy="8120831"/>
            <a:chOff x="0" y="0"/>
            <a:chExt cx="25192469" cy="10827775"/>
          </a:xfrm>
        </p:grpSpPr>
        <p:sp>
          <p:nvSpPr>
            <p:cNvPr id="4" name="Freeform 4"/>
            <p:cNvSpPr/>
            <p:nvPr/>
          </p:nvSpPr>
          <p:spPr>
            <a:xfrm>
              <a:off x="0" y="1165020"/>
              <a:ext cx="5038503" cy="9662755"/>
            </a:xfrm>
            <a:custGeom>
              <a:avLst/>
              <a:gdLst/>
              <a:ahLst/>
              <a:cxnLst/>
              <a:rect l="l" t="t" r="r" b="b"/>
              <a:pathLst>
                <a:path w="5038503" h="9662755">
                  <a:moveTo>
                    <a:pt x="0" y="0"/>
                  </a:moveTo>
                  <a:lnTo>
                    <a:pt x="5038503" y="0"/>
                  </a:lnTo>
                  <a:lnTo>
                    <a:pt x="5038503" y="9662755"/>
                  </a:lnTo>
                  <a:lnTo>
                    <a:pt x="0" y="9662755"/>
                  </a:lnTo>
                  <a:lnTo>
                    <a:pt x="0" y="0"/>
                  </a:lnTo>
                  <a:close/>
                </a:path>
              </a:pathLst>
            </a:custGeom>
            <a:blipFill>
              <a:blip>
                <a:extLst>
                  <a:ext uri="{96DAC541-7B7A-43D3-8B79-37D633B846F1}">
                    <asvg:svgBlip xmlns:asvg="http://schemas.microsoft.com/office/drawing/2016/SVG/main" r:embed="rId3"/>
                  </a:ext>
                </a:extLst>
              </a:blip>
              <a:stretch>
                <a:fillRect t="-12125" r="-399999"/>
              </a:stretch>
            </a:blipFill>
          </p:spPr>
          <p:txBody>
            <a:bodyPr/>
            <a:lstStyle/>
            <a:p>
              <a:endParaRPr lang="en-GB"/>
            </a:p>
          </p:txBody>
        </p:sp>
        <p:sp>
          <p:nvSpPr>
            <p:cNvPr id="5" name="AutoShape 5"/>
            <p:cNvSpPr/>
            <p:nvPr/>
          </p:nvSpPr>
          <p:spPr>
            <a:xfrm>
              <a:off x="5080294" y="9471437"/>
              <a:ext cx="20112175" cy="0"/>
            </a:xfrm>
            <a:prstGeom prst="line">
              <a:avLst/>
            </a:prstGeom>
            <a:ln w="152400" cap="flat">
              <a:solidFill>
                <a:srgbClr val="D83D96"/>
              </a:solidFill>
              <a:prstDash val="solid"/>
              <a:headEnd type="none" w="sm" len="sm"/>
              <a:tailEnd type="none" w="sm" len="sm"/>
            </a:ln>
          </p:spPr>
          <p:txBody>
            <a:bodyPr/>
            <a:lstStyle/>
            <a:p>
              <a:endParaRPr lang="en-GB"/>
            </a:p>
          </p:txBody>
        </p:sp>
        <p:sp>
          <p:nvSpPr>
            <p:cNvPr id="6" name="AutoShape 6"/>
            <p:cNvSpPr/>
            <p:nvPr/>
          </p:nvSpPr>
          <p:spPr>
            <a:xfrm>
              <a:off x="25055457" y="489"/>
              <a:ext cx="60814" cy="9470459"/>
            </a:xfrm>
            <a:prstGeom prst="line">
              <a:avLst/>
            </a:prstGeom>
            <a:ln w="152400" cap="flat">
              <a:solidFill>
                <a:srgbClr val="D83D96"/>
              </a:solidFill>
              <a:prstDash val="solid"/>
              <a:headEnd type="none" w="sm" len="sm"/>
              <a:tailEnd type="none" w="sm" len="sm"/>
            </a:ln>
          </p:spPr>
          <p:txBody>
            <a:bodyPr/>
            <a:lstStyle/>
            <a:p>
              <a:endParaRPr lang="en-GB"/>
            </a:p>
          </p:txBody>
        </p:sp>
      </p:grpSp>
      <p:sp>
        <p:nvSpPr>
          <p:cNvPr id="7" name="TextBox 7"/>
          <p:cNvSpPr txBox="1"/>
          <p:nvPr/>
        </p:nvSpPr>
        <p:spPr>
          <a:xfrm>
            <a:off x="3043001" y="2064477"/>
            <a:ext cx="13802462" cy="6372225"/>
          </a:xfrm>
          <a:prstGeom prst="rect">
            <a:avLst/>
          </a:prstGeom>
        </p:spPr>
        <p:txBody>
          <a:bodyPr lIns="0" tIns="0" rIns="0" bIns="0" rtlCol="0" anchor="t">
            <a:spAutoFit/>
          </a:bodyPr>
          <a:lstStyle/>
          <a:p>
            <a:pPr algn="l">
              <a:lnSpc>
                <a:spcPts val="6299"/>
              </a:lnSpc>
            </a:pPr>
            <a:r>
              <a:rPr lang="en-US" sz="4500">
                <a:solidFill>
                  <a:srgbClr val="FFFFFF"/>
                </a:solidFill>
                <a:latin typeface="Urbanist 1"/>
                <a:ea typeface="Urbanist 1"/>
                <a:cs typeface="Urbanist 1"/>
                <a:sym typeface="Urbanist 1"/>
              </a:rPr>
              <a:t>Supporting 3 to 6 mentees.</a:t>
            </a:r>
          </a:p>
          <a:p>
            <a:pPr algn="l">
              <a:lnSpc>
                <a:spcPts val="6299"/>
              </a:lnSpc>
            </a:pPr>
            <a:endParaRPr lang="en-US" sz="4500">
              <a:solidFill>
                <a:srgbClr val="FFFFFF"/>
              </a:solidFill>
              <a:latin typeface="Urbanist 1"/>
              <a:ea typeface="Urbanist 1"/>
              <a:cs typeface="Urbanist 1"/>
              <a:sym typeface="Urbanist 1"/>
            </a:endParaRPr>
          </a:p>
          <a:p>
            <a:pPr algn="l">
              <a:lnSpc>
                <a:spcPts val="6299"/>
              </a:lnSpc>
            </a:pPr>
            <a:r>
              <a:rPr lang="en-US" sz="4500">
                <a:solidFill>
                  <a:srgbClr val="FFFFFF"/>
                </a:solidFill>
                <a:latin typeface="Urbanist 1"/>
                <a:ea typeface="Urbanist 1"/>
                <a:cs typeface="Urbanist 1"/>
                <a:sym typeface="Urbanist 1"/>
              </a:rPr>
              <a:t>3 meaningful and personal messages per mentee per week.</a:t>
            </a:r>
          </a:p>
          <a:p>
            <a:pPr algn="l">
              <a:lnSpc>
                <a:spcPts val="6299"/>
              </a:lnSpc>
            </a:pPr>
            <a:endParaRPr lang="en-US" sz="4500">
              <a:solidFill>
                <a:srgbClr val="FFFFFF"/>
              </a:solidFill>
              <a:latin typeface="Urbanist 1"/>
              <a:ea typeface="Urbanist 1"/>
              <a:cs typeface="Urbanist 1"/>
              <a:sym typeface="Urbanist 1"/>
            </a:endParaRPr>
          </a:p>
          <a:p>
            <a:pPr algn="l">
              <a:lnSpc>
                <a:spcPts val="6299"/>
              </a:lnSpc>
            </a:pPr>
            <a:r>
              <a:rPr lang="en-US" sz="4500">
                <a:solidFill>
                  <a:srgbClr val="FFFFFF"/>
                </a:solidFill>
                <a:latin typeface="Urbanist 1"/>
                <a:ea typeface="Urbanist 1"/>
                <a:cs typeface="Urbanist 1"/>
                <a:sym typeface="Urbanist 1"/>
              </a:rPr>
              <a:t>Logging into the app and sending messages for around 1-1.5 hours a week.</a:t>
            </a:r>
          </a:p>
          <a:p>
            <a:pPr algn="l">
              <a:lnSpc>
                <a:spcPts val="6299"/>
              </a:lnSpc>
            </a:pPr>
            <a:endParaRPr lang="en-US" sz="4500">
              <a:solidFill>
                <a:srgbClr val="FFFFFF"/>
              </a:solidFill>
              <a:latin typeface="Urbanist 1"/>
              <a:ea typeface="Urbanist 1"/>
              <a:cs typeface="Urbanist 1"/>
              <a:sym typeface="Urbanist 1"/>
            </a:endParaRPr>
          </a:p>
        </p:txBody>
      </p:sp>
      <p:sp>
        <p:nvSpPr>
          <p:cNvPr id="8" name="Freeform 8"/>
          <p:cNvSpPr/>
          <p:nvPr/>
        </p:nvSpPr>
        <p:spPr>
          <a:xfrm rot="-10800000">
            <a:off x="2303345" y="2484579"/>
            <a:ext cx="572037" cy="557021"/>
          </a:xfrm>
          <a:custGeom>
            <a:avLst/>
            <a:gdLst/>
            <a:ahLst/>
            <a:cxnLst/>
            <a:rect l="l" t="t" r="r" b="b"/>
            <a:pathLst>
              <a:path w="572037" h="557021">
                <a:moveTo>
                  <a:pt x="0" y="0"/>
                </a:moveTo>
                <a:lnTo>
                  <a:pt x="572037" y="0"/>
                </a:lnTo>
                <a:lnTo>
                  <a:pt x="572037" y="557021"/>
                </a:lnTo>
                <a:lnTo>
                  <a:pt x="0" y="55702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9" name="Freeform 9"/>
          <p:cNvSpPr/>
          <p:nvPr/>
        </p:nvSpPr>
        <p:spPr>
          <a:xfrm rot="-10800000">
            <a:off x="2303345" y="4038821"/>
            <a:ext cx="572037" cy="557021"/>
          </a:xfrm>
          <a:custGeom>
            <a:avLst/>
            <a:gdLst/>
            <a:ahLst/>
            <a:cxnLst/>
            <a:rect l="l" t="t" r="r" b="b"/>
            <a:pathLst>
              <a:path w="572037" h="557021">
                <a:moveTo>
                  <a:pt x="0" y="0"/>
                </a:moveTo>
                <a:lnTo>
                  <a:pt x="572037" y="0"/>
                </a:lnTo>
                <a:lnTo>
                  <a:pt x="572037" y="557022"/>
                </a:lnTo>
                <a:lnTo>
                  <a:pt x="0" y="55702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rot="-10800000">
            <a:off x="2303345" y="6440219"/>
            <a:ext cx="572037" cy="557021"/>
          </a:xfrm>
          <a:custGeom>
            <a:avLst/>
            <a:gdLst/>
            <a:ahLst/>
            <a:cxnLst/>
            <a:rect l="l" t="t" r="r" b="b"/>
            <a:pathLst>
              <a:path w="572037" h="557021">
                <a:moveTo>
                  <a:pt x="0" y="0"/>
                </a:moveTo>
                <a:lnTo>
                  <a:pt x="572037" y="0"/>
                </a:lnTo>
                <a:lnTo>
                  <a:pt x="572037" y="557022"/>
                </a:lnTo>
                <a:lnTo>
                  <a:pt x="0" y="55702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1" name="TextBox 11"/>
          <p:cNvSpPr txBox="1"/>
          <p:nvPr/>
        </p:nvSpPr>
        <p:spPr>
          <a:xfrm>
            <a:off x="3043001" y="513546"/>
            <a:ext cx="11537305" cy="1094741"/>
          </a:xfrm>
          <a:prstGeom prst="rect">
            <a:avLst/>
          </a:prstGeom>
        </p:spPr>
        <p:txBody>
          <a:bodyPr lIns="0" tIns="0" rIns="0" bIns="0" rtlCol="0" anchor="t">
            <a:spAutoFit/>
          </a:bodyPr>
          <a:lstStyle/>
          <a:p>
            <a:pPr algn="ctr">
              <a:lnSpc>
                <a:spcPts val="8959"/>
              </a:lnSpc>
              <a:spcBef>
                <a:spcPct val="0"/>
              </a:spcBef>
            </a:pPr>
            <a:r>
              <a:rPr lang="en-US" sz="6399">
                <a:solidFill>
                  <a:srgbClr val="FFFFFF"/>
                </a:solidFill>
                <a:latin typeface="Gagalin"/>
                <a:ea typeface="Gagalin"/>
                <a:cs typeface="Gagalin"/>
                <a:sym typeface="Gagalin"/>
              </a:rPr>
              <a:t>Your commitment as a mentor...</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1C2C3B"/>
        </a:solidFill>
        <a:effectLst/>
      </p:bgPr>
    </p:bg>
    <p:spTree>
      <p:nvGrpSpPr>
        <p:cNvPr id="1" name=""/>
        <p:cNvGrpSpPr/>
        <p:nvPr/>
      </p:nvGrpSpPr>
      <p:grpSpPr>
        <a:xfrm>
          <a:off x="0" y="0"/>
          <a:ext cx="0" cy="0"/>
          <a:chOff x="0" y="0"/>
          <a:chExt cx="0" cy="0"/>
        </a:xfrm>
      </p:grpSpPr>
      <p:sp>
        <p:nvSpPr>
          <p:cNvPr id="2" name="Freeform 2"/>
          <p:cNvSpPr/>
          <p:nvPr/>
        </p:nvSpPr>
        <p:spPr>
          <a:xfrm>
            <a:off x="231210" y="337652"/>
            <a:ext cx="1209675" cy="1181100"/>
          </a:xfrm>
          <a:custGeom>
            <a:avLst/>
            <a:gdLst/>
            <a:ahLst/>
            <a:cxnLst/>
            <a:rect l="l" t="t" r="r" b="b"/>
            <a:pathLst>
              <a:path w="1209675" h="1181100">
                <a:moveTo>
                  <a:pt x="0" y="0"/>
                </a:moveTo>
                <a:lnTo>
                  <a:pt x="1209675" y="0"/>
                </a:lnTo>
                <a:lnTo>
                  <a:pt x="1209675" y="1181100"/>
                </a:lnTo>
                <a:lnTo>
                  <a:pt x="0" y="1181100"/>
                </a:lnTo>
                <a:lnTo>
                  <a:pt x="0" y="0"/>
                </a:lnTo>
                <a:close/>
              </a:path>
            </a:pathLst>
          </a:custGeom>
          <a:blipFill>
            <a:blip r:embed="rId3"/>
            <a:stretch>
              <a:fillRect/>
            </a:stretch>
          </a:blipFill>
        </p:spPr>
        <p:txBody>
          <a:bodyPr/>
          <a:lstStyle/>
          <a:p>
            <a:endParaRPr lang="en-GB"/>
          </a:p>
        </p:txBody>
      </p:sp>
      <p:grpSp>
        <p:nvGrpSpPr>
          <p:cNvPr id="3" name="Group 3"/>
          <p:cNvGrpSpPr/>
          <p:nvPr/>
        </p:nvGrpSpPr>
        <p:grpSpPr>
          <a:xfrm>
            <a:off x="2673362" y="2532021"/>
            <a:ext cx="15084131" cy="7160728"/>
            <a:chOff x="0" y="0"/>
            <a:chExt cx="20112175" cy="9547637"/>
          </a:xfrm>
        </p:grpSpPr>
        <p:sp>
          <p:nvSpPr>
            <p:cNvPr id="4" name="AutoShape 4"/>
            <p:cNvSpPr/>
            <p:nvPr/>
          </p:nvSpPr>
          <p:spPr>
            <a:xfrm>
              <a:off x="0" y="9471437"/>
              <a:ext cx="20112175" cy="0"/>
            </a:xfrm>
            <a:prstGeom prst="line">
              <a:avLst/>
            </a:prstGeom>
            <a:ln w="152400" cap="flat">
              <a:solidFill>
                <a:srgbClr val="FDB913"/>
              </a:solidFill>
              <a:prstDash val="solid"/>
              <a:headEnd type="none" w="sm" len="sm"/>
              <a:tailEnd type="none" w="sm" len="sm"/>
            </a:ln>
          </p:spPr>
          <p:txBody>
            <a:bodyPr/>
            <a:lstStyle/>
            <a:p>
              <a:endParaRPr lang="en-GB"/>
            </a:p>
          </p:txBody>
        </p:sp>
        <p:sp>
          <p:nvSpPr>
            <p:cNvPr id="5" name="AutoShape 5"/>
            <p:cNvSpPr/>
            <p:nvPr/>
          </p:nvSpPr>
          <p:spPr>
            <a:xfrm>
              <a:off x="19975163" y="489"/>
              <a:ext cx="60814" cy="9470459"/>
            </a:xfrm>
            <a:prstGeom prst="line">
              <a:avLst/>
            </a:prstGeom>
            <a:ln w="152400" cap="flat">
              <a:solidFill>
                <a:srgbClr val="FDB913"/>
              </a:solidFill>
              <a:prstDash val="solid"/>
              <a:headEnd type="none" w="sm" len="sm"/>
              <a:tailEnd type="none" w="sm" len="sm"/>
            </a:ln>
          </p:spPr>
          <p:txBody>
            <a:bodyPr/>
            <a:lstStyle/>
            <a:p>
              <a:endParaRPr lang="en-GB"/>
            </a:p>
          </p:txBody>
        </p:sp>
      </p:grpSp>
      <p:sp>
        <p:nvSpPr>
          <p:cNvPr id="6" name="TextBox 6"/>
          <p:cNvSpPr txBox="1"/>
          <p:nvPr/>
        </p:nvSpPr>
        <p:spPr>
          <a:xfrm>
            <a:off x="1542875" y="1614772"/>
            <a:ext cx="15716425" cy="8381365"/>
          </a:xfrm>
          <a:prstGeom prst="rect">
            <a:avLst/>
          </a:prstGeom>
        </p:spPr>
        <p:txBody>
          <a:bodyPr lIns="0" tIns="0" rIns="0" bIns="0" rtlCol="0" anchor="t">
            <a:spAutoFit/>
          </a:bodyPr>
          <a:lstStyle/>
          <a:p>
            <a:pPr algn="l">
              <a:lnSpc>
                <a:spcPts val="4759"/>
              </a:lnSpc>
            </a:pPr>
            <a:r>
              <a:rPr lang="en-US" sz="3399">
                <a:solidFill>
                  <a:srgbClr val="FFFFFF"/>
                </a:solidFill>
                <a:latin typeface="Urbanist 1"/>
                <a:ea typeface="Urbanist 1"/>
                <a:cs typeface="Urbanist 1"/>
                <a:sym typeface="Urbanist 1"/>
              </a:rPr>
              <a:t>Cynefino: 1 awr o gyflog.</a:t>
            </a:r>
          </a:p>
          <a:p>
            <a:pPr algn="l">
              <a:lnSpc>
                <a:spcPts val="4759"/>
              </a:lnSpc>
            </a:pPr>
            <a:endParaRPr lang="en-US" sz="3399">
              <a:solidFill>
                <a:srgbClr val="FFFFFF"/>
              </a:solidFill>
              <a:latin typeface="Urbanist 1"/>
              <a:ea typeface="Urbanist 1"/>
              <a:cs typeface="Urbanist 1"/>
              <a:sym typeface="Urbanist 1"/>
            </a:endParaRPr>
          </a:p>
          <a:p>
            <a:pPr algn="l">
              <a:lnSpc>
                <a:spcPts val="4759"/>
              </a:lnSpc>
            </a:pPr>
            <a:r>
              <a:rPr lang="en-US" sz="3399">
                <a:solidFill>
                  <a:srgbClr val="FFFFFF"/>
                </a:solidFill>
                <a:latin typeface="Urbanist 1"/>
                <a:ea typeface="Urbanist 1"/>
                <a:cs typeface="Urbanist 1"/>
                <a:sym typeface="Urbanist 1"/>
              </a:rPr>
              <a:t>Hyfforddiant Diogelu a Mentora Effeithiol Gorfodol: 1 awr yr un</a:t>
            </a:r>
          </a:p>
          <a:p>
            <a:pPr algn="l">
              <a:lnSpc>
                <a:spcPts val="4759"/>
              </a:lnSpc>
            </a:pPr>
            <a:endParaRPr lang="en-US" sz="3399">
              <a:solidFill>
                <a:srgbClr val="FFFFFF"/>
              </a:solidFill>
              <a:latin typeface="Urbanist 1"/>
              <a:ea typeface="Urbanist 1"/>
              <a:cs typeface="Urbanist 1"/>
              <a:sym typeface="Urbanist 1"/>
            </a:endParaRPr>
          </a:p>
          <a:p>
            <a:pPr algn="l">
              <a:lnSpc>
                <a:spcPts val="4759"/>
              </a:lnSpc>
            </a:pPr>
            <a:r>
              <a:rPr lang="en-US" sz="3399">
                <a:solidFill>
                  <a:srgbClr val="FFFFFF"/>
                </a:solidFill>
                <a:latin typeface="Urbanist 1"/>
                <a:ea typeface="Urbanist 1"/>
                <a:cs typeface="Urbanist 1"/>
                <a:sym typeface="Urbanist 1"/>
              </a:rPr>
              <a:t>Graddfa gyflog:</a:t>
            </a:r>
          </a:p>
          <a:p>
            <a:pPr algn="l">
              <a:lnSpc>
                <a:spcPts val="4759"/>
              </a:lnSpc>
            </a:pPr>
            <a:r>
              <a:rPr lang="en-US" sz="3399">
                <a:solidFill>
                  <a:srgbClr val="FDB913"/>
                </a:solidFill>
                <a:latin typeface="Urbanist 1"/>
                <a:ea typeface="Urbanist 1"/>
                <a:cs typeface="Urbanist 1"/>
                <a:sym typeface="Urbanist 1"/>
              </a:rPr>
              <a:t>Rhwng 3 a 4 o unigolion: Awr o gyflog yr wythnos</a:t>
            </a:r>
          </a:p>
          <a:p>
            <a:pPr algn="l">
              <a:lnSpc>
                <a:spcPts val="4759"/>
              </a:lnSpc>
            </a:pPr>
            <a:r>
              <a:rPr lang="en-US" sz="3399">
                <a:solidFill>
                  <a:srgbClr val="FDB913"/>
                </a:solidFill>
                <a:latin typeface="Urbanist 1"/>
                <a:ea typeface="Urbanist 1"/>
                <a:cs typeface="Urbanist 1"/>
                <a:sym typeface="Urbanist 1"/>
              </a:rPr>
              <a:t>5 unigolyn: 1 awr a 15 munud o gyflog yr wythnos </a:t>
            </a:r>
          </a:p>
          <a:p>
            <a:pPr algn="l">
              <a:lnSpc>
                <a:spcPts val="4759"/>
              </a:lnSpc>
            </a:pPr>
            <a:r>
              <a:rPr lang="en-US" sz="3399">
                <a:solidFill>
                  <a:srgbClr val="FDB913"/>
                </a:solidFill>
                <a:latin typeface="Urbanist 1"/>
                <a:ea typeface="Urbanist 1"/>
                <a:cs typeface="Urbanist 1"/>
                <a:sym typeface="Urbanist 1"/>
              </a:rPr>
              <a:t>6 unigolyn: 1 awr a 30 munud o gyflog yr wythnos</a:t>
            </a:r>
          </a:p>
          <a:p>
            <a:pPr algn="l">
              <a:lnSpc>
                <a:spcPts val="4759"/>
              </a:lnSpc>
            </a:pPr>
            <a:endParaRPr lang="en-US" sz="3399">
              <a:solidFill>
                <a:srgbClr val="FDB913"/>
              </a:solidFill>
              <a:latin typeface="Urbanist 1"/>
              <a:ea typeface="Urbanist 1"/>
              <a:cs typeface="Urbanist 1"/>
              <a:sym typeface="Urbanist 1"/>
            </a:endParaRPr>
          </a:p>
          <a:p>
            <a:pPr algn="l">
              <a:lnSpc>
                <a:spcPts val="4759"/>
              </a:lnSpc>
            </a:pPr>
            <a:r>
              <a:rPr lang="en-US" sz="3399">
                <a:solidFill>
                  <a:srgbClr val="FFFFFF"/>
                </a:solidFill>
                <a:latin typeface="Urbanist 1"/>
                <a:ea typeface="Urbanist 1"/>
                <a:cs typeface="Urbanist 1"/>
                <a:sym typeface="Urbanist 1"/>
              </a:rPr>
              <a:t>Sesiynau hyfforddi ychwanegol dewisol 1 awr yr un</a:t>
            </a:r>
          </a:p>
          <a:p>
            <a:pPr algn="l">
              <a:lnSpc>
                <a:spcPts val="4759"/>
              </a:lnSpc>
            </a:pPr>
            <a:endParaRPr lang="en-US" sz="3399">
              <a:solidFill>
                <a:srgbClr val="FFFFFF"/>
              </a:solidFill>
              <a:latin typeface="Urbanist 1"/>
              <a:ea typeface="Urbanist 1"/>
              <a:cs typeface="Urbanist 1"/>
              <a:sym typeface="Urbanist 1"/>
            </a:endParaRPr>
          </a:p>
          <a:p>
            <a:pPr algn="l">
              <a:lnSpc>
                <a:spcPts val="4759"/>
              </a:lnSpc>
            </a:pPr>
            <a:r>
              <a:rPr lang="en-US" sz="3399">
                <a:solidFill>
                  <a:srgbClr val="FFFFFF"/>
                </a:solidFill>
                <a:latin typeface="Urbanist 1"/>
                <a:ea typeface="Urbanist 1"/>
                <a:cs typeface="Urbanist 1"/>
                <a:sym typeface="Urbanist 1"/>
              </a:rPr>
              <a:t>Mae'r themâu'n cynnwys: Llesiant, rheoli straen, arian, ceisiadau a datganiadau personol, opsiynau ôl-16 a llawer mwy!</a:t>
            </a:r>
          </a:p>
          <a:p>
            <a:pPr algn="l">
              <a:lnSpc>
                <a:spcPts val="4759"/>
              </a:lnSpc>
            </a:pPr>
            <a:endParaRPr lang="en-US" sz="3399">
              <a:solidFill>
                <a:srgbClr val="FFFFFF"/>
              </a:solidFill>
              <a:latin typeface="Urbanist 1"/>
              <a:ea typeface="Urbanist 1"/>
              <a:cs typeface="Urbanist 1"/>
              <a:sym typeface="Urbanist 1"/>
            </a:endParaRPr>
          </a:p>
        </p:txBody>
      </p:sp>
      <p:sp>
        <p:nvSpPr>
          <p:cNvPr id="7" name="TextBox 7"/>
          <p:cNvSpPr txBox="1"/>
          <p:nvPr/>
        </p:nvSpPr>
        <p:spPr>
          <a:xfrm>
            <a:off x="1028700" y="417979"/>
            <a:ext cx="15431194" cy="1012191"/>
          </a:xfrm>
          <a:prstGeom prst="rect">
            <a:avLst/>
          </a:prstGeom>
        </p:spPr>
        <p:txBody>
          <a:bodyPr lIns="0" tIns="0" rIns="0" bIns="0" rtlCol="0" anchor="t">
            <a:spAutoFit/>
          </a:bodyPr>
          <a:lstStyle/>
          <a:p>
            <a:pPr algn="ctr">
              <a:lnSpc>
                <a:spcPts val="8259"/>
              </a:lnSpc>
            </a:pPr>
            <a:r>
              <a:rPr lang="en-US" sz="5899">
                <a:solidFill>
                  <a:srgbClr val="FFFFFF"/>
                </a:solidFill>
                <a:latin typeface="Gagalin"/>
                <a:ea typeface="Gagalin"/>
                <a:cs typeface="Gagalin"/>
                <a:sym typeface="Gagalin"/>
              </a:rPr>
              <a:t>Cyflog Mentor</a:t>
            </a:r>
          </a:p>
        </p:txBody>
      </p:sp>
      <p:grpSp>
        <p:nvGrpSpPr>
          <p:cNvPr id="8" name="Group 8"/>
          <p:cNvGrpSpPr/>
          <p:nvPr/>
        </p:nvGrpSpPr>
        <p:grpSpPr>
          <a:xfrm>
            <a:off x="1005933" y="1748122"/>
            <a:ext cx="434952" cy="434952"/>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913"/>
            </a:solidFill>
          </p:spPr>
          <p:txBody>
            <a:bodyPr/>
            <a:lstStyle/>
            <a:p>
              <a:endParaRPr lang="en-GB"/>
            </a:p>
          </p:txBody>
        </p:sp>
        <p:sp>
          <p:nvSpPr>
            <p:cNvPr id="10" name="TextBox 10"/>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11" name="Group 11"/>
          <p:cNvGrpSpPr/>
          <p:nvPr/>
        </p:nvGrpSpPr>
        <p:grpSpPr>
          <a:xfrm>
            <a:off x="964519" y="2938463"/>
            <a:ext cx="434952" cy="434952"/>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913"/>
            </a:solidFill>
          </p:spPr>
          <p:txBody>
            <a:bodyPr/>
            <a:lstStyle/>
            <a:p>
              <a:endParaRPr lang="en-GB"/>
            </a:p>
          </p:txBody>
        </p:sp>
        <p:sp>
          <p:nvSpPr>
            <p:cNvPr id="13" name="TextBox 13"/>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14" name="Group 14"/>
          <p:cNvGrpSpPr/>
          <p:nvPr/>
        </p:nvGrpSpPr>
        <p:grpSpPr>
          <a:xfrm>
            <a:off x="964519" y="7132592"/>
            <a:ext cx="434952" cy="434952"/>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913"/>
            </a:solidFill>
          </p:spPr>
          <p:txBody>
            <a:bodyPr/>
            <a:lstStyle/>
            <a:p>
              <a:endParaRPr lang="en-GB"/>
            </a:p>
          </p:txBody>
        </p:sp>
        <p:sp>
          <p:nvSpPr>
            <p:cNvPr id="16" name="TextBox 16"/>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17" name="Group 17"/>
          <p:cNvGrpSpPr/>
          <p:nvPr/>
        </p:nvGrpSpPr>
        <p:grpSpPr>
          <a:xfrm>
            <a:off x="964519" y="8340001"/>
            <a:ext cx="434952" cy="434952"/>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913"/>
            </a:solidFill>
          </p:spPr>
          <p:txBody>
            <a:bodyPr/>
            <a:lstStyle/>
            <a:p>
              <a:endParaRPr lang="en-GB"/>
            </a:p>
          </p:txBody>
        </p:sp>
        <p:sp>
          <p:nvSpPr>
            <p:cNvPr id="19" name="TextBox 19"/>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20" name="Group 20"/>
          <p:cNvGrpSpPr/>
          <p:nvPr/>
        </p:nvGrpSpPr>
        <p:grpSpPr>
          <a:xfrm>
            <a:off x="964519" y="4106840"/>
            <a:ext cx="434952" cy="434952"/>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913"/>
            </a:solidFill>
          </p:spPr>
          <p:txBody>
            <a:bodyPr/>
            <a:lstStyle/>
            <a:p>
              <a:endParaRPr lang="en-GB"/>
            </a:p>
          </p:txBody>
        </p:sp>
        <p:sp>
          <p:nvSpPr>
            <p:cNvPr id="22" name="TextBox 22"/>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1C2C3B"/>
        </a:solidFill>
        <a:effectLst/>
      </p:bgPr>
    </p:bg>
    <p:spTree>
      <p:nvGrpSpPr>
        <p:cNvPr id="1" name=""/>
        <p:cNvGrpSpPr/>
        <p:nvPr/>
      </p:nvGrpSpPr>
      <p:grpSpPr>
        <a:xfrm>
          <a:off x="0" y="0"/>
          <a:ext cx="0" cy="0"/>
          <a:chOff x="0" y="0"/>
          <a:chExt cx="0" cy="0"/>
        </a:xfrm>
      </p:grpSpPr>
      <p:sp>
        <p:nvSpPr>
          <p:cNvPr id="2" name="Freeform 2"/>
          <p:cNvSpPr/>
          <p:nvPr/>
        </p:nvSpPr>
        <p:spPr>
          <a:xfrm>
            <a:off x="231210" y="337652"/>
            <a:ext cx="1209675" cy="1181100"/>
          </a:xfrm>
          <a:custGeom>
            <a:avLst/>
            <a:gdLst/>
            <a:ahLst/>
            <a:cxnLst/>
            <a:rect l="l" t="t" r="r" b="b"/>
            <a:pathLst>
              <a:path w="1209675" h="1181100">
                <a:moveTo>
                  <a:pt x="0" y="0"/>
                </a:moveTo>
                <a:lnTo>
                  <a:pt x="1209675" y="0"/>
                </a:lnTo>
                <a:lnTo>
                  <a:pt x="1209675" y="1181100"/>
                </a:lnTo>
                <a:lnTo>
                  <a:pt x="0" y="1181100"/>
                </a:lnTo>
                <a:lnTo>
                  <a:pt x="0" y="0"/>
                </a:lnTo>
                <a:close/>
              </a:path>
            </a:pathLst>
          </a:custGeom>
          <a:blipFill>
            <a:blip r:embed="rId3"/>
            <a:stretch>
              <a:fillRect/>
            </a:stretch>
          </a:blipFill>
        </p:spPr>
        <p:txBody>
          <a:bodyPr/>
          <a:lstStyle/>
          <a:p>
            <a:endParaRPr lang="en-GB"/>
          </a:p>
        </p:txBody>
      </p:sp>
      <p:grpSp>
        <p:nvGrpSpPr>
          <p:cNvPr id="3" name="Group 3"/>
          <p:cNvGrpSpPr/>
          <p:nvPr/>
        </p:nvGrpSpPr>
        <p:grpSpPr>
          <a:xfrm>
            <a:off x="2673362" y="2532021"/>
            <a:ext cx="15084131" cy="7160728"/>
            <a:chOff x="0" y="0"/>
            <a:chExt cx="20112175" cy="9547637"/>
          </a:xfrm>
        </p:grpSpPr>
        <p:sp>
          <p:nvSpPr>
            <p:cNvPr id="4" name="AutoShape 4"/>
            <p:cNvSpPr/>
            <p:nvPr/>
          </p:nvSpPr>
          <p:spPr>
            <a:xfrm>
              <a:off x="0" y="9471437"/>
              <a:ext cx="20112175" cy="0"/>
            </a:xfrm>
            <a:prstGeom prst="line">
              <a:avLst/>
            </a:prstGeom>
            <a:ln w="152400" cap="flat">
              <a:solidFill>
                <a:srgbClr val="FDB913"/>
              </a:solidFill>
              <a:prstDash val="solid"/>
              <a:headEnd type="none" w="sm" len="sm"/>
              <a:tailEnd type="none" w="sm" len="sm"/>
            </a:ln>
          </p:spPr>
          <p:txBody>
            <a:bodyPr/>
            <a:lstStyle/>
            <a:p>
              <a:endParaRPr lang="en-GB"/>
            </a:p>
          </p:txBody>
        </p:sp>
        <p:sp>
          <p:nvSpPr>
            <p:cNvPr id="5" name="AutoShape 5"/>
            <p:cNvSpPr/>
            <p:nvPr/>
          </p:nvSpPr>
          <p:spPr>
            <a:xfrm>
              <a:off x="19975163" y="489"/>
              <a:ext cx="60814" cy="9470459"/>
            </a:xfrm>
            <a:prstGeom prst="line">
              <a:avLst/>
            </a:prstGeom>
            <a:ln w="152400" cap="flat">
              <a:solidFill>
                <a:srgbClr val="FDB913"/>
              </a:solidFill>
              <a:prstDash val="solid"/>
              <a:headEnd type="none" w="sm" len="sm"/>
              <a:tailEnd type="none" w="sm" len="sm"/>
            </a:ln>
          </p:spPr>
          <p:txBody>
            <a:bodyPr/>
            <a:lstStyle/>
            <a:p>
              <a:endParaRPr lang="en-GB"/>
            </a:p>
          </p:txBody>
        </p:sp>
      </p:grpSp>
      <p:sp>
        <p:nvSpPr>
          <p:cNvPr id="6" name="TextBox 6"/>
          <p:cNvSpPr txBox="1"/>
          <p:nvPr/>
        </p:nvSpPr>
        <p:spPr>
          <a:xfrm>
            <a:off x="1542875" y="1614772"/>
            <a:ext cx="15716425" cy="7781290"/>
          </a:xfrm>
          <a:prstGeom prst="rect">
            <a:avLst/>
          </a:prstGeom>
        </p:spPr>
        <p:txBody>
          <a:bodyPr lIns="0" tIns="0" rIns="0" bIns="0" rtlCol="0" anchor="t">
            <a:spAutoFit/>
          </a:bodyPr>
          <a:lstStyle/>
          <a:p>
            <a:pPr algn="l">
              <a:lnSpc>
                <a:spcPts val="4759"/>
              </a:lnSpc>
            </a:pPr>
            <a:r>
              <a:rPr lang="en-US" sz="3399">
                <a:solidFill>
                  <a:srgbClr val="FFFFFF"/>
                </a:solidFill>
                <a:latin typeface="Urbanist 1"/>
                <a:ea typeface="Urbanist 1"/>
                <a:cs typeface="Urbanist 1"/>
                <a:sym typeface="Urbanist 1"/>
              </a:rPr>
              <a:t>Onboarding: 1 hours pay.</a:t>
            </a:r>
          </a:p>
          <a:p>
            <a:pPr algn="ctr">
              <a:lnSpc>
                <a:spcPts val="4759"/>
              </a:lnSpc>
            </a:pPr>
            <a:endParaRPr lang="en-US" sz="3399">
              <a:solidFill>
                <a:srgbClr val="FFFFFF"/>
              </a:solidFill>
              <a:latin typeface="Urbanist 1"/>
              <a:ea typeface="Urbanist 1"/>
              <a:cs typeface="Urbanist 1"/>
              <a:sym typeface="Urbanist 1"/>
            </a:endParaRPr>
          </a:p>
          <a:p>
            <a:pPr algn="l">
              <a:lnSpc>
                <a:spcPts val="4759"/>
              </a:lnSpc>
            </a:pPr>
            <a:r>
              <a:rPr lang="en-US" sz="3399">
                <a:solidFill>
                  <a:srgbClr val="FFFFFF"/>
                </a:solidFill>
                <a:latin typeface="Urbanist 1"/>
                <a:ea typeface="Urbanist 1"/>
                <a:cs typeface="Urbanist 1"/>
                <a:sym typeface="Urbanist 1"/>
              </a:rPr>
              <a:t>Mandatory Safeguarding and Effective Mentoring training: 1 hour each</a:t>
            </a:r>
          </a:p>
          <a:p>
            <a:pPr algn="l">
              <a:lnSpc>
                <a:spcPts val="4759"/>
              </a:lnSpc>
            </a:pPr>
            <a:endParaRPr lang="en-US" sz="3399">
              <a:solidFill>
                <a:srgbClr val="FFFFFF"/>
              </a:solidFill>
              <a:latin typeface="Urbanist 1"/>
              <a:ea typeface="Urbanist 1"/>
              <a:cs typeface="Urbanist 1"/>
              <a:sym typeface="Urbanist 1"/>
            </a:endParaRPr>
          </a:p>
          <a:p>
            <a:pPr algn="l">
              <a:lnSpc>
                <a:spcPts val="4759"/>
              </a:lnSpc>
            </a:pPr>
            <a:r>
              <a:rPr lang="en-US" sz="3399">
                <a:solidFill>
                  <a:srgbClr val="FFFFFF"/>
                </a:solidFill>
                <a:latin typeface="Urbanist 1"/>
                <a:ea typeface="Urbanist 1"/>
                <a:cs typeface="Urbanist 1"/>
                <a:sym typeface="Urbanist 1"/>
              </a:rPr>
              <a:t>Pay scale:</a:t>
            </a:r>
          </a:p>
          <a:p>
            <a:pPr algn="l">
              <a:lnSpc>
                <a:spcPts val="4759"/>
              </a:lnSpc>
            </a:pPr>
            <a:r>
              <a:rPr lang="en-US" sz="3399">
                <a:solidFill>
                  <a:srgbClr val="FDB913"/>
                </a:solidFill>
                <a:latin typeface="Urbanist 2"/>
                <a:ea typeface="Urbanist 2"/>
                <a:cs typeface="Urbanist 2"/>
                <a:sym typeface="Urbanist 2"/>
              </a:rPr>
              <a:t>3-4 mentees: 1 hour pay per week</a:t>
            </a:r>
          </a:p>
          <a:p>
            <a:pPr algn="l">
              <a:lnSpc>
                <a:spcPts val="4759"/>
              </a:lnSpc>
            </a:pPr>
            <a:r>
              <a:rPr lang="en-US" sz="3399">
                <a:solidFill>
                  <a:srgbClr val="FDB913"/>
                </a:solidFill>
                <a:latin typeface="Urbanist 2"/>
                <a:ea typeface="Urbanist 2"/>
                <a:cs typeface="Urbanist 2"/>
                <a:sym typeface="Urbanist 2"/>
              </a:rPr>
              <a:t>5 mentees: 1hrs 15mins pay per week </a:t>
            </a:r>
          </a:p>
          <a:p>
            <a:pPr algn="l">
              <a:lnSpc>
                <a:spcPts val="4759"/>
              </a:lnSpc>
            </a:pPr>
            <a:r>
              <a:rPr lang="en-US" sz="3399">
                <a:solidFill>
                  <a:srgbClr val="FDB913"/>
                </a:solidFill>
                <a:latin typeface="Urbanist 2"/>
                <a:ea typeface="Urbanist 2"/>
                <a:cs typeface="Urbanist 2"/>
                <a:sym typeface="Urbanist 2"/>
              </a:rPr>
              <a:t>6 mentees: 1hrs 30mins pay per week</a:t>
            </a:r>
          </a:p>
          <a:p>
            <a:pPr algn="ctr">
              <a:lnSpc>
                <a:spcPts val="4759"/>
              </a:lnSpc>
            </a:pPr>
            <a:endParaRPr lang="en-US" sz="3399">
              <a:solidFill>
                <a:srgbClr val="FDB913"/>
              </a:solidFill>
              <a:latin typeface="Urbanist 2"/>
              <a:ea typeface="Urbanist 2"/>
              <a:cs typeface="Urbanist 2"/>
              <a:sym typeface="Urbanist 2"/>
            </a:endParaRPr>
          </a:p>
          <a:p>
            <a:pPr algn="l">
              <a:lnSpc>
                <a:spcPts val="4759"/>
              </a:lnSpc>
            </a:pPr>
            <a:r>
              <a:rPr lang="en-US" sz="3399">
                <a:solidFill>
                  <a:srgbClr val="FFFFFF"/>
                </a:solidFill>
                <a:latin typeface="Urbanist 1"/>
                <a:ea typeface="Urbanist 1"/>
                <a:cs typeface="Urbanist 1"/>
                <a:sym typeface="Urbanist 1"/>
              </a:rPr>
              <a:t>Optional additional training sessions: 1 hour each</a:t>
            </a:r>
          </a:p>
          <a:p>
            <a:pPr algn="l">
              <a:lnSpc>
                <a:spcPts val="4759"/>
              </a:lnSpc>
            </a:pPr>
            <a:endParaRPr lang="en-US" sz="3399">
              <a:solidFill>
                <a:srgbClr val="FFFFFF"/>
              </a:solidFill>
              <a:latin typeface="Urbanist 1"/>
              <a:ea typeface="Urbanist 1"/>
              <a:cs typeface="Urbanist 1"/>
              <a:sym typeface="Urbanist 1"/>
            </a:endParaRPr>
          </a:p>
          <a:p>
            <a:pPr algn="l">
              <a:lnSpc>
                <a:spcPts val="4759"/>
              </a:lnSpc>
            </a:pPr>
            <a:r>
              <a:rPr lang="en-US" sz="3399">
                <a:solidFill>
                  <a:srgbClr val="FFFFFF"/>
                </a:solidFill>
                <a:latin typeface="Urbanist 1"/>
                <a:ea typeface="Urbanist 1"/>
                <a:cs typeface="Urbanist 1"/>
                <a:sym typeface="Urbanist 1"/>
              </a:rPr>
              <a:t>Themes include: Wellbeing, managing stress, finances, applications and personal statements, Post 16 options and many more!</a:t>
            </a:r>
          </a:p>
        </p:txBody>
      </p:sp>
      <p:sp>
        <p:nvSpPr>
          <p:cNvPr id="7" name="TextBox 7"/>
          <p:cNvSpPr txBox="1"/>
          <p:nvPr/>
        </p:nvSpPr>
        <p:spPr>
          <a:xfrm>
            <a:off x="1028700" y="417979"/>
            <a:ext cx="15431194" cy="1012191"/>
          </a:xfrm>
          <a:prstGeom prst="rect">
            <a:avLst/>
          </a:prstGeom>
        </p:spPr>
        <p:txBody>
          <a:bodyPr lIns="0" tIns="0" rIns="0" bIns="0" rtlCol="0" anchor="t">
            <a:spAutoFit/>
          </a:bodyPr>
          <a:lstStyle/>
          <a:p>
            <a:pPr algn="ctr">
              <a:lnSpc>
                <a:spcPts val="8259"/>
              </a:lnSpc>
            </a:pPr>
            <a:r>
              <a:rPr lang="en-US" sz="5899">
                <a:solidFill>
                  <a:srgbClr val="FFFFFF"/>
                </a:solidFill>
                <a:latin typeface="Gagalin"/>
                <a:ea typeface="Gagalin"/>
                <a:cs typeface="Gagalin"/>
                <a:sym typeface="Gagalin"/>
              </a:rPr>
              <a:t>Mentor Payment</a:t>
            </a:r>
          </a:p>
        </p:txBody>
      </p:sp>
      <p:grpSp>
        <p:nvGrpSpPr>
          <p:cNvPr id="8" name="Group 8"/>
          <p:cNvGrpSpPr/>
          <p:nvPr/>
        </p:nvGrpSpPr>
        <p:grpSpPr>
          <a:xfrm>
            <a:off x="1005933" y="1748122"/>
            <a:ext cx="434952" cy="434952"/>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913"/>
            </a:solidFill>
          </p:spPr>
          <p:txBody>
            <a:bodyPr/>
            <a:lstStyle/>
            <a:p>
              <a:endParaRPr lang="en-GB"/>
            </a:p>
          </p:txBody>
        </p:sp>
        <p:sp>
          <p:nvSpPr>
            <p:cNvPr id="10" name="TextBox 10"/>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11" name="Group 11"/>
          <p:cNvGrpSpPr/>
          <p:nvPr/>
        </p:nvGrpSpPr>
        <p:grpSpPr>
          <a:xfrm>
            <a:off x="964519" y="2938463"/>
            <a:ext cx="434952" cy="434952"/>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913"/>
            </a:solidFill>
          </p:spPr>
          <p:txBody>
            <a:bodyPr/>
            <a:lstStyle/>
            <a:p>
              <a:endParaRPr lang="en-GB"/>
            </a:p>
          </p:txBody>
        </p:sp>
        <p:sp>
          <p:nvSpPr>
            <p:cNvPr id="13" name="TextBox 13"/>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14" name="Group 14"/>
          <p:cNvGrpSpPr/>
          <p:nvPr/>
        </p:nvGrpSpPr>
        <p:grpSpPr>
          <a:xfrm>
            <a:off x="964519" y="7132592"/>
            <a:ext cx="434952" cy="434952"/>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913"/>
            </a:solidFill>
          </p:spPr>
          <p:txBody>
            <a:bodyPr/>
            <a:lstStyle/>
            <a:p>
              <a:endParaRPr lang="en-GB"/>
            </a:p>
          </p:txBody>
        </p:sp>
        <p:sp>
          <p:nvSpPr>
            <p:cNvPr id="16" name="TextBox 16"/>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17" name="Group 17"/>
          <p:cNvGrpSpPr/>
          <p:nvPr/>
        </p:nvGrpSpPr>
        <p:grpSpPr>
          <a:xfrm>
            <a:off x="964519" y="8340001"/>
            <a:ext cx="434952" cy="434952"/>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913"/>
            </a:solidFill>
          </p:spPr>
          <p:txBody>
            <a:bodyPr/>
            <a:lstStyle/>
            <a:p>
              <a:endParaRPr lang="en-GB"/>
            </a:p>
          </p:txBody>
        </p:sp>
        <p:sp>
          <p:nvSpPr>
            <p:cNvPr id="19" name="TextBox 19"/>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grpSp>
        <p:nvGrpSpPr>
          <p:cNvPr id="20" name="Group 20"/>
          <p:cNvGrpSpPr/>
          <p:nvPr/>
        </p:nvGrpSpPr>
        <p:grpSpPr>
          <a:xfrm>
            <a:off x="964519" y="4106840"/>
            <a:ext cx="434952" cy="434952"/>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DB913"/>
            </a:solidFill>
          </p:spPr>
          <p:txBody>
            <a:bodyPr/>
            <a:lstStyle/>
            <a:p>
              <a:endParaRPr lang="en-GB"/>
            </a:p>
          </p:txBody>
        </p:sp>
        <p:sp>
          <p:nvSpPr>
            <p:cNvPr id="22" name="TextBox 22"/>
            <p:cNvSpPr txBox="1"/>
            <p:nvPr/>
          </p:nvSpPr>
          <p:spPr>
            <a:xfrm>
              <a:off x="76200" y="9525"/>
              <a:ext cx="660400" cy="727075"/>
            </a:xfrm>
            <a:prstGeom prst="rect">
              <a:avLst/>
            </a:prstGeom>
          </p:spPr>
          <p:txBody>
            <a:bodyPr lIns="50800" tIns="50800" rIns="50800" bIns="50800" rtlCol="0" anchor="ctr"/>
            <a:lstStyle/>
            <a:p>
              <a:pPr algn="ctr">
                <a:lnSpc>
                  <a:spcPts val="3663"/>
                </a:lnSpc>
              </a:pPr>
              <a:endParaRPr/>
            </a:p>
          </p:txBody>
        </p:sp>
      </p:gr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1C2C3B"/>
        </a:solidFill>
        <a:effectLst/>
      </p:bgPr>
    </p:bg>
    <p:spTree>
      <p:nvGrpSpPr>
        <p:cNvPr id="1" name=""/>
        <p:cNvGrpSpPr/>
        <p:nvPr/>
      </p:nvGrpSpPr>
      <p:grpSpPr>
        <a:xfrm>
          <a:off x="0" y="0"/>
          <a:ext cx="0" cy="0"/>
          <a:chOff x="0" y="0"/>
          <a:chExt cx="0" cy="0"/>
        </a:xfrm>
      </p:grpSpPr>
      <p:sp>
        <p:nvSpPr>
          <p:cNvPr id="2" name="Freeform 2"/>
          <p:cNvSpPr/>
          <p:nvPr/>
        </p:nvSpPr>
        <p:spPr>
          <a:xfrm>
            <a:off x="1788859" y="1254095"/>
            <a:ext cx="8161871" cy="6864283"/>
          </a:xfrm>
          <a:custGeom>
            <a:avLst/>
            <a:gdLst/>
            <a:ahLst/>
            <a:cxnLst/>
            <a:rect l="l" t="t" r="r" b="b"/>
            <a:pathLst>
              <a:path w="8161871" h="6864283">
                <a:moveTo>
                  <a:pt x="0" y="0"/>
                </a:moveTo>
                <a:lnTo>
                  <a:pt x="8161871" y="0"/>
                </a:lnTo>
                <a:lnTo>
                  <a:pt x="8161871" y="6864283"/>
                </a:lnTo>
                <a:lnTo>
                  <a:pt x="0" y="6864283"/>
                </a:lnTo>
                <a:lnTo>
                  <a:pt x="0" y="0"/>
                </a:lnTo>
                <a:close/>
              </a:path>
            </a:pathLst>
          </a:custGeom>
          <a:blipFill>
            <a:blip r:embed="rId2"/>
            <a:stretch>
              <a:fillRect l="-19556" t="-10047" r="-52633"/>
            </a:stretch>
          </a:blipFill>
        </p:spPr>
        <p:txBody>
          <a:bodyPr/>
          <a:lstStyle/>
          <a:p>
            <a:endParaRPr lang="en-GB"/>
          </a:p>
        </p:txBody>
      </p:sp>
      <p:grpSp>
        <p:nvGrpSpPr>
          <p:cNvPr id="3" name="Group 3"/>
          <p:cNvGrpSpPr/>
          <p:nvPr/>
        </p:nvGrpSpPr>
        <p:grpSpPr>
          <a:xfrm>
            <a:off x="-1171856" y="2546178"/>
            <a:ext cx="18894352" cy="8120831"/>
            <a:chOff x="0" y="0"/>
            <a:chExt cx="25192469" cy="10827775"/>
          </a:xfrm>
        </p:grpSpPr>
        <p:sp>
          <p:nvSpPr>
            <p:cNvPr id="4" name="Freeform 4"/>
            <p:cNvSpPr/>
            <p:nvPr/>
          </p:nvSpPr>
          <p:spPr>
            <a:xfrm>
              <a:off x="0" y="1165020"/>
              <a:ext cx="5038503" cy="9662755"/>
            </a:xfrm>
            <a:custGeom>
              <a:avLst/>
              <a:gdLst/>
              <a:ahLst/>
              <a:cxnLst/>
              <a:rect l="l" t="t" r="r" b="b"/>
              <a:pathLst>
                <a:path w="5038503" h="9662755">
                  <a:moveTo>
                    <a:pt x="0" y="0"/>
                  </a:moveTo>
                  <a:lnTo>
                    <a:pt x="5038503" y="0"/>
                  </a:lnTo>
                  <a:lnTo>
                    <a:pt x="5038503" y="9662755"/>
                  </a:lnTo>
                  <a:lnTo>
                    <a:pt x="0" y="9662755"/>
                  </a:lnTo>
                  <a:lnTo>
                    <a:pt x="0" y="0"/>
                  </a:lnTo>
                  <a:close/>
                </a:path>
              </a:pathLst>
            </a:custGeom>
            <a:blipFill>
              <a:blip>
                <a:extLst>
                  <a:ext uri="{96DAC541-7B7A-43D3-8B79-37D633B846F1}">
                    <asvg:svgBlip xmlns:asvg="http://schemas.microsoft.com/office/drawing/2016/SVG/main" r:embed="rId3"/>
                  </a:ext>
                </a:extLst>
              </a:blip>
              <a:stretch>
                <a:fillRect t="-12125" r="-399999"/>
              </a:stretch>
            </a:blipFill>
          </p:spPr>
          <p:txBody>
            <a:bodyPr/>
            <a:lstStyle/>
            <a:p>
              <a:endParaRPr lang="en-GB"/>
            </a:p>
          </p:txBody>
        </p:sp>
        <p:sp>
          <p:nvSpPr>
            <p:cNvPr id="5" name="AutoShape 5"/>
            <p:cNvSpPr/>
            <p:nvPr/>
          </p:nvSpPr>
          <p:spPr>
            <a:xfrm>
              <a:off x="5080294" y="9471437"/>
              <a:ext cx="20112175" cy="0"/>
            </a:xfrm>
            <a:prstGeom prst="line">
              <a:avLst/>
            </a:prstGeom>
            <a:ln w="152400" cap="flat">
              <a:solidFill>
                <a:srgbClr val="8DC63F"/>
              </a:solidFill>
              <a:prstDash val="solid"/>
              <a:headEnd type="none" w="sm" len="sm"/>
              <a:tailEnd type="none" w="sm" len="sm"/>
            </a:ln>
          </p:spPr>
          <p:txBody>
            <a:bodyPr/>
            <a:lstStyle/>
            <a:p>
              <a:endParaRPr lang="en-GB"/>
            </a:p>
          </p:txBody>
        </p:sp>
        <p:sp>
          <p:nvSpPr>
            <p:cNvPr id="6" name="AutoShape 6"/>
            <p:cNvSpPr/>
            <p:nvPr/>
          </p:nvSpPr>
          <p:spPr>
            <a:xfrm>
              <a:off x="25055457" y="489"/>
              <a:ext cx="60814" cy="9470459"/>
            </a:xfrm>
            <a:prstGeom prst="line">
              <a:avLst/>
            </a:prstGeom>
            <a:ln w="152400" cap="flat">
              <a:solidFill>
                <a:srgbClr val="8DC63F"/>
              </a:solidFill>
              <a:prstDash val="solid"/>
              <a:headEnd type="none" w="sm" len="sm"/>
              <a:tailEnd type="none" w="sm" len="sm"/>
            </a:ln>
          </p:spPr>
          <p:txBody>
            <a:bodyPr/>
            <a:lstStyle/>
            <a:p>
              <a:endParaRPr lang="en-GB"/>
            </a:p>
          </p:txBody>
        </p:sp>
      </p:grpSp>
      <p:sp>
        <p:nvSpPr>
          <p:cNvPr id="7" name="Freeform 7"/>
          <p:cNvSpPr/>
          <p:nvPr/>
        </p:nvSpPr>
        <p:spPr>
          <a:xfrm>
            <a:off x="231210" y="337652"/>
            <a:ext cx="1209675" cy="1181100"/>
          </a:xfrm>
          <a:custGeom>
            <a:avLst/>
            <a:gdLst/>
            <a:ahLst/>
            <a:cxnLst/>
            <a:rect l="l" t="t" r="r" b="b"/>
            <a:pathLst>
              <a:path w="1209675" h="1181100">
                <a:moveTo>
                  <a:pt x="0" y="0"/>
                </a:moveTo>
                <a:lnTo>
                  <a:pt x="1209675" y="0"/>
                </a:lnTo>
                <a:lnTo>
                  <a:pt x="1209675" y="1181100"/>
                </a:lnTo>
                <a:lnTo>
                  <a:pt x="0" y="1181100"/>
                </a:lnTo>
                <a:lnTo>
                  <a:pt x="0" y="0"/>
                </a:lnTo>
                <a:close/>
              </a:path>
            </a:pathLst>
          </a:custGeom>
          <a:blipFill>
            <a:blip r:embed="rId4"/>
            <a:stretch>
              <a:fillRect/>
            </a:stretch>
          </a:blipFill>
        </p:spPr>
        <p:txBody>
          <a:bodyPr/>
          <a:lstStyle/>
          <a:p>
            <a:endParaRPr lang="en-GB"/>
          </a:p>
        </p:txBody>
      </p:sp>
      <p:sp>
        <p:nvSpPr>
          <p:cNvPr id="8" name="Freeform 8"/>
          <p:cNvSpPr/>
          <p:nvPr/>
        </p:nvSpPr>
        <p:spPr>
          <a:xfrm rot="-1272291">
            <a:off x="269121" y="2472654"/>
            <a:ext cx="1786809" cy="1282999"/>
          </a:xfrm>
          <a:custGeom>
            <a:avLst/>
            <a:gdLst/>
            <a:ahLst/>
            <a:cxnLst/>
            <a:rect l="l" t="t" r="r" b="b"/>
            <a:pathLst>
              <a:path w="1786809" h="1282999">
                <a:moveTo>
                  <a:pt x="0" y="0"/>
                </a:moveTo>
                <a:lnTo>
                  <a:pt x="1786809" y="0"/>
                </a:lnTo>
                <a:lnTo>
                  <a:pt x="1786809" y="1282999"/>
                </a:lnTo>
                <a:lnTo>
                  <a:pt x="0" y="1282999"/>
                </a:lnTo>
                <a:lnTo>
                  <a:pt x="0" y="0"/>
                </a:lnTo>
                <a:close/>
              </a:path>
            </a:pathLst>
          </a:custGeom>
          <a:blipFill>
            <a:blip r:embed="rId5"/>
            <a:stretch>
              <a:fillRect l="-13138" r="-14452"/>
            </a:stretch>
          </a:blipFill>
        </p:spPr>
        <p:txBody>
          <a:bodyPr/>
          <a:lstStyle/>
          <a:p>
            <a:endParaRPr lang="en-GB"/>
          </a:p>
        </p:txBody>
      </p:sp>
      <p:sp>
        <p:nvSpPr>
          <p:cNvPr id="9" name="Freeform 9"/>
          <p:cNvSpPr/>
          <p:nvPr/>
        </p:nvSpPr>
        <p:spPr>
          <a:xfrm>
            <a:off x="9686256" y="3589959"/>
            <a:ext cx="7573044" cy="5668341"/>
          </a:xfrm>
          <a:custGeom>
            <a:avLst/>
            <a:gdLst/>
            <a:ahLst/>
            <a:cxnLst/>
            <a:rect l="l" t="t" r="r" b="b"/>
            <a:pathLst>
              <a:path w="7573044" h="5668341">
                <a:moveTo>
                  <a:pt x="0" y="0"/>
                </a:moveTo>
                <a:lnTo>
                  <a:pt x="7573044" y="0"/>
                </a:lnTo>
                <a:lnTo>
                  <a:pt x="7573044" y="5668341"/>
                </a:lnTo>
                <a:lnTo>
                  <a:pt x="0" y="5668341"/>
                </a:lnTo>
                <a:lnTo>
                  <a:pt x="0" y="0"/>
                </a:lnTo>
                <a:close/>
              </a:path>
            </a:pathLst>
          </a:custGeom>
          <a:blipFill>
            <a:blip r:embed="rId6"/>
            <a:stretch>
              <a:fillRect l="-2430" b="-13944"/>
            </a:stretch>
          </a:blipFill>
        </p:spPr>
        <p:txBody>
          <a:bodyPr/>
          <a:lstStyle/>
          <a:p>
            <a:endParaRPr lang="en-GB"/>
          </a:p>
        </p:txBody>
      </p:sp>
      <p:grpSp>
        <p:nvGrpSpPr>
          <p:cNvPr id="10" name="Group 10"/>
          <p:cNvGrpSpPr/>
          <p:nvPr/>
        </p:nvGrpSpPr>
        <p:grpSpPr>
          <a:xfrm>
            <a:off x="11004705" y="0"/>
            <a:ext cx="5861865" cy="4385881"/>
            <a:chOff x="0" y="0"/>
            <a:chExt cx="7815820" cy="5847841"/>
          </a:xfrm>
        </p:grpSpPr>
        <p:sp>
          <p:nvSpPr>
            <p:cNvPr id="11" name="Freeform 11"/>
            <p:cNvSpPr/>
            <p:nvPr/>
          </p:nvSpPr>
          <p:spPr>
            <a:xfrm rot="1475967">
              <a:off x="744681" y="674689"/>
              <a:ext cx="4222375" cy="4498464"/>
            </a:xfrm>
            <a:custGeom>
              <a:avLst/>
              <a:gdLst/>
              <a:ahLst/>
              <a:cxnLst/>
              <a:rect l="l" t="t" r="r" b="b"/>
              <a:pathLst>
                <a:path w="4222375" h="4498464">
                  <a:moveTo>
                    <a:pt x="0" y="0"/>
                  </a:moveTo>
                  <a:lnTo>
                    <a:pt x="4222376" y="0"/>
                  </a:lnTo>
                  <a:lnTo>
                    <a:pt x="4222376" y="4498464"/>
                  </a:lnTo>
                  <a:lnTo>
                    <a:pt x="0" y="4498464"/>
                  </a:lnTo>
                  <a:lnTo>
                    <a:pt x="0" y="0"/>
                  </a:lnTo>
                  <a:close/>
                </a:path>
              </a:pathLst>
            </a:custGeom>
            <a:blipFill>
              <a:blip r:embed="rId7"/>
              <a:stretch>
                <a:fillRect l="-3269" r="-3269"/>
              </a:stretch>
            </a:blipFill>
          </p:spPr>
          <p:txBody>
            <a:bodyPr/>
            <a:lstStyle/>
            <a:p>
              <a:endParaRPr lang="en-GB"/>
            </a:p>
          </p:txBody>
        </p:sp>
        <p:sp>
          <p:nvSpPr>
            <p:cNvPr id="12" name="Freeform 12"/>
            <p:cNvSpPr/>
            <p:nvPr/>
          </p:nvSpPr>
          <p:spPr>
            <a:xfrm rot="1475967">
              <a:off x="3616266" y="1648288"/>
              <a:ext cx="3611723" cy="3611723"/>
            </a:xfrm>
            <a:custGeom>
              <a:avLst/>
              <a:gdLst/>
              <a:ahLst/>
              <a:cxnLst/>
              <a:rect l="l" t="t" r="r" b="b"/>
              <a:pathLst>
                <a:path w="3611723" h="3611723">
                  <a:moveTo>
                    <a:pt x="0" y="0"/>
                  </a:moveTo>
                  <a:lnTo>
                    <a:pt x="3611724" y="0"/>
                  </a:lnTo>
                  <a:lnTo>
                    <a:pt x="3611724" y="3611723"/>
                  </a:lnTo>
                  <a:lnTo>
                    <a:pt x="0" y="3611723"/>
                  </a:lnTo>
                  <a:lnTo>
                    <a:pt x="0" y="0"/>
                  </a:lnTo>
                  <a:close/>
                </a:path>
              </a:pathLst>
            </a:custGeom>
            <a:blipFill>
              <a:blip r:embed="rId8"/>
              <a:stretch>
                <a:fillRect/>
              </a:stretch>
            </a:blipFill>
          </p:spPr>
          <p:txBody>
            <a:bodyPr/>
            <a:lstStyle/>
            <a:p>
              <a:endParaRPr lang="en-GB"/>
            </a:p>
          </p:txBody>
        </p:sp>
      </p:gr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1C2C3B"/>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18288000" cy="1556248"/>
            <a:chOff x="0" y="0"/>
            <a:chExt cx="7205091" cy="613129"/>
          </a:xfrm>
        </p:grpSpPr>
        <p:sp>
          <p:nvSpPr>
            <p:cNvPr id="3" name="Freeform 3"/>
            <p:cNvSpPr/>
            <p:nvPr/>
          </p:nvSpPr>
          <p:spPr>
            <a:xfrm>
              <a:off x="0" y="0"/>
              <a:ext cx="7205090" cy="613129"/>
            </a:xfrm>
            <a:custGeom>
              <a:avLst/>
              <a:gdLst/>
              <a:ahLst/>
              <a:cxnLst/>
              <a:rect l="l" t="t" r="r" b="b"/>
              <a:pathLst>
                <a:path w="7205090" h="613129">
                  <a:moveTo>
                    <a:pt x="0" y="0"/>
                  </a:moveTo>
                  <a:lnTo>
                    <a:pt x="7205090" y="0"/>
                  </a:lnTo>
                  <a:lnTo>
                    <a:pt x="7205090" y="613129"/>
                  </a:lnTo>
                  <a:lnTo>
                    <a:pt x="0" y="613129"/>
                  </a:lnTo>
                  <a:close/>
                </a:path>
              </a:pathLst>
            </a:custGeom>
            <a:solidFill>
              <a:srgbClr val="FFFFFF"/>
            </a:solidFill>
          </p:spPr>
          <p:txBody>
            <a:bodyPr/>
            <a:lstStyle/>
            <a:p>
              <a:endParaRPr lang="en-GB"/>
            </a:p>
          </p:txBody>
        </p:sp>
        <p:sp>
          <p:nvSpPr>
            <p:cNvPr id="4" name="TextBox 4"/>
            <p:cNvSpPr txBox="1"/>
            <p:nvPr/>
          </p:nvSpPr>
          <p:spPr>
            <a:xfrm>
              <a:off x="0" y="-19050"/>
              <a:ext cx="7205091" cy="632179"/>
            </a:xfrm>
            <a:prstGeom prst="rect">
              <a:avLst/>
            </a:prstGeom>
          </p:spPr>
          <p:txBody>
            <a:bodyPr lIns="27132" tIns="27132" rIns="27132" bIns="27132" rtlCol="0" anchor="ctr"/>
            <a:lstStyle/>
            <a:p>
              <a:pPr algn="ctr">
                <a:lnSpc>
                  <a:spcPts val="1046"/>
                </a:lnSpc>
                <a:spcBef>
                  <a:spcPct val="0"/>
                </a:spcBef>
              </a:pPr>
              <a:endParaRPr/>
            </a:p>
          </p:txBody>
        </p:sp>
      </p:grpSp>
      <p:grpSp>
        <p:nvGrpSpPr>
          <p:cNvPr id="5" name="Group 5"/>
          <p:cNvGrpSpPr/>
          <p:nvPr/>
        </p:nvGrpSpPr>
        <p:grpSpPr>
          <a:xfrm>
            <a:off x="235685" y="145310"/>
            <a:ext cx="3221011" cy="1265627"/>
            <a:chOff x="0" y="0"/>
            <a:chExt cx="4294681" cy="1687503"/>
          </a:xfrm>
        </p:grpSpPr>
        <p:sp>
          <p:nvSpPr>
            <p:cNvPr id="6" name="Freeform 6"/>
            <p:cNvSpPr/>
            <p:nvPr/>
          </p:nvSpPr>
          <p:spPr>
            <a:xfrm>
              <a:off x="0" y="1150560"/>
              <a:ext cx="1341495" cy="536943"/>
            </a:xfrm>
            <a:custGeom>
              <a:avLst/>
              <a:gdLst/>
              <a:ahLst/>
              <a:cxnLst/>
              <a:rect l="l" t="t" r="r" b="b"/>
              <a:pathLst>
                <a:path w="1341495" h="536943">
                  <a:moveTo>
                    <a:pt x="0" y="0"/>
                  </a:moveTo>
                  <a:lnTo>
                    <a:pt x="1341495" y="0"/>
                  </a:lnTo>
                  <a:lnTo>
                    <a:pt x="1341495" y="536943"/>
                  </a:lnTo>
                  <a:lnTo>
                    <a:pt x="0" y="536943"/>
                  </a:lnTo>
                  <a:lnTo>
                    <a:pt x="0" y="0"/>
                  </a:lnTo>
                  <a:close/>
                </a:path>
              </a:pathLst>
            </a:custGeom>
            <a:blipFill>
              <a:blip r:embed="rId3"/>
              <a:stretch>
                <a:fillRect t="-214279" r="-220141"/>
              </a:stretch>
            </a:blipFill>
          </p:spPr>
          <p:txBody>
            <a:bodyPr/>
            <a:lstStyle/>
            <a:p>
              <a:endParaRPr lang="en-GB"/>
            </a:p>
          </p:txBody>
        </p:sp>
        <p:sp>
          <p:nvSpPr>
            <p:cNvPr id="7" name="Freeform 7"/>
            <p:cNvSpPr/>
            <p:nvPr/>
          </p:nvSpPr>
          <p:spPr>
            <a:xfrm>
              <a:off x="0" y="0"/>
              <a:ext cx="4294681" cy="1217678"/>
            </a:xfrm>
            <a:custGeom>
              <a:avLst/>
              <a:gdLst/>
              <a:ahLst/>
              <a:cxnLst/>
              <a:rect l="l" t="t" r="r" b="b"/>
              <a:pathLst>
                <a:path w="4294681" h="1217678">
                  <a:moveTo>
                    <a:pt x="0" y="0"/>
                  </a:moveTo>
                  <a:lnTo>
                    <a:pt x="4294681" y="0"/>
                  </a:lnTo>
                  <a:lnTo>
                    <a:pt x="4294681" y="1217678"/>
                  </a:lnTo>
                  <a:lnTo>
                    <a:pt x="0" y="1217678"/>
                  </a:lnTo>
                  <a:lnTo>
                    <a:pt x="0" y="0"/>
                  </a:lnTo>
                  <a:close/>
                </a:path>
              </a:pathLst>
            </a:custGeom>
            <a:blipFill>
              <a:blip r:embed="rId3"/>
              <a:stretch>
                <a:fillRect b="-38583"/>
              </a:stretch>
            </a:blipFill>
          </p:spPr>
          <p:txBody>
            <a:bodyPr/>
            <a:lstStyle/>
            <a:p>
              <a:endParaRPr lang="en-GB"/>
            </a:p>
          </p:txBody>
        </p:sp>
      </p:grpSp>
      <p:sp>
        <p:nvSpPr>
          <p:cNvPr id="8" name="TextBox 8"/>
          <p:cNvSpPr txBox="1"/>
          <p:nvPr/>
        </p:nvSpPr>
        <p:spPr>
          <a:xfrm>
            <a:off x="5993926" y="217137"/>
            <a:ext cx="6723311" cy="1193800"/>
          </a:xfrm>
          <a:prstGeom prst="rect">
            <a:avLst/>
          </a:prstGeom>
        </p:spPr>
        <p:txBody>
          <a:bodyPr lIns="0" tIns="0" rIns="0" bIns="0" rtlCol="0" anchor="t">
            <a:spAutoFit/>
          </a:bodyPr>
          <a:lstStyle/>
          <a:p>
            <a:pPr algn="ctr">
              <a:lnSpc>
                <a:spcPts val="9799"/>
              </a:lnSpc>
            </a:pPr>
            <a:r>
              <a:rPr lang="en-US" sz="6999">
                <a:solidFill>
                  <a:srgbClr val="D83D96"/>
                </a:solidFill>
                <a:latin typeface="Urbanist 2"/>
                <a:ea typeface="Urbanist 2"/>
                <a:cs typeface="Urbanist 2"/>
                <a:sym typeface="Urbanist 2"/>
              </a:rPr>
              <a:t>Effaith y Prosiect</a:t>
            </a:r>
          </a:p>
        </p:txBody>
      </p:sp>
      <p:sp>
        <p:nvSpPr>
          <p:cNvPr id="9" name="TextBox 9"/>
          <p:cNvSpPr txBox="1"/>
          <p:nvPr/>
        </p:nvSpPr>
        <p:spPr>
          <a:xfrm>
            <a:off x="5798615" y="2194793"/>
            <a:ext cx="12327880" cy="795020"/>
          </a:xfrm>
          <a:prstGeom prst="rect">
            <a:avLst/>
          </a:prstGeom>
        </p:spPr>
        <p:txBody>
          <a:bodyPr lIns="0" tIns="0" rIns="0" bIns="0" rtlCol="0" anchor="t">
            <a:spAutoFit/>
          </a:bodyPr>
          <a:lstStyle/>
          <a:p>
            <a:pPr algn="ctr">
              <a:lnSpc>
                <a:spcPts val="6580"/>
              </a:lnSpc>
            </a:pPr>
            <a:r>
              <a:rPr lang="en-US" sz="4700" b="1">
                <a:solidFill>
                  <a:srgbClr val="8DC63F"/>
                </a:solidFill>
                <a:latin typeface="Canva Sans Bold"/>
                <a:ea typeface="Canva Sans Bold"/>
                <a:cs typeface="Canva Sans Bold"/>
                <a:sym typeface="Canva Sans Bold"/>
              </a:rPr>
              <a:t>Gwell syniad o'r hyn rydw i eisiau ei wneud</a:t>
            </a:r>
          </a:p>
        </p:txBody>
      </p:sp>
      <p:sp>
        <p:nvSpPr>
          <p:cNvPr id="10" name="TextBox 10"/>
          <p:cNvSpPr txBox="1"/>
          <p:nvPr/>
        </p:nvSpPr>
        <p:spPr>
          <a:xfrm>
            <a:off x="8481885" y="5041931"/>
            <a:ext cx="4235351" cy="778510"/>
          </a:xfrm>
          <a:prstGeom prst="rect">
            <a:avLst/>
          </a:prstGeom>
        </p:spPr>
        <p:txBody>
          <a:bodyPr lIns="0" tIns="0" rIns="0" bIns="0" rtlCol="0" anchor="t">
            <a:spAutoFit/>
          </a:bodyPr>
          <a:lstStyle/>
          <a:p>
            <a:pPr algn="ctr">
              <a:lnSpc>
                <a:spcPts val="6440"/>
              </a:lnSpc>
            </a:pPr>
            <a:r>
              <a:rPr lang="en-US" sz="4600" b="1">
                <a:solidFill>
                  <a:srgbClr val="FDB913"/>
                </a:solidFill>
                <a:latin typeface="Canva Sans Bold"/>
                <a:ea typeface="Canva Sans Bold"/>
                <a:cs typeface="Canva Sans Bold"/>
                <a:sym typeface="Canva Sans Bold"/>
              </a:rPr>
              <a:t>Help mawr i mi</a:t>
            </a:r>
          </a:p>
        </p:txBody>
      </p:sp>
      <p:sp>
        <p:nvSpPr>
          <p:cNvPr id="11" name="TextBox 11"/>
          <p:cNvSpPr txBox="1"/>
          <p:nvPr/>
        </p:nvSpPr>
        <p:spPr>
          <a:xfrm>
            <a:off x="12514796" y="5918800"/>
            <a:ext cx="5773204" cy="1811020"/>
          </a:xfrm>
          <a:prstGeom prst="rect">
            <a:avLst/>
          </a:prstGeom>
        </p:spPr>
        <p:txBody>
          <a:bodyPr lIns="0" tIns="0" rIns="0" bIns="0" rtlCol="0" anchor="t">
            <a:spAutoFit/>
          </a:bodyPr>
          <a:lstStyle/>
          <a:p>
            <a:pPr algn="ctr">
              <a:lnSpc>
                <a:spcPts val="7279"/>
              </a:lnSpc>
            </a:pPr>
            <a:r>
              <a:rPr lang="en-US" sz="5199" b="1">
                <a:solidFill>
                  <a:srgbClr val="9FC440"/>
                </a:solidFill>
                <a:latin typeface="Canva Sans Bold"/>
                <a:ea typeface="Canva Sans Bold"/>
                <a:cs typeface="Canva Sans Bold"/>
                <a:sym typeface="Canva Sans Bold"/>
              </a:rPr>
              <a:t>Cyngor defnyddiol</a:t>
            </a:r>
          </a:p>
        </p:txBody>
      </p:sp>
      <p:sp>
        <p:nvSpPr>
          <p:cNvPr id="12" name="TextBox 12"/>
          <p:cNvSpPr txBox="1"/>
          <p:nvPr/>
        </p:nvSpPr>
        <p:spPr>
          <a:xfrm>
            <a:off x="4220184" y="6272213"/>
            <a:ext cx="7086154" cy="1292861"/>
          </a:xfrm>
          <a:prstGeom prst="rect">
            <a:avLst/>
          </a:prstGeom>
        </p:spPr>
        <p:txBody>
          <a:bodyPr lIns="0" tIns="0" rIns="0" bIns="0" rtlCol="0" anchor="t">
            <a:spAutoFit/>
          </a:bodyPr>
          <a:lstStyle/>
          <a:p>
            <a:pPr algn="ctr">
              <a:lnSpc>
                <a:spcPts val="10639"/>
              </a:lnSpc>
            </a:pPr>
            <a:r>
              <a:rPr lang="en-US" sz="7599" b="1">
                <a:solidFill>
                  <a:srgbClr val="D83D96"/>
                </a:solidFill>
                <a:latin typeface="Canva Sans Bold"/>
                <a:ea typeface="Canva Sans Bold"/>
                <a:cs typeface="Canva Sans Bold"/>
                <a:sym typeface="Canva Sans Bold"/>
              </a:rPr>
              <a:t>Codi dyheadau</a:t>
            </a:r>
          </a:p>
        </p:txBody>
      </p:sp>
      <p:sp>
        <p:nvSpPr>
          <p:cNvPr id="13" name="TextBox 13"/>
          <p:cNvSpPr txBox="1"/>
          <p:nvPr/>
        </p:nvSpPr>
        <p:spPr>
          <a:xfrm>
            <a:off x="473436" y="7600080"/>
            <a:ext cx="7875546" cy="1417555"/>
          </a:xfrm>
          <a:prstGeom prst="rect">
            <a:avLst/>
          </a:prstGeom>
        </p:spPr>
        <p:txBody>
          <a:bodyPr lIns="0" tIns="0" rIns="0" bIns="0" rtlCol="0" anchor="t">
            <a:spAutoFit/>
          </a:bodyPr>
          <a:lstStyle/>
          <a:p>
            <a:pPr algn="ctr">
              <a:lnSpc>
                <a:spcPts val="5749"/>
              </a:lnSpc>
              <a:spcBef>
                <a:spcPct val="0"/>
              </a:spcBef>
            </a:pPr>
            <a:r>
              <a:rPr lang="en-US" sz="3908">
                <a:solidFill>
                  <a:srgbClr val="FDB913"/>
                </a:solidFill>
                <a:latin typeface="Urbanist 1"/>
                <a:ea typeface="Urbanist 1"/>
                <a:cs typeface="Urbanist 1"/>
                <a:sym typeface="Urbanist 1"/>
              </a:rPr>
              <a:t>Mae gen i syniadau am brofiad gwaith a chyflogwyr lleol</a:t>
            </a:r>
          </a:p>
        </p:txBody>
      </p:sp>
      <p:sp>
        <p:nvSpPr>
          <p:cNvPr id="14" name="TextBox 14"/>
          <p:cNvSpPr txBox="1"/>
          <p:nvPr/>
        </p:nvSpPr>
        <p:spPr>
          <a:xfrm>
            <a:off x="8362801" y="3286157"/>
            <a:ext cx="9925199" cy="1597660"/>
          </a:xfrm>
          <a:prstGeom prst="rect">
            <a:avLst/>
          </a:prstGeom>
        </p:spPr>
        <p:txBody>
          <a:bodyPr lIns="0" tIns="0" rIns="0" bIns="0" rtlCol="0" anchor="t">
            <a:spAutoFit/>
          </a:bodyPr>
          <a:lstStyle/>
          <a:p>
            <a:pPr algn="ctr">
              <a:lnSpc>
                <a:spcPts val="6440"/>
              </a:lnSpc>
            </a:pPr>
            <a:r>
              <a:rPr lang="en-US" sz="4600">
                <a:solidFill>
                  <a:srgbClr val="D83D96"/>
                </a:solidFill>
                <a:latin typeface="Urbanist 2"/>
                <a:ea typeface="Urbanist 2"/>
                <a:cs typeface="Urbanist 2"/>
                <a:sym typeface="Urbanist 2"/>
              </a:rPr>
              <a:t>Rydw i'n credu fy mod yn gallu gwireddu fy mreuddwydion</a:t>
            </a:r>
          </a:p>
        </p:txBody>
      </p:sp>
      <p:sp>
        <p:nvSpPr>
          <p:cNvPr id="15" name="TextBox 15"/>
          <p:cNvSpPr txBox="1"/>
          <p:nvPr/>
        </p:nvSpPr>
        <p:spPr>
          <a:xfrm>
            <a:off x="310990" y="5013356"/>
            <a:ext cx="6291411" cy="1012191"/>
          </a:xfrm>
          <a:prstGeom prst="rect">
            <a:avLst/>
          </a:prstGeom>
        </p:spPr>
        <p:txBody>
          <a:bodyPr lIns="0" tIns="0" rIns="0" bIns="0" rtlCol="0" anchor="t">
            <a:spAutoFit/>
          </a:bodyPr>
          <a:lstStyle/>
          <a:p>
            <a:pPr algn="ctr">
              <a:lnSpc>
                <a:spcPts val="8259"/>
              </a:lnSpc>
            </a:pPr>
            <a:r>
              <a:rPr lang="en-US" sz="5899">
                <a:solidFill>
                  <a:srgbClr val="8DC63F"/>
                </a:solidFill>
                <a:latin typeface="Urbanist 2"/>
                <a:ea typeface="Urbanist 2"/>
                <a:cs typeface="Urbanist 2"/>
                <a:sym typeface="Urbanist 2"/>
              </a:rPr>
              <a:t>Effaith gadarnhaol</a:t>
            </a:r>
          </a:p>
        </p:txBody>
      </p:sp>
      <p:sp>
        <p:nvSpPr>
          <p:cNvPr id="16" name="TextBox 16"/>
          <p:cNvSpPr txBox="1"/>
          <p:nvPr/>
        </p:nvSpPr>
        <p:spPr>
          <a:xfrm>
            <a:off x="721017" y="1800099"/>
            <a:ext cx="5077598" cy="1584036"/>
          </a:xfrm>
          <a:prstGeom prst="rect">
            <a:avLst/>
          </a:prstGeom>
        </p:spPr>
        <p:txBody>
          <a:bodyPr lIns="0" tIns="0" rIns="0" bIns="0" rtlCol="0" anchor="t">
            <a:spAutoFit/>
          </a:bodyPr>
          <a:lstStyle/>
          <a:p>
            <a:pPr algn="ctr">
              <a:lnSpc>
                <a:spcPts val="6390"/>
              </a:lnSpc>
              <a:spcBef>
                <a:spcPct val="0"/>
              </a:spcBef>
            </a:pPr>
            <a:r>
              <a:rPr lang="en-US" sz="4344">
                <a:solidFill>
                  <a:srgbClr val="FDB913"/>
                </a:solidFill>
                <a:latin typeface="Urbanist 1"/>
                <a:ea typeface="Urbanist 1"/>
                <a:cs typeface="Urbanist 1"/>
                <a:sym typeface="Urbanist 1"/>
              </a:rPr>
              <a:t>Rhywun i siarad â nhw am fy ngyrfa</a:t>
            </a:r>
          </a:p>
        </p:txBody>
      </p:sp>
      <p:sp>
        <p:nvSpPr>
          <p:cNvPr id="17" name="TextBox 17"/>
          <p:cNvSpPr txBox="1"/>
          <p:nvPr/>
        </p:nvSpPr>
        <p:spPr>
          <a:xfrm>
            <a:off x="2816058" y="3660361"/>
            <a:ext cx="5264414" cy="1118792"/>
          </a:xfrm>
          <a:prstGeom prst="rect">
            <a:avLst/>
          </a:prstGeom>
        </p:spPr>
        <p:txBody>
          <a:bodyPr lIns="0" tIns="0" rIns="0" bIns="0" rtlCol="0" anchor="t">
            <a:spAutoFit/>
          </a:bodyPr>
          <a:lstStyle/>
          <a:p>
            <a:pPr algn="ctr">
              <a:lnSpc>
                <a:spcPts val="4563"/>
              </a:lnSpc>
              <a:spcBef>
                <a:spcPct val="0"/>
              </a:spcBef>
            </a:pPr>
            <a:r>
              <a:rPr lang="en-US" sz="3102">
                <a:solidFill>
                  <a:srgbClr val="8DC63F"/>
                </a:solidFill>
                <a:latin typeface="Urbanist 1"/>
                <a:ea typeface="Urbanist 1"/>
                <a:cs typeface="Urbanist 1"/>
                <a:sym typeface="Urbanist 1"/>
              </a:rPr>
              <a:t>Mae prentisiaeth bellach yn opsiwn posibl i mi</a:t>
            </a:r>
          </a:p>
        </p:txBody>
      </p:sp>
      <p:sp>
        <p:nvSpPr>
          <p:cNvPr id="18" name="TextBox 18"/>
          <p:cNvSpPr txBox="1"/>
          <p:nvPr/>
        </p:nvSpPr>
        <p:spPr>
          <a:xfrm>
            <a:off x="10690602" y="8171181"/>
            <a:ext cx="6359723" cy="2407284"/>
          </a:xfrm>
          <a:prstGeom prst="rect">
            <a:avLst/>
          </a:prstGeom>
        </p:spPr>
        <p:txBody>
          <a:bodyPr lIns="0" tIns="0" rIns="0" bIns="0" rtlCol="0" anchor="t">
            <a:spAutoFit/>
          </a:bodyPr>
          <a:lstStyle/>
          <a:p>
            <a:pPr algn="ctr">
              <a:lnSpc>
                <a:spcPts val="6440"/>
              </a:lnSpc>
            </a:pPr>
            <a:r>
              <a:rPr lang="en-US" sz="4600">
                <a:solidFill>
                  <a:srgbClr val="D83D96"/>
                </a:solidFill>
                <a:latin typeface="Urbanist 2"/>
                <a:ea typeface="Urbanist 2"/>
                <a:cs typeface="Urbanist 2"/>
                <a:sym typeface="Urbanist 2"/>
              </a:rPr>
              <a:t>Gwella’n academaidd a </a:t>
            </a:r>
          </a:p>
          <a:p>
            <a:pPr algn="ctr">
              <a:lnSpc>
                <a:spcPts val="6440"/>
              </a:lnSpc>
            </a:pPr>
            <a:r>
              <a:rPr lang="en-US" sz="4600">
                <a:solidFill>
                  <a:srgbClr val="D83D96"/>
                </a:solidFill>
                <a:latin typeface="Urbanist 2"/>
                <a:ea typeface="Urbanist 2"/>
                <a:cs typeface="Urbanist 2"/>
                <a:sym typeface="Urbanist 2"/>
              </a:rPr>
              <a:t>datblygiad personol........ </a:t>
            </a:r>
          </a:p>
          <a:p>
            <a:pPr algn="ctr">
              <a:lnSpc>
                <a:spcPts val="6440"/>
              </a:lnSpc>
            </a:pPr>
            <a:endParaRPr lang="en-US" sz="4600">
              <a:solidFill>
                <a:srgbClr val="D83D96"/>
              </a:solidFill>
              <a:latin typeface="Urbanist 2"/>
              <a:ea typeface="Urbanist 2"/>
              <a:cs typeface="Urbanist 2"/>
              <a:sym typeface="Urbanist 2"/>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1C2C3B"/>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18288000" cy="1556248"/>
            <a:chOff x="0" y="0"/>
            <a:chExt cx="7205091" cy="613129"/>
          </a:xfrm>
        </p:grpSpPr>
        <p:sp>
          <p:nvSpPr>
            <p:cNvPr id="3" name="Freeform 3"/>
            <p:cNvSpPr/>
            <p:nvPr/>
          </p:nvSpPr>
          <p:spPr>
            <a:xfrm>
              <a:off x="0" y="0"/>
              <a:ext cx="7205090" cy="613129"/>
            </a:xfrm>
            <a:custGeom>
              <a:avLst/>
              <a:gdLst/>
              <a:ahLst/>
              <a:cxnLst/>
              <a:rect l="l" t="t" r="r" b="b"/>
              <a:pathLst>
                <a:path w="7205090" h="613129">
                  <a:moveTo>
                    <a:pt x="0" y="0"/>
                  </a:moveTo>
                  <a:lnTo>
                    <a:pt x="7205090" y="0"/>
                  </a:lnTo>
                  <a:lnTo>
                    <a:pt x="7205090" y="613129"/>
                  </a:lnTo>
                  <a:lnTo>
                    <a:pt x="0" y="613129"/>
                  </a:lnTo>
                  <a:close/>
                </a:path>
              </a:pathLst>
            </a:custGeom>
            <a:solidFill>
              <a:srgbClr val="FFFFFF"/>
            </a:solidFill>
          </p:spPr>
          <p:txBody>
            <a:bodyPr/>
            <a:lstStyle/>
            <a:p>
              <a:endParaRPr lang="en-GB"/>
            </a:p>
          </p:txBody>
        </p:sp>
        <p:sp>
          <p:nvSpPr>
            <p:cNvPr id="4" name="TextBox 4"/>
            <p:cNvSpPr txBox="1"/>
            <p:nvPr/>
          </p:nvSpPr>
          <p:spPr>
            <a:xfrm>
              <a:off x="0" y="-19050"/>
              <a:ext cx="7205091" cy="632179"/>
            </a:xfrm>
            <a:prstGeom prst="rect">
              <a:avLst/>
            </a:prstGeom>
          </p:spPr>
          <p:txBody>
            <a:bodyPr lIns="27132" tIns="27132" rIns="27132" bIns="27132" rtlCol="0" anchor="ctr"/>
            <a:lstStyle/>
            <a:p>
              <a:pPr algn="ctr">
                <a:lnSpc>
                  <a:spcPts val="1046"/>
                </a:lnSpc>
                <a:spcBef>
                  <a:spcPct val="0"/>
                </a:spcBef>
              </a:pPr>
              <a:endParaRPr/>
            </a:p>
          </p:txBody>
        </p:sp>
      </p:grpSp>
      <p:grpSp>
        <p:nvGrpSpPr>
          <p:cNvPr id="5" name="Group 5"/>
          <p:cNvGrpSpPr/>
          <p:nvPr/>
        </p:nvGrpSpPr>
        <p:grpSpPr>
          <a:xfrm>
            <a:off x="235685" y="145310"/>
            <a:ext cx="3221011" cy="1265627"/>
            <a:chOff x="0" y="0"/>
            <a:chExt cx="4294681" cy="1687503"/>
          </a:xfrm>
        </p:grpSpPr>
        <p:sp>
          <p:nvSpPr>
            <p:cNvPr id="6" name="Freeform 6"/>
            <p:cNvSpPr/>
            <p:nvPr/>
          </p:nvSpPr>
          <p:spPr>
            <a:xfrm>
              <a:off x="0" y="1150560"/>
              <a:ext cx="1341495" cy="536943"/>
            </a:xfrm>
            <a:custGeom>
              <a:avLst/>
              <a:gdLst/>
              <a:ahLst/>
              <a:cxnLst/>
              <a:rect l="l" t="t" r="r" b="b"/>
              <a:pathLst>
                <a:path w="1341495" h="536943">
                  <a:moveTo>
                    <a:pt x="0" y="0"/>
                  </a:moveTo>
                  <a:lnTo>
                    <a:pt x="1341495" y="0"/>
                  </a:lnTo>
                  <a:lnTo>
                    <a:pt x="1341495" y="536943"/>
                  </a:lnTo>
                  <a:lnTo>
                    <a:pt x="0" y="536943"/>
                  </a:lnTo>
                  <a:lnTo>
                    <a:pt x="0" y="0"/>
                  </a:lnTo>
                  <a:close/>
                </a:path>
              </a:pathLst>
            </a:custGeom>
            <a:blipFill>
              <a:blip r:embed="rId3"/>
              <a:stretch>
                <a:fillRect t="-214279" r="-220141"/>
              </a:stretch>
            </a:blipFill>
          </p:spPr>
          <p:txBody>
            <a:bodyPr/>
            <a:lstStyle/>
            <a:p>
              <a:endParaRPr lang="en-GB"/>
            </a:p>
          </p:txBody>
        </p:sp>
        <p:sp>
          <p:nvSpPr>
            <p:cNvPr id="7" name="Freeform 7"/>
            <p:cNvSpPr/>
            <p:nvPr/>
          </p:nvSpPr>
          <p:spPr>
            <a:xfrm>
              <a:off x="0" y="0"/>
              <a:ext cx="4294681" cy="1217678"/>
            </a:xfrm>
            <a:custGeom>
              <a:avLst/>
              <a:gdLst/>
              <a:ahLst/>
              <a:cxnLst/>
              <a:rect l="l" t="t" r="r" b="b"/>
              <a:pathLst>
                <a:path w="4294681" h="1217678">
                  <a:moveTo>
                    <a:pt x="0" y="0"/>
                  </a:moveTo>
                  <a:lnTo>
                    <a:pt x="4294681" y="0"/>
                  </a:lnTo>
                  <a:lnTo>
                    <a:pt x="4294681" y="1217678"/>
                  </a:lnTo>
                  <a:lnTo>
                    <a:pt x="0" y="1217678"/>
                  </a:lnTo>
                  <a:lnTo>
                    <a:pt x="0" y="0"/>
                  </a:lnTo>
                  <a:close/>
                </a:path>
              </a:pathLst>
            </a:custGeom>
            <a:blipFill>
              <a:blip r:embed="rId3"/>
              <a:stretch>
                <a:fillRect b="-38583"/>
              </a:stretch>
            </a:blipFill>
          </p:spPr>
          <p:txBody>
            <a:bodyPr/>
            <a:lstStyle/>
            <a:p>
              <a:endParaRPr lang="en-GB"/>
            </a:p>
          </p:txBody>
        </p:sp>
      </p:grpSp>
      <p:sp>
        <p:nvSpPr>
          <p:cNvPr id="8" name="TextBox 8"/>
          <p:cNvSpPr txBox="1"/>
          <p:nvPr/>
        </p:nvSpPr>
        <p:spPr>
          <a:xfrm>
            <a:off x="6476851" y="217137"/>
            <a:ext cx="5856536" cy="1193800"/>
          </a:xfrm>
          <a:prstGeom prst="rect">
            <a:avLst/>
          </a:prstGeom>
        </p:spPr>
        <p:txBody>
          <a:bodyPr lIns="0" tIns="0" rIns="0" bIns="0" rtlCol="0" anchor="t">
            <a:spAutoFit/>
          </a:bodyPr>
          <a:lstStyle/>
          <a:p>
            <a:pPr algn="ctr">
              <a:lnSpc>
                <a:spcPts val="9799"/>
              </a:lnSpc>
            </a:pPr>
            <a:r>
              <a:rPr lang="en-US" sz="6999">
                <a:solidFill>
                  <a:srgbClr val="D83D96"/>
                </a:solidFill>
                <a:latin typeface="Urbanist 2"/>
                <a:ea typeface="Urbanist 2"/>
                <a:cs typeface="Urbanist 2"/>
                <a:sym typeface="Urbanist 2"/>
              </a:rPr>
              <a:t>Project Impact</a:t>
            </a:r>
          </a:p>
        </p:txBody>
      </p:sp>
      <p:sp>
        <p:nvSpPr>
          <p:cNvPr id="9" name="TextBox 9"/>
          <p:cNvSpPr txBox="1"/>
          <p:nvPr/>
        </p:nvSpPr>
        <p:spPr>
          <a:xfrm>
            <a:off x="6476851" y="2194793"/>
            <a:ext cx="9134177" cy="795020"/>
          </a:xfrm>
          <a:prstGeom prst="rect">
            <a:avLst/>
          </a:prstGeom>
        </p:spPr>
        <p:txBody>
          <a:bodyPr lIns="0" tIns="0" rIns="0" bIns="0" rtlCol="0" anchor="t">
            <a:spAutoFit/>
          </a:bodyPr>
          <a:lstStyle/>
          <a:p>
            <a:pPr algn="ctr">
              <a:lnSpc>
                <a:spcPts val="6580"/>
              </a:lnSpc>
            </a:pPr>
            <a:r>
              <a:rPr lang="en-US" sz="4700" b="1">
                <a:solidFill>
                  <a:srgbClr val="8DC63F"/>
                </a:solidFill>
                <a:latin typeface="Canva Sans Bold"/>
                <a:ea typeface="Canva Sans Bold"/>
                <a:cs typeface="Canva Sans Bold"/>
                <a:sym typeface="Canva Sans Bold"/>
              </a:rPr>
              <a:t>Better idea of what I want to do</a:t>
            </a:r>
          </a:p>
        </p:txBody>
      </p:sp>
      <p:sp>
        <p:nvSpPr>
          <p:cNvPr id="10" name="TextBox 10"/>
          <p:cNvSpPr txBox="1"/>
          <p:nvPr/>
        </p:nvSpPr>
        <p:spPr>
          <a:xfrm>
            <a:off x="8348982" y="4798092"/>
            <a:ext cx="4501158" cy="778510"/>
          </a:xfrm>
          <a:prstGeom prst="rect">
            <a:avLst/>
          </a:prstGeom>
        </p:spPr>
        <p:txBody>
          <a:bodyPr lIns="0" tIns="0" rIns="0" bIns="0" rtlCol="0" anchor="t">
            <a:spAutoFit/>
          </a:bodyPr>
          <a:lstStyle/>
          <a:p>
            <a:pPr algn="ctr">
              <a:lnSpc>
                <a:spcPts val="6440"/>
              </a:lnSpc>
            </a:pPr>
            <a:r>
              <a:rPr lang="en-US" sz="4600" b="1">
                <a:solidFill>
                  <a:srgbClr val="FDB913"/>
                </a:solidFill>
                <a:latin typeface="Canva Sans Bold"/>
                <a:ea typeface="Canva Sans Bold"/>
                <a:cs typeface="Canva Sans Bold"/>
                <a:sym typeface="Canva Sans Bold"/>
              </a:rPr>
              <a:t>Helped me a lot</a:t>
            </a:r>
          </a:p>
        </p:txBody>
      </p:sp>
      <p:sp>
        <p:nvSpPr>
          <p:cNvPr id="11" name="TextBox 11"/>
          <p:cNvSpPr txBox="1"/>
          <p:nvPr/>
        </p:nvSpPr>
        <p:spPr>
          <a:xfrm>
            <a:off x="13215857" y="5918800"/>
            <a:ext cx="4371082" cy="887095"/>
          </a:xfrm>
          <a:prstGeom prst="rect">
            <a:avLst/>
          </a:prstGeom>
        </p:spPr>
        <p:txBody>
          <a:bodyPr lIns="0" tIns="0" rIns="0" bIns="0" rtlCol="0" anchor="t">
            <a:spAutoFit/>
          </a:bodyPr>
          <a:lstStyle/>
          <a:p>
            <a:pPr algn="ctr">
              <a:lnSpc>
                <a:spcPts val="7279"/>
              </a:lnSpc>
            </a:pPr>
            <a:r>
              <a:rPr lang="en-US" sz="5199" b="1">
                <a:solidFill>
                  <a:srgbClr val="9FC440"/>
                </a:solidFill>
                <a:latin typeface="Canva Sans Bold"/>
                <a:ea typeface="Canva Sans Bold"/>
                <a:cs typeface="Canva Sans Bold"/>
                <a:sym typeface="Canva Sans Bold"/>
              </a:rPr>
              <a:t>Useful advice</a:t>
            </a:r>
          </a:p>
        </p:txBody>
      </p:sp>
      <p:sp>
        <p:nvSpPr>
          <p:cNvPr id="12" name="TextBox 12"/>
          <p:cNvSpPr txBox="1"/>
          <p:nvPr/>
        </p:nvSpPr>
        <p:spPr>
          <a:xfrm>
            <a:off x="3456696" y="6272213"/>
            <a:ext cx="8613130" cy="1292861"/>
          </a:xfrm>
          <a:prstGeom prst="rect">
            <a:avLst/>
          </a:prstGeom>
        </p:spPr>
        <p:txBody>
          <a:bodyPr lIns="0" tIns="0" rIns="0" bIns="0" rtlCol="0" anchor="t">
            <a:spAutoFit/>
          </a:bodyPr>
          <a:lstStyle/>
          <a:p>
            <a:pPr algn="ctr">
              <a:lnSpc>
                <a:spcPts val="10639"/>
              </a:lnSpc>
            </a:pPr>
            <a:r>
              <a:rPr lang="en-US" sz="7599" b="1">
                <a:solidFill>
                  <a:srgbClr val="D83D96"/>
                </a:solidFill>
                <a:latin typeface="Canva Sans Bold"/>
                <a:ea typeface="Canva Sans Bold"/>
                <a:cs typeface="Canva Sans Bold"/>
                <a:sym typeface="Canva Sans Bold"/>
              </a:rPr>
              <a:t>Raised aspirations</a:t>
            </a:r>
          </a:p>
        </p:txBody>
      </p:sp>
      <p:sp>
        <p:nvSpPr>
          <p:cNvPr id="13" name="TextBox 13"/>
          <p:cNvSpPr txBox="1"/>
          <p:nvPr/>
        </p:nvSpPr>
        <p:spPr>
          <a:xfrm>
            <a:off x="473436" y="7600080"/>
            <a:ext cx="7875546" cy="1417555"/>
          </a:xfrm>
          <a:prstGeom prst="rect">
            <a:avLst/>
          </a:prstGeom>
        </p:spPr>
        <p:txBody>
          <a:bodyPr lIns="0" tIns="0" rIns="0" bIns="0" rtlCol="0" anchor="t">
            <a:spAutoFit/>
          </a:bodyPr>
          <a:lstStyle/>
          <a:p>
            <a:pPr algn="ctr">
              <a:lnSpc>
                <a:spcPts val="5749"/>
              </a:lnSpc>
              <a:spcBef>
                <a:spcPct val="0"/>
              </a:spcBef>
            </a:pPr>
            <a:r>
              <a:rPr lang="en-US" sz="3908">
                <a:solidFill>
                  <a:srgbClr val="FDB913"/>
                </a:solidFill>
                <a:latin typeface="Urbanist 1"/>
                <a:ea typeface="Urbanist 1"/>
                <a:cs typeface="Urbanist 1"/>
                <a:sym typeface="Urbanist 1"/>
              </a:rPr>
              <a:t>I have ideas about work experience and local employers</a:t>
            </a:r>
          </a:p>
        </p:txBody>
      </p:sp>
      <p:sp>
        <p:nvSpPr>
          <p:cNvPr id="14" name="TextBox 14"/>
          <p:cNvSpPr txBox="1"/>
          <p:nvPr/>
        </p:nvSpPr>
        <p:spPr>
          <a:xfrm>
            <a:off x="9144000" y="3618463"/>
            <a:ext cx="8362801" cy="788035"/>
          </a:xfrm>
          <a:prstGeom prst="rect">
            <a:avLst/>
          </a:prstGeom>
        </p:spPr>
        <p:txBody>
          <a:bodyPr lIns="0" tIns="0" rIns="0" bIns="0" rtlCol="0" anchor="t">
            <a:spAutoFit/>
          </a:bodyPr>
          <a:lstStyle/>
          <a:p>
            <a:pPr algn="ctr">
              <a:lnSpc>
                <a:spcPts val="6440"/>
              </a:lnSpc>
            </a:pPr>
            <a:r>
              <a:rPr lang="en-US" sz="4600">
                <a:solidFill>
                  <a:srgbClr val="D83D96"/>
                </a:solidFill>
                <a:latin typeface="Urbanist 2"/>
                <a:ea typeface="Urbanist 2"/>
                <a:cs typeface="Urbanist 2"/>
                <a:sym typeface="Urbanist 2"/>
              </a:rPr>
              <a:t>I believe I can follow my dreams</a:t>
            </a:r>
          </a:p>
        </p:txBody>
      </p:sp>
      <p:sp>
        <p:nvSpPr>
          <p:cNvPr id="15" name="TextBox 15"/>
          <p:cNvSpPr txBox="1"/>
          <p:nvPr/>
        </p:nvSpPr>
        <p:spPr>
          <a:xfrm>
            <a:off x="930264" y="5013356"/>
            <a:ext cx="5052864" cy="1012191"/>
          </a:xfrm>
          <a:prstGeom prst="rect">
            <a:avLst/>
          </a:prstGeom>
        </p:spPr>
        <p:txBody>
          <a:bodyPr lIns="0" tIns="0" rIns="0" bIns="0" rtlCol="0" anchor="t">
            <a:spAutoFit/>
          </a:bodyPr>
          <a:lstStyle/>
          <a:p>
            <a:pPr algn="ctr">
              <a:lnSpc>
                <a:spcPts val="8259"/>
              </a:lnSpc>
            </a:pPr>
            <a:r>
              <a:rPr lang="en-US" sz="5899">
                <a:solidFill>
                  <a:srgbClr val="8DC63F"/>
                </a:solidFill>
                <a:latin typeface="Urbanist 2"/>
                <a:ea typeface="Urbanist 2"/>
                <a:cs typeface="Urbanist 2"/>
                <a:sym typeface="Urbanist 2"/>
              </a:rPr>
              <a:t>Positive impact</a:t>
            </a:r>
          </a:p>
        </p:txBody>
      </p:sp>
      <p:sp>
        <p:nvSpPr>
          <p:cNvPr id="16" name="TextBox 16"/>
          <p:cNvSpPr txBox="1"/>
          <p:nvPr/>
        </p:nvSpPr>
        <p:spPr>
          <a:xfrm>
            <a:off x="721017" y="1800099"/>
            <a:ext cx="5077598" cy="1584036"/>
          </a:xfrm>
          <a:prstGeom prst="rect">
            <a:avLst/>
          </a:prstGeom>
        </p:spPr>
        <p:txBody>
          <a:bodyPr lIns="0" tIns="0" rIns="0" bIns="0" rtlCol="0" anchor="t">
            <a:spAutoFit/>
          </a:bodyPr>
          <a:lstStyle/>
          <a:p>
            <a:pPr algn="ctr">
              <a:lnSpc>
                <a:spcPts val="6390"/>
              </a:lnSpc>
              <a:spcBef>
                <a:spcPct val="0"/>
              </a:spcBef>
            </a:pPr>
            <a:r>
              <a:rPr lang="en-US" sz="4344">
                <a:solidFill>
                  <a:srgbClr val="FDB913"/>
                </a:solidFill>
                <a:latin typeface="Urbanist 1"/>
                <a:ea typeface="Urbanist 1"/>
                <a:cs typeface="Urbanist 1"/>
                <a:sym typeface="Urbanist 1"/>
              </a:rPr>
              <a:t>Someone to talk to about my career</a:t>
            </a:r>
          </a:p>
        </p:txBody>
      </p:sp>
      <p:sp>
        <p:nvSpPr>
          <p:cNvPr id="17" name="TextBox 17"/>
          <p:cNvSpPr txBox="1"/>
          <p:nvPr/>
        </p:nvSpPr>
        <p:spPr>
          <a:xfrm>
            <a:off x="2816058" y="3660361"/>
            <a:ext cx="5264414" cy="1118792"/>
          </a:xfrm>
          <a:prstGeom prst="rect">
            <a:avLst/>
          </a:prstGeom>
        </p:spPr>
        <p:txBody>
          <a:bodyPr lIns="0" tIns="0" rIns="0" bIns="0" rtlCol="0" anchor="t">
            <a:spAutoFit/>
          </a:bodyPr>
          <a:lstStyle/>
          <a:p>
            <a:pPr algn="ctr">
              <a:lnSpc>
                <a:spcPts val="4563"/>
              </a:lnSpc>
              <a:spcBef>
                <a:spcPct val="0"/>
              </a:spcBef>
            </a:pPr>
            <a:r>
              <a:rPr lang="en-US" sz="3102">
                <a:solidFill>
                  <a:srgbClr val="8DC63F"/>
                </a:solidFill>
                <a:latin typeface="Urbanist 1"/>
                <a:ea typeface="Urbanist 1"/>
                <a:cs typeface="Urbanist 1"/>
                <a:sym typeface="Urbanist 1"/>
              </a:rPr>
              <a:t>Apprenticeship is now a possible option for me</a:t>
            </a:r>
          </a:p>
        </p:txBody>
      </p:sp>
      <p:sp>
        <p:nvSpPr>
          <p:cNvPr id="18" name="TextBox 18"/>
          <p:cNvSpPr txBox="1"/>
          <p:nvPr/>
        </p:nvSpPr>
        <p:spPr>
          <a:xfrm>
            <a:off x="10083160" y="8171181"/>
            <a:ext cx="7574607" cy="1597659"/>
          </a:xfrm>
          <a:prstGeom prst="rect">
            <a:avLst/>
          </a:prstGeom>
        </p:spPr>
        <p:txBody>
          <a:bodyPr lIns="0" tIns="0" rIns="0" bIns="0" rtlCol="0" anchor="t">
            <a:spAutoFit/>
          </a:bodyPr>
          <a:lstStyle/>
          <a:p>
            <a:pPr algn="ctr">
              <a:lnSpc>
                <a:spcPts val="6440"/>
              </a:lnSpc>
            </a:pPr>
            <a:r>
              <a:rPr lang="en-US" sz="4600">
                <a:solidFill>
                  <a:srgbClr val="D83D96"/>
                </a:solidFill>
                <a:latin typeface="Urbanist 2"/>
                <a:ea typeface="Urbanist 2"/>
                <a:cs typeface="Urbanist 2"/>
                <a:sym typeface="Urbanist 2"/>
              </a:rPr>
              <a:t>Academic improvement and </a:t>
            </a:r>
          </a:p>
          <a:p>
            <a:pPr algn="ctr">
              <a:lnSpc>
                <a:spcPts val="6440"/>
              </a:lnSpc>
            </a:pPr>
            <a:r>
              <a:rPr lang="en-US" sz="4600">
                <a:solidFill>
                  <a:srgbClr val="D83D96"/>
                </a:solidFill>
                <a:latin typeface="Urbanist 2"/>
                <a:ea typeface="Urbanist 2"/>
                <a:cs typeface="Urbanist 2"/>
                <a:sym typeface="Urbanist 2"/>
              </a:rPr>
              <a:t>personal development........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1C2C3B"/>
        </a:solidFill>
        <a:effectLst/>
      </p:bgPr>
    </p:bg>
    <p:spTree>
      <p:nvGrpSpPr>
        <p:cNvPr id="1" name=""/>
        <p:cNvGrpSpPr/>
        <p:nvPr/>
      </p:nvGrpSpPr>
      <p:grpSpPr>
        <a:xfrm>
          <a:off x="0" y="0"/>
          <a:ext cx="0" cy="0"/>
          <a:chOff x="0" y="0"/>
          <a:chExt cx="0" cy="0"/>
        </a:xfrm>
      </p:grpSpPr>
      <p:sp>
        <p:nvSpPr>
          <p:cNvPr id="2" name="Freeform 2"/>
          <p:cNvSpPr/>
          <p:nvPr/>
        </p:nvSpPr>
        <p:spPr>
          <a:xfrm>
            <a:off x="231210" y="337652"/>
            <a:ext cx="1209675" cy="1181100"/>
          </a:xfrm>
          <a:custGeom>
            <a:avLst/>
            <a:gdLst/>
            <a:ahLst/>
            <a:cxnLst/>
            <a:rect l="l" t="t" r="r" b="b"/>
            <a:pathLst>
              <a:path w="1209675" h="1181100">
                <a:moveTo>
                  <a:pt x="0" y="0"/>
                </a:moveTo>
                <a:lnTo>
                  <a:pt x="1209675" y="0"/>
                </a:lnTo>
                <a:lnTo>
                  <a:pt x="1209675" y="1181100"/>
                </a:lnTo>
                <a:lnTo>
                  <a:pt x="0" y="1181100"/>
                </a:lnTo>
                <a:lnTo>
                  <a:pt x="0" y="0"/>
                </a:lnTo>
                <a:close/>
              </a:path>
            </a:pathLst>
          </a:custGeom>
          <a:blipFill>
            <a:blip r:embed="rId2"/>
            <a:stretch>
              <a:fillRect/>
            </a:stretch>
          </a:blipFill>
        </p:spPr>
        <p:txBody>
          <a:bodyPr/>
          <a:lstStyle/>
          <a:p>
            <a:endParaRPr lang="en-GB"/>
          </a:p>
        </p:txBody>
      </p:sp>
      <p:sp>
        <p:nvSpPr>
          <p:cNvPr id="3" name="Freeform 3"/>
          <p:cNvSpPr/>
          <p:nvPr/>
        </p:nvSpPr>
        <p:spPr>
          <a:xfrm>
            <a:off x="1979020" y="33785"/>
            <a:ext cx="14329959" cy="9583160"/>
          </a:xfrm>
          <a:custGeom>
            <a:avLst/>
            <a:gdLst/>
            <a:ahLst/>
            <a:cxnLst/>
            <a:rect l="l" t="t" r="r" b="b"/>
            <a:pathLst>
              <a:path w="14329959" h="9583160">
                <a:moveTo>
                  <a:pt x="0" y="0"/>
                </a:moveTo>
                <a:lnTo>
                  <a:pt x="14329960" y="0"/>
                </a:lnTo>
                <a:lnTo>
                  <a:pt x="14329960" y="9583160"/>
                </a:lnTo>
                <a:lnTo>
                  <a:pt x="0" y="958316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TextBox 4"/>
          <p:cNvSpPr txBox="1"/>
          <p:nvPr/>
        </p:nvSpPr>
        <p:spPr>
          <a:xfrm>
            <a:off x="1623063" y="4633041"/>
            <a:ext cx="15041874" cy="916143"/>
          </a:xfrm>
          <a:prstGeom prst="rect">
            <a:avLst/>
          </a:prstGeom>
        </p:spPr>
        <p:txBody>
          <a:bodyPr lIns="0" tIns="0" rIns="0" bIns="0" rtlCol="0" anchor="t">
            <a:spAutoFit/>
          </a:bodyPr>
          <a:lstStyle/>
          <a:p>
            <a:pPr algn="ctr">
              <a:lnSpc>
                <a:spcPts val="7498"/>
              </a:lnSpc>
              <a:spcBef>
                <a:spcPct val="0"/>
              </a:spcBef>
            </a:pPr>
            <a:r>
              <a:rPr lang="en-US" sz="5355">
                <a:solidFill>
                  <a:srgbClr val="FFFFFF"/>
                </a:solidFill>
                <a:latin typeface="Gagalin"/>
                <a:ea typeface="Gagalin"/>
                <a:cs typeface="Gagalin"/>
                <a:sym typeface="Gagalin"/>
              </a:rPr>
              <a:t>hoffech chi fod yn fentor?</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1C2C3B"/>
        </a:solidFill>
        <a:effectLst/>
      </p:bgPr>
    </p:bg>
    <p:spTree>
      <p:nvGrpSpPr>
        <p:cNvPr id="1" name=""/>
        <p:cNvGrpSpPr/>
        <p:nvPr/>
      </p:nvGrpSpPr>
      <p:grpSpPr>
        <a:xfrm>
          <a:off x="0" y="0"/>
          <a:ext cx="0" cy="0"/>
          <a:chOff x="0" y="0"/>
          <a:chExt cx="0" cy="0"/>
        </a:xfrm>
      </p:grpSpPr>
      <p:sp>
        <p:nvSpPr>
          <p:cNvPr id="2" name="Freeform 2"/>
          <p:cNvSpPr/>
          <p:nvPr/>
        </p:nvSpPr>
        <p:spPr>
          <a:xfrm>
            <a:off x="231210" y="337652"/>
            <a:ext cx="1209675" cy="1181100"/>
          </a:xfrm>
          <a:custGeom>
            <a:avLst/>
            <a:gdLst/>
            <a:ahLst/>
            <a:cxnLst/>
            <a:rect l="l" t="t" r="r" b="b"/>
            <a:pathLst>
              <a:path w="1209675" h="1181100">
                <a:moveTo>
                  <a:pt x="0" y="0"/>
                </a:moveTo>
                <a:lnTo>
                  <a:pt x="1209675" y="0"/>
                </a:lnTo>
                <a:lnTo>
                  <a:pt x="1209675" y="1181100"/>
                </a:lnTo>
                <a:lnTo>
                  <a:pt x="0" y="1181100"/>
                </a:lnTo>
                <a:lnTo>
                  <a:pt x="0" y="0"/>
                </a:lnTo>
                <a:close/>
              </a:path>
            </a:pathLst>
          </a:custGeom>
          <a:blipFill>
            <a:blip r:embed="rId2"/>
            <a:stretch>
              <a:fillRect/>
            </a:stretch>
          </a:blipFill>
        </p:spPr>
        <p:txBody>
          <a:bodyPr/>
          <a:lstStyle/>
          <a:p>
            <a:endParaRPr lang="en-GB"/>
          </a:p>
        </p:txBody>
      </p:sp>
      <p:sp>
        <p:nvSpPr>
          <p:cNvPr id="3" name="Freeform 3"/>
          <p:cNvSpPr/>
          <p:nvPr/>
        </p:nvSpPr>
        <p:spPr>
          <a:xfrm>
            <a:off x="1979020" y="33785"/>
            <a:ext cx="14329959" cy="9583160"/>
          </a:xfrm>
          <a:custGeom>
            <a:avLst/>
            <a:gdLst/>
            <a:ahLst/>
            <a:cxnLst/>
            <a:rect l="l" t="t" r="r" b="b"/>
            <a:pathLst>
              <a:path w="14329959" h="9583160">
                <a:moveTo>
                  <a:pt x="0" y="0"/>
                </a:moveTo>
                <a:lnTo>
                  <a:pt x="14329960" y="0"/>
                </a:lnTo>
                <a:lnTo>
                  <a:pt x="14329960" y="9583160"/>
                </a:lnTo>
                <a:lnTo>
                  <a:pt x="0" y="958316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TextBox 4"/>
          <p:cNvSpPr txBox="1"/>
          <p:nvPr/>
        </p:nvSpPr>
        <p:spPr>
          <a:xfrm>
            <a:off x="1623063" y="4633041"/>
            <a:ext cx="15041874" cy="916143"/>
          </a:xfrm>
          <a:prstGeom prst="rect">
            <a:avLst/>
          </a:prstGeom>
        </p:spPr>
        <p:txBody>
          <a:bodyPr lIns="0" tIns="0" rIns="0" bIns="0" rtlCol="0" anchor="t">
            <a:spAutoFit/>
          </a:bodyPr>
          <a:lstStyle/>
          <a:p>
            <a:pPr algn="ctr">
              <a:lnSpc>
                <a:spcPts val="7498"/>
              </a:lnSpc>
              <a:spcBef>
                <a:spcPct val="0"/>
              </a:spcBef>
            </a:pPr>
            <a:r>
              <a:rPr lang="en-US" sz="5355">
                <a:solidFill>
                  <a:srgbClr val="FFFFFF"/>
                </a:solidFill>
                <a:latin typeface="Gagalin"/>
                <a:ea typeface="Gagalin"/>
                <a:cs typeface="Gagalin"/>
                <a:sym typeface="Gagalin"/>
              </a:rPr>
              <a:t>Would you like to be a mentor?</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1C2C3B"/>
        </a:solidFill>
        <a:effectLst/>
      </p:bgPr>
    </p:bg>
    <p:spTree>
      <p:nvGrpSpPr>
        <p:cNvPr id="1" name=""/>
        <p:cNvGrpSpPr/>
        <p:nvPr/>
      </p:nvGrpSpPr>
      <p:grpSpPr>
        <a:xfrm>
          <a:off x="0" y="0"/>
          <a:ext cx="0" cy="0"/>
          <a:chOff x="0" y="0"/>
          <a:chExt cx="0" cy="0"/>
        </a:xfrm>
      </p:grpSpPr>
      <p:sp>
        <p:nvSpPr>
          <p:cNvPr id="2" name="Freeform 2"/>
          <p:cNvSpPr/>
          <p:nvPr/>
        </p:nvSpPr>
        <p:spPr>
          <a:xfrm>
            <a:off x="231210" y="337652"/>
            <a:ext cx="1209675" cy="1181100"/>
          </a:xfrm>
          <a:custGeom>
            <a:avLst/>
            <a:gdLst/>
            <a:ahLst/>
            <a:cxnLst/>
            <a:rect l="l" t="t" r="r" b="b"/>
            <a:pathLst>
              <a:path w="1209675" h="1181100">
                <a:moveTo>
                  <a:pt x="0" y="0"/>
                </a:moveTo>
                <a:lnTo>
                  <a:pt x="1209675" y="0"/>
                </a:lnTo>
                <a:lnTo>
                  <a:pt x="1209675" y="1181100"/>
                </a:lnTo>
                <a:lnTo>
                  <a:pt x="0" y="1181100"/>
                </a:lnTo>
                <a:lnTo>
                  <a:pt x="0" y="0"/>
                </a:lnTo>
                <a:close/>
              </a:path>
            </a:pathLst>
          </a:custGeom>
          <a:blipFill>
            <a:blip r:embed="rId2"/>
            <a:stretch>
              <a:fillRect/>
            </a:stretch>
          </a:blipFill>
        </p:spPr>
        <p:txBody>
          <a:bodyPr/>
          <a:lstStyle/>
          <a:p>
            <a:endParaRPr lang="en-GB"/>
          </a:p>
        </p:txBody>
      </p:sp>
      <p:grpSp>
        <p:nvGrpSpPr>
          <p:cNvPr id="3" name="Group 3"/>
          <p:cNvGrpSpPr/>
          <p:nvPr/>
        </p:nvGrpSpPr>
        <p:grpSpPr>
          <a:xfrm>
            <a:off x="-1158461" y="2528514"/>
            <a:ext cx="18894352" cy="8120831"/>
            <a:chOff x="0" y="0"/>
            <a:chExt cx="25192469" cy="10827775"/>
          </a:xfrm>
        </p:grpSpPr>
        <p:sp>
          <p:nvSpPr>
            <p:cNvPr id="4" name="Freeform 4"/>
            <p:cNvSpPr/>
            <p:nvPr/>
          </p:nvSpPr>
          <p:spPr>
            <a:xfrm>
              <a:off x="0" y="1165020"/>
              <a:ext cx="5038503" cy="9662755"/>
            </a:xfrm>
            <a:custGeom>
              <a:avLst/>
              <a:gdLst/>
              <a:ahLst/>
              <a:cxnLst/>
              <a:rect l="l" t="t" r="r" b="b"/>
              <a:pathLst>
                <a:path w="5038503" h="9662755">
                  <a:moveTo>
                    <a:pt x="0" y="0"/>
                  </a:moveTo>
                  <a:lnTo>
                    <a:pt x="5038503" y="0"/>
                  </a:lnTo>
                  <a:lnTo>
                    <a:pt x="5038503" y="9662755"/>
                  </a:lnTo>
                  <a:lnTo>
                    <a:pt x="0" y="9662755"/>
                  </a:lnTo>
                  <a:lnTo>
                    <a:pt x="0" y="0"/>
                  </a:lnTo>
                  <a:close/>
                </a:path>
              </a:pathLst>
            </a:custGeom>
            <a:blipFill>
              <a:blip>
                <a:extLst>
                  <a:ext uri="{96DAC541-7B7A-43D3-8B79-37D633B846F1}">
                    <asvg:svgBlip xmlns:asvg="http://schemas.microsoft.com/office/drawing/2016/SVG/main" r:embed="rId3"/>
                  </a:ext>
                </a:extLst>
              </a:blip>
              <a:stretch>
                <a:fillRect t="-12125" r="-399999"/>
              </a:stretch>
            </a:blipFill>
          </p:spPr>
          <p:txBody>
            <a:bodyPr/>
            <a:lstStyle/>
            <a:p>
              <a:endParaRPr lang="en-GB"/>
            </a:p>
          </p:txBody>
        </p:sp>
        <p:sp>
          <p:nvSpPr>
            <p:cNvPr id="5" name="AutoShape 5"/>
            <p:cNvSpPr/>
            <p:nvPr/>
          </p:nvSpPr>
          <p:spPr>
            <a:xfrm>
              <a:off x="5080294" y="9471437"/>
              <a:ext cx="20112175" cy="0"/>
            </a:xfrm>
            <a:prstGeom prst="line">
              <a:avLst/>
            </a:prstGeom>
            <a:ln w="152400" cap="flat">
              <a:solidFill>
                <a:srgbClr val="8DC63F"/>
              </a:solidFill>
              <a:prstDash val="solid"/>
              <a:headEnd type="none" w="sm" len="sm"/>
              <a:tailEnd type="none" w="sm" len="sm"/>
            </a:ln>
          </p:spPr>
          <p:txBody>
            <a:bodyPr/>
            <a:lstStyle/>
            <a:p>
              <a:endParaRPr lang="en-GB"/>
            </a:p>
          </p:txBody>
        </p:sp>
        <p:sp>
          <p:nvSpPr>
            <p:cNvPr id="6" name="AutoShape 6"/>
            <p:cNvSpPr/>
            <p:nvPr/>
          </p:nvSpPr>
          <p:spPr>
            <a:xfrm>
              <a:off x="25055457" y="489"/>
              <a:ext cx="60814" cy="9470459"/>
            </a:xfrm>
            <a:prstGeom prst="line">
              <a:avLst/>
            </a:prstGeom>
            <a:ln w="152400" cap="flat">
              <a:solidFill>
                <a:srgbClr val="8DC63F"/>
              </a:solidFill>
              <a:prstDash val="solid"/>
              <a:headEnd type="none" w="sm" len="sm"/>
              <a:tailEnd type="none" w="sm" len="sm"/>
            </a:ln>
          </p:spPr>
          <p:txBody>
            <a:bodyPr/>
            <a:lstStyle/>
            <a:p>
              <a:endParaRPr lang="en-GB"/>
            </a:p>
          </p:txBody>
        </p:sp>
      </p:grpSp>
      <p:sp>
        <p:nvSpPr>
          <p:cNvPr id="7" name="TextBox 7"/>
          <p:cNvSpPr txBox="1"/>
          <p:nvPr/>
        </p:nvSpPr>
        <p:spPr>
          <a:xfrm>
            <a:off x="2642567" y="2536021"/>
            <a:ext cx="14837896" cy="7028815"/>
          </a:xfrm>
          <a:prstGeom prst="rect">
            <a:avLst/>
          </a:prstGeom>
        </p:spPr>
        <p:txBody>
          <a:bodyPr lIns="0" tIns="0" rIns="0" bIns="0" rtlCol="0" anchor="t">
            <a:spAutoFit/>
          </a:bodyPr>
          <a:lstStyle/>
          <a:p>
            <a:pPr algn="l">
              <a:lnSpc>
                <a:spcPts val="6719"/>
              </a:lnSpc>
            </a:pPr>
            <a:r>
              <a:rPr lang="en-US" sz="4799">
                <a:solidFill>
                  <a:srgbClr val="FFFFFF"/>
                </a:solidFill>
                <a:latin typeface="Urbanist 1"/>
                <a:ea typeface="Urbanist 1"/>
                <a:cs typeface="Urbanist 1"/>
                <a:sym typeface="Urbanist 1"/>
              </a:rPr>
              <a:t>Ffurflen Gofrestru a Ffurflen Gwybodaeth Ychwanegol</a:t>
            </a:r>
          </a:p>
          <a:p>
            <a:pPr algn="l">
              <a:lnSpc>
                <a:spcPts val="6999"/>
              </a:lnSpc>
            </a:pPr>
            <a:endParaRPr lang="en-US" sz="4799">
              <a:solidFill>
                <a:srgbClr val="FFFFFF"/>
              </a:solidFill>
              <a:latin typeface="Urbanist 1"/>
              <a:ea typeface="Urbanist 1"/>
              <a:cs typeface="Urbanist 1"/>
              <a:sym typeface="Urbanist 1"/>
            </a:endParaRPr>
          </a:p>
          <a:p>
            <a:pPr algn="l">
              <a:lnSpc>
                <a:spcPts val="6999"/>
              </a:lnSpc>
            </a:pPr>
            <a:r>
              <a:rPr lang="en-US" sz="4999">
                <a:solidFill>
                  <a:srgbClr val="FFFFFF"/>
                </a:solidFill>
                <a:latin typeface="Urbanist 1"/>
                <a:ea typeface="Urbanist 1"/>
                <a:cs typeface="Urbanist 1"/>
                <a:sym typeface="Urbanist 1"/>
              </a:rPr>
              <a:t>Gwiriad DBS Manwl</a:t>
            </a:r>
          </a:p>
          <a:p>
            <a:pPr algn="l">
              <a:lnSpc>
                <a:spcPts val="6999"/>
              </a:lnSpc>
            </a:pPr>
            <a:endParaRPr lang="en-US" sz="4999">
              <a:solidFill>
                <a:srgbClr val="FFFFFF"/>
              </a:solidFill>
              <a:latin typeface="Urbanist 1"/>
              <a:ea typeface="Urbanist 1"/>
              <a:cs typeface="Urbanist 1"/>
              <a:sym typeface="Urbanist 1"/>
            </a:endParaRPr>
          </a:p>
          <a:p>
            <a:pPr algn="l">
              <a:lnSpc>
                <a:spcPts val="6999"/>
              </a:lnSpc>
            </a:pPr>
            <a:r>
              <a:rPr lang="en-US" sz="4999">
                <a:solidFill>
                  <a:srgbClr val="FFFFFF"/>
                </a:solidFill>
                <a:latin typeface="Urbanist 1"/>
                <a:ea typeface="Urbanist 1"/>
                <a:cs typeface="Urbanist 1"/>
                <a:sym typeface="Urbanist 1"/>
              </a:rPr>
              <a:t>Hawl i Weithio</a:t>
            </a:r>
          </a:p>
          <a:p>
            <a:pPr algn="l">
              <a:lnSpc>
                <a:spcPts val="6999"/>
              </a:lnSpc>
            </a:pPr>
            <a:endParaRPr lang="en-US" sz="4999">
              <a:solidFill>
                <a:srgbClr val="FFFFFF"/>
              </a:solidFill>
              <a:latin typeface="Urbanist 1"/>
              <a:ea typeface="Urbanist 1"/>
              <a:cs typeface="Urbanist 1"/>
              <a:sym typeface="Urbanist 1"/>
            </a:endParaRPr>
          </a:p>
          <a:p>
            <a:pPr algn="l">
              <a:lnSpc>
                <a:spcPts val="6999"/>
              </a:lnSpc>
            </a:pPr>
            <a:r>
              <a:rPr lang="en-US" sz="4999">
                <a:solidFill>
                  <a:srgbClr val="FFFFFF"/>
                </a:solidFill>
                <a:latin typeface="Urbanist 1"/>
                <a:ea typeface="Urbanist 1"/>
                <a:cs typeface="Urbanist 1"/>
                <a:sym typeface="Urbanist 1"/>
              </a:rPr>
              <a:t>Hyfforddiant Gorfodol â Thâl</a:t>
            </a:r>
          </a:p>
          <a:p>
            <a:pPr algn="l">
              <a:lnSpc>
                <a:spcPts val="6999"/>
              </a:lnSpc>
            </a:pPr>
            <a:endParaRPr lang="en-US" sz="4999">
              <a:solidFill>
                <a:srgbClr val="FFFFFF"/>
              </a:solidFill>
              <a:latin typeface="Urbanist 1"/>
              <a:ea typeface="Urbanist 1"/>
              <a:cs typeface="Urbanist 1"/>
              <a:sym typeface="Urbanist 1"/>
            </a:endParaRPr>
          </a:p>
        </p:txBody>
      </p:sp>
      <p:sp>
        <p:nvSpPr>
          <p:cNvPr id="8" name="Freeform 8"/>
          <p:cNvSpPr/>
          <p:nvPr/>
        </p:nvSpPr>
        <p:spPr>
          <a:xfrm rot="-10800000">
            <a:off x="1804186" y="6276364"/>
            <a:ext cx="641983" cy="625131"/>
          </a:xfrm>
          <a:custGeom>
            <a:avLst/>
            <a:gdLst/>
            <a:ahLst/>
            <a:cxnLst/>
            <a:rect l="l" t="t" r="r" b="b"/>
            <a:pathLst>
              <a:path w="641983" h="625131">
                <a:moveTo>
                  <a:pt x="0" y="0"/>
                </a:moveTo>
                <a:lnTo>
                  <a:pt x="641983" y="0"/>
                </a:lnTo>
                <a:lnTo>
                  <a:pt x="641983" y="625131"/>
                </a:lnTo>
                <a:lnTo>
                  <a:pt x="0" y="62513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9" name="Freeform 9"/>
          <p:cNvSpPr/>
          <p:nvPr/>
        </p:nvSpPr>
        <p:spPr>
          <a:xfrm rot="-10800000">
            <a:off x="1804186" y="8082595"/>
            <a:ext cx="641983" cy="625131"/>
          </a:xfrm>
          <a:custGeom>
            <a:avLst/>
            <a:gdLst/>
            <a:ahLst/>
            <a:cxnLst/>
            <a:rect l="l" t="t" r="r" b="b"/>
            <a:pathLst>
              <a:path w="641983" h="625131">
                <a:moveTo>
                  <a:pt x="0" y="0"/>
                </a:moveTo>
                <a:lnTo>
                  <a:pt x="641983" y="0"/>
                </a:lnTo>
                <a:lnTo>
                  <a:pt x="641983" y="625131"/>
                </a:lnTo>
                <a:lnTo>
                  <a:pt x="0" y="62513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rot="-10800000">
            <a:off x="1804186" y="4466077"/>
            <a:ext cx="641983" cy="625131"/>
          </a:xfrm>
          <a:custGeom>
            <a:avLst/>
            <a:gdLst/>
            <a:ahLst/>
            <a:cxnLst/>
            <a:rect l="l" t="t" r="r" b="b"/>
            <a:pathLst>
              <a:path w="641983" h="625131">
                <a:moveTo>
                  <a:pt x="0" y="0"/>
                </a:moveTo>
                <a:lnTo>
                  <a:pt x="641983" y="0"/>
                </a:lnTo>
                <a:lnTo>
                  <a:pt x="641983" y="625130"/>
                </a:lnTo>
                <a:lnTo>
                  <a:pt x="0" y="62513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1" name="Freeform 11"/>
          <p:cNvSpPr/>
          <p:nvPr/>
        </p:nvSpPr>
        <p:spPr>
          <a:xfrm rot="-10800000">
            <a:off x="1804186" y="2640796"/>
            <a:ext cx="641983" cy="625131"/>
          </a:xfrm>
          <a:custGeom>
            <a:avLst/>
            <a:gdLst/>
            <a:ahLst/>
            <a:cxnLst/>
            <a:rect l="l" t="t" r="r" b="b"/>
            <a:pathLst>
              <a:path w="641983" h="625131">
                <a:moveTo>
                  <a:pt x="0" y="0"/>
                </a:moveTo>
                <a:lnTo>
                  <a:pt x="641983" y="0"/>
                </a:lnTo>
                <a:lnTo>
                  <a:pt x="641983" y="625131"/>
                </a:lnTo>
                <a:lnTo>
                  <a:pt x="0" y="62513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2" name="Freeform 12"/>
          <p:cNvSpPr/>
          <p:nvPr/>
        </p:nvSpPr>
        <p:spPr>
          <a:xfrm rot="-9488277">
            <a:off x="15566157" y="-253920"/>
            <a:ext cx="3386285" cy="2364243"/>
          </a:xfrm>
          <a:custGeom>
            <a:avLst/>
            <a:gdLst/>
            <a:ahLst/>
            <a:cxnLst/>
            <a:rect l="l" t="t" r="r" b="b"/>
            <a:pathLst>
              <a:path w="3386285" h="2364243">
                <a:moveTo>
                  <a:pt x="0" y="0"/>
                </a:moveTo>
                <a:lnTo>
                  <a:pt x="3386286" y="0"/>
                </a:lnTo>
                <a:lnTo>
                  <a:pt x="3386286" y="2364243"/>
                </a:lnTo>
                <a:lnTo>
                  <a:pt x="0" y="2364243"/>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3" name="TextBox 13"/>
          <p:cNvSpPr txBox="1"/>
          <p:nvPr/>
        </p:nvSpPr>
        <p:spPr>
          <a:xfrm>
            <a:off x="1281697" y="933450"/>
            <a:ext cx="15764532" cy="1854835"/>
          </a:xfrm>
          <a:prstGeom prst="rect">
            <a:avLst/>
          </a:prstGeom>
        </p:spPr>
        <p:txBody>
          <a:bodyPr lIns="0" tIns="0" rIns="0" bIns="0" rtlCol="0" anchor="t">
            <a:spAutoFit/>
          </a:bodyPr>
          <a:lstStyle/>
          <a:p>
            <a:pPr algn="l">
              <a:lnSpc>
                <a:spcPts val="7280"/>
              </a:lnSpc>
            </a:pPr>
            <a:r>
              <a:rPr lang="en-US" sz="5200">
                <a:solidFill>
                  <a:srgbClr val="FFFFFF"/>
                </a:solidFill>
                <a:latin typeface="Urbanist 2"/>
                <a:ea typeface="Urbanist 2"/>
                <a:cs typeface="Urbanist 2"/>
                <a:sym typeface="Urbanist 2"/>
              </a:rPr>
              <a:t>Bydd ein Tîm yn eich cynorthwyo gyda'r camau hyn!</a:t>
            </a:r>
          </a:p>
          <a:p>
            <a:pPr algn="l">
              <a:lnSpc>
                <a:spcPts val="7699"/>
              </a:lnSpc>
            </a:pPr>
            <a:endParaRPr lang="en-US" sz="5200">
              <a:solidFill>
                <a:srgbClr val="FFFFFF"/>
              </a:solidFill>
              <a:latin typeface="Urbanist 2"/>
              <a:ea typeface="Urbanist 2"/>
              <a:cs typeface="Urbanist 2"/>
              <a:sym typeface="Urbanist 2"/>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1C2C3B"/>
        </a:solidFill>
        <a:effectLst/>
      </p:bgPr>
    </p:bg>
    <p:spTree>
      <p:nvGrpSpPr>
        <p:cNvPr id="1" name=""/>
        <p:cNvGrpSpPr/>
        <p:nvPr/>
      </p:nvGrpSpPr>
      <p:grpSpPr>
        <a:xfrm>
          <a:off x="0" y="0"/>
          <a:ext cx="0" cy="0"/>
          <a:chOff x="0" y="0"/>
          <a:chExt cx="0" cy="0"/>
        </a:xfrm>
      </p:grpSpPr>
      <p:sp>
        <p:nvSpPr>
          <p:cNvPr id="2" name="Freeform 2"/>
          <p:cNvSpPr/>
          <p:nvPr/>
        </p:nvSpPr>
        <p:spPr>
          <a:xfrm>
            <a:off x="231210" y="337652"/>
            <a:ext cx="1209675" cy="1181100"/>
          </a:xfrm>
          <a:custGeom>
            <a:avLst/>
            <a:gdLst/>
            <a:ahLst/>
            <a:cxnLst/>
            <a:rect l="l" t="t" r="r" b="b"/>
            <a:pathLst>
              <a:path w="1209675" h="1181100">
                <a:moveTo>
                  <a:pt x="0" y="0"/>
                </a:moveTo>
                <a:lnTo>
                  <a:pt x="1209675" y="0"/>
                </a:lnTo>
                <a:lnTo>
                  <a:pt x="1209675" y="1181100"/>
                </a:lnTo>
                <a:lnTo>
                  <a:pt x="0" y="1181100"/>
                </a:lnTo>
                <a:lnTo>
                  <a:pt x="0" y="0"/>
                </a:lnTo>
                <a:close/>
              </a:path>
            </a:pathLst>
          </a:custGeom>
          <a:blipFill>
            <a:blip r:embed="rId2"/>
            <a:stretch>
              <a:fillRect/>
            </a:stretch>
          </a:blipFill>
        </p:spPr>
        <p:txBody>
          <a:bodyPr/>
          <a:lstStyle/>
          <a:p>
            <a:endParaRPr lang="en-GB"/>
          </a:p>
        </p:txBody>
      </p:sp>
      <p:grpSp>
        <p:nvGrpSpPr>
          <p:cNvPr id="3" name="Group 3"/>
          <p:cNvGrpSpPr/>
          <p:nvPr/>
        </p:nvGrpSpPr>
        <p:grpSpPr>
          <a:xfrm>
            <a:off x="-1158461" y="2528514"/>
            <a:ext cx="18894352" cy="8120831"/>
            <a:chOff x="0" y="0"/>
            <a:chExt cx="25192469" cy="10827775"/>
          </a:xfrm>
        </p:grpSpPr>
        <p:sp>
          <p:nvSpPr>
            <p:cNvPr id="4" name="Freeform 4"/>
            <p:cNvSpPr/>
            <p:nvPr/>
          </p:nvSpPr>
          <p:spPr>
            <a:xfrm>
              <a:off x="0" y="1165020"/>
              <a:ext cx="5038503" cy="9662755"/>
            </a:xfrm>
            <a:custGeom>
              <a:avLst/>
              <a:gdLst/>
              <a:ahLst/>
              <a:cxnLst/>
              <a:rect l="l" t="t" r="r" b="b"/>
              <a:pathLst>
                <a:path w="5038503" h="9662755">
                  <a:moveTo>
                    <a:pt x="0" y="0"/>
                  </a:moveTo>
                  <a:lnTo>
                    <a:pt x="5038503" y="0"/>
                  </a:lnTo>
                  <a:lnTo>
                    <a:pt x="5038503" y="9662755"/>
                  </a:lnTo>
                  <a:lnTo>
                    <a:pt x="0" y="9662755"/>
                  </a:lnTo>
                  <a:lnTo>
                    <a:pt x="0" y="0"/>
                  </a:lnTo>
                  <a:close/>
                </a:path>
              </a:pathLst>
            </a:custGeom>
            <a:blipFill>
              <a:blip>
                <a:extLst>
                  <a:ext uri="{96DAC541-7B7A-43D3-8B79-37D633B846F1}">
                    <asvg:svgBlip xmlns:asvg="http://schemas.microsoft.com/office/drawing/2016/SVG/main" r:embed="rId3"/>
                  </a:ext>
                </a:extLst>
              </a:blip>
              <a:stretch>
                <a:fillRect t="-12125" r="-399999"/>
              </a:stretch>
            </a:blipFill>
          </p:spPr>
          <p:txBody>
            <a:bodyPr/>
            <a:lstStyle/>
            <a:p>
              <a:endParaRPr lang="en-GB"/>
            </a:p>
          </p:txBody>
        </p:sp>
        <p:sp>
          <p:nvSpPr>
            <p:cNvPr id="5" name="AutoShape 5"/>
            <p:cNvSpPr/>
            <p:nvPr/>
          </p:nvSpPr>
          <p:spPr>
            <a:xfrm>
              <a:off x="5080294" y="9471437"/>
              <a:ext cx="20112175" cy="0"/>
            </a:xfrm>
            <a:prstGeom prst="line">
              <a:avLst/>
            </a:prstGeom>
            <a:ln w="152400" cap="flat">
              <a:solidFill>
                <a:srgbClr val="8DC63F"/>
              </a:solidFill>
              <a:prstDash val="solid"/>
              <a:headEnd type="none" w="sm" len="sm"/>
              <a:tailEnd type="none" w="sm" len="sm"/>
            </a:ln>
          </p:spPr>
          <p:txBody>
            <a:bodyPr/>
            <a:lstStyle/>
            <a:p>
              <a:endParaRPr lang="en-GB"/>
            </a:p>
          </p:txBody>
        </p:sp>
        <p:sp>
          <p:nvSpPr>
            <p:cNvPr id="6" name="AutoShape 6"/>
            <p:cNvSpPr/>
            <p:nvPr/>
          </p:nvSpPr>
          <p:spPr>
            <a:xfrm>
              <a:off x="25055457" y="489"/>
              <a:ext cx="60814" cy="9470459"/>
            </a:xfrm>
            <a:prstGeom prst="line">
              <a:avLst/>
            </a:prstGeom>
            <a:ln w="152400" cap="flat">
              <a:solidFill>
                <a:srgbClr val="8DC63F"/>
              </a:solidFill>
              <a:prstDash val="solid"/>
              <a:headEnd type="none" w="sm" len="sm"/>
              <a:tailEnd type="none" w="sm" len="sm"/>
            </a:ln>
          </p:spPr>
          <p:txBody>
            <a:bodyPr/>
            <a:lstStyle/>
            <a:p>
              <a:endParaRPr lang="en-GB"/>
            </a:p>
          </p:txBody>
        </p:sp>
      </p:grpSp>
      <p:sp>
        <p:nvSpPr>
          <p:cNvPr id="7" name="TextBox 7"/>
          <p:cNvSpPr txBox="1"/>
          <p:nvPr/>
        </p:nvSpPr>
        <p:spPr>
          <a:xfrm>
            <a:off x="3280695" y="2589114"/>
            <a:ext cx="14455196" cy="6169025"/>
          </a:xfrm>
          <a:prstGeom prst="rect">
            <a:avLst/>
          </a:prstGeom>
        </p:spPr>
        <p:txBody>
          <a:bodyPr lIns="0" tIns="0" rIns="0" bIns="0" rtlCol="0" anchor="t">
            <a:spAutoFit/>
          </a:bodyPr>
          <a:lstStyle/>
          <a:p>
            <a:pPr algn="l">
              <a:lnSpc>
                <a:spcPts val="6999"/>
              </a:lnSpc>
            </a:pPr>
            <a:r>
              <a:rPr lang="en-US" sz="4999">
                <a:solidFill>
                  <a:srgbClr val="FFFFFF"/>
                </a:solidFill>
                <a:latin typeface="Urbanist 1"/>
                <a:ea typeface="Urbanist 1"/>
                <a:cs typeface="Urbanist 1"/>
                <a:sym typeface="Urbanist 1"/>
              </a:rPr>
              <a:t>Registration Form and Additional Information Form</a:t>
            </a:r>
          </a:p>
          <a:p>
            <a:pPr algn="l">
              <a:lnSpc>
                <a:spcPts val="6999"/>
              </a:lnSpc>
            </a:pPr>
            <a:endParaRPr lang="en-US" sz="4999">
              <a:solidFill>
                <a:srgbClr val="FFFFFF"/>
              </a:solidFill>
              <a:latin typeface="Urbanist 1"/>
              <a:ea typeface="Urbanist 1"/>
              <a:cs typeface="Urbanist 1"/>
              <a:sym typeface="Urbanist 1"/>
            </a:endParaRPr>
          </a:p>
          <a:p>
            <a:pPr algn="l">
              <a:lnSpc>
                <a:spcPts val="6999"/>
              </a:lnSpc>
            </a:pPr>
            <a:r>
              <a:rPr lang="en-US" sz="4999">
                <a:solidFill>
                  <a:srgbClr val="FFFFFF"/>
                </a:solidFill>
                <a:latin typeface="Urbanist 1"/>
                <a:ea typeface="Urbanist 1"/>
                <a:cs typeface="Urbanist 1"/>
                <a:sym typeface="Urbanist 1"/>
              </a:rPr>
              <a:t>Enhanced DBS Check</a:t>
            </a:r>
          </a:p>
          <a:p>
            <a:pPr algn="l">
              <a:lnSpc>
                <a:spcPts val="6999"/>
              </a:lnSpc>
            </a:pPr>
            <a:r>
              <a:rPr lang="en-US" sz="4999">
                <a:solidFill>
                  <a:srgbClr val="FFFFFF"/>
                </a:solidFill>
                <a:latin typeface="Urbanist 1"/>
                <a:ea typeface="Urbanist 1"/>
                <a:cs typeface="Urbanist 1"/>
                <a:sym typeface="Urbanist 1"/>
              </a:rPr>
              <a:t> </a:t>
            </a:r>
          </a:p>
          <a:p>
            <a:pPr algn="l">
              <a:lnSpc>
                <a:spcPts val="6999"/>
              </a:lnSpc>
            </a:pPr>
            <a:r>
              <a:rPr lang="en-US" sz="4999">
                <a:solidFill>
                  <a:srgbClr val="FFFFFF"/>
                </a:solidFill>
                <a:latin typeface="Urbanist 1"/>
                <a:ea typeface="Urbanist 1"/>
                <a:cs typeface="Urbanist 1"/>
                <a:sym typeface="Urbanist 1"/>
              </a:rPr>
              <a:t>Right to Work</a:t>
            </a:r>
          </a:p>
          <a:p>
            <a:pPr algn="l">
              <a:lnSpc>
                <a:spcPts val="6999"/>
              </a:lnSpc>
            </a:pPr>
            <a:endParaRPr lang="en-US" sz="4999">
              <a:solidFill>
                <a:srgbClr val="FFFFFF"/>
              </a:solidFill>
              <a:latin typeface="Urbanist 1"/>
              <a:ea typeface="Urbanist 1"/>
              <a:cs typeface="Urbanist 1"/>
              <a:sym typeface="Urbanist 1"/>
            </a:endParaRPr>
          </a:p>
          <a:p>
            <a:pPr algn="l">
              <a:lnSpc>
                <a:spcPts val="6999"/>
              </a:lnSpc>
            </a:pPr>
            <a:r>
              <a:rPr lang="en-US" sz="4999">
                <a:solidFill>
                  <a:srgbClr val="FFFFFF"/>
                </a:solidFill>
                <a:latin typeface="Urbanist 1"/>
                <a:ea typeface="Urbanist 1"/>
                <a:cs typeface="Urbanist 1"/>
                <a:sym typeface="Urbanist 1"/>
              </a:rPr>
              <a:t>Compulsory Paid Training</a:t>
            </a:r>
          </a:p>
        </p:txBody>
      </p:sp>
      <p:sp>
        <p:nvSpPr>
          <p:cNvPr id="8" name="Freeform 8"/>
          <p:cNvSpPr/>
          <p:nvPr/>
        </p:nvSpPr>
        <p:spPr>
          <a:xfrm rot="-10800000">
            <a:off x="2446169" y="6276364"/>
            <a:ext cx="641983" cy="625131"/>
          </a:xfrm>
          <a:custGeom>
            <a:avLst/>
            <a:gdLst/>
            <a:ahLst/>
            <a:cxnLst/>
            <a:rect l="l" t="t" r="r" b="b"/>
            <a:pathLst>
              <a:path w="641983" h="625131">
                <a:moveTo>
                  <a:pt x="0" y="0"/>
                </a:moveTo>
                <a:lnTo>
                  <a:pt x="641983" y="0"/>
                </a:lnTo>
                <a:lnTo>
                  <a:pt x="641983" y="625131"/>
                </a:lnTo>
                <a:lnTo>
                  <a:pt x="0" y="62513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9" name="Freeform 9"/>
          <p:cNvSpPr/>
          <p:nvPr/>
        </p:nvSpPr>
        <p:spPr>
          <a:xfrm rot="-10800000">
            <a:off x="2446169" y="8104434"/>
            <a:ext cx="641983" cy="625131"/>
          </a:xfrm>
          <a:custGeom>
            <a:avLst/>
            <a:gdLst/>
            <a:ahLst/>
            <a:cxnLst/>
            <a:rect l="l" t="t" r="r" b="b"/>
            <a:pathLst>
              <a:path w="641983" h="625131">
                <a:moveTo>
                  <a:pt x="0" y="0"/>
                </a:moveTo>
                <a:lnTo>
                  <a:pt x="641983" y="0"/>
                </a:lnTo>
                <a:lnTo>
                  <a:pt x="641983" y="625131"/>
                </a:lnTo>
                <a:lnTo>
                  <a:pt x="0" y="62513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rot="-10800000">
            <a:off x="2446169" y="4466077"/>
            <a:ext cx="641983" cy="625131"/>
          </a:xfrm>
          <a:custGeom>
            <a:avLst/>
            <a:gdLst/>
            <a:ahLst/>
            <a:cxnLst/>
            <a:rect l="l" t="t" r="r" b="b"/>
            <a:pathLst>
              <a:path w="641983" h="625131">
                <a:moveTo>
                  <a:pt x="0" y="0"/>
                </a:moveTo>
                <a:lnTo>
                  <a:pt x="641983" y="0"/>
                </a:lnTo>
                <a:lnTo>
                  <a:pt x="641983" y="625130"/>
                </a:lnTo>
                <a:lnTo>
                  <a:pt x="0" y="62513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1" name="Freeform 11"/>
          <p:cNvSpPr/>
          <p:nvPr/>
        </p:nvSpPr>
        <p:spPr>
          <a:xfrm rot="-10800000">
            <a:off x="2446169" y="2655789"/>
            <a:ext cx="641983" cy="625131"/>
          </a:xfrm>
          <a:custGeom>
            <a:avLst/>
            <a:gdLst/>
            <a:ahLst/>
            <a:cxnLst/>
            <a:rect l="l" t="t" r="r" b="b"/>
            <a:pathLst>
              <a:path w="641983" h="625131">
                <a:moveTo>
                  <a:pt x="0" y="0"/>
                </a:moveTo>
                <a:lnTo>
                  <a:pt x="641983" y="0"/>
                </a:lnTo>
                <a:lnTo>
                  <a:pt x="641983" y="625131"/>
                </a:lnTo>
                <a:lnTo>
                  <a:pt x="0" y="62513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2" name="Freeform 12"/>
          <p:cNvSpPr/>
          <p:nvPr/>
        </p:nvSpPr>
        <p:spPr>
          <a:xfrm rot="-9488277">
            <a:off x="15566157" y="-253920"/>
            <a:ext cx="3386285" cy="2364243"/>
          </a:xfrm>
          <a:custGeom>
            <a:avLst/>
            <a:gdLst/>
            <a:ahLst/>
            <a:cxnLst/>
            <a:rect l="l" t="t" r="r" b="b"/>
            <a:pathLst>
              <a:path w="3386285" h="2364243">
                <a:moveTo>
                  <a:pt x="0" y="0"/>
                </a:moveTo>
                <a:lnTo>
                  <a:pt x="3386286" y="0"/>
                </a:lnTo>
                <a:lnTo>
                  <a:pt x="3386286" y="2364243"/>
                </a:lnTo>
                <a:lnTo>
                  <a:pt x="0" y="2364243"/>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3" name="TextBox 13"/>
          <p:cNvSpPr txBox="1"/>
          <p:nvPr/>
        </p:nvSpPr>
        <p:spPr>
          <a:xfrm>
            <a:off x="2873930" y="923925"/>
            <a:ext cx="14172299" cy="936625"/>
          </a:xfrm>
          <a:prstGeom prst="rect">
            <a:avLst/>
          </a:prstGeom>
        </p:spPr>
        <p:txBody>
          <a:bodyPr lIns="0" tIns="0" rIns="0" bIns="0" rtlCol="0" anchor="t">
            <a:spAutoFit/>
          </a:bodyPr>
          <a:lstStyle/>
          <a:p>
            <a:pPr algn="l">
              <a:lnSpc>
                <a:spcPts val="7699"/>
              </a:lnSpc>
            </a:pPr>
            <a:r>
              <a:rPr lang="en-US" sz="5499">
                <a:solidFill>
                  <a:srgbClr val="FFFFFF"/>
                </a:solidFill>
                <a:latin typeface="Urbanist 2"/>
                <a:ea typeface="Urbanist 2"/>
                <a:cs typeface="Urbanist 2"/>
                <a:sym typeface="Urbanist 2"/>
              </a:rPr>
              <a:t>Our Team will assist you with these steps!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1C2C3B"/>
        </a:solidFill>
        <a:effectLst/>
      </p:bgPr>
    </p:bg>
    <p:spTree>
      <p:nvGrpSpPr>
        <p:cNvPr id="1" name=""/>
        <p:cNvGrpSpPr/>
        <p:nvPr/>
      </p:nvGrpSpPr>
      <p:grpSpPr>
        <a:xfrm>
          <a:off x="0" y="0"/>
          <a:ext cx="0" cy="0"/>
          <a:chOff x="0" y="0"/>
          <a:chExt cx="0" cy="0"/>
        </a:xfrm>
      </p:grpSpPr>
      <p:sp>
        <p:nvSpPr>
          <p:cNvPr id="2" name="TextBox 2"/>
          <p:cNvSpPr txBox="1"/>
          <p:nvPr/>
        </p:nvSpPr>
        <p:spPr>
          <a:xfrm>
            <a:off x="2560484" y="201043"/>
            <a:ext cx="12810667" cy="946150"/>
          </a:xfrm>
          <a:prstGeom prst="rect">
            <a:avLst/>
          </a:prstGeom>
        </p:spPr>
        <p:txBody>
          <a:bodyPr lIns="0" tIns="0" rIns="0" bIns="0" rtlCol="0" anchor="t">
            <a:spAutoFit/>
          </a:bodyPr>
          <a:lstStyle/>
          <a:p>
            <a:pPr algn="ctr">
              <a:lnSpc>
                <a:spcPts val="7700"/>
              </a:lnSpc>
              <a:spcBef>
                <a:spcPct val="0"/>
              </a:spcBef>
            </a:pPr>
            <a:r>
              <a:rPr lang="en-US" sz="5500">
                <a:solidFill>
                  <a:srgbClr val="FFFFFF"/>
                </a:solidFill>
                <a:latin typeface="Urbanist 2"/>
                <a:ea typeface="Urbanist 2"/>
                <a:cs typeface="Urbanist 2"/>
                <a:sym typeface="Urbanist 2"/>
              </a:rPr>
              <a:t>Dyddiadau’r Prosiectau...Project Dates </a:t>
            </a:r>
          </a:p>
        </p:txBody>
      </p:sp>
      <p:sp>
        <p:nvSpPr>
          <p:cNvPr id="3" name="TextBox 3"/>
          <p:cNvSpPr txBox="1"/>
          <p:nvPr/>
        </p:nvSpPr>
        <p:spPr>
          <a:xfrm>
            <a:off x="-639351" y="1656656"/>
            <a:ext cx="7891719" cy="6840339"/>
          </a:xfrm>
          <a:prstGeom prst="rect">
            <a:avLst/>
          </a:prstGeom>
        </p:spPr>
        <p:txBody>
          <a:bodyPr lIns="0" tIns="0" rIns="0" bIns="0" rtlCol="0" anchor="t">
            <a:spAutoFit/>
          </a:bodyPr>
          <a:lstStyle/>
          <a:p>
            <a:pPr algn="ctr">
              <a:lnSpc>
                <a:spcPts val="4648"/>
              </a:lnSpc>
            </a:pPr>
            <a:r>
              <a:rPr lang="en-US" sz="3320">
                <a:solidFill>
                  <a:srgbClr val="FFFFFF"/>
                </a:solidFill>
                <a:latin typeface="Acumin Variable Concept"/>
                <a:ea typeface="Acumin Variable Concept"/>
                <a:cs typeface="Acumin Variable Concept"/>
                <a:sym typeface="Acumin Variable Concept"/>
              </a:rPr>
              <a:t> </a:t>
            </a:r>
          </a:p>
          <a:p>
            <a:pPr algn="ctr">
              <a:lnSpc>
                <a:spcPts val="5908"/>
              </a:lnSpc>
            </a:pPr>
            <a:r>
              <a:rPr lang="en-US" sz="4220">
                <a:solidFill>
                  <a:srgbClr val="FFFFFF"/>
                </a:solidFill>
                <a:latin typeface="Acumin Variable Concept"/>
                <a:ea typeface="Acumin Variable Concept"/>
                <a:cs typeface="Acumin Variable Concept"/>
                <a:sym typeface="Acumin Variable Concept"/>
              </a:rPr>
              <a:t>Prosiect Craidd</a:t>
            </a:r>
          </a:p>
          <a:p>
            <a:pPr algn="ctr">
              <a:lnSpc>
                <a:spcPts val="5908"/>
              </a:lnSpc>
            </a:pPr>
            <a:r>
              <a:rPr lang="en-US" sz="4220">
                <a:solidFill>
                  <a:srgbClr val="FFFFFF"/>
                </a:solidFill>
                <a:latin typeface="Acumin Variable Concept"/>
                <a:ea typeface="Acumin Variable Concept"/>
                <a:cs typeface="Acumin Variable Concept"/>
                <a:sym typeface="Acumin Variable Concept"/>
              </a:rPr>
              <a:t>Core Project </a:t>
            </a:r>
          </a:p>
          <a:p>
            <a:pPr algn="ctr">
              <a:lnSpc>
                <a:spcPts val="4648"/>
              </a:lnSpc>
            </a:pPr>
            <a:endParaRPr lang="en-US" sz="4220">
              <a:solidFill>
                <a:srgbClr val="FFFFFF"/>
              </a:solidFill>
              <a:latin typeface="Acumin Variable Concept"/>
              <a:ea typeface="Acumin Variable Concept"/>
              <a:cs typeface="Acumin Variable Concept"/>
              <a:sym typeface="Acumin Variable Concept"/>
            </a:endParaRPr>
          </a:p>
          <a:p>
            <a:pPr algn="ctr">
              <a:lnSpc>
                <a:spcPts val="4928"/>
              </a:lnSpc>
            </a:pPr>
            <a:r>
              <a:rPr lang="en-US" sz="3520">
                <a:solidFill>
                  <a:srgbClr val="FFFFFF"/>
                </a:solidFill>
                <a:latin typeface="Acumin Variable Concept"/>
                <a:ea typeface="Acumin Variable Concept"/>
                <a:cs typeface="Acumin Variable Concept"/>
                <a:sym typeface="Acumin Variable Concept"/>
              </a:rPr>
              <a:t>28/09/26 - 04/12/26</a:t>
            </a:r>
          </a:p>
          <a:p>
            <a:pPr algn="ctr">
              <a:lnSpc>
                <a:spcPts val="4928"/>
              </a:lnSpc>
            </a:pPr>
            <a:r>
              <a:rPr lang="en-US" sz="3520">
                <a:solidFill>
                  <a:srgbClr val="FFFFFF"/>
                </a:solidFill>
                <a:latin typeface="Acumin Variable Concept"/>
                <a:ea typeface="Acumin Variable Concept"/>
                <a:cs typeface="Acumin Variable Concept"/>
                <a:sym typeface="Acumin Variable Concept"/>
              </a:rPr>
              <a:t>01/02/27 - 09/04/27 </a:t>
            </a:r>
          </a:p>
          <a:p>
            <a:pPr algn="ctr">
              <a:lnSpc>
                <a:spcPts val="4648"/>
              </a:lnSpc>
            </a:pPr>
            <a:endParaRPr lang="en-US" sz="3520">
              <a:solidFill>
                <a:srgbClr val="FFFFFF"/>
              </a:solidFill>
              <a:latin typeface="Acumin Variable Concept"/>
              <a:ea typeface="Acumin Variable Concept"/>
              <a:cs typeface="Acumin Variable Concept"/>
              <a:sym typeface="Acumin Variable Concept"/>
            </a:endParaRPr>
          </a:p>
          <a:p>
            <a:pPr algn="ctr">
              <a:lnSpc>
                <a:spcPts val="4648"/>
              </a:lnSpc>
            </a:pPr>
            <a:r>
              <a:rPr lang="en-US" sz="3320">
                <a:solidFill>
                  <a:srgbClr val="FFFFFF"/>
                </a:solidFill>
                <a:latin typeface="Acumin Variable Concept"/>
                <a:ea typeface="Acumin Variable Concept"/>
                <a:cs typeface="Acumin Variable Concept"/>
                <a:sym typeface="Acumin Variable Concept"/>
              </a:rPr>
              <a:t> </a:t>
            </a:r>
          </a:p>
          <a:p>
            <a:pPr algn="ctr">
              <a:lnSpc>
                <a:spcPts val="4648"/>
              </a:lnSpc>
            </a:pPr>
            <a:r>
              <a:rPr lang="en-US" sz="3320">
                <a:solidFill>
                  <a:srgbClr val="FFFFFF"/>
                </a:solidFill>
                <a:latin typeface="Acumin Variable Concept"/>
                <a:ea typeface="Acumin Variable Concept"/>
                <a:cs typeface="Acumin Variable Concept"/>
                <a:sym typeface="Acumin Variable Concept"/>
              </a:rPr>
              <a:t> </a:t>
            </a:r>
          </a:p>
          <a:p>
            <a:pPr algn="ctr">
              <a:lnSpc>
                <a:spcPts val="4648"/>
              </a:lnSpc>
            </a:pPr>
            <a:endParaRPr lang="en-US" sz="3320">
              <a:solidFill>
                <a:srgbClr val="FFFFFF"/>
              </a:solidFill>
              <a:latin typeface="Acumin Variable Concept"/>
              <a:ea typeface="Acumin Variable Concept"/>
              <a:cs typeface="Acumin Variable Concept"/>
              <a:sym typeface="Acumin Variable Concept"/>
            </a:endParaRPr>
          </a:p>
          <a:p>
            <a:pPr algn="ctr">
              <a:lnSpc>
                <a:spcPts val="4648"/>
              </a:lnSpc>
            </a:pPr>
            <a:endParaRPr lang="en-US" sz="3320">
              <a:solidFill>
                <a:srgbClr val="FFFFFF"/>
              </a:solidFill>
              <a:latin typeface="Acumin Variable Concept"/>
              <a:ea typeface="Acumin Variable Concept"/>
              <a:cs typeface="Acumin Variable Concept"/>
              <a:sym typeface="Acumin Variable Concept"/>
            </a:endParaRPr>
          </a:p>
        </p:txBody>
      </p:sp>
      <p:sp>
        <p:nvSpPr>
          <p:cNvPr id="4" name="Freeform 4"/>
          <p:cNvSpPr/>
          <p:nvPr/>
        </p:nvSpPr>
        <p:spPr>
          <a:xfrm>
            <a:off x="2000622" y="6469801"/>
            <a:ext cx="2611772" cy="2184094"/>
          </a:xfrm>
          <a:custGeom>
            <a:avLst/>
            <a:gdLst/>
            <a:ahLst/>
            <a:cxnLst/>
            <a:rect l="l" t="t" r="r" b="b"/>
            <a:pathLst>
              <a:path w="2611772" h="2184094">
                <a:moveTo>
                  <a:pt x="0" y="0"/>
                </a:moveTo>
                <a:lnTo>
                  <a:pt x="2611772" y="0"/>
                </a:lnTo>
                <a:lnTo>
                  <a:pt x="2611772" y="2184094"/>
                </a:lnTo>
                <a:lnTo>
                  <a:pt x="0" y="2184094"/>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5" name="Freeform 5"/>
          <p:cNvSpPr/>
          <p:nvPr/>
        </p:nvSpPr>
        <p:spPr>
          <a:xfrm>
            <a:off x="7841109" y="1690118"/>
            <a:ext cx="2864421" cy="3031134"/>
          </a:xfrm>
          <a:custGeom>
            <a:avLst/>
            <a:gdLst/>
            <a:ahLst/>
            <a:cxnLst/>
            <a:rect l="l" t="t" r="r" b="b"/>
            <a:pathLst>
              <a:path w="2864421" h="3031134">
                <a:moveTo>
                  <a:pt x="0" y="0"/>
                </a:moveTo>
                <a:lnTo>
                  <a:pt x="2864421" y="0"/>
                </a:lnTo>
                <a:lnTo>
                  <a:pt x="2864421" y="3031134"/>
                </a:lnTo>
                <a:lnTo>
                  <a:pt x="0" y="3031134"/>
                </a:lnTo>
                <a:lnTo>
                  <a:pt x="0" y="0"/>
                </a:lnTo>
                <a:close/>
              </a:path>
            </a:pathLst>
          </a:custGeom>
          <a:blipFill>
            <a:blip>
              <a:alphaModFix amt="75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TextBox 6"/>
          <p:cNvSpPr txBox="1"/>
          <p:nvPr/>
        </p:nvSpPr>
        <p:spPr>
          <a:xfrm>
            <a:off x="6532501" y="5696074"/>
            <a:ext cx="5481638" cy="3531522"/>
          </a:xfrm>
          <a:prstGeom prst="rect">
            <a:avLst/>
          </a:prstGeom>
        </p:spPr>
        <p:txBody>
          <a:bodyPr lIns="0" tIns="0" rIns="0" bIns="0" rtlCol="0" anchor="t">
            <a:spAutoFit/>
          </a:bodyPr>
          <a:lstStyle/>
          <a:p>
            <a:pPr algn="ctr">
              <a:lnSpc>
                <a:spcPts val="6310"/>
              </a:lnSpc>
              <a:spcBef>
                <a:spcPct val="0"/>
              </a:spcBef>
            </a:pPr>
            <a:r>
              <a:rPr lang="en-US" sz="4290">
                <a:solidFill>
                  <a:srgbClr val="FFFFFF"/>
                </a:solidFill>
                <a:latin typeface="Acumin Variable Concept"/>
                <a:ea typeface="Acumin Variable Concept"/>
                <a:cs typeface="Acumin Variable Concept"/>
                <a:sym typeface="Acumin Variable Concept"/>
              </a:rPr>
              <a:t>Prosiect STEM Project </a:t>
            </a:r>
          </a:p>
          <a:p>
            <a:pPr algn="ctr">
              <a:lnSpc>
                <a:spcPts val="5280"/>
              </a:lnSpc>
              <a:spcBef>
                <a:spcPct val="0"/>
              </a:spcBef>
            </a:pPr>
            <a:endParaRPr lang="en-US" sz="4290">
              <a:solidFill>
                <a:srgbClr val="FFFFFF"/>
              </a:solidFill>
              <a:latin typeface="Acumin Variable Concept"/>
              <a:ea typeface="Acumin Variable Concept"/>
              <a:cs typeface="Acumin Variable Concept"/>
              <a:sym typeface="Acumin Variable Concept"/>
            </a:endParaRPr>
          </a:p>
          <a:p>
            <a:pPr algn="ctr">
              <a:lnSpc>
                <a:spcPts val="5280"/>
              </a:lnSpc>
              <a:spcBef>
                <a:spcPct val="0"/>
              </a:spcBef>
            </a:pPr>
            <a:r>
              <a:rPr lang="en-US" sz="3590">
                <a:solidFill>
                  <a:srgbClr val="FFFFFF"/>
                </a:solidFill>
                <a:latin typeface="Acumin Variable Concept"/>
                <a:ea typeface="Acumin Variable Concept"/>
                <a:cs typeface="Acumin Variable Concept"/>
                <a:sym typeface="Acumin Variable Concept"/>
              </a:rPr>
              <a:t>12/10/26 - 01/12/26</a:t>
            </a:r>
          </a:p>
          <a:p>
            <a:pPr algn="ctr">
              <a:lnSpc>
                <a:spcPts val="5280"/>
              </a:lnSpc>
              <a:spcBef>
                <a:spcPct val="0"/>
              </a:spcBef>
            </a:pPr>
            <a:r>
              <a:rPr lang="en-US" sz="3590">
                <a:solidFill>
                  <a:srgbClr val="FFFFFF"/>
                </a:solidFill>
                <a:latin typeface="Acumin Variable Concept"/>
                <a:ea typeface="Acumin Variable Concept"/>
                <a:cs typeface="Acumin Variable Concept"/>
                <a:sym typeface="Acumin Variable Concept"/>
              </a:rPr>
              <a:t>22/02/27 - 16/04/27</a:t>
            </a:r>
          </a:p>
          <a:p>
            <a:pPr algn="ctr">
              <a:lnSpc>
                <a:spcPts val="5280"/>
              </a:lnSpc>
              <a:spcBef>
                <a:spcPct val="0"/>
              </a:spcBef>
            </a:pPr>
            <a:r>
              <a:rPr lang="en-US" sz="3590">
                <a:solidFill>
                  <a:srgbClr val="FFFFFF"/>
                </a:solidFill>
                <a:latin typeface="Acumin Variable Concept"/>
                <a:ea typeface="Acumin Variable Concept"/>
                <a:cs typeface="Acumin Variable Concept"/>
                <a:sym typeface="Acumin Variable Concept"/>
              </a:rPr>
              <a:t>10/05/27 - 02/07/27</a:t>
            </a:r>
          </a:p>
        </p:txBody>
      </p:sp>
      <p:sp>
        <p:nvSpPr>
          <p:cNvPr id="7" name="TextBox 7"/>
          <p:cNvSpPr txBox="1"/>
          <p:nvPr/>
        </p:nvSpPr>
        <p:spPr>
          <a:xfrm>
            <a:off x="12030245" y="2071118"/>
            <a:ext cx="5451634" cy="4941570"/>
          </a:xfrm>
          <a:prstGeom prst="rect">
            <a:avLst/>
          </a:prstGeom>
        </p:spPr>
        <p:txBody>
          <a:bodyPr lIns="0" tIns="0" rIns="0" bIns="0" rtlCol="0" anchor="t">
            <a:spAutoFit/>
          </a:bodyPr>
          <a:lstStyle/>
          <a:p>
            <a:pPr algn="ctr">
              <a:lnSpc>
                <a:spcPts val="5880"/>
              </a:lnSpc>
            </a:pPr>
            <a:r>
              <a:rPr lang="en-US" sz="4200">
                <a:solidFill>
                  <a:srgbClr val="FFFFFF"/>
                </a:solidFill>
                <a:latin typeface="Acumin Variable Concept"/>
                <a:ea typeface="Acumin Variable Concept"/>
                <a:cs typeface="Acumin Variable Concept"/>
                <a:sym typeface="Acumin Variable Concept"/>
              </a:rPr>
              <a:t>Prosiect Gofalwyr Ifanc</a:t>
            </a:r>
          </a:p>
          <a:p>
            <a:pPr algn="ctr">
              <a:lnSpc>
                <a:spcPts val="5880"/>
              </a:lnSpc>
            </a:pPr>
            <a:r>
              <a:rPr lang="en-US" sz="4200">
                <a:solidFill>
                  <a:srgbClr val="FFFFFF"/>
                </a:solidFill>
                <a:latin typeface="Acumin Variable Concept"/>
                <a:ea typeface="Acumin Variable Concept"/>
                <a:cs typeface="Acumin Variable Concept"/>
                <a:sym typeface="Acumin Variable Concept"/>
              </a:rPr>
              <a:t>Young Carers Project</a:t>
            </a:r>
          </a:p>
          <a:p>
            <a:pPr algn="ctr">
              <a:lnSpc>
                <a:spcPts val="5880"/>
              </a:lnSpc>
            </a:pPr>
            <a:r>
              <a:rPr lang="en-US" sz="4200">
                <a:solidFill>
                  <a:srgbClr val="FFFFFF"/>
                </a:solidFill>
                <a:latin typeface="Acumin Variable Concept"/>
                <a:ea typeface="Acumin Variable Concept"/>
                <a:cs typeface="Acumin Variable Concept"/>
                <a:sym typeface="Acumin Variable Concept"/>
              </a:rPr>
              <a:t> </a:t>
            </a:r>
          </a:p>
          <a:p>
            <a:pPr algn="ctr">
              <a:lnSpc>
                <a:spcPts val="5040"/>
              </a:lnSpc>
            </a:pPr>
            <a:r>
              <a:rPr lang="en-US" sz="3600">
                <a:solidFill>
                  <a:srgbClr val="FFFFFF"/>
                </a:solidFill>
                <a:latin typeface="Acumin Variable Concept"/>
                <a:ea typeface="Acumin Variable Concept"/>
                <a:cs typeface="Acumin Variable Concept"/>
                <a:sym typeface="Acumin Variable Concept"/>
              </a:rPr>
              <a:t>21/09/26 - 13/11/26</a:t>
            </a:r>
          </a:p>
          <a:p>
            <a:pPr algn="ctr">
              <a:lnSpc>
                <a:spcPts val="5040"/>
              </a:lnSpc>
            </a:pPr>
            <a:r>
              <a:rPr lang="en-US" sz="3600">
                <a:solidFill>
                  <a:srgbClr val="FFFFFF"/>
                </a:solidFill>
                <a:latin typeface="Acumin Variable Concept"/>
                <a:ea typeface="Acumin Variable Concept"/>
                <a:cs typeface="Acumin Variable Concept"/>
                <a:sym typeface="Acumin Variable Concept"/>
              </a:rPr>
              <a:t>11/01/27 - 16/04/27</a:t>
            </a:r>
          </a:p>
          <a:p>
            <a:pPr algn="ctr">
              <a:lnSpc>
                <a:spcPts val="5040"/>
              </a:lnSpc>
            </a:pPr>
            <a:r>
              <a:rPr lang="en-US" sz="3600">
                <a:solidFill>
                  <a:srgbClr val="FFFFFF"/>
                </a:solidFill>
                <a:latin typeface="Acumin Variable Concept"/>
                <a:ea typeface="Acumin Variable Concept"/>
                <a:cs typeface="Acumin Variable Concept"/>
                <a:sym typeface="Acumin Variable Concept"/>
              </a:rPr>
              <a:t>10/05/27 - 02/07/27</a:t>
            </a:r>
          </a:p>
          <a:p>
            <a:pPr algn="ctr">
              <a:lnSpc>
                <a:spcPts val="5880"/>
              </a:lnSpc>
            </a:pPr>
            <a:endParaRPr lang="en-US" sz="3600">
              <a:solidFill>
                <a:srgbClr val="FFFFFF"/>
              </a:solidFill>
              <a:latin typeface="Acumin Variable Concept"/>
              <a:ea typeface="Acumin Variable Concept"/>
              <a:cs typeface="Acumin Variable Concept"/>
              <a:sym typeface="Acumin Variable Concept"/>
            </a:endParaRPr>
          </a:p>
        </p:txBody>
      </p:sp>
      <p:grpSp>
        <p:nvGrpSpPr>
          <p:cNvPr id="8" name="Group 8"/>
          <p:cNvGrpSpPr/>
          <p:nvPr/>
        </p:nvGrpSpPr>
        <p:grpSpPr>
          <a:xfrm>
            <a:off x="13580900" y="7327013"/>
            <a:ext cx="2350324" cy="2056534"/>
            <a:chOff x="0" y="0"/>
            <a:chExt cx="812800" cy="711200"/>
          </a:xfrm>
        </p:grpSpPr>
        <p:sp>
          <p:nvSpPr>
            <p:cNvPr id="9" name="Freeform 9"/>
            <p:cNvSpPr/>
            <p:nvPr/>
          </p:nvSpPr>
          <p:spPr>
            <a:xfrm>
              <a:off x="0" y="0"/>
              <a:ext cx="812800" cy="711200"/>
            </a:xfrm>
            <a:custGeom>
              <a:avLst/>
              <a:gdLst/>
              <a:ahLst/>
              <a:cxnLst/>
              <a:rect l="l" t="t" r="r" b="b"/>
              <a:pathLst>
                <a:path w="812800" h="711200">
                  <a:moveTo>
                    <a:pt x="32223" y="113558"/>
                  </a:moveTo>
                  <a:cubicBezTo>
                    <a:pt x="-33680" y="222131"/>
                    <a:pt x="12749" y="327809"/>
                    <a:pt x="71096" y="383897"/>
                  </a:cubicBezTo>
                  <a:lnTo>
                    <a:pt x="412247" y="711200"/>
                  </a:lnTo>
                  <a:lnTo>
                    <a:pt x="746197" y="385067"/>
                  </a:lnTo>
                  <a:cubicBezTo>
                    <a:pt x="800465" y="324730"/>
                    <a:pt x="821266" y="260730"/>
                    <a:pt x="809713" y="189465"/>
                  </a:cubicBezTo>
                  <a:cubicBezTo>
                    <a:pt x="793755" y="90882"/>
                    <a:pt x="712517" y="14398"/>
                    <a:pt x="612162" y="3476"/>
                  </a:cubicBezTo>
                  <a:cubicBezTo>
                    <a:pt x="550612" y="-3151"/>
                    <a:pt x="491155" y="14267"/>
                    <a:pt x="444750" y="52829"/>
                  </a:cubicBezTo>
                  <a:cubicBezTo>
                    <a:pt x="432260" y="63204"/>
                    <a:pt x="421096" y="74804"/>
                    <a:pt x="411367" y="87411"/>
                  </a:cubicBezTo>
                  <a:cubicBezTo>
                    <a:pt x="399823" y="73056"/>
                    <a:pt x="386287" y="59925"/>
                    <a:pt x="370977" y="48288"/>
                  </a:cubicBezTo>
                  <a:cubicBezTo>
                    <a:pt x="317614" y="7733"/>
                    <a:pt x="249687" y="-8369"/>
                    <a:pt x="184440" y="4154"/>
                  </a:cubicBezTo>
                  <a:cubicBezTo>
                    <a:pt x="122643" y="16092"/>
                    <a:pt x="67173" y="55954"/>
                    <a:pt x="32223" y="113558"/>
                  </a:cubicBezTo>
                  <a:close/>
                </a:path>
              </a:pathLst>
            </a:custGeom>
            <a:solidFill>
              <a:srgbClr val="FDB913">
                <a:alpha val="86667"/>
              </a:srgbClr>
            </a:solidFill>
          </p:spPr>
          <p:txBody>
            <a:bodyPr/>
            <a:lstStyle/>
            <a:p>
              <a:endParaRPr lang="en-GB"/>
            </a:p>
          </p:txBody>
        </p:sp>
        <p:sp>
          <p:nvSpPr>
            <p:cNvPr id="10" name="TextBox 10"/>
            <p:cNvSpPr txBox="1"/>
            <p:nvPr/>
          </p:nvSpPr>
          <p:spPr>
            <a:xfrm>
              <a:off x="76200" y="22225"/>
              <a:ext cx="660400" cy="561975"/>
            </a:xfrm>
            <a:prstGeom prst="rect">
              <a:avLst/>
            </a:prstGeom>
          </p:spPr>
          <p:txBody>
            <a:bodyPr lIns="50800" tIns="50800" rIns="50800" bIns="50800" rtlCol="0" anchor="ctr"/>
            <a:lstStyle/>
            <a:p>
              <a:pPr algn="ctr">
                <a:lnSpc>
                  <a:spcPts val="3249"/>
                </a:lnSpc>
              </a:pPr>
              <a:endParaRPr/>
            </a:p>
          </p:txBody>
        </p:sp>
      </p:gr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1C2C3B"/>
        </a:solidFill>
        <a:effectLst/>
      </p:bgPr>
    </p:bg>
    <p:spTree>
      <p:nvGrpSpPr>
        <p:cNvPr id="1" name=""/>
        <p:cNvGrpSpPr/>
        <p:nvPr/>
      </p:nvGrpSpPr>
      <p:grpSpPr>
        <a:xfrm>
          <a:off x="0" y="0"/>
          <a:ext cx="0" cy="0"/>
          <a:chOff x="0" y="0"/>
          <a:chExt cx="0" cy="0"/>
        </a:xfrm>
      </p:grpSpPr>
      <p:sp>
        <p:nvSpPr>
          <p:cNvPr id="2" name="Freeform 2"/>
          <p:cNvSpPr/>
          <p:nvPr/>
        </p:nvSpPr>
        <p:spPr>
          <a:xfrm>
            <a:off x="231210" y="337652"/>
            <a:ext cx="1209675" cy="1181100"/>
          </a:xfrm>
          <a:custGeom>
            <a:avLst/>
            <a:gdLst/>
            <a:ahLst/>
            <a:cxnLst/>
            <a:rect l="l" t="t" r="r" b="b"/>
            <a:pathLst>
              <a:path w="1209675" h="1181100">
                <a:moveTo>
                  <a:pt x="0" y="0"/>
                </a:moveTo>
                <a:lnTo>
                  <a:pt x="1209675" y="0"/>
                </a:lnTo>
                <a:lnTo>
                  <a:pt x="1209675" y="1181100"/>
                </a:lnTo>
                <a:lnTo>
                  <a:pt x="0" y="1181100"/>
                </a:lnTo>
                <a:lnTo>
                  <a:pt x="0" y="0"/>
                </a:lnTo>
                <a:close/>
              </a:path>
            </a:pathLst>
          </a:custGeom>
          <a:blipFill>
            <a:blip r:embed="rId2"/>
            <a:stretch>
              <a:fillRect/>
            </a:stretch>
          </a:blipFill>
        </p:spPr>
        <p:txBody>
          <a:bodyPr/>
          <a:lstStyle/>
          <a:p>
            <a:endParaRPr lang="en-GB"/>
          </a:p>
        </p:txBody>
      </p:sp>
      <p:sp>
        <p:nvSpPr>
          <p:cNvPr id="3" name="AutoShape 3"/>
          <p:cNvSpPr/>
          <p:nvPr/>
        </p:nvSpPr>
        <p:spPr>
          <a:xfrm>
            <a:off x="2175169" y="9632092"/>
            <a:ext cx="15084131" cy="0"/>
          </a:xfrm>
          <a:prstGeom prst="line">
            <a:avLst/>
          </a:prstGeom>
          <a:ln w="114300" cap="flat">
            <a:solidFill>
              <a:srgbClr val="FDB913"/>
            </a:solidFill>
            <a:prstDash val="solid"/>
            <a:headEnd type="none" w="sm" len="sm"/>
            <a:tailEnd type="none" w="sm" len="sm"/>
          </a:ln>
        </p:spPr>
        <p:txBody>
          <a:bodyPr/>
          <a:lstStyle/>
          <a:p>
            <a:endParaRPr lang="en-GB"/>
          </a:p>
        </p:txBody>
      </p:sp>
      <p:sp>
        <p:nvSpPr>
          <p:cNvPr id="4" name="AutoShape 4"/>
          <p:cNvSpPr/>
          <p:nvPr/>
        </p:nvSpPr>
        <p:spPr>
          <a:xfrm>
            <a:off x="17156541" y="2528881"/>
            <a:ext cx="45610" cy="7102844"/>
          </a:xfrm>
          <a:prstGeom prst="line">
            <a:avLst/>
          </a:prstGeom>
          <a:ln w="114300" cap="flat">
            <a:solidFill>
              <a:srgbClr val="FDB913"/>
            </a:solidFill>
            <a:prstDash val="solid"/>
            <a:headEnd type="none" w="sm" len="sm"/>
            <a:tailEnd type="none" w="sm" len="sm"/>
          </a:ln>
        </p:spPr>
        <p:txBody>
          <a:bodyPr/>
          <a:lstStyle/>
          <a:p>
            <a:endParaRPr lang="en-GB"/>
          </a:p>
        </p:txBody>
      </p:sp>
      <p:sp>
        <p:nvSpPr>
          <p:cNvPr id="5" name="Freeform 5"/>
          <p:cNvSpPr/>
          <p:nvPr/>
        </p:nvSpPr>
        <p:spPr>
          <a:xfrm>
            <a:off x="-342208" y="7762084"/>
            <a:ext cx="2741816" cy="2992433"/>
          </a:xfrm>
          <a:custGeom>
            <a:avLst/>
            <a:gdLst/>
            <a:ahLst/>
            <a:cxnLst/>
            <a:rect l="l" t="t" r="r" b="b"/>
            <a:pathLst>
              <a:path w="2741816" h="2992433">
                <a:moveTo>
                  <a:pt x="0" y="0"/>
                </a:moveTo>
                <a:lnTo>
                  <a:pt x="2741816" y="0"/>
                </a:lnTo>
                <a:lnTo>
                  <a:pt x="2741816" y="2992432"/>
                </a:lnTo>
                <a:lnTo>
                  <a:pt x="0" y="299243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a:off x="16543779" y="-1027412"/>
            <a:ext cx="2741816" cy="2992433"/>
          </a:xfrm>
          <a:custGeom>
            <a:avLst/>
            <a:gdLst/>
            <a:ahLst/>
            <a:cxnLst/>
            <a:rect l="l" t="t" r="r" b="b"/>
            <a:pathLst>
              <a:path w="2741816" h="2992433">
                <a:moveTo>
                  <a:pt x="0" y="0"/>
                </a:moveTo>
                <a:lnTo>
                  <a:pt x="2741816" y="0"/>
                </a:lnTo>
                <a:lnTo>
                  <a:pt x="2741816" y="2992433"/>
                </a:lnTo>
                <a:lnTo>
                  <a:pt x="0" y="299243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a:off x="5034126" y="453780"/>
            <a:ext cx="8968213" cy="8804520"/>
          </a:xfrm>
          <a:custGeom>
            <a:avLst/>
            <a:gdLst/>
            <a:ahLst/>
            <a:cxnLst/>
            <a:rect l="l" t="t" r="r" b="b"/>
            <a:pathLst>
              <a:path w="8968213" h="8804520">
                <a:moveTo>
                  <a:pt x="0" y="0"/>
                </a:moveTo>
                <a:lnTo>
                  <a:pt x="8968213" y="0"/>
                </a:lnTo>
                <a:lnTo>
                  <a:pt x="8968213" y="8804520"/>
                </a:lnTo>
                <a:lnTo>
                  <a:pt x="0" y="8804520"/>
                </a:lnTo>
                <a:lnTo>
                  <a:pt x="0" y="0"/>
                </a:lnTo>
                <a:close/>
              </a:path>
            </a:pathLst>
          </a:custGeom>
          <a:blipFill>
            <a:blip r:embed="rId4"/>
            <a:stretch>
              <a:fillRect l="-6061" t="-3979" r="-6298" b="-10468"/>
            </a:stretch>
          </a:blipFill>
        </p:spPr>
        <p:txBody>
          <a:bodyPr/>
          <a:lstStyle/>
          <a:p>
            <a:endParaRPr lang="en-GB"/>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1C2C3B"/>
        </a:solidFill>
        <a:effectLst/>
      </p:bgPr>
    </p:bg>
    <p:spTree>
      <p:nvGrpSpPr>
        <p:cNvPr id="1" name=""/>
        <p:cNvGrpSpPr/>
        <p:nvPr/>
      </p:nvGrpSpPr>
      <p:grpSpPr>
        <a:xfrm>
          <a:off x="0" y="0"/>
          <a:ext cx="0" cy="0"/>
          <a:chOff x="0" y="0"/>
          <a:chExt cx="0" cy="0"/>
        </a:xfrm>
      </p:grpSpPr>
      <p:sp>
        <p:nvSpPr>
          <p:cNvPr id="2" name="Freeform 2"/>
          <p:cNvSpPr/>
          <p:nvPr/>
        </p:nvSpPr>
        <p:spPr>
          <a:xfrm>
            <a:off x="231210" y="337652"/>
            <a:ext cx="1209675" cy="1181100"/>
          </a:xfrm>
          <a:custGeom>
            <a:avLst/>
            <a:gdLst/>
            <a:ahLst/>
            <a:cxnLst/>
            <a:rect l="l" t="t" r="r" b="b"/>
            <a:pathLst>
              <a:path w="1209675" h="1181100">
                <a:moveTo>
                  <a:pt x="0" y="0"/>
                </a:moveTo>
                <a:lnTo>
                  <a:pt x="1209675" y="0"/>
                </a:lnTo>
                <a:lnTo>
                  <a:pt x="1209675" y="1181100"/>
                </a:lnTo>
                <a:lnTo>
                  <a:pt x="0" y="1181100"/>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7615992" y="2395531"/>
            <a:ext cx="3563094" cy="3670300"/>
          </a:xfrm>
          <a:prstGeom prst="rect">
            <a:avLst/>
          </a:prstGeom>
        </p:spPr>
        <p:txBody>
          <a:bodyPr lIns="0" tIns="0" rIns="0" bIns="0" rtlCol="0" anchor="t">
            <a:spAutoFit/>
          </a:bodyPr>
          <a:lstStyle/>
          <a:p>
            <a:pPr algn="ctr">
              <a:lnSpc>
                <a:spcPts val="9799"/>
              </a:lnSpc>
            </a:pPr>
            <a:r>
              <a:rPr lang="en-US" sz="6999">
                <a:solidFill>
                  <a:srgbClr val="FFFFFF"/>
                </a:solidFill>
                <a:latin typeface="Urbanist 2"/>
                <a:ea typeface="Urbanist 2"/>
                <a:cs typeface="Urbanist 2"/>
                <a:sym typeface="Urbanist 2"/>
              </a:rPr>
              <a:t>Contact: </a:t>
            </a:r>
          </a:p>
          <a:p>
            <a:pPr algn="ctr">
              <a:lnSpc>
                <a:spcPts val="9799"/>
              </a:lnSpc>
            </a:pPr>
            <a:endParaRPr lang="en-US" sz="6999">
              <a:solidFill>
                <a:srgbClr val="FFFFFF"/>
              </a:solidFill>
              <a:latin typeface="Urbanist 2"/>
              <a:ea typeface="Urbanist 2"/>
              <a:cs typeface="Urbanist 2"/>
              <a:sym typeface="Urbanist 2"/>
            </a:endParaRPr>
          </a:p>
          <a:p>
            <a:pPr algn="ctr">
              <a:lnSpc>
                <a:spcPts val="9799"/>
              </a:lnSpc>
            </a:pPr>
            <a:endParaRPr lang="en-US" sz="6999">
              <a:solidFill>
                <a:srgbClr val="FFFFFF"/>
              </a:solidFill>
              <a:latin typeface="Urbanist 2"/>
              <a:ea typeface="Urbanist 2"/>
              <a:cs typeface="Urbanist 2"/>
              <a:sym typeface="Urbanist 2"/>
            </a:endParaRPr>
          </a:p>
        </p:txBody>
      </p:sp>
      <p:sp>
        <p:nvSpPr>
          <p:cNvPr id="4" name="AutoShape 4"/>
          <p:cNvSpPr/>
          <p:nvPr/>
        </p:nvSpPr>
        <p:spPr>
          <a:xfrm>
            <a:off x="2175169" y="9632092"/>
            <a:ext cx="15084131" cy="0"/>
          </a:xfrm>
          <a:prstGeom prst="line">
            <a:avLst/>
          </a:prstGeom>
          <a:ln w="114300" cap="flat">
            <a:solidFill>
              <a:srgbClr val="8DC63F"/>
            </a:solidFill>
            <a:prstDash val="solid"/>
            <a:headEnd type="none" w="sm" len="sm"/>
            <a:tailEnd type="none" w="sm" len="sm"/>
          </a:ln>
        </p:spPr>
        <p:txBody>
          <a:bodyPr/>
          <a:lstStyle/>
          <a:p>
            <a:endParaRPr lang="en-GB"/>
          </a:p>
        </p:txBody>
      </p:sp>
      <p:sp>
        <p:nvSpPr>
          <p:cNvPr id="5" name="AutoShape 5"/>
          <p:cNvSpPr/>
          <p:nvPr/>
        </p:nvSpPr>
        <p:spPr>
          <a:xfrm>
            <a:off x="17156541" y="2528881"/>
            <a:ext cx="45610" cy="7102844"/>
          </a:xfrm>
          <a:prstGeom prst="line">
            <a:avLst/>
          </a:prstGeom>
          <a:ln w="114300" cap="flat">
            <a:solidFill>
              <a:srgbClr val="8DC63F"/>
            </a:solidFill>
            <a:prstDash val="solid"/>
            <a:headEnd type="none" w="sm" len="sm"/>
            <a:tailEnd type="none" w="sm" len="sm"/>
          </a:ln>
        </p:spPr>
        <p:txBody>
          <a:bodyPr/>
          <a:lstStyle/>
          <a:p>
            <a:endParaRPr lang="en-GB"/>
          </a:p>
        </p:txBody>
      </p:sp>
      <p:sp>
        <p:nvSpPr>
          <p:cNvPr id="6" name="Freeform 6"/>
          <p:cNvSpPr/>
          <p:nvPr/>
        </p:nvSpPr>
        <p:spPr>
          <a:xfrm>
            <a:off x="-342208" y="7762084"/>
            <a:ext cx="2741816" cy="2992433"/>
          </a:xfrm>
          <a:custGeom>
            <a:avLst/>
            <a:gdLst/>
            <a:ahLst/>
            <a:cxnLst/>
            <a:rect l="l" t="t" r="r" b="b"/>
            <a:pathLst>
              <a:path w="2741816" h="2992433">
                <a:moveTo>
                  <a:pt x="0" y="0"/>
                </a:moveTo>
                <a:lnTo>
                  <a:pt x="2741816" y="0"/>
                </a:lnTo>
                <a:lnTo>
                  <a:pt x="2741816" y="2992432"/>
                </a:lnTo>
                <a:lnTo>
                  <a:pt x="0" y="299243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a:off x="16686395" y="-991080"/>
            <a:ext cx="2741816" cy="2992433"/>
          </a:xfrm>
          <a:custGeom>
            <a:avLst/>
            <a:gdLst/>
            <a:ahLst/>
            <a:cxnLst/>
            <a:rect l="l" t="t" r="r" b="b"/>
            <a:pathLst>
              <a:path w="2741816" h="2992433">
                <a:moveTo>
                  <a:pt x="0" y="0"/>
                </a:moveTo>
                <a:lnTo>
                  <a:pt x="2741816" y="0"/>
                </a:lnTo>
                <a:lnTo>
                  <a:pt x="2741816" y="2992432"/>
                </a:lnTo>
                <a:lnTo>
                  <a:pt x="0" y="299243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8" name="Group 8"/>
          <p:cNvGrpSpPr/>
          <p:nvPr/>
        </p:nvGrpSpPr>
        <p:grpSpPr>
          <a:xfrm>
            <a:off x="2175169" y="3980867"/>
            <a:ext cx="13893704" cy="2325266"/>
            <a:chOff x="0" y="0"/>
            <a:chExt cx="3659247" cy="612416"/>
          </a:xfrm>
        </p:grpSpPr>
        <p:sp>
          <p:nvSpPr>
            <p:cNvPr id="9" name="Freeform 9"/>
            <p:cNvSpPr/>
            <p:nvPr/>
          </p:nvSpPr>
          <p:spPr>
            <a:xfrm>
              <a:off x="0" y="0"/>
              <a:ext cx="3659247" cy="612416"/>
            </a:xfrm>
            <a:custGeom>
              <a:avLst/>
              <a:gdLst/>
              <a:ahLst/>
              <a:cxnLst/>
              <a:rect l="l" t="t" r="r" b="b"/>
              <a:pathLst>
                <a:path w="3659247" h="612416">
                  <a:moveTo>
                    <a:pt x="0" y="0"/>
                  </a:moveTo>
                  <a:lnTo>
                    <a:pt x="3659247" y="0"/>
                  </a:lnTo>
                  <a:lnTo>
                    <a:pt x="3659247" y="612416"/>
                  </a:lnTo>
                  <a:lnTo>
                    <a:pt x="0" y="612416"/>
                  </a:lnTo>
                  <a:close/>
                </a:path>
              </a:pathLst>
            </a:custGeom>
            <a:solidFill>
              <a:srgbClr val="8DC63F"/>
            </a:solidFill>
          </p:spPr>
          <p:txBody>
            <a:bodyPr/>
            <a:lstStyle/>
            <a:p>
              <a:endParaRPr lang="en-GB"/>
            </a:p>
          </p:txBody>
        </p:sp>
        <p:sp>
          <p:nvSpPr>
            <p:cNvPr id="10" name="TextBox 10"/>
            <p:cNvSpPr txBox="1"/>
            <p:nvPr/>
          </p:nvSpPr>
          <p:spPr>
            <a:xfrm>
              <a:off x="0" y="-171450"/>
              <a:ext cx="3659247" cy="783866"/>
            </a:xfrm>
            <a:prstGeom prst="rect">
              <a:avLst/>
            </a:prstGeom>
          </p:spPr>
          <p:txBody>
            <a:bodyPr lIns="50800" tIns="50800" rIns="50800" bIns="50800" rtlCol="0" anchor="ctr"/>
            <a:lstStyle/>
            <a:p>
              <a:pPr algn="ctr">
                <a:lnSpc>
                  <a:spcPts val="8811"/>
                </a:lnSpc>
              </a:pPr>
              <a:r>
                <a:rPr lang="en-US" sz="5990">
                  <a:solidFill>
                    <a:srgbClr val="000000"/>
                  </a:solidFill>
                  <a:latin typeface="Urbanist 1"/>
                  <a:ea typeface="Urbanist 1"/>
                  <a:cs typeface="Urbanist 1"/>
                  <a:sym typeface="Urbanist 1"/>
                </a:rPr>
                <a:t>mentoring-reachingwider@bangor.ac.uk</a:t>
              </a: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2147</Words>
  <Application>Microsoft Office PowerPoint</Application>
  <PresentationFormat>Custom</PresentationFormat>
  <Paragraphs>385</Paragraphs>
  <Slides>31</Slides>
  <Notes>14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31</vt:i4>
      </vt:variant>
    </vt:vector>
  </HeadingPairs>
  <TitlesOfParts>
    <vt:vector size="40" baseType="lpstr">
      <vt:lpstr>Calibri</vt:lpstr>
      <vt:lpstr>Urbanist 1</vt:lpstr>
      <vt:lpstr>Canva Sans Bold</vt:lpstr>
      <vt:lpstr>Urbanist 2</vt:lpstr>
      <vt:lpstr>Acumin Variable Concept</vt:lpstr>
      <vt:lpstr>Canva Sans</vt:lpstr>
      <vt:lpstr>Gagalin</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Dwyieithog Mentor Recruitment</dc:title>
  <cp:lastModifiedBy>Caytie Williams (Staff)</cp:lastModifiedBy>
  <cp:revision>2</cp:revision>
  <dcterms:created xsi:type="dcterms:W3CDTF">2006-08-16T00:00:00Z</dcterms:created>
  <dcterms:modified xsi:type="dcterms:W3CDTF">2026-09-17T15:59:29Z</dcterms:modified>
  <dc:identifier>DAG-MY68AJU</dc:identifier>
</cp:coreProperties>
</file>