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22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</p:sldIdLst>
  <p:sldSz cy="6858000" cx="12192000"/>
  <p:notesSz cx="6858000" cy="9144000"/>
  <p:embeddedFontLst>
    <p:embeddedFont>
      <p:font typeface="Plus Jakarta Sans ExtraBold"/>
      <p:bold r:id="rId29"/>
      <p:boldItalic r:id="rId30"/>
    </p:embeddedFont>
    <p:embeddedFont>
      <p:font typeface="Inter SemiBold"/>
      <p:regular r:id="rId31"/>
      <p:bold r:id="rId32"/>
      <p:italic r:id="rId33"/>
      <p:boldItalic r:id="rId34"/>
    </p:embeddedFont>
    <p:embeddedFont>
      <p:font typeface="Inter"/>
      <p:regular r:id="rId35"/>
      <p:bold r:id="rId36"/>
      <p:italic r:id="rId37"/>
      <p:boldItalic r:id="rId38"/>
    </p:embeddedFont>
    <p:embeddedFont>
      <p:font typeface="Plus Jakarta Sans"/>
      <p:regular r:id="rId39"/>
      <p:bold r:id="rId40"/>
      <p:italic r:id="rId41"/>
      <p:boldItalic r:id="rId42"/>
    </p:embeddedFont>
    <p:embeddedFont>
      <p:font typeface="Inter Medium"/>
      <p:regular r:id="rId43"/>
      <p:bold r:id="rId44"/>
      <p:italic r:id="rId45"/>
      <p:boldItalic r:id="rId46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C2B894E4-E6D5-4207-9EB6-919FB47D0E8F}">
  <a:tblStyle styleId="{C2B894E4-E6D5-4207-9EB6-919FB47D0E8F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V>
        </a:tcBdr>
        <a:fill>
          <a:solidFill>
            <a:srgbClr val="E8ECF4"/>
          </a:solidFill>
        </a:fill>
      </a:tcStyle>
    </a:wholeTbl>
    <a:band1H>
      <a:tcTxStyle/>
      <a:tcStyle>
        <a:fill>
          <a:solidFill>
            <a:srgbClr val="CFD7E7"/>
          </a:solidFill>
        </a:fill>
      </a:tcStyle>
    </a:band1H>
    <a:band2H>
      <a:tcTxStyle/>
    </a:band2H>
    <a:band1V>
      <a:tcTxStyle/>
      <a:tcStyle>
        <a:fill>
          <a:solidFill>
            <a:srgbClr val="CFD7E7"/>
          </a:solidFill>
        </a:fill>
      </a:tcStyle>
    </a:band1V>
    <a:band2V>
      <a:tcTxStyle/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</a:tcBdr>
        <a:fill>
          <a:solidFill>
            <a:schemeClr val="accent1"/>
          </a:solidFill>
        </a:fill>
      </a:tcStyle>
    </a:lastRow>
    <a:seCell>
      <a:tcTxStyle/>
    </a:seCell>
    <a:swCell>
      <a:tcTxStyle/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</a:tcBdr>
        <a:fill>
          <a:solidFill>
            <a:schemeClr val="accent1"/>
          </a:solidFill>
        </a:fill>
      </a:tcStyle>
    </a:firstRow>
    <a:neCell>
      <a:tcTxStyle/>
    </a:neCell>
    <a:nwCell>
      <a:tcTxStyle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font" Target="fonts/PlusJakartaSans-bold.fntdata"/><Relationship Id="rId20" Type="http://schemas.openxmlformats.org/officeDocument/2006/relationships/slide" Target="slides/slide14.xml"/><Relationship Id="rId42" Type="http://schemas.openxmlformats.org/officeDocument/2006/relationships/font" Target="fonts/PlusJakartaSans-boldItalic.fntdata"/><Relationship Id="rId41" Type="http://schemas.openxmlformats.org/officeDocument/2006/relationships/font" Target="fonts/PlusJakartaSans-italic.fntdata"/><Relationship Id="rId22" Type="http://schemas.openxmlformats.org/officeDocument/2006/relationships/slide" Target="slides/slide16.xml"/><Relationship Id="rId44" Type="http://schemas.openxmlformats.org/officeDocument/2006/relationships/font" Target="fonts/InterMedium-bold.fntdata"/><Relationship Id="rId21" Type="http://schemas.openxmlformats.org/officeDocument/2006/relationships/slide" Target="slides/slide15.xml"/><Relationship Id="rId43" Type="http://schemas.openxmlformats.org/officeDocument/2006/relationships/font" Target="fonts/InterMedium-regular.fntdata"/><Relationship Id="rId24" Type="http://schemas.openxmlformats.org/officeDocument/2006/relationships/slide" Target="slides/slide18.xml"/><Relationship Id="rId46" Type="http://schemas.openxmlformats.org/officeDocument/2006/relationships/font" Target="fonts/InterMedium-boldItalic.fntdata"/><Relationship Id="rId23" Type="http://schemas.openxmlformats.org/officeDocument/2006/relationships/slide" Target="slides/slide17.xml"/><Relationship Id="rId45" Type="http://schemas.openxmlformats.org/officeDocument/2006/relationships/font" Target="fonts/InterMedium-italic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3.xml"/><Relationship Id="rId26" Type="http://schemas.openxmlformats.org/officeDocument/2006/relationships/slide" Target="slides/slide20.xml"/><Relationship Id="rId25" Type="http://schemas.openxmlformats.org/officeDocument/2006/relationships/slide" Target="slides/slide19.xml"/><Relationship Id="rId28" Type="http://schemas.openxmlformats.org/officeDocument/2006/relationships/slide" Target="slides/slide22.xml"/><Relationship Id="rId27" Type="http://schemas.openxmlformats.org/officeDocument/2006/relationships/slide" Target="slides/slide21.xml"/><Relationship Id="rId5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29" Type="http://schemas.openxmlformats.org/officeDocument/2006/relationships/font" Target="fonts/PlusJakartaSansExtraBold-bold.fntdata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1" Type="http://schemas.openxmlformats.org/officeDocument/2006/relationships/font" Target="fonts/InterSemiBold-regular.fntdata"/><Relationship Id="rId30" Type="http://schemas.openxmlformats.org/officeDocument/2006/relationships/font" Target="fonts/PlusJakartaSansExtraBold-boldItalic.fntdata"/><Relationship Id="rId11" Type="http://schemas.openxmlformats.org/officeDocument/2006/relationships/slide" Target="slides/slide5.xml"/><Relationship Id="rId33" Type="http://schemas.openxmlformats.org/officeDocument/2006/relationships/font" Target="fonts/InterSemiBold-italic.fntdata"/><Relationship Id="rId10" Type="http://schemas.openxmlformats.org/officeDocument/2006/relationships/slide" Target="slides/slide4.xml"/><Relationship Id="rId32" Type="http://schemas.openxmlformats.org/officeDocument/2006/relationships/font" Target="fonts/InterSemiBold-bold.fntdata"/><Relationship Id="rId13" Type="http://schemas.openxmlformats.org/officeDocument/2006/relationships/slide" Target="slides/slide7.xml"/><Relationship Id="rId35" Type="http://schemas.openxmlformats.org/officeDocument/2006/relationships/font" Target="fonts/Inter-regular.fntdata"/><Relationship Id="rId12" Type="http://schemas.openxmlformats.org/officeDocument/2006/relationships/slide" Target="slides/slide6.xml"/><Relationship Id="rId34" Type="http://schemas.openxmlformats.org/officeDocument/2006/relationships/font" Target="fonts/InterSemiBold-boldItalic.fntdata"/><Relationship Id="rId15" Type="http://schemas.openxmlformats.org/officeDocument/2006/relationships/slide" Target="slides/slide9.xml"/><Relationship Id="rId37" Type="http://schemas.openxmlformats.org/officeDocument/2006/relationships/font" Target="fonts/Inter-italic.fntdata"/><Relationship Id="rId14" Type="http://schemas.openxmlformats.org/officeDocument/2006/relationships/slide" Target="slides/slide8.xml"/><Relationship Id="rId36" Type="http://schemas.openxmlformats.org/officeDocument/2006/relationships/font" Target="fonts/Inter-bold.fntdata"/><Relationship Id="rId17" Type="http://schemas.openxmlformats.org/officeDocument/2006/relationships/slide" Target="slides/slide11.xml"/><Relationship Id="rId39" Type="http://schemas.openxmlformats.org/officeDocument/2006/relationships/font" Target="fonts/PlusJakartaSans-regular.fntdata"/><Relationship Id="rId16" Type="http://schemas.openxmlformats.org/officeDocument/2006/relationships/slide" Target="slides/slide10.xml"/><Relationship Id="rId38" Type="http://schemas.openxmlformats.org/officeDocument/2006/relationships/font" Target="fonts/Inter-boldItalic.fntdata"/><Relationship Id="rId19" Type="http://schemas.openxmlformats.org/officeDocument/2006/relationships/slide" Target="slides/slide13.xml"/><Relationship Id="rId18" Type="http://schemas.openxmlformats.org/officeDocument/2006/relationships/slide" Target="slides/slide1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" name="Google Shape;97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0" name="Google Shape;130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6" name="Google Shape;146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0" name="Google Shape;160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0" name="Google Shape;180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9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1" name="Google Shape;211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5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7" name="Google Shape;237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8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0" name="Google Shape;260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7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9" name="Google Shape;269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3" name="Google Shape;293;p1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5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17" name="Google Shape;317;p1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3" name="Shape 3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Google Shape;344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5" name="Google Shape;345;p1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3" name="Shape 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" name="Google Shape;374;p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5" name="Google Shape;375;p1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2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" name="Google Shape;383;p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4" name="Google Shape;384;p1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8" name="Shape 3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" name="Google Shape;399;p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0" name="Google Shape;400;p1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18" name="Shape 4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" name="Google Shape;419;p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0" name="Google Shape;420;p1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1" name="Shape 4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" name="Google Shape;452;p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3" name="Google Shape;453;p1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0" name="Shape 4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" name="Google Shape;461;p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2" name="Google Shape;462;p1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8" name="Shape 4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9" name="Google Shape;479;p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0" name="Google Shape;480;p2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3" name="Shape 5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" name="Google Shape;514;p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5" name="Google Shape;515;p2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9" name="Shape 5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" name="Google Shape;540;p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1" name="Google Shape;541;p2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" name="Google Shape;14;p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/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3"/>
          <p:cNvSpPr txBox="1"/>
          <p:nvPr>
            <p:ph idx="1" type="subTitle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8" name="Google Shape;18;p3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3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3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4" name="Google Shape;24;p4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4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4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/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b="1" sz="4000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5"/>
          <p:cNvSpPr txBox="1"/>
          <p:nvPr>
            <p:ph idx="1" type="body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0" name="Google Shape;30;p5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5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5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6"/>
          <p:cNvSpPr txBox="1"/>
          <p:nvPr>
            <p:ph idx="1" type="body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6" name="Google Shape;36;p6"/>
          <p:cNvSpPr txBox="1"/>
          <p:nvPr>
            <p:ph idx="2" type="body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7" name="Google Shape;37;p6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6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6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7"/>
          <p:cNvSpPr txBox="1"/>
          <p:nvPr>
            <p:ph idx="1" type="body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3" name="Google Shape;43;p7"/>
          <p:cNvSpPr txBox="1"/>
          <p:nvPr>
            <p:ph idx="2" type="body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4" name="Google Shape;44;p7"/>
          <p:cNvSpPr txBox="1"/>
          <p:nvPr>
            <p:ph idx="3" type="body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5" name="Google Shape;45;p7"/>
          <p:cNvSpPr txBox="1"/>
          <p:nvPr>
            <p:ph idx="4" type="body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6" name="Google Shape;46;p7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7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7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8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8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8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/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9"/>
          <p:cNvSpPr txBox="1"/>
          <p:nvPr>
            <p:ph idx="1" type="body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9"/>
          <p:cNvSpPr txBox="1"/>
          <p:nvPr>
            <p:ph idx="2" type="body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8" name="Google Shape;58;p9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9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9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/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0"/>
          <p:cNvSpPr/>
          <p:nvPr>
            <p:ph idx="2" type="pic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/>
          <p:nvPr>
            <p:ph idx="1" type="body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5" name="Google Shape;65;p10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0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0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1"/>
          <p:cNvSpPr txBox="1"/>
          <p:nvPr>
            <p:ph idx="1" type="body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1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/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2"/>
          <p:cNvSpPr txBox="1"/>
          <p:nvPr>
            <p:ph idx="1" type="body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1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8.png"/><Relationship Id="rId4" Type="http://schemas.openxmlformats.org/officeDocument/2006/relationships/image" Target="../media/image10.png"/><Relationship Id="rId11" Type="http://schemas.openxmlformats.org/officeDocument/2006/relationships/image" Target="../media/image14.png"/><Relationship Id="rId10" Type="http://schemas.openxmlformats.org/officeDocument/2006/relationships/image" Target="../media/image12.png"/><Relationship Id="rId9" Type="http://schemas.openxmlformats.org/officeDocument/2006/relationships/image" Target="../media/image1.png"/><Relationship Id="rId5" Type="http://schemas.openxmlformats.org/officeDocument/2006/relationships/image" Target="../media/image13.png"/><Relationship Id="rId6" Type="http://schemas.openxmlformats.org/officeDocument/2006/relationships/image" Target="../media/image3.png"/><Relationship Id="rId7" Type="http://schemas.openxmlformats.org/officeDocument/2006/relationships/image" Target="../media/image5.png"/><Relationship Id="rId8" Type="http://schemas.openxmlformats.org/officeDocument/2006/relationships/image" Target="../media/image50.png"/></Relationships>
</file>

<file path=ppt/slides/_rels/slide2.xml.rels><?xml version="1.0" encoding="UTF-8" standalone="yes"?><Relationships xmlns="http://schemas.openxmlformats.org/package/2006/relationships"><Relationship Id="rId11" Type="http://schemas.openxmlformats.org/officeDocument/2006/relationships/image" Target="../media/image50.png"/><Relationship Id="rId10" Type="http://schemas.openxmlformats.org/officeDocument/2006/relationships/image" Target="../media/image6.png"/><Relationship Id="rId13" Type="http://schemas.openxmlformats.org/officeDocument/2006/relationships/image" Target="../media/image15.png"/><Relationship Id="rId12" Type="http://schemas.openxmlformats.org/officeDocument/2006/relationships/image" Target="../media/image53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8.png"/><Relationship Id="rId4" Type="http://schemas.openxmlformats.org/officeDocument/2006/relationships/image" Target="../media/image28.png"/><Relationship Id="rId9" Type="http://schemas.openxmlformats.org/officeDocument/2006/relationships/image" Target="../media/image7.png"/><Relationship Id="rId15" Type="http://schemas.openxmlformats.org/officeDocument/2006/relationships/image" Target="../media/image17.png"/><Relationship Id="rId14" Type="http://schemas.openxmlformats.org/officeDocument/2006/relationships/image" Target="../media/image41.png"/><Relationship Id="rId17" Type="http://schemas.openxmlformats.org/officeDocument/2006/relationships/image" Target="../media/image19.png"/><Relationship Id="rId16" Type="http://schemas.openxmlformats.org/officeDocument/2006/relationships/image" Target="../media/image16.png"/><Relationship Id="rId5" Type="http://schemas.openxmlformats.org/officeDocument/2006/relationships/image" Target="../media/image2.png"/><Relationship Id="rId6" Type="http://schemas.openxmlformats.org/officeDocument/2006/relationships/image" Target="../media/image11.png"/><Relationship Id="rId18" Type="http://schemas.openxmlformats.org/officeDocument/2006/relationships/image" Target="../media/image44.png"/><Relationship Id="rId7" Type="http://schemas.openxmlformats.org/officeDocument/2006/relationships/image" Target="../media/image9.png"/><Relationship Id="rId8" Type="http://schemas.openxmlformats.org/officeDocument/2006/relationships/image" Target="../media/image4.png"/></Relationships>
</file>

<file path=ppt/slides/_rels/slide3.xml.rels><?xml version="1.0" encoding="UTF-8" standalone="yes"?><Relationships xmlns="http://schemas.openxmlformats.org/package/2006/relationships"><Relationship Id="rId11" Type="http://schemas.openxmlformats.org/officeDocument/2006/relationships/image" Target="../media/image34.png"/><Relationship Id="rId10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8.png"/><Relationship Id="rId4" Type="http://schemas.openxmlformats.org/officeDocument/2006/relationships/image" Target="../media/image21.png"/><Relationship Id="rId9" Type="http://schemas.openxmlformats.org/officeDocument/2006/relationships/image" Target="../media/image24.png"/><Relationship Id="rId5" Type="http://schemas.openxmlformats.org/officeDocument/2006/relationships/image" Target="../media/image23.png"/><Relationship Id="rId6" Type="http://schemas.openxmlformats.org/officeDocument/2006/relationships/image" Target="../media/image18.png"/><Relationship Id="rId7" Type="http://schemas.openxmlformats.org/officeDocument/2006/relationships/image" Target="../media/image22.png"/><Relationship Id="rId8" Type="http://schemas.openxmlformats.org/officeDocument/2006/relationships/image" Target="../media/image50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8.png"/><Relationship Id="rId4" Type="http://schemas.openxmlformats.org/officeDocument/2006/relationships/image" Target="../media/image27.png"/><Relationship Id="rId5" Type="http://schemas.openxmlformats.org/officeDocument/2006/relationships/image" Target="../media/image50.png"/><Relationship Id="rId6" Type="http://schemas.openxmlformats.org/officeDocument/2006/relationships/image" Target="../media/image33.png"/><Relationship Id="rId7" Type="http://schemas.openxmlformats.org/officeDocument/2006/relationships/image" Target="../media/image30.jpg"/></Relationships>
</file>

<file path=ppt/slides/_rels/slide5.xml.rels><?xml version="1.0" encoding="UTF-8" standalone="yes"?><Relationships xmlns="http://schemas.openxmlformats.org/package/2006/relationships"><Relationship Id="rId10" Type="http://schemas.openxmlformats.org/officeDocument/2006/relationships/image" Target="../media/image46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8.png"/><Relationship Id="rId4" Type="http://schemas.openxmlformats.org/officeDocument/2006/relationships/image" Target="../media/image26.png"/><Relationship Id="rId9" Type="http://schemas.openxmlformats.org/officeDocument/2006/relationships/image" Target="../media/image32.png"/><Relationship Id="rId5" Type="http://schemas.openxmlformats.org/officeDocument/2006/relationships/image" Target="../media/image25.png"/><Relationship Id="rId6" Type="http://schemas.openxmlformats.org/officeDocument/2006/relationships/image" Target="../media/image29.png"/><Relationship Id="rId7" Type="http://schemas.openxmlformats.org/officeDocument/2006/relationships/image" Target="../media/image50.png"/><Relationship Id="rId8" Type="http://schemas.openxmlformats.org/officeDocument/2006/relationships/image" Target="../media/image31.png"/></Relationships>
</file>

<file path=ppt/slides/_rels/slide6.xml.rels><?xml version="1.0" encoding="UTF-8" standalone="yes"?><Relationships xmlns="http://schemas.openxmlformats.org/package/2006/relationships"><Relationship Id="rId11" Type="http://schemas.openxmlformats.org/officeDocument/2006/relationships/image" Target="../media/image39.png"/><Relationship Id="rId10" Type="http://schemas.openxmlformats.org/officeDocument/2006/relationships/image" Target="../media/image42.png"/><Relationship Id="rId13" Type="http://schemas.openxmlformats.org/officeDocument/2006/relationships/image" Target="../media/image50.png"/><Relationship Id="rId12" Type="http://schemas.openxmlformats.org/officeDocument/2006/relationships/image" Target="../media/image45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8.png"/><Relationship Id="rId4" Type="http://schemas.openxmlformats.org/officeDocument/2006/relationships/image" Target="../media/image35.png"/><Relationship Id="rId9" Type="http://schemas.openxmlformats.org/officeDocument/2006/relationships/image" Target="../media/image38.png"/><Relationship Id="rId14" Type="http://schemas.openxmlformats.org/officeDocument/2006/relationships/image" Target="../media/image51.png"/><Relationship Id="rId5" Type="http://schemas.openxmlformats.org/officeDocument/2006/relationships/image" Target="../media/image43.png"/><Relationship Id="rId6" Type="http://schemas.openxmlformats.org/officeDocument/2006/relationships/image" Target="../media/image36.png"/><Relationship Id="rId7" Type="http://schemas.openxmlformats.org/officeDocument/2006/relationships/image" Target="../media/image37.png"/><Relationship Id="rId8" Type="http://schemas.openxmlformats.org/officeDocument/2006/relationships/image" Target="../media/image40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8.png"/><Relationship Id="rId4" Type="http://schemas.openxmlformats.org/officeDocument/2006/relationships/image" Target="../media/image47.png"/><Relationship Id="rId5" Type="http://schemas.openxmlformats.org/officeDocument/2006/relationships/image" Target="../media/image50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8.png"/><Relationship Id="rId4" Type="http://schemas.openxmlformats.org/officeDocument/2006/relationships/image" Target="../media/image52.png"/><Relationship Id="rId5" Type="http://schemas.openxmlformats.org/officeDocument/2006/relationships/image" Target="../media/image50.png"/><Relationship Id="rId6" Type="http://schemas.openxmlformats.org/officeDocument/2006/relationships/image" Target="../media/image48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49.png"/><Relationship Id="rId4" Type="http://schemas.openxmlformats.org/officeDocument/2006/relationships/image" Target="../media/image50.png"/></Relationships>
</file>

<file path=ppt/slides/_rels/slide10.xml.rels><?xml version="1.0" encoding="UTF-8" standalone="yes"?><Relationships xmlns="http://schemas.openxmlformats.org/package/2006/relationships"><Relationship Id="rId10" Type="http://schemas.openxmlformats.org/officeDocument/2006/relationships/image" Target="../media/image65.jp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8.png"/><Relationship Id="rId4" Type="http://schemas.openxmlformats.org/officeDocument/2006/relationships/image" Target="../media/image73.png"/><Relationship Id="rId9" Type="http://schemas.openxmlformats.org/officeDocument/2006/relationships/image" Target="../media/image55.png"/><Relationship Id="rId5" Type="http://schemas.openxmlformats.org/officeDocument/2006/relationships/image" Target="../media/image50.png"/><Relationship Id="rId6" Type="http://schemas.openxmlformats.org/officeDocument/2006/relationships/image" Target="../media/image54.png"/><Relationship Id="rId7" Type="http://schemas.openxmlformats.org/officeDocument/2006/relationships/image" Target="../media/image58.png"/><Relationship Id="rId8" Type="http://schemas.openxmlformats.org/officeDocument/2006/relationships/image" Target="../media/image56.png"/></Relationships>
</file>

<file path=ppt/slides/_rels/slide11.xml.rels><?xml version="1.0" encoding="UTF-8" standalone="yes"?><Relationships xmlns="http://schemas.openxmlformats.org/package/2006/relationships"><Relationship Id="rId10" Type="http://schemas.openxmlformats.org/officeDocument/2006/relationships/image" Target="../media/image59.jp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8.png"/><Relationship Id="rId4" Type="http://schemas.openxmlformats.org/officeDocument/2006/relationships/image" Target="../media/image61.png"/><Relationship Id="rId9" Type="http://schemas.openxmlformats.org/officeDocument/2006/relationships/image" Target="../media/image55.png"/><Relationship Id="rId5" Type="http://schemas.openxmlformats.org/officeDocument/2006/relationships/image" Target="../media/image50.png"/><Relationship Id="rId6" Type="http://schemas.openxmlformats.org/officeDocument/2006/relationships/image" Target="../media/image95.png"/><Relationship Id="rId7" Type="http://schemas.openxmlformats.org/officeDocument/2006/relationships/image" Target="../media/image58.png"/><Relationship Id="rId8" Type="http://schemas.openxmlformats.org/officeDocument/2006/relationships/image" Target="../media/image56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8.png"/><Relationship Id="rId4" Type="http://schemas.openxmlformats.org/officeDocument/2006/relationships/image" Target="../media/image57.png"/><Relationship Id="rId5" Type="http://schemas.openxmlformats.org/officeDocument/2006/relationships/image" Target="../media/image50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8.png"/><Relationship Id="rId4" Type="http://schemas.openxmlformats.org/officeDocument/2006/relationships/image" Target="../media/image79.png"/><Relationship Id="rId5" Type="http://schemas.openxmlformats.org/officeDocument/2006/relationships/image" Target="../media/image62.png"/><Relationship Id="rId6" Type="http://schemas.openxmlformats.org/officeDocument/2006/relationships/image" Target="../media/image50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60.png"/><Relationship Id="rId4" Type="http://schemas.openxmlformats.org/officeDocument/2006/relationships/image" Target="../media/image50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8.png"/><Relationship Id="rId4" Type="http://schemas.openxmlformats.org/officeDocument/2006/relationships/image" Target="../media/image50.png"/><Relationship Id="rId5" Type="http://schemas.openxmlformats.org/officeDocument/2006/relationships/image" Target="../media/image70.png"/><Relationship Id="rId6" Type="http://schemas.openxmlformats.org/officeDocument/2006/relationships/image" Target="../media/image64.png"/><Relationship Id="rId7" Type="http://schemas.openxmlformats.org/officeDocument/2006/relationships/image" Target="../media/image91.png"/><Relationship Id="rId8" Type="http://schemas.openxmlformats.org/officeDocument/2006/relationships/image" Target="../media/image78.png"/></Relationships>
</file>

<file path=ppt/slides/_rels/slide16.xml.rels><?xml version="1.0" encoding="UTF-8" standalone="yes"?><Relationships xmlns="http://schemas.openxmlformats.org/package/2006/relationships"><Relationship Id="rId10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8.png"/><Relationship Id="rId4" Type="http://schemas.openxmlformats.org/officeDocument/2006/relationships/image" Target="../media/image26.png"/><Relationship Id="rId9" Type="http://schemas.openxmlformats.org/officeDocument/2006/relationships/image" Target="../media/image67.png"/><Relationship Id="rId5" Type="http://schemas.openxmlformats.org/officeDocument/2006/relationships/image" Target="../media/image25.png"/><Relationship Id="rId6" Type="http://schemas.openxmlformats.org/officeDocument/2006/relationships/image" Target="../media/image29.png"/><Relationship Id="rId7" Type="http://schemas.openxmlformats.org/officeDocument/2006/relationships/image" Target="../media/image50.png"/><Relationship Id="rId8" Type="http://schemas.openxmlformats.org/officeDocument/2006/relationships/image" Target="../media/image63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8.png"/><Relationship Id="rId4" Type="http://schemas.openxmlformats.org/officeDocument/2006/relationships/image" Target="../media/image71.png"/><Relationship Id="rId5" Type="http://schemas.openxmlformats.org/officeDocument/2006/relationships/image" Target="../media/image69.png"/><Relationship Id="rId6" Type="http://schemas.openxmlformats.org/officeDocument/2006/relationships/image" Target="../media/image50.png"/><Relationship Id="rId7" Type="http://schemas.openxmlformats.org/officeDocument/2006/relationships/image" Target="../media/image74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68.png"/><Relationship Id="rId4" Type="http://schemas.openxmlformats.org/officeDocument/2006/relationships/image" Target="../media/image50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8.png"/><Relationship Id="rId4" Type="http://schemas.openxmlformats.org/officeDocument/2006/relationships/image" Target="../media/image72.png"/><Relationship Id="rId9" Type="http://schemas.openxmlformats.org/officeDocument/2006/relationships/image" Target="../media/image75.png"/><Relationship Id="rId5" Type="http://schemas.openxmlformats.org/officeDocument/2006/relationships/image" Target="../media/image90.png"/><Relationship Id="rId6" Type="http://schemas.openxmlformats.org/officeDocument/2006/relationships/image" Target="../media/image50.png"/><Relationship Id="rId7" Type="http://schemas.openxmlformats.org/officeDocument/2006/relationships/image" Target="../media/image77.png"/><Relationship Id="rId8" Type="http://schemas.openxmlformats.org/officeDocument/2006/relationships/image" Target="../media/image89.png"/></Relationships>
</file>

<file path=ppt/slides/_rels/slide20.xml.rels><?xml version="1.0" encoding="UTF-8" standalone="yes"?><Relationships xmlns="http://schemas.openxmlformats.org/package/2006/relationships"><Relationship Id="rId11" Type="http://schemas.openxmlformats.org/officeDocument/2006/relationships/image" Target="../media/image84.png"/><Relationship Id="rId10" Type="http://schemas.openxmlformats.org/officeDocument/2006/relationships/image" Target="../media/image82.png"/><Relationship Id="rId12" Type="http://schemas.openxmlformats.org/officeDocument/2006/relationships/image" Target="../media/image48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8.png"/><Relationship Id="rId4" Type="http://schemas.openxmlformats.org/officeDocument/2006/relationships/image" Target="../media/image83.png"/><Relationship Id="rId9" Type="http://schemas.openxmlformats.org/officeDocument/2006/relationships/image" Target="../media/image93.png"/><Relationship Id="rId5" Type="http://schemas.openxmlformats.org/officeDocument/2006/relationships/image" Target="../media/image76.png"/><Relationship Id="rId6" Type="http://schemas.openxmlformats.org/officeDocument/2006/relationships/image" Target="../media/image80.png"/><Relationship Id="rId7" Type="http://schemas.openxmlformats.org/officeDocument/2006/relationships/image" Target="../media/image81.png"/><Relationship Id="rId8" Type="http://schemas.openxmlformats.org/officeDocument/2006/relationships/image" Target="../media/image50.png"/></Relationships>
</file>

<file path=ppt/slides/_rels/slide21.xml.rels><?xml version="1.0" encoding="UTF-8" standalone="yes"?><Relationships xmlns="http://schemas.openxmlformats.org/package/2006/relationships"><Relationship Id="rId11" Type="http://schemas.openxmlformats.org/officeDocument/2006/relationships/image" Target="../media/image48.png"/><Relationship Id="rId10" Type="http://schemas.openxmlformats.org/officeDocument/2006/relationships/image" Target="../media/image86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8.png"/><Relationship Id="rId4" Type="http://schemas.openxmlformats.org/officeDocument/2006/relationships/image" Target="../media/image92.png"/><Relationship Id="rId9" Type="http://schemas.openxmlformats.org/officeDocument/2006/relationships/image" Target="../media/image87.png"/><Relationship Id="rId5" Type="http://schemas.openxmlformats.org/officeDocument/2006/relationships/image" Target="../media/image85.png"/><Relationship Id="rId6" Type="http://schemas.openxmlformats.org/officeDocument/2006/relationships/image" Target="../media/image50.png"/><Relationship Id="rId7" Type="http://schemas.openxmlformats.org/officeDocument/2006/relationships/image" Target="../media/image96.png"/><Relationship Id="rId8" Type="http://schemas.openxmlformats.org/officeDocument/2006/relationships/image" Target="../media/image94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8.png"/><Relationship Id="rId4" Type="http://schemas.openxmlformats.org/officeDocument/2006/relationships/image" Target="../media/image88.png"/><Relationship Id="rId5" Type="http://schemas.openxmlformats.org/officeDocument/2006/relationships/image" Target="../media/image50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84" name="Google Shape;84;p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85" name="Google Shape;85;p13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71525" y="4057501"/>
            <a:ext cx="9525000" cy="10953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86" name="Google Shape;86;p13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771525" y="4352776"/>
            <a:ext cx="4171950" cy="32385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87" name="Google Shape;87;p13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5095875" y="4352776"/>
            <a:ext cx="3181350" cy="32385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88" name="Google Shape;88;p13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771525" y="4829026"/>
            <a:ext cx="3028950" cy="32385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89" name="Google Shape;89;p13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9525" y="9525"/>
            <a:ext cx="12172950" cy="57150"/>
          </a:xfrm>
          <a:prstGeom prst="rect">
            <a:avLst/>
          </a:prstGeom>
          <a:noFill/>
          <a:ln>
            <a:noFill/>
          </a:ln>
        </p:spPr>
      </p:pic>
      <p:sp>
        <p:nvSpPr>
          <p:cNvPr id="90" name="Google Shape;90;p13"/>
          <p:cNvSpPr txBox="1"/>
          <p:nvPr/>
        </p:nvSpPr>
        <p:spPr>
          <a:xfrm>
            <a:off x="771525" y="1981348"/>
            <a:ext cx="10001250" cy="105132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450" u="none" cap="none" strike="noStrike">
                <a:solidFill>
                  <a:srgbClr val="0F172A"/>
                </a:solidFill>
                <a:latin typeface="Plus Jakarta Sans ExtraBold"/>
                <a:ea typeface="Plus Jakarta Sans ExtraBold"/>
                <a:cs typeface="Plus Jakarta Sans ExtraBold"/>
                <a:sym typeface="Plus Jakarta Sans ExtraBold"/>
              </a:rPr>
              <a:t>Integrated Analysis of Strategic Information Systems</a:t>
            </a:r>
            <a:endParaRPr/>
          </a:p>
        </p:txBody>
      </p:sp>
      <p:sp>
        <p:nvSpPr>
          <p:cNvPr id="91" name="Google Shape;91;p13"/>
          <p:cNvSpPr txBox="1"/>
          <p:nvPr/>
        </p:nvSpPr>
        <p:spPr>
          <a:xfrm>
            <a:off x="771525" y="3223170"/>
            <a:ext cx="8572500" cy="5485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35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Exploring Operational Efficiency at UPS, Comparative Enterprise Architectures (ERP, CRM, DSS), Ethical Governance Frameworks, and Strategic Modernization Roadmaps.</a:t>
            </a:r>
            <a:endParaRPr/>
          </a:p>
        </p:txBody>
      </p:sp>
      <p:pic>
        <p:nvPicPr>
          <p:cNvPr descr="image.png" id="92" name="Google Shape;92;p13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933450" y="4452788"/>
            <a:ext cx="152400" cy="1238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93" name="Google Shape;93;p13"/>
          <p:cNvPicPr preferRelativeResize="0"/>
          <p:nvPr/>
        </p:nvPicPr>
        <p:blipFill rotWithShape="1">
          <a:blip r:embed="rId10">
            <a:alphaModFix/>
          </a:blip>
          <a:srcRect b="0" l="0" r="0" t="0"/>
          <a:stretch/>
        </p:blipFill>
        <p:spPr>
          <a:xfrm>
            <a:off x="5257800" y="4452788"/>
            <a:ext cx="104775" cy="1238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94" name="Google Shape;94;p13"/>
          <p:cNvPicPr preferRelativeResize="0"/>
          <p:nvPr/>
        </p:nvPicPr>
        <p:blipFill rotWithShape="1">
          <a:blip r:embed="rId11">
            <a:alphaModFix/>
          </a:blip>
          <a:srcRect b="0" l="0" r="0" t="0"/>
          <a:stretch/>
        </p:blipFill>
        <p:spPr>
          <a:xfrm>
            <a:off x="933450" y="4929038"/>
            <a:ext cx="123825" cy="1238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99" name="Google Shape;99;p1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00" name="Google Shape;100;p1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71525" y="3067050"/>
            <a:ext cx="2519362" cy="237738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01" name="Google Shape;101;p14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3481387" y="3067050"/>
            <a:ext cx="2519362" cy="237738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02" name="Google Shape;102;p14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6191250" y="3067050"/>
            <a:ext cx="2519362" cy="237738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03" name="Google Shape;103;p14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8901112" y="3067050"/>
            <a:ext cx="2519362" cy="237738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04" name="Google Shape;104;p14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1597818" y="4276725"/>
            <a:ext cx="866775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05" name="Google Shape;105;p14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4236243" y="4476750"/>
            <a:ext cx="1009650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06" name="Google Shape;106;p14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7031831" y="4276725"/>
            <a:ext cx="838200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07" name="Google Shape;107;p14"/>
          <p:cNvPicPr preferRelativeResize="0"/>
          <p:nvPr/>
        </p:nvPicPr>
        <p:blipFill rotWithShape="1">
          <a:blip r:embed="rId10">
            <a:alphaModFix/>
          </a:blip>
          <a:srcRect b="0" l="0" r="0" t="0"/>
          <a:stretch/>
        </p:blipFill>
        <p:spPr>
          <a:xfrm>
            <a:off x="9722643" y="4276725"/>
            <a:ext cx="876300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08" name="Google Shape;108;p14"/>
          <p:cNvPicPr preferRelativeResize="0"/>
          <p:nvPr/>
        </p:nvPicPr>
        <p:blipFill rotWithShape="1">
          <a:blip r:embed="rId11">
            <a:alphaModFix/>
          </a:blip>
          <a:srcRect b="0" l="0" r="0" t="0"/>
          <a:stretch/>
        </p:blipFill>
        <p:spPr>
          <a:xfrm>
            <a:off x="9525" y="9525"/>
            <a:ext cx="12172950" cy="57150"/>
          </a:xfrm>
          <a:prstGeom prst="rect">
            <a:avLst/>
          </a:prstGeom>
          <a:noFill/>
          <a:ln>
            <a:noFill/>
          </a:ln>
        </p:spPr>
      </p:pic>
      <p:sp>
        <p:nvSpPr>
          <p:cNvPr id="109" name="Google Shape;109;p14"/>
          <p:cNvSpPr txBox="1"/>
          <p:nvPr/>
        </p:nvSpPr>
        <p:spPr>
          <a:xfrm>
            <a:off x="771525" y="2181225"/>
            <a:ext cx="1064895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64748B"/>
                </a:solidFill>
                <a:latin typeface="Inter"/>
                <a:ea typeface="Inter"/>
                <a:cs typeface="Inter"/>
                <a:sym typeface="Inter"/>
              </a:rPr>
              <a:t>This research is structured through distinct specialized lenses, synthesizing core transactional networks, database alignment, socio-ethical safeguards, and strategic execution:</a:t>
            </a:r>
            <a:endParaRPr/>
          </a:p>
        </p:txBody>
      </p:sp>
      <p:pic>
        <p:nvPicPr>
          <p:cNvPr descr="image.png" id="110" name="Google Shape;110;p14"/>
          <p:cNvPicPr preferRelativeResize="0"/>
          <p:nvPr/>
        </p:nvPicPr>
        <p:blipFill rotWithShape="1">
          <a:blip r:embed="rId12">
            <a:alphaModFix/>
          </a:blip>
          <a:srcRect b="0" l="0" r="0" t="0"/>
          <a:stretch/>
        </p:blipFill>
        <p:spPr>
          <a:xfrm>
            <a:off x="1745456" y="3305175"/>
            <a:ext cx="571500" cy="571500"/>
          </a:xfrm>
          <a:prstGeom prst="rect">
            <a:avLst/>
          </a:prstGeom>
          <a:noFill/>
          <a:ln>
            <a:noFill/>
          </a:ln>
        </p:spPr>
      </p:pic>
      <p:sp>
        <p:nvSpPr>
          <p:cNvPr id="111" name="Google Shape;111;p14"/>
          <p:cNvSpPr txBox="1"/>
          <p:nvPr/>
        </p:nvSpPr>
        <p:spPr>
          <a:xfrm>
            <a:off x="958572" y="4019550"/>
            <a:ext cx="2145268" cy="2000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200" u="none" cap="none" strike="noStrik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Stacey Blackwood</a:t>
            </a:r>
            <a:endParaRPr/>
          </a:p>
        </p:txBody>
      </p:sp>
      <p:sp>
        <p:nvSpPr>
          <p:cNvPr id="112" name="Google Shape;112;p14"/>
          <p:cNvSpPr txBox="1"/>
          <p:nvPr/>
        </p:nvSpPr>
        <p:spPr>
          <a:xfrm>
            <a:off x="1009650" y="4610100"/>
            <a:ext cx="2043112" cy="3961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975" u="none" cap="none" strike="noStrike">
                <a:solidFill>
                  <a:srgbClr val="64748B"/>
                </a:solidFill>
                <a:latin typeface="Inter"/>
                <a:ea typeface="Inter"/>
                <a:cs typeface="Inter"/>
                <a:sym typeface="Inter"/>
              </a:rPr>
              <a:t>Section 1:</a:t>
            </a:r>
            <a:r>
              <a:rPr b="0" i="0" lang="en-US" sz="975" u="none" cap="none" strike="noStrike">
                <a:solidFill>
                  <a:srgbClr val="64748B"/>
                </a:solidFill>
                <a:latin typeface="Inter"/>
                <a:ea typeface="Inter"/>
                <a:cs typeface="Inter"/>
                <a:sym typeface="Inter"/>
              </a:rPr>
              <a:t> Core Operations &amp; Systems Hierarchy at UPS</a:t>
            </a:r>
            <a:endParaRPr/>
          </a:p>
        </p:txBody>
      </p:sp>
      <p:pic>
        <p:nvPicPr>
          <p:cNvPr descr="image.png" id="113" name="Google Shape;113;p14"/>
          <p:cNvPicPr preferRelativeResize="0"/>
          <p:nvPr/>
        </p:nvPicPr>
        <p:blipFill rotWithShape="1">
          <a:blip r:embed="rId13">
            <a:alphaModFix/>
          </a:blip>
          <a:srcRect b="0" l="0" r="0" t="0"/>
          <a:stretch/>
        </p:blipFill>
        <p:spPr>
          <a:xfrm>
            <a:off x="4455318" y="3305175"/>
            <a:ext cx="571500" cy="571500"/>
          </a:xfrm>
          <a:prstGeom prst="rect">
            <a:avLst/>
          </a:prstGeom>
          <a:noFill/>
          <a:ln>
            <a:noFill/>
          </a:ln>
        </p:spPr>
      </p:pic>
      <p:sp>
        <p:nvSpPr>
          <p:cNvPr id="114" name="Google Shape;114;p14"/>
          <p:cNvSpPr txBox="1"/>
          <p:nvPr/>
        </p:nvSpPr>
        <p:spPr>
          <a:xfrm>
            <a:off x="3668434" y="4019550"/>
            <a:ext cx="2145268" cy="4000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200" u="none" cap="none" strike="noStrik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Juana Virginia Batista Santana</a:t>
            </a:r>
            <a:endParaRPr/>
          </a:p>
        </p:txBody>
      </p:sp>
      <p:sp>
        <p:nvSpPr>
          <p:cNvPr id="115" name="Google Shape;115;p14"/>
          <p:cNvSpPr txBox="1"/>
          <p:nvPr/>
        </p:nvSpPr>
        <p:spPr>
          <a:xfrm>
            <a:off x="3719512" y="4810125"/>
            <a:ext cx="2043112" cy="3961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975" u="none" cap="none" strike="noStrike">
                <a:solidFill>
                  <a:srgbClr val="64748B"/>
                </a:solidFill>
                <a:latin typeface="Inter"/>
                <a:ea typeface="Inter"/>
                <a:cs typeface="Inter"/>
                <a:sym typeface="Inter"/>
              </a:rPr>
              <a:t>Section 2:</a:t>
            </a:r>
            <a:r>
              <a:rPr b="0" i="0" lang="en-US" sz="975" u="none" cap="none" strike="noStrike">
                <a:solidFill>
                  <a:srgbClr val="64748B"/>
                </a:solidFill>
                <a:latin typeface="Inter"/>
                <a:ea typeface="Inter"/>
                <a:cs typeface="Inter"/>
                <a:sym typeface="Inter"/>
              </a:rPr>
              <a:t> Comparative Analysis of ERP, CRM &amp; DSS</a:t>
            </a:r>
            <a:endParaRPr/>
          </a:p>
        </p:txBody>
      </p:sp>
      <p:pic>
        <p:nvPicPr>
          <p:cNvPr descr="image.png" id="116" name="Google Shape;116;p14"/>
          <p:cNvPicPr preferRelativeResize="0"/>
          <p:nvPr/>
        </p:nvPicPr>
        <p:blipFill rotWithShape="1">
          <a:blip r:embed="rId14">
            <a:alphaModFix/>
          </a:blip>
          <a:srcRect b="0" l="0" r="0" t="0"/>
          <a:stretch/>
        </p:blipFill>
        <p:spPr>
          <a:xfrm>
            <a:off x="7165181" y="3305175"/>
            <a:ext cx="571500" cy="571500"/>
          </a:xfrm>
          <a:prstGeom prst="rect">
            <a:avLst/>
          </a:prstGeom>
          <a:noFill/>
          <a:ln>
            <a:noFill/>
          </a:ln>
        </p:spPr>
      </p:pic>
      <p:sp>
        <p:nvSpPr>
          <p:cNvPr id="117" name="Google Shape;117;p14"/>
          <p:cNvSpPr txBox="1"/>
          <p:nvPr/>
        </p:nvSpPr>
        <p:spPr>
          <a:xfrm>
            <a:off x="6378297" y="4019550"/>
            <a:ext cx="2145268" cy="2000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200" u="none" cap="none" strike="noStrik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Jair Alexander Possu Alegria</a:t>
            </a:r>
            <a:endParaRPr/>
          </a:p>
        </p:txBody>
      </p:sp>
      <p:sp>
        <p:nvSpPr>
          <p:cNvPr id="118" name="Google Shape;118;p14"/>
          <p:cNvSpPr txBox="1"/>
          <p:nvPr/>
        </p:nvSpPr>
        <p:spPr>
          <a:xfrm>
            <a:off x="6429375" y="4610100"/>
            <a:ext cx="2043112" cy="3961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975" u="none" cap="none" strike="noStrike">
                <a:solidFill>
                  <a:srgbClr val="64748B"/>
                </a:solidFill>
                <a:latin typeface="Inter"/>
                <a:ea typeface="Inter"/>
                <a:cs typeface="Inter"/>
                <a:sym typeface="Inter"/>
              </a:rPr>
              <a:t>Section 3:</a:t>
            </a:r>
            <a:r>
              <a:rPr b="0" i="0" lang="en-US" sz="975" u="none" cap="none" strike="noStrike">
                <a:solidFill>
                  <a:srgbClr val="64748B"/>
                </a:solidFill>
                <a:latin typeface="Inter"/>
                <a:ea typeface="Inter"/>
                <a:cs typeface="Inter"/>
                <a:sym typeface="Inter"/>
              </a:rPr>
              <a:t> Ethical Frontiers, Data Privacy &amp; Algorithmic Bias</a:t>
            </a:r>
            <a:endParaRPr/>
          </a:p>
        </p:txBody>
      </p:sp>
      <p:pic>
        <p:nvPicPr>
          <p:cNvPr descr="image.png" id="119" name="Google Shape;119;p14"/>
          <p:cNvPicPr preferRelativeResize="0"/>
          <p:nvPr/>
        </p:nvPicPr>
        <p:blipFill rotWithShape="1">
          <a:blip r:embed="rId12">
            <a:alphaModFix/>
          </a:blip>
          <a:srcRect b="0" l="0" r="0" t="0"/>
          <a:stretch/>
        </p:blipFill>
        <p:spPr>
          <a:xfrm>
            <a:off x="9875043" y="3305175"/>
            <a:ext cx="571500" cy="571500"/>
          </a:xfrm>
          <a:prstGeom prst="rect">
            <a:avLst/>
          </a:prstGeom>
          <a:noFill/>
          <a:ln>
            <a:noFill/>
          </a:ln>
        </p:spPr>
      </p:pic>
      <p:sp>
        <p:nvSpPr>
          <p:cNvPr id="120" name="Google Shape;120;p14"/>
          <p:cNvSpPr txBox="1"/>
          <p:nvPr/>
        </p:nvSpPr>
        <p:spPr>
          <a:xfrm>
            <a:off x="9088159" y="4019550"/>
            <a:ext cx="2145268" cy="2000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200" u="none" cap="none" strike="noStrik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Hussein Mohamed</a:t>
            </a:r>
            <a:endParaRPr/>
          </a:p>
        </p:txBody>
      </p:sp>
      <p:sp>
        <p:nvSpPr>
          <p:cNvPr id="121" name="Google Shape;121;p14"/>
          <p:cNvSpPr txBox="1"/>
          <p:nvPr/>
        </p:nvSpPr>
        <p:spPr>
          <a:xfrm>
            <a:off x="9139237" y="4610100"/>
            <a:ext cx="2043112" cy="3961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975" u="none" cap="none" strike="noStrike">
                <a:solidFill>
                  <a:srgbClr val="64748B"/>
                </a:solidFill>
                <a:latin typeface="Inter"/>
                <a:ea typeface="Inter"/>
                <a:cs typeface="Inter"/>
                <a:sym typeface="Inter"/>
              </a:rPr>
              <a:t>Section 4:</a:t>
            </a:r>
            <a:r>
              <a:rPr b="0" i="0" lang="en-US" sz="975" u="none" cap="none" strike="noStrike">
                <a:solidFill>
                  <a:srgbClr val="64748B"/>
                </a:solidFill>
                <a:latin typeface="Inter"/>
                <a:ea typeface="Inter"/>
                <a:cs typeface="Inter"/>
                <a:sym typeface="Inter"/>
              </a:rPr>
              <a:t> Alignment, Solutions &amp; Modernization Roadmap</a:t>
            </a:r>
            <a:endParaRPr/>
          </a:p>
        </p:txBody>
      </p:sp>
      <p:pic>
        <p:nvPicPr>
          <p:cNvPr descr="image.png" id="122" name="Google Shape;122;p14"/>
          <p:cNvPicPr preferRelativeResize="0"/>
          <p:nvPr/>
        </p:nvPicPr>
        <p:blipFill rotWithShape="1">
          <a:blip r:embed="rId15">
            <a:alphaModFix/>
          </a:blip>
          <a:srcRect b="0" l="0" r="0" t="0"/>
          <a:stretch/>
        </p:blipFill>
        <p:spPr>
          <a:xfrm>
            <a:off x="1888331" y="3476625"/>
            <a:ext cx="285750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23" name="Google Shape;123;p14"/>
          <p:cNvPicPr preferRelativeResize="0"/>
          <p:nvPr/>
        </p:nvPicPr>
        <p:blipFill rotWithShape="1">
          <a:blip r:embed="rId16">
            <a:alphaModFix/>
          </a:blip>
          <a:srcRect b="0" l="0" r="0" t="0"/>
          <a:stretch/>
        </p:blipFill>
        <p:spPr>
          <a:xfrm>
            <a:off x="4626768" y="3476625"/>
            <a:ext cx="228600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24" name="Google Shape;124;p14"/>
          <p:cNvPicPr preferRelativeResize="0"/>
          <p:nvPr/>
        </p:nvPicPr>
        <p:blipFill rotWithShape="1">
          <a:blip r:embed="rId17">
            <a:alphaModFix/>
          </a:blip>
          <a:srcRect b="0" l="0" r="0" t="0"/>
          <a:stretch/>
        </p:blipFill>
        <p:spPr>
          <a:xfrm>
            <a:off x="7308056" y="3476625"/>
            <a:ext cx="285750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25" name="Google Shape;125;p14"/>
          <p:cNvPicPr preferRelativeResize="0"/>
          <p:nvPr/>
        </p:nvPicPr>
        <p:blipFill rotWithShape="1">
          <a:blip r:embed="rId18">
            <a:alphaModFix/>
          </a:blip>
          <a:srcRect b="0" l="0" r="0" t="0"/>
          <a:stretch/>
        </p:blipFill>
        <p:spPr>
          <a:xfrm>
            <a:off x="10032206" y="3476625"/>
            <a:ext cx="257175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126" name="Google Shape;126;p14"/>
          <p:cNvSpPr txBox="1"/>
          <p:nvPr/>
        </p:nvSpPr>
        <p:spPr>
          <a:xfrm>
            <a:off x="942975" y="581025"/>
            <a:ext cx="11001375" cy="434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850" u="none" cap="none" strike="noStrike">
                <a:solidFill>
                  <a:srgbClr val="0F172A"/>
                </a:solidFill>
                <a:latin typeface="Plus Jakarta Sans ExtraBold"/>
                <a:ea typeface="Plus Jakarta Sans ExtraBold"/>
                <a:cs typeface="Plus Jakarta Sans ExtraBold"/>
                <a:sym typeface="Plus Jakarta Sans ExtraBold"/>
              </a:rPr>
              <a:t>Group Contributors &amp; Project Echelons</a:t>
            </a:r>
            <a:endParaRPr/>
          </a:p>
        </p:txBody>
      </p:sp>
      <p:sp>
        <p:nvSpPr>
          <p:cNvPr id="127" name="Google Shape;127;p14"/>
          <p:cNvSpPr/>
          <p:nvPr/>
        </p:nvSpPr>
        <p:spPr>
          <a:xfrm>
            <a:off x="771525" y="581025"/>
            <a:ext cx="47625" cy="43428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132" name="Google Shape;132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33" name="Google Shape;133;p1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71525" y="4080420"/>
            <a:ext cx="9525000" cy="6191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34" name="Google Shape;134;p15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771525" y="4375695"/>
            <a:ext cx="1590675" cy="32385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35" name="Google Shape;135;p15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2514600" y="4375695"/>
            <a:ext cx="1771650" cy="32385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36" name="Google Shape;136;p15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4438650" y="4375695"/>
            <a:ext cx="3181350" cy="32385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37" name="Google Shape;137;p15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9525" y="9525"/>
            <a:ext cx="12172950" cy="57150"/>
          </a:xfrm>
          <a:prstGeom prst="rect">
            <a:avLst/>
          </a:prstGeom>
          <a:noFill/>
          <a:ln>
            <a:noFill/>
          </a:ln>
        </p:spPr>
      </p:pic>
      <p:sp>
        <p:nvSpPr>
          <p:cNvPr id="138" name="Google Shape;138;p15"/>
          <p:cNvSpPr txBox="1"/>
          <p:nvPr/>
        </p:nvSpPr>
        <p:spPr>
          <a:xfrm>
            <a:off x="771525" y="2158454"/>
            <a:ext cx="9525000" cy="1619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50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SECTION ONE: CORE ANALYSIS</a:t>
            </a:r>
            <a:endParaRPr/>
          </a:p>
        </p:txBody>
      </p:sp>
      <p:sp>
        <p:nvSpPr>
          <p:cNvPr id="139" name="Google Shape;139;p15"/>
          <p:cNvSpPr txBox="1"/>
          <p:nvPr/>
        </p:nvSpPr>
        <p:spPr>
          <a:xfrm>
            <a:off x="771525" y="2434679"/>
            <a:ext cx="10001250" cy="5256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450" u="none" cap="none" strike="noStrike">
                <a:solidFill>
                  <a:srgbClr val="0F172A"/>
                </a:solidFill>
                <a:latin typeface="Plus Jakarta Sans ExtraBold"/>
                <a:ea typeface="Plus Jakarta Sans ExtraBold"/>
                <a:cs typeface="Plus Jakarta Sans ExtraBold"/>
                <a:sym typeface="Plus Jakarta Sans ExtraBold"/>
              </a:rPr>
              <a:t>Information Systems at UPS</a:t>
            </a:r>
            <a:endParaRPr/>
          </a:p>
        </p:txBody>
      </p:sp>
      <p:sp>
        <p:nvSpPr>
          <p:cNvPr id="140" name="Google Shape;140;p15"/>
          <p:cNvSpPr txBox="1"/>
          <p:nvPr/>
        </p:nvSpPr>
        <p:spPr>
          <a:xfrm>
            <a:off x="771525" y="3150840"/>
            <a:ext cx="9525000" cy="5485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35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Powering Efficiency, Decisions &amp; Competitive Advantage. Mapping business intelligence frameworks to daily global logistics operations.</a:t>
            </a:r>
            <a:endParaRPr/>
          </a:p>
        </p:txBody>
      </p:sp>
      <p:pic>
        <p:nvPicPr>
          <p:cNvPr descr="image.png" id="141" name="Google Shape;141;p15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933450" y="4475708"/>
            <a:ext cx="104775" cy="1238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42" name="Google Shape;142;p15"/>
          <p:cNvPicPr preferRelativeResize="0"/>
          <p:nvPr/>
        </p:nvPicPr>
        <p:blipFill rotWithShape="1">
          <a:blip r:embed="rId10">
            <a:alphaModFix/>
          </a:blip>
          <a:srcRect b="0" l="0" r="0" t="0"/>
          <a:stretch/>
        </p:blipFill>
        <p:spPr>
          <a:xfrm>
            <a:off x="2676525" y="4475708"/>
            <a:ext cx="142875" cy="1238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43" name="Google Shape;143;p15"/>
          <p:cNvPicPr preferRelativeResize="0"/>
          <p:nvPr/>
        </p:nvPicPr>
        <p:blipFill rotWithShape="1">
          <a:blip r:embed="rId11">
            <a:alphaModFix/>
          </a:blip>
          <a:srcRect b="0" l="0" r="0" t="0"/>
          <a:stretch/>
        </p:blipFill>
        <p:spPr>
          <a:xfrm>
            <a:off x="4600575" y="4475708"/>
            <a:ext cx="104775" cy="1238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148" name="Google Shape;148;p1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49" name="Google Shape;149;p16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71525" y="4039344"/>
            <a:ext cx="5133975" cy="108585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50" name="Google Shape;150;p16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9525" y="9525"/>
            <a:ext cx="12172950" cy="57150"/>
          </a:xfrm>
          <a:prstGeom prst="rect">
            <a:avLst/>
          </a:prstGeom>
          <a:noFill/>
          <a:ln>
            <a:noFill/>
          </a:ln>
        </p:spPr>
      </p:pic>
      <p:sp>
        <p:nvSpPr>
          <p:cNvPr id="151" name="Google Shape;151;p16"/>
          <p:cNvSpPr txBox="1"/>
          <p:nvPr/>
        </p:nvSpPr>
        <p:spPr>
          <a:xfrm>
            <a:off x="771525" y="2500312"/>
            <a:ext cx="5390673" cy="2970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800" u="none" cap="none" strike="noStrik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A Synced Grid of Resources</a:t>
            </a:r>
            <a:endParaRPr/>
          </a:p>
        </p:txBody>
      </p:sp>
      <p:sp>
        <p:nvSpPr>
          <p:cNvPr id="152" name="Google Shape;152;p16"/>
          <p:cNvSpPr txBox="1"/>
          <p:nvPr/>
        </p:nvSpPr>
        <p:spPr>
          <a:xfrm>
            <a:off x="771525" y="2987873"/>
            <a:ext cx="5133975" cy="82287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35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An Information System is a set of </a:t>
            </a:r>
            <a:r>
              <a:rPr b="1" i="0" lang="en-US" sz="1350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people, processes, data, and technology</a:t>
            </a:r>
            <a:r>
              <a:rPr b="0" i="0" lang="en-US" sz="135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 working together to collect, store, and turn raw data into useful, actionable information.</a:t>
            </a:r>
            <a:endParaRPr/>
          </a:p>
        </p:txBody>
      </p:sp>
      <p:sp>
        <p:nvSpPr>
          <p:cNvPr id="153" name="Google Shape;153;p16"/>
          <p:cNvSpPr txBox="1"/>
          <p:nvPr/>
        </p:nvSpPr>
        <p:spPr>
          <a:xfrm>
            <a:off x="971550" y="4239369"/>
            <a:ext cx="4733925" cy="685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257175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115E59"/>
                </a:solidFill>
                <a:latin typeface="Inter Medium"/>
                <a:ea typeface="Inter Medium"/>
                <a:cs typeface="Inter Medium"/>
                <a:sym typeface="Inter Medium"/>
              </a:rPr>
              <a:t>UPS relies on this same dynamic integration of resources to successfully route and deliver over </a:t>
            </a:r>
            <a:r>
              <a:rPr b="1" i="0" lang="en-US" sz="1125" u="none" cap="none" strike="noStrike">
                <a:solidFill>
                  <a:srgbClr val="115E59"/>
                </a:solidFill>
                <a:latin typeface="Inter"/>
                <a:ea typeface="Inter"/>
                <a:cs typeface="Inter"/>
                <a:sym typeface="Inter"/>
              </a:rPr>
              <a:t>20 million packages</a:t>
            </a:r>
            <a:r>
              <a:rPr b="0" i="0" lang="en-US" sz="1125" u="none" cap="none" strike="noStrike">
                <a:solidFill>
                  <a:srgbClr val="115E59"/>
                </a:solidFill>
                <a:latin typeface="Inter Medium"/>
                <a:ea typeface="Inter Medium"/>
                <a:cs typeface="Inter Medium"/>
                <a:sym typeface="Inter Medium"/>
              </a:rPr>
              <a:t> every single day.</a:t>
            </a:r>
            <a:endParaRPr/>
          </a:p>
        </p:txBody>
      </p:sp>
      <p:pic>
        <p:nvPicPr>
          <p:cNvPr descr="image.png" id="154" name="Google Shape;154;p16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971550" y="4277469"/>
            <a:ext cx="180975" cy="142875"/>
          </a:xfrm>
          <a:prstGeom prst="rect">
            <a:avLst/>
          </a:prstGeom>
          <a:noFill/>
          <a:ln>
            <a:noFill/>
          </a:ln>
        </p:spPr>
      </p:pic>
      <p:sp>
        <p:nvSpPr>
          <p:cNvPr id="155" name="Google Shape;155;p16"/>
          <p:cNvSpPr txBox="1"/>
          <p:nvPr/>
        </p:nvSpPr>
        <p:spPr>
          <a:xfrm>
            <a:off x="942975" y="581025"/>
            <a:ext cx="11001375" cy="434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850" u="none" cap="none" strike="noStrike">
                <a:solidFill>
                  <a:srgbClr val="0F172A"/>
                </a:solidFill>
                <a:latin typeface="Plus Jakarta Sans ExtraBold"/>
                <a:ea typeface="Plus Jakarta Sans ExtraBold"/>
                <a:cs typeface="Plus Jakarta Sans ExtraBold"/>
                <a:sym typeface="Plus Jakarta Sans ExtraBold"/>
              </a:rPr>
              <a:t>What is an Information System?</a:t>
            </a:r>
            <a:endParaRPr/>
          </a:p>
        </p:txBody>
      </p:sp>
      <p:sp>
        <p:nvSpPr>
          <p:cNvPr id="156" name="Google Shape;156;p16"/>
          <p:cNvSpPr/>
          <p:nvPr/>
        </p:nvSpPr>
        <p:spPr>
          <a:xfrm>
            <a:off x="771525" y="581025"/>
            <a:ext cx="47625" cy="43428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Automation software to archiving and efficiently manage and information files. Document Management System (DMS).Internet Technology Concept. (Provided by Getty Images)" id="157" name="Google Shape;157;p16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6740074" y="1615550"/>
            <a:ext cx="4802749" cy="4039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162" name="Google Shape;162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63" name="Google Shape;163;p17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71525" y="2646015"/>
            <a:ext cx="3397299" cy="23336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64" name="Google Shape;164;p17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4397424" y="2646015"/>
            <a:ext cx="3397299" cy="23336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65" name="Google Shape;165;p17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8023324" y="2646015"/>
            <a:ext cx="3397299" cy="23336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66" name="Google Shape;166;p17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9525" y="9525"/>
            <a:ext cx="12172950" cy="57150"/>
          </a:xfrm>
          <a:prstGeom prst="rect">
            <a:avLst/>
          </a:prstGeom>
          <a:noFill/>
          <a:ln>
            <a:noFill/>
          </a:ln>
        </p:spPr>
      </p:pic>
      <p:sp>
        <p:nvSpPr>
          <p:cNvPr id="167" name="Google Shape;167;p17"/>
          <p:cNvSpPr txBox="1"/>
          <p:nvPr/>
        </p:nvSpPr>
        <p:spPr>
          <a:xfrm>
            <a:off x="1009650" y="3427065"/>
            <a:ext cx="3067102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350" u="none" cap="none" strike="noStrik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Operational Efficiency</a:t>
            </a:r>
            <a:endParaRPr/>
          </a:p>
        </p:txBody>
      </p:sp>
      <p:sp>
        <p:nvSpPr>
          <p:cNvPr id="168" name="Google Shape;168;p17"/>
          <p:cNvSpPr txBox="1"/>
          <p:nvPr/>
        </p:nvSpPr>
        <p:spPr>
          <a:xfrm>
            <a:off x="1009650" y="3741390"/>
            <a:ext cx="2921049" cy="1000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5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Drivers use handheld </a:t>
            </a:r>
            <a:r>
              <a:rPr b="1" i="0" lang="en-US" sz="105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DIAD devices</a:t>
            </a:r>
            <a:r>
              <a:rPr b="0" i="0" lang="en-US" sz="105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 to scan and log every package instantly. This automates paper-based tracking, eliminates human reporting errors, and syncs depot workflows in real-time.</a:t>
            </a:r>
            <a:endParaRPr/>
          </a:p>
        </p:txBody>
      </p:sp>
      <p:sp>
        <p:nvSpPr>
          <p:cNvPr id="169" name="Google Shape;169;p17"/>
          <p:cNvSpPr txBox="1"/>
          <p:nvPr/>
        </p:nvSpPr>
        <p:spPr>
          <a:xfrm>
            <a:off x="4635549" y="3427065"/>
            <a:ext cx="3067102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350" u="none" cap="none" strike="noStrik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Intelligent Decisions</a:t>
            </a:r>
            <a:endParaRPr/>
          </a:p>
        </p:txBody>
      </p:sp>
      <p:sp>
        <p:nvSpPr>
          <p:cNvPr id="170" name="Google Shape;170;p17"/>
          <p:cNvSpPr txBox="1"/>
          <p:nvPr/>
        </p:nvSpPr>
        <p:spPr>
          <a:xfrm>
            <a:off x="4635549" y="3741390"/>
            <a:ext cx="2921049" cy="1000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5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UPS's flagship </a:t>
            </a:r>
            <a:r>
              <a:rPr b="1" i="0" lang="en-US" sz="105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ORION system</a:t>
            </a:r>
            <a:r>
              <a:rPr b="0" i="0" lang="en-US" sz="105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 turns live transit and delivery data into highly optimized daily routes. This algorithmic routing saves drivers millions of miles and gallons of fuel each year.</a:t>
            </a:r>
            <a:endParaRPr/>
          </a:p>
        </p:txBody>
      </p:sp>
      <p:sp>
        <p:nvSpPr>
          <p:cNvPr id="171" name="Google Shape;171;p17"/>
          <p:cNvSpPr txBox="1"/>
          <p:nvPr/>
        </p:nvSpPr>
        <p:spPr>
          <a:xfrm>
            <a:off x="8261449" y="3427065"/>
            <a:ext cx="3067102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350" u="none" cap="none" strike="noStrik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Competitive Edge</a:t>
            </a:r>
            <a:endParaRPr/>
          </a:p>
        </p:txBody>
      </p:sp>
      <p:sp>
        <p:nvSpPr>
          <p:cNvPr id="172" name="Google Shape;172;p17"/>
          <p:cNvSpPr txBox="1"/>
          <p:nvPr/>
        </p:nvSpPr>
        <p:spPr>
          <a:xfrm>
            <a:off x="8261449" y="3741390"/>
            <a:ext cx="2921049" cy="1000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5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Real-time customer-facing portals like </a:t>
            </a:r>
            <a:r>
              <a:rPr b="1" i="0" lang="en-US" sz="105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UPS My Choice</a:t>
            </a:r>
            <a:r>
              <a:rPr b="0" i="0" lang="en-US" sz="105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 put complete control back into the buyer's hands. This superior delivery flexibility forms a barrier to entry that rivals struggle to match.</a:t>
            </a:r>
            <a:endParaRPr/>
          </a:p>
        </p:txBody>
      </p:sp>
      <p:pic>
        <p:nvPicPr>
          <p:cNvPr descr="image.png" id="173" name="Google Shape;173;p17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1009650" y="2912715"/>
            <a:ext cx="228600" cy="3048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74" name="Google Shape;174;p17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4635549" y="2912715"/>
            <a:ext cx="304800" cy="3048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75" name="Google Shape;175;p17"/>
          <p:cNvPicPr preferRelativeResize="0"/>
          <p:nvPr/>
        </p:nvPicPr>
        <p:blipFill rotWithShape="1">
          <a:blip r:embed="rId10">
            <a:alphaModFix/>
          </a:blip>
          <a:srcRect b="0" l="0" r="0" t="0"/>
          <a:stretch/>
        </p:blipFill>
        <p:spPr>
          <a:xfrm>
            <a:off x="8261449" y="2912715"/>
            <a:ext cx="304800" cy="304800"/>
          </a:xfrm>
          <a:prstGeom prst="rect">
            <a:avLst/>
          </a:prstGeom>
          <a:noFill/>
          <a:ln>
            <a:noFill/>
          </a:ln>
        </p:spPr>
      </p:pic>
      <p:sp>
        <p:nvSpPr>
          <p:cNvPr id="176" name="Google Shape;176;p17"/>
          <p:cNvSpPr txBox="1"/>
          <p:nvPr/>
        </p:nvSpPr>
        <p:spPr>
          <a:xfrm>
            <a:off x="942975" y="581025"/>
            <a:ext cx="11001375" cy="434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850" u="none" cap="none" strike="noStrike">
                <a:solidFill>
                  <a:srgbClr val="0F172A"/>
                </a:solidFill>
                <a:latin typeface="Plus Jakarta Sans ExtraBold"/>
                <a:ea typeface="Plus Jakarta Sans ExtraBold"/>
                <a:cs typeface="Plus Jakarta Sans ExtraBold"/>
                <a:sym typeface="Plus Jakarta Sans ExtraBold"/>
              </a:rPr>
              <a:t>UPS: Efficiency &amp; Advantage</a:t>
            </a:r>
            <a:endParaRPr/>
          </a:p>
        </p:txBody>
      </p:sp>
      <p:sp>
        <p:nvSpPr>
          <p:cNvPr id="177" name="Google Shape;177;p17"/>
          <p:cNvSpPr/>
          <p:nvPr/>
        </p:nvSpPr>
        <p:spPr>
          <a:xfrm>
            <a:off x="771525" y="581025"/>
            <a:ext cx="47625" cy="43428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182" name="Google Shape;182;p1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83" name="Google Shape;183;p18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71525" y="4810273"/>
            <a:ext cx="10648950" cy="5048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84" name="Google Shape;184;p18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771525" y="3036242"/>
            <a:ext cx="2490787" cy="1631156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85" name="Google Shape;185;p18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3490912" y="3036242"/>
            <a:ext cx="2490787" cy="1631156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86" name="Google Shape;186;p18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6210300" y="3036242"/>
            <a:ext cx="2490787" cy="1631156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87" name="Google Shape;187;p18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8929687" y="3036242"/>
            <a:ext cx="2490787" cy="1631156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88" name="Google Shape;188;p18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1009650" y="4086373"/>
            <a:ext cx="2014537" cy="3429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89" name="Google Shape;189;p18"/>
          <p:cNvPicPr preferRelativeResize="0"/>
          <p:nvPr/>
        </p:nvPicPr>
        <p:blipFill rotWithShape="1">
          <a:blip r:embed="rId10">
            <a:alphaModFix/>
          </a:blip>
          <a:srcRect b="0" l="0" r="0" t="0"/>
          <a:stretch/>
        </p:blipFill>
        <p:spPr>
          <a:xfrm>
            <a:off x="3729037" y="4086373"/>
            <a:ext cx="2014537" cy="3429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90" name="Google Shape;190;p18"/>
          <p:cNvPicPr preferRelativeResize="0"/>
          <p:nvPr/>
        </p:nvPicPr>
        <p:blipFill rotWithShape="1">
          <a:blip r:embed="rId11">
            <a:alphaModFix/>
          </a:blip>
          <a:srcRect b="0" l="0" r="0" t="0"/>
          <a:stretch/>
        </p:blipFill>
        <p:spPr>
          <a:xfrm>
            <a:off x="6448425" y="4086373"/>
            <a:ext cx="2014537" cy="3429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91" name="Google Shape;191;p18"/>
          <p:cNvPicPr preferRelativeResize="0"/>
          <p:nvPr/>
        </p:nvPicPr>
        <p:blipFill rotWithShape="1">
          <a:blip r:embed="rId12">
            <a:alphaModFix/>
          </a:blip>
          <a:srcRect b="0" l="0" r="0" t="0"/>
          <a:stretch/>
        </p:blipFill>
        <p:spPr>
          <a:xfrm>
            <a:off x="9167812" y="4086373"/>
            <a:ext cx="2014537" cy="3429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192" name="Google Shape;192;p18"/>
          <p:cNvPicPr preferRelativeResize="0"/>
          <p:nvPr/>
        </p:nvPicPr>
        <p:blipFill rotWithShape="1">
          <a:blip r:embed="rId13">
            <a:alphaModFix/>
          </a:blip>
          <a:srcRect b="0" l="0" r="0" t="0"/>
          <a:stretch/>
        </p:blipFill>
        <p:spPr>
          <a:xfrm>
            <a:off x="9525" y="9525"/>
            <a:ext cx="12172950" cy="57150"/>
          </a:xfrm>
          <a:prstGeom prst="rect">
            <a:avLst/>
          </a:prstGeom>
          <a:noFill/>
          <a:ln>
            <a:noFill/>
          </a:ln>
        </p:spPr>
      </p:pic>
      <p:sp>
        <p:nvSpPr>
          <p:cNvPr id="193" name="Google Shape;193;p18"/>
          <p:cNvSpPr txBox="1"/>
          <p:nvPr/>
        </p:nvSpPr>
        <p:spPr>
          <a:xfrm>
            <a:off x="771525" y="2310556"/>
            <a:ext cx="10648950" cy="4875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Systems are mapped horizontally to fit specific echelons of corporate governance. At UPS, these layers establish a continuous loop where higher systems thrive off details recorded below.</a:t>
            </a:r>
            <a:endParaRPr/>
          </a:p>
        </p:txBody>
      </p:sp>
      <p:pic>
        <p:nvPicPr>
          <p:cNvPr descr="image.png" id="194" name="Google Shape;194;p18"/>
          <p:cNvPicPr preferRelativeResize="0"/>
          <p:nvPr/>
        </p:nvPicPr>
        <p:blipFill rotWithShape="1">
          <a:blip r:embed="rId14">
            <a:alphaModFix/>
          </a:blip>
          <a:srcRect b="0" l="0" r="0" t="0"/>
          <a:stretch/>
        </p:blipFill>
        <p:spPr>
          <a:xfrm>
            <a:off x="1000125" y="4991248"/>
            <a:ext cx="133350" cy="142875"/>
          </a:xfrm>
          <a:prstGeom prst="rect">
            <a:avLst/>
          </a:prstGeom>
          <a:noFill/>
          <a:ln>
            <a:noFill/>
          </a:ln>
        </p:spPr>
      </p:pic>
      <p:sp>
        <p:nvSpPr>
          <p:cNvPr id="195" name="Google Shape;195;p18"/>
          <p:cNvSpPr txBox="1"/>
          <p:nvPr/>
        </p:nvSpPr>
        <p:spPr>
          <a:xfrm>
            <a:off x="1009650" y="3302942"/>
            <a:ext cx="2014537" cy="1333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825" u="none" cap="none" strike="noStrike">
                <a:solidFill>
                  <a:srgbClr val="4F46E5"/>
                </a:solidFill>
                <a:latin typeface="Inter"/>
                <a:ea typeface="Inter"/>
                <a:cs typeface="Inter"/>
                <a:sym typeface="Inter"/>
              </a:rPr>
              <a:t>EXECUTIVE LEVEL</a:t>
            </a:r>
            <a:endParaRPr/>
          </a:p>
        </p:txBody>
      </p:sp>
      <p:sp>
        <p:nvSpPr>
          <p:cNvPr id="196" name="Google Shape;196;p18"/>
          <p:cNvSpPr txBox="1"/>
          <p:nvPr/>
        </p:nvSpPr>
        <p:spPr>
          <a:xfrm>
            <a:off x="1009650" y="3483917"/>
            <a:ext cx="2115264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350" u="none" cap="none" strike="noStrik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ESS</a:t>
            </a:r>
            <a:endParaRPr/>
          </a:p>
        </p:txBody>
      </p:sp>
      <p:sp>
        <p:nvSpPr>
          <p:cNvPr id="197" name="Google Shape;197;p18"/>
          <p:cNvSpPr txBox="1"/>
          <p:nvPr/>
        </p:nvSpPr>
        <p:spPr>
          <a:xfrm>
            <a:off x="1009650" y="3798242"/>
            <a:ext cx="2014537" cy="19288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Executive Support Systems</a:t>
            </a:r>
            <a:endParaRPr/>
          </a:p>
        </p:txBody>
      </p:sp>
      <p:sp>
        <p:nvSpPr>
          <p:cNvPr id="198" name="Google Shape;198;p18"/>
          <p:cNvSpPr txBox="1"/>
          <p:nvPr/>
        </p:nvSpPr>
        <p:spPr>
          <a:xfrm>
            <a:off x="3729037" y="3302942"/>
            <a:ext cx="2014537" cy="1333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825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TACTICAL LEVEL</a:t>
            </a:r>
            <a:endParaRPr/>
          </a:p>
        </p:txBody>
      </p:sp>
      <p:sp>
        <p:nvSpPr>
          <p:cNvPr id="199" name="Google Shape;199;p18"/>
          <p:cNvSpPr txBox="1"/>
          <p:nvPr/>
        </p:nvSpPr>
        <p:spPr>
          <a:xfrm>
            <a:off x="3729037" y="3483917"/>
            <a:ext cx="2115264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350" u="none" cap="none" strike="noStrik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DSS</a:t>
            </a:r>
            <a:endParaRPr/>
          </a:p>
        </p:txBody>
      </p:sp>
      <p:sp>
        <p:nvSpPr>
          <p:cNvPr id="200" name="Google Shape;200;p18"/>
          <p:cNvSpPr txBox="1"/>
          <p:nvPr/>
        </p:nvSpPr>
        <p:spPr>
          <a:xfrm>
            <a:off x="3729037" y="3798242"/>
            <a:ext cx="2014537" cy="19288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Decision Support Systems</a:t>
            </a:r>
            <a:endParaRPr/>
          </a:p>
        </p:txBody>
      </p:sp>
      <p:sp>
        <p:nvSpPr>
          <p:cNvPr id="201" name="Google Shape;201;p18"/>
          <p:cNvSpPr txBox="1"/>
          <p:nvPr/>
        </p:nvSpPr>
        <p:spPr>
          <a:xfrm>
            <a:off x="6448425" y="3302942"/>
            <a:ext cx="2014537" cy="1333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825" u="none" cap="none" strike="noStrike">
                <a:solidFill>
                  <a:srgbClr val="F59E0B"/>
                </a:solidFill>
                <a:latin typeface="Inter"/>
                <a:ea typeface="Inter"/>
                <a:cs typeface="Inter"/>
                <a:sym typeface="Inter"/>
              </a:rPr>
              <a:t>MANAGEMENT LEVEL</a:t>
            </a:r>
            <a:endParaRPr/>
          </a:p>
        </p:txBody>
      </p:sp>
      <p:sp>
        <p:nvSpPr>
          <p:cNvPr id="202" name="Google Shape;202;p18"/>
          <p:cNvSpPr txBox="1"/>
          <p:nvPr/>
        </p:nvSpPr>
        <p:spPr>
          <a:xfrm>
            <a:off x="6448425" y="3483917"/>
            <a:ext cx="2115264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350" u="none" cap="none" strike="noStrik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MIS</a:t>
            </a:r>
            <a:endParaRPr/>
          </a:p>
        </p:txBody>
      </p:sp>
      <p:sp>
        <p:nvSpPr>
          <p:cNvPr id="203" name="Google Shape;203;p18"/>
          <p:cNvSpPr txBox="1"/>
          <p:nvPr/>
        </p:nvSpPr>
        <p:spPr>
          <a:xfrm>
            <a:off x="6448425" y="3798242"/>
            <a:ext cx="2014537" cy="19288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Mgmt Information Systems</a:t>
            </a:r>
            <a:endParaRPr/>
          </a:p>
        </p:txBody>
      </p:sp>
      <p:sp>
        <p:nvSpPr>
          <p:cNvPr id="204" name="Google Shape;204;p18"/>
          <p:cNvSpPr txBox="1"/>
          <p:nvPr/>
        </p:nvSpPr>
        <p:spPr>
          <a:xfrm>
            <a:off x="9167812" y="3302942"/>
            <a:ext cx="2014537" cy="1333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825" u="none" cap="none" strike="noStrike">
                <a:solidFill>
                  <a:srgbClr val="EF4444"/>
                </a:solidFill>
                <a:latin typeface="Inter"/>
                <a:ea typeface="Inter"/>
                <a:cs typeface="Inter"/>
                <a:sym typeface="Inter"/>
              </a:rPr>
              <a:t>OPERATIONAL LEVEL</a:t>
            </a:r>
            <a:endParaRPr/>
          </a:p>
        </p:txBody>
      </p:sp>
      <p:sp>
        <p:nvSpPr>
          <p:cNvPr id="205" name="Google Shape;205;p18"/>
          <p:cNvSpPr txBox="1"/>
          <p:nvPr/>
        </p:nvSpPr>
        <p:spPr>
          <a:xfrm>
            <a:off x="9167812" y="3483917"/>
            <a:ext cx="2115264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350" u="none" cap="none" strike="noStrik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TPS</a:t>
            </a:r>
            <a:endParaRPr/>
          </a:p>
        </p:txBody>
      </p:sp>
      <p:sp>
        <p:nvSpPr>
          <p:cNvPr id="206" name="Google Shape;206;p18"/>
          <p:cNvSpPr txBox="1"/>
          <p:nvPr/>
        </p:nvSpPr>
        <p:spPr>
          <a:xfrm>
            <a:off x="9167812" y="3798242"/>
            <a:ext cx="2014537" cy="19288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Transaction Processing Systems</a:t>
            </a:r>
            <a:endParaRPr/>
          </a:p>
        </p:txBody>
      </p:sp>
      <p:sp>
        <p:nvSpPr>
          <p:cNvPr id="207" name="Google Shape;207;p18"/>
          <p:cNvSpPr txBox="1"/>
          <p:nvPr/>
        </p:nvSpPr>
        <p:spPr>
          <a:xfrm>
            <a:off x="942975" y="581025"/>
            <a:ext cx="11001375" cy="434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850" u="none" cap="none" strike="noStrike">
                <a:solidFill>
                  <a:srgbClr val="0F172A"/>
                </a:solidFill>
                <a:latin typeface="Plus Jakarta Sans ExtraBold"/>
                <a:ea typeface="Plus Jakarta Sans ExtraBold"/>
                <a:cs typeface="Plus Jakarta Sans ExtraBold"/>
                <a:sym typeface="Plus Jakarta Sans ExtraBold"/>
              </a:rPr>
              <a:t>System Organization Layers</a:t>
            </a:r>
            <a:endParaRPr/>
          </a:p>
        </p:txBody>
      </p:sp>
      <p:sp>
        <p:nvSpPr>
          <p:cNvPr id="208" name="Google Shape;208;p18"/>
          <p:cNvSpPr/>
          <p:nvPr/>
        </p:nvSpPr>
        <p:spPr>
          <a:xfrm>
            <a:off x="771525" y="581025"/>
            <a:ext cx="47625" cy="43428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12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213" name="Google Shape;213;p1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14" name="Google Shape;214;p19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71525" y="2050107"/>
            <a:ext cx="10648950" cy="352544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15" name="Google Shape;215;p19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9525" y="9525"/>
            <a:ext cx="12172950" cy="5715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216" name="Google Shape;216;p19"/>
          <p:cNvGraphicFramePr/>
          <p:nvPr/>
        </p:nvGraphicFramePr>
        <p:xfrm>
          <a:off x="781050" y="2059632"/>
          <a:ext cx="3000000" cy="3000000"/>
        </p:xfrm>
        <a:graphic>
          <a:graphicData uri="http://schemas.openxmlformats.org/drawingml/2006/table">
            <a:tbl>
              <a:tblPr bandRow="1" firstRow="1">
                <a:noFill/>
                <a:tableStyleId>{C2B894E4-E6D5-4207-9EB6-919FB47D0E8F}</a:tableStyleId>
              </a:tblPr>
              <a:tblGrid>
                <a:gridCol w="1594400"/>
                <a:gridCol w="2125850"/>
                <a:gridCol w="3720400"/>
                <a:gridCol w="3189225"/>
              </a:tblGrid>
              <a:tr h="7012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125" u="none" cap="none" strike="noStrike">
                          <a:solidFill>
                            <a:srgbClr val="0F172A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System Type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125" u="none" cap="none" strike="noStrike">
                          <a:solidFill>
                            <a:srgbClr val="0F172A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Primary Users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125" u="none" cap="none" strike="noStrike">
                          <a:solidFill>
                            <a:srgbClr val="0F172A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What it does at UPS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125" u="none" cap="none" strike="noStrike">
                          <a:solidFill>
                            <a:srgbClr val="0F172A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Business &amp; Strategic Impact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8FAFC"/>
                    </a:solidFill>
                  </a:tcPr>
                </a:tc>
              </a:tr>
              <a:tr h="7012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TPS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Drivers &amp; Field Staff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DIAD handheld scanners record physical pickup, sorting, and delivery points in real-time.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Drastically reduces data errors and secures faster local shipment processing.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7012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MIS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Middle Managers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UPS Fusion reporting system structures raw scan logs into formatted performance charts.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Allows better monitoring of depot operations and continuous corporate control.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7012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DSS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Route Planners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ORION models optimized routes based on distance, traffic, and package delivery windows.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Saves millions of travel miles, drastically reducing fuel costs and transit delays.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7012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ESS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Senior Executives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Network Planning Tools capture high-level macro trends to forecast resource demands.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Grants faster strategic response to industry changes and supply fluctuations.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sp>
        <p:nvSpPr>
          <p:cNvPr id="217" name="Google Shape;217;p19"/>
          <p:cNvSpPr/>
          <p:nvPr/>
        </p:nvSpPr>
        <p:spPr>
          <a:xfrm>
            <a:off x="781050" y="2583507"/>
            <a:ext cx="1594395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8" name="Google Shape;218;p19"/>
          <p:cNvSpPr/>
          <p:nvPr/>
        </p:nvSpPr>
        <p:spPr>
          <a:xfrm>
            <a:off x="2375445" y="2583507"/>
            <a:ext cx="2125860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9" name="Google Shape;219;p19"/>
          <p:cNvSpPr/>
          <p:nvPr/>
        </p:nvSpPr>
        <p:spPr>
          <a:xfrm>
            <a:off x="4501306" y="2583507"/>
            <a:ext cx="3720405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0" name="Google Shape;220;p19"/>
          <p:cNvSpPr/>
          <p:nvPr/>
        </p:nvSpPr>
        <p:spPr>
          <a:xfrm>
            <a:off x="8221712" y="2583507"/>
            <a:ext cx="3189237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1" name="Google Shape;221;p19"/>
          <p:cNvSpPr/>
          <p:nvPr/>
        </p:nvSpPr>
        <p:spPr>
          <a:xfrm>
            <a:off x="781050" y="3338661"/>
            <a:ext cx="1594395" cy="9525"/>
          </a:xfrm>
          <a:prstGeom prst="rect">
            <a:avLst/>
          </a:prstGeom>
          <a:solidFill>
            <a:srgbClr val="F8FAF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2" name="Google Shape;222;p19"/>
          <p:cNvSpPr/>
          <p:nvPr/>
        </p:nvSpPr>
        <p:spPr>
          <a:xfrm>
            <a:off x="2375445" y="3338661"/>
            <a:ext cx="2125860" cy="9525"/>
          </a:xfrm>
          <a:prstGeom prst="rect">
            <a:avLst/>
          </a:prstGeom>
          <a:solidFill>
            <a:srgbClr val="F8FAF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3" name="Google Shape;223;p19"/>
          <p:cNvSpPr/>
          <p:nvPr/>
        </p:nvSpPr>
        <p:spPr>
          <a:xfrm>
            <a:off x="4501306" y="3338661"/>
            <a:ext cx="3720405" cy="9525"/>
          </a:xfrm>
          <a:prstGeom prst="rect">
            <a:avLst/>
          </a:prstGeom>
          <a:solidFill>
            <a:srgbClr val="F8FAF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4" name="Google Shape;224;p19"/>
          <p:cNvSpPr/>
          <p:nvPr/>
        </p:nvSpPr>
        <p:spPr>
          <a:xfrm>
            <a:off x="8221712" y="3338661"/>
            <a:ext cx="3189237" cy="9525"/>
          </a:xfrm>
          <a:prstGeom prst="rect">
            <a:avLst/>
          </a:prstGeom>
          <a:solidFill>
            <a:srgbClr val="F8FAF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5" name="Google Shape;225;p19"/>
          <p:cNvSpPr/>
          <p:nvPr/>
        </p:nvSpPr>
        <p:spPr>
          <a:xfrm>
            <a:off x="781050" y="4079527"/>
            <a:ext cx="1594395" cy="9525"/>
          </a:xfrm>
          <a:prstGeom prst="rect">
            <a:avLst/>
          </a:prstGeom>
          <a:solidFill>
            <a:srgbClr val="F8FAF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6" name="Google Shape;226;p19"/>
          <p:cNvSpPr/>
          <p:nvPr/>
        </p:nvSpPr>
        <p:spPr>
          <a:xfrm>
            <a:off x="2375445" y="4079527"/>
            <a:ext cx="2125860" cy="9525"/>
          </a:xfrm>
          <a:prstGeom prst="rect">
            <a:avLst/>
          </a:prstGeom>
          <a:solidFill>
            <a:srgbClr val="F8FAF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7" name="Google Shape;227;p19"/>
          <p:cNvSpPr/>
          <p:nvPr/>
        </p:nvSpPr>
        <p:spPr>
          <a:xfrm>
            <a:off x="4501306" y="4079527"/>
            <a:ext cx="3720405" cy="9525"/>
          </a:xfrm>
          <a:prstGeom prst="rect">
            <a:avLst/>
          </a:prstGeom>
          <a:solidFill>
            <a:srgbClr val="F8FAF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8" name="Google Shape;228;p19"/>
          <p:cNvSpPr/>
          <p:nvPr/>
        </p:nvSpPr>
        <p:spPr>
          <a:xfrm>
            <a:off x="8221712" y="4079527"/>
            <a:ext cx="3189237" cy="9525"/>
          </a:xfrm>
          <a:prstGeom prst="rect">
            <a:avLst/>
          </a:prstGeom>
          <a:solidFill>
            <a:srgbClr val="F8FAF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9" name="Google Shape;229;p19"/>
          <p:cNvSpPr/>
          <p:nvPr/>
        </p:nvSpPr>
        <p:spPr>
          <a:xfrm>
            <a:off x="781050" y="4820394"/>
            <a:ext cx="1594395" cy="9525"/>
          </a:xfrm>
          <a:prstGeom prst="rect">
            <a:avLst/>
          </a:prstGeom>
          <a:solidFill>
            <a:srgbClr val="F8FAF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0" name="Google Shape;230;p19"/>
          <p:cNvSpPr/>
          <p:nvPr/>
        </p:nvSpPr>
        <p:spPr>
          <a:xfrm>
            <a:off x="2375445" y="4820394"/>
            <a:ext cx="2125860" cy="9525"/>
          </a:xfrm>
          <a:prstGeom prst="rect">
            <a:avLst/>
          </a:prstGeom>
          <a:solidFill>
            <a:srgbClr val="F8FAF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1" name="Google Shape;231;p19"/>
          <p:cNvSpPr/>
          <p:nvPr/>
        </p:nvSpPr>
        <p:spPr>
          <a:xfrm>
            <a:off x="4501306" y="4820394"/>
            <a:ext cx="3720405" cy="9525"/>
          </a:xfrm>
          <a:prstGeom prst="rect">
            <a:avLst/>
          </a:prstGeom>
          <a:solidFill>
            <a:srgbClr val="F8FAF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2" name="Google Shape;232;p19"/>
          <p:cNvSpPr/>
          <p:nvPr/>
        </p:nvSpPr>
        <p:spPr>
          <a:xfrm>
            <a:off x="8221712" y="4820394"/>
            <a:ext cx="3189237" cy="9525"/>
          </a:xfrm>
          <a:prstGeom prst="rect">
            <a:avLst/>
          </a:prstGeom>
          <a:solidFill>
            <a:srgbClr val="F8FAF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3" name="Google Shape;233;p19"/>
          <p:cNvSpPr txBox="1"/>
          <p:nvPr/>
        </p:nvSpPr>
        <p:spPr>
          <a:xfrm>
            <a:off x="942975" y="581025"/>
            <a:ext cx="11001375" cy="434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850" u="none" cap="none" strike="noStrike">
                <a:solidFill>
                  <a:srgbClr val="0F172A"/>
                </a:solidFill>
                <a:latin typeface="Plus Jakarta Sans ExtraBold"/>
                <a:ea typeface="Plus Jakarta Sans ExtraBold"/>
                <a:cs typeface="Plus Jakarta Sans ExtraBold"/>
                <a:sym typeface="Plus Jakarta Sans ExtraBold"/>
              </a:rPr>
              <a:t>UPS Systems Analysis Matrix</a:t>
            </a:r>
            <a:endParaRPr/>
          </a:p>
        </p:txBody>
      </p:sp>
      <p:sp>
        <p:nvSpPr>
          <p:cNvPr id="234" name="Google Shape;234;p19"/>
          <p:cNvSpPr/>
          <p:nvPr/>
        </p:nvSpPr>
        <p:spPr>
          <a:xfrm>
            <a:off x="771525" y="581025"/>
            <a:ext cx="47625" cy="43428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38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239" name="Google Shape;239;p2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40" name="Google Shape;240;p20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334125" y="2741265"/>
            <a:ext cx="5086350" cy="1747837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41" name="Google Shape;241;p20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9525" y="9525"/>
            <a:ext cx="12172950" cy="57150"/>
          </a:xfrm>
          <a:prstGeom prst="rect">
            <a:avLst/>
          </a:prstGeom>
          <a:noFill/>
          <a:ln>
            <a:noFill/>
          </a:ln>
        </p:spPr>
      </p:pic>
      <p:sp>
        <p:nvSpPr>
          <p:cNvPr id="242" name="Google Shape;242;p20"/>
          <p:cNvSpPr txBox="1"/>
          <p:nvPr/>
        </p:nvSpPr>
        <p:spPr>
          <a:xfrm>
            <a:off x="771525" y="2312640"/>
            <a:ext cx="5340667" cy="238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D9488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Strategic Synthesis</a:t>
            </a:r>
            <a:endParaRPr/>
          </a:p>
        </p:txBody>
      </p:sp>
      <p:sp>
        <p:nvSpPr>
          <p:cNvPr id="243" name="Google Shape;243;p20"/>
          <p:cNvSpPr txBox="1"/>
          <p:nvPr/>
        </p:nvSpPr>
        <p:spPr>
          <a:xfrm>
            <a:off x="6334125" y="2312640"/>
            <a:ext cx="5340667" cy="238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Sources Consulted (Part 1)</a:t>
            </a:r>
            <a:endParaRPr/>
          </a:p>
        </p:txBody>
      </p:sp>
      <p:sp>
        <p:nvSpPr>
          <p:cNvPr id="244" name="Google Shape;244;p20"/>
          <p:cNvSpPr txBox="1"/>
          <p:nvPr/>
        </p:nvSpPr>
        <p:spPr>
          <a:xfrm>
            <a:off x="1076325" y="2741265"/>
            <a:ext cx="4781550" cy="685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20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Speed to Compete:</a:t>
            </a:r>
            <a:r>
              <a:rPr b="0" i="0" lang="en-US" sz="120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 Modern information systems convert raw, unorganized operations data into the efficiency needed to scale and compete globally.</a:t>
            </a:r>
            <a:endParaRPr/>
          </a:p>
        </p:txBody>
      </p:sp>
      <p:sp>
        <p:nvSpPr>
          <p:cNvPr id="245" name="Google Shape;245;p20"/>
          <p:cNvSpPr txBox="1"/>
          <p:nvPr/>
        </p:nvSpPr>
        <p:spPr>
          <a:xfrm>
            <a:off x="1076325" y="3598515"/>
            <a:ext cx="4781550" cy="685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20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Hierarchical Symmetry:</a:t>
            </a:r>
            <a:r>
              <a:rPr b="0" i="0" lang="en-US" sz="120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 Distinct system tiers (TPS to ESS) ensure that staff at all operational levels have access to tailored dashboards.</a:t>
            </a:r>
            <a:endParaRPr/>
          </a:p>
        </p:txBody>
      </p:sp>
      <p:sp>
        <p:nvSpPr>
          <p:cNvPr id="246" name="Google Shape;246;p20"/>
          <p:cNvSpPr txBox="1"/>
          <p:nvPr/>
        </p:nvSpPr>
        <p:spPr>
          <a:xfrm>
            <a:off x="1076325" y="4455765"/>
            <a:ext cx="4781550" cy="685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20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Custom Fit:</a:t>
            </a:r>
            <a:r>
              <a:rPr b="0" i="0" lang="en-US" sz="120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 The optimal balance of software suites relies deeply on overall business scale, financial capital, and the speed of decision-making.</a:t>
            </a:r>
            <a:endParaRPr/>
          </a:p>
        </p:txBody>
      </p:sp>
      <p:sp>
        <p:nvSpPr>
          <p:cNvPr id="247" name="Google Shape;247;p20"/>
          <p:cNvSpPr txBox="1"/>
          <p:nvPr/>
        </p:nvSpPr>
        <p:spPr>
          <a:xfrm>
            <a:off x="6677025" y="2893665"/>
            <a:ext cx="4543425" cy="38576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Integrated Information Systems Analysis.pdf (Core Class Document Verbatim)</a:t>
            </a:r>
            <a:endParaRPr/>
          </a:p>
        </p:txBody>
      </p:sp>
      <p:sp>
        <p:nvSpPr>
          <p:cNvPr id="248" name="Google Shape;248;p20"/>
          <p:cNvSpPr txBox="1"/>
          <p:nvPr/>
        </p:nvSpPr>
        <p:spPr>
          <a:xfrm>
            <a:off x="6677025" y="3374677"/>
            <a:ext cx="4543425" cy="38576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UPS Internal Technology Documentation: ORION and DIAD Operations Reports</a:t>
            </a:r>
            <a:endParaRPr/>
          </a:p>
        </p:txBody>
      </p:sp>
      <p:sp>
        <p:nvSpPr>
          <p:cNvPr id="249" name="Google Shape;249;p20"/>
          <p:cNvSpPr txBox="1"/>
          <p:nvPr/>
        </p:nvSpPr>
        <p:spPr>
          <a:xfrm>
            <a:off x="6677025" y="3855690"/>
            <a:ext cx="4543425" cy="38576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Laudon, K.C. &amp; Laudon, J.P. (2020). Management Information Systems: Managing the Digital Firm. Pearson.</a:t>
            </a:r>
            <a:endParaRPr/>
          </a:p>
        </p:txBody>
      </p:sp>
      <p:pic>
        <p:nvPicPr>
          <p:cNvPr descr="image.png" id="250" name="Google Shape;250;p20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771525" y="2774602"/>
            <a:ext cx="17145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51" name="Google Shape;251;p20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771525" y="3631852"/>
            <a:ext cx="17145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52" name="Google Shape;252;p20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771525" y="4489102"/>
            <a:ext cx="171450" cy="180975"/>
          </a:xfrm>
          <a:prstGeom prst="rect">
            <a:avLst/>
          </a:prstGeom>
          <a:noFill/>
          <a:ln>
            <a:noFill/>
          </a:ln>
        </p:spPr>
      </p:pic>
      <p:sp>
        <p:nvSpPr>
          <p:cNvPr id="253" name="Google Shape;253;p20"/>
          <p:cNvSpPr txBox="1"/>
          <p:nvPr/>
        </p:nvSpPr>
        <p:spPr>
          <a:xfrm>
            <a:off x="6534150" y="2893665"/>
            <a:ext cx="66675" cy="19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12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254" name="Google Shape;254;p20"/>
          <p:cNvSpPr txBox="1"/>
          <p:nvPr/>
        </p:nvSpPr>
        <p:spPr>
          <a:xfrm>
            <a:off x="6534150" y="3374677"/>
            <a:ext cx="66675" cy="19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12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255" name="Google Shape;255;p20"/>
          <p:cNvSpPr txBox="1"/>
          <p:nvPr/>
        </p:nvSpPr>
        <p:spPr>
          <a:xfrm>
            <a:off x="6534150" y="3855690"/>
            <a:ext cx="66675" cy="19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12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256" name="Google Shape;256;p20"/>
          <p:cNvSpPr txBox="1"/>
          <p:nvPr/>
        </p:nvSpPr>
        <p:spPr>
          <a:xfrm>
            <a:off x="942975" y="581025"/>
            <a:ext cx="11001300" cy="438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850" u="none" cap="none" strike="noStrike">
                <a:solidFill>
                  <a:srgbClr val="0F172A"/>
                </a:solidFill>
                <a:latin typeface="Plus Jakarta Sans ExtraBold"/>
                <a:ea typeface="Plus Jakarta Sans ExtraBold"/>
                <a:cs typeface="Plus Jakarta Sans ExtraBold"/>
                <a:sym typeface="Plus Jakarta Sans ExtraBold"/>
              </a:rPr>
              <a:t>Key Takeaways</a:t>
            </a:r>
            <a:endParaRPr/>
          </a:p>
        </p:txBody>
      </p:sp>
      <p:sp>
        <p:nvSpPr>
          <p:cNvPr id="257" name="Google Shape;257;p20"/>
          <p:cNvSpPr/>
          <p:nvPr/>
        </p:nvSpPr>
        <p:spPr>
          <a:xfrm>
            <a:off x="771525" y="581025"/>
            <a:ext cx="47625" cy="43428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6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262" name="Google Shape;262;p2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63" name="Google Shape;263;p21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9525" y="9525"/>
            <a:ext cx="12172950" cy="57150"/>
          </a:xfrm>
          <a:prstGeom prst="rect">
            <a:avLst/>
          </a:prstGeom>
          <a:noFill/>
          <a:ln>
            <a:noFill/>
          </a:ln>
        </p:spPr>
      </p:pic>
      <p:sp>
        <p:nvSpPr>
          <p:cNvPr id="264" name="Google Shape;264;p21"/>
          <p:cNvSpPr txBox="1"/>
          <p:nvPr/>
        </p:nvSpPr>
        <p:spPr>
          <a:xfrm>
            <a:off x="2918106" y="2345977"/>
            <a:ext cx="6355638" cy="533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300" u="none" cap="none" strike="noStrike">
                <a:solidFill>
                  <a:srgbClr val="0F172A"/>
                </a:solidFill>
                <a:latin typeface="Plus Jakarta Sans ExtraBold"/>
                <a:ea typeface="Plus Jakarta Sans ExtraBold"/>
                <a:cs typeface="Plus Jakarta Sans ExtraBold"/>
                <a:sym typeface="Plus Jakarta Sans ExtraBold"/>
              </a:rPr>
              <a:t>Strategic Information Systems</a:t>
            </a:r>
            <a:endParaRPr/>
          </a:p>
        </p:txBody>
      </p:sp>
      <p:sp>
        <p:nvSpPr>
          <p:cNvPr id="265" name="Google Shape;265;p21"/>
          <p:cNvSpPr txBox="1"/>
          <p:nvPr/>
        </p:nvSpPr>
        <p:spPr>
          <a:xfrm>
            <a:off x="2762250" y="3069877"/>
            <a:ext cx="6667500" cy="82287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350" u="none" cap="none" strike="noStrike">
                <a:solidFill>
                  <a:srgbClr val="64748B"/>
                </a:solidFill>
                <a:latin typeface="Inter"/>
                <a:ea typeface="Inter"/>
                <a:cs typeface="Inter"/>
                <a:sym typeface="Inter"/>
              </a:rPr>
              <a:t>A Comprehensive Structural Comparison of Enterprise Resource Planning (ERP), Customer Relationship Management (CRM), and Decision Support Systems (DSS).</a:t>
            </a:r>
            <a:endParaRPr/>
          </a:p>
        </p:txBody>
      </p:sp>
      <p:sp>
        <p:nvSpPr>
          <p:cNvPr id="266" name="Google Shape;266;p21"/>
          <p:cNvSpPr txBox="1"/>
          <p:nvPr/>
        </p:nvSpPr>
        <p:spPr>
          <a:xfrm>
            <a:off x="4652962" y="4407098"/>
            <a:ext cx="2886075" cy="3619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475569"/>
                </a:solidFill>
                <a:latin typeface="Inter Medium"/>
                <a:ea typeface="Inter Medium"/>
                <a:cs typeface="Inter Medium"/>
                <a:sym typeface="Inter Medium"/>
              </a:rPr>
              <a:t>Presenter: </a:t>
            </a:r>
            <a:r>
              <a:rPr b="1" i="0" lang="en-US" sz="1125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Juana Virginia Batista Santana</a:t>
            </a:r>
            <a:br>
              <a:rPr b="0" i="0" lang="en-US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1125" u="none" cap="none" strike="noStrike">
                <a:solidFill>
                  <a:srgbClr val="64748B"/>
                </a:solidFill>
                <a:latin typeface="Inter Medium"/>
                <a:ea typeface="Inter Medium"/>
                <a:cs typeface="Inter Medium"/>
                <a:sym typeface="Inter Medium"/>
              </a:rPr>
              <a:t>LCLM 5004 | Component 1 - Group Presentation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70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271" name="Google Shape;271;p2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72" name="Google Shape;272;p22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71525" y="4337595"/>
            <a:ext cx="5133975" cy="64576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73" name="Google Shape;273;p22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9525" y="9525"/>
            <a:ext cx="12172950" cy="57150"/>
          </a:xfrm>
          <a:prstGeom prst="rect">
            <a:avLst/>
          </a:prstGeom>
          <a:noFill/>
          <a:ln>
            <a:noFill/>
          </a:ln>
        </p:spPr>
      </p:pic>
      <p:sp>
        <p:nvSpPr>
          <p:cNvPr id="274" name="Google Shape;274;p22"/>
          <p:cNvSpPr txBox="1"/>
          <p:nvPr/>
        </p:nvSpPr>
        <p:spPr>
          <a:xfrm>
            <a:off x="771525" y="2642145"/>
            <a:ext cx="5390673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276225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404" u="none" cap="none" strike="noStrike">
                <a:solidFill>
                  <a:srgbClr val="0D9488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System Features</a:t>
            </a:r>
            <a:endParaRPr/>
          </a:p>
        </p:txBody>
      </p:sp>
      <p:pic>
        <p:nvPicPr>
          <p:cNvPr descr="image.png" id="275" name="Google Shape;275;p22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771525" y="2670720"/>
            <a:ext cx="180975" cy="178296"/>
          </a:xfrm>
          <a:prstGeom prst="rect">
            <a:avLst/>
          </a:prstGeom>
          <a:noFill/>
          <a:ln>
            <a:noFill/>
          </a:ln>
        </p:spPr>
      </p:pic>
      <p:sp>
        <p:nvSpPr>
          <p:cNvPr id="276" name="Google Shape;276;p22"/>
          <p:cNvSpPr txBox="1"/>
          <p:nvPr/>
        </p:nvSpPr>
        <p:spPr>
          <a:xfrm>
            <a:off x="1076325" y="3004095"/>
            <a:ext cx="4829175" cy="4000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5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Integrates all core business functions (Marketing, Sales, HR, Inventory, Finance, IT) into a unified portal.</a:t>
            </a:r>
            <a:endParaRPr/>
          </a:p>
        </p:txBody>
      </p:sp>
      <p:sp>
        <p:nvSpPr>
          <p:cNvPr id="277" name="Google Shape;277;p22"/>
          <p:cNvSpPr txBox="1"/>
          <p:nvPr/>
        </p:nvSpPr>
        <p:spPr>
          <a:xfrm>
            <a:off x="1076325" y="3499395"/>
            <a:ext cx="4829175" cy="2000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5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Utilizes a single, master central database to store vital operations records.</a:t>
            </a:r>
            <a:endParaRPr/>
          </a:p>
        </p:txBody>
      </p:sp>
      <p:sp>
        <p:nvSpPr>
          <p:cNvPr id="278" name="Google Shape;278;p22"/>
          <p:cNvSpPr txBox="1"/>
          <p:nvPr/>
        </p:nvSpPr>
        <p:spPr>
          <a:xfrm>
            <a:off x="1076325" y="3794670"/>
            <a:ext cx="4829175" cy="4000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5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Exchanges real-time communication metrics to optimize performance (Hernandez, 2023).</a:t>
            </a:r>
            <a:endParaRPr/>
          </a:p>
        </p:txBody>
      </p:sp>
      <p:sp>
        <p:nvSpPr>
          <p:cNvPr id="279" name="Google Shape;279;p22"/>
          <p:cNvSpPr txBox="1"/>
          <p:nvPr/>
        </p:nvSpPr>
        <p:spPr>
          <a:xfrm>
            <a:off x="923925" y="4489995"/>
            <a:ext cx="2319337" cy="1428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900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PROS</a:t>
            </a:r>
            <a:endParaRPr/>
          </a:p>
        </p:txBody>
      </p:sp>
      <p:sp>
        <p:nvSpPr>
          <p:cNvPr id="280" name="Google Shape;280;p22"/>
          <p:cNvSpPr txBox="1"/>
          <p:nvPr/>
        </p:nvSpPr>
        <p:spPr>
          <a:xfrm>
            <a:off x="923925" y="4670970"/>
            <a:ext cx="2319337" cy="15999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114300" spcFirstLastPara="1" rIns="0" wrap="square" tIns="0">
            <a:spAutoFit/>
          </a:bodyPr>
          <a:lstStyle/>
          <a:p>
            <a:pPr indent="0" lvl="0" marL="0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0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Speeds processes</a:t>
            </a:r>
            <a:endParaRPr/>
          </a:p>
        </p:txBody>
      </p:sp>
      <p:sp>
        <p:nvSpPr>
          <p:cNvPr id="281" name="Google Shape;281;p22"/>
          <p:cNvSpPr txBox="1"/>
          <p:nvPr/>
        </p:nvSpPr>
        <p:spPr>
          <a:xfrm>
            <a:off x="3433762" y="4489995"/>
            <a:ext cx="2319337" cy="1428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900" u="none" cap="none" strike="noStrike">
                <a:solidFill>
                  <a:srgbClr val="EF4444"/>
                </a:solidFill>
                <a:latin typeface="Inter"/>
                <a:ea typeface="Inter"/>
                <a:cs typeface="Inter"/>
                <a:sym typeface="Inter"/>
              </a:rPr>
              <a:t>CONS</a:t>
            </a:r>
            <a:endParaRPr/>
          </a:p>
        </p:txBody>
      </p:sp>
      <p:sp>
        <p:nvSpPr>
          <p:cNvPr id="282" name="Google Shape;282;p22"/>
          <p:cNvSpPr txBox="1"/>
          <p:nvPr/>
        </p:nvSpPr>
        <p:spPr>
          <a:xfrm>
            <a:off x="3433762" y="4670970"/>
            <a:ext cx="2319337" cy="15999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114300" spcFirstLastPara="1" rIns="0" wrap="square" tIns="0">
            <a:spAutoFit/>
          </a:bodyPr>
          <a:lstStyle/>
          <a:p>
            <a:pPr indent="0" lvl="0" marL="0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0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High setup cost</a:t>
            </a:r>
            <a:endParaRPr/>
          </a:p>
        </p:txBody>
      </p:sp>
      <p:pic>
        <p:nvPicPr>
          <p:cNvPr descr="image.png" id="283" name="Google Shape;283;p22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771525" y="3037433"/>
            <a:ext cx="85725" cy="1428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84" name="Google Shape;284;p22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771525" y="3532733"/>
            <a:ext cx="85725" cy="1428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85" name="Google Shape;285;p22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771525" y="3828008"/>
            <a:ext cx="85725" cy="1428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86" name="Google Shape;286;p22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923925" y="4690020"/>
            <a:ext cx="114300" cy="1143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87" name="Google Shape;287;p22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3433762" y="4690020"/>
            <a:ext cx="114300" cy="114300"/>
          </a:xfrm>
          <a:prstGeom prst="rect">
            <a:avLst/>
          </a:prstGeom>
          <a:noFill/>
          <a:ln>
            <a:noFill/>
          </a:ln>
        </p:spPr>
      </p:pic>
      <p:sp>
        <p:nvSpPr>
          <p:cNvPr id="288" name="Google Shape;288;p22"/>
          <p:cNvSpPr txBox="1"/>
          <p:nvPr/>
        </p:nvSpPr>
        <p:spPr>
          <a:xfrm>
            <a:off x="942975" y="581025"/>
            <a:ext cx="11001375" cy="434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850" u="none" cap="none" strike="noStrike">
                <a:solidFill>
                  <a:srgbClr val="0F172A"/>
                </a:solidFill>
                <a:latin typeface="Plus Jakarta Sans ExtraBold"/>
                <a:ea typeface="Plus Jakarta Sans ExtraBold"/>
                <a:cs typeface="Plus Jakarta Sans ExtraBold"/>
                <a:sym typeface="Plus Jakarta Sans ExtraBold"/>
              </a:rPr>
              <a:t>Enterprise Resource Planning (ERP)</a:t>
            </a:r>
            <a:endParaRPr/>
          </a:p>
        </p:txBody>
      </p:sp>
      <p:sp>
        <p:nvSpPr>
          <p:cNvPr id="289" name="Google Shape;289;p22"/>
          <p:cNvSpPr/>
          <p:nvPr/>
        </p:nvSpPr>
        <p:spPr>
          <a:xfrm>
            <a:off x="771525" y="581025"/>
            <a:ext cx="47625" cy="43428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Enterprise Resource Management ERP software system for business resources plan (Provided by Getty Images)" id="290" name="Google Shape;290;p22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6266630" y="1941524"/>
            <a:ext cx="5469998" cy="33252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94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295" name="Google Shape;295;p2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96" name="Google Shape;296;p23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71525" y="4137570"/>
            <a:ext cx="5133975" cy="64576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297" name="Google Shape;297;p23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9525" y="9525"/>
            <a:ext cx="12172950" cy="57150"/>
          </a:xfrm>
          <a:prstGeom prst="rect">
            <a:avLst/>
          </a:prstGeom>
          <a:noFill/>
          <a:ln>
            <a:noFill/>
          </a:ln>
        </p:spPr>
      </p:pic>
      <p:sp>
        <p:nvSpPr>
          <p:cNvPr id="298" name="Google Shape;298;p23"/>
          <p:cNvSpPr txBox="1"/>
          <p:nvPr/>
        </p:nvSpPr>
        <p:spPr>
          <a:xfrm>
            <a:off x="771525" y="2842170"/>
            <a:ext cx="5390673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314325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404" u="none" cap="none" strike="noStrike">
                <a:solidFill>
                  <a:srgbClr val="0D9488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Core Capabilities</a:t>
            </a:r>
            <a:endParaRPr/>
          </a:p>
        </p:txBody>
      </p:sp>
      <p:pic>
        <p:nvPicPr>
          <p:cNvPr descr="image.png" id="299" name="Google Shape;299;p23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771525" y="2870745"/>
            <a:ext cx="219075" cy="178296"/>
          </a:xfrm>
          <a:prstGeom prst="rect">
            <a:avLst/>
          </a:prstGeom>
          <a:noFill/>
          <a:ln>
            <a:noFill/>
          </a:ln>
        </p:spPr>
      </p:pic>
      <p:sp>
        <p:nvSpPr>
          <p:cNvPr id="300" name="Google Shape;300;p23"/>
          <p:cNvSpPr txBox="1"/>
          <p:nvPr/>
        </p:nvSpPr>
        <p:spPr>
          <a:xfrm>
            <a:off x="1076325" y="3204120"/>
            <a:ext cx="4829175" cy="2000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5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Contains exhaustive profiles, habits, and order logs for every client.</a:t>
            </a:r>
            <a:endParaRPr/>
          </a:p>
        </p:txBody>
      </p:sp>
      <p:sp>
        <p:nvSpPr>
          <p:cNvPr id="301" name="Google Shape;301;p23"/>
          <p:cNvSpPr txBox="1"/>
          <p:nvPr/>
        </p:nvSpPr>
        <p:spPr>
          <a:xfrm>
            <a:off x="1076325" y="3499395"/>
            <a:ext cx="4829175" cy="2000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5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Directly coordinates campaign metrics to drive sales (Phadke, 2025).</a:t>
            </a:r>
            <a:endParaRPr/>
          </a:p>
        </p:txBody>
      </p:sp>
      <p:sp>
        <p:nvSpPr>
          <p:cNvPr id="302" name="Google Shape;302;p23"/>
          <p:cNvSpPr txBox="1"/>
          <p:nvPr/>
        </p:nvSpPr>
        <p:spPr>
          <a:xfrm>
            <a:off x="1076325" y="3794670"/>
            <a:ext cx="4829175" cy="2000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5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Personalizes communication across support touchpoints.</a:t>
            </a:r>
            <a:endParaRPr/>
          </a:p>
        </p:txBody>
      </p:sp>
      <p:sp>
        <p:nvSpPr>
          <p:cNvPr id="303" name="Google Shape;303;p23"/>
          <p:cNvSpPr txBox="1"/>
          <p:nvPr/>
        </p:nvSpPr>
        <p:spPr>
          <a:xfrm>
            <a:off x="923925" y="4289970"/>
            <a:ext cx="2319337" cy="1428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900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PROS</a:t>
            </a:r>
            <a:endParaRPr/>
          </a:p>
        </p:txBody>
      </p:sp>
      <p:sp>
        <p:nvSpPr>
          <p:cNvPr id="304" name="Google Shape;304;p23"/>
          <p:cNvSpPr txBox="1"/>
          <p:nvPr/>
        </p:nvSpPr>
        <p:spPr>
          <a:xfrm>
            <a:off x="923925" y="4470945"/>
            <a:ext cx="2319337" cy="15999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114300" spcFirstLastPara="1" rIns="0" wrap="square" tIns="0">
            <a:spAutoFit/>
          </a:bodyPr>
          <a:lstStyle/>
          <a:p>
            <a:pPr indent="0" lvl="0" marL="0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0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Retains trust</a:t>
            </a:r>
            <a:endParaRPr/>
          </a:p>
        </p:txBody>
      </p:sp>
      <p:sp>
        <p:nvSpPr>
          <p:cNvPr id="305" name="Google Shape;305;p23"/>
          <p:cNvSpPr txBox="1"/>
          <p:nvPr/>
        </p:nvSpPr>
        <p:spPr>
          <a:xfrm>
            <a:off x="3433762" y="4289970"/>
            <a:ext cx="2319337" cy="1428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900" u="none" cap="none" strike="noStrike">
                <a:solidFill>
                  <a:srgbClr val="EF4444"/>
                </a:solidFill>
                <a:latin typeface="Inter"/>
                <a:ea typeface="Inter"/>
                <a:cs typeface="Inter"/>
                <a:sym typeface="Inter"/>
              </a:rPr>
              <a:t>CONS</a:t>
            </a:r>
            <a:endParaRPr/>
          </a:p>
        </p:txBody>
      </p:sp>
      <p:sp>
        <p:nvSpPr>
          <p:cNvPr id="306" name="Google Shape;306;p23"/>
          <p:cNvSpPr txBox="1"/>
          <p:nvPr/>
        </p:nvSpPr>
        <p:spPr>
          <a:xfrm>
            <a:off x="3433762" y="4470945"/>
            <a:ext cx="2319337" cy="15999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114300" spcFirstLastPara="1" rIns="0" wrap="square" tIns="0">
            <a:spAutoFit/>
          </a:bodyPr>
          <a:lstStyle/>
          <a:p>
            <a:pPr indent="0" lvl="0" marL="0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0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Data accuracy</a:t>
            </a:r>
            <a:endParaRPr/>
          </a:p>
        </p:txBody>
      </p:sp>
      <p:pic>
        <p:nvPicPr>
          <p:cNvPr descr="image.png" id="307" name="Google Shape;307;p23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771525" y="3237458"/>
            <a:ext cx="85725" cy="1428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08" name="Google Shape;308;p23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771525" y="3532733"/>
            <a:ext cx="85725" cy="1428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09" name="Google Shape;309;p23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771525" y="3828008"/>
            <a:ext cx="85725" cy="1428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10" name="Google Shape;310;p23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923925" y="4489995"/>
            <a:ext cx="114300" cy="1143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11" name="Google Shape;311;p23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3433762" y="4489995"/>
            <a:ext cx="114300" cy="114300"/>
          </a:xfrm>
          <a:prstGeom prst="rect">
            <a:avLst/>
          </a:prstGeom>
          <a:noFill/>
          <a:ln>
            <a:noFill/>
          </a:ln>
        </p:spPr>
      </p:pic>
      <p:sp>
        <p:nvSpPr>
          <p:cNvPr id="312" name="Google Shape;312;p23"/>
          <p:cNvSpPr txBox="1"/>
          <p:nvPr/>
        </p:nvSpPr>
        <p:spPr>
          <a:xfrm>
            <a:off x="942975" y="581025"/>
            <a:ext cx="11001375" cy="434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850" u="none" cap="none" strike="noStrike">
                <a:solidFill>
                  <a:srgbClr val="0F172A"/>
                </a:solidFill>
                <a:latin typeface="Plus Jakarta Sans ExtraBold"/>
                <a:ea typeface="Plus Jakarta Sans ExtraBold"/>
                <a:cs typeface="Plus Jakarta Sans ExtraBold"/>
                <a:sym typeface="Plus Jakarta Sans ExtraBold"/>
              </a:rPr>
              <a:t>Customer Relationship Mgmt (CRM)</a:t>
            </a:r>
            <a:endParaRPr/>
          </a:p>
        </p:txBody>
      </p:sp>
      <p:sp>
        <p:nvSpPr>
          <p:cNvPr id="313" name="Google Shape;313;p23"/>
          <p:cNvSpPr/>
          <p:nvPr/>
        </p:nvSpPr>
        <p:spPr>
          <a:xfrm>
            <a:off x="771525" y="581025"/>
            <a:ext cx="47625" cy="43428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CRM Customer Relationship Management for business sales marketing system concept (Provided by Getty Images)" id="314" name="Google Shape;314;p23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6385305" y="2049869"/>
            <a:ext cx="5390674" cy="31085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318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319" name="Google Shape;319;p2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20" name="Google Shape;320;p2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71525" y="2065287"/>
            <a:ext cx="10648950" cy="375404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21" name="Google Shape;321;p24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9525" y="9525"/>
            <a:ext cx="12172950" cy="57150"/>
          </a:xfrm>
          <a:prstGeom prst="rect">
            <a:avLst/>
          </a:prstGeom>
          <a:noFill/>
          <a:ln>
            <a:noFill/>
          </a:ln>
        </p:spPr>
      </p:pic>
      <p:sp>
        <p:nvSpPr>
          <p:cNvPr id="322" name="Google Shape;322;p24"/>
          <p:cNvSpPr txBox="1"/>
          <p:nvPr/>
        </p:nvSpPr>
        <p:spPr>
          <a:xfrm>
            <a:off x="771525" y="1465212"/>
            <a:ext cx="1064895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125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Decision Support Systems (DSS)</a:t>
            </a:r>
            <a:r>
              <a:rPr b="0" i="0" lang="en-US" sz="1125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 analyze internal and external variables to predict future trends (Hak et al., 2022) and mitigate risk. Below is a structural comparison of our core systems:</a:t>
            </a:r>
            <a:endParaRPr/>
          </a:p>
        </p:txBody>
      </p:sp>
      <p:sp>
        <p:nvSpPr>
          <p:cNvPr id="323" name="Google Shape;323;p24"/>
          <p:cNvSpPr txBox="1"/>
          <p:nvPr/>
        </p:nvSpPr>
        <p:spPr>
          <a:xfrm>
            <a:off x="771525" y="5962203"/>
            <a:ext cx="10648950" cy="19809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1" lang="en-US" sz="975" u="none" cap="none" strike="noStrike">
                <a:solidFill>
                  <a:srgbClr val="64748B"/>
                </a:solidFill>
                <a:latin typeface="Inter"/>
                <a:ea typeface="Inter"/>
                <a:cs typeface="Inter"/>
                <a:sym typeface="Inter"/>
              </a:rPr>
              <a:t>*Limits of DSS: Highly reliant on underlying clean data pools; cannot replace experienced human managers (Tonle, 2024).</a:t>
            </a:r>
            <a:endParaRPr/>
          </a:p>
        </p:txBody>
      </p:sp>
      <p:graphicFrame>
        <p:nvGraphicFramePr>
          <p:cNvPr id="324" name="Google Shape;324;p24"/>
          <p:cNvGraphicFramePr/>
          <p:nvPr/>
        </p:nvGraphicFramePr>
        <p:xfrm>
          <a:off x="781050" y="2074812"/>
          <a:ext cx="3000000" cy="3000000"/>
        </p:xfrm>
        <a:graphic>
          <a:graphicData uri="http://schemas.openxmlformats.org/drawingml/2006/table">
            <a:tbl>
              <a:tblPr bandRow="1" firstRow="1">
                <a:noFill/>
                <a:tableStyleId>{C2B894E4-E6D5-4207-9EB6-919FB47D0E8F}</a:tableStyleId>
              </a:tblPr>
              <a:tblGrid>
                <a:gridCol w="1594400"/>
                <a:gridCol w="2976275"/>
                <a:gridCol w="2976275"/>
                <a:gridCol w="3082975"/>
              </a:tblGrid>
              <a:tr h="7470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125" u="none" cap="none" strike="noStrike">
                          <a:solidFill>
                            <a:srgbClr val="0F172A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Criteria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125" u="none" cap="none" strike="noStrike">
                          <a:solidFill>
                            <a:srgbClr val="0F172A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Enterprise Resource Planning (ERP)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125" u="none" cap="none" strike="noStrike">
                          <a:solidFill>
                            <a:srgbClr val="0F172A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Customer Relationship Mgmt (CRM)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125" u="none" cap="none" strike="noStrike">
                          <a:solidFill>
                            <a:srgbClr val="0F172A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Decision Support Systems (DSS)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8FAFC"/>
                    </a:solidFill>
                  </a:tcPr>
                </a:tc>
              </a:tr>
              <a:tr h="7470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Primary Purpose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Integrates and streamlines cross-departmental operations.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Manages, optimizes, and coordinates buyer touchpoints.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Enhances decision quality and guides strategic corporate plans.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7470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Primary Users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All functional company departments.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Sales, marketing, and client care personnel.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Business managers, forecasters, and strategists.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7470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Core Benefit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Dramatic increase in operations efficiency.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Deep customer satisfaction and lifetime retention.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Accurate business forecasting and agile risk management.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7470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Business Value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Deep structural process integration.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Sustained client growth and expansion.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i="0" lang="en-US" sz="1050" u="none" cap="none" strike="noStrike">
                          <a:solidFill>
                            <a:srgbClr val="475569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Mitigates environmental market uncertainty.</a:t>
                      </a:r>
                      <a:endParaRPr/>
                    </a:p>
                  </a:txBody>
                  <a:tcPr marT="25400" marB="25400" marR="63500" marL="63500" anchor="ctr">
                    <a:lnL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sp>
        <p:nvSpPr>
          <p:cNvPr id="325" name="Google Shape;325;p24"/>
          <p:cNvSpPr/>
          <p:nvPr/>
        </p:nvSpPr>
        <p:spPr>
          <a:xfrm>
            <a:off x="781050" y="2827287"/>
            <a:ext cx="1594395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6" name="Google Shape;326;p24"/>
          <p:cNvSpPr/>
          <p:nvPr/>
        </p:nvSpPr>
        <p:spPr>
          <a:xfrm>
            <a:off x="2375445" y="2827287"/>
            <a:ext cx="2976264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7" name="Google Shape;327;p24"/>
          <p:cNvSpPr/>
          <p:nvPr/>
        </p:nvSpPr>
        <p:spPr>
          <a:xfrm>
            <a:off x="5351710" y="2827287"/>
            <a:ext cx="2976264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8" name="Google Shape;328;p24"/>
          <p:cNvSpPr/>
          <p:nvPr/>
        </p:nvSpPr>
        <p:spPr>
          <a:xfrm>
            <a:off x="8327975" y="2827287"/>
            <a:ext cx="3082974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9" name="Google Shape;329;p24"/>
          <p:cNvSpPr/>
          <p:nvPr/>
        </p:nvSpPr>
        <p:spPr>
          <a:xfrm>
            <a:off x="781050" y="3582441"/>
            <a:ext cx="1594395" cy="9525"/>
          </a:xfrm>
          <a:prstGeom prst="rect">
            <a:avLst/>
          </a:prstGeom>
          <a:solidFill>
            <a:srgbClr val="F8FAF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0" name="Google Shape;330;p24"/>
          <p:cNvSpPr/>
          <p:nvPr/>
        </p:nvSpPr>
        <p:spPr>
          <a:xfrm>
            <a:off x="2375445" y="3582441"/>
            <a:ext cx="2976264" cy="9525"/>
          </a:xfrm>
          <a:prstGeom prst="rect">
            <a:avLst/>
          </a:prstGeom>
          <a:solidFill>
            <a:srgbClr val="F8FAF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1" name="Google Shape;331;p24"/>
          <p:cNvSpPr/>
          <p:nvPr/>
        </p:nvSpPr>
        <p:spPr>
          <a:xfrm>
            <a:off x="5351710" y="3582441"/>
            <a:ext cx="2976264" cy="9525"/>
          </a:xfrm>
          <a:prstGeom prst="rect">
            <a:avLst/>
          </a:prstGeom>
          <a:solidFill>
            <a:srgbClr val="F8FAF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2" name="Google Shape;332;p24"/>
          <p:cNvSpPr/>
          <p:nvPr/>
        </p:nvSpPr>
        <p:spPr>
          <a:xfrm>
            <a:off x="8327975" y="3582441"/>
            <a:ext cx="3082974" cy="9525"/>
          </a:xfrm>
          <a:prstGeom prst="rect">
            <a:avLst/>
          </a:prstGeom>
          <a:solidFill>
            <a:srgbClr val="F8FAF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3" name="Google Shape;333;p24"/>
          <p:cNvSpPr/>
          <p:nvPr/>
        </p:nvSpPr>
        <p:spPr>
          <a:xfrm>
            <a:off x="781050" y="4323308"/>
            <a:ext cx="1594395" cy="9525"/>
          </a:xfrm>
          <a:prstGeom prst="rect">
            <a:avLst/>
          </a:prstGeom>
          <a:solidFill>
            <a:srgbClr val="F8FAF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4" name="Google Shape;334;p24"/>
          <p:cNvSpPr/>
          <p:nvPr/>
        </p:nvSpPr>
        <p:spPr>
          <a:xfrm>
            <a:off x="2375445" y="4323308"/>
            <a:ext cx="2976264" cy="9525"/>
          </a:xfrm>
          <a:prstGeom prst="rect">
            <a:avLst/>
          </a:prstGeom>
          <a:solidFill>
            <a:srgbClr val="F8FAF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5" name="Google Shape;335;p24"/>
          <p:cNvSpPr/>
          <p:nvPr/>
        </p:nvSpPr>
        <p:spPr>
          <a:xfrm>
            <a:off x="5351710" y="4323308"/>
            <a:ext cx="2976264" cy="9525"/>
          </a:xfrm>
          <a:prstGeom prst="rect">
            <a:avLst/>
          </a:prstGeom>
          <a:solidFill>
            <a:srgbClr val="F8FAF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6" name="Google Shape;336;p24"/>
          <p:cNvSpPr/>
          <p:nvPr/>
        </p:nvSpPr>
        <p:spPr>
          <a:xfrm>
            <a:off x="8327975" y="4323308"/>
            <a:ext cx="3082974" cy="9525"/>
          </a:xfrm>
          <a:prstGeom prst="rect">
            <a:avLst/>
          </a:prstGeom>
          <a:solidFill>
            <a:srgbClr val="F8FAF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7" name="Google Shape;337;p24"/>
          <p:cNvSpPr/>
          <p:nvPr/>
        </p:nvSpPr>
        <p:spPr>
          <a:xfrm>
            <a:off x="781050" y="5064174"/>
            <a:ext cx="1594395" cy="9525"/>
          </a:xfrm>
          <a:prstGeom prst="rect">
            <a:avLst/>
          </a:prstGeom>
          <a:solidFill>
            <a:srgbClr val="F8FAF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8" name="Google Shape;338;p24"/>
          <p:cNvSpPr/>
          <p:nvPr/>
        </p:nvSpPr>
        <p:spPr>
          <a:xfrm>
            <a:off x="2375445" y="5064174"/>
            <a:ext cx="2976264" cy="9525"/>
          </a:xfrm>
          <a:prstGeom prst="rect">
            <a:avLst/>
          </a:prstGeom>
          <a:solidFill>
            <a:srgbClr val="F8FAF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9" name="Google Shape;339;p24"/>
          <p:cNvSpPr/>
          <p:nvPr/>
        </p:nvSpPr>
        <p:spPr>
          <a:xfrm>
            <a:off x="5351710" y="5064174"/>
            <a:ext cx="2976264" cy="9525"/>
          </a:xfrm>
          <a:prstGeom prst="rect">
            <a:avLst/>
          </a:prstGeom>
          <a:solidFill>
            <a:srgbClr val="F8FAF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0" name="Google Shape;340;p24"/>
          <p:cNvSpPr/>
          <p:nvPr/>
        </p:nvSpPr>
        <p:spPr>
          <a:xfrm>
            <a:off x="8327975" y="5064174"/>
            <a:ext cx="3082974" cy="9525"/>
          </a:xfrm>
          <a:prstGeom prst="rect">
            <a:avLst/>
          </a:prstGeom>
          <a:solidFill>
            <a:srgbClr val="F8FAF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1" name="Google Shape;341;p24"/>
          <p:cNvSpPr txBox="1"/>
          <p:nvPr/>
        </p:nvSpPr>
        <p:spPr>
          <a:xfrm>
            <a:off x="942975" y="581025"/>
            <a:ext cx="11001375" cy="434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850" u="none" cap="none" strike="noStrike">
                <a:solidFill>
                  <a:srgbClr val="0F172A"/>
                </a:solidFill>
                <a:latin typeface="Plus Jakarta Sans ExtraBold"/>
                <a:ea typeface="Plus Jakarta Sans ExtraBold"/>
                <a:cs typeface="Plus Jakarta Sans ExtraBold"/>
                <a:sym typeface="Plus Jakarta Sans ExtraBold"/>
              </a:rPr>
              <a:t>DSS &amp; Strategic Comparison</a:t>
            </a:r>
            <a:endParaRPr/>
          </a:p>
        </p:txBody>
      </p:sp>
      <p:sp>
        <p:nvSpPr>
          <p:cNvPr id="342" name="Google Shape;342;p24"/>
          <p:cNvSpPr/>
          <p:nvPr/>
        </p:nvSpPr>
        <p:spPr>
          <a:xfrm>
            <a:off x="771525" y="581025"/>
            <a:ext cx="47625" cy="43428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346" name="Shape 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347" name="Google Shape;347;p2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48" name="Google Shape;348;p2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71525" y="3521273"/>
            <a:ext cx="5086350" cy="1043582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49" name="Google Shape;349;p25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6334125" y="2574577"/>
            <a:ext cx="5086350" cy="28575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50" name="Google Shape;350;p25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9525" y="9525"/>
            <a:ext cx="12172950" cy="57150"/>
          </a:xfrm>
          <a:prstGeom prst="rect">
            <a:avLst/>
          </a:prstGeom>
          <a:noFill/>
          <a:ln>
            <a:noFill/>
          </a:ln>
        </p:spPr>
      </p:pic>
      <p:sp>
        <p:nvSpPr>
          <p:cNvPr id="351" name="Google Shape;351;p25"/>
          <p:cNvSpPr txBox="1"/>
          <p:nvPr/>
        </p:nvSpPr>
        <p:spPr>
          <a:xfrm>
            <a:off x="771525" y="2193577"/>
            <a:ext cx="5340667" cy="238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D9488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Synthesis &amp; Conclusion</a:t>
            </a:r>
            <a:endParaRPr/>
          </a:p>
        </p:txBody>
      </p:sp>
      <p:sp>
        <p:nvSpPr>
          <p:cNvPr id="352" name="Google Shape;352;p25"/>
          <p:cNvSpPr txBox="1"/>
          <p:nvPr/>
        </p:nvSpPr>
        <p:spPr>
          <a:xfrm>
            <a:off x="771525" y="2622202"/>
            <a:ext cx="5086350" cy="70857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6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6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Individually, ERP, CRM, and DSS optimize unique vertices of an organization. When combined, they form an unbreakable technical core that powers long-term operational success.</a:t>
            </a:r>
            <a:endParaRPr/>
          </a:p>
        </p:txBody>
      </p:sp>
      <p:sp>
        <p:nvSpPr>
          <p:cNvPr id="353" name="Google Shape;353;p25"/>
          <p:cNvSpPr txBox="1"/>
          <p:nvPr/>
        </p:nvSpPr>
        <p:spPr>
          <a:xfrm>
            <a:off x="6334125" y="2193577"/>
            <a:ext cx="5340667" cy="238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Section 2 Reference Register</a:t>
            </a:r>
            <a:endParaRPr/>
          </a:p>
        </p:txBody>
      </p:sp>
      <p:sp>
        <p:nvSpPr>
          <p:cNvPr id="354" name="Google Shape;354;p25"/>
          <p:cNvSpPr txBox="1"/>
          <p:nvPr/>
        </p:nvSpPr>
        <p:spPr>
          <a:xfrm>
            <a:off x="1000125" y="3711773"/>
            <a:ext cx="4667250" cy="66258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87" u="none" cap="none" strike="noStrike">
                <a:solidFill>
                  <a:srgbClr val="0F172A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"Combining backend alignment (ERP), front-end intelligence (CRM), and forward-looking projection (DSS) unlocks unmatched business value."</a:t>
            </a:r>
            <a:endParaRPr/>
          </a:p>
        </p:txBody>
      </p:sp>
      <p:sp>
        <p:nvSpPr>
          <p:cNvPr id="355" name="Google Shape;355;p25"/>
          <p:cNvSpPr txBox="1"/>
          <p:nvPr/>
        </p:nvSpPr>
        <p:spPr>
          <a:xfrm>
            <a:off x="6715125" y="2812702"/>
            <a:ext cx="4467225" cy="19288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Akula, D.K. et al. (2025). IS in strategic decision making. Am. J. MEd.</a:t>
            </a:r>
            <a:endParaRPr/>
          </a:p>
        </p:txBody>
      </p:sp>
      <p:sp>
        <p:nvSpPr>
          <p:cNvPr id="356" name="Google Shape;356;p25"/>
          <p:cNvSpPr txBox="1"/>
          <p:nvPr/>
        </p:nvSpPr>
        <p:spPr>
          <a:xfrm>
            <a:off x="6715125" y="3100833"/>
            <a:ext cx="4467225" cy="38576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Fernando, E. et al. (2023). Exploring CRM: Trends, challenges, and innovations. JISI.</a:t>
            </a:r>
            <a:endParaRPr/>
          </a:p>
        </p:txBody>
      </p:sp>
      <p:sp>
        <p:nvSpPr>
          <p:cNvPr id="357" name="Google Shape;357;p25"/>
          <p:cNvSpPr txBox="1"/>
          <p:nvPr/>
        </p:nvSpPr>
        <p:spPr>
          <a:xfrm>
            <a:off x="6715125" y="3581846"/>
            <a:ext cx="4467225" cy="19288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Hak, F. et al. (2022). Towards effective clinical DSS. Plos one.</a:t>
            </a:r>
            <a:endParaRPr/>
          </a:p>
        </p:txBody>
      </p:sp>
      <p:sp>
        <p:nvSpPr>
          <p:cNvPr id="358" name="Google Shape;358;p25"/>
          <p:cNvSpPr txBox="1"/>
          <p:nvPr/>
        </p:nvSpPr>
        <p:spPr>
          <a:xfrm>
            <a:off x="6715125" y="3869977"/>
            <a:ext cx="4467225" cy="19288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Hernandez, J.P. (2023). ERP advantages &amp; disadvantages. IBM.</a:t>
            </a:r>
            <a:endParaRPr/>
          </a:p>
        </p:txBody>
      </p:sp>
      <p:sp>
        <p:nvSpPr>
          <p:cNvPr id="359" name="Google Shape;359;p25"/>
          <p:cNvSpPr txBox="1"/>
          <p:nvPr/>
        </p:nvSpPr>
        <p:spPr>
          <a:xfrm>
            <a:off x="6715125" y="4158108"/>
            <a:ext cx="4467225" cy="19288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Mhaskey, S.V. (2024). AI integration in ERP systems. IJCERT.</a:t>
            </a:r>
            <a:endParaRPr/>
          </a:p>
        </p:txBody>
      </p:sp>
      <p:sp>
        <p:nvSpPr>
          <p:cNvPr id="360" name="Google Shape;360;p25"/>
          <p:cNvSpPr txBox="1"/>
          <p:nvPr/>
        </p:nvSpPr>
        <p:spPr>
          <a:xfrm>
            <a:off x="6715125" y="4446240"/>
            <a:ext cx="4467225" cy="19288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Phadke, H. (2025). CRM Essentials. Educohack Press.</a:t>
            </a:r>
            <a:endParaRPr/>
          </a:p>
        </p:txBody>
      </p:sp>
      <p:sp>
        <p:nvSpPr>
          <p:cNvPr id="361" name="Google Shape;361;p25"/>
          <p:cNvSpPr txBox="1"/>
          <p:nvPr/>
        </p:nvSpPr>
        <p:spPr>
          <a:xfrm>
            <a:off x="6715125" y="4734371"/>
            <a:ext cx="4467225" cy="38576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Tonle, F.B. et al. (2024). Road map for developing novel DSS. Ag. Computers.</a:t>
            </a:r>
            <a:endParaRPr/>
          </a:p>
        </p:txBody>
      </p:sp>
      <p:sp>
        <p:nvSpPr>
          <p:cNvPr id="362" name="Google Shape;362;p25"/>
          <p:cNvSpPr txBox="1"/>
          <p:nvPr/>
        </p:nvSpPr>
        <p:spPr>
          <a:xfrm>
            <a:off x="6715125" y="5215383"/>
            <a:ext cx="4467225" cy="38576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Tuli, F.A. &amp; Kaluvakuri, S. (2022). ERP in organisational settings. Asian Bus Rev.</a:t>
            </a:r>
            <a:endParaRPr/>
          </a:p>
        </p:txBody>
      </p:sp>
      <p:sp>
        <p:nvSpPr>
          <p:cNvPr id="363" name="Google Shape;363;p25"/>
          <p:cNvSpPr txBox="1"/>
          <p:nvPr/>
        </p:nvSpPr>
        <p:spPr>
          <a:xfrm>
            <a:off x="6572250" y="2812702"/>
            <a:ext cx="66675" cy="19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12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364" name="Google Shape;364;p25"/>
          <p:cNvSpPr txBox="1"/>
          <p:nvPr/>
        </p:nvSpPr>
        <p:spPr>
          <a:xfrm>
            <a:off x="6572250" y="3100833"/>
            <a:ext cx="66675" cy="19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12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365" name="Google Shape;365;p25"/>
          <p:cNvSpPr txBox="1"/>
          <p:nvPr/>
        </p:nvSpPr>
        <p:spPr>
          <a:xfrm>
            <a:off x="6572250" y="3581846"/>
            <a:ext cx="66675" cy="19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12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366" name="Google Shape;366;p25"/>
          <p:cNvSpPr txBox="1"/>
          <p:nvPr/>
        </p:nvSpPr>
        <p:spPr>
          <a:xfrm>
            <a:off x="6572250" y="3869977"/>
            <a:ext cx="66675" cy="19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12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367" name="Google Shape;367;p25"/>
          <p:cNvSpPr txBox="1"/>
          <p:nvPr/>
        </p:nvSpPr>
        <p:spPr>
          <a:xfrm>
            <a:off x="6572250" y="4158108"/>
            <a:ext cx="66675" cy="19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12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368" name="Google Shape;368;p25"/>
          <p:cNvSpPr txBox="1"/>
          <p:nvPr/>
        </p:nvSpPr>
        <p:spPr>
          <a:xfrm>
            <a:off x="6572250" y="4446240"/>
            <a:ext cx="66675" cy="19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12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369" name="Google Shape;369;p25"/>
          <p:cNvSpPr txBox="1"/>
          <p:nvPr/>
        </p:nvSpPr>
        <p:spPr>
          <a:xfrm>
            <a:off x="6572250" y="4734371"/>
            <a:ext cx="66675" cy="19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12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370" name="Google Shape;370;p25"/>
          <p:cNvSpPr txBox="1"/>
          <p:nvPr/>
        </p:nvSpPr>
        <p:spPr>
          <a:xfrm>
            <a:off x="6572250" y="5215383"/>
            <a:ext cx="66675" cy="19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12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371" name="Google Shape;371;p25"/>
          <p:cNvSpPr txBox="1"/>
          <p:nvPr/>
        </p:nvSpPr>
        <p:spPr>
          <a:xfrm>
            <a:off x="942975" y="581025"/>
            <a:ext cx="11001300" cy="438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850" u="none" cap="none" strike="noStrike">
                <a:solidFill>
                  <a:srgbClr val="0F172A"/>
                </a:solidFill>
                <a:latin typeface="Plus Jakarta Sans ExtraBold"/>
                <a:ea typeface="Plus Jakarta Sans ExtraBold"/>
                <a:cs typeface="Plus Jakarta Sans ExtraBold"/>
                <a:sym typeface="Plus Jakarta Sans ExtraBold"/>
              </a:rPr>
              <a:t>References &amp; Summary</a:t>
            </a:r>
            <a:endParaRPr/>
          </a:p>
        </p:txBody>
      </p:sp>
      <p:sp>
        <p:nvSpPr>
          <p:cNvPr id="372" name="Google Shape;372;p25"/>
          <p:cNvSpPr/>
          <p:nvPr/>
        </p:nvSpPr>
        <p:spPr>
          <a:xfrm>
            <a:off x="771525" y="581025"/>
            <a:ext cx="47625" cy="43428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376" name="Shape 3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377" name="Google Shape;377;p2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78" name="Google Shape;378;p26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9525" y="9525"/>
            <a:ext cx="12172950" cy="57150"/>
          </a:xfrm>
          <a:prstGeom prst="rect">
            <a:avLst/>
          </a:prstGeom>
          <a:noFill/>
          <a:ln>
            <a:noFill/>
          </a:ln>
        </p:spPr>
      </p:pic>
      <p:sp>
        <p:nvSpPr>
          <p:cNvPr id="379" name="Google Shape;379;p26"/>
          <p:cNvSpPr txBox="1"/>
          <p:nvPr/>
        </p:nvSpPr>
        <p:spPr>
          <a:xfrm>
            <a:off x="3986833" y="2483197"/>
            <a:ext cx="4218183" cy="533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300" u="none" cap="none" strike="noStrike">
                <a:solidFill>
                  <a:srgbClr val="0F172A"/>
                </a:solidFill>
                <a:latin typeface="Plus Jakarta Sans ExtraBold"/>
                <a:ea typeface="Plus Jakarta Sans ExtraBold"/>
                <a:cs typeface="Plus Jakarta Sans ExtraBold"/>
                <a:sym typeface="Plus Jakarta Sans ExtraBold"/>
              </a:rPr>
              <a:t>Ethical Frontiers in IS</a:t>
            </a:r>
            <a:endParaRPr/>
          </a:p>
        </p:txBody>
      </p:sp>
      <p:sp>
        <p:nvSpPr>
          <p:cNvPr id="380" name="Google Shape;380;p26"/>
          <p:cNvSpPr txBox="1"/>
          <p:nvPr/>
        </p:nvSpPr>
        <p:spPr>
          <a:xfrm>
            <a:off x="2762250" y="3207097"/>
            <a:ext cx="6667500" cy="5485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350" u="none" cap="none" strike="noStrike">
                <a:solidFill>
                  <a:srgbClr val="64748B"/>
                </a:solidFill>
                <a:latin typeface="Inter"/>
                <a:ea typeface="Inter"/>
                <a:cs typeface="Inter"/>
                <a:sym typeface="Inter"/>
              </a:rPr>
              <a:t>Evaluating Data Security, Workplace Monitoring, Algorithmic Bias, and Modern Ethical Protection Frameworks.</a:t>
            </a:r>
            <a:endParaRPr/>
          </a:p>
        </p:txBody>
      </p:sp>
      <p:sp>
        <p:nvSpPr>
          <p:cNvPr id="381" name="Google Shape;381;p26"/>
          <p:cNvSpPr txBox="1"/>
          <p:nvPr/>
        </p:nvSpPr>
        <p:spPr>
          <a:xfrm>
            <a:off x="4710112" y="4270027"/>
            <a:ext cx="2771775" cy="36195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475569"/>
                </a:solidFill>
                <a:latin typeface="Inter Medium"/>
                <a:ea typeface="Inter Medium"/>
                <a:cs typeface="Inter Medium"/>
                <a:sym typeface="Inter Medium"/>
              </a:rPr>
              <a:t>Presenter: </a:t>
            </a:r>
            <a:r>
              <a:rPr b="1" i="0" lang="en-US" sz="1125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Jair Alexander Possu Alegria</a:t>
            </a:r>
            <a:br>
              <a:rPr b="0" i="0" lang="en-US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1125" u="none" cap="none" strike="noStrike">
                <a:solidFill>
                  <a:srgbClr val="64748B"/>
                </a:solidFill>
                <a:latin typeface="Inter Medium"/>
                <a:ea typeface="Inter Medium"/>
                <a:cs typeface="Inter Medium"/>
                <a:sym typeface="Inter Medium"/>
              </a:rPr>
              <a:t>Student ID: 2412977 | LCLM 5004 Component 1</a:t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385" name="Shape 3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386" name="Google Shape;386;p2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87" name="Google Shape;387;p27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9525" y="9525"/>
            <a:ext cx="12172950" cy="57150"/>
          </a:xfrm>
          <a:prstGeom prst="rect">
            <a:avLst/>
          </a:prstGeom>
          <a:noFill/>
          <a:ln>
            <a:noFill/>
          </a:ln>
        </p:spPr>
      </p:pic>
      <p:sp>
        <p:nvSpPr>
          <p:cNvPr id="388" name="Google Shape;388;p27"/>
          <p:cNvSpPr txBox="1"/>
          <p:nvPr/>
        </p:nvSpPr>
        <p:spPr>
          <a:xfrm>
            <a:off x="771525" y="2283172"/>
            <a:ext cx="5390673" cy="2970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800" u="none" cap="none" strike="noStrik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Shifting Toward Defensive Design</a:t>
            </a:r>
            <a:endParaRPr/>
          </a:p>
        </p:txBody>
      </p:sp>
      <p:sp>
        <p:nvSpPr>
          <p:cNvPr id="389" name="Google Shape;389;p27"/>
          <p:cNvSpPr txBox="1"/>
          <p:nvPr/>
        </p:nvSpPr>
        <p:spPr>
          <a:xfrm>
            <a:off x="1076325" y="2770733"/>
            <a:ext cx="4829175" cy="685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20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The Shield of Privacy:</a:t>
            </a:r>
            <a:r>
              <a:rPr b="0" i="0" lang="en-US" sz="120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 Centralized data hubs pose major corporate data security hazards. Systems must shift to a proactive, security-first </a:t>
            </a:r>
            <a:r>
              <a:rPr b="1" i="0" lang="en-US" sz="1200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"Privacy-by-Design"</a:t>
            </a:r>
            <a:r>
              <a:rPr b="0" i="0" lang="en-US" sz="120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 architecture.</a:t>
            </a:r>
            <a:endParaRPr/>
          </a:p>
        </p:txBody>
      </p:sp>
      <p:sp>
        <p:nvSpPr>
          <p:cNvPr id="390" name="Google Shape;390;p27"/>
          <p:cNvSpPr txBox="1"/>
          <p:nvPr/>
        </p:nvSpPr>
        <p:spPr>
          <a:xfrm>
            <a:off x="1076325" y="3627983"/>
            <a:ext cx="4829175" cy="685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20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Enforced Data Security:</a:t>
            </a:r>
            <a:r>
              <a:rPr b="0" i="0" lang="en-US" sz="120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 Implement strict end-to-end data encryption and role-based clearance permissions to limit data leaks.</a:t>
            </a:r>
            <a:endParaRPr/>
          </a:p>
        </p:txBody>
      </p:sp>
      <p:sp>
        <p:nvSpPr>
          <p:cNvPr id="391" name="Google Shape;391;p27"/>
          <p:cNvSpPr txBox="1"/>
          <p:nvPr/>
        </p:nvSpPr>
        <p:spPr>
          <a:xfrm>
            <a:off x="1076325" y="4485233"/>
            <a:ext cx="4829175" cy="685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20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Algorithmic Integrity:</a:t>
            </a:r>
            <a:r>
              <a:rPr b="0" i="0" lang="en-US" sz="120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 Promote transparency to prevent unexplainable "black box" automated calculations that can impact user safety.</a:t>
            </a:r>
            <a:endParaRPr/>
          </a:p>
        </p:txBody>
      </p:sp>
      <p:pic>
        <p:nvPicPr>
          <p:cNvPr descr="image.png" id="392" name="Google Shape;392;p27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771525" y="2804070"/>
            <a:ext cx="17145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93" name="Google Shape;393;p27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771525" y="3661320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394" name="Google Shape;394;p27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771525" y="4518570"/>
            <a:ext cx="219075" cy="180975"/>
          </a:xfrm>
          <a:prstGeom prst="rect">
            <a:avLst/>
          </a:prstGeom>
          <a:noFill/>
          <a:ln>
            <a:noFill/>
          </a:ln>
        </p:spPr>
      </p:pic>
      <p:sp>
        <p:nvSpPr>
          <p:cNvPr id="395" name="Google Shape;395;p27"/>
          <p:cNvSpPr txBox="1"/>
          <p:nvPr/>
        </p:nvSpPr>
        <p:spPr>
          <a:xfrm>
            <a:off x="942975" y="581025"/>
            <a:ext cx="11001375" cy="434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850" u="none" cap="none" strike="noStrike">
                <a:solidFill>
                  <a:srgbClr val="0F172A"/>
                </a:solidFill>
                <a:latin typeface="Plus Jakarta Sans ExtraBold"/>
                <a:ea typeface="Plus Jakarta Sans ExtraBold"/>
                <a:cs typeface="Plus Jakarta Sans ExtraBold"/>
                <a:sym typeface="Plus Jakarta Sans ExtraBold"/>
              </a:rPr>
              <a:t>Data Privacy &amp; Accountability</a:t>
            </a:r>
            <a:endParaRPr/>
          </a:p>
        </p:txBody>
      </p:sp>
      <p:sp>
        <p:nvSpPr>
          <p:cNvPr id="396" name="Google Shape;396;p27"/>
          <p:cNvSpPr/>
          <p:nvPr/>
        </p:nvSpPr>
        <p:spPr>
          <a:xfrm>
            <a:off x="771525" y="581025"/>
            <a:ext cx="47625" cy="43428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File:Cybersecurity.png - Wikimedia Commons" id="397" name="Google Shape;397;p27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6514481" y="2243963"/>
            <a:ext cx="5361244" cy="3015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401" name="Shape 4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402" name="Google Shape;402;p2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403" name="Google Shape;403;p28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71525" y="2646015"/>
            <a:ext cx="3397299" cy="23336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404" name="Google Shape;404;p28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4397424" y="2646015"/>
            <a:ext cx="3397299" cy="23336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405" name="Google Shape;405;p28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8023324" y="2646015"/>
            <a:ext cx="3397299" cy="23336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406" name="Google Shape;406;p28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9525" y="9525"/>
            <a:ext cx="12172950" cy="57150"/>
          </a:xfrm>
          <a:prstGeom prst="rect">
            <a:avLst/>
          </a:prstGeom>
          <a:noFill/>
          <a:ln>
            <a:noFill/>
          </a:ln>
        </p:spPr>
      </p:pic>
      <p:sp>
        <p:nvSpPr>
          <p:cNvPr id="407" name="Google Shape;407;p28"/>
          <p:cNvSpPr txBox="1"/>
          <p:nvPr/>
        </p:nvSpPr>
        <p:spPr>
          <a:xfrm>
            <a:off x="1009650" y="3427065"/>
            <a:ext cx="3067102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350" u="none" cap="none" strike="noStrik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Surveillance Risks</a:t>
            </a:r>
            <a:endParaRPr/>
          </a:p>
        </p:txBody>
      </p:sp>
      <p:sp>
        <p:nvSpPr>
          <p:cNvPr id="408" name="Google Shape;408;p28"/>
          <p:cNvSpPr txBox="1"/>
          <p:nvPr/>
        </p:nvSpPr>
        <p:spPr>
          <a:xfrm>
            <a:off x="1009650" y="3741390"/>
            <a:ext cx="2921049" cy="800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5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Telemetry structures optimize warehouse throughput, but invasive monitoring ruins trust and damages worker mental health. Establish complete transparency as a baseline policy.</a:t>
            </a:r>
            <a:endParaRPr/>
          </a:p>
        </p:txBody>
      </p:sp>
      <p:sp>
        <p:nvSpPr>
          <p:cNvPr id="409" name="Google Shape;409;p28"/>
          <p:cNvSpPr txBox="1"/>
          <p:nvPr/>
        </p:nvSpPr>
        <p:spPr>
          <a:xfrm>
            <a:off x="4635549" y="3427065"/>
            <a:ext cx="3067102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350" u="none" cap="none" strike="noStrik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Algorithmic Bias</a:t>
            </a:r>
            <a:endParaRPr/>
          </a:p>
        </p:txBody>
      </p:sp>
      <p:sp>
        <p:nvSpPr>
          <p:cNvPr id="410" name="Google Shape;410;p28"/>
          <p:cNvSpPr txBox="1"/>
          <p:nvPr/>
        </p:nvSpPr>
        <p:spPr>
          <a:xfrm>
            <a:off x="4635549" y="3741390"/>
            <a:ext cx="2921049" cy="800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5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Software models learn existing social biases from historic datasets. Without regular, independent system audits, AI will naturally reinforce and automate systemic prejudice.</a:t>
            </a:r>
            <a:endParaRPr/>
          </a:p>
        </p:txBody>
      </p:sp>
      <p:sp>
        <p:nvSpPr>
          <p:cNvPr id="411" name="Google Shape;411;p28"/>
          <p:cNvSpPr txBox="1"/>
          <p:nvPr/>
        </p:nvSpPr>
        <p:spPr>
          <a:xfrm>
            <a:off x="8261449" y="3427065"/>
            <a:ext cx="3067102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350" u="none" cap="none" strike="noStrik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Data Integrity</a:t>
            </a:r>
            <a:endParaRPr/>
          </a:p>
        </p:txBody>
      </p:sp>
      <p:sp>
        <p:nvSpPr>
          <p:cNvPr id="412" name="Google Shape;412;p28"/>
          <p:cNvSpPr txBox="1"/>
          <p:nvPr/>
        </p:nvSpPr>
        <p:spPr>
          <a:xfrm>
            <a:off x="8261449" y="3741390"/>
            <a:ext cx="2921049" cy="1000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5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Flawless data integrity is the moral baseline of modern technology. Corrupted, inaccurate data feeding automated corporate systems generates critical moral and operational hazards.</a:t>
            </a:r>
            <a:endParaRPr/>
          </a:p>
        </p:txBody>
      </p:sp>
      <p:pic>
        <p:nvPicPr>
          <p:cNvPr descr="image.png" id="413" name="Google Shape;413;p28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1009650" y="2912715"/>
            <a:ext cx="342900" cy="3048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414" name="Google Shape;414;p28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4635549" y="2912715"/>
            <a:ext cx="381000" cy="3048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415" name="Google Shape;415;p28"/>
          <p:cNvPicPr preferRelativeResize="0"/>
          <p:nvPr/>
        </p:nvPicPr>
        <p:blipFill rotWithShape="1">
          <a:blip r:embed="rId10">
            <a:alphaModFix/>
          </a:blip>
          <a:srcRect b="0" l="0" r="0" t="0"/>
          <a:stretch/>
        </p:blipFill>
        <p:spPr>
          <a:xfrm>
            <a:off x="8261449" y="2912715"/>
            <a:ext cx="266700" cy="304800"/>
          </a:xfrm>
          <a:prstGeom prst="rect">
            <a:avLst/>
          </a:prstGeom>
          <a:noFill/>
          <a:ln>
            <a:noFill/>
          </a:ln>
        </p:spPr>
      </p:pic>
      <p:sp>
        <p:nvSpPr>
          <p:cNvPr id="416" name="Google Shape;416;p28"/>
          <p:cNvSpPr txBox="1"/>
          <p:nvPr/>
        </p:nvSpPr>
        <p:spPr>
          <a:xfrm>
            <a:off x="942975" y="581025"/>
            <a:ext cx="11001375" cy="434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850" u="none" cap="none" strike="noStrike">
                <a:solidFill>
                  <a:srgbClr val="0F172A"/>
                </a:solidFill>
                <a:latin typeface="Plus Jakarta Sans ExtraBold"/>
                <a:ea typeface="Plus Jakarta Sans ExtraBold"/>
                <a:cs typeface="Plus Jakarta Sans ExtraBold"/>
                <a:sym typeface="Plus Jakarta Sans ExtraBold"/>
              </a:rPr>
              <a:t>Workplace Ethics &amp; Bias</a:t>
            </a:r>
            <a:endParaRPr/>
          </a:p>
        </p:txBody>
      </p:sp>
      <p:sp>
        <p:nvSpPr>
          <p:cNvPr id="417" name="Google Shape;417;p28"/>
          <p:cNvSpPr/>
          <p:nvPr/>
        </p:nvSpPr>
        <p:spPr>
          <a:xfrm>
            <a:off x="771525" y="581025"/>
            <a:ext cx="47625" cy="43428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421" name="Shape 4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422" name="Google Shape;422;p2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423" name="Google Shape;423;p29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71525" y="4621559"/>
            <a:ext cx="5086350" cy="69711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424" name="Google Shape;424;p29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6334125" y="2687984"/>
            <a:ext cx="5086350" cy="238125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425" name="Google Shape;425;p29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9525" y="9525"/>
            <a:ext cx="12172950" cy="57150"/>
          </a:xfrm>
          <a:prstGeom prst="rect">
            <a:avLst/>
          </a:prstGeom>
          <a:noFill/>
          <a:ln>
            <a:noFill/>
          </a:ln>
        </p:spPr>
      </p:pic>
      <p:sp>
        <p:nvSpPr>
          <p:cNvPr id="426" name="Google Shape;426;p29"/>
          <p:cNvSpPr txBox="1"/>
          <p:nvPr/>
        </p:nvSpPr>
        <p:spPr>
          <a:xfrm>
            <a:off x="771525" y="2306984"/>
            <a:ext cx="5340667" cy="238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D9488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Three-Pillar Mitigation Framework</a:t>
            </a:r>
            <a:endParaRPr/>
          </a:p>
        </p:txBody>
      </p:sp>
      <p:sp>
        <p:nvSpPr>
          <p:cNvPr id="427" name="Google Shape;427;p29"/>
          <p:cNvSpPr txBox="1"/>
          <p:nvPr/>
        </p:nvSpPr>
        <p:spPr>
          <a:xfrm>
            <a:off x="6334125" y="2306984"/>
            <a:ext cx="5340667" cy="2381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500" u="none" cap="none" strike="noStrik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Section 3 Reference Register</a:t>
            </a:r>
            <a:endParaRPr/>
          </a:p>
        </p:txBody>
      </p:sp>
      <p:sp>
        <p:nvSpPr>
          <p:cNvPr id="428" name="Google Shape;428;p29"/>
          <p:cNvSpPr txBox="1"/>
          <p:nvPr/>
        </p:nvSpPr>
        <p:spPr>
          <a:xfrm>
            <a:off x="1076325" y="2735609"/>
            <a:ext cx="478155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20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Explainable AI (XAI):</a:t>
            </a:r>
            <a:r>
              <a:rPr b="0" i="0" lang="en-US" sz="120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 AI-assisted system outcomes must be explainable and auditable.</a:t>
            </a:r>
            <a:endParaRPr/>
          </a:p>
        </p:txBody>
      </p:sp>
      <p:sp>
        <p:nvSpPr>
          <p:cNvPr id="429" name="Google Shape;429;p29"/>
          <p:cNvSpPr txBox="1"/>
          <p:nvPr/>
        </p:nvSpPr>
        <p:spPr>
          <a:xfrm>
            <a:off x="1076325" y="3364259"/>
            <a:ext cx="478155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20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Bias Audits:</a:t>
            </a:r>
            <a:r>
              <a:rPr b="0" i="0" lang="en-US" sz="120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 Formally audit underlying software datasets via independent third-party reviews.</a:t>
            </a:r>
            <a:endParaRPr/>
          </a:p>
        </p:txBody>
      </p:sp>
      <p:sp>
        <p:nvSpPr>
          <p:cNvPr id="430" name="Google Shape;430;p29"/>
          <p:cNvSpPr txBox="1"/>
          <p:nvPr/>
        </p:nvSpPr>
        <p:spPr>
          <a:xfrm>
            <a:off x="1076325" y="3992909"/>
            <a:ext cx="478155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20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Ethical Charters:</a:t>
            </a:r>
            <a:r>
              <a:rPr b="0" i="0" lang="en-US" sz="120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 Create clear operational guidelines that prioritize worker dignity over basic productivity metrics.</a:t>
            </a:r>
            <a:endParaRPr/>
          </a:p>
        </p:txBody>
      </p:sp>
      <p:sp>
        <p:nvSpPr>
          <p:cNvPr id="431" name="Google Shape;431;p29"/>
          <p:cNvSpPr txBox="1"/>
          <p:nvPr/>
        </p:nvSpPr>
        <p:spPr>
          <a:xfrm>
            <a:off x="952500" y="4764434"/>
            <a:ext cx="4762500" cy="4113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115E59"/>
                </a:solidFill>
                <a:latin typeface="Inter Medium"/>
                <a:ea typeface="Inter Medium"/>
                <a:cs typeface="Inter Medium"/>
                <a:sym typeface="Inter Medium"/>
              </a:rPr>
              <a:t>"Ethical governance is not a barrier to corporate change; it is the fundamental engine of clean, sustainable enterprise growth."</a:t>
            </a:r>
            <a:endParaRPr/>
          </a:p>
        </p:txBody>
      </p:sp>
      <p:sp>
        <p:nvSpPr>
          <p:cNvPr id="432" name="Google Shape;432;p29"/>
          <p:cNvSpPr txBox="1"/>
          <p:nvPr/>
        </p:nvSpPr>
        <p:spPr>
          <a:xfrm>
            <a:off x="6715125" y="2926109"/>
            <a:ext cx="4467225" cy="19288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Dignum, V. (2019). Responsible Artificial Intelligence. Springer Nature.</a:t>
            </a:r>
            <a:endParaRPr/>
          </a:p>
        </p:txBody>
      </p:sp>
      <p:sp>
        <p:nvSpPr>
          <p:cNvPr id="433" name="Google Shape;433;p29"/>
          <p:cNvSpPr txBox="1"/>
          <p:nvPr/>
        </p:nvSpPr>
        <p:spPr>
          <a:xfrm>
            <a:off x="6715125" y="3214241"/>
            <a:ext cx="4467225" cy="19288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Floridi, L. (2021). The Ethics of Artificial Intelligence. Oxford Press.</a:t>
            </a:r>
            <a:endParaRPr/>
          </a:p>
        </p:txBody>
      </p:sp>
      <p:sp>
        <p:nvSpPr>
          <p:cNvPr id="434" name="Google Shape;434;p29"/>
          <p:cNvSpPr txBox="1"/>
          <p:nvPr/>
        </p:nvSpPr>
        <p:spPr>
          <a:xfrm>
            <a:off x="6715125" y="3502372"/>
            <a:ext cx="4467225" cy="19288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Zuboff, S. (2019). The Age of Surveillance Capitalism. PublicAffairs.</a:t>
            </a:r>
            <a:endParaRPr/>
          </a:p>
        </p:txBody>
      </p:sp>
      <p:sp>
        <p:nvSpPr>
          <p:cNvPr id="435" name="Google Shape;435;p29"/>
          <p:cNvSpPr txBox="1"/>
          <p:nvPr/>
        </p:nvSpPr>
        <p:spPr>
          <a:xfrm>
            <a:off x="6715125" y="3790503"/>
            <a:ext cx="4467225" cy="19288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NIST (2023). AI Risk Management Framework (RMF 1.0).</a:t>
            </a:r>
            <a:endParaRPr/>
          </a:p>
        </p:txBody>
      </p:sp>
      <p:sp>
        <p:nvSpPr>
          <p:cNvPr id="436" name="Google Shape;436;p29"/>
          <p:cNvSpPr txBox="1"/>
          <p:nvPr/>
        </p:nvSpPr>
        <p:spPr>
          <a:xfrm>
            <a:off x="6715125" y="4078634"/>
            <a:ext cx="4467225" cy="19288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Noble, S.U. (2018). Algorithms of Oppression. NYU Press.</a:t>
            </a:r>
            <a:endParaRPr/>
          </a:p>
        </p:txBody>
      </p:sp>
      <p:sp>
        <p:nvSpPr>
          <p:cNvPr id="437" name="Google Shape;437;p29"/>
          <p:cNvSpPr txBox="1"/>
          <p:nvPr/>
        </p:nvSpPr>
        <p:spPr>
          <a:xfrm>
            <a:off x="6715125" y="4366766"/>
            <a:ext cx="4467225" cy="19288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Friedman, B., &amp; Hendry, D. (2019). Value Sensitive Design. MIT Press.</a:t>
            </a:r>
            <a:endParaRPr/>
          </a:p>
        </p:txBody>
      </p:sp>
      <p:sp>
        <p:nvSpPr>
          <p:cNvPr id="438" name="Google Shape;438;p29"/>
          <p:cNvSpPr txBox="1"/>
          <p:nvPr/>
        </p:nvSpPr>
        <p:spPr>
          <a:xfrm>
            <a:off x="6715125" y="4654897"/>
            <a:ext cx="4467225" cy="38576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Borgesius, F. (2018). Discrimination, AI, and algorithmic decisions. Council of Europe.</a:t>
            </a:r>
            <a:endParaRPr/>
          </a:p>
        </p:txBody>
      </p:sp>
      <p:pic>
        <p:nvPicPr>
          <p:cNvPr descr="image.png" id="439" name="Google Shape;439;p29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771525" y="2768947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440" name="Google Shape;440;p29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771525" y="3397597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441" name="Google Shape;441;p29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771525" y="4026247"/>
            <a:ext cx="152400" cy="180975"/>
          </a:xfrm>
          <a:prstGeom prst="rect">
            <a:avLst/>
          </a:prstGeom>
          <a:noFill/>
          <a:ln>
            <a:noFill/>
          </a:ln>
        </p:spPr>
      </p:pic>
      <p:sp>
        <p:nvSpPr>
          <p:cNvPr id="442" name="Google Shape;442;p29"/>
          <p:cNvSpPr txBox="1"/>
          <p:nvPr/>
        </p:nvSpPr>
        <p:spPr>
          <a:xfrm>
            <a:off x="6572250" y="2926109"/>
            <a:ext cx="66675" cy="19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12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443" name="Google Shape;443;p29"/>
          <p:cNvSpPr txBox="1"/>
          <p:nvPr/>
        </p:nvSpPr>
        <p:spPr>
          <a:xfrm>
            <a:off x="6572250" y="3214241"/>
            <a:ext cx="66675" cy="19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12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444" name="Google Shape;444;p29"/>
          <p:cNvSpPr txBox="1"/>
          <p:nvPr/>
        </p:nvSpPr>
        <p:spPr>
          <a:xfrm>
            <a:off x="6572250" y="3502372"/>
            <a:ext cx="66675" cy="19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12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445" name="Google Shape;445;p29"/>
          <p:cNvSpPr txBox="1"/>
          <p:nvPr/>
        </p:nvSpPr>
        <p:spPr>
          <a:xfrm>
            <a:off x="6572250" y="3790503"/>
            <a:ext cx="66675" cy="19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12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446" name="Google Shape;446;p29"/>
          <p:cNvSpPr txBox="1"/>
          <p:nvPr/>
        </p:nvSpPr>
        <p:spPr>
          <a:xfrm>
            <a:off x="6572250" y="4078634"/>
            <a:ext cx="66675" cy="19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12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447" name="Google Shape;447;p29"/>
          <p:cNvSpPr txBox="1"/>
          <p:nvPr/>
        </p:nvSpPr>
        <p:spPr>
          <a:xfrm>
            <a:off x="6572250" y="4366766"/>
            <a:ext cx="66675" cy="19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12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448" name="Google Shape;448;p29"/>
          <p:cNvSpPr txBox="1"/>
          <p:nvPr/>
        </p:nvSpPr>
        <p:spPr>
          <a:xfrm>
            <a:off x="6572250" y="4654897"/>
            <a:ext cx="66675" cy="19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12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449" name="Google Shape;449;p29"/>
          <p:cNvSpPr txBox="1"/>
          <p:nvPr/>
        </p:nvSpPr>
        <p:spPr>
          <a:xfrm>
            <a:off x="942975" y="581025"/>
            <a:ext cx="11001375" cy="434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850" u="none" cap="none" strike="noStrike">
                <a:solidFill>
                  <a:srgbClr val="0F172A"/>
                </a:solidFill>
                <a:latin typeface="Plus Jakarta Sans ExtraBold"/>
                <a:ea typeface="Plus Jakarta Sans ExtraBold"/>
                <a:cs typeface="Plus Jakarta Sans ExtraBold"/>
                <a:sym typeface="Plus Jakarta Sans ExtraBold"/>
              </a:rPr>
              <a:t>Strategic Mitigation &amp; References</a:t>
            </a:r>
            <a:endParaRPr/>
          </a:p>
        </p:txBody>
      </p:sp>
      <p:sp>
        <p:nvSpPr>
          <p:cNvPr id="450" name="Google Shape;450;p29"/>
          <p:cNvSpPr/>
          <p:nvPr/>
        </p:nvSpPr>
        <p:spPr>
          <a:xfrm>
            <a:off x="771525" y="581025"/>
            <a:ext cx="47625" cy="43428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454" name="Shape 4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455" name="Google Shape;455;p3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456" name="Google Shape;456;p30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9525" y="9525"/>
            <a:ext cx="12172950" cy="57150"/>
          </a:xfrm>
          <a:prstGeom prst="rect">
            <a:avLst/>
          </a:prstGeom>
          <a:noFill/>
          <a:ln>
            <a:noFill/>
          </a:ln>
        </p:spPr>
      </p:pic>
      <p:sp>
        <p:nvSpPr>
          <p:cNvPr id="457" name="Google Shape;457;p30"/>
          <p:cNvSpPr txBox="1"/>
          <p:nvPr/>
        </p:nvSpPr>
        <p:spPr>
          <a:xfrm>
            <a:off x="1656382" y="2529780"/>
            <a:ext cx="8879234" cy="533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300" u="none" cap="none" strike="noStrike">
                <a:solidFill>
                  <a:srgbClr val="0F172A"/>
                </a:solidFill>
                <a:latin typeface="Plus Jakarta Sans ExtraBold"/>
                <a:ea typeface="Plus Jakarta Sans ExtraBold"/>
                <a:cs typeface="Plus Jakarta Sans ExtraBold"/>
                <a:sym typeface="Plus Jakarta Sans ExtraBold"/>
              </a:rPr>
              <a:t>Modernizing Business Information Systems</a:t>
            </a:r>
            <a:endParaRPr/>
          </a:p>
        </p:txBody>
      </p:sp>
      <p:sp>
        <p:nvSpPr>
          <p:cNvPr id="458" name="Google Shape;458;p30"/>
          <p:cNvSpPr txBox="1"/>
          <p:nvPr/>
        </p:nvSpPr>
        <p:spPr>
          <a:xfrm>
            <a:off x="3590925" y="3253680"/>
            <a:ext cx="5010150" cy="27429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350" u="none" cap="none" strike="noStrike">
                <a:solidFill>
                  <a:srgbClr val="64748B"/>
                </a:solidFill>
                <a:latin typeface="Inter"/>
                <a:ea typeface="Inter"/>
                <a:cs typeface="Inter"/>
                <a:sym typeface="Inter"/>
              </a:rPr>
              <a:t>Aligning Technology, People, and Ethics for Strategic Growth.</a:t>
            </a:r>
            <a:endParaRPr/>
          </a:p>
        </p:txBody>
      </p:sp>
      <p:sp>
        <p:nvSpPr>
          <p:cNvPr id="459" name="Google Shape;459;p30"/>
          <p:cNvSpPr txBox="1"/>
          <p:nvPr/>
        </p:nvSpPr>
        <p:spPr>
          <a:xfrm>
            <a:off x="4005262" y="4042320"/>
            <a:ext cx="4181475" cy="5429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25" u="none" cap="none" strike="noStrike">
                <a:solidFill>
                  <a:srgbClr val="475569"/>
                </a:solidFill>
                <a:latin typeface="Inter Medium"/>
                <a:ea typeface="Inter Medium"/>
                <a:cs typeface="Inter Medium"/>
                <a:sym typeface="Inter Medium"/>
              </a:rPr>
              <a:t>Prepared by: </a:t>
            </a:r>
            <a:r>
              <a:rPr b="1" i="0" lang="en-US" sz="1125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Hussein Mohamed</a:t>
            </a:r>
            <a:br>
              <a:rPr b="0" i="0" lang="en-US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1125" u="none" cap="none" strike="noStrike">
                <a:solidFill>
                  <a:srgbClr val="64748B"/>
                </a:solidFill>
                <a:latin typeface="Inter Medium"/>
                <a:ea typeface="Inter Medium"/>
                <a:cs typeface="Inter Medium"/>
                <a:sym typeface="Inter Medium"/>
              </a:rPr>
              <a:t>Student ID: 2423786 | BA (Hons) Leadership &amp; Management Skills</a:t>
            </a:r>
            <a:br>
              <a:rPr b="0" i="0" lang="en-US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1125" u="none" cap="none" strike="noStrike">
                <a:solidFill>
                  <a:srgbClr val="64748B"/>
                </a:solidFill>
                <a:latin typeface="Inter Medium"/>
                <a:ea typeface="Inter Medium"/>
                <a:cs typeface="Inter Medium"/>
                <a:sym typeface="Inter Medium"/>
              </a:rPr>
              <a:t>Managing Business Information (LCLM 5004) | Lecturer: Amitave Banik</a:t>
            </a:r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463" name="Shape 4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464" name="Google Shape;464;p3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465" name="Google Shape;465;p31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71525" y="4547145"/>
            <a:ext cx="5133975" cy="40764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466" name="Google Shape;466;p31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6286500" y="2003077"/>
            <a:ext cx="5133975" cy="36195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467" name="Google Shape;467;p31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9525" y="9525"/>
            <a:ext cx="12172950" cy="57150"/>
          </a:xfrm>
          <a:prstGeom prst="rect">
            <a:avLst/>
          </a:prstGeom>
          <a:noFill/>
          <a:ln>
            <a:noFill/>
          </a:ln>
        </p:spPr>
      </p:pic>
      <p:sp>
        <p:nvSpPr>
          <p:cNvPr id="468" name="Google Shape;468;p31"/>
          <p:cNvSpPr txBox="1"/>
          <p:nvPr/>
        </p:nvSpPr>
        <p:spPr>
          <a:xfrm>
            <a:off x="771525" y="2670720"/>
            <a:ext cx="5390673" cy="266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30480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650" u="none" cap="none" strike="noStrike">
                <a:solidFill>
                  <a:srgbClr val="0D9488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ERP: "The Back-Office Brain"</a:t>
            </a:r>
            <a:endParaRPr/>
          </a:p>
        </p:txBody>
      </p:sp>
      <p:sp>
        <p:nvSpPr>
          <p:cNvPr id="469" name="Google Shape;469;p31"/>
          <p:cNvSpPr txBox="1"/>
          <p:nvPr/>
        </p:nvSpPr>
        <p:spPr>
          <a:xfrm>
            <a:off x="771525" y="3051720"/>
            <a:ext cx="5133975" cy="41433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4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87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Unifies Finance, HR, Inventory, and Supply Chain processes to generate a single backend source of truth.</a:t>
            </a:r>
            <a:endParaRPr/>
          </a:p>
        </p:txBody>
      </p:sp>
      <p:sp>
        <p:nvSpPr>
          <p:cNvPr id="470" name="Google Shape;470;p31"/>
          <p:cNvSpPr txBox="1"/>
          <p:nvPr/>
        </p:nvSpPr>
        <p:spPr>
          <a:xfrm>
            <a:off x="771525" y="3608933"/>
            <a:ext cx="5390673" cy="266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30480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650" u="none" cap="none" strike="noStrike">
                <a:solidFill>
                  <a:srgbClr val="4F46E5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CRM: "The Front-Office Heart"</a:t>
            </a:r>
            <a:endParaRPr/>
          </a:p>
        </p:txBody>
      </p:sp>
      <p:sp>
        <p:nvSpPr>
          <p:cNvPr id="471" name="Google Shape;471;p31"/>
          <p:cNvSpPr txBox="1"/>
          <p:nvPr/>
        </p:nvSpPr>
        <p:spPr>
          <a:xfrm>
            <a:off x="771525" y="3989933"/>
            <a:ext cx="5133975" cy="41433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4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87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Integrates sales pipelines, marketing automation, and customer support metrics to optimize client lifetime value.</a:t>
            </a:r>
            <a:endParaRPr/>
          </a:p>
        </p:txBody>
      </p:sp>
      <p:pic>
        <p:nvPicPr>
          <p:cNvPr descr="image.png" id="472" name="Google Shape;472;p31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771525" y="2708820"/>
            <a:ext cx="209550" cy="20955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473" name="Google Shape;473;p31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771525" y="3647033"/>
            <a:ext cx="209550" cy="209550"/>
          </a:xfrm>
          <a:prstGeom prst="rect">
            <a:avLst/>
          </a:prstGeom>
          <a:noFill/>
          <a:ln>
            <a:noFill/>
          </a:ln>
        </p:spPr>
      </p:pic>
      <p:sp>
        <p:nvSpPr>
          <p:cNvPr id="474" name="Google Shape;474;p31"/>
          <p:cNvSpPr txBox="1"/>
          <p:nvPr/>
        </p:nvSpPr>
        <p:spPr>
          <a:xfrm>
            <a:off x="952500" y="4651920"/>
            <a:ext cx="4800600" cy="19809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1" lang="en-US" sz="975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"Success lies at the strategic intersection of People, Process, and Technology."</a:t>
            </a:r>
            <a:endParaRPr/>
          </a:p>
        </p:txBody>
      </p:sp>
      <p:pic>
        <p:nvPicPr>
          <p:cNvPr descr="image.png" id="475" name="Google Shape;475;p31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6296025" y="2012602"/>
            <a:ext cx="5114925" cy="3600450"/>
          </a:xfrm>
          <a:prstGeom prst="rect">
            <a:avLst/>
          </a:prstGeom>
          <a:noFill/>
          <a:ln>
            <a:noFill/>
          </a:ln>
        </p:spPr>
      </p:pic>
      <p:sp>
        <p:nvSpPr>
          <p:cNvPr id="476" name="Google Shape;476;p31"/>
          <p:cNvSpPr txBox="1"/>
          <p:nvPr/>
        </p:nvSpPr>
        <p:spPr>
          <a:xfrm>
            <a:off x="942975" y="581025"/>
            <a:ext cx="11001375" cy="434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850" u="none" cap="none" strike="noStrike">
                <a:solidFill>
                  <a:srgbClr val="0F172A"/>
                </a:solidFill>
                <a:latin typeface="Plus Jakarta Sans ExtraBold"/>
                <a:ea typeface="Plus Jakarta Sans ExtraBold"/>
                <a:cs typeface="Plus Jakarta Sans ExtraBold"/>
                <a:sym typeface="Plus Jakarta Sans ExtraBold"/>
              </a:rPr>
              <a:t>Understanding the Landscape: ERP vs. CRM</a:t>
            </a:r>
            <a:endParaRPr/>
          </a:p>
        </p:txBody>
      </p:sp>
      <p:sp>
        <p:nvSpPr>
          <p:cNvPr id="477" name="Google Shape;477;p31"/>
          <p:cNvSpPr/>
          <p:nvPr/>
        </p:nvSpPr>
        <p:spPr>
          <a:xfrm>
            <a:off x="771525" y="581025"/>
            <a:ext cx="47625" cy="43428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481" name="Shape 4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482" name="Google Shape;482;p3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483" name="Google Shape;483;p32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71525" y="2116782"/>
            <a:ext cx="5133975" cy="339209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484" name="Google Shape;484;p32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6286500" y="2116782"/>
            <a:ext cx="5133975" cy="339209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485" name="Google Shape;485;p32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1066800" y="4379267"/>
            <a:ext cx="4543425" cy="83433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486" name="Google Shape;486;p32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6581775" y="4379267"/>
            <a:ext cx="4543425" cy="83433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487" name="Google Shape;487;p32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9525" y="9525"/>
            <a:ext cx="12172950" cy="57150"/>
          </a:xfrm>
          <a:prstGeom prst="rect">
            <a:avLst/>
          </a:prstGeom>
          <a:noFill/>
          <a:ln>
            <a:noFill/>
          </a:ln>
        </p:spPr>
      </p:pic>
      <p:sp>
        <p:nvSpPr>
          <p:cNvPr id="488" name="Google Shape;488;p32"/>
          <p:cNvSpPr txBox="1"/>
          <p:nvPr/>
        </p:nvSpPr>
        <p:spPr>
          <a:xfrm>
            <a:off x="1066800" y="2412057"/>
            <a:ext cx="4770596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276225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404" u="none" cap="none" strike="noStrike">
                <a:solidFill>
                  <a:srgbClr val="E65100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Back-Office ERP Realities</a:t>
            </a:r>
            <a:endParaRPr/>
          </a:p>
        </p:txBody>
      </p:sp>
      <p:sp>
        <p:nvSpPr>
          <p:cNvPr id="489" name="Google Shape;489;p32"/>
          <p:cNvSpPr txBox="1"/>
          <p:nvPr/>
        </p:nvSpPr>
        <p:spPr>
          <a:xfrm>
            <a:off x="1066800" y="2707332"/>
            <a:ext cx="4543425" cy="42654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990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5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Large-scale system transitions often encounter cultural resistance and operational frictions.</a:t>
            </a:r>
            <a:endParaRPr/>
          </a:p>
        </p:txBody>
      </p:sp>
      <p:sp>
        <p:nvSpPr>
          <p:cNvPr id="490" name="Google Shape;490;p32"/>
          <p:cNvSpPr txBox="1"/>
          <p:nvPr/>
        </p:nvSpPr>
        <p:spPr>
          <a:xfrm>
            <a:off x="6581775" y="2412057"/>
            <a:ext cx="4770596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314325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404" u="none" cap="none" strike="noStrike">
                <a:solidFill>
                  <a:srgbClr val="0D9488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Front-Office CRM in SMEs</a:t>
            </a:r>
            <a:endParaRPr/>
          </a:p>
        </p:txBody>
      </p:sp>
      <p:sp>
        <p:nvSpPr>
          <p:cNvPr id="491" name="Google Shape;491;p32"/>
          <p:cNvSpPr txBox="1"/>
          <p:nvPr/>
        </p:nvSpPr>
        <p:spPr>
          <a:xfrm>
            <a:off x="6581775" y="2631132"/>
            <a:ext cx="4543425" cy="42654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990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50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Deploying customer platforms in smaller businesses requires targeted, agile strategies.</a:t>
            </a:r>
            <a:endParaRPr/>
          </a:p>
        </p:txBody>
      </p:sp>
      <p:sp>
        <p:nvSpPr>
          <p:cNvPr id="492" name="Google Shape;492;p32"/>
          <p:cNvSpPr txBox="1"/>
          <p:nvPr/>
        </p:nvSpPr>
        <p:spPr>
          <a:xfrm>
            <a:off x="6581775" y="3200548"/>
            <a:ext cx="4543425" cy="152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975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STRATEGIC INSIGHTS (WYNN, BANIK ET AL.):</a:t>
            </a:r>
            <a:endParaRPr/>
          </a:p>
        </p:txBody>
      </p:sp>
      <p:pic>
        <p:nvPicPr>
          <p:cNvPr descr="image.png" id="493" name="Google Shape;493;p32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1066800" y="2440632"/>
            <a:ext cx="180975" cy="178296"/>
          </a:xfrm>
          <a:prstGeom prst="rect">
            <a:avLst/>
          </a:prstGeom>
          <a:noFill/>
          <a:ln>
            <a:noFill/>
          </a:ln>
        </p:spPr>
      </p:pic>
      <p:sp>
        <p:nvSpPr>
          <p:cNvPr id="494" name="Google Shape;494;p32"/>
          <p:cNvSpPr txBox="1"/>
          <p:nvPr/>
        </p:nvSpPr>
        <p:spPr>
          <a:xfrm>
            <a:off x="1371600" y="3352948"/>
            <a:ext cx="4238625" cy="19288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Complex, non-aligned legacy data migrations.</a:t>
            </a:r>
            <a:endParaRPr/>
          </a:p>
        </p:txBody>
      </p:sp>
      <p:sp>
        <p:nvSpPr>
          <p:cNvPr id="495" name="Google Shape;495;p32"/>
          <p:cNvSpPr txBox="1"/>
          <p:nvPr/>
        </p:nvSpPr>
        <p:spPr>
          <a:xfrm>
            <a:off x="1371600" y="3622030"/>
            <a:ext cx="4238625" cy="19288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User friction and lack of top-down leadership commitment.</a:t>
            </a:r>
            <a:endParaRPr/>
          </a:p>
        </p:txBody>
      </p:sp>
      <p:sp>
        <p:nvSpPr>
          <p:cNvPr id="496" name="Google Shape;496;p32"/>
          <p:cNvSpPr txBox="1"/>
          <p:nvPr/>
        </p:nvSpPr>
        <p:spPr>
          <a:xfrm>
            <a:off x="1371600" y="3891111"/>
            <a:ext cx="4238625" cy="19288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The risk of sudden and costly "Big Bang" deployment strategies.</a:t>
            </a:r>
            <a:endParaRPr/>
          </a:p>
        </p:txBody>
      </p:sp>
      <p:sp>
        <p:nvSpPr>
          <p:cNvPr id="497" name="Google Shape;497;p32"/>
          <p:cNvSpPr txBox="1"/>
          <p:nvPr/>
        </p:nvSpPr>
        <p:spPr>
          <a:xfrm>
            <a:off x="1190625" y="4503092"/>
            <a:ext cx="4295775" cy="152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975" u="none" cap="none" strike="noStrike">
                <a:solidFill>
                  <a:srgbClr val="065F46"/>
                </a:solidFill>
                <a:latin typeface="Inter"/>
                <a:ea typeface="Inter"/>
                <a:cs typeface="Inter"/>
                <a:sym typeface="Inter"/>
              </a:rPr>
              <a:t>Solution:</a:t>
            </a:r>
            <a:endParaRPr/>
          </a:p>
        </p:txBody>
      </p:sp>
      <p:sp>
        <p:nvSpPr>
          <p:cNvPr id="498" name="Google Shape;498;p32"/>
          <p:cNvSpPr txBox="1"/>
          <p:nvPr/>
        </p:nvSpPr>
        <p:spPr>
          <a:xfrm>
            <a:off x="1190625" y="4693592"/>
            <a:ext cx="4295775" cy="3961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75" u="none" cap="none" strike="noStrike">
                <a:solidFill>
                  <a:srgbClr val="065F46"/>
                </a:solidFill>
                <a:latin typeface="Inter"/>
                <a:ea typeface="Inter"/>
                <a:cs typeface="Inter"/>
                <a:sym typeface="Inter"/>
              </a:rPr>
              <a:t>Deploy phased, multi-stage rollouts with active leadership buy-in to manage change effectively.</a:t>
            </a:r>
            <a:endParaRPr/>
          </a:p>
        </p:txBody>
      </p:sp>
      <p:pic>
        <p:nvPicPr>
          <p:cNvPr descr="image.png" id="499" name="Google Shape;499;p32"/>
          <p:cNvPicPr preferRelativeResize="0"/>
          <p:nvPr/>
        </p:nvPicPr>
        <p:blipFill rotWithShape="1">
          <a:blip r:embed="rId10">
            <a:alphaModFix/>
          </a:blip>
          <a:srcRect b="0" l="0" r="0" t="0"/>
          <a:stretch/>
        </p:blipFill>
        <p:spPr>
          <a:xfrm>
            <a:off x="6581775" y="2440632"/>
            <a:ext cx="219075" cy="178296"/>
          </a:xfrm>
          <a:prstGeom prst="rect">
            <a:avLst/>
          </a:prstGeom>
          <a:noFill/>
          <a:ln>
            <a:noFill/>
          </a:ln>
        </p:spPr>
      </p:pic>
      <p:sp>
        <p:nvSpPr>
          <p:cNvPr id="500" name="Google Shape;500;p32"/>
          <p:cNvSpPr txBox="1"/>
          <p:nvPr/>
        </p:nvSpPr>
        <p:spPr>
          <a:xfrm>
            <a:off x="6886575" y="3429148"/>
            <a:ext cx="4238625" cy="19288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Success depends heavily on dedicated, proactive staff upskilling.</a:t>
            </a:r>
            <a:endParaRPr/>
          </a:p>
        </p:txBody>
      </p:sp>
      <p:sp>
        <p:nvSpPr>
          <p:cNvPr id="501" name="Google Shape;501;p32"/>
          <p:cNvSpPr txBox="1"/>
          <p:nvPr/>
        </p:nvSpPr>
        <p:spPr>
          <a:xfrm>
            <a:off x="6886575" y="3698230"/>
            <a:ext cx="4238625" cy="19288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Acknowledge local operating context and business limitations.</a:t>
            </a:r>
            <a:endParaRPr/>
          </a:p>
        </p:txBody>
      </p:sp>
      <p:sp>
        <p:nvSpPr>
          <p:cNvPr id="502" name="Google Shape;502;p32"/>
          <p:cNvSpPr txBox="1"/>
          <p:nvPr/>
        </p:nvSpPr>
        <p:spPr>
          <a:xfrm>
            <a:off x="6886575" y="3967311"/>
            <a:ext cx="4238625" cy="19288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Align CRM functions directly with immediate customer expectations.</a:t>
            </a:r>
            <a:endParaRPr/>
          </a:p>
        </p:txBody>
      </p:sp>
      <p:sp>
        <p:nvSpPr>
          <p:cNvPr id="503" name="Google Shape;503;p32"/>
          <p:cNvSpPr txBox="1"/>
          <p:nvPr/>
        </p:nvSpPr>
        <p:spPr>
          <a:xfrm>
            <a:off x="6705600" y="4503092"/>
            <a:ext cx="4295775" cy="152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975" u="none" cap="none" strike="noStrike">
                <a:solidFill>
                  <a:srgbClr val="065F46"/>
                </a:solidFill>
                <a:latin typeface="Inter"/>
                <a:ea typeface="Inter"/>
                <a:cs typeface="Inter"/>
                <a:sym typeface="Inter"/>
              </a:rPr>
              <a:t>Solution:</a:t>
            </a:r>
            <a:endParaRPr/>
          </a:p>
        </p:txBody>
      </p:sp>
      <p:sp>
        <p:nvSpPr>
          <p:cNvPr id="504" name="Google Shape;504;p32"/>
          <p:cNvSpPr txBox="1"/>
          <p:nvPr/>
        </p:nvSpPr>
        <p:spPr>
          <a:xfrm>
            <a:off x="6705600" y="4693592"/>
            <a:ext cx="4295775" cy="3961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75" u="none" cap="none" strike="noStrike">
                <a:solidFill>
                  <a:srgbClr val="065F46"/>
                </a:solidFill>
                <a:latin typeface="Inter"/>
                <a:ea typeface="Inter"/>
                <a:cs typeface="Inter"/>
                <a:sym typeface="Inter"/>
              </a:rPr>
              <a:t>Pair software with practical staff training to maximize technology adoption and performance.</a:t>
            </a:r>
            <a:endParaRPr/>
          </a:p>
        </p:txBody>
      </p:sp>
      <p:pic>
        <p:nvPicPr>
          <p:cNvPr descr="image.png" id="505" name="Google Shape;505;p32"/>
          <p:cNvPicPr preferRelativeResize="0"/>
          <p:nvPr/>
        </p:nvPicPr>
        <p:blipFill rotWithShape="1">
          <a:blip r:embed="rId11">
            <a:alphaModFix/>
          </a:blip>
          <a:srcRect b="0" l="0" r="0" t="0"/>
          <a:stretch/>
        </p:blipFill>
        <p:spPr>
          <a:xfrm>
            <a:off x="1066800" y="3386286"/>
            <a:ext cx="123825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506" name="Google Shape;506;p32"/>
          <p:cNvPicPr preferRelativeResize="0"/>
          <p:nvPr/>
        </p:nvPicPr>
        <p:blipFill rotWithShape="1">
          <a:blip r:embed="rId11">
            <a:alphaModFix/>
          </a:blip>
          <a:srcRect b="0" l="0" r="0" t="0"/>
          <a:stretch/>
        </p:blipFill>
        <p:spPr>
          <a:xfrm>
            <a:off x="1066800" y="3655367"/>
            <a:ext cx="123825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507" name="Google Shape;507;p32"/>
          <p:cNvPicPr preferRelativeResize="0"/>
          <p:nvPr/>
        </p:nvPicPr>
        <p:blipFill rotWithShape="1">
          <a:blip r:embed="rId11">
            <a:alphaModFix/>
          </a:blip>
          <a:srcRect b="0" l="0" r="0" t="0"/>
          <a:stretch/>
        </p:blipFill>
        <p:spPr>
          <a:xfrm>
            <a:off x="1066800" y="3924448"/>
            <a:ext cx="123825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508" name="Google Shape;508;p32"/>
          <p:cNvPicPr preferRelativeResize="0"/>
          <p:nvPr/>
        </p:nvPicPr>
        <p:blipFill rotWithShape="1">
          <a:blip r:embed="rId12">
            <a:alphaModFix/>
          </a:blip>
          <a:srcRect b="0" l="0" r="0" t="0"/>
          <a:stretch/>
        </p:blipFill>
        <p:spPr>
          <a:xfrm>
            <a:off x="6581775" y="3462486"/>
            <a:ext cx="17145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509" name="Google Shape;509;p32"/>
          <p:cNvPicPr preferRelativeResize="0"/>
          <p:nvPr/>
        </p:nvPicPr>
        <p:blipFill rotWithShape="1">
          <a:blip r:embed="rId12">
            <a:alphaModFix/>
          </a:blip>
          <a:srcRect b="0" l="0" r="0" t="0"/>
          <a:stretch/>
        </p:blipFill>
        <p:spPr>
          <a:xfrm>
            <a:off x="6581775" y="3731567"/>
            <a:ext cx="17145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510" name="Google Shape;510;p32"/>
          <p:cNvPicPr preferRelativeResize="0"/>
          <p:nvPr/>
        </p:nvPicPr>
        <p:blipFill rotWithShape="1">
          <a:blip r:embed="rId12">
            <a:alphaModFix/>
          </a:blip>
          <a:srcRect b="0" l="0" r="0" t="0"/>
          <a:stretch/>
        </p:blipFill>
        <p:spPr>
          <a:xfrm>
            <a:off x="6581775" y="4000648"/>
            <a:ext cx="171450" cy="180975"/>
          </a:xfrm>
          <a:prstGeom prst="rect">
            <a:avLst/>
          </a:prstGeom>
          <a:noFill/>
          <a:ln>
            <a:noFill/>
          </a:ln>
        </p:spPr>
      </p:pic>
      <p:sp>
        <p:nvSpPr>
          <p:cNvPr id="511" name="Google Shape;511;p32"/>
          <p:cNvSpPr txBox="1"/>
          <p:nvPr/>
        </p:nvSpPr>
        <p:spPr>
          <a:xfrm>
            <a:off x="942975" y="581025"/>
            <a:ext cx="11001375" cy="434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850" u="none" cap="none" strike="noStrike">
                <a:solidFill>
                  <a:srgbClr val="0F172A"/>
                </a:solidFill>
                <a:latin typeface="Plus Jakarta Sans ExtraBold"/>
                <a:ea typeface="Plus Jakarta Sans ExtraBold"/>
                <a:cs typeface="Plus Jakarta Sans ExtraBold"/>
                <a:sym typeface="Plus Jakarta Sans ExtraBold"/>
              </a:rPr>
              <a:t>Deployment Challenges &amp; Solutions</a:t>
            </a:r>
            <a:endParaRPr/>
          </a:p>
        </p:txBody>
      </p:sp>
      <p:sp>
        <p:nvSpPr>
          <p:cNvPr id="512" name="Google Shape;512;p32"/>
          <p:cNvSpPr/>
          <p:nvPr/>
        </p:nvSpPr>
        <p:spPr>
          <a:xfrm>
            <a:off x="771525" y="581025"/>
            <a:ext cx="47625" cy="43428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516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517" name="Google Shape;517;p3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518" name="Google Shape;518;p33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71525" y="2305198"/>
            <a:ext cx="5133975" cy="3015257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519" name="Google Shape;519;p33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6286500" y="2305198"/>
            <a:ext cx="5133975" cy="3015257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520" name="Google Shape;520;p33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9525" y="9525"/>
            <a:ext cx="12172950" cy="57150"/>
          </a:xfrm>
          <a:prstGeom prst="rect">
            <a:avLst/>
          </a:prstGeom>
          <a:noFill/>
          <a:ln>
            <a:noFill/>
          </a:ln>
        </p:spPr>
      </p:pic>
      <p:sp>
        <p:nvSpPr>
          <p:cNvPr id="521" name="Google Shape;521;p33"/>
          <p:cNvSpPr txBox="1"/>
          <p:nvPr/>
        </p:nvSpPr>
        <p:spPr>
          <a:xfrm>
            <a:off x="1066800" y="2600473"/>
            <a:ext cx="4770596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276225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404" u="none" cap="none" strike="noStrike">
                <a:solidFill>
                  <a:srgbClr val="E11D48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Security &amp; Ethics</a:t>
            </a:r>
            <a:endParaRPr/>
          </a:p>
        </p:txBody>
      </p:sp>
      <p:sp>
        <p:nvSpPr>
          <p:cNvPr id="522" name="Google Shape;522;p33"/>
          <p:cNvSpPr txBox="1"/>
          <p:nvPr/>
        </p:nvSpPr>
        <p:spPr>
          <a:xfrm>
            <a:off x="6581775" y="2600473"/>
            <a:ext cx="4770596" cy="2190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295275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404" u="none" cap="none" strike="noStrike">
                <a:solidFill>
                  <a:srgbClr val="0D9488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Our 3-Step Strategic Roadmap</a:t>
            </a:r>
            <a:endParaRPr/>
          </a:p>
        </p:txBody>
      </p:sp>
      <p:pic>
        <p:nvPicPr>
          <p:cNvPr descr="image.png" id="523" name="Google Shape;523;p33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1066800" y="2629048"/>
            <a:ext cx="180975" cy="178296"/>
          </a:xfrm>
          <a:prstGeom prst="rect">
            <a:avLst/>
          </a:prstGeom>
          <a:noFill/>
          <a:ln>
            <a:noFill/>
          </a:ln>
        </p:spPr>
      </p:pic>
      <p:sp>
        <p:nvSpPr>
          <p:cNvPr id="524" name="Google Shape;524;p33"/>
          <p:cNvSpPr txBox="1"/>
          <p:nvPr/>
        </p:nvSpPr>
        <p:spPr>
          <a:xfrm>
            <a:off x="1371600" y="3060650"/>
            <a:ext cx="4238625" cy="62150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4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87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The Security Challenge:</a:t>
            </a:r>
            <a:r>
              <a:rPr b="0" i="0" lang="en-US" sz="1087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 Centralized ERP/CRM repositories create high-value targets. Data leaks instantly damage client trust and retention rates.</a:t>
            </a:r>
            <a:endParaRPr/>
          </a:p>
        </p:txBody>
      </p:sp>
      <p:sp>
        <p:nvSpPr>
          <p:cNvPr id="525" name="Google Shape;525;p33"/>
          <p:cNvSpPr txBox="1"/>
          <p:nvPr/>
        </p:nvSpPr>
        <p:spPr>
          <a:xfrm>
            <a:off x="1371600" y="3853606"/>
            <a:ext cx="4238625" cy="41433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4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87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The CRM Paradox:</a:t>
            </a:r>
            <a:r>
              <a:rPr b="0" i="0" lang="en-US" sz="1087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 Tailoring preferential services to profitable tiers can inadvertently discriminate against lower-tier clients.</a:t>
            </a:r>
            <a:endParaRPr/>
          </a:p>
        </p:txBody>
      </p:sp>
      <p:sp>
        <p:nvSpPr>
          <p:cNvPr id="526" name="Google Shape;526;p33"/>
          <p:cNvSpPr txBox="1"/>
          <p:nvPr/>
        </p:nvSpPr>
        <p:spPr>
          <a:xfrm>
            <a:off x="1371600" y="4439394"/>
            <a:ext cx="4238625" cy="41433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4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87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Action:</a:t>
            </a:r>
            <a:r>
              <a:rPr b="0" i="0" lang="en-US" sz="1087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 Build systems with "Privacy by Design" principles to protect user autonomy and data integrity.</a:t>
            </a:r>
            <a:endParaRPr/>
          </a:p>
        </p:txBody>
      </p:sp>
      <p:pic>
        <p:nvPicPr>
          <p:cNvPr descr="image.png" id="527" name="Google Shape;527;p33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6581775" y="2629048"/>
            <a:ext cx="200025" cy="178296"/>
          </a:xfrm>
          <a:prstGeom prst="rect">
            <a:avLst/>
          </a:prstGeom>
          <a:noFill/>
          <a:ln>
            <a:noFill/>
          </a:ln>
        </p:spPr>
      </p:pic>
      <p:sp>
        <p:nvSpPr>
          <p:cNvPr id="528" name="Google Shape;528;p33"/>
          <p:cNvSpPr txBox="1"/>
          <p:nvPr/>
        </p:nvSpPr>
        <p:spPr>
          <a:xfrm>
            <a:off x="6581775" y="2962423"/>
            <a:ext cx="4543425" cy="1619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87" u="none" cap="none" strike="noStrike">
                <a:solidFill>
                  <a:srgbClr val="0F172A"/>
                </a:solidFill>
                <a:latin typeface="Inter"/>
                <a:ea typeface="Inter"/>
                <a:cs typeface="Inter"/>
                <a:sym typeface="Inter"/>
              </a:rPr>
              <a:t>1. Business Readiness Audit</a:t>
            </a:r>
            <a:endParaRPr/>
          </a:p>
        </p:txBody>
      </p:sp>
      <p:sp>
        <p:nvSpPr>
          <p:cNvPr id="529" name="Google Shape;529;p33"/>
          <p:cNvSpPr txBox="1"/>
          <p:nvPr/>
        </p:nvSpPr>
        <p:spPr>
          <a:xfrm>
            <a:off x="6581775" y="3143398"/>
            <a:ext cx="4543425" cy="4113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Formally map existing processes and organizational change readiness before system procurement.</a:t>
            </a:r>
            <a:endParaRPr/>
          </a:p>
        </p:txBody>
      </p:sp>
      <p:sp>
        <p:nvSpPr>
          <p:cNvPr id="530" name="Google Shape;530;p33"/>
          <p:cNvSpPr txBox="1"/>
          <p:nvPr/>
        </p:nvSpPr>
        <p:spPr>
          <a:xfrm>
            <a:off x="6581775" y="3697634"/>
            <a:ext cx="4543425" cy="1619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87" u="none" cap="none" strike="noStrike">
                <a:solidFill>
                  <a:srgbClr val="0F172A"/>
                </a:solidFill>
                <a:latin typeface="Inter"/>
                <a:ea typeface="Inter"/>
                <a:cs typeface="Inter"/>
                <a:sym typeface="Inter"/>
              </a:rPr>
              <a:t>2. Phased Hybrid Integration</a:t>
            </a:r>
            <a:endParaRPr/>
          </a:p>
        </p:txBody>
      </p:sp>
      <p:sp>
        <p:nvSpPr>
          <p:cNvPr id="531" name="Google Shape;531;p33"/>
          <p:cNvSpPr txBox="1"/>
          <p:nvPr/>
        </p:nvSpPr>
        <p:spPr>
          <a:xfrm>
            <a:off x="6581775" y="3878609"/>
            <a:ext cx="4543425" cy="4113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Deploy client-facing CRM components first to generate rapid business wins, then integrate deeper ERP processes.</a:t>
            </a:r>
            <a:endParaRPr/>
          </a:p>
        </p:txBody>
      </p:sp>
      <p:sp>
        <p:nvSpPr>
          <p:cNvPr id="532" name="Google Shape;532;p33"/>
          <p:cNvSpPr txBox="1"/>
          <p:nvPr/>
        </p:nvSpPr>
        <p:spPr>
          <a:xfrm>
            <a:off x="6581775" y="4432845"/>
            <a:ext cx="4543425" cy="1619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87" u="none" cap="none" strike="noStrike">
                <a:solidFill>
                  <a:srgbClr val="0F172A"/>
                </a:solidFill>
                <a:latin typeface="Inter"/>
                <a:ea typeface="Inter"/>
                <a:cs typeface="Inter"/>
                <a:sym typeface="Inter"/>
              </a:rPr>
              <a:t>3. Ongoing Upskilling &amp; Governance</a:t>
            </a:r>
            <a:endParaRPr/>
          </a:p>
        </p:txBody>
      </p:sp>
      <p:sp>
        <p:nvSpPr>
          <p:cNvPr id="533" name="Google Shape;533;p33"/>
          <p:cNvSpPr txBox="1"/>
          <p:nvPr/>
        </p:nvSpPr>
        <p:spPr>
          <a:xfrm>
            <a:off x="6581775" y="4613820"/>
            <a:ext cx="4543425" cy="4113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6007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Commit to continuous system training for teams coupled with strict data protection compliance models.</a:t>
            </a:r>
            <a:endParaRPr/>
          </a:p>
        </p:txBody>
      </p:sp>
      <p:pic>
        <p:nvPicPr>
          <p:cNvPr descr="image.png" id="534" name="Google Shape;534;p33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1066800" y="3093987"/>
            <a:ext cx="17145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535" name="Google Shape;535;p33"/>
          <p:cNvPicPr preferRelativeResize="0"/>
          <p:nvPr/>
        </p:nvPicPr>
        <p:blipFill rotWithShape="1">
          <a:blip r:embed="rId10">
            <a:alphaModFix/>
          </a:blip>
          <a:srcRect b="0" l="0" r="0" t="0"/>
          <a:stretch/>
        </p:blipFill>
        <p:spPr>
          <a:xfrm>
            <a:off x="1066800" y="3886944"/>
            <a:ext cx="17145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536" name="Google Shape;536;p33"/>
          <p:cNvPicPr preferRelativeResize="0"/>
          <p:nvPr/>
        </p:nvPicPr>
        <p:blipFill rotWithShape="1">
          <a:blip r:embed="rId11">
            <a:alphaModFix/>
          </a:blip>
          <a:srcRect b="0" l="0" r="0" t="0"/>
          <a:stretch/>
        </p:blipFill>
        <p:spPr>
          <a:xfrm>
            <a:off x="1066800" y="4472731"/>
            <a:ext cx="171450" cy="180975"/>
          </a:xfrm>
          <a:prstGeom prst="rect">
            <a:avLst/>
          </a:prstGeom>
          <a:noFill/>
          <a:ln>
            <a:noFill/>
          </a:ln>
        </p:spPr>
      </p:pic>
      <p:sp>
        <p:nvSpPr>
          <p:cNvPr id="537" name="Google Shape;537;p33"/>
          <p:cNvSpPr txBox="1"/>
          <p:nvPr/>
        </p:nvSpPr>
        <p:spPr>
          <a:xfrm>
            <a:off x="942975" y="581025"/>
            <a:ext cx="11001375" cy="434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850" u="none" cap="none" strike="noStrike">
                <a:solidFill>
                  <a:srgbClr val="0F172A"/>
                </a:solidFill>
                <a:latin typeface="Plus Jakarta Sans ExtraBold"/>
                <a:ea typeface="Plus Jakarta Sans ExtraBold"/>
                <a:cs typeface="Plus Jakarta Sans ExtraBold"/>
                <a:sym typeface="Plus Jakarta Sans ExtraBold"/>
              </a:rPr>
              <a:t>Strategic Roadmap, Security &amp; Ethics</a:t>
            </a:r>
            <a:endParaRPr/>
          </a:p>
        </p:txBody>
      </p:sp>
      <p:sp>
        <p:nvSpPr>
          <p:cNvPr id="538" name="Google Shape;538;p33"/>
          <p:cNvSpPr/>
          <p:nvPr/>
        </p:nvSpPr>
        <p:spPr>
          <a:xfrm>
            <a:off x="771525" y="581025"/>
            <a:ext cx="47625" cy="43428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542" name="Shape 5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.png" id="543" name="Google Shape;543;p3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544" name="Google Shape;544;p3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71525" y="1939974"/>
            <a:ext cx="10648950" cy="3745706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.png" id="545" name="Google Shape;545;p34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9525" y="9525"/>
            <a:ext cx="12172950" cy="57150"/>
          </a:xfrm>
          <a:prstGeom prst="rect">
            <a:avLst/>
          </a:prstGeom>
          <a:noFill/>
          <a:ln>
            <a:noFill/>
          </a:ln>
        </p:spPr>
      </p:pic>
      <p:sp>
        <p:nvSpPr>
          <p:cNvPr id="546" name="Google Shape;546;p34"/>
          <p:cNvSpPr txBox="1"/>
          <p:nvPr/>
        </p:nvSpPr>
        <p:spPr>
          <a:xfrm>
            <a:off x="1152525" y="2178099"/>
            <a:ext cx="10029825" cy="19288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Banik, A. (2025) </a:t>
            </a:r>
            <a:r>
              <a:rPr b="0" i="1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A New Operational Model for eMarketing Technology Deployment in Higher Education in the UK</a:t>
            </a: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. Gloucestershire: University of Gloucestershire.</a:t>
            </a:r>
            <a:endParaRPr/>
          </a:p>
        </p:txBody>
      </p:sp>
      <p:sp>
        <p:nvSpPr>
          <p:cNvPr id="547" name="Google Shape;547;p34"/>
          <p:cNvSpPr txBox="1"/>
          <p:nvPr/>
        </p:nvSpPr>
        <p:spPr>
          <a:xfrm>
            <a:off x="1152525" y="2466230"/>
            <a:ext cx="10029825" cy="38576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Chen, I.J. and Popovich, K. (2003) 'Understanding customer relationship management: People, process and technology', </a:t>
            </a:r>
            <a:r>
              <a:rPr b="0" i="1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Business Process Management Journal</a:t>
            </a: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, 9(5), pp. 672-688.</a:t>
            </a:r>
            <a:endParaRPr/>
          </a:p>
        </p:txBody>
      </p:sp>
      <p:sp>
        <p:nvSpPr>
          <p:cNvPr id="548" name="Google Shape;548;p34"/>
          <p:cNvSpPr txBox="1"/>
          <p:nvPr/>
        </p:nvSpPr>
        <p:spPr>
          <a:xfrm>
            <a:off x="1152525" y="2947243"/>
            <a:ext cx="10029825" cy="38576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Khokrale, R. (2025) 'Cybersecurity in ERP-Integrated Supply Chains: Risks and Mitigation Strategies', </a:t>
            </a:r>
            <a:r>
              <a:rPr b="0" i="1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The Eastasouth Journal of Information System and Computer Science</a:t>
            </a: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, 3(02), pp. 271-291.</a:t>
            </a:r>
            <a:endParaRPr/>
          </a:p>
        </p:txBody>
      </p:sp>
      <p:sp>
        <p:nvSpPr>
          <p:cNvPr id="549" name="Google Shape;549;p34"/>
          <p:cNvSpPr txBox="1"/>
          <p:nvPr/>
        </p:nvSpPr>
        <p:spPr>
          <a:xfrm>
            <a:off x="1152525" y="3428255"/>
            <a:ext cx="10029825" cy="19288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Macnish, K. and Ana, F.I. (2019) 'Customer Relation Management, Smart Information Systems and Ethics', </a:t>
            </a:r>
            <a:r>
              <a:rPr b="0" i="1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ORBIT Journal</a:t>
            </a: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, 2(2), pp. 1-15.</a:t>
            </a:r>
            <a:endParaRPr/>
          </a:p>
        </p:txBody>
      </p:sp>
      <p:sp>
        <p:nvSpPr>
          <p:cNvPr id="550" name="Google Shape;550;p34"/>
          <p:cNvSpPr txBox="1"/>
          <p:nvPr/>
        </p:nvSpPr>
        <p:spPr>
          <a:xfrm>
            <a:off x="1152525" y="3716387"/>
            <a:ext cx="10029825" cy="19288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Mitra, A. (2013) </a:t>
            </a:r>
            <a:r>
              <a:rPr b="0" i="1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Challenges in Implementing Enterprise Resource Planning (ERP) system in Large Organizations</a:t>
            </a: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. Massachusetts Institute of Technology (MIT) CAMS.</a:t>
            </a:r>
            <a:endParaRPr/>
          </a:p>
        </p:txBody>
      </p:sp>
      <p:sp>
        <p:nvSpPr>
          <p:cNvPr id="551" name="Google Shape;551;p34"/>
          <p:cNvSpPr txBox="1"/>
          <p:nvPr/>
        </p:nvSpPr>
        <p:spPr>
          <a:xfrm>
            <a:off x="1152525" y="4004518"/>
            <a:ext cx="10029825" cy="38576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Mubarak, M. and Yusof, M. (2023) 'Enterprise resource planning implementation within science and technology park (STP) organisations: a systematic review', </a:t>
            </a:r>
            <a:r>
              <a:rPr b="0" i="1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PMC - National Institutes of Health</a:t>
            </a: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, PMC10432887.</a:t>
            </a:r>
            <a:endParaRPr/>
          </a:p>
        </p:txBody>
      </p:sp>
      <p:sp>
        <p:nvSpPr>
          <p:cNvPr id="552" name="Google Shape;552;p34"/>
          <p:cNvSpPr txBox="1"/>
          <p:nvPr/>
        </p:nvSpPr>
        <p:spPr>
          <a:xfrm>
            <a:off x="1152525" y="4485530"/>
            <a:ext cx="10029825" cy="38576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Wynn, M.G., Turner, P., Banik, A. and Duckworth, G. (2016) 'The Impact of Customer Relationship Management Systems in Small Business Enterprises', </a:t>
            </a:r>
            <a:r>
              <a:rPr b="0" i="1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Journal of International Technology and Information Management</a:t>
            </a: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, 25(1), pp. 100-121.</a:t>
            </a:r>
            <a:endParaRPr/>
          </a:p>
        </p:txBody>
      </p:sp>
      <p:sp>
        <p:nvSpPr>
          <p:cNvPr id="553" name="Google Shape;553;p34"/>
          <p:cNvSpPr txBox="1"/>
          <p:nvPr/>
        </p:nvSpPr>
        <p:spPr>
          <a:xfrm>
            <a:off x="1152525" y="4966543"/>
            <a:ext cx="10029825" cy="38576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Yunus, M. and Binder, J. (2024) 'The customer relationship management paradox: Five steps to create a fairer organisation', </a:t>
            </a:r>
            <a:r>
              <a:rPr b="0" i="1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Journal of Management and Informatics</a:t>
            </a:r>
            <a:r>
              <a:rPr b="0" i="0" lang="en-US" sz="1012" u="none" cap="none" strike="noStrike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, 3(1), pp. 71-86.</a:t>
            </a:r>
            <a:endParaRPr/>
          </a:p>
        </p:txBody>
      </p:sp>
      <p:sp>
        <p:nvSpPr>
          <p:cNvPr id="554" name="Google Shape;554;p34"/>
          <p:cNvSpPr txBox="1"/>
          <p:nvPr/>
        </p:nvSpPr>
        <p:spPr>
          <a:xfrm>
            <a:off x="1009650" y="2178099"/>
            <a:ext cx="66675" cy="19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12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555" name="Google Shape;555;p34"/>
          <p:cNvSpPr txBox="1"/>
          <p:nvPr/>
        </p:nvSpPr>
        <p:spPr>
          <a:xfrm>
            <a:off x="1009650" y="2466230"/>
            <a:ext cx="66675" cy="19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12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556" name="Google Shape;556;p34"/>
          <p:cNvSpPr txBox="1"/>
          <p:nvPr/>
        </p:nvSpPr>
        <p:spPr>
          <a:xfrm>
            <a:off x="1009650" y="2947243"/>
            <a:ext cx="66675" cy="19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12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557" name="Google Shape;557;p34"/>
          <p:cNvSpPr txBox="1"/>
          <p:nvPr/>
        </p:nvSpPr>
        <p:spPr>
          <a:xfrm>
            <a:off x="1009650" y="3428255"/>
            <a:ext cx="66675" cy="19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12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558" name="Google Shape;558;p34"/>
          <p:cNvSpPr txBox="1"/>
          <p:nvPr/>
        </p:nvSpPr>
        <p:spPr>
          <a:xfrm>
            <a:off x="1009650" y="3716387"/>
            <a:ext cx="66675" cy="19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12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559" name="Google Shape;559;p34"/>
          <p:cNvSpPr txBox="1"/>
          <p:nvPr/>
        </p:nvSpPr>
        <p:spPr>
          <a:xfrm>
            <a:off x="1009650" y="4004518"/>
            <a:ext cx="66675" cy="19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12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560" name="Google Shape;560;p34"/>
          <p:cNvSpPr txBox="1"/>
          <p:nvPr/>
        </p:nvSpPr>
        <p:spPr>
          <a:xfrm>
            <a:off x="1009650" y="4485530"/>
            <a:ext cx="66675" cy="19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12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561" name="Google Shape;561;p34"/>
          <p:cNvSpPr txBox="1"/>
          <p:nvPr/>
        </p:nvSpPr>
        <p:spPr>
          <a:xfrm>
            <a:off x="1009650" y="4966543"/>
            <a:ext cx="66675" cy="19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012" u="none" cap="none" strike="noStrike">
                <a:solidFill>
                  <a:srgbClr val="0D9488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562" name="Google Shape;562;p34"/>
          <p:cNvSpPr txBox="1"/>
          <p:nvPr/>
        </p:nvSpPr>
        <p:spPr>
          <a:xfrm>
            <a:off x="942975" y="581025"/>
            <a:ext cx="11001300" cy="438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850" u="none" cap="none" strike="noStrike">
                <a:solidFill>
                  <a:srgbClr val="0F172A"/>
                </a:solidFill>
                <a:latin typeface="Plus Jakarta Sans ExtraBold"/>
                <a:ea typeface="Plus Jakarta Sans ExtraBold"/>
                <a:cs typeface="Plus Jakarta Sans ExtraBold"/>
                <a:sym typeface="Plus Jakarta Sans ExtraBold"/>
              </a:rPr>
              <a:t>References</a:t>
            </a:r>
            <a:endParaRPr/>
          </a:p>
        </p:txBody>
      </p:sp>
      <p:sp>
        <p:nvSpPr>
          <p:cNvPr id="563" name="Google Shape;563;p34"/>
          <p:cNvSpPr/>
          <p:nvPr/>
        </p:nvSpPr>
        <p:spPr>
          <a:xfrm>
            <a:off x="771525" y="581025"/>
            <a:ext cx="47625" cy="43428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