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4274C3-2C0D-4A3D-A083-31FFD6D749DD}" v="2" dt="2024-02-06T11:43:17.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2/29/2024</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490475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2/29/2024</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008240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2/29/2024</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4615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2/29/2024</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63768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2/29/2024</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074051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2/29/2024</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180900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2/29/2024</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35785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2/29/2024</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897875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2/29/2024</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877472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2/29/2024</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267779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2/29/2024</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905321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2/29/2024</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140312132"/>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news.marriott.com/news/2017/07/10/marriott-internationals-convention-resort-network-soars-to-100-properties-across-the-americas" TargetMode="External"/><Relationship Id="rId7" Type="http://schemas.openxmlformats.org/officeDocument/2006/relationships/hyperlink" Target="https://www.statista.com/topics/1872/marriott-international/#topicOverview" TargetMode="External"/><Relationship Id="rId2" Type="http://schemas.openxmlformats.org/officeDocument/2006/relationships/hyperlink" Target="https://www.marriott.com/about/culture-and-values/history.mi" TargetMode="External"/><Relationship Id="rId1" Type="http://schemas.openxmlformats.org/officeDocument/2006/relationships/slideLayout" Target="../slideLayouts/slideLayout2.xml"/><Relationship Id="rId6" Type="http://schemas.openxmlformats.org/officeDocument/2006/relationships/hyperlink" Target="https://jw-marriott.marriott.com/nourish-your-soul/#benourished" TargetMode="External"/><Relationship Id="rId5" Type="http://schemas.openxmlformats.org/officeDocument/2006/relationships/hyperlink" Target="https://jw-marriott.marriott.com/#:~:text=JW%20Marriott%20is%20a%20haven%20designed,let%20you%20focus%20on%20feeling%20whole.&amp;text=JW%20Marriott%20is%20a,focus%20on%20feeling%20whole.&amp;text=is%20a%20haven%20designed,let%20you%20focus%20on" TargetMode="External"/><Relationship Id="rId4" Type="http://schemas.openxmlformats.org/officeDocument/2006/relationships/hyperlink" Target="https://www.marriott.com/culture-and-values/awards-of-excellence.m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104CBE-8AF7-B8B9-DBFB-8DCD0236374D}"/>
              </a:ext>
            </a:extLst>
          </p:cNvPr>
          <p:cNvSpPr>
            <a:spLocks noGrp="1"/>
          </p:cNvSpPr>
          <p:nvPr>
            <p:ph type="ctrTitle"/>
          </p:nvPr>
        </p:nvSpPr>
        <p:spPr>
          <a:xfrm>
            <a:off x="802418" y="4205718"/>
            <a:ext cx="4600843" cy="2117293"/>
          </a:xfrm>
        </p:spPr>
        <p:txBody>
          <a:bodyPr anchor="ctr">
            <a:normAutofit fontScale="90000"/>
          </a:bodyPr>
          <a:lstStyle/>
          <a:p>
            <a:r>
              <a:rPr lang="en-US" dirty="0"/>
              <a:t>The Role and Importance of Quality Service, Hospitality, and Guest Services at JW Marriott</a:t>
            </a:r>
            <a:endParaRPr lang="en-GB" dirty="0"/>
          </a:p>
        </p:txBody>
      </p:sp>
      <p:sp>
        <p:nvSpPr>
          <p:cNvPr id="3" name="Subtitle 2">
            <a:extLst>
              <a:ext uri="{FF2B5EF4-FFF2-40B4-BE49-F238E27FC236}">
                <a16:creationId xmlns:a16="http://schemas.microsoft.com/office/drawing/2014/main" id="{E0990749-6C95-11C9-BC9A-EC4756D0E873}"/>
              </a:ext>
            </a:extLst>
          </p:cNvPr>
          <p:cNvSpPr>
            <a:spLocks noGrp="1"/>
          </p:cNvSpPr>
          <p:nvPr>
            <p:ph type="subTitle" idx="1"/>
          </p:nvPr>
        </p:nvSpPr>
        <p:spPr>
          <a:xfrm>
            <a:off x="6654801" y="4602163"/>
            <a:ext cx="4451347" cy="1720850"/>
          </a:xfrm>
        </p:spPr>
        <p:txBody>
          <a:bodyPr anchor="ctr">
            <a:normAutofit/>
          </a:bodyPr>
          <a:lstStyle/>
          <a:p>
            <a:r>
              <a:rPr lang="en-GB" dirty="0"/>
              <a:t>By: </a:t>
            </a:r>
            <a:r>
              <a:rPr lang="en-GB" dirty="0" err="1"/>
              <a:t>Bertalan</a:t>
            </a:r>
            <a:r>
              <a:rPr lang="en-GB" dirty="0"/>
              <a:t> </a:t>
            </a:r>
            <a:r>
              <a:rPr lang="en-GB" dirty="0" err="1"/>
              <a:t>Hotvath</a:t>
            </a:r>
            <a:r>
              <a:rPr lang="en-GB" dirty="0"/>
              <a:t>, 2211103</a:t>
            </a:r>
          </a:p>
        </p:txBody>
      </p:sp>
      <p:pic>
        <p:nvPicPr>
          <p:cNvPr id="4" name="Picture 3" descr="Triangular abstract background">
            <a:extLst>
              <a:ext uri="{FF2B5EF4-FFF2-40B4-BE49-F238E27FC236}">
                <a16:creationId xmlns:a16="http://schemas.microsoft.com/office/drawing/2014/main" id="{D2E87416-205B-167D-81BD-FB2E79393A59}"/>
              </a:ext>
            </a:extLst>
          </p:cNvPr>
          <p:cNvPicPr>
            <a:picLocks noChangeAspect="1"/>
          </p:cNvPicPr>
          <p:nvPr/>
        </p:nvPicPr>
        <p:blipFill rotWithShape="1">
          <a:blip r:embed="rId2"/>
          <a:srcRect t="50000" b="668"/>
          <a:stretch/>
        </p:blipFill>
        <p:spPr>
          <a:xfrm>
            <a:off x="20" y="-13845"/>
            <a:ext cx="12191977" cy="4014777"/>
          </a:xfrm>
          <a:prstGeom prst="rect">
            <a:avLst/>
          </a:prstGeom>
        </p:spPr>
      </p:pic>
      <p:cxnSp>
        <p:nvCxnSpPr>
          <p:cNvPr id="11" name="Straight Connector 10">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6258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6746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58418-C2B8-3743-405F-6072460CBEF9}"/>
              </a:ext>
            </a:extLst>
          </p:cNvPr>
          <p:cNvSpPr>
            <a:spLocks noGrp="1"/>
          </p:cNvSpPr>
          <p:nvPr>
            <p:ph type="title"/>
          </p:nvPr>
        </p:nvSpPr>
        <p:spPr>
          <a:xfrm>
            <a:off x="1080000" y="1011236"/>
            <a:ext cx="4426782" cy="1292662"/>
          </a:xfrm>
        </p:spPr>
        <p:txBody>
          <a:bodyPr anchor="t">
            <a:normAutofit/>
          </a:bodyPr>
          <a:lstStyle/>
          <a:p>
            <a:r>
              <a:rPr lang="en-GB" b="1" i="0" dirty="0">
                <a:effectLst/>
                <a:latin typeface="Söhne"/>
              </a:rPr>
              <a:t>Slide 1: Introduction</a:t>
            </a:r>
            <a:endParaRPr lang="en-GB"/>
          </a:p>
        </p:txBody>
      </p:sp>
      <p:pic>
        <p:nvPicPr>
          <p:cNvPr id="4" name="Picture 3">
            <a:extLst>
              <a:ext uri="{FF2B5EF4-FFF2-40B4-BE49-F238E27FC236}">
                <a16:creationId xmlns:a16="http://schemas.microsoft.com/office/drawing/2014/main" id="{EEB70BF7-595C-AB40-B4AA-3809E0584937}"/>
              </a:ext>
            </a:extLst>
          </p:cNvPr>
          <p:cNvPicPr>
            <a:picLocks noChangeAspect="1"/>
          </p:cNvPicPr>
          <p:nvPr/>
        </p:nvPicPr>
        <p:blipFill rotWithShape="1">
          <a:blip r:embed="rId2"/>
          <a:srcRect t="1725" r="-2" b="-2"/>
          <a:stretch/>
        </p:blipFill>
        <p:spPr>
          <a:xfrm>
            <a:off x="1079499" y="2843213"/>
            <a:ext cx="4457701" cy="2925762"/>
          </a:xfrm>
          <a:prstGeom prst="rect">
            <a:avLst/>
          </a:prstGeom>
        </p:spPr>
      </p:pic>
      <p:sp>
        <p:nvSpPr>
          <p:cNvPr id="3" name="Content Placeholder 2">
            <a:extLst>
              <a:ext uri="{FF2B5EF4-FFF2-40B4-BE49-F238E27FC236}">
                <a16:creationId xmlns:a16="http://schemas.microsoft.com/office/drawing/2014/main" id="{36C765AF-DEED-B8B1-4D83-B5DEC15530CF}"/>
              </a:ext>
            </a:extLst>
          </p:cNvPr>
          <p:cNvSpPr>
            <a:spLocks noGrp="1"/>
          </p:cNvSpPr>
          <p:nvPr>
            <p:ph idx="1"/>
          </p:nvPr>
        </p:nvSpPr>
        <p:spPr>
          <a:xfrm>
            <a:off x="6096000" y="987423"/>
            <a:ext cx="5555012" cy="4781552"/>
          </a:xfrm>
        </p:spPr>
        <p:txBody>
          <a:bodyPr>
            <a:normAutofit/>
          </a:bodyPr>
          <a:lstStyle/>
          <a:p>
            <a:pPr marL="0" indent="0">
              <a:lnSpc>
                <a:spcPct val="115000"/>
              </a:lnSpc>
              <a:buNone/>
            </a:pPr>
            <a:r>
              <a:rPr lang="en-US" dirty="0"/>
              <a:t>Welcome to JW Marriott:</a:t>
            </a:r>
          </a:p>
          <a:p>
            <a:pPr marL="0" indent="0">
              <a:lnSpc>
                <a:spcPct val="115000"/>
              </a:lnSpc>
              <a:buNone/>
            </a:pPr>
            <a:r>
              <a:rPr lang="en-US" dirty="0"/>
              <a:t>JW Marriott, is a luxury within the Marriott International portfolio, stands as a testament to the art of hospitality.</a:t>
            </a:r>
          </a:p>
          <a:p>
            <a:pPr marL="0" indent="0">
              <a:lnSpc>
                <a:spcPct val="115000"/>
              </a:lnSpc>
              <a:buNone/>
            </a:pPr>
            <a:r>
              <a:rPr lang="en-US" dirty="0"/>
              <a:t>Established with a rich history, the brand consistently delivers exceptional experiences, setting the gold standard for luxury hotels worldwide. (Marriott International 2024)</a:t>
            </a:r>
          </a:p>
          <a:p>
            <a:pPr marL="0" indent="0">
              <a:lnSpc>
                <a:spcPct val="115000"/>
              </a:lnSpc>
              <a:buNone/>
            </a:pPr>
            <a:r>
              <a:rPr lang="en-US" dirty="0"/>
              <a:t>Today, let's take a closer look at what makes JW Marriott special. We will talk about how we focus on great service, being welcoming, and making sure our guests have the best time possible.</a:t>
            </a:r>
          </a:p>
        </p:txBody>
      </p:sp>
    </p:spTree>
    <p:extLst>
      <p:ext uri="{BB962C8B-B14F-4D97-AF65-F5344CB8AC3E}">
        <p14:creationId xmlns:p14="http://schemas.microsoft.com/office/powerpoint/2010/main" val="1771001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10EA2-0D6C-A712-3096-06B9632A0DFC}"/>
              </a:ext>
            </a:extLst>
          </p:cNvPr>
          <p:cNvSpPr>
            <a:spLocks noGrp="1"/>
          </p:cNvSpPr>
          <p:nvPr>
            <p:ph type="title"/>
          </p:nvPr>
        </p:nvSpPr>
        <p:spPr/>
        <p:txBody>
          <a:bodyPr/>
          <a:lstStyle/>
          <a:p>
            <a:r>
              <a:rPr lang="en-US" dirty="0"/>
              <a:t>Slide 2: Main Consumers of JW Marriott</a:t>
            </a:r>
            <a:endParaRPr lang="en-GB" dirty="0"/>
          </a:p>
        </p:txBody>
      </p:sp>
      <p:sp>
        <p:nvSpPr>
          <p:cNvPr id="3" name="Content Placeholder 2">
            <a:extLst>
              <a:ext uri="{FF2B5EF4-FFF2-40B4-BE49-F238E27FC236}">
                <a16:creationId xmlns:a16="http://schemas.microsoft.com/office/drawing/2014/main" id="{2821D27E-EB4C-E2FD-1C8F-5529989DA5C2}"/>
              </a:ext>
            </a:extLst>
          </p:cNvPr>
          <p:cNvSpPr>
            <a:spLocks noGrp="1"/>
          </p:cNvSpPr>
          <p:nvPr>
            <p:ph idx="1"/>
          </p:nvPr>
        </p:nvSpPr>
        <p:spPr/>
        <p:txBody>
          <a:bodyPr>
            <a:normAutofit/>
          </a:bodyPr>
          <a:lstStyle/>
          <a:p>
            <a:r>
              <a:rPr lang="en-US" dirty="0"/>
              <a:t> Business Travelers: People who travel a lot for work, and they choose JW Marriott because it's not just a place to sleep – It is  a comforting and luxurious.</a:t>
            </a:r>
          </a:p>
          <a:p>
            <a:r>
              <a:rPr lang="en-US" dirty="0"/>
              <a:t>Luxury Seekers : People who love the good life and want their vacation to feel like a dream. JW Marriott offers them a slice of luxury and a relaxing escape from the everyday.</a:t>
            </a:r>
          </a:p>
          <a:p>
            <a:r>
              <a:rPr lang="en-US" dirty="0"/>
              <a:t>Event Planners : Those who organize big meetings or events love JW Marriott because we have top-notch facilities that make everything smooth and impressive. ( Statista Research Department 2024)</a:t>
            </a:r>
            <a:endParaRPr lang="en-GB" dirty="0"/>
          </a:p>
        </p:txBody>
      </p:sp>
    </p:spTree>
    <p:extLst>
      <p:ext uri="{BB962C8B-B14F-4D97-AF65-F5344CB8AC3E}">
        <p14:creationId xmlns:p14="http://schemas.microsoft.com/office/powerpoint/2010/main" val="1375553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A75CC-77FD-6B1F-09D0-E95CB87F22B2}"/>
              </a:ext>
            </a:extLst>
          </p:cNvPr>
          <p:cNvSpPr>
            <a:spLocks noGrp="1"/>
          </p:cNvSpPr>
          <p:nvPr>
            <p:ph type="title"/>
          </p:nvPr>
        </p:nvSpPr>
        <p:spPr>
          <a:xfrm>
            <a:off x="1079500" y="1011238"/>
            <a:ext cx="10033000" cy="779462"/>
          </a:xfrm>
        </p:spPr>
        <p:txBody>
          <a:bodyPr>
            <a:normAutofit fontScale="90000"/>
          </a:bodyPr>
          <a:lstStyle/>
          <a:p>
            <a:r>
              <a:rPr lang="en-US" dirty="0"/>
              <a:t>Slide 3:Explore why JW Marriott appeals to these groups</a:t>
            </a:r>
            <a:br>
              <a:rPr lang="en-US" dirty="0"/>
            </a:br>
            <a:endParaRPr lang="en-GB" dirty="0"/>
          </a:p>
        </p:txBody>
      </p:sp>
      <p:sp>
        <p:nvSpPr>
          <p:cNvPr id="3" name="Content Placeholder 2">
            <a:extLst>
              <a:ext uri="{FF2B5EF4-FFF2-40B4-BE49-F238E27FC236}">
                <a16:creationId xmlns:a16="http://schemas.microsoft.com/office/drawing/2014/main" id="{4A0B7F4E-E2EB-6D71-4773-E4B4D42FD201}"/>
              </a:ext>
            </a:extLst>
          </p:cNvPr>
          <p:cNvSpPr>
            <a:spLocks noGrp="1"/>
          </p:cNvSpPr>
          <p:nvPr>
            <p:ph idx="1"/>
          </p:nvPr>
        </p:nvSpPr>
        <p:spPr/>
        <p:txBody>
          <a:bodyPr/>
          <a:lstStyle/>
          <a:p>
            <a:pPr marL="0" indent="0">
              <a:buNone/>
            </a:pPr>
            <a:r>
              <a:rPr lang="en-US" dirty="0"/>
              <a:t>JW Marriott provide:</a:t>
            </a:r>
          </a:p>
          <a:p>
            <a:r>
              <a:rPr lang="en-US" dirty="0"/>
              <a:t>Unmatched luxury and comfort</a:t>
            </a:r>
          </a:p>
          <a:p>
            <a:r>
              <a:rPr lang="en-US" dirty="0"/>
              <a:t>Premium business and event facilities</a:t>
            </a:r>
          </a:p>
          <a:p>
            <a:r>
              <a:rPr lang="en-US" dirty="0"/>
              <a:t>Consistent delivery of high-quality service</a:t>
            </a:r>
            <a:endParaRPr lang="en-GB" dirty="0"/>
          </a:p>
        </p:txBody>
      </p:sp>
    </p:spTree>
    <p:extLst>
      <p:ext uri="{BB962C8B-B14F-4D97-AF65-F5344CB8AC3E}">
        <p14:creationId xmlns:p14="http://schemas.microsoft.com/office/powerpoint/2010/main" val="4249532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8525F-31B1-9E3F-477B-06DDF9EA7C1C}"/>
              </a:ext>
            </a:extLst>
          </p:cNvPr>
          <p:cNvSpPr>
            <a:spLocks noGrp="1"/>
          </p:cNvSpPr>
          <p:nvPr>
            <p:ph type="title"/>
          </p:nvPr>
        </p:nvSpPr>
        <p:spPr/>
        <p:txBody>
          <a:bodyPr>
            <a:normAutofit fontScale="90000"/>
          </a:bodyPr>
          <a:lstStyle/>
          <a:p>
            <a:r>
              <a:rPr lang="en-US" dirty="0"/>
              <a:t>Slide 4: Nature, Scope, and Role of Guest Services</a:t>
            </a:r>
            <a:endParaRPr lang="en-GB" dirty="0"/>
          </a:p>
        </p:txBody>
      </p:sp>
      <p:sp>
        <p:nvSpPr>
          <p:cNvPr id="3" name="Content Placeholder 2">
            <a:extLst>
              <a:ext uri="{FF2B5EF4-FFF2-40B4-BE49-F238E27FC236}">
                <a16:creationId xmlns:a16="http://schemas.microsoft.com/office/drawing/2014/main" id="{B5C2D1C5-4C90-58BF-5632-1353117ED149}"/>
              </a:ext>
            </a:extLst>
          </p:cNvPr>
          <p:cNvSpPr>
            <a:spLocks noGrp="1"/>
          </p:cNvSpPr>
          <p:nvPr>
            <p:ph idx="1"/>
          </p:nvPr>
        </p:nvSpPr>
        <p:spPr/>
        <p:txBody>
          <a:bodyPr>
            <a:normAutofit fontScale="92500" lnSpcReduction="10000"/>
          </a:bodyPr>
          <a:lstStyle/>
          <a:p>
            <a:pPr marL="0" indent="0">
              <a:buNone/>
            </a:pPr>
            <a:r>
              <a:rPr lang="en-US" dirty="0"/>
              <a:t>Understanding their nature, scope, and role is fundamental to delivering exceptional service in the competitive hospitality sector. (</a:t>
            </a:r>
            <a:r>
              <a:rPr lang="en-US" dirty="0" err="1"/>
              <a:t>Zeithml</a:t>
            </a:r>
            <a:r>
              <a:rPr lang="en-US" dirty="0"/>
              <a:t> et.al.,1990)</a:t>
            </a:r>
          </a:p>
          <a:p>
            <a:pPr marL="0" indent="0">
              <a:buNone/>
            </a:pPr>
            <a:r>
              <a:rPr lang="en-US" dirty="0"/>
              <a:t>Guest services at JW Marriott are magical. It's everything they do to make sure your stay is smooth, enjoyable, and unforgettable.</a:t>
            </a:r>
          </a:p>
          <a:p>
            <a:pPr marL="0" indent="0">
              <a:buNone/>
            </a:pPr>
            <a:r>
              <a:rPr lang="en-US" dirty="0"/>
              <a:t>Nature and scope of guest services at JW Marriott:</a:t>
            </a:r>
          </a:p>
          <a:p>
            <a:r>
              <a:rPr lang="en-US" dirty="0"/>
              <a:t>Seamless check-in/check-out</a:t>
            </a:r>
          </a:p>
          <a:p>
            <a:r>
              <a:rPr lang="en-US" dirty="0"/>
              <a:t>Personalized concierge services</a:t>
            </a:r>
          </a:p>
          <a:p>
            <a:r>
              <a:rPr lang="en-US" dirty="0"/>
              <a:t>World-class room service and amenities</a:t>
            </a:r>
          </a:p>
          <a:p>
            <a:r>
              <a:rPr lang="en-US" dirty="0"/>
              <a:t>Exceptional event and conference facilities (JW Marriott 2024)</a:t>
            </a:r>
          </a:p>
        </p:txBody>
      </p:sp>
    </p:spTree>
    <p:extLst>
      <p:ext uri="{BB962C8B-B14F-4D97-AF65-F5344CB8AC3E}">
        <p14:creationId xmlns:p14="http://schemas.microsoft.com/office/powerpoint/2010/main" val="416640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2A483-BAF1-F577-CD9E-4520DCF417D0}"/>
              </a:ext>
            </a:extLst>
          </p:cNvPr>
          <p:cNvSpPr>
            <a:spLocks noGrp="1"/>
          </p:cNvSpPr>
          <p:nvPr>
            <p:ph type="title"/>
          </p:nvPr>
        </p:nvSpPr>
        <p:spPr/>
        <p:txBody>
          <a:bodyPr>
            <a:normAutofit fontScale="90000"/>
          </a:bodyPr>
          <a:lstStyle/>
          <a:p>
            <a:r>
              <a:rPr lang="en-GB" dirty="0"/>
              <a:t>Slide 5: Facilities at JW Marriott</a:t>
            </a:r>
            <a:br>
              <a:rPr lang="en-GB" dirty="0"/>
            </a:br>
            <a:endParaRPr lang="en-GB" dirty="0"/>
          </a:p>
        </p:txBody>
      </p:sp>
      <p:sp>
        <p:nvSpPr>
          <p:cNvPr id="3" name="Content Placeholder 2">
            <a:extLst>
              <a:ext uri="{FF2B5EF4-FFF2-40B4-BE49-F238E27FC236}">
                <a16:creationId xmlns:a16="http://schemas.microsoft.com/office/drawing/2014/main" id="{E8E127B9-DED3-9070-B739-868515E080AB}"/>
              </a:ext>
            </a:extLst>
          </p:cNvPr>
          <p:cNvSpPr>
            <a:spLocks noGrp="1"/>
          </p:cNvSpPr>
          <p:nvPr>
            <p:ph idx="1"/>
          </p:nvPr>
        </p:nvSpPr>
        <p:spPr/>
        <p:txBody>
          <a:bodyPr/>
          <a:lstStyle/>
          <a:p>
            <a:endParaRPr lang="en-US" dirty="0"/>
          </a:p>
          <a:p>
            <a:r>
              <a:rPr lang="en-US" dirty="0"/>
              <a:t>Luxurious accommodations with attention to detail</a:t>
            </a:r>
          </a:p>
          <a:p>
            <a:r>
              <a:rPr lang="en-US" dirty="0"/>
              <a:t>Fine dining experiences and specialty restaurants</a:t>
            </a:r>
          </a:p>
          <a:p>
            <a:r>
              <a:rPr lang="en-US" dirty="0"/>
              <a:t>Spa and wellness amenities for relaxation</a:t>
            </a:r>
          </a:p>
          <a:p>
            <a:r>
              <a:rPr lang="en-US" dirty="0"/>
              <a:t>Cutting-edge business and event spaces (JW Marriott 2024)</a:t>
            </a:r>
            <a:endParaRPr lang="en-GB" dirty="0"/>
          </a:p>
        </p:txBody>
      </p:sp>
    </p:spTree>
    <p:extLst>
      <p:ext uri="{BB962C8B-B14F-4D97-AF65-F5344CB8AC3E}">
        <p14:creationId xmlns:p14="http://schemas.microsoft.com/office/powerpoint/2010/main" val="671597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40D39-668E-D0F2-24C7-A693D831E089}"/>
              </a:ext>
            </a:extLst>
          </p:cNvPr>
          <p:cNvSpPr>
            <a:spLocks noGrp="1"/>
          </p:cNvSpPr>
          <p:nvPr>
            <p:ph type="title"/>
          </p:nvPr>
        </p:nvSpPr>
        <p:spPr/>
        <p:txBody>
          <a:bodyPr>
            <a:normAutofit fontScale="90000"/>
          </a:bodyPr>
          <a:lstStyle/>
          <a:p>
            <a:r>
              <a:rPr lang="en-GB" dirty="0"/>
              <a:t>Slide 5: Service Excellence at JW Marriott</a:t>
            </a:r>
          </a:p>
        </p:txBody>
      </p:sp>
      <p:sp>
        <p:nvSpPr>
          <p:cNvPr id="3" name="Content Placeholder 2">
            <a:extLst>
              <a:ext uri="{FF2B5EF4-FFF2-40B4-BE49-F238E27FC236}">
                <a16:creationId xmlns:a16="http://schemas.microsoft.com/office/drawing/2014/main" id="{BF9AA123-81F1-05E1-7A34-96A10E73F101}"/>
              </a:ext>
            </a:extLst>
          </p:cNvPr>
          <p:cNvSpPr>
            <a:spLocks noGrp="1"/>
          </p:cNvSpPr>
          <p:nvPr>
            <p:ph idx="1"/>
          </p:nvPr>
        </p:nvSpPr>
        <p:spPr/>
        <p:txBody>
          <a:bodyPr/>
          <a:lstStyle/>
          <a:p>
            <a:r>
              <a:rPr lang="en-GB" dirty="0"/>
              <a:t>JW Marriott  has:</a:t>
            </a:r>
          </a:p>
          <a:p>
            <a:r>
              <a:rPr lang="en-GB" dirty="0"/>
              <a:t> A Strong commitment to service excellence.</a:t>
            </a:r>
          </a:p>
          <a:p>
            <a:r>
              <a:rPr lang="en-US" dirty="0"/>
              <a:t>Continuous Training Programs for Staff</a:t>
            </a:r>
          </a:p>
          <a:p>
            <a:r>
              <a:rPr lang="en-GB" dirty="0"/>
              <a:t>Personalized Service for their customers</a:t>
            </a:r>
          </a:p>
          <a:p>
            <a:r>
              <a:rPr lang="en-GB" dirty="0"/>
              <a:t>Changing Guest Expectations: JW Marriott </a:t>
            </a:r>
            <a:r>
              <a:rPr lang="en-US" dirty="0"/>
              <a:t>JW Marriott is always adapting to make their guests experience  better. (Marriott International 2024)</a:t>
            </a:r>
            <a:endParaRPr lang="en-GB" dirty="0"/>
          </a:p>
        </p:txBody>
      </p:sp>
    </p:spTree>
    <p:extLst>
      <p:ext uri="{BB962C8B-B14F-4D97-AF65-F5344CB8AC3E}">
        <p14:creationId xmlns:p14="http://schemas.microsoft.com/office/powerpoint/2010/main" val="4139804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91463-5474-0AB2-2A62-779A48902A76}"/>
              </a:ext>
            </a:extLst>
          </p:cNvPr>
          <p:cNvSpPr>
            <a:spLocks noGrp="1"/>
          </p:cNvSpPr>
          <p:nvPr>
            <p:ph type="title"/>
          </p:nvPr>
        </p:nvSpPr>
        <p:spPr/>
        <p:txBody>
          <a:bodyPr>
            <a:normAutofit fontScale="90000"/>
          </a:bodyPr>
          <a:lstStyle/>
          <a:p>
            <a:r>
              <a:rPr lang="en-US" dirty="0"/>
              <a:t>Slide 7: Meeting and Exceeding Expectations</a:t>
            </a:r>
            <a:endParaRPr lang="en-GB" dirty="0"/>
          </a:p>
        </p:txBody>
      </p:sp>
      <p:sp>
        <p:nvSpPr>
          <p:cNvPr id="3" name="Content Placeholder 2">
            <a:extLst>
              <a:ext uri="{FF2B5EF4-FFF2-40B4-BE49-F238E27FC236}">
                <a16:creationId xmlns:a16="http://schemas.microsoft.com/office/drawing/2014/main" id="{9D8F904C-208C-FC21-DAA8-5DA29F7797D2}"/>
              </a:ext>
            </a:extLst>
          </p:cNvPr>
          <p:cNvSpPr>
            <a:spLocks noGrp="1"/>
          </p:cNvSpPr>
          <p:nvPr>
            <p:ph idx="1"/>
          </p:nvPr>
        </p:nvSpPr>
        <p:spPr>
          <a:xfrm>
            <a:off x="1079500" y="1790700"/>
            <a:ext cx="10026650" cy="4790209"/>
          </a:xfrm>
        </p:spPr>
        <p:txBody>
          <a:bodyPr>
            <a:normAutofit fontScale="92500" lnSpcReduction="10000"/>
          </a:bodyPr>
          <a:lstStyle/>
          <a:p>
            <a:pPr marL="0" indent="0">
              <a:buNone/>
            </a:pPr>
            <a:r>
              <a:rPr lang="en-US" dirty="0"/>
              <a:t>The Significance of  their Hospitality:</a:t>
            </a:r>
          </a:p>
          <a:p>
            <a:r>
              <a:rPr lang="en-US" dirty="0"/>
              <a:t>Creating Cozy Spaces: They are committed to designing rooms that are not just gorgeous to look at but also cozy and welcoming. </a:t>
            </a:r>
          </a:p>
          <a:p>
            <a:r>
              <a:rPr lang="en-US" dirty="0"/>
              <a:t>Warmth in Service: Their  employees are taught to serve guests with a genie smile and warmth in addition to their other skills. </a:t>
            </a:r>
          </a:p>
          <a:p>
            <a:pPr marL="0" indent="0">
              <a:buNone/>
            </a:pPr>
            <a:r>
              <a:rPr lang="en-GB" dirty="0"/>
              <a:t>Consistent Exceeding of Expectations:</a:t>
            </a:r>
          </a:p>
          <a:p>
            <a:r>
              <a:rPr lang="en-GB" dirty="0"/>
              <a:t>Importance of attention to detail</a:t>
            </a:r>
          </a:p>
          <a:p>
            <a:r>
              <a:rPr lang="en-GB" dirty="0"/>
              <a:t>They create tailored Experiences</a:t>
            </a:r>
          </a:p>
          <a:p>
            <a:pPr marL="0" indent="0">
              <a:buNone/>
            </a:pPr>
            <a:r>
              <a:rPr lang="en-GB" dirty="0"/>
              <a:t>Guest Satisfaction Surveys:</a:t>
            </a:r>
          </a:p>
          <a:p>
            <a:r>
              <a:rPr lang="en-GB" dirty="0"/>
              <a:t>They address customer needs</a:t>
            </a:r>
          </a:p>
          <a:p>
            <a:r>
              <a:rPr lang="en-GB" dirty="0"/>
              <a:t>They listen and learn (Marriott International 2024)</a:t>
            </a:r>
          </a:p>
          <a:p>
            <a:pPr marL="0" indent="0">
              <a:buNone/>
            </a:pPr>
            <a:endParaRPr lang="en-GB" dirty="0"/>
          </a:p>
          <a:p>
            <a:endParaRPr lang="en-GB" dirty="0"/>
          </a:p>
        </p:txBody>
      </p:sp>
    </p:spTree>
    <p:extLst>
      <p:ext uri="{BB962C8B-B14F-4D97-AF65-F5344CB8AC3E}">
        <p14:creationId xmlns:p14="http://schemas.microsoft.com/office/powerpoint/2010/main" val="465475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89E60-7967-388C-9939-A827EC119502}"/>
              </a:ext>
            </a:extLst>
          </p:cNvPr>
          <p:cNvSpPr>
            <a:spLocks noGrp="1"/>
          </p:cNvSpPr>
          <p:nvPr>
            <p:ph type="title"/>
          </p:nvPr>
        </p:nvSpPr>
        <p:spPr>
          <a:xfrm>
            <a:off x="720436" y="1011238"/>
            <a:ext cx="10392064" cy="1136217"/>
          </a:xfrm>
        </p:spPr>
        <p:txBody>
          <a:bodyPr>
            <a:normAutofit fontScale="90000"/>
          </a:bodyPr>
          <a:lstStyle/>
          <a:p>
            <a:r>
              <a:rPr lang="en-GB" dirty="0"/>
              <a:t>Slide 8:</a:t>
            </a:r>
            <a:r>
              <a:rPr lang="en-US" dirty="0"/>
              <a:t> the importance of hospitality and how hotels meet/exceed guest expectations</a:t>
            </a:r>
            <a:endParaRPr lang="en-GB" dirty="0"/>
          </a:p>
        </p:txBody>
      </p:sp>
      <p:sp>
        <p:nvSpPr>
          <p:cNvPr id="3" name="Content Placeholder 2">
            <a:extLst>
              <a:ext uri="{FF2B5EF4-FFF2-40B4-BE49-F238E27FC236}">
                <a16:creationId xmlns:a16="http://schemas.microsoft.com/office/drawing/2014/main" id="{CFC5B901-5D24-B8DF-DDB2-6CC10F6943D3}"/>
              </a:ext>
            </a:extLst>
          </p:cNvPr>
          <p:cNvSpPr>
            <a:spLocks noGrp="1"/>
          </p:cNvSpPr>
          <p:nvPr>
            <p:ph idx="1"/>
          </p:nvPr>
        </p:nvSpPr>
        <p:spPr>
          <a:xfrm>
            <a:off x="1085850" y="2147455"/>
            <a:ext cx="10026650" cy="3978275"/>
          </a:xfrm>
        </p:spPr>
        <p:txBody>
          <a:bodyPr/>
          <a:lstStyle/>
          <a:p>
            <a:r>
              <a:rPr lang="en-US" dirty="0"/>
              <a:t>Hospitality is based on  the hotel industry, shaping guest experiences and influencing customer loyalty. Understanding and meeting guest expectations are crucial for establishing a positive reputation and sustaining a competitive edge. (</a:t>
            </a:r>
            <a:r>
              <a:rPr lang="en-US" dirty="0" err="1"/>
              <a:t>Enz</a:t>
            </a:r>
            <a:r>
              <a:rPr lang="en-US" dirty="0"/>
              <a:t> 2010)</a:t>
            </a:r>
          </a:p>
          <a:p>
            <a:r>
              <a:rPr lang="en-US" dirty="0"/>
              <a:t>Importance of Hospitality in Hotels: customer satisfaction and loyalty, positive brand imagine, competitive advantage (</a:t>
            </a:r>
            <a:r>
              <a:rPr lang="en-US" dirty="0" err="1"/>
              <a:t>Rhenborg</a:t>
            </a:r>
            <a:r>
              <a:rPr lang="en-US" dirty="0"/>
              <a:t> 2014)</a:t>
            </a:r>
          </a:p>
          <a:p>
            <a:r>
              <a:rPr lang="en-US" dirty="0"/>
              <a:t>Meeting and Exceeding Guest Expectations: anticipating needs, consistent service quality, adaptability to changing preferences. (Brotherton &amp;Wood 2008)</a:t>
            </a:r>
            <a:endParaRPr lang="en-GB" dirty="0"/>
          </a:p>
        </p:txBody>
      </p:sp>
    </p:spTree>
    <p:extLst>
      <p:ext uri="{BB962C8B-B14F-4D97-AF65-F5344CB8AC3E}">
        <p14:creationId xmlns:p14="http://schemas.microsoft.com/office/powerpoint/2010/main" val="899398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D61B0-9CB1-EB57-E7C3-8292763CFE64}"/>
              </a:ext>
            </a:extLst>
          </p:cNvPr>
          <p:cNvSpPr>
            <a:spLocks noGrp="1"/>
          </p:cNvSpPr>
          <p:nvPr>
            <p:ph type="title"/>
          </p:nvPr>
        </p:nvSpPr>
        <p:spPr/>
        <p:txBody>
          <a:bodyPr/>
          <a:lstStyle/>
          <a:p>
            <a:r>
              <a:rPr lang="en-GB" dirty="0"/>
              <a:t>Slide 9: Conclusion</a:t>
            </a:r>
          </a:p>
        </p:txBody>
      </p:sp>
      <p:sp>
        <p:nvSpPr>
          <p:cNvPr id="3" name="Content Placeholder 2">
            <a:extLst>
              <a:ext uri="{FF2B5EF4-FFF2-40B4-BE49-F238E27FC236}">
                <a16:creationId xmlns:a16="http://schemas.microsoft.com/office/drawing/2014/main" id="{9F71F307-5137-8768-15D6-7C6188397025}"/>
              </a:ext>
            </a:extLst>
          </p:cNvPr>
          <p:cNvSpPr>
            <a:spLocks noGrp="1"/>
          </p:cNvSpPr>
          <p:nvPr>
            <p:ph idx="1"/>
          </p:nvPr>
        </p:nvSpPr>
        <p:spPr/>
        <p:txBody>
          <a:bodyPr/>
          <a:lstStyle/>
          <a:p>
            <a:r>
              <a:rPr lang="en-US" dirty="0"/>
              <a:t>I have selected the JW Marriott hotel to provide you with an excellent illustration of opulent hospitality. We have examined the hotel's primary consumers and discussed why they are appealing to them. We described the type, extent, and purpose of the amenities and services provided by JW Marriott to guests. We talked about the value of hospitality and how hotels may either meet or beyond their guests' expectations. The purpose of this presentation was to outline the function and significance of friendliness, excellent service, and guest services in the hospitality sector.</a:t>
            </a:r>
            <a:endParaRPr lang="en-GB" dirty="0"/>
          </a:p>
        </p:txBody>
      </p:sp>
    </p:spTree>
    <p:extLst>
      <p:ext uri="{BB962C8B-B14F-4D97-AF65-F5344CB8AC3E}">
        <p14:creationId xmlns:p14="http://schemas.microsoft.com/office/powerpoint/2010/main" val="2906785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AEE32-D3F7-C8E8-BF8E-BE377F33CCF5}"/>
              </a:ext>
            </a:extLst>
          </p:cNvPr>
          <p:cNvSpPr>
            <a:spLocks noGrp="1"/>
          </p:cNvSpPr>
          <p:nvPr>
            <p:ph type="title"/>
          </p:nvPr>
        </p:nvSpPr>
        <p:spPr>
          <a:xfrm>
            <a:off x="7766050" y="540000"/>
            <a:ext cx="3884962" cy="1331637"/>
          </a:xfrm>
        </p:spPr>
        <p:txBody>
          <a:bodyPr anchor="b">
            <a:normAutofit/>
          </a:bodyPr>
          <a:lstStyle/>
          <a:p>
            <a:pPr algn="ctr"/>
            <a:r>
              <a:rPr lang="en-GB" dirty="0"/>
              <a:t>Question and discussion</a:t>
            </a:r>
            <a:endParaRPr lang="en-GB"/>
          </a:p>
        </p:txBody>
      </p:sp>
      <p:pic>
        <p:nvPicPr>
          <p:cNvPr id="4" name="Picture 3">
            <a:extLst>
              <a:ext uri="{FF2B5EF4-FFF2-40B4-BE49-F238E27FC236}">
                <a16:creationId xmlns:a16="http://schemas.microsoft.com/office/drawing/2014/main" id="{5D0AA283-DB57-7329-84E5-32870342C519}"/>
              </a:ext>
            </a:extLst>
          </p:cNvPr>
          <p:cNvPicPr>
            <a:picLocks noChangeAspect="1"/>
          </p:cNvPicPr>
          <p:nvPr/>
        </p:nvPicPr>
        <p:blipFill rotWithShape="1">
          <a:blip r:embed="rId2"/>
          <a:srcRect l="17707" r="21967"/>
          <a:stretch/>
        </p:blipFill>
        <p:spPr>
          <a:xfrm>
            <a:off x="540988" y="540000"/>
            <a:ext cx="6671025" cy="577800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25CBE3-8012-CB4E-88B0-46DFE843FDB8}"/>
              </a:ext>
            </a:extLst>
          </p:cNvPr>
          <p:cNvSpPr>
            <a:spLocks noGrp="1"/>
          </p:cNvSpPr>
          <p:nvPr>
            <p:ph idx="1"/>
          </p:nvPr>
        </p:nvSpPr>
        <p:spPr>
          <a:xfrm>
            <a:off x="7766050" y="2787212"/>
            <a:ext cx="3884962" cy="3009899"/>
          </a:xfrm>
        </p:spPr>
        <p:txBody>
          <a:bodyPr>
            <a:normAutofit/>
          </a:bodyPr>
          <a:lstStyle/>
          <a:p>
            <a:pPr>
              <a:lnSpc>
                <a:spcPct val="115000"/>
              </a:lnSpc>
            </a:pPr>
            <a:r>
              <a:rPr lang="en-GB" sz="1700"/>
              <a:t>Please feel free if you have any question</a:t>
            </a:r>
          </a:p>
          <a:p>
            <a:pPr>
              <a:lnSpc>
                <a:spcPct val="115000"/>
              </a:lnSpc>
            </a:pPr>
            <a:r>
              <a:rPr lang="en-GB" sz="1700"/>
              <a:t>I would like to open a discussion about positive personal experiences in the hotel industry.</a:t>
            </a:r>
          </a:p>
          <a:p>
            <a:pPr>
              <a:lnSpc>
                <a:spcPct val="115000"/>
              </a:lnSpc>
            </a:pPr>
            <a:endParaRPr lang="en-GB" sz="1700"/>
          </a:p>
          <a:p>
            <a:pPr>
              <a:lnSpc>
                <a:spcPct val="115000"/>
              </a:lnSpc>
            </a:pPr>
            <a:r>
              <a:rPr lang="en-GB" sz="1700"/>
              <a:t>Thank you for listening!</a:t>
            </a:r>
          </a:p>
          <a:p>
            <a:pPr>
              <a:lnSpc>
                <a:spcPct val="115000"/>
              </a:lnSpc>
            </a:pPr>
            <a:endParaRPr lang="en-GB" sz="1700"/>
          </a:p>
        </p:txBody>
      </p:sp>
    </p:spTree>
    <p:extLst>
      <p:ext uri="{BB962C8B-B14F-4D97-AF65-F5344CB8AC3E}">
        <p14:creationId xmlns:p14="http://schemas.microsoft.com/office/powerpoint/2010/main" val="2167896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1315A-CC77-A7EA-8AE0-ED8E4AF52AC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E793022-B73D-2669-F8FF-C8BB688A74EF}"/>
              </a:ext>
            </a:extLst>
          </p:cNvPr>
          <p:cNvSpPr>
            <a:spLocks noGrp="1"/>
          </p:cNvSpPr>
          <p:nvPr>
            <p:ph idx="1"/>
          </p:nvPr>
        </p:nvSpPr>
        <p:spPr>
          <a:xfrm>
            <a:off x="1079499" y="1790700"/>
            <a:ext cx="10793845" cy="4790209"/>
          </a:xfrm>
        </p:spPr>
        <p:txBody>
          <a:bodyPr>
            <a:normAutofit fontScale="70000" lnSpcReduction="20000"/>
          </a:bodyPr>
          <a:lstStyle/>
          <a:p>
            <a:pPr marL="0" indent="0">
              <a:buNone/>
            </a:pPr>
            <a:r>
              <a:rPr lang="en-US" dirty="0"/>
              <a:t>Brotherton, B., &amp; Wood, R. C. (2008). Hospitality and hospitality management. Routledge.</a:t>
            </a:r>
          </a:p>
          <a:p>
            <a:pPr marL="0" indent="0">
              <a:buNone/>
            </a:pPr>
            <a:r>
              <a:rPr lang="en-US" dirty="0" err="1"/>
              <a:t>Enz</a:t>
            </a:r>
            <a:r>
              <a:rPr lang="en-US" dirty="0"/>
              <a:t>, C. A. (2010). The Cornell School of Hotel Administration Handbook of Applied Hospitality Strategy. SAGE Publications.</a:t>
            </a:r>
          </a:p>
          <a:p>
            <a:pPr marL="0" indent="0">
              <a:buNone/>
            </a:pPr>
            <a:r>
              <a:rPr lang="en-US" dirty="0"/>
              <a:t>Marriott International (2024) </a:t>
            </a:r>
            <a:r>
              <a:rPr lang="en-GB" dirty="0">
                <a:hlinkClick r:id="rId2"/>
              </a:rPr>
              <a:t>Our Story (marriott.com)</a:t>
            </a:r>
            <a:r>
              <a:rPr lang="en-GB" dirty="0"/>
              <a:t> [Accessed 18. February 2024]</a:t>
            </a:r>
          </a:p>
          <a:p>
            <a:pPr marL="0" indent="0">
              <a:buNone/>
            </a:pPr>
            <a:r>
              <a:rPr lang="en-GB" dirty="0"/>
              <a:t>Marriott International (2024)</a:t>
            </a:r>
            <a:r>
              <a:rPr lang="en-US" dirty="0">
                <a:hlinkClick r:id="rId3"/>
              </a:rPr>
              <a:t> Marriott International’s Convention &amp; Resort Network Soars to 100 Properties Across the Americas | Marriott News Center</a:t>
            </a:r>
            <a:r>
              <a:rPr lang="en-US" dirty="0"/>
              <a:t> {accessed 20 February 2024]</a:t>
            </a:r>
            <a:endParaRPr lang="en-GB" dirty="0"/>
          </a:p>
          <a:p>
            <a:pPr marL="0" indent="0">
              <a:buNone/>
            </a:pPr>
            <a:r>
              <a:rPr lang="en-GB" dirty="0"/>
              <a:t>Marriott International (2024)</a:t>
            </a:r>
            <a:r>
              <a:rPr lang="en-US" dirty="0">
                <a:hlinkClick r:id="rId4"/>
              </a:rPr>
              <a:t> Awards of Excellence | Marriott International</a:t>
            </a:r>
            <a:r>
              <a:rPr lang="en-US" dirty="0"/>
              <a:t> [accessed 20 February 2024]</a:t>
            </a:r>
            <a:endParaRPr lang="en-GB" dirty="0"/>
          </a:p>
          <a:p>
            <a:pPr marL="0" indent="0">
              <a:buNone/>
            </a:pPr>
            <a:r>
              <a:rPr lang="en-US" dirty="0"/>
              <a:t>JW Marriott (2024) </a:t>
            </a:r>
            <a:r>
              <a:rPr lang="en-US" dirty="0">
                <a:hlinkClick r:id="rId5"/>
              </a:rPr>
              <a:t>Luxury Hotels &amp; Resorts: Mindful Experiences | JW Marriott</a:t>
            </a:r>
            <a:r>
              <a:rPr lang="en-US" dirty="0"/>
              <a:t> [Accessed 19 February 2024]</a:t>
            </a:r>
          </a:p>
          <a:p>
            <a:pPr marL="0" indent="0">
              <a:buNone/>
            </a:pPr>
            <a:r>
              <a:rPr lang="en-US" dirty="0"/>
              <a:t>JW Marriott (2024) facilities, </a:t>
            </a:r>
            <a:r>
              <a:rPr lang="en-US" dirty="0">
                <a:hlinkClick r:id="rId6"/>
              </a:rPr>
              <a:t>Nourish Your Soul | About Us | JW Marriott</a:t>
            </a:r>
            <a:r>
              <a:rPr lang="en-US" dirty="0"/>
              <a:t> [Accessed 18 February 2024]</a:t>
            </a:r>
          </a:p>
          <a:p>
            <a:pPr marL="0" indent="0">
              <a:buNone/>
            </a:pPr>
            <a:r>
              <a:rPr lang="en-US" dirty="0" err="1"/>
              <a:t>Rehnborg</a:t>
            </a:r>
            <a:r>
              <a:rPr lang="en-US" dirty="0"/>
              <a:t>, S. J. (2014). Developing a hotel brand: A new approach. International Journal of Hospitality Management, 37, 92-99.</a:t>
            </a:r>
          </a:p>
          <a:p>
            <a:pPr marL="0" indent="0">
              <a:buNone/>
            </a:pPr>
            <a:r>
              <a:rPr lang="en-US" dirty="0"/>
              <a:t>Statista Research Department (2024), Marriott International - statistics &amp; facts, </a:t>
            </a:r>
            <a:r>
              <a:rPr lang="en-GB" dirty="0">
                <a:hlinkClick r:id="rId7"/>
              </a:rPr>
              <a:t>Marriott International - statistics &amp; facts | Statista</a:t>
            </a:r>
            <a:r>
              <a:rPr lang="en-GB" dirty="0"/>
              <a:t> [ Assessed 22 February 2024]</a:t>
            </a:r>
            <a:endParaRPr lang="en-US" dirty="0"/>
          </a:p>
          <a:p>
            <a:pPr marL="0" indent="0">
              <a:buNone/>
            </a:pPr>
            <a:r>
              <a:rPr lang="en-US" dirty="0"/>
              <a:t>Zeithaml, V. A., Parasuraman, A., &amp; Berry, L. L. (1990). Delivering quality service: Balancing customer perceptions and expectations.</a:t>
            </a:r>
            <a:endParaRPr lang="en-GB" dirty="0"/>
          </a:p>
        </p:txBody>
      </p:sp>
    </p:spTree>
    <p:extLst>
      <p:ext uri="{BB962C8B-B14F-4D97-AF65-F5344CB8AC3E}">
        <p14:creationId xmlns:p14="http://schemas.microsoft.com/office/powerpoint/2010/main" val="2425405065"/>
      </p:ext>
    </p:extLst>
  </p:cSld>
  <p:clrMapOvr>
    <a:masterClrMapping/>
  </p:clrMapOvr>
</p:sld>
</file>

<file path=ppt/theme/theme1.xml><?xml version="1.0" encoding="utf-8"?>
<a:theme xmlns:a="http://schemas.openxmlformats.org/drawingml/2006/main" name="LeafVTI">
  <a:themeElements>
    <a:clrScheme name="AnalogousFromRegularSeed_2SEEDS">
      <a:dk1>
        <a:srgbClr val="000000"/>
      </a:dk1>
      <a:lt1>
        <a:srgbClr val="FFFFFF"/>
      </a:lt1>
      <a:dk2>
        <a:srgbClr val="3D2229"/>
      </a:dk2>
      <a:lt2>
        <a:srgbClr val="E2E5E8"/>
      </a:lt2>
      <a:accent1>
        <a:srgbClr val="D56A17"/>
      </a:accent1>
      <a:accent2>
        <a:srgbClr val="E72D29"/>
      </a:accent2>
      <a:accent3>
        <a:srgbClr val="B8A221"/>
      </a:accent3>
      <a:accent4>
        <a:srgbClr val="14B4A3"/>
      </a:accent4>
      <a:accent5>
        <a:srgbClr val="29ADE7"/>
      </a:accent5>
      <a:accent6>
        <a:srgbClr val="174CD5"/>
      </a:accent6>
      <a:hlink>
        <a:srgbClr val="3F87BF"/>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docProps/app.xml><?xml version="1.0" encoding="utf-8"?>
<Properties xmlns="http://schemas.openxmlformats.org/officeDocument/2006/extended-properties" xmlns:vt="http://schemas.openxmlformats.org/officeDocument/2006/docPropsVTypes">
  <TotalTime>142</TotalTime>
  <Words>1007</Words>
  <Application>Microsoft Office PowerPoint</Application>
  <PresentationFormat>Widescreen</PresentationFormat>
  <Paragraphs>68</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LeafVTI</vt:lpstr>
      <vt:lpstr>The Role and Importance of Quality Service, Hospitality, and Guest Services at JW Marriott</vt:lpstr>
      <vt:lpstr>Slide 1: Introduction</vt:lpstr>
      <vt:lpstr>Slide 2: Main Consumers of JW Marriott</vt:lpstr>
      <vt:lpstr>Slide 3:Explore why JW Marriott appeals to these groups </vt:lpstr>
      <vt:lpstr>Slide 4: Nature, Scope, and Role of Guest Services</vt:lpstr>
      <vt:lpstr>Slide 5: Facilities at JW Marriott </vt:lpstr>
      <vt:lpstr>Slide 5: Service Excellence at JW Marriott</vt:lpstr>
      <vt:lpstr>Slide 7: Meeting and Exceeding Expectations</vt:lpstr>
      <vt:lpstr>Slide 8: the importance of hospitality and how hotels meet/exceed guest expectations</vt:lpstr>
      <vt:lpstr>Slide 9: Conclusion</vt:lpstr>
      <vt:lpstr>Question and discussion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bduleba123@gmail.com</dc:creator>
  <cp:lastModifiedBy>bduleba123@gmail.com</cp:lastModifiedBy>
  <cp:revision>2</cp:revision>
  <dcterms:created xsi:type="dcterms:W3CDTF">2024-02-06T09:44:11Z</dcterms:created>
  <dcterms:modified xsi:type="dcterms:W3CDTF">2024-02-29T19:58:45Z</dcterms:modified>
</cp:coreProperties>
</file>