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Lst>
  <p:notesMasterIdLst>
    <p:notesMasterId r:id="rId15"/>
  </p:notesMasterIdLst>
  <p:sldIdLst>
    <p:sldId id="256" r:id="rId5"/>
    <p:sldId id="259" r:id="rId6"/>
    <p:sldId id="258" r:id="rId7"/>
    <p:sldId id="257"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autoAdjust="0"/>
  </p:normalViewPr>
  <p:slideViewPr>
    <p:cSldViewPr snapToGrid="0">
      <p:cViewPr varScale="1">
        <p:scale>
          <a:sx n="72" d="100"/>
          <a:sy n="72" d="100"/>
        </p:scale>
        <p:origin x="660" y="6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DE076-CBA1-4C2D-B56B-E0CCB26BE364}" type="datetimeFigureOut">
              <a:rPr lang="en-GB" smtClean="0"/>
              <a:t>15/01/2021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E3D00F-A393-4303-9B77-3726965BAFFD}" type="slidenum">
              <a:rPr lang="en-GB" smtClean="0"/>
              <a:t>‹#›</a:t>
            </a:fld>
            <a:endParaRPr lang="en-GB"/>
          </a:p>
        </p:txBody>
      </p:sp>
    </p:spTree>
    <p:extLst>
      <p:ext uri="{BB962C8B-B14F-4D97-AF65-F5344CB8AC3E}">
        <p14:creationId xmlns:p14="http://schemas.microsoft.com/office/powerpoint/2010/main" val="2501148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4901F753-0A04-4C73-9B20-D1D49253EB3C}" type="datetime1">
              <a:rPr lang="en-GB" smtClean="0"/>
              <a:t>15/01/2021</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GB"/>
              <a:t>Kyra Sebastian 1908711</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7B406B7-05FC-4BC2-AB5E-AC6F3B87B6B1}" type="slidenum">
              <a:rPr lang="en-GB" smtClean="0"/>
              <a:pPr/>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956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E3D314-1B18-4114-9713-7CAC1AA90EBB}" type="datetime1">
              <a:rPr lang="en-GB" smtClean="0"/>
              <a:t>15/01/2021</a:t>
            </a:fld>
            <a:endParaRPr lang="en-GB"/>
          </a:p>
        </p:txBody>
      </p:sp>
      <p:sp>
        <p:nvSpPr>
          <p:cNvPr id="5" name="Footer Placeholder 4"/>
          <p:cNvSpPr>
            <a:spLocks noGrp="1"/>
          </p:cNvSpPr>
          <p:nvPr>
            <p:ph type="ftr" sz="quarter" idx="11"/>
          </p:nvPr>
        </p:nvSpPr>
        <p:spPr/>
        <p:txBody>
          <a:bodyPr/>
          <a:lstStyle/>
          <a:p>
            <a:r>
              <a:rPr lang="en-GB"/>
              <a:t>Kyra Sebastian 1908711</a:t>
            </a:r>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76332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C834EC2-733E-42B5-A5D2-8796F149ABDA}" type="datetime1">
              <a:rPr lang="en-GB" smtClean="0"/>
              <a:t>15/01/2021</a:t>
            </a:fld>
            <a:endParaRPr lang="en-GB"/>
          </a:p>
        </p:txBody>
      </p:sp>
      <p:sp>
        <p:nvSpPr>
          <p:cNvPr id="5" name="Footer Placeholder 4"/>
          <p:cNvSpPr>
            <a:spLocks noGrp="1"/>
          </p:cNvSpPr>
          <p:nvPr>
            <p:ph type="ftr" sz="quarter" idx="11"/>
          </p:nvPr>
        </p:nvSpPr>
        <p:spPr/>
        <p:txBody>
          <a:bodyPr/>
          <a:lstStyle/>
          <a:p>
            <a:r>
              <a:rPr lang="en-GB"/>
              <a:t>Kyra Sebastian 1908711</a:t>
            </a:r>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7543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C8BBE0-8DD5-43EB-BE1C-AF531B54BE7E}" type="datetime1">
              <a:rPr lang="en-GB" smtClean="0"/>
              <a:t>15/01/2021</a:t>
            </a:fld>
            <a:endParaRPr lang="en-GB"/>
          </a:p>
        </p:txBody>
      </p:sp>
      <p:sp>
        <p:nvSpPr>
          <p:cNvPr id="6" name="Footer Placeholder 5"/>
          <p:cNvSpPr>
            <a:spLocks noGrp="1"/>
          </p:cNvSpPr>
          <p:nvPr>
            <p:ph type="ftr" sz="quarter" idx="11"/>
          </p:nvPr>
        </p:nvSpPr>
        <p:spPr/>
        <p:txBody>
          <a:bodyPr/>
          <a:lstStyle/>
          <a:p>
            <a:r>
              <a:rPr lang="en-GB"/>
              <a:t>Kyra Sebastian 1908711</a:t>
            </a:r>
          </a:p>
        </p:txBody>
      </p:sp>
      <p:sp>
        <p:nvSpPr>
          <p:cNvPr id="7" name="Slide Number Placeholder 6"/>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224587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B0D69B-348A-46EF-A892-30E5E1682E7F}" type="datetime1">
              <a:rPr lang="en-GB" smtClean="0"/>
              <a:t>15/01/2021</a:t>
            </a:fld>
            <a:endParaRPr lang="en-GB"/>
          </a:p>
        </p:txBody>
      </p:sp>
      <p:sp>
        <p:nvSpPr>
          <p:cNvPr id="8" name="Footer Placeholder 7"/>
          <p:cNvSpPr>
            <a:spLocks noGrp="1"/>
          </p:cNvSpPr>
          <p:nvPr>
            <p:ph type="ftr" sz="quarter" idx="11"/>
          </p:nvPr>
        </p:nvSpPr>
        <p:spPr/>
        <p:txBody>
          <a:bodyPr/>
          <a:lstStyle/>
          <a:p>
            <a:r>
              <a:rPr lang="en-GB"/>
              <a:t>Kyra Sebastian 1908711</a:t>
            </a:r>
          </a:p>
        </p:txBody>
      </p:sp>
      <p:sp>
        <p:nvSpPr>
          <p:cNvPr id="9" name="Slide Number Placeholder 8"/>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1174764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CD6341-406A-46F3-A84C-60B5A0D4DDE3}" type="datetime1">
              <a:rPr lang="en-GB" smtClean="0"/>
              <a:t>15/01/2021</a:t>
            </a:fld>
            <a:endParaRPr lang="en-GB"/>
          </a:p>
        </p:txBody>
      </p:sp>
      <p:sp>
        <p:nvSpPr>
          <p:cNvPr id="4" name="Footer Placeholder 3"/>
          <p:cNvSpPr>
            <a:spLocks noGrp="1"/>
          </p:cNvSpPr>
          <p:nvPr>
            <p:ph type="ftr" sz="quarter" idx="11"/>
          </p:nvPr>
        </p:nvSpPr>
        <p:spPr/>
        <p:txBody>
          <a:bodyPr/>
          <a:lstStyle/>
          <a:p>
            <a:r>
              <a:rPr lang="en-GB"/>
              <a:t>Kyra Sebastian 1908711</a:t>
            </a:r>
          </a:p>
        </p:txBody>
      </p:sp>
      <p:sp>
        <p:nvSpPr>
          <p:cNvPr id="5" name="Slide Number Placeholder 4"/>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3475304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C1F94E-0557-49E2-8AE8-D88EC17BADB7}" type="datetime1">
              <a:rPr lang="en-GB" smtClean="0"/>
              <a:t>15/01/2021</a:t>
            </a:fld>
            <a:endParaRPr lang="en-GB"/>
          </a:p>
        </p:txBody>
      </p:sp>
      <p:sp>
        <p:nvSpPr>
          <p:cNvPr id="3" name="Footer Placeholder 2"/>
          <p:cNvSpPr>
            <a:spLocks noGrp="1"/>
          </p:cNvSpPr>
          <p:nvPr>
            <p:ph type="ftr" sz="quarter" idx="11"/>
          </p:nvPr>
        </p:nvSpPr>
        <p:spPr/>
        <p:txBody>
          <a:bodyPr/>
          <a:lstStyle/>
          <a:p>
            <a:r>
              <a:rPr lang="en-GB"/>
              <a:t>Kyra Sebastian 1908711</a:t>
            </a:r>
          </a:p>
        </p:txBody>
      </p:sp>
      <p:sp>
        <p:nvSpPr>
          <p:cNvPr id="4" name="Slide Number Placeholder 3"/>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468609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6EF29-B32F-41ED-81F7-B54843AC9997}" type="datetime1">
              <a:rPr lang="en-GB" smtClean="0"/>
              <a:t>15/01/2021</a:t>
            </a:fld>
            <a:endParaRPr lang="en-GB"/>
          </a:p>
        </p:txBody>
      </p:sp>
      <p:sp>
        <p:nvSpPr>
          <p:cNvPr id="6" name="Footer Placeholder 5"/>
          <p:cNvSpPr>
            <a:spLocks noGrp="1"/>
          </p:cNvSpPr>
          <p:nvPr>
            <p:ph type="ftr" sz="quarter" idx="11"/>
          </p:nvPr>
        </p:nvSpPr>
        <p:spPr/>
        <p:txBody>
          <a:bodyPr/>
          <a:lstStyle/>
          <a:p>
            <a:r>
              <a:rPr lang="en-GB"/>
              <a:t>Kyra Sebastian 1908711</a:t>
            </a:r>
          </a:p>
        </p:txBody>
      </p:sp>
      <p:sp>
        <p:nvSpPr>
          <p:cNvPr id="7" name="Slide Number Placeholder 6"/>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2998815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B335E8D-1C9B-4A27-BDCD-01EF3BABDA98}" type="datetime1">
              <a:rPr lang="en-GB" smtClean="0"/>
              <a:t>15/01/2021</a:t>
            </a:fld>
            <a:endParaRPr lang="en-GB"/>
          </a:p>
        </p:txBody>
      </p:sp>
      <p:sp>
        <p:nvSpPr>
          <p:cNvPr id="6" name="Footer Placeholder 5"/>
          <p:cNvSpPr>
            <a:spLocks noGrp="1"/>
          </p:cNvSpPr>
          <p:nvPr>
            <p:ph type="ftr" sz="quarter" idx="11"/>
          </p:nvPr>
        </p:nvSpPr>
        <p:spPr/>
        <p:txBody>
          <a:bodyPr/>
          <a:lstStyle/>
          <a:p>
            <a:r>
              <a:rPr lang="en-US"/>
              <a:t>Kyra Sebastian 1908711</a:t>
            </a:r>
            <a:endParaRPr lang="en-US" dirty="0"/>
          </a:p>
        </p:txBody>
      </p:sp>
      <p:sp>
        <p:nvSpPr>
          <p:cNvPr id="7" name="Slide Number Placeholder 6"/>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2993603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7374DF-ADEF-4357-BDA7-483F414A72F6}" type="datetime1">
              <a:rPr lang="en-GB" smtClean="0"/>
              <a:t>15/01/2021</a:t>
            </a:fld>
            <a:endParaRPr lang="en-GB"/>
          </a:p>
        </p:txBody>
      </p:sp>
      <p:sp>
        <p:nvSpPr>
          <p:cNvPr id="5" name="Footer Placeholder 4"/>
          <p:cNvSpPr>
            <a:spLocks noGrp="1"/>
          </p:cNvSpPr>
          <p:nvPr>
            <p:ph type="ftr" sz="quarter" idx="11"/>
          </p:nvPr>
        </p:nvSpPr>
        <p:spPr/>
        <p:txBody>
          <a:bodyPr/>
          <a:lstStyle/>
          <a:p>
            <a:r>
              <a:rPr lang="en-GB"/>
              <a:t>Kyra Sebastian 1908711</a:t>
            </a:r>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813619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973D7-4980-44A0-83B1-C57EF929ECD5}" type="datetime1">
              <a:rPr lang="en-GB" smtClean="0"/>
              <a:t>15/01/2021</a:t>
            </a:fld>
            <a:endParaRPr lang="en-GB"/>
          </a:p>
        </p:txBody>
      </p:sp>
      <p:sp>
        <p:nvSpPr>
          <p:cNvPr id="5" name="Footer Placeholder 4"/>
          <p:cNvSpPr>
            <a:spLocks noGrp="1"/>
          </p:cNvSpPr>
          <p:nvPr>
            <p:ph type="ftr" sz="quarter" idx="11"/>
          </p:nvPr>
        </p:nvSpPr>
        <p:spPr/>
        <p:txBody>
          <a:bodyPr/>
          <a:lstStyle/>
          <a:p>
            <a:r>
              <a:rPr lang="en-GB"/>
              <a:t>Kyra Sebastian 1908711</a:t>
            </a:r>
          </a:p>
        </p:txBody>
      </p:sp>
      <p:sp>
        <p:nvSpPr>
          <p:cNvPr id="6" name="Slide Number Placeholder 5"/>
          <p:cNvSpPr>
            <a:spLocks noGrp="1"/>
          </p:cNvSpPr>
          <p:nvPr>
            <p:ph type="sldNum" sz="quarter" idx="12"/>
          </p:nvPr>
        </p:nvSpPr>
        <p:spPr/>
        <p:txBody>
          <a:bodyPr/>
          <a:lstStyle/>
          <a:p>
            <a:fld id="{67B406B7-05FC-4BC2-AB5E-AC6F3B87B6B1}" type="slidenum">
              <a:rPr lang="en-GB" smtClean="0"/>
              <a:pPr/>
              <a:t>‹#›</a:t>
            </a:fld>
            <a:endParaRPr lang="en-GB"/>
          </a:p>
        </p:txBody>
      </p:sp>
    </p:spTree>
    <p:extLst>
      <p:ext uri="{BB962C8B-B14F-4D97-AF65-F5344CB8AC3E}">
        <p14:creationId xmlns:p14="http://schemas.microsoft.com/office/powerpoint/2010/main" val="1893596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7B1794DC-45F8-486F-A2F1-EE6E804BABEA}" type="datetime1">
              <a:rPr lang="en-GB" smtClean="0"/>
              <a:t>15/01/2021</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GB"/>
              <a:t>Kyra Sebastian 1908711</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7B406B7-05FC-4BC2-AB5E-AC6F3B87B6B1}" type="slidenum">
              <a:rPr lang="en-GB" smtClean="0"/>
              <a:pPr/>
              <a:t>‹#›</a:t>
            </a:fld>
            <a:endParaRPr lang="en-GB"/>
          </a:p>
        </p:txBody>
      </p:sp>
    </p:spTree>
    <p:extLst>
      <p:ext uri="{BB962C8B-B14F-4D97-AF65-F5344CB8AC3E}">
        <p14:creationId xmlns:p14="http://schemas.microsoft.com/office/powerpoint/2010/main" val="1539310098"/>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177/0957154X19898997" TargetMode="External"/><Relationship Id="rId2" Type="http://schemas.openxmlformats.org/officeDocument/2006/relationships/hyperlink" Target="https://doi.org/10.1007/s12124-008-9070-y" TargetMode="External"/><Relationship Id="rId1" Type="http://schemas.openxmlformats.org/officeDocument/2006/relationships/slideLayout" Target="../slideLayouts/slideLayout2.xml"/><Relationship Id="rId5" Type="http://schemas.openxmlformats.org/officeDocument/2006/relationships/hyperlink" Target="https://aavs.org/cms/assets/uploads/2014/10/book_maternal-deprivation_photo-1.png?x82509" TargetMode="External"/><Relationship Id="rId4" Type="http://schemas.openxmlformats.org/officeDocument/2006/relationships/hyperlink" Target="https://www.google.com/url?sa=i&amp;url=https%3A%2F%2Fpages.uoregon.edu%2Fadoption%2Fstudies%2FHarlowMLE.htm&amp;psig=AOvVaw3EO60iIhExJ4jkiqCoWnTI&amp;ust=1610481289883000&amp;source=images&amp;cd=vfe&amp;ved=2ahUKEwignfC61JTuAhVB0IUKHXzIAskQr4kDegUIARCzAQ"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FF5F-E0DB-4FAD-9DB5-D40C73F85914}"/>
              </a:ext>
            </a:extLst>
          </p:cNvPr>
          <p:cNvSpPr>
            <a:spLocks noGrp="1"/>
          </p:cNvSpPr>
          <p:nvPr>
            <p:ph type="ctrTitle"/>
          </p:nvPr>
        </p:nvSpPr>
        <p:spPr>
          <a:xfrm>
            <a:off x="287383" y="287373"/>
            <a:ext cx="10245150" cy="3279916"/>
          </a:xfrm>
        </p:spPr>
        <p:txBody>
          <a:bodyPr>
            <a:noAutofit/>
          </a:bodyPr>
          <a:lstStyle/>
          <a:p>
            <a:r>
              <a:rPr lang="en-GB" sz="3200" dirty="0">
                <a:solidFill>
                  <a:schemeClr val="tx1"/>
                </a:solidFill>
                <a:latin typeface="Arial" panose="020B0604020202020204" pitchFamily="34" charset="0"/>
                <a:cs typeface="Arial" panose="020B0604020202020204" pitchFamily="34" charset="0"/>
              </a:rPr>
              <a:t>Harry Frederick Harlow</a:t>
            </a:r>
            <a:br>
              <a:rPr lang="en-GB" sz="3200" dirty="0">
                <a:solidFill>
                  <a:schemeClr val="tx1"/>
                </a:solidFill>
                <a:latin typeface="Arial" panose="020B0604020202020204" pitchFamily="34" charset="0"/>
                <a:cs typeface="Arial" panose="020B0604020202020204" pitchFamily="34" charset="0"/>
              </a:rPr>
            </a:br>
            <a:br>
              <a:rPr lang="en-GB" sz="3200" dirty="0">
                <a:solidFill>
                  <a:schemeClr val="tx1"/>
                </a:solidFill>
                <a:latin typeface="Arial" panose="020B0604020202020204" pitchFamily="34" charset="0"/>
                <a:cs typeface="Arial" panose="020B0604020202020204" pitchFamily="34" charset="0"/>
              </a:rPr>
            </a:br>
            <a:br>
              <a:rPr lang="en-GB" sz="3200" dirty="0">
                <a:solidFill>
                  <a:schemeClr val="tx1"/>
                </a:solidFill>
                <a:latin typeface="Arial" panose="020B0604020202020204" pitchFamily="34" charset="0"/>
                <a:cs typeface="Arial" panose="020B0604020202020204" pitchFamily="34" charset="0"/>
              </a:rPr>
            </a:br>
            <a:br>
              <a:rPr lang="en-GB" sz="32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‘the pit of despair’</a:t>
            </a:r>
          </a:p>
        </p:txBody>
      </p:sp>
      <p:sp>
        <p:nvSpPr>
          <p:cNvPr id="3" name="Subtitle 2">
            <a:extLst>
              <a:ext uri="{FF2B5EF4-FFF2-40B4-BE49-F238E27FC236}">
                <a16:creationId xmlns:a16="http://schemas.microsoft.com/office/drawing/2014/main" id="{C0155CF7-D797-44AE-83BD-CA38FD81A1A0}"/>
              </a:ext>
            </a:extLst>
          </p:cNvPr>
          <p:cNvSpPr>
            <a:spLocks noGrp="1"/>
          </p:cNvSpPr>
          <p:nvPr>
            <p:ph type="subTitle" idx="1"/>
          </p:nvPr>
        </p:nvSpPr>
        <p:spPr>
          <a:xfrm>
            <a:off x="300447" y="3801291"/>
            <a:ext cx="11599816" cy="2821578"/>
          </a:xfrm>
        </p:spPr>
        <p:txBody>
          <a:bodyPr>
            <a:normAutofit/>
          </a:bodyPr>
          <a:lstStyle/>
          <a:p>
            <a:pPr algn="l"/>
            <a:r>
              <a:rPr lang="en-GB" sz="2400" dirty="0">
                <a:solidFill>
                  <a:schemeClr val="tx1"/>
                </a:solidFill>
                <a:latin typeface="Arial" panose="020B0604020202020204" pitchFamily="34" charset="0"/>
                <a:cs typeface="Arial" panose="020B0604020202020204" pitchFamily="34" charset="0"/>
              </a:rPr>
              <a:t>American born Psychologist Harlow started his research using primates</a:t>
            </a:r>
          </a:p>
          <a:p>
            <a:pPr algn="l"/>
            <a:endParaRPr lang="en-GB" sz="2400" dirty="0">
              <a:solidFill>
                <a:schemeClr val="tx1"/>
              </a:solidFill>
              <a:latin typeface="Arial" panose="020B0604020202020204" pitchFamily="34" charset="0"/>
              <a:cs typeface="Arial" panose="020B0604020202020204" pitchFamily="34" charset="0"/>
            </a:endParaRPr>
          </a:p>
          <a:p>
            <a:pPr algn="l"/>
            <a:r>
              <a:rPr lang="en-GB" sz="2400" dirty="0">
                <a:solidFill>
                  <a:schemeClr val="tx1"/>
                </a:solidFill>
                <a:latin typeface="Arial" panose="020B0604020202020204" pitchFamily="34" charset="0"/>
                <a:cs typeface="Arial" panose="020B0604020202020204" pitchFamily="34" charset="0"/>
              </a:rPr>
              <a:t>Learning / Cognition / Memory were the key things Harlow studied</a:t>
            </a:r>
          </a:p>
          <a:p>
            <a:pPr algn="l"/>
            <a:endParaRPr lang="en-GB" sz="2400" dirty="0">
              <a:solidFill>
                <a:schemeClr val="tx1"/>
              </a:solidFill>
              <a:latin typeface="Arial" panose="020B0604020202020204" pitchFamily="34" charset="0"/>
              <a:cs typeface="Arial" panose="020B0604020202020204" pitchFamily="34" charset="0"/>
            </a:endParaRPr>
          </a:p>
          <a:p>
            <a:pPr algn="l"/>
            <a:r>
              <a:rPr lang="en-GB" sz="2400" dirty="0">
                <a:solidFill>
                  <a:schemeClr val="tx1"/>
                </a:solidFill>
                <a:latin typeface="Arial" panose="020B0604020202020204" pitchFamily="34" charset="0"/>
                <a:cs typeface="Arial" panose="020B0604020202020204" pitchFamily="34" charset="0"/>
              </a:rPr>
              <a:t>Following Bowlby’s experiments Harlow created his own using monkeys </a:t>
            </a:r>
          </a:p>
        </p:txBody>
      </p:sp>
      <p:pic>
        <p:nvPicPr>
          <p:cNvPr id="6" name="Picture 5" descr="A picture containing text, person, person, older&#10;&#10;Description automatically generated">
            <a:extLst>
              <a:ext uri="{FF2B5EF4-FFF2-40B4-BE49-F238E27FC236}">
                <a16:creationId xmlns:a16="http://schemas.microsoft.com/office/drawing/2014/main" id="{0C51131F-7304-4C0E-ABE4-8301E01B73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4683" y="520504"/>
            <a:ext cx="3010485" cy="2908495"/>
          </a:xfrm>
          <a:prstGeom prst="rect">
            <a:avLst/>
          </a:prstGeom>
        </p:spPr>
      </p:pic>
      <p:sp>
        <p:nvSpPr>
          <p:cNvPr id="7" name="Footer Placeholder 6">
            <a:extLst>
              <a:ext uri="{FF2B5EF4-FFF2-40B4-BE49-F238E27FC236}">
                <a16:creationId xmlns:a16="http://schemas.microsoft.com/office/drawing/2014/main" id="{CAC910AF-1CF1-4242-8C73-3E3301051FBE}"/>
              </a:ext>
            </a:extLst>
          </p:cNvPr>
          <p:cNvSpPr>
            <a:spLocks noGrp="1"/>
          </p:cNvSpPr>
          <p:nvPr>
            <p:ph type="ftr" sz="quarter" idx="11"/>
          </p:nvPr>
        </p:nvSpPr>
        <p:spPr/>
        <p:txBody>
          <a:bodyPr/>
          <a:lstStyle/>
          <a:p>
            <a:r>
              <a:rPr lang="en-GB"/>
              <a:t>Kyra Sebastian 1908711</a:t>
            </a:r>
          </a:p>
        </p:txBody>
      </p:sp>
    </p:spTree>
    <p:extLst>
      <p:ext uri="{BB962C8B-B14F-4D97-AF65-F5344CB8AC3E}">
        <p14:creationId xmlns:p14="http://schemas.microsoft.com/office/powerpoint/2010/main" val="269891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A2EA6A6-CD0C-4CFD-8EC2-AA44F9870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558564" y="609600"/>
            <a:ext cx="3912583" cy="1356360"/>
          </a:xfrm>
        </p:spPr>
        <p:txBody>
          <a:bodyPr>
            <a:normAutofit/>
          </a:bodyPr>
          <a:lstStyle/>
          <a:p>
            <a:r>
              <a:rPr lang="en-US" sz="3200"/>
              <a:t>THE STUDIES</a:t>
            </a:r>
          </a:p>
        </p:txBody>
      </p:sp>
      <p:pic>
        <p:nvPicPr>
          <p:cNvPr id="5" name="Picture 4">
            <a:extLst>
              <a:ext uri="{FF2B5EF4-FFF2-40B4-BE49-F238E27FC236}">
                <a16:creationId xmlns:a16="http://schemas.microsoft.com/office/drawing/2014/main" id="{541F6F7E-E71B-4CEF-8E1D-235D8CD79C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2064" y="1183589"/>
            <a:ext cx="6045576" cy="4488840"/>
          </a:xfrm>
          <a:prstGeom prst="rect">
            <a:avLst/>
          </a:prstGeom>
        </p:spPr>
      </p:pic>
      <p:sp>
        <p:nvSpPr>
          <p:cNvPr id="3" name="Content Placeholder 2"/>
          <p:cNvSpPr>
            <a:spLocks noGrp="1"/>
          </p:cNvSpPr>
          <p:nvPr>
            <p:ph idx="1"/>
          </p:nvPr>
        </p:nvSpPr>
        <p:spPr>
          <a:xfrm>
            <a:off x="7558564" y="2057400"/>
            <a:ext cx="3912583" cy="4038600"/>
          </a:xfrm>
        </p:spPr>
        <p:txBody>
          <a:bodyPr>
            <a:normAutofit/>
          </a:bodyPr>
          <a:lstStyle/>
          <a:p>
            <a:endParaRPr lang="en-US" sz="1600"/>
          </a:p>
          <a:p>
            <a:endParaRPr lang="en-US" sz="1600"/>
          </a:p>
          <a:p>
            <a:r>
              <a:rPr lang="en-US" sz="1600"/>
              <a:t>Separated rhesus macaque monkeys from birth</a:t>
            </a:r>
          </a:p>
          <a:p>
            <a:r>
              <a:rPr lang="en-US" sz="1600"/>
              <a:t>Lived in isolation</a:t>
            </a:r>
          </a:p>
          <a:p>
            <a:r>
              <a:rPr lang="en-US" sz="1600"/>
              <a:t>Followed on from Bowlby’s ‘hospital’ experiment using monkeys</a:t>
            </a:r>
          </a:p>
          <a:p>
            <a:r>
              <a:rPr lang="en-US" sz="1600"/>
              <a:t>Using metal and soft blankets</a:t>
            </a:r>
          </a:p>
          <a:p>
            <a:r>
              <a:rPr lang="en-US" sz="1600"/>
              <a:t>Moving onto deeper isolation</a:t>
            </a:r>
          </a:p>
          <a:p>
            <a:r>
              <a:rPr lang="en-US" sz="1600"/>
              <a:t>Vertical chambers</a:t>
            </a:r>
          </a:p>
          <a:p>
            <a:r>
              <a:rPr lang="en-US" sz="1600"/>
              <a:t>Clear signs of depression and despair </a:t>
            </a:r>
          </a:p>
          <a:p>
            <a:endParaRPr lang="en-US" sz="1600"/>
          </a:p>
        </p:txBody>
      </p:sp>
      <p:sp>
        <p:nvSpPr>
          <p:cNvPr id="6" name="Footer Placeholder 5">
            <a:extLst>
              <a:ext uri="{FF2B5EF4-FFF2-40B4-BE49-F238E27FC236}">
                <a16:creationId xmlns:a16="http://schemas.microsoft.com/office/drawing/2014/main" id="{80EAB291-DA90-4361-B806-C457072BF388}"/>
              </a:ext>
            </a:extLst>
          </p:cNvPr>
          <p:cNvSpPr>
            <a:spLocks noGrp="1"/>
          </p:cNvSpPr>
          <p:nvPr>
            <p:ph type="ftr" sz="quarter" idx="11"/>
          </p:nvPr>
        </p:nvSpPr>
        <p:spPr/>
        <p:txBody>
          <a:bodyPr/>
          <a:lstStyle/>
          <a:p>
            <a:r>
              <a:rPr lang="en-GB"/>
              <a:t>Kyra Sebastian 1908711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56899"/>
            <a:ext cx="9875520" cy="1356360"/>
          </a:xfrm>
        </p:spPr>
        <p:txBody>
          <a:bodyPr/>
          <a:lstStyle/>
          <a:p>
            <a:pPr algn="ctr"/>
            <a:r>
              <a:rPr lang="en-GB" b="1" dirty="0">
                <a:solidFill>
                  <a:schemeClr val="tx1"/>
                </a:solidFill>
                <a:latin typeface="Arial" pitchFamily="34" charset="0"/>
                <a:cs typeface="Arial" pitchFamily="34" charset="0"/>
              </a:rPr>
              <a:t>Ethical Issues</a:t>
            </a:r>
            <a:endParaRPr lang="en-US" dirty="0"/>
          </a:p>
        </p:txBody>
      </p:sp>
      <p:sp>
        <p:nvSpPr>
          <p:cNvPr id="3" name="Content Placeholder 2"/>
          <p:cNvSpPr>
            <a:spLocks noGrp="1"/>
          </p:cNvSpPr>
          <p:nvPr>
            <p:ph idx="1"/>
          </p:nvPr>
        </p:nvSpPr>
        <p:spPr>
          <a:xfrm>
            <a:off x="457200" y="1534879"/>
            <a:ext cx="11299371" cy="4878983"/>
          </a:xfrm>
        </p:spPr>
        <p:txBody>
          <a:bodyPr>
            <a:normAutofit/>
          </a:bodyPr>
          <a:lstStyle/>
          <a:p>
            <a:endParaRPr lang="en-US" sz="2400" dirty="0">
              <a:latin typeface="Arial" pitchFamily="34" charset="0"/>
              <a:cs typeface="Arial" pitchFamily="34" charset="0"/>
            </a:endParaRPr>
          </a:p>
          <a:p>
            <a:r>
              <a:rPr lang="en-US" sz="2400" dirty="0">
                <a:latin typeface="Arial" pitchFamily="34" charset="0"/>
                <a:cs typeface="Arial" pitchFamily="34" charset="0"/>
              </a:rPr>
              <a:t>Is the little information gained worth the pain and suffering to the test subjects?</a:t>
            </a:r>
          </a:p>
          <a:p>
            <a:endParaRPr lang="en-US" sz="2400" dirty="0">
              <a:latin typeface="Arial" pitchFamily="34" charset="0"/>
              <a:cs typeface="Arial" pitchFamily="34" charset="0"/>
            </a:endParaRPr>
          </a:p>
          <a:p>
            <a:r>
              <a:rPr lang="en-US" sz="2400" dirty="0">
                <a:latin typeface="Arial" pitchFamily="34" charset="0"/>
                <a:cs typeface="Arial" pitchFamily="34" charset="0"/>
              </a:rPr>
              <a:t>Taking something out of its own environment</a:t>
            </a:r>
          </a:p>
          <a:p>
            <a:endParaRPr lang="en-US" sz="2400" dirty="0">
              <a:latin typeface="Arial" pitchFamily="34" charset="0"/>
              <a:cs typeface="Arial" pitchFamily="34" charset="0"/>
            </a:endParaRPr>
          </a:p>
          <a:p>
            <a:r>
              <a:rPr lang="en-US" sz="2400" dirty="0">
                <a:latin typeface="Arial" pitchFamily="34" charset="0"/>
                <a:cs typeface="Arial" pitchFamily="34" charset="0"/>
              </a:rPr>
              <a:t>Do animals have the same reactions as humans</a:t>
            </a:r>
          </a:p>
          <a:p>
            <a:endParaRPr lang="en-US" sz="2400" dirty="0">
              <a:latin typeface="Arial" pitchFamily="34" charset="0"/>
              <a:cs typeface="Arial" pitchFamily="34" charset="0"/>
            </a:endParaRPr>
          </a:p>
          <a:p>
            <a:r>
              <a:rPr lang="en-US" sz="2400" dirty="0">
                <a:latin typeface="Arial" pitchFamily="34" charset="0"/>
                <a:cs typeface="Arial" pitchFamily="34" charset="0"/>
              </a:rPr>
              <a:t>How much did Harlow and his team care for the monkeys well being, animal welfare acts were in place during that time, but researchers still used extreme measures</a:t>
            </a: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p:txBody>
      </p:sp>
      <p:sp>
        <p:nvSpPr>
          <p:cNvPr id="4" name="Footer Placeholder 3">
            <a:extLst>
              <a:ext uri="{FF2B5EF4-FFF2-40B4-BE49-F238E27FC236}">
                <a16:creationId xmlns:a16="http://schemas.microsoft.com/office/drawing/2014/main" id="{0C4454F8-862E-4249-87AD-4E37DE3DAA4D}"/>
              </a:ext>
            </a:extLst>
          </p:cNvPr>
          <p:cNvSpPr>
            <a:spLocks noGrp="1"/>
          </p:cNvSpPr>
          <p:nvPr>
            <p:ph type="ftr" sz="quarter" idx="11"/>
          </p:nvPr>
        </p:nvSpPr>
        <p:spPr/>
        <p:txBody>
          <a:bodyPr/>
          <a:lstStyle/>
          <a:p>
            <a:r>
              <a:rPr lang="en-GB"/>
              <a:t>Kyra Sebastian 1908711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43000" y="609600"/>
            <a:ext cx="9875520" cy="1356360"/>
          </a:xfrm>
        </p:spPr>
        <p:txBody>
          <a:bodyPr>
            <a:normAutofit/>
          </a:bodyPr>
          <a:lstStyle/>
          <a:p>
            <a:r>
              <a:rPr lang="en-GB" b="1">
                <a:solidFill>
                  <a:srgbClr val="FFFFFF"/>
                </a:solidFill>
                <a:latin typeface="Arial" pitchFamily="34" charset="0"/>
                <a:cs typeface="Arial" pitchFamily="34" charset="0"/>
              </a:rPr>
              <a:t>Psychological Controversy</a:t>
            </a:r>
            <a:endParaRPr lang="en-US" b="1">
              <a:solidFill>
                <a:srgbClr val="FFFFFF"/>
              </a:solidFill>
              <a:latin typeface="Arial" pitchFamily="34" charset="0"/>
              <a:cs typeface="Arial" pitchFamily="34" charset="0"/>
            </a:endParaRP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3000" y="2852530"/>
            <a:ext cx="9872871" cy="3243469"/>
          </a:xfrm>
        </p:spPr>
        <p:txBody>
          <a:bodyPr>
            <a:normAutofit/>
          </a:bodyPr>
          <a:lstStyle/>
          <a:p>
            <a:r>
              <a:rPr lang="en-GB" dirty="0">
                <a:solidFill>
                  <a:schemeClr val="tx1"/>
                </a:solidFill>
                <a:latin typeface="Arial" pitchFamily="34" charset="0"/>
                <a:cs typeface="Arial" pitchFamily="34" charset="0"/>
              </a:rPr>
              <a:t>Disproved some behaviourist approach idea’s</a:t>
            </a:r>
          </a:p>
          <a:p>
            <a:endParaRPr lang="en-GB" dirty="0">
              <a:solidFill>
                <a:schemeClr val="tx1"/>
              </a:solidFill>
              <a:latin typeface="Arial" pitchFamily="34" charset="0"/>
              <a:cs typeface="Arial" pitchFamily="34" charset="0"/>
            </a:endParaRPr>
          </a:p>
          <a:p>
            <a:r>
              <a:rPr lang="en-GB" dirty="0">
                <a:solidFill>
                  <a:schemeClr val="tx1"/>
                </a:solidFill>
                <a:latin typeface="Arial" pitchFamily="34" charset="0"/>
                <a:cs typeface="Arial" pitchFamily="34" charset="0"/>
              </a:rPr>
              <a:t>Showing isolation can lead to long term mental health trauma</a:t>
            </a:r>
          </a:p>
          <a:p>
            <a:endParaRPr lang="en-GB" dirty="0">
              <a:solidFill>
                <a:schemeClr val="tx1"/>
              </a:solidFill>
              <a:latin typeface="Arial" pitchFamily="34" charset="0"/>
              <a:cs typeface="Arial" pitchFamily="34" charset="0"/>
            </a:endParaRPr>
          </a:p>
          <a:p>
            <a:r>
              <a:rPr lang="en-GB" dirty="0">
                <a:solidFill>
                  <a:schemeClr val="tx1"/>
                </a:solidFill>
                <a:latin typeface="Arial" pitchFamily="34" charset="0"/>
                <a:cs typeface="Arial" pitchFamily="34" charset="0"/>
              </a:rPr>
              <a:t>In the 50/60’s mental institutes used isolation </a:t>
            </a:r>
          </a:p>
          <a:p>
            <a:endParaRPr lang="en-GB" dirty="0">
              <a:solidFill>
                <a:schemeClr val="tx1"/>
              </a:solidFill>
              <a:latin typeface="Arial" pitchFamily="34" charset="0"/>
              <a:cs typeface="Arial" pitchFamily="34" charset="0"/>
            </a:endParaRPr>
          </a:p>
        </p:txBody>
      </p:sp>
      <p:sp>
        <p:nvSpPr>
          <p:cNvPr id="4" name="Footer Placeholder 3">
            <a:extLst>
              <a:ext uri="{FF2B5EF4-FFF2-40B4-BE49-F238E27FC236}">
                <a16:creationId xmlns:a16="http://schemas.microsoft.com/office/drawing/2014/main" id="{65789ACA-B244-4B42-8D78-79391C82D90F}"/>
              </a:ext>
            </a:extLst>
          </p:cNvPr>
          <p:cNvSpPr>
            <a:spLocks noGrp="1"/>
          </p:cNvSpPr>
          <p:nvPr>
            <p:ph type="ftr" sz="quarter" idx="11"/>
          </p:nvPr>
        </p:nvSpPr>
        <p:spPr/>
        <p:txBody>
          <a:bodyPr/>
          <a:lstStyle/>
          <a:p>
            <a:r>
              <a:rPr lang="en-GB"/>
              <a:t>Kyra Sebastian 1908711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41ABC-E688-4FBD-BB06-6EA3BA9FA281}"/>
              </a:ext>
            </a:extLst>
          </p:cNvPr>
          <p:cNvSpPr>
            <a:spLocks noGrp="1"/>
          </p:cNvSpPr>
          <p:nvPr>
            <p:ph type="title"/>
          </p:nvPr>
        </p:nvSpPr>
        <p:spPr/>
        <p:txBody>
          <a:bodyPr/>
          <a:lstStyle/>
          <a:p>
            <a:pPr algn="ctr"/>
            <a:r>
              <a:rPr lang="en-GB" dirty="0"/>
              <a:t>Reference list</a:t>
            </a:r>
            <a:br>
              <a:rPr lang="en-GB" dirty="0"/>
            </a:br>
            <a:endParaRPr lang="en-GB" dirty="0"/>
          </a:p>
        </p:txBody>
      </p:sp>
      <p:sp>
        <p:nvSpPr>
          <p:cNvPr id="3" name="Content Placeholder 2">
            <a:extLst>
              <a:ext uri="{FF2B5EF4-FFF2-40B4-BE49-F238E27FC236}">
                <a16:creationId xmlns:a16="http://schemas.microsoft.com/office/drawing/2014/main" id="{E42C9ACA-98B3-48AC-B1CC-5DC5BA996013}"/>
              </a:ext>
            </a:extLst>
          </p:cNvPr>
          <p:cNvSpPr>
            <a:spLocks noGrp="1"/>
          </p:cNvSpPr>
          <p:nvPr>
            <p:ph idx="1"/>
          </p:nvPr>
        </p:nvSpPr>
        <p:spPr/>
        <p:txBody>
          <a:bodyPr>
            <a:normAutofit fontScale="85000" lnSpcReduction="20000"/>
          </a:bodyPr>
          <a:lstStyle/>
          <a:p>
            <a:r>
              <a:rPr lang="en-US" dirty="0">
                <a:solidFill>
                  <a:srgbClr val="212121"/>
                </a:solidFill>
                <a:latin typeface="Segoe UI" panose="020B0502040204020203" pitchFamily="34" charset="0"/>
              </a:rPr>
              <a:t>Leroy, H. (2008). Harry Harlow: From the other side of the desk. Integrative, psychological, behavioral. </a:t>
            </a:r>
            <a:r>
              <a:rPr lang="en-US" dirty="0">
                <a:solidFill>
                  <a:srgbClr val="212121"/>
                </a:solidFill>
                <a:latin typeface="Segoe UI" panose="020B0502040204020203" pitchFamily="34" charset="0"/>
                <a:hlinkClick r:id="rId2"/>
              </a:rPr>
              <a:t>https://doi.org/10.1007/s12124-008-9070-y</a:t>
            </a:r>
            <a:endParaRPr lang="en-US" dirty="0">
              <a:solidFill>
                <a:srgbClr val="212121"/>
              </a:solidFill>
              <a:latin typeface="Segoe UI" panose="020B0502040204020203" pitchFamily="34" charset="0"/>
            </a:endParaRPr>
          </a:p>
          <a:p>
            <a:r>
              <a:rPr lang="en-US" b="0" i="0" dirty="0">
                <a:solidFill>
                  <a:srgbClr val="212121"/>
                </a:solidFill>
                <a:effectLst/>
                <a:latin typeface="Segoe UI" panose="020B0502040204020203" pitchFamily="34" charset="0"/>
              </a:rPr>
              <a:t>Prescott, M. (2010). Ethics of primate use. Advances in science and research, vol 5, 2010. Doi:10.5194/asr-5-11-2010 </a:t>
            </a:r>
          </a:p>
          <a:p>
            <a:r>
              <a:rPr lang="en-US" dirty="0">
                <a:solidFill>
                  <a:srgbClr val="212121"/>
                </a:solidFill>
                <a:latin typeface="Segoe UI" panose="020B0502040204020203" pitchFamily="34" charset="0"/>
              </a:rPr>
              <a:t>Saucier, A., Cain, E. (2006). The foundations of attitudes about animal research. Ethics and Behavior 16: 117-133</a:t>
            </a:r>
          </a:p>
          <a:p>
            <a:r>
              <a:rPr lang="en-US" dirty="0">
                <a:solidFill>
                  <a:srgbClr val="212121"/>
                </a:solidFill>
                <a:latin typeface="Segoe UI" panose="020B0502040204020203" pitchFamily="34" charset="0"/>
              </a:rPr>
              <a:t>V</a:t>
            </a:r>
            <a:r>
              <a:rPr lang="en-US" b="0" i="0" dirty="0">
                <a:solidFill>
                  <a:srgbClr val="212121"/>
                </a:solidFill>
                <a:effectLst/>
                <a:latin typeface="Segoe UI" panose="020B0502040204020203" pitchFamily="34" charset="0"/>
              </a:rPr>
              <a:t>an </a:t>
            </a:r>
            <a:r>
              <a:rPr lang="en-US" b="0" i="0" dirty="0" err="1">
                <a:solidFill>
                  <a:srgbClr val="212121"/>
                </a:solidFill>
                <a:effectLst/>
                <a:latin typeface="Segoe UI" panose="020B0502040204020203" pitchFamily="34" charset="0"/>
              </a:rPr>
              <a:t>Rosmalen</a:t>
            </a:r>
            <a:r>
              <a:rPr lang="en-US" b="0" i="0" dirty="0">
                <a:solidFill>
                  <a:srgbClr val="212121"/>
                </a:solidFill>
                <a:effectLst/>
                <a:latin typeface="Segoe UI" panose="020B0502040204020203" pitchFamily="34" charset="0"/>
              </a:rPr>
              <a:t>, L., van der Veer, R., &amp; van der Horst, F. C. (2020). The nature of love: Harlow, Bowlby and Bettelheim on affectionless mothers. </a:t>
            </a:r>
            <a:r>
              <a:rPr lang="en-US" b="0" i="1" dirty="0">
                <a:solidFill>
                  <a:srgbClr val="212121"/>
                </a:solidFill>
                <a:effectLst/>
                <a:latin typeface="Segoe UI" panose="020B0502040204020203" pitchFamily="34" charset="0"/>
              </a:rPr>
              <a:t>History of psychiatry</a:t>
            </a:r>
            <a:r>
              <a:rPr lang="en-US" b="0" i="0" dirty="0">
                <a:solidFill>
                  <a:srgbClr val="212121"/>
                </a:solidFill>
                <a:effectLst/>
                <a:latin typeface="Segoe UI" panose="020B0502040204020203" pitchFamily="34" charset="0"/>
              </a:rPr>
              <a:t>, </a:t>
            </a:r>
            <a:r>
              <a:rPr lang="en-US" b="0" i="1" dirty="0">
                <a:solidFill>
                  <a:srgbClr val="212121"/>
                </a:solidFill>
                <a:effectLst/>
                <a:latin typeface="Segoe UI" panose="020B0502040204020203" pitchFamily="34" charset="0"/>
              </a:rPr>
              <a:t>31</a:t>
            </a:r>
            <a:r>
              <a:rPr lang="en-US" b="0" i="0" dirty="0">
                <a:solidFill>
                  <a:srgbClr val="212121"/>
                </a:solidFill>
                <a:effectLst/>
                <a:latin typeface="Segoe UI" panose="020B0502040204020203" pitchFamily="34" charset="0"/>
              </a:rPr>
              <a:t>(2), 227–231. </a:t>
            </a:r>
            <a:r>
              <a:rPr lang="en-US" b="0" i="0" dirty="0">
                <a:solidFill>
                  <a:srgbClr val="212121"/>
                </a:solidFill>
                <a:effectLst/>
                <a:latin typeface="Segoe UI" panose="020B0502040204020203" pitchFamily="34" charset="0"/>
                <a:hlinkClick r:id="rId3"/>
              </a:rPr>
              <a:t>https://doi.org/10.1177/0957154X19898997</a:t>
            </a:r>
            <a:endParaRPr lang="en-GB" b="0" i="0" dirty="0">
              <a:solidFill>
                <a:srgbClr val="212121"/>
              </a:solidFill>
              <a:effectLst/>
              <a:latin typeface="Segoe UI" panose="020B0502040204020203" pitchFamily="34" charset="0"/>
            </a:endParaRPr>
          </a:p>
          <a:p>
            <a:r>
              <a:rPr lang="en-GB" dirty="0">
                <a:hlinkClick r:id="rId4"/>
              </a:rPr>
              <a:t>https://www.google.com/url?sa=i&amp;url=https%3A%2F%2Fpages.uoregon.edu%2Fadoption%2Fstudies%2FHarlowMLE.htm&amp;psig=AOvVaw3EO60iIhExJ4jkiqCoWnTI&amp;ust=1610481289883000&amp;source=images&amp;cd=vfe&amp;ved=2ahUKEwignfC61JTuAhVB0IUKHXzIAskQr4kDegUIARCzAQ</a:t>
            </a:r>
            <a:r>
              <a:rPr lang="en-GB" dirty="0"/>
              <a:t> (slide 1 picture)</a:t>
            </a:r>
          </a:p>
          <a:p>
            <a:r>
              <a:rPr lang="en-GB" dirty="0">
                <a:hlinkClick r:id="rId5"/>
              </a:rPr>
              <a:t>https://aavs.org/cms/assets/uploads/2014/10/book_maternal-deprivation_photo-1.png?x82509</a:t>
            </a:r>
            <a:r>
              <a:rPr lang="en-GB" dirty="0"/>
              <a:t> (slide 2 picture)</a:t>
            </a:r>
          </a:p>
          <a:p>
            <a:endParaRPr lang="en-GB" dirty="0"/>
          </a:p>
        </p:txBody>
      </p:sp>
      <p:sp>
        <p:nvSpPr>
          <p:cNvPr id="4" name="Footer Placeholder 3">
            <a:extLst>
              <a:ext uri="{FF2B5EF4-FFF2-40B4-BE49-F238E27FC236}">
                <a16:creationId xmlns:a16="http://schemas.microsoft.com/office/drawing/2014/main" id="{0EF6F457-5BEB-4ED1-8FCA-87F452444B7E}"/>
              </a:ext>
            </a:extLst>
          </p:cNvPr>
          <p:cNvSpPr>
            <a:spLocks noGrp="1"/>
          </p:cNvSpPr>
          <p:nvPr>
            <p:ph type="ftr" sz="quarter" idx="11"/>
          </p:nvPr>
        </p:nvSpPr>
        <p:spPr/>
        <p:txBody>
          <a:bodyPr/>
          <a:lstStyle/>
          <a:p>
            <a:r>
              <a:rPr lang="en-GB"/>
              <a:t>Kyra Sebastian 1908711</a:t>
            </a:r>
          </a:p>
        </p:txBody>
      </p:sp>
    </p:spTree>
    <p:extLst>
      <p:ext uri="{BB962C8B-B14F-4D97-AF65-F5344CB8AC3E}">
        <p14:creationId xmlns:p14="http://schemas.microsoft.com/office/powerpoint/2010/main" val="2392618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AFCC5-01EC-40FD-B0D8-255A7D22C3AA}"/>
              </a:ext>
            </a:extLst>
          </p:cNvPr>
          <p:cNvSpPr>
            <a:spLocks noGrp="1"/>
          </p:cNvSpPr>
          <p:nvPr>
            <p:ph type="title"/>
          </p:nvPr>
        </p:nvSpPr>
        <p:spPr/>
        <p:txBody>
          <a:bodyPr/>
          <a:lstStyle/>
          <a:p>
            <a:r>
              <a:rPr lang="en-GB" dirty="0"/>
              <a:t>Verbal script used</a:t>
            </a:r>
            <a:br>
              <a:rPr lang="en-GB" dirty="0"/>
            </a:br>
            <a:endParaRPr lang="en-GB" dirty="0"/>
          </a:p>
        </p:txBody>
      </p:sp>
      <p:sp>
        <p:nvSpPr>
          <p:cNvPr id="3" name="Content Placeholder 2">
            <a:extLst>
              <a:ext uri="{FF2B5EF4-FFF2-40B4-BE49-F238E27FC236}">
                <a16:creationId xmlns:a16="http://schemas.microsoft.com/office/drawing/2014/main" id="{71A68790-2ED7-4EAA-926F-953D85535E8E}"/>
              </a:ext>
            </a:extLst>
          </p:cNvPr>
          <p:cNvSpPr>
            <a:spLocks noGrp="1"/>
          </p:cNvSpPr>
          <p:nvPr>
            <p:ph idx="1"/>
          </p:nvPr>
        </p:nvSpPr>
        <p:spPr/>
        <p:txBody>
          <a:bodyPr>
            <a:normAutofit fontScale="92500" lnSpcReduction="10000"/>
          </a:bodyPr>
          <a:lstStyle/>
          <a:p>
            <a:r>
              <a:rPr lang="en-GB" dirty="0"/>
              <a:t>We start with a little back ground information on Harry Harlow, born in American, studied at Stanford University he originally started out doing an English degree but soon changed his major to psychology.</a:t>
            </a:r>
          </a:p>
          <a:p>
            <a:r>
              <a:rPr lang="en-GB" dirty="0"/>
              <a:t>He went onto became a professor at the University of Wisconsin, whilst in this position Harlow tried having a laboratory build in his vision but was refused by the governing bodies so he enlisted the help of a number of his students. They sourced a local building which became known as the ‘Primate laboratory’.</a:t>
            </a:r>
          </a:p>
          <a:p>
            <a:r>
              <a:rPr lang="en-GB" dirty="0"/>
              <a:t>Harlow focused on work directly with Rhesus macaque monkey's, particularly interested in the primates learning, cognition and memory skills.</a:t>
            </a:r>
          </a:p>
          <a:p>
            <a:r>
              <a:rPr lang="en-GB" dirty="0"/>
              <a:t>He won many awards for his research as well as securing positions including head of human resources within the army, head of the anthropology &amp; psychology </a:t>
            </a:r>
            <a:r>
              <a:rPr lang="en-GB" dirty="0" err="1"/>
              <a:t>psychology</a:t>
            </a:r>
            <a:r>
              <a:rPr lang="en-GB" dirty="0"/>
              <a:t> national research department and became the president of the American psychological association.</a:t>
            </a:r>
          </a:p>
        </p:txBody>
      </p:sp>
      <p:sp>
        <p:nvSpPr>
          <p:cNvPr id="4" name="Footer Placeholder 3">
            <a:extLst>
              <a:ext uri="{FF2B5EF4-FFF2-40B4-BE49-F238E27FC236}">
                <a16:creationId xmlns:a16="http://schemas.microsoft.com/office/drawing/2014/main" id="{0DE7B6F2-CD1C-4208-B4F3-0F583BF28933}"/>
              </a:ext>
            </a:extLst>
          </p:cNvPr>
          <p:cNvSpPr>
            <a:spLocks noGrp="1"/>
          </p:cNvSpPr>
          <p:nvPr>
            <p:ph type="ftr" sz="quarter" idx="11"/>
          </p:nvPr>
        </p:nvSpPr>
        <p:spPr/>
        <p:txBody>
          <a:bodyPr/>
          <a:lstStyle/>
          <a:p>
            <a:r>
              <a:rPr lang="en-GB"/>
              <a:t>Kyra Sebastian 1908711 page 1 scripted</a:t>
            </a:r>
          </a:p>
        </p:txBody>
      </p:sp>
    </p:spTree>
    <p:extLst>
      <p:ext uri="{BB962C8B-B14F-4D97-AF65-F5344CB8AC3E}">
        <p14:creationId xmlns:p14="http://schemas.microsoft.com/office/powerpoint/2010/main" val="2363634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7EFFD-08FA-4DB0-B63C-FDEAC5F6E8C2}"/>
              </a:ext>
            </a:extLst>
          </p:cNvPr>
          <p:cNvSpPr>
            <a:spLocks noGrp="1"/>
          </p:cNvSpPr>
          <p:nvPr>
            <p:ph type="title"/>
          </p:nvPr>
        </p:nvSpPr>
        <p:spPr>
          <a:xfrm>
            <a:off x="1143000" y="609600"/>
            <a:ext cx="9875520" cy="152400"/>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E129315C-D855-420D-BEAA-E31123BBF5D1}"/>
              </a:ext>
            </a:extLst>
          </p:cNvPr>
          <p:cNvSpPr>
            <a:spLocks noGrp="1"/>
          </p:cNvSpPr>
          <p:nvPr>
            <p:ph idx="1"/>
          </p:nvPr>
        </p:nvSpPr>
        <p:spPr>
          <a:xfrm>
            <a:off x="1143000" y="762001"/>
            <a:ext cx="9872871" cy="5334000"/>
          </a:xfrm>
        </p:spPr>
        <p:txBody>
          <a:bodyPr>
            <a:normAutofit lnSpcReduction="10000"/>
          </a:bodyPr>
          <a:lstStyle/>
          <a:p>
            <a:r>
              <a:rPr lang="en-GB" dirty="0"/>
              <a:t>Harry Harlow became increasingly interested in John Bowlby's research studying attachment theory, both Harlow and Bowlby's work are often spoken in tandem. Bowlby preferences working directly with patience as a clinician where as Harlow preferred to experiment scientifically, both men however would push the previous study boundaries especially psychoanalytic and learning theorists explanations which where the biggest influences of the 1930’s. There are arguments that Harlow's experiments did not bias or guiled Bowlby's interests and vice versa.</a:t>
            </a:r>
          </a:p>
          <a:p>
            <a:r>
              <a:rPr lang="en-GB" dirty="0"/>
              <a:t>Harlow specialised in only using the Rhesus macaque monkeys, he kept them in isolation from birth and used information he studied watching them in regards to how they would gravitate towards the soft cloth in the bottom of their cage and cuddling it. He decided he could look at the attachment theory setting up a experiment using wooden and/or metal feeding instrument's along side a similar instrument that was covered in soft cloth, sometimes with a welcoming face drawn on. The results showed the monkeys would take food from the less inviting feeders and then return to the cloth covered items possibly proving that they saw these as a surrogate mother figure and they didn’t stay with the one only providing food.</a:t>
            </a:r>
          </a:p>
        </p:txBody>
      </p:sp>
      <p:sp>
        <p:nvSpPr>
          <p:cNvPr id="4" name="Footer Placeholder 3">
            <a:extLst>
              <a:ext uri="{FF2B5EF4-FFF2-40B4-BE49-F238E27FC236}">
                <a16:creationId xmlns:a16="http://schemas.microsoft.com/office/drawing/2014/main" id="{EE264F85-08D3-46E2-9044-102425C58A39}"/>
              </a:ext>
            </a:extLst>
          </p:cNvPr>
          <p:cNvSpPr>
            <a:spLocks noGrp="1"/>
          </p:cNvSpPr>
          <p:nvPr>
            <p:ph type="ftr" sz="quarter" idx="11"/>
          </p:nvPr>
        </p:nvSpPr>
        <p:spPr/>
        <p:txBody>
          <a:bodyPr/>
          <a:lstStyle/>
          <a:p>
            <a:r>
              <a:rPr lang="en-GB"/>
              <a:t>Kyra Sebastian 1908711 page 2 scripted</a:t>
            </a:r>
          </a:p>
        </p:txBody>
      </p:sp>
    </p:spTree>
    <p:extLst>
      <p:ext uri="{BB962C8B-B14F-4D97-AF65-F5344CB8AC3E}">
        <p14:creationId xmlns:p14="http://schemas.microsoft.com/office/powerpoint/2010/main" val="4161155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135B-6476-40DB-8757-75BB8BE9F34B}"/>
              </a:ext>
            </a:extLst>
          </p:cNvPr>
          <p:cNvSpPr>
            <a:spLocks noGrp="1"/>
          </p:cNvSpPr>
          <p:nvPr>
            <p:ph type="title"/>
          </p:nvPr>
        </p:nvSpPr>
        <p:spPr>
          <a:xfrm>
            <a:off x="1158240" y="552328"/>
            <a:ext cx="9875520" cy="113716"/>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ECFED1E1-8B07-4425-821B-B51752245A42}"/>
              </a:ext>
            </a:extLst>
          </p:cNvPr>
          <p:cNvSpPr>
            <a:spLocks noGrp="1"/>
          </p:cNvSpPr>
          <p:nvPr>
            <p:ph idx="1"/>
          </p:nvPr>
        </p:nvSpPr>
        <p:spPr>
          <a:xfrm>
            <a:off x="1143000" y="666044"/>
            <a:ext cx="9872871" cy="5429956"/>
          </a:xfrm>
        </p:spPr>
        <p:txBody>
          <a:bodyPr/>
          <a:lstStyle/>
          <a:p>
            <a:r>
              <a:rPr lang="en-GB" dirty="0"/>
              <a:t>Harlow then introduced scaring tactics into this experiment to see ‘who’ the monkeys would run to whilst feeding them and during sleeping time, but they continuously choose the surrogate figure. Harlow believed this showed clear evidence against behaviourist theories that the offspring only had attachment to a ‘parent’ due to food stimuli and not emotional comfort.</a:t>
            </a:r>
          </a:p>
          <a:p>
            <a:r>
              <a:rPr lang="en-GB" dirty="0"/>
              <a:t>Harry Harlow didn’t stop here though, his next step was the ‘Pit of despair’ which entailed a large vertical chamber which the monkeys could not climb up, he also increased the isolation period up to a year after birth. During this period showed signs of depression and loneliness, although it can be difficult to measurer the signs of depression in monkeys. The test subjects where then interrogated with others to see how they would react, but they didn’t move much- not even to  investigate new surroundings. The monkeys were distressed, some would sit rocking back and forth, others became aggressive but all of them showed signs of suffering.</a:t>
            </a:r>
          </a:p>
        </p:txBody>
      </p:sp>
      <p:sp>
        <p:nvSpPr>
          <p:cNvPr id="4" name="Footer Placeholder 3">
            <a:extLst>
              <a:ext uri="{FF2B5EF4-FFF2-40B4-BE49-F238E27FC236}">
                <a16:creationId xmlns:a16="http://schemas.microsoft.com/office/drawing/2014/main" id="{223E602D-2C9F-4DF3-959F-E5F0AB9A40C8}"/>
              </a:ext>
            </a:extLst>
          </p:cNvPr>
          <p:cNvSpPr>
            <a:spLocks noGrp="1"/>
          </p:cNvSpPr>
          <p:nvPr>
            <p:ph type="ftr" sz="quarter" idx="11"/>
          </p:nvPr>
        </p:nvSpPr>
        <p:spPr/>
        <p:txBody>
          <a:bodyPr/>
          <a:lstStyle/>
          <a:p>
            <a:r>
              <a:rPr lang="en-GB"/>
              <a:t>Kyra Sebastian 1908711 page 3 scripted</a:t>
            </a:r>
          </a:p>
        </p:txBody>
      </p:sp>
    </p:spTree>
    <p:extLst>
      <p:ext uri="{BB962C8B-B14F-4D97-AF65-F5344CB8AC3E}">
        <p14:creationId xmlns:p14="http://schemas.microsoft.com/office/powerpoint/2010/main" val="1639814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024F-A4C7-4B19-B478-5D7F920C6332}"/>
              </a:ext>
            </a:extLst>
          </p:cNvPr>
          <p:cNvSpPr>
            <a:spLocks noGrp="1"/>
          </p:cNvSpPr>
          <p:nvPr>
            <p:ph type="title"/>
          </p:nvPr>
        </p:nvSpPr>
        <p:spPr>
          <a:xfrm>
            <a:off x="1140351" y="397565"/>
            <a:ext cx="9875520" cy="45719"/>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6812D6AD-FAEE-44C9-98A0-2CA409EB756B}"/>
              </a:ext>
            </a:extLst>
          </p:cNvPr>
          <p:cNvSpPr>
            <a:spLocks noGrp="1"/>
          </p:cNvSpPr>
          <p:nvPr>
            <p:ph idx="1"/>
          </p:nvPr>
        </p:nvSpPr>
        <p:spPr>
          <a:xfrm>
            <a:off x="1143000" y="543339"/>
            <a:ext cx="9872871" cy="5552661"/>
          </a:xfrm>
        </p:spPr>
        <p:txBody>
          <a:bodyPr/>
          <a:lstStyle/>
          <a:p>
            <a:r>
              <a:rPr lang="en-GB" dirty="0"/>
              <a:t>In todays world the psychological ethics code is very stringent, there are very clear guild lines as mentioned previously and this does include animal testing use. We can argue that the information gained worth the pain and suffering caused to this animals previously but this would be not be an experiment that would be allowed to be used in todays practice.</a:t>
            </a:r>
          </a:p>
          <a:p>
            <a:r>
              <a:rPr lang="en-GB" dirty="0"/>
              <a:t>How much reliable information can be gained when an animal is taken out of a natural environment and how relevant are the studies on animals in comparison to human behaviour.</a:t>
            </a:r>
          </a:p>
          <a:p>
            <a:r>
              <a:rPr lang="en-GB" dirty="0"/>
              <a:t>The behaviours of the ‘Pit of despair’ monkeys were not side effects, these WERE the variables Harlow was interested in which opened up exploration into social isolation and mental health. Harlow used the animals as tools with hardly any compassion.</a:t>
            </a:r>
          </a:p>
        </p:txBody>
      </p:sp>
      <p:sp>
        <p:nvSpPr>
          <p:cNvPr id="4" name="Footer Placeholder 3">
            <a:extLst>
              <a:ext uri="{FF2B5EF4-FFF2-40B4-BE49-F238E27FC236}">
                <a16:creationId xmlns:a16="http://schemas.microsoft.com/office/drawing/2014/main" id="{72F27BE1-C66A-4FFE-A205-753AE6D89D22}"/>
              </a:ext>
            </a:extLst>
          </p:cNvPr>
          <p:cNvSpPr>
            <a:spLocks noGrp="1"/>
          </p:cNvSpPr>
          <p:nvPr>
            <p:ph type="ftr" sz="quarter" idx="11"/>
          </p:nvPr>
        </p:nvSpPr>
        <p:spPr/>
        <p:txBody>
          <a:bodyPr/>
          <a:lstStyle/>
          <a:p>
            <a:r>
              <a:rPr lang="en-GB"/>
              <a:t>Kyra Sebastian 1908711 page 4 scripted</a:t>
            </a:r>
          </a:p>
        </p:txBody>
      </p:sp>
    </p:spTree>
    <p:extLst>
      <p:ext uri="{BB962C8B-B14F-4D97-AF65-F5344CB8AC3E}">
        <p14:creationId xmlns:p14="http://schemas.microsoft.com/office/powerpoint/2010/main" val="3277002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B535-CEED-4B50-B65C-5AD20844BD1C}"/>
              </a:ext>
            </a:extLst>
          </p:cNvPr>
          <p:cNvSpPr>
            <a:spLocks noGrp="1"/>
          </p:cNvSpPr>
          <p:nvPr>
            <p:ph type="title"/>
          </p:nvPr>
        </p:nvSpPr>
        <p:spPr>
          <a:xfrm>
            <a:off x="1143000" y="609600"/>
            <a:ext cx="9875520" cy="5300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209CCB43-F032-4D62-B132-84D5347EC489}"/>
              </a:ext>
            </a:extLst>
          </p:cNvPr>
          <p:cNvSpPr>
            <a:spLocks noGrp="1"/>
          </p:cNvSpPr>
          <p:nvPr>
            <p:ph idx="1"/>
          </p:nvPr>
        </p:nvSpPr>
        <p:spPr>
          <a:xfrm>
            <a:off x="1143000" y="662609"/>
            <a:ext cx="9872871" cy="5433391"/>
          </a:xfrm>
        </p:spPr>
        <p:txBody>
          <a:bodyPr/>
          <a:lstStyle/>
          <a:p>
            <a:r>
              <a:rPr lang="en-GB" dirty="0"/>
              <a:t>Harlow did disprove behaviourist theories of attachment to food source, his research is still currently used and we can definably take from his work that isolation, neglect and depravity can have a detrimental long lasting effect which can induce mental health problems. </a:t>
            </a:r>
          </a:p>
          <a:p>
            <a:endParaRPr lang="en-GB" dirty="0"/>
          </a:p>
        </p:txBody>
      </p:sp>
      <p:sp>
        <p:nvSpPr>
          <p:cNvPr id="4" name="Footer Placeholder 3">
            <a:extLst>
              <a:ext uri="{FF2B5EF4-FFF2-40B4-BE49-F238E27FC236}">
                <a16:creationId xmlns:a16="http://schemas.microsoft.com/office/drawing/2014/main" id="{75D57FE3-B0EE-4796-B80D-DFE18B2DA962}"/>
              </a:ext>
            </a:extLst>
          </p:cNvPr>
          <p:cNvSpPr>
            <a:spLocks noGrp="1"/>
          </p:cNvSpPr>
          <p:nvPr>
            <p:ph type="ftr" sz="quarter" idx="11"/>
          </p:nvPr>
        </p:nvSpPr>
        <p:spPr/>
        <p:txBody>
          <a:bodyPr/>
          <a:lstStyle/>
          <a:p>
            <a:r>
              <a:rPr lang="en-GB"/>
              <a:t>Kyra Sebastian 1908711 page 5 scripted</a:t>
            </a:r>
          </a:p>
        </p:txBody>
      </p:sp>
    </p:spTree>
    <p:extLst>
      <p:ext uri="{BB962C8B-B14F-4D97-AF65-F5344CB8AC3E}">
        <p14:creationId xmlns:p14="http://schemas.microsoft.com/office/powerpoint/2010/main" val="3124163353"/>
      </p:ext>
    </p:extLst>
  </p:cSld>
  <p:clrMapOvr>
    <a:masterClrMapping/>
  </p:clrMapOvr>
</p:sld>
</file>

<file path=ppt/theme/theme1.xml><?xml version="1.0" encoding="utf-8"?>
<a:theme xmlns:a="http://schemas.openxmlformats.org/drawingml/2006/main" name="Basis">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asis">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92BDB3A018E54499E3F014A76151512" ma:contentTypeVersion="4" ma:contentTypeDescription="Create a new document." ma:contentTypeScope="" ma:versionID="18e038201ecb16e7fc41db214894344a">
  <xsd:schema xmlns:xsd="http://www.w3.org/2001/XMLSchema" xmlns:xs="http://www.w3.org/2001/XMLSchema" xmlns:p="http://schemas.microsoft.com/office/2006/metadata/properties" xmlns:ns2="178d7cde-1ac9-4788-89be-b155723a6e05" targetNamespace="http://schemas.microsoft.com/office/2006/metadata/properties" ma:root="true" ma:fieldsID="acdffa4ef28a889475c63bfe86c52fcd" ns2:_="">
    <xsd:import namespace="178d7cde-1ac9-4788-89be-b155723a6e0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8d7cde-1ac9-4788-89be-b155723a6e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00233AE-5ADA-41DA-9F8A-FC7BE301D3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8d7cde-1ac9-4788-89be-b155723a6e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E2DFA-1538-48CA-AA93-D03A049DD337}">
  <ds:schemaRefs>
    <ds:schemaRef ds:uri="http://schemas.microsoft.com/sharepoint/v3/contenttype/forms"/>
  </ds:schemaRefs>
</ds:datastoreItem>
</file>

<file path=customXml/itemProps3.xml><?xml version="1.0" encoding="utf-8"?>
<ds:datastoreItem xmlns:ds="http://schemas.openxmlformats.org/officeDocument/2006/customXml" ds:itemID="{F0980C2A-DD3E-4C11-8D9C-BCA092B749E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3062</TotalTime>
  <Words>1180</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Segoe UI</vt:lpstr>
      <vt:lpstr>Basis</vt:lpstr>
      <vt:lpstr>Harry Frederick Harlow    ‘the pit of despair’</vt:lpstr>
      <vt:lpstr>THE STUDIES</vt:lpstr>
      <vt:lpstr>Ethical Issues</vt:lpstr>
      <vt:lpstr>Psychological Controversy</vt:lpstr>
      <vt:lpstr>Reference list </vt:lpstr>
      <vt:lpstr>Verbal script used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Harry Frederick Harlow    ‘the pit of despair’</dc:title>
  <dc:creator>Kyra Sebastian (1908711)</dc:creator>
  <cp:lastModifiedBy>Kyra Sebastian (1908711)</cp:lastModifiedBy>
  <cp:revision>18</cp:revision>
  <dcterms:created xsi:type="dcterms:W3CDTF">2021-01-11T20:51:22Z</dcterms:created>
  <dcterms:modified xsi:type="dcterms:W3CDTF">2021-01-15T17:30:24Z</dcterms:modified>
</cp:coreProperties>
</file>