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7" r:id="rId19"/>
    <p:sldId id="273" r:id="rId20"/>
    <p:sldId id="274" r:id="rId21"/>
    <p:sldId id="275" r:id="rId22"/>
    <p:sldId id="276" r:id="rId23"/>
    <p:sldId id="278" r:id="rId24"/>
    <p:sldId id="280" r:id="rId25"/>
    <p:sldId id="279" r:id="rId26"/>
    <p:sldId id="281" r:id="rId27"/>
    <p:sldId id="282" r:id="rId28"/>
    <p:sldId id="283" r:id="rId29"/>
    <p:sldId id="284" r:id="rId30"/>
    <p:sldId id="285" r:id="rId31"/>
    <p:sldId id="288" r:id="rId32"/>
    <p:sldId id="286" r:id="rId33"/>
    <p:sldId id="287" r:id="rId3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659" autoAdjust="0"/>
  </p:normalViewPr>
  <p:slideViewPr>
    <p:cSldViewPr snapToGrid="0">
      <p:cViewPr varScale="1">
        <p:scale>
          <a:sx n="54" d="100"/>
          <a:sy n="54" d="100"/>
        </p:scale>
        <p:origin x="11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20CE42-BEED-4DF2-905E-0CCD458741AC}" type="datetimeFigureOut">
              <a:rPr lang="zh-CN" altLang="en-US" smtClean="0"/>
              <a:t>2023/6/4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79EAD-E56A-496C-9437-241FD23A152C}" type="slidenum">
              <a:rPr lang="zh-CN" altLang="en-US" smtClean="0"/>
              <a:t>‹#›</a:t>
            </a:fld>
            <a:endParaRPr lang="zh-CN" altLang="en-US"/>
          </a:p>
        </p:txBody>
      </p:sp>
    </p:spTree>
    <p:extLst>
      <p:ext uri="{BB962C8B-B14F-4D97-AF65-F5344CB8AC3E}">
        <p14:creationId xmlns:p14="http://schemas.microsoft.com/office/powerpoint/2010/main" val="100950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For the textbook section, the results of this study show that students' dissatisfaction with the textbook includes reasons such as lack of interest in the type of texts selected, incomplete introduction to the authors, outdated ideas, high prices, and lack of accompanying audio-visual materials. </a:t>
            </a:r>
            <a:endParaRPr lang="zh-CN" altLang="en-US" dirty="0"/>
          </a:p>
        </p:txBody>
      </p:sp>
      <p:sp>
        <p:nvSpPr>
          <p:cNvPr id="4" name="灯片编号占位符 3"/>
          <p:cNvSpPr>
            <a:spLocks noGrp="1"/>
          </p:cNvSpPr>
          <p:nvPr>
            <p:ph type="sldNum" sz="quarter" idx="10"/>
          </p:nvPr>
        </p:nvSpPr>
        <p:spPr/>
        <p:txBody>
          <a:bodyPr/>
          <a:lstStyle/>
          <a:p>
            <a:fld id="{64179EAD-E56A-496C-9437-241FD23A152C}" type="slidenum">
              <a:rPr lang="zh-CN" altLang="en-US" smtClean="0"/>
              <a:t>13</a:t>
            </a:fld>
            <a:endParaRPr lang="zh-CN" altLang="en-US"/>
          </a:p>
        </p:txBody>
      </p:sp>
    </p:spTree>
    <p:extLst>
      <p:ext uri="{BB962C8B-B14F-4D97-AF65-F5344CB8AC3E}">
        <p14:creationId xmlns:p14="http://schemas.microsoft.com/office/powerpoint/2010/main" val="2177300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4179EAD-E56A-496C-9437-241FD23A152C}" type="slidenum">
              <a:rPr lang="zh-CN" altLang="en-US" smtClean="0"/>
              <a:t>16</a:t>
            </a:fld>
            <a:endParaRPr lang="zh-CN" altLang="en-US"/>
          </a:p>
        </p:txBody>
      </p:sp>
    </p:spTree>
    <p:extLst>
      <p:ext uri="{BB962C8B-B14F-4D97-AF65-F5344CB8AC3E}">
        <p14:creationId xmlns:p14="http://schemas.microsoft.com/office/powerpoint/2010/main" val="3660789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pragmatic approach to research on satisfaction with teaching materials is the one that has been commonly adopted by academics. There have been a number of studies on satisfaction with teaching materials that have been conducted under the guidance of pragmatic methodologies.</a:t>
            </a:r>
            <a:endParaRPr lang="zh-CN" altLang="en-US" dirty="0"/>
          </a:p>
        </p:txBody>
      </p:sp>
      <p:sp>
        <p:nvSpPr>
          <p:cNvPr id="4" name="灯片编号占位符 3"/>
          <p:cNvSpPr>
            <a:spLocks noGrp="1"/>
          </p:cNvSpPr>
          <p:nvPr>
            <p:ph type="sldNum" sz="quarter" idx="10"/>
          </p:nvPr>
        </p:nvSpPr>
        <p:spPr/>
        <p:txBody>
          <a:bodyPr/>
          <a:lstStyle/>
          <a:p>
            <a:fld id="{64179EAD-E56A-496C-9437-241FD23A152C}" type="slidenum">
              <a:rPr lang="zh-CN" altLang="en-US" smtClean="0"/>
              <a:t>19</a:t>
            </a:fld>
            <a:endParaRPr lang="zh-CN" altLang="en-US"/>
          </a:p>
        </p:txBody>
      </p:sp>
    </p:spTree>
    <p:extLst>
      <p:ext uri="{BB962C8B-B14F-4D97-AF65-F5344CB8AC3E}">
        <p14:creationId xmlns:p14="http://schemas.microsoft.com/office/powerpoint/2010/main" val="3713168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3. For example, the question "Does the textbook reflect the latest technological developments?" should be adjusted to "Do you think the textbook should reflect the latest technological developments.“</a:t>
            </a:r>
          </a:p>
          <a:p>
            <a:endParaRPr lang="en-US" altLang="zh-CN" dirty="0" smtClean="0"/>
          </a:p>
          <a:p>
            <a:r>
              <a:rPr lang="en-US" altLang="zh-CN" dirty="0" smtClean="0"/>
              <a:t>This leaves insufficient evidence to </a:t>
            </a:r>
            <a:r>
              <a:rPr lang="en-US" altLang="zh-CN" dirty="0" err="1" smtClean="0"/>
              <a:t>analyse</a:t>
            </a:r>
            <a:r>
              <a:rPr lang="en-US" altLang="zh-CN" dirty="0" smtClean="0"/>
              <a:t> the reasons for the findings.</a:t>
            </a:r>
          </a:p>
        </p:txBody>
      </p:sp>
      <p:sp>
        <p:nvSpPr>
          <p:cNvPr id="4" name="灯片编号占位符 3"/>
          <p:cNvSpPr>
            <a:spLocks noGrp="1"/>
          </p:cNvSpPr>
          <p:nvPr>
            <p:ph type="sldNum" sz="quarter" idx="10"/>
          </p:nvPr>
        </p:nvSpPr>
        <p:spPr/>
        <p:txBody>
          <a:bodyPr/>
          <a:lstStyle/>
          <a:p>
            <a:fld id="{64179EAD-E56A-496C-9437-241FD23A152C}" type="slidenum">
              <a:rPr lang="zh-CN" altLang="en-US" smtClean="0"/>
              <a:t>20</a:t>
            </a:fld>
            <a:endParaRPr lang="zh-CN" altLang="en-US"/>
          </a:p>
        </p:txBody>
      </p:sp>
    </p:spTree>
    <p:extLst>
      <p:ext uri="{BB962C8B-B14F-4D97-AF65-F5344CB8AC3E}">
        <p14:creationId xmlns:p14="http://schemas.microsoft.com/office/powerpoint/2010/main" val="969237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smtClean="0"/>
              <a:t>单击以编辑母版副标题样式</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935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3377883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085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2184918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4" name="Content Placeholder 3"/>
          <p:cNvSpPr>
            <a:spLocks noGrp="1"/>
          </p:cNvSpPr>
          <p:nvPr>
            <p:ph sz="half" idx="2"/>
          </p:nvPr>
        </p:nvSpPr>
        <p:spPr>
          <a:xfrm>
            <a:off x="1097280" y="2582334"/>
            <a:ext cx="4937760" cy="337820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6" name="Content Placeholder 5"/>
          <p:cNvSpPr>
            <a:spLocks noGrp="1"/>
          </p:cNvSpPr>
          <p:nvPr>
            <p:ph sz="quarter" idx="4"/>
          </p:nvPr>
        </p:nvSpPr>
        <p:spPr>
          <a:xfrm>
            <a:off x="6217920" y="2582334"/>
            <a:ext cx="4937760" cy="337820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60864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176106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zh-CN" altLang="en-US"/>
          </a:p>
        </p:txBody>
      </p:sp>
      <p:sp>
        <p:nvSpPr>
          <p:cNvPr id="9" name="Slide Number Placeholder 8"/>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1472392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zh-CN" altLang="en-US" smtClean="0"/>
              <a:t>单击此处编辑母版标题样式</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1953ACE-9C6F-475F-89D2-64C0A0D1FDD9}" type="datetimeFigureOut">
              <a:rPr lang="zh-CN" altLang="en-US" smtClean="0"/>
              <a:t>2023/6/4</a:t>
            </a:fld>
            <a:endParaRPr lang="zh-CN" alt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zh-CN" alt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987093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188594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392226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235702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zh-CN" alt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7620C3E-3347-4526-9006-F1D31099246D}" type="slidenum">
              <a:rPr lang="zh-CN" altLang="en-US" smtClean="0"/>
              <a:t>‹#›</a:t>
            </a:fld>
            <a:endParaRPr lang="zh-CN"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0647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normAutofit/>
          </a:bodyPr>
          <a:lstStyle/>
          <a:p>
            <a:r>
              <a:rPr lang="en-US" altLang="zh-CN" dirty="0" smtClean="0"/>
              <a:t>Research for Chinese course textbook in universities</a:t>
            </a:r>
            <a:endParaRPr lang="zh-CN" altLang="en-US" dirty="0"/>
          </a:p>
        </p:txBody>
      </p:sp>
      <p:sp>
        <p:nvSpPr>
          <p:cNvPr id="3" name="副标题 2"/>
          <p:cNvSpPr>
            <a:spLocks noGrp="1"/>
          </p:cNvSpPr>
          <p:nvPr>
            <p:ph type="subTitle" idx="1"/>
          </p:nvPr>
        </p:nvSpPr>
        <p:spPr/>
        <p:txBody>
          <a:bodyPr/>
          <a:lstStyle/>
          <a:p>
            <a:r>
              <a:rPr lang="en-US" altLang="zh-CN" dirty="0" smtClean="0"/>
              <a:t>Yi </a:t>
            </a:r>
            <a:r>
              <a:rPr lang="en-US" altLang="zh-CN" dirty="0" err="1" smtClean="0"/>
              <a:t>xu</a:t>
            </a:r>
            <a:endParaRPr lang="en-US" altLang="zh-CN" dirty="0" smtClean="0"/>
          </a:p>
          <a:p>
            <a:r>
              <a:rPr lang="en-US" altLang="zh-CN" dirty="0" smtClean="0"/>
              <a:t>2210413</a:t>
            </a:r>
            <a:endParaRPr lang="zh-CN" altLang="en-US" dirty="0"/>
          </a:p>
        </p:txBody>
      </p:sp>
    </p:spTree>
    <p:extLst>
      <p:ext uri="{BB962C8B-B14F-4D97-AF65-F5344CB8AC3E}">
        <p14:creationId xmlns:p14="http://schemas.microsoft.com/office/powerpoint/2010/main" val="300310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Catalogue</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800" dirty="0" smtClean="0"/>
              <a:t>Concept and Research Background</a:t>
            </a:r>
          </a:p>
          <a:p>
            <a:pPr>
              <a:buFont typeface="Wingdings" panose="05000000000000000000" pitchFamily="2" charset="2"/>
              <a:buChar char="Ø"/>
            </a:pPr>
            <a:r>
              <a:rPr lang="en-US" altLang="zh-CN" sz="2800" dirty="0" smtClean="0"/>
              <a:t>Literature Review</a:t>
            </a:r>
          </a:p>
          <a:p>
            <a:pPr>
              <a:buFont typeface="Wingdings" panose="05000000000000000000" pitchFamily="2" charset="2"/>
              <a:buChar char="Ø"/>
            </a:pPr>
            <a:r>
              <a:rPr lang="en-US" altLang="zh-CN" sz="2800" dirty="0" smtClean="0"/>
              <a:t>Research Methodology</a:t>
            </a:r>
          </a:p>
          <a:p>
            <a:pPr>
              <a:buFont typeface="Wingdings" panose="05000000000000000000" pitchFamily="2" charset="2"/>
              <a:buChar char="Ø"/>
            </a:pPr>
            <a:r>
              <a:rPr lang="en-US" altLang="zh-CN" sz="2800" dirty="0" smtClean="0"/>
              <a:t>Research Tools</a:t>
            </a:r>
          </a:p>
          <a:p>
            <a:pPr>
              <a:buFont typeface="Wingdings" panose="05000000000000000000" pitchFamily="2" charset="2"/>
              <a:buChar char="Ø"/>
            </a:pPr>
            <a:r>
              <a:rPr lang="en-US" altLang="zh-CN" sz="2800" dirty="0" smtClean="0"/>
              <a:t>Ethical procedures</a:t>
            </a:r>
          </a:p>
          <a:p>
            <a:pPr>
              <a:buFont typeface="Wingdings" panose="05000000000000000000" pitchFamily="2" charset="2"/>
              <a:buChar char="Ø"/>
            </a:pPr>
            <a:r>
              <a:rPr lang="en-US" altLang="zh-CN" sz="2800" dirty="0" smtClean="0"/>
              <a:t>Data analysis methods</a:t>
            </a:r>
          </a:p>
          <a:p>
            <a:endParaRPr lang="zh-CN" altLang="en-US" dirty="0"/>
          </a:p>
        </p:txBody>
      </p:sp>
    </p:spTree>
    <p:extLst>
      <p:ext uri="{BB962C8B-B14F-4D97-AF65-F5344CB8AC3E}">
        <p14:creationId xmlns:p14="http://schemas.microsoft.com/office/powerpoint/2010/main" val="3832080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a:t>
            </a:r>
            <a:r>
              <a:rPr lang="en-US" altLang="zh-CN" dirty="0" smtClean="0"/>
              <a:t>oncepts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University Language: A general humanities course for non-humanities majors in Chinese universities. It is a compulsory course that is now commonly offered in Chinese universities. A similar course is offered in Chinese universities in English.</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college Chinese Course: Unlike literature or language courses in the UK, Chinese universities have inherited the Chinese high school education model of combining literature and language into a single course. Also, unlike similar courses in UK universities which are taught without textbooks, college Chinese courses in China generally use a uniformly styled textbook as the teaching material and the course is mostly designed around the textbook.</a:t>
            </a:r>
          </a:p>
          <a:p>
            <a:endParaRPr lang="zh-CN" altLang="en-US" dirty="0"/>
          </a:p>
        </p:txBody>
      </p:sp>
    </p:spTree>
    <p:extLst>
      <p:ext uri="{BB962C8B-B14F-4D97-AF65-F5344CB8AC3E}">
        <p14:creationId xmlns:p14="http://schemas.microsoft.com/office/powerpoint/2010/main" val="3850990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Literature Review</a:t>
            </a:r>
            <a:endParaRPr lang="zh-CN" altLang="en-US" dirty="0"/>
          </a:p>
        </p:txBody>
      </p:sp>
      <p:sp>
        <p:nvSpPr>
          <p:cNvPr id="5" name="文本占位符 4"/>
          <p:cNvSpPr>
            <a:spLocks noGrp="1"/>
          </p:cNvSpPr>
          <p:nvPr>
            <p:ph type="body" idx="1"/>
          </p:nvPr>
        </p:nvSpPr>
        <p:spPr/>
        <p:txBody>
          <a:bodyPr/>
          <a:lstStyle/>
          <a:p>
            <a:r>
              <a:rPr lang="en-US" altLang="zh-CN" dirty="0" smtClean="0"/>
              <a:t>2000-2023</a:t>
            </a:r>
            <a:endParaRPr lang="zh-CN" altLang="en-US" dirty="0" smtClean="0"/>
          </a:p>
          <a:p>
            <a:endParaRPr lang="zh-CN" altLang="en-US" dirty="0"/>
          </a:p>
        </p:txBody>
      </p:sp>
    </p:spTree>
    <p:extLst>
      <p:ext uri="{BB962C8B-B14F-4D97-AF65-F5344CB8AC3E}">
        <p14:creationId xmlns:p14="http://schemas.microsoft.com/office/powerpoint/2010/main" val="676620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Orientation of the curriculum at the beginning of the 21st century</a:t>
            </a:r>
            <a:endParaRPr lang="zh-CN" altLang="en-US" dirty="0"/>
          </a:p>
        </p:txBody>
      </p:sp>
      <p:sp>
        <p:nvSpPr>
          <p:cNvPr id="5" name="内容占位符 4"/>
          <p:cNvSpPr>
            <a:spLocks noGrp="1"/>
          </p:cNvSpPr>
          <p:nvPr>
            <p:ph idx="1"/>
          </p:nvPr>
        </p:nvSpPr>
        <p:spPr/>
        <p:txBody>
          <a:bodyPr>
            <a:normAutofit fontScale="92500" lnSpcReduction="10000"/>
          </a:bodyPr>
          <a:lstStyle/>
          <a:p>
            <a:pPr>
              <a:buFont typeface="Wingdings" panose="05000000000000000000" pitchFamily="2" charset="2"/>
              <a:buChar char="Ø"/>
            </a:pPr>
            <a:r>
              <a:rPr lang="en-US" altLang="zh-CN" sz="2400" dirty="0" smtClean="0"/>
              <a:t>Scholarly research on college Chinese courses has focused on the positioning of university languages, the status of the teacher, the development of teaching materials and the reform of teaching methods. The discussion of the development of teaching materials is based on the orientation of the college Chinese course.</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Wang </a:t>
            </a:r>
            <a:r>
              <a:rPr lang="en-US" altLang="zh-CN" sz="2400" dirty="0" err="1" smtClean="0"/>
              <a:t>Bugao</a:t>
            </a:r>
            <a:r>
              <a:rPr lang="en-US" altLang="zh-CN" sz="2400" dirty="0" smtClean="0"/>
              <a:t> (2004) suggests that college Chinese courses should be both instrumental and humanistic. Other scholars who hold the same view include Chen Hong (2006), Kong </a:t>
            </a:r>
            <a:r>
              <a:rPr lang="en-US" altLang="zh-CN" sz="2400" dirty="0" err="1" smtClean="0"/>
              <a:t>Qingdong</a:t>
            </a:r>
            <a:r>
              <a:rPr lang="en-US" altLang="zh-CN" sz="2400" dirty="0" smtClean="0"/>
              <a:t> (2006) and Li </a:t>
            </a:r>
            <a:r>
              <a:rPr lang="en-US" altLang="zh-CN" sz="2400" dirty="0" err="1" smtClean="0"/>
              <a:t>Ruishan</a:t>
            </a:r>
            <a:r>
              <a:rPr lang="en-US" altLang="zh-CN" sz="2400" dirty="0" smtClean="0"/>
              <a:t> (2007). However, given the ambiguity of this description, scholar </a:t>
            </a:r>
            <a:r>
              <a:rPr lang="en-US" altLang="zh-CN" sz="2400" dirty="0" err="1" smtClean="0"/>
              <a:t>Cai</a:t>
            </a:r>
            <a:r>
              <a:rPr lang="en-US" altLang="zh-CN" sz="2400" dirty="0" smtClean="0"/>
              <a:t> </a:t>
            </a:r>
            <a:r>
              <a:rPr lang="en-US" altLang="zh-CN" sz="2400" dirty="0" err="1" smtClean="0"/>
              <a:t>Jianping</a:t>
            </a:r>
            <a:r>
              <a:rPr lang="en-US" altLang="zh-CN" sz="2400" dirty="0" smtClean="0"/>
              <a:t> (2006) adds to it based on the Department of Higher Education's Syllabus for Teaching University Languages (Discussion Draft), putting forward the view that humanities should be the core while instrumentalities should be brought into play.</a:t>
            </a:r>
          </a:p>
          <a:p>
            <a:endParaRPr lang="zh-CN" altLang="en-US" dirty="0"/>
          </a:p>
        </p:txBody>
      </p:sp>
    </p:spTree>
    <p:extLst>
      <p:ext uri="{BB962C8B-B14F-4D97-AF65-F5344CB8AC3E}">
        <p14:creationId xmlns:p14="http://schemas.microsoft.com/office/powerpoint/2010/main" val="768363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Ideas for writing educational materials at the beginning of the 21st century</a:t>
            </a:r>
            <a:endParaRPr lang="zh-CN" altLang="en-US" dirty="0"/>
          </a:p>
        </p:txBody>
      </p:sp>
      <p:sp>
        <p:nvSpPr>
          <p:cNvPr id="3" name="内容占位符 2"/>
          <p:cNvSpPr>
            <a:spLocks noGrp="1"/>
          </p:cNvSpPr>
          <p:nvPr>
            <p:ph idx="1"/>
          </p:nvPr>
        </p:nvSpPr>
        <p:spPr/>
        <p:txBody>
          <a:bodyPr>
            <a:normAutofit lnSpcReduction="10000"/>
          </a:bodyPr>
          <a:lstStyle/>
          <a:p>
            <a:pPr>
              <a:buFont typeface="Wingdings" panose="05000000000000000000" pitchFamily="2" charset="2"/>
              <a:buChar char="Ø"/>
            </a:pPr>
            <a:r>
              <a:rPr lang="en-US" altLang="zh-CN" sz="2400" dirty="0" smtClean="0"/>
              <a:t>Specific to the discussion of teaching materials, the view that they are diverse and disorganized, that their purpose is unclear and that assessment criteria are not uniform is an influential one. Scholars who support this view include Wang </a:t>
            </a:r>
            <a:r>
              <a:rPr lang="en-US" altLang="zh-CN" sz="2400" dirty="0" err="1" smtClean="0"/>
              <a:t>Bugao</a:t>
            </a:r>
            <a:r>
              <a:rPr lang="en-US" altLang="zh-CN" sz="2400" dirty="0" smtClean="0"/>
              <a:t> (2004), Chen Hong (2006) and Kong </a:t>
            </a:r>
            <a:r>
              <a:rPr lang="en-US" altLang="zh-CN" sz="2400" dirty="0" err="1" smtClean="0"/>
              <a:t>Qingdong</a:t>
            </a:r>
            <a:r>
              <a:rPr lang="en-US" altLang="zh-CN" sz="2400" dirty="0" smtClean="0"/>
              <a:t> (2006). There are also scholars who do not comment on the current textbooks, such as Li </a:t>
            </a:r>
            <a:r>
              <a:rPr lang="en-US" altLang="zh-CN" sz="2400" dirty="0" err="1" smtClean="0"/>
              <a:t>Ruishan</a:t>
            </a:r>
            <a:r>
              <a:rPr lang="en-US" altLang="zh-CN" sz="2400" dirty="0" smtClean="0"/>
              <a:t>, who only gives suggestions for reforming college Chinese textbooks (2007).</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In the same period, Shi </a:t>
            </a:r>
            <a:r>
              <a:rPr lang="en-US" altLang="zh-CN" sz="2400" dirty="0" err="1" smtClean="0"/>
              <a:t>Lixin</a:t>
            </a:r>
            <a:r>
              <a:rPr lang="en-US" altLang="zh-CN" sz="2400" dirty="0" smtClean="0"/>
              <a:t> (2006) provides a descriptive summary of college Chinese textbooks, pointing out that the textbooks at that time pursued a conceptually large and comprehensive approach to anthology or literary history, but failed to break away from the traditional anthology model, making them not only unsuitable for class schedules, but also financially burdensome for students.</a:t>
            </a:r>
          </a:p>
          <a:p>
            <a:endParaRPr lang="zh-CN" altLang="en-US" dirty="0"/>
          </a:p>
        </p:txBody>
      </p:sp>
    </p:spTree>
    <p:extLst>
      <p:ext uri="{BB962C8B-B14F-4D97-AF65-F5344CB8AC3E}">
        <p14:creationId xmlns:p14="http://schemas.microsoft.com/office/powerpoint/2010/main" val="25024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Too many teaching objectives and monotonous teaching materials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However, it needs to be questioned whether it is feasible for a college Chinese course to be designed with so many teaching objectives to be achieved? Are too many objectives themselves the cause of poor teaching and learning in college Chinese courses?</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Another point that needs to be questioned is that Wang </a:t>
            </a:r>
            <a:r>
              <a:rPr lang="en-US" altLang="zh-CN" sz="2400" dirty="0" err="1" smtClean="0"/>
              <a:t>Bugao</a:t>
            </a:r>
            <a:r>
              <a:rPr lang="en-US" altLang="zh-CN" sz="2400" dirty="0" smtClean="0"/>
              <a:t> and Chen Hong are also the editors of the college Chinese textbooks. However, unlike their position on the college Chinese curriculum, the college Chinese textbooks written by these two scholars are single 'anthology' textbooks. Other college Chinese textbooks of the same period were not of this type only.</a:t>
            </a:r>
            <a:endParaRPr lang="zh-CN" altLang="en-US" sz="2400" dirty="0"/>
          </a:p>
        </p:txBody>
      </p:sp>
    </p:spTree>
    <p:extLst>
      <p:ext uri="{BB962C8B-B14F-4D97-AF65-F5344CB8AC3E}">
        <p14:creationId xmlns:p14="http://schemas.microsoft.com/office/powerpoint/2010/main" val="66829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Broad and comprehensive</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In other words, scholars' orientation towards college Chinese courses is not reflected in the textbooks, which to some extent circumvents the shortcomings of college Chinese courses with too many objectives, but also creates a disconnect between educational philosophy and textbook development.</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If the lack of clarity in the orientation of the college Chinese curriculum itself is a concrete expression of the misconceptions of the curriculum designers, then this misconception is manifested in the teaching materials, which are overly broad and comprehensive in their traditional design.</a:t>
            </a:r>
          </a:p>
          <a:p>
            <a:endParaRPr lang="zh-CN" altLang="en-US" dirty="0"/>
          </a:p>
        </p:txBody>
      </p:sp>
    </p:spTree>
    <p:extLst>
      <p:ext uri="{BB962C8B-B14F-4D97-AF65-F5344CB8AC3E}">
        <p14:creationId xmlns:p14="http://schemas.microsoft.com/office/powerpoint/2010/main" val="4081960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2010 to the present - a shift towards humanism</a:t>
            </a:r>
            <a:endParaRPr lang="zh-CN" altLang="en-US" dirty="0"/>
          </a:p>
        </p:txBody>
      </p:sp>
      <p:sp>
        <p:nvSpPr>
          <p:cNvPr id="3" name="内容占位符 2"/>
          <p:cNvSpPr>
            <a:spLocks noGrp="1"/>
          </p:cNvSpPr>
          <p:nvPr>
            <p:ph idx="1"/>
          </p:nvPr>
        </p:nvSpPr>
        <p:spPr>
          <a:xfrm>
            <a:off x="814450" y="1737360"/>
            <a:ext cx="10891982" cy="4963102"/>
          </a:xfrm>
        </p:spPr>
        <p:txBody>
          <a:bodyPr>
            <a:noAutofit/>
          </a:bodyPr>
          <a:lstStyle/>
          <a:p>
            <a:pPr>
              <a:lnSpc>
                <a:spcPct val="80000"/>
              </a:lnSpc>
              <a:buFont typeface="Wingdings" panose="05000000000000000000" pitchFamily="2" charset="2"/>
              <a:buChar char="Ø"/>
            </a:pPr>
            <a:r>
              <a:rPr lang="en-US" altLang="zh-CN" sz="2400" dirty="0" smtClean="0"/>
              <a:t>And around 2010, this positioning of the curriculum with equal emphasis on instrumentality and humanities was strongly questioned after it failed to improve the college Chinese curriculum.</a:t>
            </a:r>
          </a:p>
          <a:p>
            <a:pPr>
              <a:lnSpc>
                <a:spcPct val="80000"/>
              </a:lnSpc>
              <a:buFont typeface="Wingdings" panose="05000000000000000000" pitchFamily="2" charset="2"/>
              <a:buChar char="Ø"/>
            </a:pPr>
            <a:endParaRPr lang="en-US" altLang="zh-CN" sz="2400" dirty="0" smtClean="0"/>
          </a:p>
          <a:p>
            <a:pPr>
              <a:lnSpc>
                <a:spcPct val="80000"/>
              </a:lnSpc>
              <a:buFont typeface="Wingdings" panose="05000000000000000000" pitchFamily="2" charset="2"/>
              <a:buChar char="Ø"/>
            </a:pPr>
            <a:r>
              <a:rPr lang="en-US" altLang="zh-CN" sz="2400" dirty="0" smtClean="0"/>
              <a:t>Peng </a:t>
            </a:r>
            <a:r>
              <a:rPr lang="en-US" altLang="zh-CN" sz="2400" dirty="0" err="1" smtClean="0"/>
              <a:t>Shuxiong</a:t>
            </a:r>
            <a:r>
              <a:rPr lang="en-US" altLang="zh-CN" sz="2400" dirty="0" smtClean="0"/>
              <a:t> (2006) argued in the same period for a curriculum reform based on the cultivation of humanistic qualities and the enhancement of language skills, arguing that college Chinese courses should undergo a shift in emphasis in curriculum reform.</a:t>
            </a:r>
            <a:endParaRPr lang="en-US" altLang="zh-CN" sz="2400" dirty="0"/>
          </a:p>
          <a:p>
            <a:pPr>
              <a:lnSpc>
                <a:spcPct val="80000"/>
              </a:lnSpc>
              <a:buFont typeface="Wingdings" panose="05000000000000000000" pitchFamily="2" charset="2"/>
              <a:buChar char="Ø"/>
            </a:pPr>
            <a:r>
              <a:rPr lang="en-US" altLang="zh-CN" sz="2400" dirty="0" smtClean="0"/>
              <a:t>Li Yang (2010) further emphasizes the humanistic nature as the purpose of the college Chinese curriculum. This view does not mention the instrumental aspect at all, but focuses entirely on the humanistic aspect, emphasizing that the focus should be on the manifestation of students' personality and the enhancement of their realm. Another scholar who holds the same view is Zhao </a:t>
            </a:r>
            <a:r>
              <a:rPr lang="en-US" altLang="zh-CN" sz="2400" dirty="0" err="1" smtClean="0"/>
              <a:t>Lijing</a:t>
            </a:r>
            <a:r>
              <a:rPr lang="en-US" altLang="zh-CN" sz="2400" dirty="0" smtClean="0"/>
              <a:t> (2010).</a:t>
            </a:r>
            <a:endParaRPr lang="zh-CN" altLang="en-US" sz="2400" dirty="0"/>
          </a:p>
        </p:txBody>
      </p:sp>
    </p:spTree>
    <p:extLst>
      <p:ext uri="{BB962C8B-B14F-4D97-AF65-F5344CB8AC3E}">
        <p14:creationId xmlns:p14="http://schemas.microsoft.com/office/powerpoint/2010/main" val="1830686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human dimension in teaching materials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However, some scholars have raised objections to Li Yang's overly biased view. Jiang </a:t>
            </a:r>
            <a:r>
              <a:rPr lang="en-US" altLang="zh-CN" sz="2400" dirty="0" err="1" smtClean="0"/>
              <a:t>Chengyong</a:t>
            </a:r>
            <a:r>
              <a:rPr lang="en-US" altLang="zh-CN" sz="2400" dirty="0" smtClean="0"/>
              <a:t> and Yun </a:t>
            </a:r>
            <a:r>
              <a:rPr lang="en-US" altLang="zh-CN" sz="2400" dirty="0" err="1" smtClean="0"/>
              <a:t>Huixia</a:t>
            </a:r>
            <a:r>
              <a:rPr lang="en-US" altLang="zh-CN" sz="2400" dirty="0" smtClean="0"/>
              <a:t> (2013) argue that the ideal model for university languages should be a trinity of "humanistic-aesthetic-tool". The humanities are the first and most fundamental of all.</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These scholars do not develop their views in terms of teaching materials. The importance of classical works in the selection of texts is reflected in this type of emphasis on humanities in textbook research. This view is held by scholars such as </a:t>
            </a:r>
            <a:r>
              <a:rPr lang="en-US" altLang="zh-CN" sz="2400" dirty="0" err="1" smtClean="0"/>
              <a:t>Guo</a:t>
            </a:r>
            <a:r>
              <a:rPr lang="en-US" altLang="zh-CN" sz="2400" dirty="0" smtClean="0"/>
              <a:t> Haiyang &amp; Zhang </a:t>
            </a:r>
            <a:r>
              <a:rPr lang="en-US" altLang="zh-CN" sz="2400" dirty="0" err="1" smtClean="0"/>
              <a:t>Xudong</a:t>
            </a:r>
            <a:r>
              <a:rPr lang="en-US" altLang="zh-CN" sz="2400" dirty="0" smtClean="0"/>
              <a:t> (2015), Liu </a:t>
            </a:r>
            <a:r>
              <a:rPr lang="en-US" altLang="zh-CN" sz="2400" dirty="0" err="1" smtClean="0"/>
              <a:t>Qinghua</a:t>
            </a:r>
            <a:r>
              <a:rPr lang="en-US" altLang="zh-CN" sz="2400" dirty="0" smtClean="0"/>
              <a:t> (2023), Wang </a:t>
            </a:r>
            <a:r>
              <a:rPr lang="en-US" altLang="zh-CN" sz="2400" dirty="0" err="1" smtClean="0"/>
              <a:t>Yanxue</a:t>
            </a:r>
            <a:r>
              <a:rPr lang="en-US" altLang="zh-CN" sz="2400" dirty="0" smtClean="0"/>
              <a:t> (2023) and Zhang Min (2023).</a:t>
            </a:r>
          </a:p>
          <a:p>
            <a:endParaRPr lang="zh-CN" altLang="en-US" dirty="0"/>
          </a:p>
        </p:txBody>
      </p:sp>
    </p:spTree>
    <p:extLst>
      <p:ext uri="{BB962C8B-B14F-4D97-AF65-F5344CB8AC3E}">
        <p14:creationId xmlns:p14="http://schemas.microsoft.com/office/powerpoint/2010/main" val="4141694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Inadequate empirical studies</a:t>
            </a:r>
            <a:endParaRPr lang="zh-CN" altLang="en-US" dirty="0"/>
          </a:p>
        </p:txBody>
      </p:sp>
      <p:sp>
        <p:nvSpPr>
          <p:cNvPr id="3" name="内容占位符 2"/>
          <p:cNvSpPr>
            <a:spLocks noGrp="1"/>
          </p:cNvSpPr>
          <p:nvPr>
            <p:ph idx="1"/>
          </p:nvPr>
        </p:nvSpPr>
        <p:spPr/>
        <p:txBody>
          <a:bodyPr>
            <a:normAutofit fontScale="92500"/>
          </a:bodyPr>
          <a:lstStyle/>
          <a:p>
            <a:pPr>
              <a:buFont typeface="Wingdings" panose="05000000000000000000" pitchFamily="2" charset="2"/>
              <a:buChar char="Ø"/>
            </a:pPr>
            <a:r>
              <a:rPr lang="en-US" altLang="zh-CN" sz="2400" dirty="0" smtClean="0"/>
              <a:t>The most questionable point about the above studies is that none of the teaching ideas mentioned by the researchers have been objectively tested in teaching practice, and it is impossible to make an objective consideration of their effectiveness. Among them, Chen Hong (2006) has also mentioned that teaching materials must be written close to young learners. Measuring from the students' perspective is an important part of judging the results of college Chinese teaching.</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The scholar Mei Jian (2007) has conducted a study on this part of student feedback, using an empirical study with questionnaires and interviews on the actual teaching outcomes of university languages. This fills a gap in this area where only discursive articles have previously been published and no empirical research has been conducted.</a:t>
            </a:r>
          </a:p>
          <a:p>
            <a:endParaRPr lang="zh-CN" altLang="en-US" dirty="0"/>
          </a:p>
        </p:txBody>
      </p:sp>
    </p:spTree>
    <p:extLst>
      <p:ext uri="{BB962C8B-B14F-4D97-AF65-F5344CB8AC3E}">
        <p14:creationId xmlns:p14="http://schemas.microsoft.com/office/powerpoint/2010/main" val="628403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An empirical study of college Chinese courses</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400" dirty="0" smtClean="0"/>
              <a:t>Mei Jian's practical study adopted a mixed research approach, using both questionnaires and interviews. Factors such as the curriculum, curriculum resources, students' learning psychology and the resulting impact on teaching and learning were studied. The overall picture is not encouraging. This was particularly evident in the case of teaching materials</a:t>
            </a:r>
            <a:r>
              <a:rPr lang="en-US" altLang="zh-CN" sz="2400" dirty="0"/>
              <a:t> (2007).</a:t>
            </a:r>
            <a:endParaRPr lang="en-US" altLang="zh-CN" sz="2400" dirty="0" smtClean="0"/>
          </a:p>
          <a:p>
            <a:endParaRPr lang="zh-CN" altLang="en-US" dirty="0"/>
          </a:p>
        </p:txBody>
      </p:sp>
    </p:spTree>
    <p:extLst>
      <p:ext uri="{BB962C8B-B14F-4D97-AF65-F5344CB8AC3E}">
        <p14:creationId xmlns:p14="http://schemas.microsoft.com/office/powerpoint/2010/main" val="3287421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Shortcomings in the empirical study</a:t>
            </a:r>
            <a:endParaRPr lang="zh-CN" altLang="en-US" dirty="0"/>
          </a:p>
        </p:txBody>
      </p:sp>
      <p:sp>
        <p:nvSpPr>
          <p:cNvPr id="3" name="内容占位符 2"/>
          <p:cNvSpPr>
            <a:spLocks noGrp="1"/>
          </p:cNvSpPr>
          <p:nvPr>
            <p:ph idx="1"/>
          </p:nvPr>
        </p:nvSpPr>
        <p:spPr>
          <a:xfrm>
            <a:off x="642587" y="1844238"/>
            <a:ext cx="10781475" cy="5120640"/>
          </a:xfrm>
        </p:spPr>
        <p:txBody>
          <a:bodyPr>
            <a:normAutofit/>
          </a:bodyPr>
          <a:lstStyle/>
          <a:p>
            <a:pPr>
              <a:lnSpc>
                <a:spcPct val="80000"/>
              </a:lnSpc>
              <a:buFont typeface="Wingdings" panose="05000000000000000000" pitchFamily="2" charset="2"/>
              <a:buChar char="Ø"/>
            </a:pPr>
            <a:r>
              <a:rPr lang="en-US" altLang="zh-CN" sz="2400" dirty="0" smtClean="0"/>
              <a:t>Although this study fills a gap in the empirical research on college Chinese teaching, it still has the following problems.</a:t>
            </a:r>
          </a:p>
          <a:p>
            <a:pPr>
              <a:lnSpc>
                <a:spcPct val="80000"/>
              </a:lnSpc>
            </a:pPr>
            <a:endParaRPr lang="en-US" altLang="zh-CN" sz="2400" dirty="0" smtClean="0"/>
          </a:p>
          <a:p>
            <a:pPr>
              <a:lnSpc>
                <a:spcPct val="80000"/>
              </a:lnSpc>
            </a:pPr>
            <a:r>
              <a:rPr lang="en-US" altLang="zh-CN" sz="2400" dirty="0" smtClean="0"/>
              <a:t>1. Longevity: The study was completed in 2007, after a shift in the objectives and philosophy of college Chinese education. Whether this shift has had a positive effect and what kind of learning experiences students are having at the moment remains to be investigated.</a:t>
            </a:r>
          </a:p>
          <a:p>
            <a:pPr>
              <a:lnSpc>
                <a:spcPct val="80000"/>
              </a:lnSpc>
            </a:pPr>
            <a:endParaRPr lang="en-US" altLang="zh-CN" sz="2400" dirty="0" smtClean="0"/>
          </a:p>
          <a:p>
            <a:pPr>
              <a:lnSpc>
                <a:spcPct val="80000"/>
              </a:lnSpc>
            </a:pPr>
            <a:r>
              <a:rPr lang="en-US" altLang="zh-CN" sz="2400" dirty="0" smtClean="0"/>
              <a:t>2. The research on the materials component is rather general. Some of these problems are outdated, such as the difficulty of obtaining supporting audio-visual materials, and some of them may be exacerbated, such as students' lack of interest in classical works.</a:t>
            </a:r>
          </a:p>
          <a:p>
            <a:endParaRPr lang="zh-CN" altLang="en-US" dirty="0"/>
          </a:p>
        </p:txBody>
      </p:sp>
    </p:spTree>
    <p:extLst>
      <p:ext uri="{BB962C8B-B14F-4D97-AF65-F5344CB8AC3E}">
        <p14:creationId xmlns:p14="http://schemas.microsoft.com/office/powerpoint/2010/main" val="2980800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Research objectives</a:t>
            </a:r>
            <a:endParaRPr lang="zh-CN" altLang="en-US" dirty="0"/>
          </a:p>
        </p:txBody>
      </p:sp>
      <p:sp>
        <p:nvSpPr>
          <p:cNvPr id="5" name="文本占位符 4"/>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1459063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p:txBody>
          <a:bodyPr/>
          <a:lstStyle/>
          <a:p>
            <a:r>
              <a:rPr lang="en-US" altLang="zh-CN" dirty="0" smtClean="0"/>
              <a:t>Research objectives</a:t>
            </a:r>
            <a:endParaRPr lang="zh-CN" altLang="en-US" dirty="0"/>
          </a:p>
        </p:txBody>
      </p:sp>
      <p:sp>
        <p:nvSpPr>
          <p:cNvPr id="6" name="内容占位符 5"/>
          <p:cNvSpPr>
            <a:spLocks noGrp="1"/>
          </p:cNvSpPr>
          <p:nvPr>
            <p:ph idx="1"/>
          </p:nvPr>
        </p:nvSpPr>
        <p:spPr/>
        <p:txBody>
          <a:bodyPr/>
          <a:lstStyle/>
          <a:p>
            <a:pPr>
              <a:buFont typeface="Wingdings" panose="05000000000000000000" pitchFamily="2" charset="2"/>
              <a:buChar char="Ø"/>
            </a:pPr>
            <a:r>
              <a:rPr lang="en-US" altLang="zh-CN" sz="2400" dirty="0" smtClean="0"/>
              <a:t>This study will therefore look at the current situation, in the context of social development and changing attitudes to college Chinese teaching, and will again investigate the extent to which students are satisfied with the teaching materials. This study will fill the gap of timeliness in the previous research studies.</a:t>
            </a:r>
          </a:p>
          <a:p>
            <a:endParaRPr lang="zh-CN" altLang="en-US" dirty="0"/>
          </a:p>
        </p:txBody>
      </p:sp>
    </p:spTree>
    <p:extLst>
      <p:ext uri="{BB962C8B-B14F-4D97-AF65-F5344CB8AC3E}">
        <p14:creationId xmlns:p14="http://schemas.microsoft.com/office/powerpoint/2010/main" val="3674616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Specific objectives</a:t>
            </a:r>
            <a:endParaRPr lang="zh-CN" altLang="en-US" dirty="0"/>
          </a:p>
        </p:txBody>
      </p:sp>
      <p:sp>
        <p:nvSpPr>
          <p:cNvPr id="3" name="内容占位符 2"/>
          <p:cNvSpPr>
            <a:spLocks noGrp="1"/>
          </p:cNvSpPr>
          <p:nvPr>
            <p:ph idx="1"/>
          </p:nvPr>
        </p:nvSpPr>
        <p:spPr>
          <a:xfrm>
            <a:off x="838200" y="1825625"/>
            <a:ext cx="10515600" cy="4670178"/>
          </a:xfrm>
        </p:spPr>
        <p:txBody>
          <a:bodyPr>
            <a:normAutofit/>
          </a:bodyPr>
          <a:lstStyle/>
          <a:p>
            <a:pPr>
              <a:buFont typeface="Wingdings" panose="05000000000000000000" pitchFamily="2" charset="2"/>
              <a:buChar char="Ø"/>
            </a:pPr>
            <a:r>
              <a:rPr lang="en-US" altLang="zh-CN" sz="2400" dirty="0"/>
              <a:t>T</a:t>
            </a:r>
            <a:r>
              <a:rPr lang="en-US" altLang="zh-CN" sz="2400" dirty="0" smtClean="0"/>
              <a:t>his study will fill the gap between previous empirical studies and educational ideas by designing a questionnaire with the aim of investigating the effects of educational ideas embodied in teaching materials in teaching practice. </a:t>
            </a:r>
          </a:p>
          <a:p>
            <a:pPr>
              <a:buFont typeface="Wingdings" panose="05000000000000000000" pitchFamily="2" charset="2"/>
              <a:buChar char="Ø"/>
            </a:pPr>
            <a:r>
              <a:rPr lang="en-US" altLang="zh-CN" sz="2400" dirty="0" smtClean="0"/>
              <a:t>Representative teaching materials that embody different educational ideas are selected as the main object of the study. Thus, it is addressed whether the reform of the educational ideology of university languages has had a positive effect on college Chinese education. </a:t>
            </a:r>
          </a:p>
          <a:p>
            <a:pPr>
              <a:buFont typeface="Wingdings" panose="05000000000000000000" pitchFamily="2" charset="2"/>
              <a:buChar char="Ø"/>
            </a:pPr>
            <a:r>
              <a:rPr lang="en-US" altLang="zh-CN" sz="2400" b="1" dirty="0" smtClean="0"/>
              <a:t>In what direction should college Chinese teaching materials be transformed from the students' perspective. </a:t>
            </a:r>
            <a:r>
              <a:rPr lang="en-US" altLang="zh-CN" sz="2400" dirty="0" smtClean="0"/>
              <a:t>The study will also investigate this tendency in comparison to similar literature courses in UK universities that do not use fixed textbooks.</a:t>
            </a:r>
          </a:p>
          <a:p>
            <a:endParaRPr lang="zh-CN" altLang="en-US" dirty="0"/>
          </a:p>
        </p:txBody>
      </p:sp>
    </p:spTree>
    <p:extLst>
      <p:ext uri="{BB962C8B-B14F-4D97-AF65-F5344CB8AC3E}">
        <p14:creationId xmlns:p14="http://schemas.microsoft.com/office/powerpoint/2010/main" val="229354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Methodology and research methods</a:t>
            </a:r>
            <a:endParaRPr lang="zh-CN" altLang="en-US" dirty="0"/>
          </a:p>
        </p:txBody>
      </p:sp>
      <p:sp>
        <p:nvSpPr>
          <p:cNvPr id="5" name="文本占位符 4"/>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1213727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Methodology</a:t>
            </a:r>
            <a:endParaRPr lang="zh-CN" altLang="en-US" dirty="0"/>
          </a:p>
        </p:txBody>
      </p:sp>
      <p:sp>
        <p:nvSpPr>
          <p:cNvPr id="5" name="内容占位符 4"/>
          <p:cNvSpPr>
            <a:spLocks noGrp="1"/>
          </p:cNvSpPr>
          <p:nvPr>
            <p:ph idx="1"/>
          </p:nvPr>
        </p:nvSpPr>
        <p:spPr/>
        <p:txBody>
          <a:bodyPr/>
          <a:lstStyle/>
          <a:p>
            <a:pPr>
              <a:buFont typeface="Wingdings" panose="05000000000000000000" pitchFamily="2" charset="2"/>
              <a:buChar char="Ø"/>
            </a:pPr>
            <a:r>
              <a:rPr lang="en-US" altLang="zh-CN" sz="2800" dirty="0" smtClean="0"/>
              <a:t>Guided by pragmatism, this study adopts a mixed research approach, using both questionnaires and interviews, to investigate and study satisfaction with different types of college Chinese teaching materials among a group of university students.</a:t>
            </a:r>
          </a:p>
          <a:p>
            <a:endParaRPr lang="zh-CN" altLang="en-US" dirty="0"/>
          </a:p>
        </p:txBody>
      </p:sp>
    </p:spTree>
    <p:extLst>
      <p:ext uri="{BB962C8B-B14F-4D97-AF65-F5344CB8AC3E}">
        <p14:creationId xmlns:p14="http://schemas.microsoft.com/office/powerpoint/2010/main" val="3425005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en-US" altLang="zh-CN" dirty="0"/>
              <a:t>P</a:t>
            </a:r>
            <a:r>
              <a:rPr lang="en-US" altLang="zh-CN" dirty="0" smtClean="0"/>
              <a:t>ragmatic approach</a:t>
            </a:r>
            <a:endParaRPr lang="zh-CN" altLang="en-US" dirty="0"/>
          </a:p>
        </p:txBody>
      </p:sp>
      <p:sp>
        <p:nvSpPr>
          <p:cNvPr id="7" name="内容占位符 6"/>
          <p:cNvSpPr>
            <a:spLocks noGrp="1"/>
          </p:cNvSpPr>
          <p:nvPr>
            <p:ph idx="1"/>
          </p:nvPr>
        </p:nvSpPr>
        <p:spPr>
          <a:xfrm>
            <a:off x="868680" y="1788424"/>
            <a:ext cx="10515600" cy="4668797"/>
          </a:xfrm>
        </p:spPr>
        <p:txBody>
          <a:bodyPr>
            <a:normAutofit/>
          </a:bodyPr>
          <a:lstStyle/>
          <a:p>
            <a:pPr>
              <a:buFont typeface="Wingdings" panose="05000000000000000000" pitchFamily="2" charset="2"/>
              <a:buChar char="Ø"/>
            </a:pPr>
            <a:r>
              <a:rPr lang="en-US" altLang="zh-CN" sz="2400" dirty="0" smtClean="0"/>
              <a:t>The pragmatic approach to research on satisfaction with teaching materials is the one that has been commonly adopted by academics. </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Among them, Dang </a:t>
            </a:r>
            <a:r>
              <a:rPr lang="en-US" altLang="zh-CN" sz="2400" dirty="0" err="1" smtClean="0"/>
              <a:t>Weiqiang</a:t>
            </a:r>
            <a:r>
              <a:rPr lang="en-US" altLang="zh-CN" sz="2400" dirty="0" smtClean="0"/>
              <a:t>, </a:t>
            </a:r>
            <a:r>
              <a:rPr lang="en-US" altLang="zh-CN" sz="2400" dirty="0" err="1" smtClean="0"/>
              <a:t>Lv</a:t>
            </a:r>
            <a:r>
              <a:rPr lang="en-US" altLang="zh-CN" sz="2400" dirty="0" smtClean="0"/>
              <a:t> </a:t>
            </a:r>
            <a:r>
              <a:rPr lang="en-US" altLang="zh-CN" sz="2400" dirty="0" err="1" smtClean="0"/>
              <a:t>Yiping</a:t>
            </a:r>
            <a:r>
              <a:rPr lang="en-US" altLang="zh-CN" sz="2400" dirty="0" smtClean="0"/>
              <a:t> and Yang </a:t>
            </a:r>
            <a:r>
              <a:rPr lang="en-US" altLang="zh-CN" sz="2400" dirty="0" err="1" smtClean="0"/>
              <a:t>Kezheng</a:t>
            </a:r>
            <a:r>
              <a:rPr lang="en-US" altLang="zh-CN" sz="2400" dirty="0" smtClean="0"/>
              <a:t> (2015) used questionnaires to conduct a study on their self-edited textbooks in their schools</a:t>
            </a:r>
            <a:r>
              <a:rPr lang="en-US" altLang="zh-CN" sz="2400" dirty="0"/>
              <a:t>.</a:t>
            </a:r>
            <a:endParaRPr lang="en-US" altLang="zh-CN" sz="2400" dirty="0" smtClean="0"/>
          </a:p>
          <a:p>
            <a:pPr>
              <a:buFont typeface="Wingdings" panose="05000000000000000000" pitchFamily="2" charset="2"/>
              <a:buChar char="Ø"/>
            </a:pPr>
            <a:r>
              <a:rPr lang="en-US" altLang="zh-CN" sz="2400" dirty="0" smtClean="0"/>
              <a:t>Qi Ying, Zhou </a:t>
            </a:r>
            <a:r>
              <a:rPr lang="en-US" altLang="zh-CN" sz="2400" dirty="0" err="1" smtClean="0"/>
              <a:t>Junhua</a:t>
            </a:r>
            <a:r>
              <a:rPr lang="en-US" altLang="zh-CN" sz="2400" dirty="0" smtClean="0"/>
              <a:t>, Zhao Juan (2016) used questionnaires to investigate the student satisfaction of university English textbooks.</a:t>
            </a:r>
          </a:p>
          <a:p>
            <a:pPr>
              <a:buFont typeface="Wingdings" panose="05000000000000000000" pitchFamily="2" charset="2"/>
              <a:buChar char="Ø"/>
            </a:pPr>
            <a:r>
              <a:rPr lang="en-US" altLang="zh-CN" sz="2400" dirty="0" smtClean="0"/>
              <a:t>Zhao </a:t>
            </a:r>
            <a:r>
              <a:rPr lang="en-US" altLang="zh-CN" sz="2400" dirty="0" err="1" smtClean="0"/>
              <a:t>Huijun</a:t>
            </a:r>
            <a:r>
              <a:rPr lang="en-US" altLang="zh-CN" sz="2400" dirty="0" smtClean="0"/>
              <a:t>, Zhou </a:t>
            </a:r>
            <a:r>
              <a:rPr lang="en-US" altLang="zh-CN" sz="2400" dirty="0" err="1" smtClean="0"/>
              <a:t>Ajian</a:t>
            </a:r>
            <a:r>
              <a:rPr lang="en-US" altLang="zh-CN" sz="2400" dirty="0" smtClean="0"/>
              <a:t>, and Wu Qing (2014) have similarly used questionnaires to conduct a study on Chinese medicine textbooks.</a:t>
            </a:r>
          </a:p>
          <a:p>
            <a:endParaRPr lang="zh-CN" altLang="en-US" dirty="0"/>
          </a:p>
        </p:txBody>
      </p:sp>
    </p:spTree>
    <p:extLst>
      <p:ext uri="{BB962C8B-B14F-4D97-AF65-F5344CB8AC3E}">
        <p14:creationId xmlns:p14="http://schemas.microsoft.com/office/powerpoint/2010/main" val="1176296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Shortcomings of existing studies</a:t>
            </a:r>
            <a:endParaRPr lang="zh-CN" altLang="en-US" dirty="0"/>
          </a:p>
        </p:txBody>
      </p:sp>
      <p:sp>
        <p:nvSpPr>
          <p:cNvPr id="3" name="内容占位符 2"/>
          <p:cNvSpPr>
            <a:spLocks noGrp="1"/>
          </p:cNvSpPr>
          <p:nvPr>
            <p:ph idx="1"/>
          </p:nvPr>
        </p:nvSpPr>
        <p:spPr>
          <a:xfrm>
            <a:off x="838200" y="1825625"/>
            <a:ext cx="10728366" cy="4351338"/>
          </a:xfrm>
        </p:spPr>
        <p:txBody>
          <a:bodyPr>
            <a:noAutofit/>
          </a:bodyPr>
          <a:lstStyle/>
          <a:p>
            <a:pPr>
              <a:lnSpc>
                <a:spcPct val="80000"/>
              </a:lnSpc>
              <a:buFont typeface="Wingdings" panose="05000000000000000000" pitchFamily="2" charset="2"/>
              <a:buChar char="Ø"/>
            </a:pPr>
            <a:r>
              <a:rPr lang="en-US" altLang="zh-CN" sz="2400" dirty="0" smtClean="0"/>
              <a:t>All of the above research methods have adopted the quantitative analysis of empirical research and used questionnaires as the main research tool to study students' satisfaction with teaching materials. However, it is important to note that there are still shortcomings reflected in the above studies.</a:t>
            </a:r>
          </a:p>
          <a:p>
            <a:pPr>
              <a:lnSpc>
                <a:spcPct val="80000"/>
              </a:lnSpc>
            </a:pPr>
            <a:r>
              <a:rPr lang="en-US" altLang="zh-CN" sz="2400" dirty="0" smtClean="0"/>
              <a:t>  For example:</a:t>
            </a:r>
          </a:p>
          <a:p>
            <a:pPr marL="514350" indent="-514350">
              <a:lnSpc>
                <a:spcPct val="80000"/>
              </a:lnSpc>
              <a:buFont typeface="+mj-lt"/>
              <a:buAutoNum type="arabicPeriod"/>
            </a:pPr>
            <a:r>
              <a:rPr lang="en-US" altLang="zh-CN" sz="2400" dirty="0" smtClean="0"/>
              <a:t>The questions were rather broad, covering only the evaluation of the teaching materials as a whole and not the specific content of the materials.</a:t>
            </a:r>
          </a:p>
          <a:p>
            <a:pPr marL="514350" indent="-514350">
              <a:lnSpc>
                <a:spcPct val="80000"/>
              </a:lnSpc>
              <a:buFont typeface="+mj-lt"/>
              <a:buAutoNum type="arabicPeriod"/>
            </a:pPr>
            <a:r>
              <a:rPr lang="en-US" altLang="zh-CN" sz="2400" dirty="0" smtClean="0"/>
              <a:t>The questionnaire was designed from the perspective of the editors. Questions such as 'Is the structure of the material reasonable', which students do not judge and feel.</a:t>
            </a:r>
          </a:p>
          <a:p>
            <a:pPr marL="514350" indent="-514350">
              <a:lnSpc>
                <a:spcPct val="80000"/>
              </a:lnSpc>
              <a:buFont typeface="+mj-lt"/>
              <a:buAutoNum type="arabicPeriod"/>
            </a:pPr>
            <a:r>
              <a:rPr lang="en-US" altLang="zh-CN" sz="2400" dirty="0" smtClean="0"/>
              <a:t>Some questions that apply to policy or research limit students' responses in advance.</a:t>
            </a:r>
          </a:p>
        </p:txBody>
      </p:sp>
    </p:spTree>
    <p:extLst>
      <p:ext uri="{BB962C8B-B14F-4D97-AF65-F5344CB8AC3E}">
        <p14:creationId xmlns:p14="http://schemas.microsoft.com/office/powerpoint/2010/main" val="3253663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Shortcomings of existing studies</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400" dirty="0" smtClean="0"/>
              <a:t>In addition, in the three studies above, the researcher did not present details of the questionnaire used in the survey and the structure and thinking behind its design.</a:t>
            </a:r>
          </a:p>
          <a:p>
            <a:pPr>
              <a:buFont typeface="Wingdings" panose="05000000000000000000" pitchFamily="2" charset="2"/>
              <a:buChar char="Ø"/>
            </a:pPr>
            <a:r>
              <a:rPr lang="en-US" altLang="zh-CN" sz="2400" dirty="0" smtClean="0"/>
              <a:t>Some of the studies mentioned the use of interviews as a secondary research method, but the results and the role of the interview component were not clearly stated in the article.</a:t>
            </a:r>
          </a:p>
          <a:p>
            <a:endParaRPr lang="zh-CN" altLang="en-US" dirty="0"/>
          </a:p>
        </p:txBody>
      </p:sp>
    </p:spTree>
    <p:extLst>
      <p:ext uri="{BB962C8B-B14F-4D97-AF65-F5344CB8AC3E}">
        <p14:creationId xmlns:p14="http://schemas.microsoft.com/office/powerpoint/2010/main" val="2822019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Innovations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Based on the shortcomings demonstrated in the above practical study, this study will elaborate on the rationale and ideas behind the design of the questionnaire and change the questionnaire from a universal satisfaction survey to a targeted questionnaire. The intention is to observe the substantive validity of educational theory through the results of the questionnaire.</a:t>
            </a:r>
          </a:p>
          <a:p>
            <a:pPr>
              <a:buFont typeface="Wingdings" panose="05000000000000000000" pitchFamily="2" charset="2"/>
              <a:buChar char="Ø"/>
            </a:pPr>
            <a:r>
              <a:rPr lang="en-US" altLang="zh-CN" sz="2400" dirty="0" smtClean="0"/>
              <a:t>The questionnaire was designed from the students' perspective to avoid the questions in the questionnaire qualifying the students' answers in advance.</a:t>
            </a:r>
          </a:p>
          <a:p>
            <a:pPr>
              <a:buFont typeface="Wingdings" panose="05000000000000000000" pitchFamily="2" charset="2"/>
              <a:buChar char="Ø"/>
            </a:pPr>
            <a:r>
              <a:rPr lang="en-US" altLang="zh-CN" sz="2400" dirty="0" smtClean="0"/>
              <a:t>At the same time, the interviews are used as an important supplementary part to add further to the ambiguities shown by the questionnaire.</a:t>
            </a:r>
          </a:p>
          <a:p>
            <a:endParaRPr lang="zh-CN" altLang="en-US" dirty="0"/>
          </a:p>
        </p:txBody>
      </p:sp>
    </p:spTree>
    <p:extLst>
      <p:ext uri="{BB962C8B-B14F-4D97-AF65-F5344CB8AC3E}">
        <p14:creationId xmlns:p14="http://schemas.microsoft.com/office/powerpoint/2010/main" val="2652713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Research tool - questionnaire</a:t>
            </a:r>
            <a:endParaRPr lang="zh-CN" altLang="en-US" dirty="0"/>
          </a:p>
        </p:txBody>
      </p:sp>
      <p:sp>
        <p:nvSpPr>
          <p:cNvPr id="3" name="内容占位符 2"/>
          <p:cNvSpPr>
            <a:spLocks noGrp="1"/>
          </p:cNvSpPr>
          <p:nvPr>
            <p:ph idx="1"/>
          </p:nvPr>
        </p:nvSpPr>
        <p:spPr>
          <a:xfrm>
            <a:off x="838200" y="1825625"/>
            <a:ext cx="4992584" cy="4351338"/>
          </a:xfrm>
          <a:solidFill>
            <a:schemeClr val="accent2">
              <a:lumMod val="20000"/>
              <a:lumOff val="80000"/>
            </a:schemeClr>
          </a:solidFill>
        </p:spPr>
        <p:txBody>
          <a:bodyPr>
            <a:normAutofit/>
          </a:bodyPr>
          <a:lstStyle/>
          <a:p>
            <a:pPr>
              <a:buFont typeface="Wingdings" panose="05000000000000000000" pitchFamily="2" charset="2"/>
              <a:buChar char="Ø"/>
            </a:pPr>
            <a:r>
              <a:rPr lang="en-US" altLang="zh-CN" sz="2600" dirty="0">
                <a:solidFill>
                  <a:schemeClr val="tx1"/>
                </a:solidFill>
              </a:rPr>
              <a:t>Questionnaire on satisfaction with existing teaching materials</a:t>
            </a:r>
          </a:p>
          <a:p>
            <a:pPr>
              <a:buFont typeface="Wingdings" panose="05000000000000000000" pitchFamily="2" charset="2"/>
              <a:buChar char="Ø"/>
            </a:pPr>
            <a:endParaRPr lang="en-US" altLang="zh-CN" sz="2600" dirty="0">
              <a:solidFill>
                <a:schemeClr val="tx1"/>
              </a:solidFill>
            </a:endParaRPr>
          </a:p>
          <a:p>
            <a:pPr>
              <a:buFont typeface="Wingdings" panose="05000000000000000000" pitchFamily="2" charset="2"/>
              <a:buChar char="Ø"/>
            </a:pPr>
            <a:r>
              <a:rPr lang="en-US" altLang="zh-CN" sz="2600" dirty="0">
                <a:solidFill>
                  <a:schemeClr val="tx1"/>
                </a:solidFill>
              </a:rPr>
              <a:t>Designed from the editor's perspective</a:t>
            </a:r>
          </a:p>
          <a:p>
            <a:pPr>
              <a:buFont typeface="Wingdings" panose="05000000000000000000" pitchFamily="2" charset="2"/>
              <a:buChar char="Ø"/>
            </a:pPr>
            <a:r>
              <a:rPr lang="en-US" altLang="zh-CN" sz="2600" dirty="0">
                <a:solidFill>
                  <a:schemeClr val="tx1"/>
                </a:solidFill>
              </a:rPr>
              <a:t>Contains non-teaching experience questions</a:t>
            </a:r>
          </a:p>
          <a:p>
            <a:pPr>
              <a:buFont typeface="Wingdings" panose="05000000000000000000" pitchFamily="2" charset="2"/>
              <a:buChar char="Ø"/>
            </a:pPr>
            <a:r>
              <a:rPr lang="en-US" altLang="zh-CN" sz="2600" dirty="0">
                <a:solidFill>
                  <a:schemeClr val="tx1"/>
                </a:solidFill>
              </a:rPr>
              <a:t>Survey objectives are not specific</a:t>
            </a:r>
          </a:p>
          <a:p>
            <a:endParaRPr lang="zh-CN" altLang="en-US" dirty="0"/>
          </a:p>
        </p:txBody>
      </p:sp>
      <p:sp>
        <p:nvSpPr>
          <p:cNvPr id="4" name="内容占位符 2"/>
          <p:cNvSpPr txBox="1">
            <a:spLocks/>
          </p:cNvSpPr>
          <p:nvPr/>
        </p:nvSpPr>
        <p:spPr>
          <a:xfrm>
            <a:off x="6096000" y="1825625"/>
            <a:ext cx="4992584" cy="4351338"/>
          </a:xfrm>
          <a:prstGeom prst="rect">
            <a:avLst/>
          </a:prstGeom>
          <a:solidFill>
            <a:schemeClr val="accent6">
              <a:lumMod val="20000"/>
              <a:lumOff val="80000"/>
            </a:schemeClr>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dirty="0" smtClean="0"/>
              <a:t>Questionnaire for this study</a:t>
            </a:r>
          </a:p>
          <a:p>
            <a:pPr>
              <a:buFont typeface="Wingdings" panose="05000000000000000000" pitchFamily="2" charset="2"/>
              <a:buChar char="Ø"/>
            </a:pPr>
            <a:endParaRPr lang="en-US" altLang="zh-CN" dirty="0" smtClean="0"/>
          </a:p>
          <a:p>
            <a:pPr>
              <a:buFont typeface="Wingdings" panose="05000000000000000000" pitchFamily="2" charset="2"/>
              <a:buChar char="Ø"/>
            </a:pPr>
            <a:r>
              <a:rPr lang="en-US" altLang="zh-CN" dirty="0" smtClean="0"/>
              <a:t>Designed from the student's perspective</a:t>
            </a:r>
          </a:p>
          <a:p>
            <a:pPr>
              <a:buFont typeface="Wingdings" panose="05000000000000000000" pitchFamily="2" charset="2"/>
              <a:buChar char="Ø"/>
            </a:pPr>
            <a:r>
              <a:rPr lang="en-US" altLang="zh-CN" dirty="0" smtClean="0"/>
              <a:t>No non-teaching experience questions such as price, printing, etc.</a:t>
            </a:r>
          </a:p>
          <a:p>
            <a:pPr>
              <a:buFont typeface="Wingdings" panose="05000000000000000000" pitchFamily="2" charset="2"/>
              <a:buChar char="Ø"/>
            </a:pPr>
            <a:r>
              <a:rPr lang="en-US" altLang="zh-CN" dirty="0" smtClean="0"/>
              <a:t>Designed to address the content and philosophy of teaching materials development</a:t>
            </a:r>
          </a:p>
          <a:p>
            <a:endParaRPr lang="zh-CN" altLang="en-US" dirty="0"/>
          </a:p>
        </p:txBody>
      </p:sp>
    </p:spTree>
    <p:extLst>
      <p:ext uri="{BB962C8B-B14F-4D97-AF65-F5344CB8AC3E}">
        <p14:creationId xmlns:p14="http://schemas.microsoft.com/office/powerpoint/2010/main" val="1310231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Research tool - questionnaire</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400" b="1" dirty="0"/>
              <a:t>Scope of the survey</a:t>
            </a:r>
            <a:r>
              <a:rPr lang="en-US" altLang="zh-CN" sz="2400" dirty="0"/>
              <a:t>: an average level university</a:t>
            </a:r>
          </a:p>
          <a:p>
            <a:pPr>
              <a:buFont typeface="Wingdings" panose="05000000000000000000" pitchFamily="2" charset="2"/>
              <a:buChar char="Ø"/>
            </a:pPr>
            <a:r>
              <a:rPr lang="en-US" altLang="zh-CN" sz="2400" b="1" dirty="0"/>
              <a:t>Participating groups</a:t>
            </a:r>
            <a:r>
              <a:rPr lang="en-US" altLang="zh-CN" sz="2400" dirty="0" smtClean="0"/>
              <a:t>: </a:t>
            </a:r>
            <a:r>
              <a:rPr lang="en-US" altLang="zh-CN" sz="2400" dirty="0"/>
              <a:t>students who are not majoring in humanities and are taking a university language course</a:t>
            </a:r>
          </a:p>
          <a:p>
            <a:pPr>
              <a:buFont typeface="Wingdings" panose="05000000000000000000" pitchFamily="2" charset="2"/>
              <a:buChar char="Ø"/>
            </a:pPr>
            <a:r>
              <a:rPr lang="en-US" altLang="zh-CN" sz="2400" b="1" dirty="0"/>
              <a:t>Sample size</a:t>
            </a:r>
            <a:r>
              <a:rPr lang="en-US" altLang="zh-CN" sz="2400" dirty="0"/>
              <a:t>: One percent of the total number of students enrolled in university language courses. The sample size should not exceed 50 students.</a:t>
            </a:r>
          </a:p>
          <a:p>
            <a:pPr>
              <a:buFont typeface="Wingdings" panose="05000000000000000000" pitchFamily="2" charset="2"/>
              <a:buChar char="Ø"/>
            </a:pPr>
            <a:r>
              <a:rPr lang="en-US" altLang="zh-CN" sz="2400" b="1" dirty="0"/>
              <a:t>Sampling method</a:t>
            </a:r>
            <a:r>
              <a:rPr lang="en-US" altLang="zh-CN" sz="2400" dirty="0"/>
              <a:t>: An online questionnaire was used, with a link to the questionnaire distributed by email by the university language teacher.</a:t>
            </a:r>
          </a:p>
          <a:p>
            <a:pPr>
              <a:buFont typeface="Wingdings" panose="05000000000000000000" pitchFamily="2" charset="2"/>
              <a:buChar char="Ø"/>
            </a:pPr>
            <a:r>
              <a:rPr lang="en-US" altLang="zh-CN" sz="2400" b="1" dirty="0"/>
              <a:t>Recovery method</a:t>
            </a:r>
            <a:r>
              <a:rPr lang="en-US" altLang="zh-CN" sz="2400" dirty="0"/>
              <a:t>: The results of the survey were viewed directly through the online questionnaire.</a:t>
            </a:r>
          </a:p>
          <a:p>
            <a:pPr>
              <a:buFont typeface="Wingdings" panose="05000000000000000000" pitchFamily="2" charset="2"/>
              <a:buChar char="Ø"/>
            </a:pPr>
            <a:endParaRPr lang="zh-CN" altLang="en-US" dirty="0"/>
          </a:p>
        </p:txBody>
      </p:sp>
    </p:spTree>
    <p:extLst>
      <p:ext uri="{BB962C8B-B14F-4D97-AF65-F5344CB8AC3E}">
        <p14:creationId xmlns:p14="http://schemas.microsoft.com/office/powerpoint/2010/main" val="2898579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Research tool -Interviews</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800" dirty="0"/>
              <a:t>The interviews will complement the questionnaire and will be drawn from the students who participated in the questionnaire.</a:t>
            </a:r>
          </a:p>
          <a:p>
            <a:pPr>
              <a:buFont typeface="Wingdings" panose="05000000000000000000" pitchFamily="2" charset="2"/>
              <a:buChar char="Ø"/>
            </a:pPr>
            <a:r>
              <a:rPr lang="en-US" altLang="zh-CN" sz="2800" dirty="0"/>
              <a:t>The purpose of the interviews is to gain insight into the reasons for students' attitudes and opinions in order to provide stronger evidence for the analysis of the reasons.</a:t>
            </a:r>
          </a:p>
          <a:p>
            <a:pPr>
              <a:buFont typeface="Wingdings" panose="05000000000000000000" pitchFamily="2" charset="2"/>
              <a:buChar char="Ø"/>
            </a:pPr>
            <a:r>
              <a:rPr lang="en-US" altLang="zh-CN" sz="2800" dirty="0"/>
              <a:t>The number of people interviewed will be between 5-10.</a:t>
            </a:r>
          </a:p>
          <a:p>
            <a:pPr>
              <a:buFont typeface="Wingdings" panose="05000000000000000000" pitchFamily="2" charset="2"/>
              <a:buChar char="Ø"/>
            </a:pPr>
            <a:r>
              <a:rPr lang="en-US" altLang="zh-CN" sz="2800" dirty="0"/>
              <a:t>The format of the interview will be a 1-to-1 online video or audio conference.</a:t>
            </a:r>
          </a:p>
          <a:p>
            <a:endParaRPr lang="zh-CN" altLang="en-US" dirty="0"/>
          </a:p>
        </p:txBody>
      </p:sp>
    </p:spTree>
    <p:extLst>
      <p:ext uri="{BB962C8B-B14F-4D97-AF65-F5344CB8AC3E}">
        <p14:creationId xmlns:p14="http://schemas.microsoft.com/office/powerpoint/2010/main" val="28757905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文本占位符 4"/>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1133726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内容占位符 4"/>
          <p:cNvSpPr>
            <a:spLocks noGrp="1"/>
          </p:cNvSpPr>
          <p:nvPr>
            <p:ph idx="1"/>
          </p:nvPr>
        </p:nvSpPr>
        <p:spPr/>
        <p:txBody>
          <a:bodyPr/>
          <a:lstStyle/>
          <a:p>
            <a:pPr>
              <a:buFont typeface="Wingdings" panose="05000000000000000000" pitchFamily="2" charset="2"/>
              <a:buChar char="Ø"/>
            </a:pPr>
            <a:r>
              <a:rPr lang="en-US" altLang="zh-CN" sz="2400" dirty="0"/>
              <a:t>The most important ethical issue involved in questionnaires and interviews as research tools is the protection of participants' personal information.</a:t>
            </a:r>
          </a:p>
          <a:p>
            <a:pPr>
              <a:buFont typeface="Wingdings" panose="05000000000000000000" pitchFamily="2" charset="2"/>
              <a:buChar char="Ø"/>
            </a:pPr>
            <a:r>
              <a:rPr lang="en-US" altLang="zh-CN" sz="2400" dirty="0"/>
              <a:t>In the studies by </a:t>
            </a:r>
            <a:r>
              <a:rPr lang="en-US" altLang="zh-CN" sz="2400" dirty="0" err="1"/>
              <a:t>Weiqiang</a:t>
            </a:r>
            <a:r>
              <a:rPr lang="en-US" altLang="zh-CN" sz="2400" dirty="0"/>
              <a:t> </a:t>
            </a:r>
            <a:r>
              <a:rPr lang="en-US" altLang="zh-CN" sz="2400" dirty="0" smtClean="0"/>
              <a:t>Dang, </a:t>
            </a:r>
            <a:r>
              <a:rPr lang="en-US" altLang="zh-CN" sz="2400" dirty="0" err="1"/>
              <a:t>Yiping</a:t>
            </a:r>
            <a:r>
              <a:rPr lang="en-US" altLang="zh-CN" sz="2400" dirty="0"/>
              <a:t> </a:t>
            </a:r>
            <a:r>
              <a:rPr lang="en-US" altLang="zh-CN" sz="2400" dirty="0" smtClean="0"/>
              <a:t>Lu </a:t>
            </a:r>
            <a:r>
              <a:rPr lang="en-US" altLang="zh-CN" sz="2400" dirty="0"/>
              <a:t>and </a:t>
            </a:r>
            <a:r>
              <a:rPr lang="en-US" altLang="zh-CN" sz="2400" dirty="0" err="1"/>
              <a:t>Kezheng</a:t>
            </a:r>
            <a:r>
              <a:rPr lang="en-US" altLang="zh-CN" sz="2400" dirty="0"/>
              <a:t> </a:t>
            </a:r>
            <a:r>
              <a:rPr lang="en-US" altLang="zh-CN" sz="2400" dirty="0" smtClean="0"/>
              <a:t>Yang (2015), </a:t>
            </a:r>
            <a:r>
              <a:rPr lang="en-US" altLang="zh-CN" sz="2400" dirty="0"/>
              <a:t>some of the personal information collected about the students, such as gender, grade, major category and whether they were teacher training students, was present. However, not all information played a role in the study or was </a:t>
            </a:r>
            <a:r>
              <a:rPr lang="en-US" altLang="zh-CN" sz="2400" dirty="0" smtClean="0"/>
              <a:t>analyzed </a:t>
            </a:r>
            <a:r>
              <a:rPr lang="en-US" altLang="zh-CN" sz="2400" dirty="0"/>
              <a:t>as an influencing factor.</a:t>
            </a:r>
          </a:p>
          <a:p>
            <a:endParaRPr lang="zh-CN" altLang="en-US" dirty="0"/>
          </a:p>
        </p:txBody>
      </p:sp>
    </p:spTree>
    <p:extLst>
      <p:ext uri="{BB962C8B-B14F-4D97-AF65-F5344CB8AC3E}">
        <p14:creationId xmlns:p14="http://schemas.microsoft.com/office/powerpoint/2010/main" val="402219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内容占位符 4"/>
          <p:cNvSpPr>
            <a:spLocks noGrp="1"/>
          </p:cNvSpPr>
          <p:nvPr>
            <p:ph idx="1"/>
          </p:nvPr>
        </p:nvSpPr>
        <p:spPr/>
        <p:txBody>
          <a:bodyPr>
            <a:normAutofit/>
          </a:bodyPr>
          <a:lstStyle/>
          <a:p>
            <a:pPr>
              <a:buFont typeface="Wingdings" panose="05000000000000000000" pitchFamily="2" charset="2"/>
              <a:buChar char="Ø"/>
            </a:pPr>
            <a:r>
              <a:rPr lang="en-US" altLang="zh-CN" sz="2400" dirty="0"/>
              <a:t>Therefore, this study will take full ethical consideration of the privacy of the participants, and only emails will be collected for the participants' personal information to be used as contact information for the follow-up interviews.</a:t>
            </a:r>
          </a:p>
          <a:p>
            <a:pPr>
              <a:buFont typeface="Wingdings" panose="05000000000000000000" pitchFamily="2" charset="2"/>
              <a:buChar char="Ø"/>
            </a:pPr>
            <a:r>
              <a:rPr lang="en-US" altLang="zh-CN" sz="2400" dirty="0"/>
              <a:t>Apart from this, the interviews will be audio or video recorded and stored for information collation purposes.</a:t>
            </a:r>
          </a:p>
          <a:p>
            <a:pPr>
              <a:buFont typeface="Wingdings" panose="05000000000000000000" pitchFamily="2" charset="2"/>
              <a:buChar char="Ø"/>
            </a:pPr>
            <a:r>
              <a:rPr lang="en-US" altLang="zh-CN" sz="2400" dirty="0"/>
              <a:t>All surveys and interviews will be conducted with the student's consent prior to commencement and permission will be sought for audio and video recording</a:t>
            </a:r>
            <a:r>
              <a:rPr lang="en-US" altLang="zh-CN" sz="2400" dirty="0" smtClean="0"/>
              <a:t>.</a:t>
            </a:r>
          </a:p>
        </p:txBody>
      </p:sp>
    </p:spTree>
    <p:extLst>
      <p:ext uri="{BB962C8B-B14F-4D97-AF65-F5344CB8AC3E}">
        <p14:creationId xmlns:p14="http://schemas.microsoft.com/office/powerpoint/2010/main" val="2609307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内容占位符 4"/>
          <p:cNvSpPr>
            <a:spLocks noGrp="1"/>
          </p:cNvSpPr>
          <p:nvPr>
            <p:ph idx="1"/>
          </p:nvPr>
        </p:nvSpPr>
        <p:spPr/>
        <p:txBody>
          <a:bodyPr>
            <a:normAutofit/>
          </a:bodyPr>
          <a:lstStyle/>
          <a:p>
            <a:pPr>
              <a:buFont typeface="Wingdings" panose="05000000000000000000" pitchFamily="2" charset="2"/>
              <a:buChar char="Ø"/>
            </a:pPr>
            <a:r>
              <a:rPr lang="en-US" altLang="zh-CN" sz="2400" dirty="0"/>
              <a:t>The questionnaire will begin with an advance notice of the collection of personal information and some subjective questions, and will end with a question on whether to accept the interview in order to confirm the voluntary nature of the interview.</a:t>
            </a:r>
            <a:endParaRPr lang="en-US" altLang="zh-CN" sz="2400" dirty="0" smtClean="0"/>
          </a:p>
        </p:txBody>
      </p:sp>
    </p:spTree>
    <p:extLst>
      <p:ext uri="{BB962C8B-B14F-4D97-AF65-F5344CB8AC3E}">
        <p14:creationId xmlns:p14="http://schemas.microsoft.com/office/powerpoint/2010/main" val="1652513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Data analysis models</a:t>
            </a:r>
            <a:endParaRPr lang="zh-CN" altLang="en-US" dirty="0"/>
          </a:p>
        </p:txBody>
      </p:sp>
      <p:sp>
        <p:nvSpPr>
          <p:cNvPr id="5" name="文本占位符 4"/>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18697928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Data analysis models</a:t>
            </a:r>
            <a:endParaRPr lang="zh-CN" altLang="en-US" dirty="0"/>
          </a:p>
        </p:txBody>
      </p:sp>
      <p:sp>
        <p:nvSpPr>
          <p:cNvPr id="5" name="内容占位符 4"/>
          <p:cNvSpPr>
            <a:spLocks noGrp="1"/>
          </p:cNvSpPr>
          <p:nvPr>
            <p:ph idx="1"/>
          </p:nvPr>
        </p:nvSpPr>
        <p:spPr/>
        <p:txBody>
          <a:bodyPr>
            <a:normAutofit/>
          </a:bodyPr>
          <a:lstStyle/>
          <a:p>
            <a:r>
              <a:rPr lang="en-US" altLang="zh-CN" sz="2800" dirty="0"/>
              <a:t>Based on the characteristics of the questionnaire, the following data will be modelled for this study.</a:t>
            </a:r>
          </a:p>
          <a:p>
            <a:r>
              <a:rPr lang="en-US" altLang="zh-CN" sz="2800" dirty="0"/>
              <a:t>1. questionnaire reliability: Alpha reliability coefficient method</a:t>
            </a:r>
          </a:p>
          <a:p>
            <a:r>
              <a:rPr lang="en-US" altLang="zh-CN" sz="2800" dirty="0"/>
              <a:t>2. Analysis software: </a:t>
            </a:r>
            <a:r>
              <a:rPr lang="en-US" altLang="zh-CN" sz="2800" dirty="0" err="1"/>
              <a:t>spss</a:t>
            </a:r>
            <a:r>
              <a:rPr lang="en-US" altLang="zh-CN" sz="2800" dirty="0"/>
              <a:t> 28.0</a:t>
            </a:r>
          </a:p>
          <a:p>
            <a:r>
              <a:rPr lang="en-US" altLang="zh-CN" sz="2800" dirty="0"/>
              <a:t>3. questionnaire survey data analysis model: descriptive data analysis model, which will mainly </a:t>
            </a:r>
            <a:r>
              <a:rPr lang="en-US" altLang="zh-CN" sz="2800" dirty="0" err="1"/>
              <a:t>analyse</a:t>
            </a:r>
            <a:r>
              <a:rPr lang="en-US" altLang="zh-CN" sz="2800" dirty="0"/>
              <a:t> the discrete degree and concentration trend of the data.</a:t>
            </a:r>
          </a:p>
          <a:p>
            <a:r>
              <a:rPr lang="en-US" altLang="zh-CN" sz="2800" dirty="0"/>
              <a:t>4. Interview analysis model: text analysis </a:t>
            </a:r>
            <a:r>
              <a:rPr lang="en-US" altLang="zh-CN" sz="2800" dirty="0" smtClean="0"/>
              <a:t>model</a:t>
            </a:r>
            <a:r>
              <a:rPr lang="en-US" altLang="zh-CN" sz="2800" dirty="0"/>
              <a:t>.</a:t>
            </a:r>
          </a:p>
        </p:txBody>
      </p:sp>
    </p:spTree>
    <p:extLst>
      <p:ext uri="{BB962C8B-B14F-4D97-AF65-F5344CB8AC3E}">
        <p14:creationId xmlns:p14="http://schemas.microsoft.com/office/powerpoint/2010/main" val="3617140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en-US" altLang="zh-CN" dirty="0" smtClean="0"/>
              <a:t>Reference</a:t>
            </a:r>
            <a:endParaRPr lang="zh-CN" altLang="en-US" dirty="0"/>
          </a:p>
        </p:txBody>
      </p:sp>
      <p:sp>
        <p:nvSpPr>
          <p:cNvPr id="7" name="内容占位符 6"/>
          <p:cNvSpPr>
            <a:spLocks noGrp="1"/>
          </p:cNvSpPr>
          <p:nvPr>
            <p:ph idx="1"/>
          </p:nvPr>
        </p:nvSpPr>
        <p:spPr/>
        <p:txBody>
          <a:bodyPr>
            <a:normAutofit fontScale="55000" lnSpcReduction="20000"/>
          </a:bodyPr>
          <a:lstStyle/>
          <a:p>
            <a:pPr marL="457200" indent="-457200">
              <a:lnSpc>
                <a:spcPct val="120000"/>
              </a:lnSpc>
              <a:buFont typeface="+mj-lt"/>
              <a:buAutoNum type="arabicPeriod"/>
            </a:pPr>
            <a:r>
              <a:rPr lang="en-US" altLang="zh-CN" dirty="0" err="1"/>
              <a:t>Cai</a:t>
            </a:r>
            <a:r>
              <a:rPr lang="en-US" altLang="zh-CN" dirty="0"/>
              <a:t>, J. P. (2006). Research on the current situation and countermeasures of teaching university language courses. Journal of Kaifeng University, 20(2), 42-45.</a:t>
            </a:r>
          </a:p>
          <a:p>
            <a:pPr marL="457200" indent="-457200">
              <a:lnSpc>
                <a:spcPct val="120000"/>
              </a:lnSpc>
              <a:buFont typeface="+mj-lt"/>
              <a:buAutoNum type="arabicPeriod"/>
            </a:pPr>
            <a:r>
              <a:rPr lang="en-US" altLang="zh-CN" dirty="0" smtClean="0"/>
              <a:t>Chen</a:t>
            </a:r>
            <a:r>
              <a:rPr lang="en-US" altLang="zh-CN" dirty="0"/>
              <a:t>, Hong (2007). Strengthening the teaching of "university language" in the reform. Chinese University Teaching, 2007(3), </a:t>
            </a:r>
            <a:r>
              <a:rPr lang="en-US" altLang="zh-CN" dirty="0" smtClean="0"/>
              <a:t>16-18.</a:t>
            </a:r>
          </a:p>
          <a:p>
            <a:pPr marL="457200" indent="-457200">
              <a:lnSpc>
                <a:spcPct val="120000"/>
              </a:lnSpc>
              <a:buFont typeface="+mj-lt"/>
              <a:buAutoNum type="arabicPeriod"/>
            </a:pPr>
            <a:r>
              <a:rPr lang="en-US" altLang="zh-CN" dirty="0" smtClean="0"/>
              <a:t>Dang </a:t>
            </a:r>
            <a:r>
              <a:rPr lang="en-US" altLang="zh-CN" dirty="0" err="1"/>
              <a:t>Weiqiang</a:t>
            </a:r>
            <a:r>
              <a:rPr lang="en-US" altLang="zh-CN" dirty="0"/>
              <a:t>, </a:t>
            </a:r>
            <a:r>
              <a:rPr lang="en-US" altLang="zh-CN" dirty="0" err="1"/>
              <a:t>Lv</a:t>
            </a:r>
            <a:r>
              <a:rPr lang="en-US" altLang="zh-CN" dirty="0"/>
              <a:t> </a:t>
            </a:r>
            <a:r>
              <a:rPr lang="en-US" altLang="zh-CN" dirty="0" err="1"/>
              <a:t>Yiping</a:t>
            </a:r>
            <a:r>
              <a:rPr lang="en-US" altLang="zh-CN" dirty="0"/>
              <a:t>, &amp; Yang </a:t>
            </a:r>
            <a:r>
              <a:rPr lang="en-US" altLang="zh-CN" dirty="0" err="1"/>
              <a:t>Kezheng</a:t>
            </a:r>
            <a:r>
              <a:rPr lang="en-US" altLang="zh-CN" dirty="0"/>
              <a:t> (2015). A study on the satisfaction of using teaching materials in the mass stage of higher education. Modern Education Science, 3 (2015), </a:t>
            </a:r>
            <a:r>
              <a:rPr lang="en-US" altLang="zh-CN" dirty="0" smtClean="0"/>
              <a:t>92-97.</a:t>
            </a:r>
          </a:p>
          <a:p>
            <a:pPr marL="457200" indent="-457200">
              <a:lnSpc>
                <a:spcPct val="120000"/>
              </a:lnSpc>
              <a:buFont typeface="+mj-lt"/>
              <a:buAutoNum type="arabicPeriod"/>
            </a:pPr>
            <a:r>
              <a:rPr lang="en-US" altLang="zh-CN" dirty="0" err="1" smtClean="0"/>
              <a:t>Guo</a:t>
            </a:r>
            <a:r>
              <a:rPr lang="en-US" altLang="zh-CN" dirty="0"/>
              <a:t>, N. &amp; Zhang, X. D. (2015). Chinese excellent traditional culture education and the construction of university language courses. Journal of Northeast Normal University: philosophy and social science edition, 2015(2), </a:t>
            </a:r>
            <a:r>
              <a:rPr lang="en-US" altLang="zh-CN" dirty="0" smtClean="0"/>
              <a:t>181-184.</a:t>
            </a:r>
          </a:p>
          <a:p>
            <a:pPr marL="457200" indent="-457200">
              <a:lnSpc>
                <a:spcPct val="120000"/>
              </a:lnSpc>
              <a:buFont typeface="+mj-lt"/>
              <a:buAutoNum type="arabicPeriod"/>
            </a:pPr>
            <a:r>
              <a:rPr lang="en-US" altLang="zh-CN" dirty="0" smtClean="0"/>
              <a:t>Jiang</a:t>
            </a:r>
            <a:r>
              <a:rPr lang="en-US" altLang="zh-CN" dirty="0"/>
              <a:t>, </a:t>
            </a:r>
            <a:r>
              <a:rPr lang="en-US" altLang="zh-CN" dirty="0" err="1"/>
              <a:t>Chengyong</a:t>
            </a:r>
            <a:r>
              <a:rPr lang="en-US" altLang="zh-CN" dirty="0"/>
              <a:t> &amp; Yun, </a:t>
            </a:r>
            <a:r>
              <a:rPr lang="en-US" altLang="zh-CN" dirty="0" err="1"/>
              <a:t>Huixia</a:t>
            </a:r>
            <a:r>
              <a:rPr lang="en-US" altLang="zh-CN" dirty="0"/>
              <a:t> (2013). University language teaching and the cultivation of humanistic literacy among college students. Chinese University Teaching, 2013(2), </a:t>
            </a:r>
            <a:r>
              <a:rPr lang="en-US" altLang="zh-CN" dirty="0" smtClean="0"/>
              <a:t>53-55.</a:t>
            </a:r>
          </a:p>
          <a:p>
            <a:pPr marL="457200" indent="-457200">
              <a:lnSpc>
                <a:spcPct val="120000"/>
              </a:lnSpc>
              <a:buFont typeface="+mj-lt"/>
              <a:buAutoNum type="arabicPeriod"/>
            </a:pPr>
            <a:r>
              <a:rPr lang="en-US" altLang="zh-CN" dirty="0" smtClean="0"/>
              <a:t>Kong</a:t>
            </a:r>
            <a:r>
              <a:rPr lang="en-US" altLang="zh-CN" dirty="0"/>
              <a:t>, Q. D. (2006). The direction of teaching reform in university languages. Chinese University Teaching, 2006(7), </a:t>
            </a:r>
            <a:r>
              <a:rPr lang="en-US" altLang="zh-CN" dirty="0" smtClean="0"/>
              <a:t>20-21.</a:t>
            </a:r>
          </a:p>
          <a:p>
            <a:pPr marL="457200" indent="-457200">
              <a:lnSpc>
                <a:spcPct val="120000"/>
              </a:lnSpc>
              <a:buFont typeface="+mj-lt"/>
              <a:buAutoNum type="arabicPeriod"/>
            </a:pPr>
            <a:r>
              <a:rPr lang="en-US" altLang="zh-CN" dirty="0" smtClean="0"/>
              <a:t>Li </a:t>
            </a:r>
            <a:r>
              <a:rPr lang="en-US" altLang="zh-CN" dirty="0" err="1"/>
              <a:t>Ruishan</a:t>
            </a:r>
            <a:r>
              <a:rPr lang="en-US" altLang="zh-CN" dirty="0"/>
              <a:t> (2007). On the curriculum direction and content construction of university languages. Chinese University Teaching, 2007(6), </a:t>
            </a:r>
            <a:r>
              <a:rPr lang="en-US" altLang="zh-CN" dirty="0" smtClean="0"/>
              <a:t>62-65.</a:t>
            </a:r>
          </a:p>
          <a:p>
            <a:pPr marL="457200" indent="-457200">
              <a:lnSpc>
                <a:spcPct val="120000"/>
              </a:lnSpc>
              <a:buFont typeface="+mj-lt"/>
              <a:buAutoNum type="arabicPeriod"/>
            </a:pPr>
            <a:r>
              <a:rPr lang="en-US" altLang="zh-CN" dirty="0" smtClean="0"/>
              <a:t>Li </a:t>
            </a:r>
            <a:r>
              <a:rPr lang="en-US" altLang="zh-CN" dirty="0"/>
              <a:t>Yang (2010). Reflections on the concept of university language teaching. Journal of Hebei Normal University: Education Science Edition, 2010, 12(8), </a:t>
            </a:r>
            <a:r>
              <a:rPr lang="en-US" altLang="zh-CN" dirty="0" smtClean="0"/>
              <a:t>62-65.</a:t>
            </a:r>
          </a:p>
          <a:p>
            <a:pPr marL="457200" indent="-457200">
              <a:lnSpc>
                <a:spcPct val="120000"/>
              </a:lnSpc>
              <a:buFont typeface="+mj-lt"/>
              <a:buAutoNum type="arabicPeriod"/>
            </a:pPr>
            <a:r>
              <a:rPr lang="en-US" altLang="zh-CN" dirty="0" smtClean="0"/>
              <a:t>Liu</a:t>
            </a:r>
            <a:r>
              <a:rPr lang="en-US" altLang="zh-CN" dirty="0"/>
              <a:t>, </a:t>
            </a:r>
            <a:r>
              <a:rPr lang="en-US" altLang="zh-CN" dirty="0" err="1"/>
              <a:t>Qinghua</a:t>
            </a:r>
            <a:r>
              <a:rPr lang="en-US" altLang="zh-CN" dirty="0"/>
              <a:t> (2023). Research on the transmission of Chinese excellent traditional culture in the textbook of University Language. Journal of Education, 2023(2), 35-43.</a:t>
            </a:r>
            <a:endParaRPr lang="zh-CN" altLang="en-US" dirty="0"/>
          </a:p>
        </p:txBody>
      </p:sp>
    </p:spTree>
    <p:extLst>
      <p:ext uri="{BB962C8B-B14F-4D97-AF65-F5344CB8AC3E}">
        <p14:creationId xmlns:p14="http://schemas.microsoft.com/office/powerpoint/2010/main" val="13689332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en-US" altLang="zh-CN" dirty="0" smtClean="0"/>
              <a:t>Reference</a:t>
            </a:r>
            <a:endParaRPr lang="zh-CN" altLang="en-US" dirty="0"/>
          </a:p>
        </p:txBody>
      </p:sp>
      <p:sp>
        <p:nvSpPr>
          <p:cNvPr id="7" name="内容占位符 6"/>
          <p:cNvSpPr>
            <a:spLocks noGrp="1"/>
          </p:cNvSpPr>
          <p:nvPr>
            <p:ph idx="1"/>
          </p:nvPr>
        </p:nvSpPr>
        <p:spPr/>
        <p:txBody>
          <a:bodyPr>
            <a:normAutofit fontScale="47500" lnSpcReduction="20000"/>
          </a:bodyPr>
          <a:lstStyle/>
          <a:p>
            <a:pPr marL="457200" indent="-457200">
              <a:lnSpc>
                <a:spcPct val="120000"/>
              </a:lnSpc>
              <a:buFont typeface="+mj-lt"/>
              <a:buAutoNum type="arabicPeriod" startAt="10"/>
            </a:pPr>
            <a:r>
              <a:rPr lang="en-US" altLang="zh-CN" dirty="0"/>
              <a:t>Mei Jian (2007). Survey on the current situation of university language courses and analysis of problems. Journal of Chongqing Normal University: Philosophy and Social Science Edition, 2007(3), 124-128</a:t>
            </a:r>
            <a:r>
              <a:rPr lang="en-US" altLang="zh-CN" dirty="0" smtClean="0"/>
              <a:t>.</a:t>
            </a:r>
            <a:endParaRPr lang="en-US" altLang="zh-CN" dirty="0"/>
          </a:p>
          <a:p>
            <a:pPr marL="457200" indent="-457200">
              <a:lnSpc>
                <a:spcPct val="120000"/>
              </a:lnSpc>
              <a:buFont typeface="+mj-lt"/>
              <a:buAutoNum type="arabicPeriod" startAt="10"/>
            </a:pPr>
            <a:r>
              <a:rPr lang="en-US" altLang="zh-CN" dirty="0"/>
              <a:t>Peng </a:t>
            </a:r>
            <a:r>
              <a:rPr lang="en-US" altLang="zh-CN" dirty="0" err="1"/>
              <a:t>Shuxiong</a:t>
            </a:r>
            <a:r>
              <a:rPr lang="en-US" altLang="zh-CN" dirty="0"/>
              <a:t> (2006). The reform of university language education based on humanistic quality cultivation and language ability enhancement (Master's thesis). </a:t>
            </a:r>
            <a:r>
              <a:rPr lang="en-US" altLang="zh-CN" dirty="0" err="1"/>
              <a:t>Huazhong</a:t>
            </a:r>
            <a:r>
              <a:rPr lang="en-US" altLang="zh-CN" dirty="0"/>
              <a:t> Normal University</a:t>
            </a:r>
            <a:r>
              <a:rPr lang="en-US" altLang="zh-CN" dirty="0" smtClean="0"/>
              <a:t>.</a:t>
            </a:r>
            <a:endParaRPr lang="en-US" altLang="zh-CN" dirty="0"/>
          </a:p>
          <a:p>
            <a:pPr marL="457200" indent="-457200">
              <a:lnSpc>
                <a:spcPct val="120000"/>
              </a:lnSpc>
              <a:buFont typeface="+mj-lt"/>
              <a:buAutoNum type="arabicPeriod" startAt="10"/>
            </a:pPr>
            <a:r>
              <a:rPr lang="en-US" altLang="zh-CN" dirty="0"/>
              <a:t>Qi Ying &amp; Zhou </a:t>
            </a:r>
            <a:r>
              <a:rPr lang="en-US" altLang="zh-CN" dirty="0" err="1"/>
              <a:t>Junhua</a:t>
            </a:r>
            <a:r>
              <a:rPr lang="en-US" altLang="zh-CN" dirty="0"/>
              <a:t> (2016). A survey on the satisfaction of university English teaching materials with students as evaluation subjects. The Teacher, 2016, 26(0), 102-104</a:t>
            </a:r>
            <a:r>
              <a:rPr lang="en-US" altLang="zh-CN" dirty="0" smtClean="0"/>
              <a:t>.</a:t>
            </a:r>
            <a:endParaRPr lang="en-US" altLang="zh-CN" dirty="0"/>
          </a:p>
          <a:p>
            <a:pPr marL="457200" indent="-457200">
              <a:lnSpc>
                <a:spcPct val="120000"/>
              </a:lnSpc>
              <a:buFont typeface="+mj-lt"/>
              <a:buAutoNum type="arabicPeriod" startAt="10"/>
            </a:pPr>
            <a:r>
              <a:rPr lang="en-US" altLang="zh-CN" dirty="0"/>
              <a:t>Shi, </a:t>
            </a:r>
            <a:r>
              <a:rPr lang="en-US" altLang="zh-CN" dirty="0" err="1"/>
              <a:t>Lixin</a:t>
            </a:r>
            <a:r>
              <a:rPr lang="en-US" altLang="zh-CN" dirty="0"/>
              <a:t> (2006). An overview of the textbook of University Language. Journal of </a:t>
            </a:r>
            <a:r>
              <a:rPr lang="en-US" altLang="zh-CN" dirty="0" err="1"/>
              <a:t>Huabei</a:t>
            </a:r>
            <a:r>
              <a:rPr lang="en-US" altLang="zh-CN" dirty="0"/>
              <a:t> Coal Teachers' College: Philosophy and Social Science Edition, 2006, 27(1), 151-155</a:t>
            </a:r>
            <a:r>
              <a:rPr lang="en-US" altLang="zh-CN" dirty="0" smtClean="0"/>
              <a:t>.</a:t>
            </a:r>
          </a:p>
          <a:p>
            <a:pPr marL="457200" indent="-457200">
              <a:lnSpc>
                <a:spcPct val="120000"/>
              </a:lnSpc>
              <a:buFont typeface="+mj-lt"/>
              <a:buAutoNum type="arabicPeriod" startAt="10"/>
            </a:pPr>
            <a:r>
              <a:rPr lang="en-US" altLang="zh-CN" dirty="0"/>
              <a:t>Wang, </a:t>
            </a:r>
            <a:r>
              <a:rPr lang="en-US" altLang="zh-CN" dirty="0" err="1"/>
              <a:t>Bugao</a:t>
            </a:r>
            <a:r>
              <a:rPr lang="en-US" altLang="zh-CN" dirty="0"/>
              <a:t> (2004). Reforming "university language" teaching with a focus on improving quality. Chinese University Teaching, 2004(4), 38-40</a:t>
            </a:r>
            <a:r>
              <a:rPr lang="en-US" altLang="zh-CN" dirty="0" smtClean="0"/>
              <a:t>.</a:t>
            </a:r>
            <a:endParaRPr lang="en-US" altLang="zh-CN" dirty="0"/>
          </a:p>
          <a:p>
            <a:pPr marL="457200" indent="-457200">
              <a:lnSpc>
                <a:spcPct val="120000"/>
              </a:lnSpc>
              <a:buFont typeface="+mj-lt"/>
              <a:buAutoNum type="arabicPeriod" startAt="10"/>
            </a:pPr>
            <a:r>
              <a:rPr lang="en-US" altLang="zh-CN" dirty="0"/>
              <a:t>Wang </a:t>
            </a:r>
            <a:r>
              <a:rPr lang="en-US" altLang="zh-CN" dirty="0" err="1"/>
              <a:t>Yanxue</a:t>
            </a:r>
            <a:r>
              <a:rPr lang="en-US" altLang="zh-CN" dirty="0"/>
              <a:t> (2023). The selection and teaching of the Psalms in the University Language. Language Teaching Newsletter, 2023(12), 5-9</a:t>
            </a:r>
            <a:r>
              <a:rPr lang="en-US" altLang="zh-CN" dirty="0" smtClean="0"/>
              <a:t>.</a:t>
            </a:r>
            <a:endParaRPr lang="en-US" altLang="zh-CN" dirty="0"/>
          </a:p>
          <a:p>
            <a:pPr marL="457200" indent="-457200">
              <a:lnSpc>
                <a:spcPct val="120000"/>
              </a:lnSpc>
              <a:buFont typeface="+mj-lt"/>
              <a:buAutoNum type="arabicPeriod" startAt="10"/>
            </a:pPr>
            <a:r>
              <a:rPr lang="en-US" altLang="zh-CN" dirty="0"/>
              <a:t>Zhang Min (2023). Analysis of </a:t>
            </a:r>
            <a:r>
              <a:rPr lang="en-US" altLang="zh-CN" dirty="0" smtClean="0"/>
              <a:t>the </a:t>
            </a:r>
            <a:r>
              <a:rPr lang="en-US" altLang="zh-CN" dirty="0"/>
              <a:t>Current Situation and Countermeasures of Teaching Classical Literature in University Languages. Chinese Character Culture, 06, 40-42. doi:10.14014/j.cnki.cn11-2597/g2.2023.06.064</a:t>
            </a:r>
            <a:r>
              <a:rPr lang="en-US" altLang="zh-CN" dirty="0" smtClean="0"/>
              <a:t>.</a:t>
            </a:r>
            <a:endParaRPr lang="en-US" altLang="zh-CN" dirty="0"/>
          </a:p>
          <a:p>
            <a:pPr marL="457200" indent="-457200">
              <a:lnSpc>
                <a:spcPct val="120000"/>
              </a:lnSpc>
              <a:buFont typeface="+mj-lt"/>
              <a:buAutoNum type="arabicPeriod" startAt="10"/>
            </a:pPr>
            <a:r>
              <a:rPr lang="en-US" altLang="zh-CN" dirty="0"/>
              <a:t>Zhao, </a:t>
            </a:r>
            <a:r>
              <a:rPr lang="en-US" altLang="zh-CN" dirty="0" err="1"/>
              <a:t>Huijun</a:t>
            </a:r>
            <a:r>
              <a:rPr lang="en-US" altLang="zh-CN" dirty="0"/>
              <a:t>, Zhou, </a:t>
            </a:r>
            <a:r>
              <a:rPr lang="en-US" altLang="zh-CN" dirty="0" err="1"/>
              <a:t>Ajian</a:t>
            </a:r>
            <a:r>
              <a:rPr lang="en-US" altLang="zh-CN" dirty="0"/>
              <a:t>, &amp; Wu, Qing (2014). An analysis of the survey on satisfaction with ESP teaching materials in Chinese medicine for non-English speaking graduate students. Chinese Medicine Education, 2014(6), 54-57</a:t>
            </a:r>
            <a:r>
              <a:rPr lang="en-US" altLang="zh-CN" dirty="0" smtClean="0"/>
              <a:t>.</a:t>
            </a:r>
            <a:endParaRPr lang="en-US" altLang="zh-CN" dirty="0"/>
          </a:p>
          <a:p>
            <a:pPr marL="457200" indent="-457200">
              <a:lnSpc>
                <a:spcPct val="120000"/>
              </a:lnSpc>
              <a:buFont typeface="+mj-lt"/>
              <a:buAutoNum type="arabicPeriod" startAt="10"/>
            </a:pPr>
            <a:r>
              <a:rPr lang="en-US" altLang="zh-CN" dirty="0"/>
              <a:t>Zhao Juan (2012). Analysis of satisfaction with the use of English teaching materials in independent colleges. Journal of Changchun College of Education, 2012, 28(5), 108-109</a:t>
            </a:r>
            <a:r>
              <a:rPr lang="en-US" altLang="zh-CN" dirty="0" smtClean="0"/>
              <a:t>.</a:t>
            </a:r>
            <a:endParaRPr lang="en-US" altLang="zh-CN" dirty="0"/>
          </a:p>
          <a:p>
            <a:pPr marL="457200" indent="-457200">
              <a:lnSpc>
                <a:spcPct val="120000"/>
              </a:lnSpc>
              <a:buFont typeface="+mj-lt"/>
              <a:buAutoNum type="arabicPeriod" startAt="10"/>
            </a:pPr>
            <a:r>
              <a:rPr lang="en-US" altLang="zh-CN" dirty="0"/>
              <a:t>Zhao </a:t>
            </a:r>
            <a:r>
              <a:rPr lang="en-US" altLang="zh-CN" dirty="0" err="1"/>
              <a:t>Jingli</a:t>
            </a:r>
            <a:r>
              <a:rPr lang="en-US" altLang="zh-CN" dirty="0"/>
              <a:t> (2010). Rebuilding the humanistic dimension of university language education. Modern University Education, 2010(1), 93-99.</a:t>
            </a:r>
            <a:endParaRPr lang="zh-CN" altLang="en-US" dirty="0"/>
          </a:p>
        </p:txBody>
      </p:sp>
    </p:spTree>
    <p:extLst>
      <p:ext uri="{BB962C8B-B14F-4D97-AF65-F5344CB8AC3E}">
        <p14:creationId xmlns:p14="http://schemas.microsoft.com/office/powerpoint/2010/main" val="3013738296"/>
      </p:ext>
    </p:extLst>
  </p:cSld>
  <p:clrMapOvr>
    <a:masterClrMapping/>
  </p:clrMapOvr>
</p:sld>
</file>

<file path=ppt/theme/theme1.xml><?xml version="1.0" encoding="utf-8"?>
<a:theme xmlns:a="http://schemas.openxmlformats.org/drawingml/2006/main" name="回顾">
  <a:themeElements>
    <a:clrScheme name="回顾">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顾">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335</TotalTime>
  <Words>3171</Words>
  <Application>Microsoft Office PowerPoint</Application>
  <PresentationFormat>宽屏</PresentationFormat>
  <Paragraphs>151</Paragraphs>
  <Slides>33</Slides>
  <Notes>4</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33</vt:i4>
      </vt:variant>
    </vt:vector>
  </HeadingPairs>
  <TitlesOfParts>
    <vt:vector size="40" baseType="lpstr">
      <vt:lpstr>等线</vt:lpstr>
      <vt:lpstr>宋体</vt:lpstr>
      <vt:lpstr>Arial</vt:lpstr>
      <vt:lpstr>Calibri</vt:lpstr>
      <vt:lpstr>Calibri Light</vt:lpstr>
      <vt:lpstr>Wingdings</vt:lpstr>
      <vt:lpstr>回顾</vt:lpstr>
      <vt:lpstr>Research for Chinese course textbook in universities</vt:lpstr>
      <vt:lpstr>Catalogue</vt:lpstr>
      <vt:lpstr>Concepts</vt:lpstr>
      <vt:lpstr>Literature Review</vt:lpstr>
      <vt:lpstr>Orientation of the curriculum at the beginning of the 21st century</vt:lpstr>
      <vt:lpstr>Ideas for writing educational materials at the beginning of the 21st century</vt:lpstr>
      <vt:lpstr>Too many teaching objectives and monotonous teaching materials</vt:lpstr>
      <vt:lpstr>Broad and comprehensive</vt:lpstr>
      <vt:lpstr>2010 to the present - a shift towards humanism</vt:lpstr>
      <vt:lpstr>The human dimension in teaching materials</vt:lpstr>
      <vt:lpstr>Inadequate empirical studies</vt:lpstr>
      <vt:lpstr>An empirical study of college Chinese courses</vt:lpstr>
      <vt:lpstr>Shortcomings in the empirical study</vt:lpstr>
      <vt:lpstr>Research objectives</vt:lpstr>
      <vt:lpstr>Research objectives</vt:lpstr>
      <vt:lpstr>Specific objectives</vt:lpstr>
      <vt:lpstr>Methodology and research methods</vt:lpstr>
      <vt:lpstr>Methodology</vt:lpstr>
      <vt:lpstr>Pragmatic approach</vt:lpstr>
      <vt:lpstr>Shortcomings of existing studies</vt:lpstr>
      <vt:lpstr>Shortcomings of existing studies</vt:lpstr>
      <vt:lpstr>Innovations</vt:lpstr>
      <vt:lpstr>Research tool - questionnaire</vt:lpstr>
      <vt:lpstr>Research tool - questionnaire</vt:lpstr>
      <vt:lpstr>Research tool -Interviews</vt:lpstr>
      <vt:lpstr>Ethical considerations</vt:lpstr>
      <vt:lpstr>Ethical considerations</vt:lpstr>
      <vt:lpstr>Ethical considerations</vt:lpstr>
      <vt:lpstr>Ethical considerations</vt:lpstr>
      <vt:lpstr>Data analysis models</vt:lpstr>
      <vt:lpstr>Data analysis models</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for Chinese course textbook in universities</dc:title>
  <dc:creator>晚棠</dc:creator>
  <cp:lastModifiedBy>晚棠</cp:lastModifiedBy>
  <cp:revision>60</cp:revision>
  <dcterms:created xsi:type="dcterms:W3CDTF">2023-06-04T14:05:14Z</dcterms:created>
  <dcterms:modified xsi:type="dcterms:W3CDTF">2023-06-04T19:42:38Z</dcterms:modified>
</cp:coreProperties>
</file>