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handoutMasterIdLst>
    <p:handoutMasterId r:id="rId17"/>
  </p:handoutMasterIdLst>
  <p:sldIdLst>
    <p:sldId id="256" r:id="rId5"/>
    <p:sldId id="299" r:id="rId6"/>
    <p:sldId id="271" r:id="rId7"/>
    <p:sldId id="302" r:id="rId8"/>
    <p:sldId id="305" r:id="rId9"/>
    <p:sldId id="274" r:id="rId10"/>
    <p:sldId id="300" r:id="rId11"/>
    <p:sldId id="284" r:id="rId12"/>
    <p:sldId id="288" r:id="rId13"/>
    <p:sldId id="295" r:id="rId14"/>
    <p:sldId id="306"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25" autoAdjust="0"/>
    <p:restoredTop sz="94681" autoAdjust="0"/>
  </p:normalViewPr>
  <p:slideViewPr>
    <p:cSldViewPr snapToGrid="0">
      <p:cViewPr varScale="1">
        <p:scale>
          <a:sx n="78" d="100"/>
          <a:sy n="78" d="100"/>
        </p:scale>
        <p:origin x="648" y="62"/>
      </p:cViewPr>
      <p:guideLst/>
    </p:cSldViewPr>
  </p:slideViewPr>
  <p:outlineViewPr>
    <p:cViewPr>
      <p:scale>
        <a:sx n="33" d="100"/>
        <a:sy n="33" d="100"/>
      </p:scale>
      <p:origin x="0" y="-576"/>
    </p:cViewPr>
  </p:outlineViewPr>
  <p:notesTextViewPr>
    <p:cViewPr>
      <p:scale>
        <a:sx n="200" d="100"/>
        <a:sy n="200" d="100"/>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dgm:spPr/>
      <dgm:t>
        <a:bodyPr rtlCol="0"/>
        <a:lstStyle/>
        <a:p>
          <a:pPr rtl="0">
            <a:lnSpc>
              <a:spcPct val="100000"/>
            </a:lnSpc>
            <a:spcAft>
              <a:spcPts val="0"/>
            </a:spcAft>
          </a:pPr>
          <a:endParaRPr lang="en-GB" spc="100" dirty="0">
            <a:solidFill>
              <a:schemeClr val="tx1"/>
            </a:solidFill>
          </a:endParaRPr>
        </a:p>
      </dgm:t>
    </dgm:pt>
    <dgm:pt modelId="{8F2C679D-77AF-46F9-9ACE-1E1D440B1883}" type="parTrans" cxnId="{B681E0E7-0B3A-4DB8-BF19-F9AE0E1C787B}">
      <dgm:prSet/>
      <dgm:spPr/>
      <dgm:t>
        <a:bodyPr rtlCol="0"/>
        <a:lstStyle/>
        <a:p>
          <a:pPr rtl="0"/>
          <a:endParaRPr lang="en-GB">
            <a:solidFill>
              <a:schemeClr val="tx1"/>
            </a:solidFill>
          </a:endParaRPr>
        </a:p>
      </dgm:t>
    </dgm:pt>
    <dgm:pt modelId="{5C2CB4AF-F88D-4FBE-A40E-0CC048A23B9E}" type="sibTrans" cxnId="{B681E0E7-0B3A-4DB8-BF19-F9AE0E1C787B}">
      <dgm:prSet/>
      <dgm:spPr/>
      <dgm:t>
        <a:bodyPr rtlCol="0"/>
        <a:lstStyle/>
        <a:p>
          <a:pPr rtl="0"/>
          <a:endParaRPr lang="en-GB">
            <a:solidFill>
              <a:schemeClr val="tx1"/>
            </a:solidFill>
          </a:endParaRPr>
        </a:p>
      </dgm:t>
    </dgm:pt>
    <dgm:pt modelId="{54A260F9-80FA-4E2A-BE87-2C0670B83857}">
      <dgm:prSet phldrT="[Text]" custT="1"/>
      <dgm:spPr/>
      <dgm:t>
        <a:bodyPr rtlCol="0"/>
        <a:lstStyle/>
        <a:p>
          <a:pPr rtl="0">
            <a:lnSpc>
              <a:spcPct val="90000"/>
            </a:lnSpc>
            <a:spcAft>
              <a:spcPts val="0"/>
            </a:spcAft>
            <a:buFont typeface="Arial" panose="020B0604020202020204" pitchFamily="34" charset="0"/>
            <a:buChar char="•"/>
          </a:pPr>
          <a:r>
            <a:rPr lang="en-GB" sz="900" u="sng" dirty="0">
              <a:latin typeface="Arial" panose="020B0604020202020204" pitchFamily="34" charset="0"/>
              <a:cs typeface="Arial" panose="020B0604020202020204" pitchFamily="34" charset="0"/>
            </a:rPr>
            <a:t>Political</a:t>
          </a:r>
          <a:endParaRPr lang="en-GB" sz="900" u="sng" spc="100" baseline="0" dirty="0">
            <a:solidFill>
              <a:schemeClr val="tx1"/>
            </a:solidFill>
            <a:latin typeface="Arial" panose="020B0604020202020204" pitchFamily="34" charset="0"/>
            <a:cs typeface="Arial" panose="020B0604020202020204" pitchFamily="34" charset="0"/>
          </a:endParaRPr>
        </a:p>
      </dgm:t>
    </dgm:pt>
    <dgm:pt modelId="{3E4E3177-8F1B-40ED-B20A-6A6F0041E180}" type="parTrans" cxnId="{0D49E980-DE7B-46C8-A240-0AF3E38E1055}">
      <dgm:prSet/>
      <dgm:spPr/>
      <dgm:t>
        <a:bodyPr rtlCol="0"/>
        <a:lstStyle/>
        <a:p>
          <a:pPr rtl="0"/>
          <a:endParaRPr lang="en-GB">
            <a:solidFill>
              <a:schemeClr val="tx1"/>
            </a:solidFill>
          </a:endParaRPr>
        </a:p>
      </dgm:t>
    </dgm:pt>
    <dgm:pt modelId="{BA9E60E0-CF2E-4096-A9F4-556713DB9AE4}" type="sibTrans" cxnId="{0D49E980-DE7B-46C8-A240-0AF3E38E1055}">
      <dgm:prSet/>
      <dgm:spPr/>
      <dgm:t>
        <a:bodyPr rtlCol="0"/>
        <a:lstStyle/>
        <a:p>
          <a:pPr rtl="0"/>
          <a:endParaRPr lang="en-GB">
            <a:solidFill>
              <a:schemeClr val="tx1"/>
            </a:solidFill>
          </a:endParaRPr>
        </a:p>
      </dgm:t>
    </dgm:pt>
    <dgm:pt modelId="{20928AAA-F457-4A09-8AAC-A82210983FBE}">
      <dgm:prSet phldrT="[Text]"/>
      <dgm:spPr/>
      <dgm:t>
        <a:bodyPr rtlCol="0"/>
        <a:lstStyle/>
        <a:p>
          <a:pPr rtl="0">
            <a:lnSpc>
              <a:spcPct val="100000"/>
            </a:lnSpc>
            <a:spcAft>
              <a:spcPts val="0"/>
            </a:spcAft>
          </a:pPr>
          <a:endParaRPr lang="en-GB" spc="100" dirty="0">
            <a:solidFill>
              <a:schemeClr val="tx1"/>
            </a:solidFill>
          </a:endParaRPr>
        </a:p>
      </dgm:t>
    </dgm:pt>
    <dgm:pt modelId="{915085CE-2C78-4B64-8FF4-E48DB7BD55D2}" type="parTrans" cxnId="{BA476174-221B-4A3D-B4E2-5FCC084B59D3}">
      <dgm:prSet/>
      <dgm:spPr/>
      <dgm:t>
        <a:bodyPr rtlCol="0"/>
        <a:lstStyle/>
        <a:p>
          <a:pPr rtl="0"/>
          <a:endParaRPr lang="en-GB">
            <a:solidFill>
              <a:schemeClr val="tx1"/>
            </a:solidFill>
          </a:endParaRPr>
        </a:p>
      </dgm:t>
    </dgm:pt>
    <dgm:pt modelId="{EB5D5454-A5E9-4E37-B514-DFC5324A66C0}" type="sibTrans" cxnId="{BA476174-221B-4A3D-B4E2-5FCC084B59D3}">
      <dgm:prSet/>
      <dgm:spPr/>
      <dgm:t>
        <a:bodyPr rtlCol="0"/>
        <a:lstStyle/>
        <a:p>
          <a:pPr rtl="0"/>
          <a:endParaRPr lang="en-GB">
            <a:solidFill>
              <a:schemeClr val="tx1"/>
            </a:solidFill>
          </a:endParaRPr>
        </a:p>
      </dgm:t>
    </dgm:pt>
    <dgm:pt modelId="{9C6534A9-4C27-4998-80A5-DF23882CAE25}">
      <dgm:prSet phldrT="[Text]" custT="1"/>
      <dgm:spPr/>
      <dgm:t>
        <a:bodyPr rtlCol="0"/>
        <a:lstStyle/>
        <a:p>
          <a:pPr rtl="0">
            <a:lnSpc>
              <a:spcPct val="90000"/>
            </a:lnSpc>
            <a:spcAft>
              <a:spcPts val="0"/>
            </a:spcAft>
            <a:buFont typeface="Arial" panose="020B0604020202020204" pitchFamily="34" charset="0"/>
            <a:buChar char="•"/>
          </a:pPr>
          <a:r>
            <a:rPr lang="en-GB" sz="900" u="sng" dirty="0">
              <a:latin typeface="Arial" panose="020B0604020202020204" pitchFamily="34" charset="0"/>
              <a:cs typeface="Arial" panose="020B0604020202020204" pitchFamily="34" charset="0"/>
            </a:rPr>
            <a:t>Technological</a:t>
          </a:r>
          <a:endParaRPr lang="en-GB" sz="900" u="sng" spc="100" baseline="0" dirty="0">
            <a:solidFill>
              <a:schemeClr val="tx1"/>
            </a:solidFill>
            <a:latin typeface="Arial" panose="020B0604020202020204" pitchFamily="34" charset="0"/>
            <a:cs typeface="Arial" panose="020B0604020202020204" pitchFamily="34" charset="0"/>
          </a:endParaRPr>
        </a:p>
      </dgm:t>
    </dgm:pt>
    <dgm:pt modelId="{0AA7231B-9394-4732-A7BE-3EB3CF2F8D70}" type="parTrans" cxnId="{82290D4D-2346-4E6C-B254-B9EAA4D01A23}">
      <dgm:prSet/>
      <dgm:spPr/>
      <dgm:t>
        <a:bodyPr rtlCol="0"/>
        <a:lstStyle/>
        <a:p>
          <a:pPr rtl="0"/>
          <a:endParaRPr lang="en-GB">
            <a:solidFill>
              <a:schemeClr val="tx1"/>
            </a:solidFill>
          </a:endParaRPr>
        </a:p>
      </dgm:t>
    </dgm:pt>
    <dgm:pt modelId="{83B69D46-737C-4589-B359-6BD9DD58BC91}" type="sibTrans" cxnId="{82290D4D-2346-4E6C-B254-B9EAA4D01A23}">
      <dgm:prSet/>
      <dgm:spPr/>
      <dgm:t>
        <a:bodyPr rtlCol="0"/>
        <a:lstStyle/>
        <a:p>
          <a:pPr rtl="0"/>
          <a:endParaRPr lang="en-GB">
            <a:solidFill>
              <a:schemeClr val="tx1"/>
            </a:solidFill>
          </a:endParaRPr>
        </a:p>
      </dgm:t>
    </dgm:pt>
    <dgm:pt modelId="{03738E35-4243-4E7D-A93F-C07DA3901E78}">
      <dgm:prSet phldrT="[Text]"/>
      <dgm:spPr/>
      <dgm:t>
        <a:bodyPr rtlCol="0"/>
        <a:lstStyle/>
        <a:p>
          <a:pPr rtl="0">
            <a:lnSpc>
              <a:spcPct val="100000"/>
            </a:lnSpc>
            <a:spcAft>
              <a:spcPts val="0"/>
            </a:spcAft>
          </a:pPr>
          <a:endParaRPr lang="en-GB" spc="100" dirty="0">
            <a:solidFill>
              <a:schemeClr val="tx1"/>
            </a:solidFill>
          </a:endParaRPr>
        </a:p>
      </dgm:t>
    </dgm:pt>
    <dgm:pt modelId="{DABBAF6C-D1C9-42E1-B928-5ACDE3D21AB0}" type="parTrans" cxnId="{E41AD5BE-76F3-4A9E-8059-7FC968661703}">
      <dgm:prSet/>
      <dgm:spPr/>
      <dgm:t>
        <a:bodyPr rtlCol="0"/>
        <a:lstStyle/>
        <a:p>
          <a:pPr rtl="0"/>
          <a:endParaRPr lang="en-GB">
            <a:solidFill>
              <a:schemeClr val="tx1"/>
            </a:solidFill>
          </a:endParaRPr>
        </a:p>
      </dgm:t>
    </dgm:pt>
    <dgm:pt modelId="{6BF5896A-A334-45B0-B451-09159F55B184}" type="sibTrans" cxnId="{E41AD5BE-76F3-4A9E-8059-7FC968661703}">
      <dgm:prSet/>
      <dgm:spPr/>
      <dgm:t>
        <a:bodyPr rtlCol="0"/>
        <a:lstStyle/>
        <a:p>
          <a:pPr rtl="0"/>
          <a:endParaRPr lang="en-GB">
            <a:solidFill>
              <a:schemeClr val="tx1"/>
            </a:solidFill>
          </a:endParaRPr>
        </a:p>
      </dgm:t>
    </dgm:pt>
    <dgm:pt modelId="{34C8CD19-04E2-4488-965F-DC841C470D45}">
      <dgm:prSet phldrT="[Text]" custT="1"/>
      <dgm:spPr/>
      <dgm:t>
        <a:bodyPr rtlCol="0"/>
        <a:lstStyle/>
        <a:p>
          <a:pPr rtl="0">
            <a:lnSpc>
              <a:spcPct val="90000"/>
            </a:lnSpc>
            <a:spcAft>
              <a:spcPts val="0"/>
            </a:spcAft>
            <a:buFont typeface="Arial" panose="020B0604020202020204" pitchFamily="34" charset="0"/>
            <a:buChar char="•"/>
          </a:pPr>
          <a:r>
            <a:rPr lang="en-GB" sz="800" u="sng" dirty="0">
              <a:latin typeface="Arial" panose="020B0604020202020204" pitchFamily="34" charset="0"/>
              <a:cs typeface="Arial" panose="020B0604020202020204" pitchFamily="34" charset="0"/>
            </a:rPr>
            <a:t>Economical</a:t>
          </a:r>
          <a:endParaRPr lang="en-GB" sz="800" u="sng" spc="150" baseline="0" dirty="0">
            <a:solidFill>
              <a:schemeClr val="tx1"/>
            </a:solidFill>
            <a:latin typeface="Arial" panose="020B0604020202020204" pitchFamily="34" charset="0"/>
            <a:cs typeface="Arial" panose="020B0604020202020204" pitchFamily="34" charset="0"/>
          </a:endParaRPr>
        </a:p>
      </dgm:t>
    </dgm:pt>
    <dgm:pt modelId="{CD5F7DE2-2AD1-4CE8-AAC7-AD9C8E180CEA}" type="parTrans" cxnId="{07030C4E-4D62-4240-B10F-E41B801C763E}">
      <dgm:prSet/>
      <dgm:spPr/>
      <dgm:t>
        <a:bodyPr rtlCol="0"/>
        <a:lstStyle/>
        <a:p>
          <a:pPr rtl="0"/>
          <a:endParaRPr lang="en-GB">
            <a:solidFill>
              <a:schemeClr val="tx1"/>
            </a:solidFill>
          </a:endParaRPr>
        </a:p>
      </dgm:t>
    </dgm:pt>
    <dgm:pt modelId="{7CE5955C-EC28-4D1B-9459-0C5458B1797D}" type="sibTrans" cxnId="{07030C4E-4D62-4240-B10F-E41B801C763E}">
      <dgm:prSet/>
      <dgm:spPr/>
      <dgm:t>
        <a:bodyPr rtlCol="0"/>
        <a:lstStyle/>
        <a:p>
          <a:pPr rtl="0"/>
          <a:endParaRPr lang="en-GB">
            <a:solidFill>
              <a:schemeClr val="tx1"/>
            </a:solidFill>
          </a:endParaRPr>
        </a:p>
      </dgm:t>
    </dgm:pt>
    <dgm:pt modelId="{962BFD33-E216-4331-BBD8-38EEDAB2E2C0}">
      <dgm:prSet phldrT="[Text]"/>
      <dgm:spPr/>
      <dgm:t>
        <a:bodyPr rtlCol="0"/>
        <a:lstStyle/>
        <a:p>
          <a:pPr rtl="0">
            <a:lnSpc>
              <a:spcPct val="90000"/>
            </a:lnSpc>
            <a:spcAft>
              <a:spcPts val="0"/>
            </a:spcAft>
            <a:buFont typeface="Arial" panose="020B0604020202020204" pitchFamily="34" charset="0"/>
            <a:buNone/>
          </a:pPr>
          <a:endParaRPr lang="en-GB" spc="100" dirty="0">
            <a:solidFill>
              <a:schemeClr val="tx1"/>
            </a:solidFill>
          </a:endParaRPr>
        </a:p>
      </dgm:t>
    </dgm:pt>
    <dgm:pt modelId="{AB5F98BE-C987-462F-85E3-90E8BE69A319}" type="parTrans" cxnId="{D77C3B5C-C13D-41B7-AA50-BE60CD5D3FAD}">
      <dgm:prSet/>
      <dgm:spPr/>
      <dgm:t>
        <a:bodyPr rtlCol="0"/>
        <a:lstStyle/>
        <a:p>
          <a:pPr rtl="0"/>
          <a:endParaRPr lang="en-GB">
            <a:solidFill>
              <a:schemeClr val="tx1"/>
            </a:solidFill>
          </a:endParaRPr>
        </a:p>
      </dgm:t>
    </dgm:pt>
    <dgm:pt modelId="{FF557E39-8331-4155-901F-701688C4CCAD}" type="sibTrans" cxnId="{D77C3B5C-C13D-41B7-AA50-BE60CD5D3FAD}">
      <dgm:prSet/>
      <dgm:spPr/>
      <dgm:t>
        <a:bodyPr rtlCol="0"/>
        <a:lstStyle/>
        <a:p>
          <a:pPr rtl="0"/>
          <a:endParaRPr lang="en-GB">
            <a:solidFill>
              <a:schemeClr val="tx1"/>
            </a:solidFill>
          </a:endParaRPr>
        </a:p>
      </dgm:t>
    </dgm:pt>
    <dgm:pt modelId="{4B075034-3129-4DD5-98D7-318F326739CC}">
      <dgm:prSet phldrT="[Text]"/>
      <dgm:spPr/>
      <dgm:t>
        <a:bodyPr rtlCol="0"/>
        <a:lstStyle/>
        <a:p>
          <a:pPr rtl="0">
            <a:lnSpc>
              <a:spcPct val="90000"/>
            </a:lnSpc>
            <a:spcAft>
              <a:spcPts val="0"/>
            </a:spcAft>
            <a:buFont typeface="Arial" panose="020B0604020202020204" pitchFamily="34" charset="0"/>
            <a:buNone/>
          </a:pPr>
          <a:endParaRPr lang="en-GB" spc="100" dirty="0">
            <a:solidFill>
              <a:schemeClr val="tx1"/>
            </a:solidFill>
          </a:endParaRPr>
        </a:p>
      </dgm:t>
    </dgm:pt>
    <dgm:pt modelId="{ACA0AE6F-8D87-4F61-8D3E-12FC4D4132DA}" type="parTrans" cxnId="{3FFF5DC7-0983-4794-B4CB-F1F2D9CE51EC}">
      <dgm:prSet/>
      <dgm:spPr/>
      <dgm:t>
        <a:bodyPr rtlCol="0"/>
        <a:lstStyle/>
        <a:p>
          <a:pPr rtl="0"/>
          <a:endParaRPr lang="en-GB">
            <a:solidFill>
              <a:schemeClr val="tx1"/>
            </a:solidFill>
          </a:endParaRPr>
        </a:p>
      </dgm:t>
    </dgm:pt>
    <dgm:pt modelId="{4F1D94B4-1627-4363-B86E-DD3281EE398D}" type="sibTrans" cxnId="{3FFF5DC7-0983-4794-B4CB-F1F2D9CE51EC}">
      <dgm:prSet/>
      <dgm:spPr/>
      <dgm:t>
        <a:bodyPr rtlCol="0"/>
        <a:lstStyle/>
        <a:p>
          <a:pPr rtl="0"/>
          <a:endParaRPr lang="en-GB">
            <a:solidFill>
              <a:schemeClr val="tx1"/>
            </a:solidFill>
          </a:endParaRPr>
        </a:p>
      </dgm:t>
    </dgm:pt>
    <dgm:pt modelId="{B296910E-5EDD-40B6-9F5C-49436E692D0A}">
      <dgm:prSet custT="1"/>
      <dgm:spPr/>
      <dgm:t>
        <a:bodyPr rtlCol="0"/>
        <a:lstStyle/>
        <a:p>
          <a:pPr rtl="0">
            <a:buFont typeface="Arial" panose="020B0604020202020204" pitchFamily="34" charset="0"/>
            <a:buChar char="•"/>
          </a:pPr>
          <a:r>
            <a:rPr lang="en-GB" sz="900" u="sng" dirty="0">
              <a:latin typeface="Arial" panose="020B0604020202020204" pitchFamily="34" charset="0"/>
              <a:cs typeface="Arial" panose="020B0604020202020204" pitchFamily="34" charset="0"/>
            </a:rPr>
            <a:t>Legal</a:t>
          </a:r>
          <a:endParaRPr lang="en-GB" sz="900" u="sng" spc="100" baseline="0" dirty="0">
            <a:solidFill>
              <a:schemeClr val="tx1"/>
            </a:solidFill>
            <a:latin typeface="Arial" panose="020B0604020202020204" pitchFamily="34" charset="0"/>
            <a:cs typeface="Arial" panose="020B0604020202020204" pitchFamily="34" charset="0"/>
          </a:endParaRPr>
        </a:p>
      </dgm:t>
    </dgm:pt>
    <dgm:pt modelId="{911B340C-3486-4299-920E-5DB640C4EDC9}" type="parTrans" cxnId="{047969A5-710C-4C0E-B61E-734F166269A0}">
      <dgm:prSet/>
      <dgm:spPr/>
      <dgm:t>
        <a:bodyPr rtlCol="0"/>
        <a:lstStyle/>
        <a:p>
          <a:pPr rtl="0"/>
          <a:endParaRPr lang="en-GB">
            <a:solidFill>
              <a:schemeClr val="tx1"/>
            </a:solidFill>
          </a:endParaRPr>
        </a:p>
      </dgm:t>
    </dgm:pt>
    <dgm:pt modelId="{33A0507C-F24C-416A-8E94-DB84555D29CB}" type="sibTrans" cxnId="{047969A5-710C-4C0E-B61E-734F166269A0}">
      <dgm:prSet/>
      <dgm:spPr/>
      <dgm:t>
        <a:bodyPr rtlCol="0"/>
        <a:lstStyle/>
        <a:p>
          <a:pPr rtl="0"/>
          <a:endParaRPr lang="en-GB">
            <a:solidFill>
              <a:schemeClr val="tx1"/>
            </a:solidFill>
          </a:endParaRPr>
        </a:p>
      </dgm:t>
    </dgm:pt>
    <dgm:pt modelId="{1080EDDF-ADDC-4DF2-8E5F-F49A7CF611ED}">
      <dgm:prSet custT="1"/>
      <dgm:spPr/>
      <dgm:t>
        <a:bodyPr rtlCol="0"/>
        <a:lstStyle/>
        <a:p>
          <a:pPr rtl="0">
            <a:buFont typeface="Arial" panose="020B0604020202020204" pitchFamily="34" charset="0"/>
            <a:buChar char="•"/>
          </a:pPr>
          <a:r>
            <a:rPr lang="en-GB" sz="900" u="sng" dirty="0">
              <a:latin typeface="Arial" panose="020B0604020202020204" pitchFamily="34" charset="0"/>
              <a:cs typeface="Arial" panose="020B0604020202020204" pitchFamily="34" charset="0"/>
            </a:rPr>
            <a:t>Social</a:t>
          </a:r>
          <a:endParaRPr lang="en-GB" sz="900" u="sng" spc="100" baseline="0" dirty="0">
            <a:solidFill>
              <a:schemeClr val="tx1"/>
            </a:solidFill>
            <a:latin typeface="Arial" panose="020B0604020202020204" pitchFamily="34" charset="0"/>
            <a:cs typeface="Arial" panose="020B0604020202020204" pitchFamily="34" charset="0"/>
          </a:endParaRPr>
        </a:p>
      </dgm:t>
    </dgm:pt>
    <dgm:pt modelId="{8583E403-5FDD-4D7C-B9B3-0CD49AFEBACE}" type="parTrans" cxnId="{0DE29C93-78F2-43AA-B58C-7715B6F0EBD8}">
      <dgm:prSet/>
      <dgm:spPr/>
      <dgm:t>
        <a:bodyPr rtlCol="0"/>
        <a:lstStyle/>
        <a:p>
          <a:pPr rtl="0"/>
          <a:endParaRPr lang="en-GB">
            <a:solidFill>
              <a:schemeClr val="tx1"/>
            </a:solidFill>
          </a:endParaRPr>
        </a:p>
      </dgm:t>
    </dgm:pt>
    <dgm:pt modelId="{4C9E55B0-B04E-4552-BC60-A9DA24745302}" type="sibTrans" cxnId="{0DE29C93-78F2-43AA-B58C-7715B6F0EBD8}">
      <dgm:prSet/>
      <dgm:spPr/>
      <dgm:t>
        <a:bodyPr rtlCol="0"/>
        <a:lstStyle/>
        <a:p>
          <a:pPr rtl="0"/>
          <a:endParaRPr lang="en-GB">
            <a:solidFill>
              <a:schemeClr val="tx1"/>
            </a:solidFill>
          </a:endParaRPr>
        </a:p>
      </dgm:t>
    </dgm:pt>
    <dgm:pt modelId="{4D9494E1-8BB8-4C53-9D47-142078F08745}">
      <dgm:prSet custT="1"/>
      <dgm:spPr/>
      <dgm:t>
        <a:bodyPr/>
        <a:lstStyle/>
        <a:p>
          <a:pPr>
            <a:buFont typeface="+mj-lt"/>
            <a:buAutoNum type="arabicPeriod"/>
          </a:pPr>
          <a:r>
            <a:rPr lang="en-GB" sz="800" dirty="0"/>
            <a:t>Exchange rates have a major impact on finance </a:t>
          </a:r>
        </a:p>
      </dgm:t>
    </dgm:pt>
    <dgm:pt modelId="{35AE0B1D-FAB1-4BA7-8E4F-0B890C8141E8}" type="parTrans" cxnId="{78074A5B-B8E0-461E-A56D-72FBD4242D7B}">
      <dgm:prSet/>
      <dgm:spPr/>
      <dgm:t>
        <a:bodyPr/>
        <a:lstStyle/>
        <a:p>
          <a:endParaRPr lang="en-GB"/>
        </a:p>
      </dgm:t>
    </dgm:pt>
    <dgm:pt modelId="{D07648DB-0791-4B34-9072-15D8A5261B24}" type="sibTrans" cxnId="{78074A5B-B8E0-461E-A56D-72FBD4242D7B}">
      <dgm:prSet/>
      <dgm:spPr/>
      <dgm:t>
        <a:bodyPr/>
        <a:lstStyle/>
        <a:p>
          <a:endParaRPr lang="en-GB"/>
        </a:p>
      </dgm:t>
    </dgm:pt>
    <dgm:pt modelId="{6A626AAD-1398-4886-BB42-DF708742BFF4}">
      <dgm:prSet custT="1"/>
      <dgm:spPr/>
      <dgm:t>
        <a:bodyPr/>
        <a:lstStyle/>
        <a:p>
          <a:pPr>
            <a:buFont typeface="+mj-lt"/>
            <a:buAutoNum type="arabicPeriod"/>
          </a:pPr>
          <a:r>
            <a:rPr lang="en-GB" sz="800" dirty="0"/>
            <a:t>Interest rates</a:t>
          </a:r>
        </a:p>
      </dgm:t>
    </dgm:pt>
    <dgm:pt modelId="{C268D529-AF0F-45E3-BDFE-55D497D1AB35}" type="parTrans" cxnId="{31E20AAF-B14F-435C-AD16-0766CCB38A50}">
      <dgm:prSet/>
      <dgm:spPr/>
      <dgm:t>
        <a:bodyPr/>
        <a:lstStyle/>
        <a:p>
          <a:endParaRPr lang="en-GB"/>
        </a:p>
      </dgm:t>
    </dgm:pt>
    <dgm:pt modelId="{2E22FA52-62D8-401A-B9FE-FF79B94E5946}" type="sibTrans" cxnId="{31E20AAF-B14F-435C-AD16-0766CCB38A50}">
      <dgm:prSet/>
      <dgm:spPr/>
      <dgm:t>
        <a:bodyPr/>
        <a:lstStyle/>
        <a:p>
          <a:endParaRPr lang="en-GB"/>
        </a:p>
      </dgm:t>
    </dgm:pt>
    <dgm:pt modelId="{EAC6BA20-BF20-4992-9821-53783D33F219}">
      <dgm:prSet custT="1"/>
      <dgm:spPr/>
      <dgm:t>
        <a:bodyPr/>
        <a:lstStyle/>
        <a:p>
          <a:pPr>
            <a:buFont typeface="+mj-lt"/>
            <a:buAutoNum type="arabicPeriod"/>
          </a:pPr>
          <a:r>
            <a:rPr lang="en-GB" sz="900" dirty="0"/>
            <a:t>Brexit is one of the major objectives to overcome</a:t>
          </a:r>
        </a:p>
      </dgm:t>
    </dgm:pt>
    <dgm:pt modelId="{3B91DA83-AAE6-4589-95C3-BB7E4B7A75E9}" type="parTrans" cxnId="{0F610994-D07C-4CE8-A187-12CE1E1031B0}">
      <dgm:prSet/>
      <dgm:spPr/>
      <dgm:t>
        <a:bodyPr/>
        <a:lstStyle/>
        <a:p>
          <a:endParaRPr lang="en-GB"/>
        </a:p>
      </dgm:t>
    </dgm:pt>
    <dgm:pt modelId="{2A849B16-526A-4945-ADAC-0C15258BA659}" type="sibTrans" cxnId="{0F610994-D07C-4CE8-A187-12CE1E1031B0}">
      <dgm:prSet/>
      <dgm:spPr/>
      <dgm:t>
        <a:bodyPr/>
        <a:lstStyle/>
        <a:p>
          <a:endParaRPr lang="en-GB"/>
        </a:p>
      </dgm:t>
    </dgm:pt>
    <dgm:pt modelId="{8B920CBF-A536-4586-8A32-884C642D0648}">
      <dgm:prSet custT="1"/>
      <dgm:spPr/>
      <dgm:t>
        <a:bodyPr/>
        <a:lstStyle/>
        <a:p>
          <a:pPr>
            <a:buFont typeface="+mj-lt"/>
            <a:buAutoNum type="arabicPeriod"/>
          </a:pPr>
          <a:r>
            <a:rPr lang="en-GB" sz="900" dirty="0"/>
            <a:t>Increase investment by government to help needs</a:t>
          </a:r>
        </a:p>
      </dgm:t>
    </dgm:pt>
    <dgm:pt modelId="{B61DC039-3E5F-49DF-8CAB-7D777FCED4FA}" type="parTrans" cxnId="{65BA7806-B7C9-409F-9C3A-47BA84602D0A}">
      <dgm:prSet/>
      <dgm:spPr/>
      <dgm:t>
        <a:bodyPr/>
        <a:lstStyle/>
        <a:p>
          <a:endParaRPr lang="en-GB"/>
        </a:p>
      </dgm:t>
    </dgm:pt>
    <dgm:pt modelId="{4877430B-3729-4DD2-8066-F57CC17106AE}" type="sibTrans" cxnId="{65BA7806-B7C9-409F-9C3A-47BA84602D0A}">
      <dgm:prSet/>
      <dgm:spPr/>
      <dgm:t>
        <a:bodyPr/>
        <a:lstStyle/>
        <a:p>
          <a:endParaRPr lang="en-GB"/>
        </a:p>
      </dgm:t>
    </dgm:pt>
    <dgm:pt modelId="{FF99729F-728B-424B-A6D3-0151AC1BE982}">
      <dgm:prSet custT="1"/>
      <dgm:spPr/>
      <dgm:t>
        <a:bodyPr/>
        <a:lstStyle/>
        <a:p>
          <a:r>
            <a:rPr lang="en-GB" sz="900" dirty="0"/>
            <a:t>1. Sport and fit fitness trends</a:t>
          </a:r>
        </a:p>
      </dgm:t>
    </dgm:pt>
    <dgm:pt modelId="{4F2C5A8C-640A-42DC-A185-8FC68B3F22BE}" type="parTrans" cxnId="{5674C99F-9DF7-432D-B48B-9A2D734FE64F}">
      <dgm:prSet/>
      <dgm:spPr/>
      <dgm:t>
        <a:bodyPr/>
        <a:lstStyle/>
        <a:p>
          <a:endParaRPr lang="en-GB"/>
        </a:p>
      </dgm:t>
    </dgm:pt>
    <dgm:pt modelId="{6D2A709C-4769-42C5-A846-5092CFF2DD5E}" type="sibTrans" cxnId="{5674C99F-9DF7-432D-B48B-9A2D734FE64F}">
      <dgm:prSet/>
      <dgm:spPr/>
      <dgm:t>
        <a:bodyPr/>
        <a:lstStyle/>
        <a:p>
          <a:endParaRPr lang="en-GB"/>
        </a:p>
      </dgm:t>
    </dgm:pt>
    <dgm:pt modelId="{266DB280-5351-4537-966E-5F753425E019}">
      <dgm:prSet custT="1"/>
      <dgm:spPr/>
      <dgm:t>
        <a:bodyPr/>
        <a:lstStyle/>
        <a:p>
          <a:r>
            <a:rPr lang="en-GB" sz="900" dirty="0"/>
            <a:t>2. Brand popularity</a:t>
          </a:r>
        </a:p>
        <a:p>
          <a:r>
            <a:rPr lang="en-GB" sz="900" dirty="0"/>
            <a:t>3.Disposable income</a:t>
          </a:r>
        </a:p>
      </dgm:t>
    </dgm:pt>
    <dgm:pt modelId="{0D5A8537-B9E7-4478-BBF0-7EA75DC3AEC1}" type="parTrans" cxnId="{D794A4E7-C408-40A6-8307-1759525C38BE}">
      <dgm:prSet/>
      <dgm:spPr/>
      <dgm:t>
        <a:bodyPr/>
        <a:lstStyle/>
        <a:p>
          <a:endParaRPr lang="en-GB"/>
        </a:p>
      </dgm:t>
    </dgm:pt>
    <dgm:pt modelId="{1EC0DC2A-1F5D-49FD-8863-06FB16FD7BA3}" type="sibTrans" cxnId="{D794A4E7-C408-40A6-8307-1759525C38BE}">
      <dgm:prSet/>
      <dgm:spPr/>
      <dgm:t>
        <a:bodyPr/>
        <a:lstStyle/>
        <a:p>
          <a:endParaRPr lang="en-GB"/>
        </a:p>
      </dgm:t>
    </dgm:pt>
    <dgm:pt modelId="{8FE0DC41-4F05-4DC2-BEF4-F72D954BD096}">
      <dgm:prSet custT="1"/>
      <dgm:spPr/>
      <dgm:t>
        <a:bodyPr rtlCol="0"/>
        <a:lstStyle/>
        <a:p>
          <a:pPr rtl="0">
            <a:buFont typeface="Arial" panose="020B0604020202020204" pitchFamily="34" charset="0"/>
            <a:buChar char="•"/>
          </a:pPr>
          <a:r>
            <a:rPr lang="en-GB" sz="1100" b="0" i="0" spc="100">
              <a:solidFill>
                <a:schemeClr val="tx1"/>
              </a:solidFill>
            </a:rPr>
            <a:t>. </a:t>
          </a:r>
          <a:endParaRPr lang="en-GB" sz="1100" spc="100" baseline="0" dirty="0">
            <a:solidFill>
              <a:schemeClr val="tx1"/>
            </a:solidFill>
          </a:endParaRPr>
        </a:p>
      </dgm:t>
    </dgm:pt>
    <dgm:pt modelId="{ACC52B6A-38C3-4194-8E02-3C693705B5F1}" type="parTrans" cxnId="{6C45AE57-2642-4D7D-A2FE-A20546745C63}">
      <dgm:prSet/>
      <dgm:spPr/>
      <dgm:t>
        <a:bodyPr/>
        <a:lstStyle/>
        <a:p>
          <a:endParaRPr lang="en-GB"/>
        </a:p>
      </dgm:t>
    </dgm:pt>
    <dgm:pt modelId="{64C89D74-98DC-45EF-82D5-D2312F307D64}" type="sibTrans" cxnId="{6C45AE57-2642-4D7D-A2FE-A20546745C63}">
      <dgm:prSet/>
      <dgm:spPr/>
      <dgm:t>
        <a:bodyPr/>
        <a:lstStyle/>
        <a:p>
          <a:endParaRPr lang="en-GB"/>
        </a:p>
      </dgm:t>
    </dgm:pt>
    <dgm:pt modelId="{42081533-A5F0-49E1-BF76-05BB271955D4}">
      <dgm:prSet custT="1"/>
      <dgm:spPr/>
      <dgm:t>
        <a:bodyPr/>
        <a:lstStyle/>
        <a:p>
          <a:r>
            <a:rPr lang="en-GB" sz="900" dirty="0"/>
            <a:t>E-commerce growth</a:t>
          </a:r>
        </a:p>
      </dgm:t>
    </dgm:pt>
    <dgm:pt modelId="{23B8DA9E-5219-411E-9EB0-918A7635C1CF}" type="parTrans" cxnId="{0BF32494-B24D-4FC6-BF56-20203AB8F23C}">
      <dgm:prSet/>
      <dgm:spPr/>
      <dgm:t>
        <a:bodyPr/>
        <a:lstStyle/>
        <a:p>
          <a:endParaRPr lang="en-GB"/>
        </a:p>
      </dgm:t>
    </dgm:pt>
    <dgm:pt modelId="{2A2952F8-0EED-454A-A75D-983753E84B10}" type="sibTrans" cxnId="{0BF32494-B24D-4FC6-BF56-20203AB8F23C}">
      <dgm:prSet/>
      <dgm:spPr/>
      <dgm:t>
        <a:bodyPr/>
        <a:lstStyle/>
        <a:p>
          <a:endParaRPr lang="en-GB"/>
        </a:p>
      </dgm:t>
    </dgm:pt>
    <dgm:pt modelId="{5A8D6DEF-363B-4355-91F3-EAB70B3EC372}">
      <dgm:prSet custT="1"/>
      <dgm:spPr/>
      <dgm:t>
        <a:bodyPr/>
        <a:lstStyle/>
        <a:p>
          <a:r>
            <a:rPr lang="en-GB" sz="900" dirty="0"/>
            <a:t>install technology</a:t>
          </a:r>
        </a:p>
        <a:p>
          <a:r>
            <a:rPr lang="en-GB" sz="900" dirty="0"/>
            <a:t>Introduction of automated warehouses</a:t>
          </a:r>
        </a:p>
      </dgm:t>
    </dgm:pt>
    <dgm:pt modelId="{0E9B6F2C-DA2E-42D8-A5A9-14F2F87E4679}" type="parTrans" cxnId="{35C7E285-4177-4305-8EB6-8612CAE82A7C}">
      <dgm:prSet/>
      <dgm:spPr/>
      <dgm:t>
        <a:bodyPr/>
        <a:lstStyle/>
        <a:p>
          <a:endParaRPr lang="en-GB"/>
        </a:p>
      </dgm:t>
    </dgm:pt>
    <dgm:pt modelId="{0527500D-48EF-4F1F-9E73-10AA2C656E6B}" type="sibTrans" cxnId="{35C7E285-4177-4305-8EB6-8612CAE82A7C}">
      <dgm:prSet/>
      <dgm:spPr/>
      <dgm:t>
        <a:bodyPr/>
        <a:lstStyle/>
        <a:p>
          <a:endParaRPr lang="en-GB"/>
        </a:p>
      </dgm:t>
    </dgm:pt>
    <dgm:pt modelId="{B9E649AB-A8B8-48E4-ADEB-C72076C9741A}">
      <dgm:prSet custT="1"/>
      <dgm:spPr/>
      <dgm:t>
        <a:bodyPr/>
        <a:lstStyle/>
        <a:p>
          <a:r>
            <a:rPr lang="en-GB" sz="900" dirty="0"/>
            <a:t>Regulations in health and safety</a:t>
          </a:r>
        </a:p>
      </dgm:t>
    </dgm:pt>
    <dgm:pt modelId="{0A1982F8-E9EA-4F9A-8F69-52C9688BA30C}" type="parTrans" cxnId="{0B858C7D-833D-4D59-9206-3274154B9F0B}">
      <dgm:prSet/>
      <dgm:spPr/>
      <dgm:t>
        <a:bodyPr/>
        <a:lstStyle/>
        <a:p>
          <a:endParaRPr lang="en-GB"/>
        </a:p>
      </dgm:t>
    </dgm:pt>
    <dgm:pt modelId="{D0C7B72E-1B63-4EED-8756-ACE530C1543A}" type="sibTrans" cxnId="{0B858C7D-833D-4D59-9206-3274154B9F0B}">
      <dgm:prSet/>
      <dgm:spPr/>
      <dgm:t>
        <a:bodyPr/>
        <a:lstStyle/>
        <a:p>
          <a:endParaRPr lang="en-GB"/>
        </a:p>
      </dgm:t>
    </dgm:pt>
    <dgm:pt modelId="{EA5B40B0-E1BE-4A52-B57B-716DD0CE5A6B}">
      <dgm:prSet custT="1"/>
      <dgm:spPr/>
      <dgm:t>
        <a:bodyPr/>
        <a:lstStyle/>
        <a:p>
          <a:r>
            <a:rPr lang="en-GB" sz="900" dirty="0"/>
            <a:t>Employment laws</a:t>
          </a:r>
        </a:p>
        <a:p>
          <a:r>
            <a:rPr lang="en-GB" sz="900" dirty="0"/>
            <a:t>Consumer protection laws</a:t>
          </a:r>
        </a:p>
      </dgm:t>
    </dgm:pt>
    <dgm:pt modelId="{39CC05F9-5DE2-4FA0-8CE0-FAA9C4B317C4}" type="parTrans" cxnId="{30092873-2C46-4FDE-B42D-3E9ADF25AF6F}">
      <dgm:prSet/>
      <dgm:spPr/>
      <dgm:t>
        <a:bodyPr/>
        <a:lstStyle/>
        <a:p>
          <a:endParaRPr lang="en-GB"/>
        </a:p>
      </dgm:t>
    </dgm:pt>
    <dgm:pt modelId="{8FEECF09-60F3-4484-AC36-8ABF9F7CEC23}" type="sibTrans" cxnId="{30092873-2C46-4FDE-B42D-3E9ADF25AF6F}">
      <dgm:prSet/>
      <dgm:spPr/>
      <dgm:t>
        <a:bodyPr/>
        <a:lstStyle/>
        <a:p>
          <a:endParaRPr lang="en-GB"/>
        </a:p>
      </dgm:t>
    </dgm:pt>
    <dgm:pt modelId="{940DADE0-DC28-484D-9EE2-5FC1BF70C654}">
      <dgm:prSet custT="1"/>
      <dgm:spPr/>
      <dgm:t>
        <a:bodyPr/>
        <a:lstStyle/>
        <a:p>
          <a:pPr>
            <a:buFont typeface="+mj-lt"/>
            <a:buAutoNum type="arabicPeriod"/>
          </a:pPr>
          <a:r>
            <a:rPr lang="en-GB" sz="900" dirty="0"/>
            <a:t>Taxation costs</a:t>
          </a:r>
        </a:p>
      </dgm:t>
    </dgm:pt>
    <dgm:pt modelId="{F6C5386E-664C-8E43-AA67-8A47BDA567F8}" type="parTrans" cxnId="{A61BEBE3-CCA0-854B-947D-4B53C2FCF192}">
      <dgm:prSet/>
      <dgm:spPr/>
      <dgm:t>
        <a:bodyPr/>
        <a:lstStyle/>
        <a:p>
          <a:endParaRPr lang="en-US"/>
        </a:p>
      </dgm:t>
    </dgm:pt>
    <dgm:pt modelId="{28C0E67F-8C3B-8E46-B6D7-E4C7B7F593A5}" type="sibTrans" cxnId="{A61BEBE3-CCA0-854B-947D-4B53C2FCF192}">
      <dgm:prSet/>
      <dgm:spPr/>
      <dgm:t>
        <a:bodyPr/>
        <a:lstStyle/>
        <a:p>
          <a:endParaRPr lang="en-US"/>
        </a:p>
      </dgm:t>
    </dgm:pt>
    <dgm:pt modelId="{4607D72B-3EF9-794E-899D-43CF9D5B8F25}">
      <dgm:prSet custT="1"/>
      <dgm:spPr/>
      <dgm:t>
        <a:bodyPr/>
        <a:lstStyle/>
        <a:p>
          <a:pPr>
            <a:buFont typeface="+mj-lt"/>
            <a:buAutoNum type="arabicPeriod"/>
          </a:pPr>
          <a:r>
            <a:rPr lang="en-GB" sz="800" dirty="0"/>
            <a:t>Supply and demand of labour</a:t>
          </a:r>
        </a:p>
      </dgm:t>
    </dgm:pt>
    <dgm:pt modelId="{3BCE1B74-89C6-8349-A3AB-ADB85A62D6C1}" type="parTrans" cxnId="{D27D7B94-9A8E-AF40-A734-8E678364EBE3}">
      <dgm:prSet/>
      <dgm:spPr/>
      <dgm:t>
        <a:bodyPr/>
        <a:lstStyle/>
        <a:p>
          <a:endParaRPr lang="en-US"/>
        </a:p>
      </dgm:t>
    </dgm:pt>
    <dgm:pt modelId="{7F1064B2-1C30-D446-98E6-78C66A908971}" type="sibTrans" cxnId="{D27D7B94-9A8E-AF40-A734-8E678364EBE3}">
      <dgm:prSet/>
      <dgm:spPr/>
      <dgm:t>
        <a:bodyPr/>
        <a:lstStyle/>
        <a:p>
          <a:endParaRPr lang="en-US"/>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dgm:spPr>
        <a:solidFill>
          <a:schemeClr val="accent3"/>
        </a:solidFill>
        <a:ln>
          <a:noFill/>
        </a:ln>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a:ln>
          <a:noFill/>
        </a:ln>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custScaleX="98025" custLinFactNeighborX="-7160">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custLinFactNeighborX="-807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1" presStyleCnt="5"/>
      <dgm:spPr>
        <a:ln>
          <a:noFill/>
        </a:ln>
      </dgm:spPr>
    </dgm:pt>
    <dgm:pt modelId="{14186A17-7B9F-4674-AD57-FF0C87A3CB32}" type="pres">
      <dgm:prSet presAssocID="{20928AAA-F457-4A09-8AAC-A82210983FBE}"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1" presStyleCnt="5" custScaleX="108133" custLinFactNeighborX="-45261" custLinFactNeighborY="-16427">
        <dgm:presLayoutVars>
          <dgm:chMax val="0"/>
          <dgm:chPref val="0"/>
          <dgm:bulletEnabled val="1"/>
        </dgm:presLayoutVars>
      </dgm:prSet>
      <dgm:spPr/>
    </dgm:pt>
    <dgm:pt modelId="{730471FC-8FAF-49B2-8F42-63D391F759BE}" type="pres">
      <dgm:prSet presAssocID="{20928AAA-F457-4A09-8AAC-A82210983FBE}" presName="L1TextContainer" presStyleLbl="revTx" presStyleIdx="1" presStyleCnt="5" custLinFactNeighborX="-50786" custLinFactNeighborY="-20030">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2" presStyleCnt="5"/>
      <dgm:spPr>
        <a:ln>
          <a:noFill/>
        </a:ln>
      </dgm:spPr>
    </dgm:pt>
    <dgm:pt modelId="{F1C3FD7B-71E0-4012-B7CE-2C80433ED975}" type="pres">
      <dgm:prSet presAssocID="{03738E35-4243-4E7D-A93F-C07DA3901E78}"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2" presStyleCnt="5" custScaleX="103785" custLinFactNeighborX="8642" custLinFactNeighborY="-49928">
        <dgm:presLayoutVars>
          <dgm:chMax val="0"/>
          <dgm:chPref val="0"/>
          <dgm:bulletEnabled val="1"/>
        </dgm:presLayoutVars>
      </dgm:prSet>
      <dgm:spPr/>
    </dgm:pt>
    <dgm:pt modelId="{7605329C-2B32-4CD7-9B69-1B3DAB88562E}" type="pres">
      <dgm:prSet presAssocID="{03738E35-4243-4E7D-A93F-C07DA3901E78}" presName="L1TextContainer" presStyleLbl="revTx" presStyleIdx="2" presStyleCnt="5" custLinFactNeighborX="-34380" custLinFactNeighborY="-5007">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3" presStyleCnt="5"/>
      <dgm:spPr>
        <a:ln>
          <a:noFill/>
        </a:ln>
      </dgm:spPr>
    </dgm:pt>
    <dgm:pt modelId="{EB9D58D6-E34B-4990-86E2-B1CAE3536A29}" type="pres">
      <dgm:prSet presAssocID="{962BFD33-E216-4331-BBD8-38EEDAB2E2C0}"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3" presStyleCnt="5" custScaleX="101911" custLinFactNeighborX="-49236" custLinFactNeighborY="15219">
        <dgm:presLayoutVars>
          <dgm:chMax val="0"/>
          <dgm:chPref val="0"/>
          <dgm:bulletEnabled val="1"/>
        </dgm:presLayoutVars>
      </dgm:prSet>
      <dgm:spPr/>
    </dgm:pt>
    <dgm:pt modelId="{5646D4EB-C7F1-4D0E-8051-C7D6C1D31ADE}" type="pres">
      <dgm:prSet presAssocID="{962BFD33-E216-4331-BBD8-38EEDAB2E2C0}" presName="L1TextContainer" presStyleLbl="revTx" presStyleIdx="3" presStyleCnt="5" custLinFactNeighborX="-54089" custLinFactNeighborY="54653">
        <dgm:presLayoutVars>
          <dgm:chMax val="1"/>
          <dgm:chPref val="1"/>
          <dgm:bulletEnabled val="1"/>
        </dgm:presLayoutVars>
      </dgm:prSet>
      <dgm:spPr/>
    </dgm:pt>
    <dgm:pt modelId="{937215CC-5D52-40FA-BAD6-30FFF9CDB26A}" type="pres">
      <dgm:prSet presAssocID="{962BFD33-E216-4331-BBD8-38EEDAB2E2C0}" presName="EmptyPlaceHolder" presStyleCnt="0"/>
      <dgm:spPr/>
    </dgm:pt>
    <dgm:pt modelId="{33552C7C-A2D4-4FB7-AD93-DCB3C798AA86}" type="pres">
      <dgm:prSet presAssocID="{FF557E39-8331-4155-901F-701688C4CCAD}" presName="spaceBetweenRectangles" presStyleCnt="0"/>
      <dgm:spPr/>
    </dgm:pt>
    <dgm:pt modelId="{E02EEA3C-5485-4B77-B7B0-7A39B10F0BB4}" type="pres">
      <dgm:prSet presAssocID="{4B075034-3129-4DD5-98D7-318F326739CC}" presName="composite" presStyleCnt="0"/>
      <dgm:spPr/>
    </dgm:pt>
    <dgm:pt modelId="{864F9172-41AB-4727-BD60-71E6F62154FB}" type="pres">
      <dgm:prSet presAssocID="{4B075034-3129-4DD5-98D7-318F326739CC}" presName="ConnectorPoint" presStyleLbl="fgAcc1" presStyleIdx="4" presStyleCnt="5"/>
      <dgm:spPr>
        <a:ln>
          <a:noFill/>
        </a:ln>
      </dgm:spPr>
    </dgm:pt>
    <dgm:pt modelId="{9DE62C25-DC37-4130-AE3D-9F589C2E8903}" type="pres">
      <dgm:prSet presAssocID="{4B075034-3129-4DD5-98D7-318F326739CC}"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7C473BF-4C1D-41EC-BA7A-018501A202B0}" type="pres">
      <dgm:prSet presAssocID="{4B075034-3129-4DD5-98D7-318F326739CC}" presName="FlexibleEmptyPlaceHolder" presStyleCnt="0"/>
      <dgm:spPr/>
    </dgm:pt>
    <dgm:pt modelId="{277020A5-7024-4F77-9051-8B38AF80BE13}" type="pres">
      <dgm:prSet presAssocID="{4B075034-3129-4DD5-98D7-318F326739CC}" presName="L2TextContainer" presStyleLbl="bgAcc1" presStyleIdx="4" presStyleCnt="5" custScaleX="97063" custScaleY="100004" custLinFactNeighborX="13584" custLinFactNeighborY="-1817">
        <dgm:presLayoutVars>
          <dgm:chMax val="0"/>
          <dgm:chPref val="0"/>
          <dgm:bulletEnabled val="1"/>
        </dgm:presLayoutVars>
      </dgm:prSet>
      <dgm:spPr/>
    </dgm:pt>
    <dgm:pt modelId="{03CEA676-E009-456C-B86F-9C9A7D3DA364}" type="pres">
      <dgm:prSet presAssocID="{4B075034-3129-4DD5-98D7-318F326739CC}" presName="L1TextContainer" presStyleLbl="revTx" presStyleIdx="4" presStyleCnt="5" custLinFactNeighborX="7433">
        <dgm:presLayoutVars>
          <dgm:chMax val="1"/>
          <dgm:chPref val="1"/>
          <dgm:bulletEnabled val="1"/>
        </dgm:presLayoutVars>
      </dgm:prSet>
      <dgm:spPr/>
    </dgm:pt>
    <dgm:pt modelId="{0FF1AF1C-630A-46D4-9EE9-7D0F99B23BBE}" type="pres">
      <dgm:prSet presAssocID="{4B075034-3129-4DD5-98D7-318F326739CC}"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65BA7806-B7C9-409F-9C3A-47BA84602D0A}" srcId="{54A260F9-80FA-4E2A-BE87-2C0670B83857}" destId="{8B920CBF-A536-4586-8A32-884C642D0648}" srcOrd="1" destOrd="0" parTransId="{B61DC039-3E5F-49DF-8CAB-7D777FCED4FA}" sibTransId="{4877430B-3729-4DD2-8066-F57CC17106AE}"/>
    <dgm:cxn modelId="{9005EF1F-0C44-4C76-B6AD-2665A722A440}" type="presOf" srcId="{4B075034-3129-4DD5-98D7-318F326739CC}" destId="{03CEA676-E009-456C-B86F-9C9A7D3DA364}"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9278A724-6B15-409B-987F-EE5C160040AF}" type="presOf" srcId="{5A8D6DEF-363B-4355-91F3-EAB70B3EC372}" destId="{3A73CBFE-397D-467A-A65B-E19FAB2953BB}" srcOrd="0" destOrd="2" presId="urn:microsoft.com/office/officeart/2017/3/layout/HorizontalPathTimeline#2"/>
    <dgm:cxn modelId="{7618F628-C872-49A7-91A8-8FC254D3B6B3}" type="presOf" srcId="{6A626AAD-1398-4886-BB42-DF708742BFF4}" destId="{2467EBEC-ACAC-4EF4-B856-39067B4D928B}" srcOrd="0" destOrd="2" presId="urn:microsoft.com/office/officeart/2017/3/layout/HorizontalPathTimeline#2"/>
    <dgm:cxn modelId="{C7E14D2F-A7A7-4278-913F-D6DFE4028071}" type="presOf" srcId="{8FE0DC41-4F05-4DC2-BEF4-F72D954BD096}" destId="{277020A5-7024-4F77-9051-8B38AF80BE13}" srcOrd="0" destOrd="3" presId="urn:microsoft.com/office/officeart/2017/3/layout/HorizontalPathTimeline#2"/>
    <dgm:cxn modelId="{5387DB34-EEF6-44BF-A3A3-F6D3D775F79C}" type="presOf" srcId="{B9E649AB-A8B8-48E4-ADEB-C72076C9741A}" destId="{160E0A3B-47C8-4C2F-8C45-EC9C3DFA1FFB}" srcOrd="0" destOrd="1" presId="urn:microsoft.com/office/officeart/2017/3/layout/HorizontalPathTimeline#2"/>
    <dgm:cxn modelId="{78074A5B-B8E0-461E-A56D-72FBD4242D7B}" srcId="{34C8CD19-04E2-4488-965F-DC841C470D45}" destId="{4D9494E1-8BB8-4C53-9D47-142078F08745}" srcOrd="0" destOrd="0" parTransId="{35AE0B1D-FAB1-4BA7-8E4F-0B890C8141E8}" sibTransId="{D07648DB-0791-4B34-9072-15D8A5261B24}"/>
    <dgm:cxn modelId="{D77C3B5C-C13D-41B7-AA50-BE60CD5D3FAD}" srcId="{44D67ED0-6EEA-48F6-A9C1-BE754AABC76A}" destId="{962BFD33-E216-4331-BBD8-38EEDAB2E2C0}" srcOrd="3" destOrd="0" parTransId="{AB5F98BE-C987-462F-85E3-90E8BE69A319}" sibTransId="{FF557E39-8331-4155-901F-701688C4CCAD}"/>
    <dgm:cxn modelId="{5D46056B-FC6C-4717-9A74-AD84ECB258F3}" type="presOf" srcId="{FF99729F-728B-424B-A6D3-0151AC1BE982}" destId="{277020A5-7024-4F77-9051-8B38AF80BE13}" srcOrd="0" destOrd="1" presId="urn:microsoft.com/office/officeart/2017/3/layout/HorizontalPathTimeline#2"/>
    <dgm:cxn modelId="{82290D4D-2346-4E6C-B254-B9EAA4D01A23}" srcId="{20928AAA-F457-4A09-8AAC-A82210983FBE}" destId="{9C6534A9-4C27-4998-80A5-DF23882CAE25}" srcOrd="0" destOrd="0" parTransId="{0AA7231B-9394-4732-A7BE-3EB3CF2F8D70}" sibTransId="{83B69D46-737C-4589-B359-6BD9DD58BC91}"/>
    <dgm:cxn modelId="{E244726D-58F9-6C46-8F3B-E5EA13F4E722}" type="presOf" srcId="{4607D72B-3EF9-794E-899D-43CF9D5B8F25}" destId="{2467EBEC-ACAC-4EF4-B856-39067B4D928B}" srcOrd="0" destOrd="3" presId="urn:microsoft.com/office/officeart/2017/3/layout/HorizontalPathTimeline#2"/>
    <dgm:cxn modelId="{07030C4E-4D62-4240-B10F-E41B801C763E}" srcId="{03738E35-4243-4E7D-A93F-C07DA3901E78}" destId="{34C8CD19-04E2-4488-965F-DC841C470D45}" srcOrd="0" destOrd="0" parTransId="{CD5F7DE2-2AD1-4CE8-AAC7-AD9C8E180CEA}" sibTransId="{7CE5955C-EC28-4D1B-9459-0C5458B1797D}"/>
    <dgm:cxn modelId="{81B0E152-A0FC-1C4A-9DD2-34D1910BF812}" type="presOf" srcId="{940DADE0-DC28-484D-9EE2-5FC1BF70C654}" destId="{408DCC00-CC60-4F76-9C61-F00E7DBFC778}" srcOrd="0" destOrd="3" presId="urn:microsoft.com/office/officeart/2017/3/layout/HorizontalPathTimeline#2"/>
    <dgm:cxn modelId="{30092873-2C46-4FDE-B42D-3E9ADF25AF6F}" srcId="{962BFD33-E216-4331-BBD8-38EEDAB2E2C0}" destId="{EA5B40B0-E1BE-4A52-B57B-716DD0CE5A6B}" srcOrd="2" destOrd="0" parTransId="{39CC05F9-5DE2-4FA0-8CE0-FAA9C4B317C4}" sibTransId="{8FEECF09-60F3-4484-AC36-8ABF9F7CEC23}"/>
    <dgm:cxn modelId="{BA476174-221B-4A3D-B4E2-5FCC084B59D3}" srcId="{44D67ED0-6EEA-48F6-A9C1-BE754AABC76A}" destId="{20928AAA-F457-4A09-8AAC-A82210983FBE}" srcOrd="1" destOrd="0" parTransId="{915085CE-2C78-4B64-8FF4-E48DB7BD55D2}" sibTransId="{EB5D5454-A5E9-4E37-B514-DFC5324A66C0}"/>
    <dgm:cxn modelId="{17070377-C97C-4D0B-ABA2-422491C10040}" type="presOf" srcId="{4D9494E1-8BB8-4C53-9D47-142078F08745}" destId="{2467EBEC-ACAC-4EF4-B856-39067B4D928B}" srcOrd="0" destOrd="1" presId="urn:microsoft.com/office/officeart/2017/3/layout/HorizontalPathTimeline#2"/>
    <dgm:cxn modelId="{6C45AE57-2642-4D7D-A2FE-A20546745C63}" srcId="{4B075034-3129-4DD5-98D7-318F326739CC}" destId="{8FE0DC41-4F05-4DC2-BEF4-F72D954BD096}" srcOrd="3" destOrd="0" parTransId="{ACC52B6A-38C3-4194-8E02-3C693705B5F1}" sibTransId="{64C89D74-98DC-45EF-82D5-D2312F307D64}"/>
    <dgm:cxn modelId="{0B858C7D-833D-4D59-9206-3274154B9F0B}" srcId="{962BFD33-E216-4331-BBD8-38EEDAB2E2C0}" destId="{B9E649AB-A8B8-48E4-ADEB-C72076C9741A}" srcOrd="1" destOrd="0" parTransId="{0A1982F8-E9EA-4F9A-8F69-52C9688BA30C}" sibTransId="{D0C7B72E-1B63-4EED-8756-ACE530C1543A}"/>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35C7E285-4177-4305-8EB6-8612CAE82A7C}" srcId="{20928AAA-F457-4A09-8AAC-A82210983FBE}" destId="{5A8D6DEF-363B-4355-91F3-EAB70B3EC372}" srcOrd="2" destOrd="0" parTransId="{0E9B6F2C-DA2E-42D8-A5A9-14F2F87E4679}" sibTransId="{0527500D-48EF-4F1F-9E73-10AA2C656E6B}"/>
    <dgm:cxn modelId="{0DE29C93-78F2-43AA-B58C-7715B6F0EBD8}" srcId="{4B075034-3129-4DD5-98D7-318F326739CC}" destId="{1080EDDF-ADDC-4DF2-8E5F-F49A7CF611ED}" srcOrd="0" destOrd="0" parTransId="{8583E403-5FDD-4D7C-B9B3-0CD49AFEBACE}" sibTransId="{4C9E55B0-B04E-4552-BC60-A9DA24745302}"/>
    <dgm:cxn modelId="{0F610994-D07C-4CE8-A187-12CE1E1031B0}" srcId="{54A260F9-80FA-4E2A-BE87-2C0670B83857}" destId="{EAC6BA20-BF20-4992-9821-53783D33F219}" srcOrd="0" destOrd="0" parTransId="{3B91DA83-AAE6-4589-95C3-BB7E4B7A75E9}" sibTransId="{2A849B16-526A-4945-ADAC-0C15258BA659}"/>
    <dgm:cxn modelId="{0BF32494-B24D-4FC6-BF56-20203AB8F23C}" srcId="{20928AAA-F457-4A09-8AAC-A82210983FBE}" destId="{42081533-A5F0-49E1-BF76-05BB271955D4}" srcOrd="1" destOrd="0" parTransId="{23B8DA9E-5219-411E-9EB0-918A7635C1CF}" sibTransId="{2A2952F8-0EED-454A-A75D-983753E84B10}"/>
    <dgm:cxn modelId="{D27D7B94-9A8E-AF40-A734-8E678364EBE3}" srcId="{34C8CD19-04E2-4488-965F-DC841C470D45}" destId="{4607D72B-3EF9-794E-899D-43CF9D5B8F25}" srcOrd="2" destOrd="0" parTransId="{3BCE1B74-89C6-8349-A3AB-ADB85A62D6C1}" sibTransId="{7F1064B2-1C30-D446-98E6-78C66A908971}"/>
    <dgm:cxn modelId="{ACF4419B-B3B6-4BA7-9A57-5E0BB6124D8A}" type="presOf" srcId="{EA5B40B0-E1BE-4A52-B57B-716DD0CE5A6B}" destId="{160E0A3B-47C8-4C2F-8C45-EC9C3DFA1FFB}" srcOrd="0" destOrd="2" presId="urn:microsoft.com/office/officeart/2017/3/layout/HorizontalPathTimeline#2"/>
    <dgm:cxn modelId="{3BA3FE9E-2E10-4110-92AB-E3DC32339FF0}" type="presOf" srcId="{266DB280-5351-4537-966E-5F753425E019}" destId="{277020A5-7024-4F77-9051-8B38AF80BE13}" srcOrd="0" destOrd="2" presId="urn:microsoft.com/office/officeart/2017/3/layout/HorizontalPathTimeline#2"/>
    <dgm:cxn modelId="{5674C99F-9DF7-432D-B48B-9A2D734FE64F}" srcId="{4B075034-3129-4DD5-98D7-318F326739CC}" destId="{FF99729F-728B-424B-A6D3-0151AC1BE982}" srcOrd="1" destOrd="0" parTransId="{4F2C5A8C-640A-42DC-A185-8FC68B3F22BE}" sibTransId="{6D2A709C-4769-42C5-A846-5092CFF2DD5E}"/>
    <dgm:cxn modelId="{047969A5-710C-4C0E-B61E-734F166269A0}" srcId="{962BFD33-E216-4331-BBD8-38EEDAB2E2C0}" destId="{B296910E-5EDD-40B6-9F5C-49436E692D0A}" srcOrd="0" destOrd="0" parTransId="{911B340C-3486-4299-920E-5DB640C4EDC9}" sibTransId="{33A0507C-F24C-416A-8E94-DB84555D29CB}"/>
    <dgm:cxn modelId="{31E20AAF-B14F-435C-AD16-0766CCB38A50}" srcId="{34C8CD19-04E2-4488-965F-DC841C470D45}" destId="{6A626AAD-1398-4886-BB42-DF708742BFF4}" srcOrd="1" destOrd="0" parTransId="{C268D529-AF0F-45E3-BDFE-55D497D1AB35}" sibTransId="{2E22FA52-62D8-401A-B9FE-FF79B94E5946}"/>
    <dgm:cxn modelId="{5586B9BA-EC92-45A1-A08E-CF2C3E0F302F}" type="presOf" srcId="{8B920CBF-A536-4586-8A32-884C642D0648}" destId="{408DCC00-CC60-4F76-9C61-F00E7DBFC778}" srcOrd="0" destOrd="2" presId="urn:microsoft.com/office/officeart/2017/3/layout/HorizontalPathTimeline#2"/>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2"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3FFF5DC7-0983-4794-B4CB-F1F2D9CE51EC}" srcId="{44D67ED0-6EEA-48F6-A9C1-BE754AABC76A}" destId="{4B075034-3129-4DD5-98D7-318F326739CC}" srcOrd="4" destOrd="0" parTransId="{ACA0AE6F-8D87-4F61-8D3E-12FC4D4132DA}" sibTransId="{4F1D94B4-1627-4363-B86E-DD3281EE398D}"/>
    <dgm:cxn modelId="{A48A7ACB-725B-40E0-9300-DE9CD4B48CEA}" type="presOf" srcId="{B296910E-5EDD-40B6-9F5C-49436E692D0A}" destId="{160E0A3B-47C8-4C2F-8C45-EC9C3DFA1FFB}" srcOrd="0" destOrd="0" presId="urn:microsoft.com/office/officeart/2017/3/layout/HorizontalPathTimeline#2"/>
    <dgm:cxn modelId="{E68215D2-B98B-40A8-91C8-479A6560650E}" type="presOf" srcId="{EAC6BA20-BF20-4992-9821-53783D33F219}" destId="{408DCC00-CC60-4F76-9C61-F00E7DBFC778}" srcOrd="0" destOrd="1" presId="urn:microsoft.com/office/officeart/2017/3/layout/HorizontalPathTimeline#2"/>
    <dgm:cxn modelId="{A61BEBE3-CCA0-854B-947D-4B53C2FCF192}" srcId="{54A260F9-80FA-4E2A-BE87-2C0670B83857}" destId="{940DADE0-DC28-484D-9EE2-5FC1BF70C654}" srcOrd="2" destOrd="0" parTransId="{F6C5386E-664C-8E43-AA67-8A47BDA567F8}" sibTransId="{28C0E67F-8C3B-8E46-B6D7-E4C7B7F593A5}"/>
    <dgm:cxn modelId="{D794A4E7-C408-40A6-8307-1759525C38BE}" srcId="{4B075034-3129-4DD5-98D7-318F326739CC}" destId="{266DB280-5351-4537-966E-5F753425E019}" srcOrd="2" destOrd="0" parTransId="{0D5A8537-B9E7-4478-BBF0-7EA75DC3AEC1}" sibTransId="{1EC0DC2A-1F5D-49FD-8863-06FB16FD7BA3}"/>
    <dgm:cxn modelId="{B681E0E7-0B3A-4DB8-BF19-F9AE0E1C787B}" srcId="{44D67ED0-6EEA-48F6-A9C1-BE754AABC76A}" destId="{AE62509E-8FD5-4BC0-8484-49407DA07B2D}" srcOrd="0" destOrd="0" parTransId="{8F2C679D-77AF-46F9-9ACE-1E1D440B1883}" sibTransId="{5C2CB4AF-F88D-4FBE-A40E-0CC048A23B9E}"/>
    <dgm:cxn modelId="{0A8F6EED-B15D-48CC-B4B5-FB64FD893D04}" type="presOf" srcId="{42081533-A5F0-49E1-BF76-05BB271955D4}" destId="{3A73CBFE-397D-467A-A65B-E19FAB2953BB}" srcOrd="0" destOrd="1" presId="urn:microsoft.com/office/officeart/2017/3/layout/HorizontalPathTimeline#2"/>
    <dgm:cxn modelId="{E561ABF3-D381-4ACD-A1E0-00CFFAB2B8CD}" type="presOf" srcId="{1080EDDF-ADDC-4DF2-8E5F-F49A7CF611ED}" destId="{277020A5-7024-4F77-9051-8B38AF80BE13}" srcOrd="0" destOrd="0" presId="urn:microsoft.com/office/officeart/2017/3/layout/HorizontalPathTimeline#2"/>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B4F8EBC0-FB8F-4814-B17C-8A8160450CE9}" type="presParOf" srcId="{EE6F6E1A-AC88-44BD-8034-0C2734A7943C}" destId="{8BD40F87-7EF8-4BE4-972F-FA3FE5A18736}" srcOrd="2"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3" destOrd="0" presId="urn:microsoft.com/office/officeart/2017/3/layout/HorizontalPathTimeline#2"/>
    <dgm:cxn modelId="{DDACE856-1745-4149-B5B3-4C4B7FF09D1D}" type="presParOf" srcId="{EE6F6E1A-AC88-44BD-8034-0C2734A7943C}" destId="{8D6C0F72-35C7-4FDF-BDAC-4FF565A33A17}" srcOrd="4"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5" destOrd="0" presId="urn:microsoft.com/office/officeart/2017/3/layout/HorizontalPathTimeline#2"/>
    <dgm:cxn modelId="{29CBD66A-1B9E-4227-A0A6-0A74303F6865}" type="presParOf" srcId="{EE6F6E1A-AC88-44BD-8034-0C2734A7943C}" destId="{DA0D1A8F-1D92-476F-972C-E82839B78B96}" srcOrd="6"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 modelId="{63CC12B3-2BEC-4C22-AA69-B71529AA12A0}" type="presParOf" srcId="{EE6F6E1A-AC88-44BD-8034-0C2734A7943C}" destId="{33552C7C-A2D4-4FB7-AD93-DCB3C798AA86}" srcOrd="7" destOrd="0" presId="urn:microsoft.com/office/officeart/2017/3/layout/HorizontalPathTimeline#2"/>
    <dgm:cxn modelId="{BC239F0C-73B2-46F5-8CD5-C0E05EE657B1}" type="presParOf" srcId="{EE6F6E1A-AC88-44BD-8034-0C2734A7943C}" destId="{E02EEA3C-5485-4B77-B7B0-7A39B10F0BB4}" srcOrd="8" destOrd="0" presId="urn:microsoft.com/office/officeart/2017/3/layout/HorizontalPathTimeline#2"/>
    <dgm:cxn modelId="{E97A20AD-2C06-4101-A62B-1654DCD99024}" type="presParOf" srcId="{E02EEA3C-5485-4B77-B7B0-7A39B10F0BB4}" destId="{864F9172-41AB-4727-BD60-71E6F62154FB}" srcOrd="0" destOrd="0" presId="urn:microsoft.com/office/officeart/2017/3/layout/HorizontalPathTimeline#2"/>
    <dgm:cxn modelId="{CECCA3E3-40D1-4D70-A156-21D51D151C9D}" type="presParOf" srcId="{E02EEA3C-5485-4B77-B7B0-7A39B10F0BB4}" destId="{9DE62C25-DC37-4130-AE3D-9F589C2E8903}" srcOrd="1" destOrd="0" presId="urn:microsoft.com/office/officeart/2017/3/layout/HorizontalPathTimeline#2"/>
    <dgm:cxn modelId="{551F1B8E-C761-4A0D-BD20-1ADC2F8E7D4F}" type="presParOf" srcId="{E02EEA3C-5485-4B77-B7B0-7A39B10F0BB4}" destId="{D7C473BF-4C1D-41EC-BA7A-018501A202B0}" srcOrd="2" destOrd="0" presId="urn:microsoft.com/office/officeart/2017/3/layout/HorizontalPathTimeline#2"/>
    <dgm:cxn modelId="{B9F151E5-365B-4B4B-8365-7636CB8EE0DE}" type="presParOf" srcId="{E02EEA3C-5485-4B77-B7B0-7A39B10F0BB4}" destId="{277020A5-7024-4F77-9051-8B38AF80BE13}" srcOrd="3" destOrd="0" presId="urn:microsoft.com/office/officeart/2017/3/layout/HorizontalPathTimeline#2"/>
    <dgm:cxn modelId="{AD8E32F4-AD88-42BA-A1B7-B83C695C09E4}" type="presParOf" srcId="{E02EEA3C-5485-4B77-B7B0-7A39B10F0BB4}" destId="{03CEA676-E009-456C-B86F-9C9A7D3DA364}" srcOrd="4" destOrd="0" presId="urn:microsoft.com/office/officeart/2017/3/layout/HorizontalPathTimeline#2"/>
    <dgm:cxn modelId="{A5187015-38E2-4D85-A481-DFB73A5E1632}" type="presParOf" srcId="{E02EEA3C-5485-4B77-B7B0-7A39B10F0BB4}" destId="{0FF1AF1C-630A-46D4-9EE9-7D0F99B23BBE}" srcOrd="5" destOrd="0" presId="urn:microsoft.com/office/officeart/2017/3/layout/HorizontalPathTimelin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2194559"/>
          <a:ext cx="10013709" cy="182879"/>
        </a:xfrm>
        <a:prstGeom prst="rect">
          <a:avLst/>
        </a:prstGeom>
        <a:solidFill>
          <a:schemeClr val="accent3"/>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472761" y="1417319"/>
          <a:ext cx="0" cy="86867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36788" y="45719"/>
          <a:ext cx="2819718" cy="137159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69" tIns="82258" rIns="142069" bIns="82258" numCol="1" spcCol="1270" rtlCol="0" anchor="ctr" anchorCtr="0">
          <a:noAutofit/>
        </a:bodyPr>
        <a:lstStyle/>
        <a:p>
          <a:pPr marL="0" lvl="0" indent="0" algn="l" defTabSz="400050" rtl="0">
            <a:lnSpc>
              <a:spcPct val="90000"/>
            </a:lnSpc>
            <a:spcBef>
              <a:spcPct val="0"/>
            </a:spcBef>
            <a:spcAft>
              <a:spcPts val="0"/>
            </a:spcAft>
            <a:buFont typeface="Arial" panose="020B0604020202020204" pitchFamily="34" charset="0"/>
            <a:buNone/>
          </a:pPr>
          <a:r>
            <a:rPr lang="en-GB" sz="900" u="sng" kern="1200" dirty="0">
              <a:latin typeface="Arial" panose="020B0604020202020204" pitchFamily="34" charset="0"/>
              <a:cs typeface="Arial" panose="020B0604020202020204" pitchFamily="34" charset="0"/>
            </a:rPr>
            <a:t>Political</a:t>
          </a:r>
          <a:endParaRPr lang="en-GB" sz="900" u="sng" kern="1200" spc="100" baseline="0" dirty="0">
            <a:solidFill>
              <a:schemeClr val="tx1"/>
            </a:solidFill>
            <a:latin typeface="Arial" panose="020B0604020202020204" pitchFamily="34" charset="0"/>
            <a:cs typeface="Arial" panose="020B0604020202020204" pitchFamily="34" charset="0"/>
          </a:endParaRPr>
        </a:p>
        <a:p>
          <a:pPr marL="57150" lvl="1" indent="-57150" algn="l" defTabSz="400050">
            <a:lnSpc>
              <a:spcPct val="90000"/>
            </a:lnSpc>
            <a:spcBef>
              <a:spcPct val="0"/>
            </a:spcBef>
            <a:spcAft>
              <a:spcPct val="15000"/>
            </a:spcAft>
            <a:buFont typeface="+mj-lt"/>
            <a:buAutoNum type="arabicPeriod"/>
          </a:pPr>
          <a:r>
            <a:rPr lang="en-GB" sz="900" kern="1200" dirty="0"/>
            <a:t>Brexit is one of the major objectives to overcome</a:t>
          </a:r>
        </a:p>
        <a:p>
          <a:pPr marL="57150" lvl="1" indent="-57150" algn="l" defTabSz="400050">
            <a:lnSpc>
              <a:spcPct val="90000"/>
            </a:lnSpc>
            <a:spcBef>
              <a:spcPct val="0"/>
            </a:spcBef>
            <a:spcAft>
              <a:spcPct val="15000"/>
            </a:spcAft>
            <a:buFont typeface="+mj-lt"/>
            <a:buAutoNum type="arabicPeriod"/>
          </a:pPr>
          <a:r>
            <a:rPr lang="en-GB" sz="900" kern="1200" dirty="0"/>
            <a:t>Increase investment by government to help needs</a:t>
          </a:r>
        </a:p>
        <a:p>
          <a:pPr marL="57150" lvl="1" indent="-57150" algn="l" defTabSz="400050">
            <a:lnSpc>
              <a:spcPct val="90000"/>
            </a:lnSpc>
            <a:spcBef>
              <a:spcPct val="0"/>
            </a:spcBef>
            <a:spcAft>
              <a:spcPct val="15000"/>
            </a:spcAft>
            <a:buFont typeface="+mj-lt"/>
            <a:buAutoNum type="arabicPeriod"/>
          </a:pPr>
          <a:r>
            <a:rPr lang="en-GB" sz="900" kern="1200" dirty="0"/>
            <a:t>Taxation costs</a:t>
          </a:r>
        </a:p>
      </dsp:txBody>
      <dsp:txXfrm>
        <a:off x="36788" y="45719"/>
        <a:ext cx="2819718" cy="1371599"/>
      </dsp:txXfrm>
    </dsp:sp>
    <dsp:sp modelId="{5C96A5F5-16B2-4AEA-9591-B66C220F4A65}">
      <dsp:nvSpPr>
        <dsp:cNvPr id="0" name=""/>
        <dsp:cNvSpPr/>
      </dsp:nvSpPr>
      <dsp:spPr>
        <a:xfrm>
          <a:off x="132470" y="2455163"/>
          <a:ext cx="2662506" cy="51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100000"/>
            </a:lnSpc>
            <a:spcBef>
              <a:spcPct val="0"/>
            </a:spcBef>
            <a:spcAft>
              <a:spcPts val="0"/>
            </a:spcAft>
            <a:buNone/>
          </a:pPr>
          <a:endParaRPr lang="en-GB" sz="2000" kern="1200" spc="100" dirty="0">
            <a:solidFill>
              <a:schemeClr val="tx1"/>
            </a:solidFill>
          </a:endParaRPr>
        </a:p>
      </dsp:txBody>
      <dsp:txXfrm>
        <a:off x="132470" y="2455163"/>
        <a:ext cx="2662506" cy="516635"/>
      </dsp:txXfrm>
    </dsp:sp>
    <dsp:sp modelId="{B3AC6DBE-85B6-4AF3-BADF-7E1E82B735CC}">
      <dsp:nvSpPr>
        <dsp:cNvPr id="0" name=""/>
        <dsp:cNvSpPr/>
      </dsp:nvSpPr>
      <dsp:spPr>
        <a:xfrm>
          <a:off x="1417846" y="2228849"/>
          <a:ext cx="109829" cy="11429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2017202" y="2120535"/>
          <a:ext cx="0" cy="86867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433726" y="2989215"/>
          <a:ext cx="3166953" cy="100726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60408" rIns="144648" bIns="60408" numCol="1" spcCol="1270" rtlCol="0" anchor="ctr" anchorCtr="0">
          <a:noAutofit/>
        </a:bodyPr>
        <a:lstStyle/>
        <a:p>
          <a:pPr marL="0" lvl="0" indent="0" algn="l" defTabSz="400050" rtl="0">
            <a:lnSpc>
              <a:spcPct val="90000"/>
            </a:lnSpc>
            <a:spcBef>
              <a:spcPct val="0"/>
            </a:spcBef>
            <a:spcAft>
              <a:spcPts val="0"/>
            </a:spcAft>
            <a:buFont typeface="Arial" panose="020B0604020202020204" pitchFamily="34" charset="0"/>
            <a:buNone/>
          </a:pPr>
          <a:r>
            <a:rPr lang="en-GB" sz="900" u="sng" kern="1200" dirty="0">
              <a:latin typeface="Arial" panose="020B0604020202020204" pitchFamily="34" charset="0"/>
              <a:cs typeface="Arial" panose="020B0604020202020204" pitchFamily="34" charset="0"/>
            </a:rPr>
            <a:t>Technological</a:t>
          </a:r>
          <a:endParaRPr lang="en-GB" sz="900" u="sng" kern="1200" spc="100" baseline="0" dirty="0">
            <a:solidFill>
              <a:schemeClr val="tx1"/>
            </a:solidFill>
            <a:latin typeface="Arial" panose="020B0604020202020204" pitchFamily="34" charset="0"/>
            <a:cs typeface="Arial" panose="020B0604020202020204" pitchFamily="34" charset="0"/>
          </a:endParaRPr>
        </a:p>
        <a:p>
          <a:pPr marL="0" lvl="0" indent="0" algn="l" defTabSz="400050">
            <a:lnSpc>
              <a:spcPct val="90000"/>
            </a:lnSpc>
            <a:spcBef>
              <a:spcPct val="0"/>
            </a:spcBef>
            <a:spcAft>
              <a:spcPct val="35000"/>
            </a:spcAft>
            <a:buNone/>
          </a:pPr>
          <a:r>
            <a:rPr lang="en-GB" sz="900" kern="1200" dirty="0"/>
            <a:t>E-commerce growth</a:t>
          </a:r>
        </a:p>
        <a:p>
          <a:pPr marL="0" lvl="0" indent="0" algn="l" defTabSz="400050">
            <a:lnSpc>
              <a:spcPct val="90000"/>
            </a:lnSpc>
            <a:spcBef>
              <a:spcPct val="0"/>
            </a:spcBef>
            <a:spcAft>
              <a:spcPct val="35000"/>
            </a:spcAft>
            <a:buNone/>
          </a:pPr>
          <a:r>
            <a:rPr lang="en-GB" sz="900" kern="1200" dirty="0"/>
            <a:t>install technology</a:t>
          </a:r>
        </a:p>
        <a:p>
          <a:pPr marL="0" lvl="0" indent="0" algn="l" defTabSz="400050">
            <a:lnSpc>
              <a:spcPct val="90000"/>
            </a:lnSpc>
            <a:spcBef>
              <a:spcPct val="0"/>
            </a:spcBef>
            <a:spcAft>
              <a:spcPct val="35000"/>
            </a:spcAft>
            <a:buNone/>
          </a:pPr>
          <a:r>
            <a:rPr lang="en-GB" sz="900" kern="1200" dirty="0"/>
            <a:t>Introduction of automated warehouses</a:t>
          </a:r>
        </a:p>
      </dsp:txBody>
      <dsp:txXfrm>
        <a:off x="433726" y="2989215"/>
        <a:ext cx="3166953" cy="1007268"/>
      </dsp:txXfrm>
    </dsp:sp>
    <dsp:sp modelId="{730471FC-8FAF-49B2-8F42-63D391F759BE}">
      <dsp:nvSpPr>
        <dsp:cNvPr id="0" name=""/>
        <dsp:cNvSpPr/>
      </dsp:nvSpPr>
      <dsp:spPr>
        <a:xfrm>
          <a:off x="659353" y="1496717"/>
          <a:ext cx="2662506" cy="51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889000" rtl="0">
            <a:lnSpc>
              <a:spcPct val="100000"/>
            </a:lnSpc>
            <a:spcBef>
              <a:spcPct val="0"/>
            </a:spcBef>
            <a:spcAft>
              <a:spcPts val="0"/>
            </a:spcAft>
            <a:buNone/>
          </a:pPr>
          <a:endParaRPr lang="en-GB" sz="2000" kern="1200" spc="100" dirty="0">
            <a:solidFill>
              <a:schemeClr val="tx1"/>
            </a:solidFill>
          </a:endParaRPr>
        </a:p>
      </dsp:txBody>
      <dsp:txXfrm>
        <a:off x="659353" y="1496717"/>
        <a:ext cx="2662506" cy="516635"/>
      </dsp:txXfrm>
    </dsp:sp>
    <dsp:sp modelId="{F34C40A7-6131-4EF1-9887-E7EEA86D1562}">
      <dsp:nvSpPr>
        <dsp:cNvPr id="0" name=""/>
        <dsp:cNvSpPr/>
      </dsp:nvSpPr>
      <dsp:spPr>
        <a:xfrm>
          <a:off x="1955404" y="2063385"/>
          <a:ext cx="123595" cy="11429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5259957" y="1016731"/>
          <a:ext cx="0" cy="86867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3740152" y="214398"/>
          <a:ext cx="3039610" cy="80233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48118" rIns="144648" bIns="48118" numCol="1" spcCol="1270" rtlCol="0" anchor="ctr" anchorCtr="0">
          <a:noAutofit/>
        </a:bodyPr>
        <a:lstStyle/>
        <a:p>
          <a:pPr marL="0" lvl="0" indent="0" algn="l" defTabSz="355600" rtl="0">
            <a:lnSpc>
              <a:spcPct val="90000"/>
            </a:lnSpc>
            <a:spcBef>
              <a:spcPct val="0"/>
            </a:spcBef>
            <a:spcAft>
              <a:spcPts val="0"/>
            </a:spcAft>
            <a:buFont typeface="Arial" panose="020B0604020202020204" pitchFamily="34" charset="0"/>
            <a:buNone/>
          </a:pPr>
          <a:r>
            <a:rPr lang="en-GB" sz="800" u="sng" kern="1200" dirty="0">
              <a:latin typeface="Arial" panose="020B0604020202020204" pitchFamily="34" charset="0"/>
              <a:cs typeface="Arial" panose="020B0604020202020204" pitchFamily="34" charset="0"/>
            </a:rPr>
            <a:t>Economical</a:t>
          </a:r>
          <a:endParaRPr lang="en-GB" sz="800" u="sng" kern="1200" spc="150" baseline="0" dirty="0">
            <a:solidFill>
              <a:schemeClr val="tx1"/>
            </a:solidFill>
            <a:latin typeface="Arial" panose="020B0604020202020204" pitchFamily="34" charset="0"/>
            <a:cs typeface="Arial" panose="020B0604020202020204" pitchFamily="34" charset="0"/>
          </a:endParaRPr>
        </a:p>
        <a:p>
          <a:pPr marL="57150" lvl="1" indent="-57150" algn="l" defTabSz="355600">
            <a:lnSpc>
              <a:spcPct val="90000"/>
            </a:lnSpc>
            <a:spcBef>
              <a:spcPct val="0"/>
            </a:spcBef>
            <a:spcAft>
              <a:spcPct val="15000"/>
            </a:spcAft>
            <a:buFont typeface="+mj-lt"/>
            <a:buAutoNum type="arabicPeriod"/>
          </a:pPr>
          <a:r>
            <a:rPr lang="en-GB" sz="800" kern="1200" dirty="0"/>
            <a:t>Exchange rates have a major impact on finance </a:t>
          </a:r>
        </a:p>
        <a:p>
          <a:pPr marL="57150" lvl="1" indent="-57150" algn="l" defTabSz="355600">
            <a:lnSpc>
              <a:spcPct val="90000"/>
            </a:lnSpc>
            <a:spcBef>
              <a:spcPct val="0"/>
            </a:spcBef>
            <a:spcAft>
              <a:spcPct val="15000"/>
            </a:spcAft>
            <a:buFont typeface="+mj-lt"/>
            <a:buAutoNum type="arabicPeriod"/>
          </a:pPr>
          <a:r>
            <a:rPr lang="en-GB" sz="800" kern="1200" dirty="0"/>
            <a:t>Interest rates</a:t>
          </a:r>
        </a:p>
        <a:p>
          <a:pPr marL="57150" lvl="1" indent="-57150" algn="l" defTabSz="355600">
            <a:lnSpc>
              <a:spcPct val="90000"/>
            </a:lnSpc>
            <a:spcBef>
              <a:spcPct val="0"/>
            </a:spcBef>
            <a:spcAft>
              <a:spcPct val="15000"/>
            </a:spcAft>
            <a:buFont typeface="+mj-lt"/>
            <a:buAutoNum type="arabicPeriod"/>
          </a:pPr>
          <a:r>
            <a:rPr lang="en-GB" sz="800" kern="1200" dirty="0"/>
            <a:t>Supply and demand of labour</a:t>
          </a:r>
        </a:p>
      </dsp:txBody>
      <dsp:txXfrm>
        <a:off x="3740152" y="214398"/>
        <a:ext cx="3039610" cy="802332"/>
      </dsp:txXfrm>
    </dsp:sp>
    <dsp:sp modelId="{7605329C-2B32-4CD7-9B69-1B3DAB88562E}">
      <dsp:nvSpPr>
        <dsp:cNvPr id="0" name=""/>
        <dsp:cNvSpPr/>
      </dsp:nvSpPr>
      <dsp:spPr>
        <a:xfrm>
          <a:off x="2760231" y="2429295"/>
          <a:ext cx="2662506" cy="51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889000" rtl="0">
            <a:lnSpc>
              <a:spcPct val="100000"/>
            </a:lnSpc>
            <a:spcBef>
              <a:spcPct val="0"/>
            </a:spcBef>
            <a:spcAft>
              <a:spcPts val="0"/>
            </a:spcAft>
            <a:buNone/>
          </a:pPr>
          <a:endParaRPr lang="en-GB" sz="2000" kern="1200" spc="100" dirty="0">
            <a:solidFill>
              <a:schemeClr val="tx1"/>
            </a:solidFill>
          </a:endParaRPr>
        </a:p>
      </dsp:txBody>
      <dsp:txXfrm>
        <a:off x="2760231" y="2429295"/>
        <a:ext cx="2662506" cy="516635"/>
      </dsp:txXfrm>
    </dsp:sp>
    <dsp:sp modelId="{79B0CEDC-0005-4ACE-AB25-DB9533DC85C2}">
      <dsp:nvSpPr>
        <dsp:cNvPr id="0" name=""/>
        <dsp:cNvSpPr/>
      </dsp:nvSpPr>
      <dsp:spPr>
        <a:xfrm>
          <a:off x="5200644" y="1828261"/>
          <a:ext cx="118626" cy="11429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5228918" y="2447245"/>
          <a:ext cx="0" cy="86867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3736555" y="3315925"/>
          <a:ext cx="2984726" cy="105950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648" tIns="63541" rIns="144648" bIns="63541" numCol="1" spcCol="1270" rtlCol="0" anchor="ctr" anchorCtr="0">
          <a:noAutofit/>
        </a:bodyPr>
        <a:lstStyle/>
        <a:p>
          <a:pPr marL="0" lvl="0" indent="0" algn="l" defTabSz="400050" rtl="0">
            <a:lnSpc>
              <a:spcPct val="90000"/>
            </a:lnSpc>
            <a:spcBef>
              <a:spcPct val="0"/>
            </a:spcBef>
            <a:spcAft>
              <a:spcPct val="35000"/>
            </a:spcAft>
            <a:buFont typeface="Arial" panose="020B0604020202020204" pitchFamily="34" charset="0"/>
            <a:buNone/>
          </a:pPr>
          <a:r>
            <a:rPr lang="en-GB" sz="900" u="sng" kern="1200" dirty="0">
              <a:latin typeface="Arial" panose="020B0604020202020204" pitchFamily="34" charset="0"/>
              <a:cs typeface="Arial" panose="020B0604020202020204" pitchFamily="34" charset="0"/>
            </a:rPr>
            <a:t>Legal</a:t>
          </a:r>
          <a:endParaRPr lang="en-GB" sz="900" u="sng" kern="1200" spc="100" baseline="0" dirty="0">
            <a:solidFill>
              <a:schemeClr val="tx1"/>
            </a:solidFill>
            <a:latin typeface="Arial" panose="020B0604020202020204" pitchFamily="34" charset="0"/>
            <a:cs typeface="Arial" panose="020B0604020202020204" pitchFamily="34" charset="0"/>
          </a:endParaRPr>
        </a:p>
        <a:p>
          <a:pPr marL="0" lvl="0" indent="0" algn="l" defTabSz="400050">
            <a:lnSpc>
              <a:spcPct val="90000"/>
            </a:lnSpc>
            <a:spcBef>
              <a:spcPct val="0"/>
            </a:spcBef>
            <a:spcAft>
              <a:spcPct val="35000"/>
            </a:spcAft>
            <a:buNone/>
          </a:pPr>
          <a:r>
            <a:rPr lang="en-GB" sz="900" kern="1200" dirty="0"/>
            <a:t>Regulations in health and safety</a:t>
          </a:r>
        </a:p>
        <a:p>
          <a:pPr marL="0" lvl="0" indent="0" algn="l" defTabSz="400050">
            <a:lnSpc>
              <a:spcPct val="90000"/>
            </a:lnSpc>
            <a:spcBef>
              <a:spcPct val="0"/>
            </a:spcBef>
            <a:spcAft>
              <a:spcPct val="35000"/>
            </a:spcAft>
            <a:buNone/>
          </a:pPr>
          <a:r>
            <a:rPr lang="en-GB" sz="900" kern="1200" dirty="0"/>
            <a:t>Employment laws</a:t>
          </a:r>
        </a:p>
        <a:p>
          <a:pPr marL="0" lvl="0" indent="0" algn="l" defTabSz="400050">
            <a:lnSpc>
              <a:spcPct val="90000"/>
            </a:lnSpc>
            <a:spcBef>
              <a:spcPct val="0"/>
            </a:spcBef>
            <a:spcAft>
              <a:spcPct val="35000"/>
            </a:spcAft>
            <a:buNone/>
          </a:pPr>
          <a:r>
            <a:rPr lang="en-GB" sz="900" kern="1200" dirty="0"/>
            <a:t>Consumer protection laws</a:t>
          </a:r>
        </a:p>
      </dsp:txBody>
      <dsp:txXfrm>
        <a:off x="3736555" y="3315925"/>
        <a:ext cx="2984726" cy="1059507"/>
      </dsp:txXfrm>
    </dsp:sp>
    <dsp:sp modelId="{5646D4EB-C7F1-4D0E-8051-C7D6C1D31ADE}">
      <dsp:nvSpPr>
        <dsp:cNvPr id="0" name=""/>
        <dsp:cNvSpPr/>
      </dsp:nvSpPr>
      <dsp:spPr>
        <a:xfrm>
          <a:off x="3899544" y="1882556"/>
          <a:ext cx="2662506" cy="51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977900" rtl="0">
            <a:lnSpc>
              <a:spcPct val="90000"/>
            </a:lnSpc>
            <a:spcBef>
              <a:spcPct val="0"/>
            </a:spcBef>
            <a:spcAft>
              <a:spcPts val="0"/>
            </a:spcAft>
            <a:buFont typeface="Arial" panose="020B0604020202020204" pitchFamily="34" charset="0"/>
            <a:buNone/>
          </a:pPr>
          <a:endParaRPr lang="en-GB" sz="2200" kern="1200" spc="100" dirty="0">
            <a:solidFill>
              <a:schemeClr val="tx1"/>
            </a:solidFill>
          </a:endParaRPr>
        </a:p>
      </dsp:txBody>
      <dsp:txXfrm>
        <a:off x="3899544" y="1882556"/>
        <a:ext cx="2662506" cy="516635"/>
      </dsp:txXfrm>
    </dsp:sp>
    <dsp:sp modelId="{A72D3A03-5E34-4B13-9747-5EFFE003B8C1}">
      <dsp:nvSpPr>
        <dsp:cNvPr id="0" name=""/>
        <dsp:cNvSpPr/>
      </dsp:nvSpPr>
      <dsp:spPr>
        <a:xfrm>
          <a:off x="5170676" y="2390095"/>
          <a:ext cx="116484" cy="114299"/>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 modelId="{9DE62C25-DC37-4130-AE3D-9F589C2E8903}">
      <dsp:nvSpPr>
        <dsp:cNvPr id="0" name=""/>
        <dsp:cNvSpPr/>
      </dsp:nvSpPr>
      <dsp:spPr>
        <a:xfrm>
          <a:off x="8671614" y="1417316"/>
          <a:ext cx="0" cy="86871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77020A5-7024-4F77-9051-8B38AF80BE13}">
      <dsp:nvSpPr>
        <dsp:cNvPr id="0" name=""/>
        <dsp:cNvSpPr/>
      </dsp:nvSpPr>
      <dsp:spPr>
        <a:xfrm>
          <a:off x="7249063" y="-14"/>
          <a:ext cx="2764645" cy="141737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0674" tIns="85000" rIns="140674" bIns="85000" numCol="1" spcCol="1270" rtlCol="0" anchor="ctr" anchorCtr="0">
          <a:noAutofit/>
        </a:bodyPr>
        <a:lstStyle/>
        <a:p>
          <a:pPr marL="0" lvl="0" indent="0" algn="l" defTabSz="400050" rtl="0">
            <a:lnSpc>
              <a:spcPct val="90000"/>
            </a:lnSpc>
            <a:spcBef>
              <a:spcPct val="0"/>
            </a:spcBef>
            <a:spcAft>
              <a:spcPct val="35000"/>
            </a:spcAft>
            <a:buFont typeface="Arial" panose="020B0604020202020204" pitchFamily="34" charset="0"/>
            <a:buNone/>
          </a:pPr>
          <a:r>
            <a:rPr lang="en-GB" sz="900" u="sng" kern="1200" dirty="0">
              <a:latin typeface="Arial" panose="020B0604020202020204" pitchFamily="34" charset="0"/>
              <a:cs typeface="Arial" panose="020B0604020202020204" pitchFamily="34" charset="0"/>
            </a:rPr>
            <a:t>Social</a:t>
          </a:r>
          <a:endParaRPr lang="en-GB" sz="900" u="sng" kern="1200" spc="100" baseline="0" dirty="0">
            <a:solidFill>
              <a:schemeClr val="tx1"/>
            </a:solidFill>
            <a:latin typeface="Arial" panose="020B0604020202020204" pitchFamily="34" charset="0"/>
            <a:cs typeface="Arial" panose="020B0604020202020204" pitchFamily="34" charset="0"/>
          </a:endParaRPr>
        </a:p>
        <a:p>
          <a:pPr marL="0" lvl="0" indent="0" algn="l" defTabSz="400050">
            <a:lnSpc>
              <a:spcPct val="90000"/>
            </a:lnSpc>
            <a:spcBef>
              <a:spcPct val="0"/>
            </a:spcBef>
            <a:spcAft>
              <a:spcPct val="35000"/>
            </a:spcAft>
            <a:buNone/>
          </a:pPr>
          <a:r>
            <a:rPr lang="en-GB" sz="900" kern="1200" dirty="0"/>
            <a:t>1. Sport and fit fitness trends</a:t>
          </a:r>
        </a:p>
        <a:p>
          <a:pPr marL="0" lvl="0" indent="0" algn="l" defTabSz="400050">
            <a:lnSpc>
              <a:spcPct val="90000"/>
            </a:lnSpc>
            <a:spcBef>
              <a:spcPct val="0"/>
            </a:spcBef>
            <a:spcAft>
              <a:spcPct val="35000"/>
            </a:spcAft>
            <a:buNone/>
          </a:pPr>
          <a:r>
            <a:rPr lang="en-GB" sz="900" kern="1200" dirty="0"/>
            <a:t>2. Brand popularity</a:t>
          </a:r>
        </a:p>
        <a:p>
          <a:pPr marL="0" lvl="0" indent="0" algn="l" defTabSz="400050">
            <a:lnSpc>
              <a:spcPct val="90000"/>
            </a:lnSpc>
            <a:spcBef>
              <a:spcPct val="0"/>
            </a:spcBef>
            <a:spcAft>
              <a:spcPct val="35000"/>
            </a:spcAft>
            <a:buNone/>
          </a:pPr>
          <a:r>
            <a:rPr lang="en-GB" sz="900" kern="1200" dirty="0"/>
            <a:t>3.Disposable income</a:t>
          </a:r>
        </a:p>
        <a:p>
          <a:pPr marL="0" lvl="0" indent="0" algn="l" defTabSz="488950" rtl="0">
            <a:lnSpc>
              <a:spcPct val="90000"/>
            </a:lnSpc>
            <a:spcBef>
              <a:spcPct val="0"/>
            </a:spcBef>
            <a:spcAft>
              <a:spcPct val="35000"/>
            </a:spcAft>
            <a:buFont typeface="Arial" panose="020B0604020202020204" pitchFamily="34" charset="0"/>
            <a:buNone/>
          </a:pPr>
          <a:r>
            <a:rPr lang="en-GB" sz="1100" b="0" i="0" kern="1200" spc="100">
              <a:solidFill>
                <a:schemeClr val="tx1"/>
              </a:solidFill>
            </a:rPr>
            <a:t>. </a:t>
          </a:r>
          <a:endParaRPr lang="en-GB" sz="1100" kern="1200" spc="100" baseline="0" dirty="0">
            <a:solidFill>
              <a:schemeClr val="tx1"/>
            </a:solidFill>
          </a:endParaRPr>
        </a:p>
      </dsp:txBody>
      <dsp:txXfrm>
        <a:off x="7249063" y="-14"/>
        <a:ext cx="2764645" cy="1417376"/>
      </dsp:txXfrm>
    </dsp:sp>
    <dsp:sp modelId="{03CEA676-E009-456C-B86F-9C9A7D3DA364}">
      <dsp:nvSpPr>
        <dsp:cNvPr id="0" name=""/>
        <dsp:cNvSpPr/>
      </dsp:nvSpPr>
      <dsp:spPr>
        <a:xfrm>
          <a:off x="7201638" y="2455177"/>
          <a:ext cx="2662506" cy="516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977900" rtl="0">
            <a:lnSpc>
              <a:spcPct val="90000"/>
            </a:lnSpc>
            <a:spcBef>
              <a:spcPct val="0"/>
            </a:spcBef>
            <a:spcAft>
              <a:spcPts val="0"/>
            </a:spcAft>
            <a:buFont typeface="Arial" panose="020B0604020202020204" pitchFamily="34" charset="0"/>
            <a:buNone/>
          </a:pPr>
          <a:endParaRPr lang="en-GB" sz="2200" kern="1200" spc="100" dirty="0">
            <a:solidFill>
              <a:schemeClr val="tx1"/>
            </a:solidFill>
          </a:endParaRPr>
        </a:p>
      </dsp:txBody>
      <dsp:txXfrm>
        <a:off x="7201638" y="2455177"/>
        <a:ext cx="2662506" cy="516635"/>
      </dsp:txXfrm>
    </dsp:sp>
    <dsp:sp modelId="{864F9172-41AB-4727-BD60-71E6F62154FB}">
      <dsp:nvSpPr>
        <dsp:cNvPr id="0" name=""/>
        <dsp:cNvSpPr/>
      </dsp:nvSpPr>
      <dsp:spPr>
        <a:xfrm>
          <a:off x="8617772" y="2228861"/>
          <a:ext cx="107684" cy="114304"/>
        </a:xfrm>
        <a:prstGeom prst="ellipse">
          <a:avLst/>
        </a:prstGeom>
        <a:solidFill>
          <a:schemeClr val="lt1">
            <a:alpha val="90000"/>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E540E61-A5F0-4F43-B75A-CF336A7FC222}" type="datetime1">
              <a:rPr lang="en-GB" smtClean="0"/>
              <a:t>17/01/2025</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8E1268C-B4DA-9A47-A705-7FC3C16EAC8C}" type="datetime1">
              <a:rPr lang="en-GB" smtClean="0"/>
              <a:t>17/01/2025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name is Leonard </a:t>
            </a:r>
            <a:r>
              <a:rPr lang="en-US" dirty="0" err="1"/>
              <a:t>Betton</a:t>
            </a:r>
            <a:r>
              <a:rPr lang="en-US" dirty="0"/>
              <a:t> and today I am going to explore the business of Sports Direct.</a:t>
            </a:r>
          </a:p>
        </p:txBody>
      </p:sp>
      <p:sp>
        <p:nvSpPr>
          <p:cNvPr id="4" name="Date Placeholder 3"/>
          <p:cNvSpPr>
            <a:spLocks noGrp="1"/>
          </p:cNvSpPr>
          <p:nvPr>
            <p:ph type="dt" idx="1"/>
          </p:nvPr>
        </p:nvSpPr>
        <p:spPr/>
        <p:txBody>
          <a:bodyPr/>
          <a:lstStyle/>
          <a:p>
            <a:pPr rtl="0"/>
            <a:fld id="{68E1268C-B4DA-9A47-A705-7FC3C16EAC8C}" type="datetime1">
              <a:rPr lang="en-GB" smtClean="0"/>
              <a:t>17/01/2025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a:t>
            </a:fld>
            <a:endParaRPr lang="en-GB" dirty="0"/>
          </a:p>
        </p:txBody>
      </p:sp>
    </p:spTree>
    <p:extLst>
      <p:ext uri="{BB962C8B-B14F-4D97-AF65-F5344CB8AC3E}">
        <p14:creationId xmlns:p14="http://schemas.microsoft.com/office/powerpoint/2010/main" val="238164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Sports Direct is one of the biggest sports retailers today. It offers equipment, clothing, footwear and accessories for all types of sports.</a:t>
            </a:r>
          </a:p>
          <a:p>
            <a:pPr rtl="0"/>
            <a:r>
              <a:rPr lang="en-GB" dirty="0"/>
              <a:t>Its mission</a:t>
            </a:r>
            <a:endParaRPr lang="en-GB" u="sng" dirty="0">
              <a:solidFill>
                <a:srgbClr val="FF0000"/>
              </a:solidFill>
            </a:endParaRPr>
          </a:p>
          <a:p>
            <a:r>
              <a:rPr lang="en-GB" dirty="0">
                <a:solidFill>
                  <a:schemeClr val="tx1"/>
                </a:solidFill>
              </a:rPr>
              <a:t>“use the powers of sport to champion the legend in everyone”</a:t>
            </a:r>
          </a:p>
          <a:p>
            <a:r>
              <a:rPr lang="en-GB" dirty="0">
                <a:solidFill>
                  <a:schemeClr val="tx1"/>
                </a:solidFill>
              </a:rPr>
              <a:t>This says that it wants to promote sport to everyone.</a:t>
            </a:r>
            <a:endParaRPr lang="en-US"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3261FD98-01E4-814C-9237-E9C225F92E34}" type="datetime1">
              <a:rPr lang="en-GB" smtClean="0"/>
              <a:t>17/01/2025</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sz="1200" kern="1200" dirty="0">
                <a:solidFill>
                  <a:schemeClr val="tx1"/>
                </a:solidFill>
                <a:effectLst/>
                <a:latin typeface="+mn-lt"/>
                <a:ea typeface="+mn-ea"/>
                <a:cs typeface="+mn-cs"/>
              </a:rPr>
              <a:t>This presentation will report on the ‘Sports Direct’ business. ​It will look at the organisations current strategic direction and how it fits in with its current environment.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will do this by examining the definition of strategy – </a:t>
            </a:r>
          </a:p>
          <a:p>
            <a:r>
              <a:rPr lang="en-GB" sz="1200" kern="1200" dirty="0">
                <a:solidFill>
                  <a:schemeClr val="tx1"/>
                </a:solidFill>
                <a:effectLst/>
                <a:latin typeface="+mn-lt"/>
                <a:ea typeface="+mn-ea"/>
                <a:cs typeface="+mn-cs"/>
              </a:rPr>
              <a:t>a company’s long term goals and how it aims to get there. </a:t>
            </a:r>
          </a:p>
          <a:p>
            <a:r>
              <a:rPr lang="en-GB" sz="1200" kern="1200" dirty="0">
                <a:solidFill>
                  <a:schemeClr val="tx1"/>
                </a:solidFill>
                <a:effectLst/>
                <a:latin typeface="+mn-lt"/>
                <a:ea typeface="+mn-ea"/>
                <a:cs typeface="+mn-cs"/>
              </a:rPr>
              <a:t> It will then proceed to explore the business internal and external influences.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strategic tools used will be a </a:t>
            </a:r>
          </a:p>
          <a:p>
            <a:r>
              <a:rPr lang="en-GB" sz="1200" kern="1200" dirty="0">
                <a:solidFill>
                  <a:schemeClr val="tx1"/>
                </a:solidFill>
                <a:effectLst/>
                <a:latin typeface="+mn-lt"/>
                <a:ea typeface="+mn-ea"/>
                <a:cs typeface="+mn-cs"/>
              </a:rPr>
              <a:t>stakeholder analysis, </a:t>
            </a:r>
          </a:p>
          <a:p>
            <a:r>
              <a:rPr lang="en-GB" sz="1200" kern="1200" dirty="0">
                <a:solidFill>
                  <a:schemeClr val="tx1"/>
                </a:solidFill>
                <a:effectLst/>
                <a:latin typeface="+mn-lt"/>
                <a:ea typeface="+mn-ea"/>
                <a:cs typeface="+mn-cs"/>
              </a:rPr>
              <a:t>a pestle analysis and a </a:t>
            </a:r>
          </a:p>
          <a:p>
            <a:r>
              <a:rPr lang="en-GB" sz="1200" kern="1200" dirty="0">
                <a:solidFill>
                  <a:schemeClr val="tx1"/>
                </a:solidFill>
                <a:effectLst/>
                <a:latin typeface="+mn-lt"/>
                <a:ea typeface="+mn-ea"/>
                <a:cs typeface="+mn-cs"/>
              </a:rPr>
              <a:t>SWOT analysis. </a:t>
            </a:r>
          </a:p>
          <a:p>
            <a:r>
              <a:rPr lang="en-GB" sz="1200" kern="1200" dirty="0">
                <a:solidFill>
                  <a:schemeClr val="tx1"/>
                </a:solidFill>
                <a:effectLst/>
                <a:latin typeface="+mn-lt"/>
                <a:ea typeface="+mn-ea"/>
                <a:cs typeface="+mn-cs"/>
              </a:rPr>
              <a:t>The findings will then be used to develop a new strategy which will help the business move forward with an enhanced competitive advantage.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1ABBADCD-BB70-404C-95FA-E4D288DEE6CE}" type="datetime1">
              <a:rPr lang="en-GB" smtClean="0"/>
              <a:t>17/01/2025</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Pestle analysis explores the external influences on Sports Direct . It allows management to look at each section and helps them with strategic decision-making. Sports Direct have got to use these points when considering the best way forward for the business, it helps them with marketing planning, workforce changes, organizational planning and product changes </a:t>
            </a:r>
            <a:r>
              <a:rPr lang="en-GB" sz="1200" kern="1200" dirty="0">
                <a:solidFill>
                  <a:schemeClr val="tx1"/>
                </a:solidFill>
                <a:effectLst/>
                <a:latin typeface="+mn-lt"/>
                <a:ea typeface="+mn-ea"/>
                <a:cs typeface="+mn-cs"/>
              </a:rPr>
              <a:t>(CIPD, 2024).</a:t>
            </a:r>
            <a:endParaRPr lang="en-US" dirty="0"/>
          </a:p>
        </p:txBody>
      </p:sp>
      <p:sp>
        <p:nvSpPr>
          <p:cNvPr id="4" name="Date Placeholder 3"/>
          <p:cNvSpPr>
            <a:spLocks noGrp="1"/>
          </p:cNvSpPr>
          <p:nvPr>
            <p:ph type="dt" idx="1"/>
          </p:nvPr>
        </p:nvSpPr>
        <p:spPr/>
        <p:txBody>
          <a:bodyPr/>
          <a:lstStyle/>
          <a:p>
            <a:pPr rtl="0"/>
            <a:fld id="{68E1268C-B4DA-9A47-A705-7FC3C16EAC8C}" type="datetime1">
              <a:rPr lang="en-GB" smtClean="0"/>
              <a:t>17/01/2025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4</a:t>
            </a:fld>
            <a:endParaRPr lang="en-GB" dirty="0"/>
          </a:p>
        </p:txBody>
      </p:sp>
    </p:spTree>
    <p:extLst>
      <p:ext uri="{BB962C8B-B14F-4D97-AF65-F5344CB8AC3E}">
        <p14:creationId xmlns:p14="http://schemas.microsoft.com/office/powerpoint/2010/main" val="2039413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890C67-3560-A158-774D-AB4EC1995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13C4AD-CD80-4B36-B9AC-A624A2A0F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C570AD-0C8D-EF6D-1B72-D95C5CFBB846}"/>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stakeholder analysis is an excellent tool to manage all interested parties in the business and how important to the business each of them are. It allows the management to identify the people with a positive interest and could help a project. It also allows management to discover who might be detrimental in allowing a project to move forward. This chart shows how customers and employees are of high interest and must be kept informed and Shareholders and Directors are of high importance and have high power. The Government is important but must be kept satisfied regarding any tax regulations. The community has to be monitored for any local changes or competition </a:t>
            </a:r>
            <a:r>
              <a:rPr lang="en-GB" sz="1200" kern="1200" dirty="0">
                <a:solidFill>
                  <a:schemeClr val="tx1"/>
                </a:solidFill>
                <a:effectLst/>
                <a:latin typeface="+mn-lt"/>
                <a:ea typeface="+mn-ea"/>
                <a:cs typeface="+mn-cs"/>
              </a:rPr>
              <a:t>(Grégoire, 2020).</a:t>
            </a:r>
            <a:endParaRPr lang="en-GB" dirty="0"/>
          </a:p>
        </p:txBody>
      </p:sp>
      <p:sp>
        <p:nvSpPr>
          <p:cNvPr id="4" name="Slide Number Placeholder 3">
            <a:extLst>
              <a:ext uri="{FF2B5EF4-FFF2-40B4-BE49-F238E27FC236}">
                <a16:creationId xmlns:a16="http://schemas.microsoft.com/office/drawing/2014/main" id="{7C2F1742-E532-9386-4062-CE527D3B8EDF}"/>
              </a:ext>
            </a:extLst>
          </p:cNvPr>
          <p:cNvSpPr>
            <a:spLocks noGrp="1"/>
          </p:cNvSpPr>
          <p:nvPr>
            <p:ph type="sldNum" sz="quarter" idx="5"/>
          </p:nvPr>
        </p:nvSpPr>
        <p:spPr/>
        <p:txBody>
          <a:bodyPr rtlCol="0"/>
          <a:lstStyle/>
          <a:p>
            <a:pPr rtl="0"/>
            <a:fld id="{F07F282E-55F5-4803-B60F-09BA4600E538}" type="slidenum">
              <a:rPr lang="en-GB" smtClean="0"/>
              <a:t>5</a:t>
            </a:fld>
            <a:endParaRPr lang="en-GB" dirty="0"/>
          </a:p>
        </p:txBody>
      </p:sp>
      <p:sp>
        <p:nvSpPr>
          <p:cNvPr id="5" name="Date Placeholder 4">
            <a:extLst>
              <a:ext uri="{FF2B5EF4-FFF2-40B4-BE49-F238E27FC236}">
                <a16:creationId xmlns:a16="http://schemas.microsoft.com/office/drawing/2014/main" id="{AA45C053-36B9-28E3-0368-2DA50A82BD8A}"/>
              </a:ext>
            </a:extLst>
          </p:cNvPr>
          <p:cNvSpPr>
            <a:spLocks noGrp="1"/>
          </p:cNvSpPr>
          <p:nvPr>
            <p:ph type="dt" idx="1"/>
          </p:nvPr>
        </p:nvSpPr>
        <p:spPr/>
        <p:txBody>
          <a:bodyPr/>
          <a:lstStyle/>
          <a:p>
            <a:pPr rtl="0"/>
            <a:fld id="{F480C6E8-6B8A-6F41-BCFB-B01BEE30D4B0}" type="datetime1">
              <a:rPr lang="en-GB" smtClean="0"/>
              <a:t>17/01/2025</a:t>
            </a:fld>
            <a:endParaRPr lang="en-GB" dirty="0"/>
          </a:p>
        </p:txBody>
      </p:sp>
    </p:spTree>
    <p:extLst>
      <p:ext uri="{BB962C8B-B14F-4D97-AF65-F5344CB8AC3E}">
        <p14:creationId xmlns:p14="http://schemas.microsoft.com/office/powerpoint/2010/main" val="2481459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sz="1200" kern="1200" dirty="0">
                <a:solidFill>
                  <a:schemeClr val="tx1"/>
                </a:solidFill>
                <a:effectLst/>
                <a:latin typeface="+mn-lt"/>
                <a:ea typeface="+mn-ea"/>
                <a:cs typeface="+mn-cs"/>
              </a:rPr>
              <a:t>The SWOT analysis shows Sports Direct strengths as Part of a large network with 765 stores in over 20 countries</a:t>
            </a:r>
          </a:p>
          <a:p>
            <a:r>
              <a:rPr lang="en-GB" sz="1200" kern="1200" dirty="0">
                <a:solidFill>
                  <a:schemeClr val="tx1"/>
                </a:solidFill>
                <a:effectLst/>
                <a:latin typeface="+mn-lt"/>
                <a:ea typeface="+mn-ea"/>
                <a:cs typeface="+mn-cs"/>
              </a:rPr>
              <a:t>Along with its competitive pricing, diverse product portfolio and a history of strong sales.</a:t>
            </a:r>
          </a:p>
          <a:p>
            <a:r>
              <a:rPr lang="en-GB" sz="1200" kern="1200" dirty="0">
                <a:solidFill>
                  <a:schemeClr val="tx1"/>
                </a:solidFill>
                <a:effectLst/>
                <a:latin typeface="+mn-lt"/>
                <a:ea typeface="+mn-ea"/>
                <a:cs typeface="+mn-cs"/>
              </a:rPr>
              <a:t>Its main weaknesses are brand perception, and the dissatisfaction of its staff in terms of pay and working conditions and its</a:t>
            </a:r>
          </a:p>
          <a:p>
            <a:r>
              <a:rPr lang="en-GB" sz="1200" kern="1200" dirty="0">
                <a:solidFill>
                  <a:schemeClr val="tx1"/>
                </a:solidFill>
                <a:effectLst/>
                <a:latin typeface="+mn-lt"/>
                <a:ea typeface="+mn-ea"/>
                <a:cs typeface="+mn-cs"/>
              </a:rPr>
              <a:t>Badly controlled system for customer service.</a:t>
            </a:r>
          </a:p>
          <a:p>
            <a:r>
              <a:rPr lang="en-GB" sz="1200" kern="1200" dirty="0">
                <a:solidFill>
                  <a:schemeClr val="tx1"/>
                </a:solidFill>
                <a:effectLst/>
                <a:latin typeface="+mn-lt"/>
                <a:ea typeface="+mn-ea"/>
                <a:cs typeface="+mn-cs"/>
              </a:rPr>
              <a:t>­It needs to offer a better customer experience by maybe personalised recommendations and customer membership. It needs to promote the growth of </a:t>
            </a:r>
          </a:p>
          <a:p>
            <a:r>
              <a:rPr lang="en-GB" sz="1200" kern="1200" dirty="0">
                <a:solidFill>
                  <a:schemeClr val="tx1"/>
                </a:solidFill>
                <a:effectLst/>
                <a:latin typeface="+mn-lt"/>
                <a:ea typeface="+mn-ea"/>
                <a:cs typeface="+mn-cs"/>
              </a:rPr>
              <a:t>e- commerce and show its support for sustainable initiatives to enhance the brand reputation.</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threat is the competition in this sector, companies such as Amazon and ASOS are continually challenging the business. The changes in customer preferences due to the economic changes in the world can affect sales ( Rahman, 2019)</a:t>
            </a:r>
          </a:p>
          <a:p>
            <a:pPr algn="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59C23911-B17C-479F-A6E2-08385D1EFEFA}"/>
              </a:ext>
            </a:extLst>
          </p:cNvPr>
          <p:cNvSpPr>
            <a:spLocks noGrp="1"/>
          </p:cNvSpPr>
          <p:nvPr>
            <p:ph type="dt" idx="1"/>
          </p:nvPr>
        </p:nvSpPr>
        <p:spPr/>
        <p:txBody>
          <a:bodyPr/>
          <a:lstStyle/>
          <a:p>
            <a:pPr rtl="0"/>
            <a:fld id="{4C13F68F-D598-BD4F-A776-CC755D2F66A5}" type="datetime1">
              <a:rPr lang="en-GB" smtClean="0"/>
              <a:t>17/01/2025</a:t>
            </a:fld>
            <a:endParaRPr lang="en-GB" dirty="0"/>
          </a:p>
        </p:txBody>
      </p:sp>
    </p:spTree>
    <p:extLst>
      <p:ext uri="{BB962C8B-B14F-4D97-AF65-F5344CB8AC3E}">
        <p14:creationId xmlns:p14="http://schemas.microsoft.com/office/powerpoint/2010/main" val="4063588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analysis has shown that Sports Direct have a weakness in their business plan where their customer service lacks professionalism and customer care.  </a:t>
            </a:r>
          </a:p>
          <a:p>
            <a:r>
              <a:rPr lang="en-US" dirty="0"/>
              <a:t>If there is a simple issue such as a return this must be dealt with in an efficient courteous manner, if not the customer is dissatisfied.</a:t>
            </a:r>
          </a:p>
          <a:p>
            <a:r>
              <a:rPr lang="en-US" dirty="0"/>
              <a:t>This has a follow on effect, where customers are not satisfied with the service they receive, they leave negative feedback and do not repeat any sales.</a:t>
            </a:r>
          </a:p>
          <a:p>
            <a:endParaRPr lang="en-US" dirty="0"/>
          </a:p>
        </p:txBody>
      </p:sp>
      <p:sp>
        <p:nvSpPr>
          <p:cNvPr id="4" name="Date Placeholder 3"/>
          <p:cNvSpPr>
            <a:spLocks noGrp="1"/>
          </p:cNvSpPr>
          <p:nvPr>
            <p:ph type="dt" idx="1"/>
          </p:nvPr>
        </p:nvSpPr>
        <p:spPr/>
        <p:txBody>
          <a:bodyPr/>
          <a:lstStyle/>
          <a:p>
            <a:pPr rtl="0"/>
            <a:fld id="{68E1268C-B4DA-9A47-A705-7FC3C16EAC8C}" type="datetime1">
              <a:rPr lang="en-GB" smtClean="0"/>
              <a:t>17/01/2025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7</a:t>
            </a:fld>
            <a:endParaRPr lang="en-GB" dirty="0"/>
          </a:p>
        </p:txBody>
      </p:sp>
    </p:spTree>
    <p:extLst>
      <p:ext uri="{BB962C8B-B14F-4D97-AF65-F5344CB8AC3E}">
        <p14:creationId xmlns:p14="http://schemas.microsoft.com/office/powerpoint/2010/main" val="1340840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new strategy has been highlighted by the opportunities on the SWOT. The pestle analysis and the stakeholder analysis have fed into the swot and allowed the management to develop a new strategy that will potentially help the business moving forward.  The membership programme will allow the company to build a database of customers which they can use to target special offers. It could also enable a members only forum which could highlight any problems they may be experiencing so they can be addressed quickly and effectively. The personalised recommendation strategy would show a famous person using the product and encourage sales, it could also increase the company’s profile and be instrumental in building the brand.</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8</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8953C367-1D54-114A-978E-78D91A9D9A57}" type="datetime1">
              <a:rPr lang="en-GB" smtClean="0"/>
              <a:t>17/01/2025</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presentation has looked at the current status of Sports Direct. It has critically analysed the company using appropriate academic theories. It has introduced a new strategy which will help the company in the future and will allow it to grow sustainably.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4FE1D5FB-73FA-5C48-946E-281C1D905F86}" type="datetime1">
              <a:rPr lang="en-GB" smtClean="0"/>
              <a:t>17/01/2025</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Thank you for listening..</a:t>
            </a:r>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10</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EFDF5F70-78D7-F24C-849C-C38161128687}" type="datetime1">
              <a:rPr lang="en-GB" smtClean="0"/>
              <a:t>17/01/2025</a:t>
            </a:fld>
            <a:endParaRPr lang="en-GB" dirty="0"/>
          </a:p>
        </p:txBody>
      </p:sp>
    </p:spTree>
    <p:extLst>
      <p:ext uri="{BB962C8B-B14F-4D97-AF65-F5344CB8AC3E}">
        <p14:creationId xmlns:p14="http://schemas.microsoft.com/office/powerpoint/2010/main" val="580697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I’ve used to complete my presentation.</a:t>
            </a:r>
            <a:endParaRPr lang="en-US" dirty="0"/>
          </a:p>
        </p:txBody>
      </p:sp>
      <p:sp>
        <p:nvSpPr>
          <p:cNvPr id="4" name="Date Placeholder 3"/>
          <p:cNvSpPr>
            <a:spLocks noGrp="1"/>
          </p:cNvSpPr>
          <p:nvPr>
            <p:ph type="dt" idx="1"/>
          </p:nvPr>
        </p:nvSpPr>
        <p:spPr/>
        <p:txBody>
          <a:bodyPr/>
          <a:lstStyle/>
          <a:p>
            <a:pPr rtl="0"/>
            <a:fld id="{68E1268C-B4DA-9A47-A705-7FC3C16EAC8C}" type="datetime1">
              <a:rPr lang="en-GB" smtClean="0"/>
              <a:t>17/01/2025</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11</a:t>
            </a:fld>
            <a:endParaRPr lang="en-GB" dirty="0"/>
          </a:p>
        </p:txBody>
      </p:sp>
    </p:spTree>
    <p:extLst>
      <p:ext uri="{BB962C8B-B14F-4D97-AF65-F5344CB8AC3E}">
        <p14:creationId xmlns:p14="http://schemas.microsoft.com/office/powerpoint/2010/main" val="3298471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2.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2.xml"/><Relationship Id="rId7" Type="http://schemas.openxmlformats.org/officeDocument/2006/relationships/image" Target="../media/image13.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3.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sportsdirect.com/about-us" TargetMode="External"/><Relationship Id="rId3" Type="http://schemas.openxmlformats.org/officeDocument/2006/relationships/slideLayout" Target="../slideLayouts/slideLayout6.xml"/><Relationship Id="rId7" Type="http://schemas.openxmlformats.org/officeDocument/2006/relationships/hyperlink" Target="https://www.howandwhat.net/swot-analysis-sports-direct-sports-direct-swot-analysis/"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consulterce.com/business-strategy/" TargetMode="External"/><Relationship Id="rId5" Type="http://schemas.openxmlformats.org/officeDocument/2006/relationships/hyperlink" Target="https://thecomplainingcow.co.uk/does-sports-direct-treat-customers-as-badly-as-staff/" TargetMode="External"/><Relationship Id="rId4" Type="http://schemas.openxmlformats.org/officeDocument/2006/relationships/notesSlide" Target="../notesSlides/notesSlide1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rmAutofit/>
          </a:bodyPr>
          <a:lstStyle/>
          <a:p>
            <a:pPr algn="ctr" rtl="0"/>
            <a:r>
              <a:rPr lang="en-US" dirty="0"/>
              <a:t>Sports</a:t>
            </a:r>
            <a:r>
              <a:rPr lang="en-GB" dirty="0"/>
              <a:t> Direct</a:t>
            </a: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646643" y="3751119"/>
            <a:ext cx="4985065" cy="1606163"/>
          </a:xfrm>
        </p:spPr>
        <p:txBody>
          <a:bodyPr vert="horz" lIns="109728" tIns="109728" rIns="109728" bIns="91440" rtlCol="0" anchor="t">
            <a:normAutofit/>
          </a:bodyPr>
          <a:lstStyle/>
          <a:p>
            <a:pPr rtl="0"/>
            <a:r>
              <a:rPr lang="en-US" dirty="0"/>
              <a:t>L</a:t>
            </a:r>
            <a:r>
              <a:rPr lang="en-GB" dirty="0"/>
              <a:t>EONARD BETTON 1910735</a:t>
            </a:r>
          </a:p>
          <a:p>
            <a:pPr rtl="0"/>
            <a:r>
              <a:rPr lang="en-GB" dirty="0"/>
              <a:t>BMSP 6006  </a:t>
            </a:r>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6859936" y="-2"/>
            <a:ext cx="5332064" cy="6858002"/>
          </a:xfrm>
        </p:spPr>
      </p:pic>
      <p:pic>
        <p:nvPicPr>
          <p:cNvPr id="2" name="Picture 1">
            <a:extLst>
              <a:ext uri="{FF2B5EF4-FFF2-40B4-BE49-F238E27FC236}">
                <a16:creationId xmlns:a16="http://schemas.microsoft.com/office/drawing/2014/main" id="{11A83E90-73B0-8344-B7B2-4B241CA81580}"/>
              </a:ext>
            </a:extLst>
          </p:cNvPr>
          <p:cNvPicPr>
            <a:picLocks noChangeAspect="1"/>
          </p:cNvPicPr>
          <p:nvPr/>
        </p:nvPicPr>
        <p:blipFill>
          <a:blip r:embed="rId6"/>
          <a:stretch>
            <a:fillRect/>
          </a:stretch>
        </p:blipFill>
        <p:spPr>
          <a:xfrm>
            <a:off x="8682124" y="4026252"/>
            <a:ext cx="2590800" cy="2438400"/>
          </a:xfrm>
          <a:prstGeom prst="rect">
            <a:avLst/>
          </a:prstGeom>
        </p:spPr>
      </p:pic>
      <p:pic>
        <p:nvPicPr>
          <p:cNvPr id="5" name="Audio 4">
            <a:hlinkClick r:id="" action="ppaction://media"/>
            <a:extLst>
              <a:ext uri="{FF2B5EF4-FFF2-40B4-BE49-F238E27FC236}">
                <a16:creationId xmlns:a16="http://schemas.microsoft.com/office/drawing/2014/main" id="{300251E1-CF13-5EE2-AD60-6EAC2A5F1B2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1549375"/>
      </p:ext>
    </p:extLst>
  </p:cSld>
  <p:clrMapOvr>
    <a:masterClrMapping/>
  </p:clrMapOvr>
  <mc:AlternateContent xmlns:mc="http://schemas.openxmlformats.org/markup-compatibility/2006" xmlns:p14="http://schemas.microsoft.com/office/powerpoint/2010/main">
    <mc:Choice Requires="p14">
      <p:transition spd="slow" p14:dur="2000" advTm="13695"/>
    </mc:Choice>
    <mc:Fallback xmlns="">
      <p:transition spd="slow" advTm="136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rtlCol="0"/>
          <a:lstStyle/>
          <a:p>
            <a:pPr rtl="0"/>
            <a:r>
              <a:rPr lang="en-GB"/>
              <a:t>Introduction</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6">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205918" y="2353586"/>
            <a:ext cx="6457717" cy="3767496"/>
          </a:xfrm>
        </p:spPr>
        <p:txBody>
          <a:bodyPr rtlCol="0">
            <a:normAutofit/>
          </a:bodyPr>
          <a:lstStyle/>
          <a:p>
            <a:pPr rtl="0"/>
            <a:r>
              <a:rPr lang="en-GB" sz="3600" dirty="0">
                <a:latin typeface="Arial" panose="020B0604020202020204" pitchFamily="34" charset="0"/>
                <a:cs typeface="Arial" panose="020B0604020202020204" pitchFamily="34" charset="0"/>
              </a:rPr>
              <a:t>Its mission:</a:t>
            </a:r>
            <a:endParaRPr lang="en-GB" sz="3600" u="sng" dirty="0">
              <a:solidFill>
                <a:srgbClr val="FF0000"/>
              </a:solidFill>
              <a:latin typeface="Arial" panose="020B0604020202020204" pitchFamily="34" charset="0"/>
              <a:cs typeface="Arial" panose="020B0604020202020204" pitchFamily="34" charset="0"/>
            </a:endParaRPr>
          </a:p>
          <a:p>
            <a:r>
              <a:rPr lang="en-GB" sz="3600" dirty="0">
                <a:solidFill>
                  <a:schemeClr val="tx1"/>
                </a:solidFill>
                <a:latin typeface="Arial" panose="020B0604020202020204" pitchFamily="34" charset="0"/>
                <a:cs typeface="Arial" panose="020B0604020202020204" pitchFamily="34" charset="0"/>
              </a:rPr>
              <a:t>“use the powers of sport to champion the legend in everyone”</a:t>
            </a:r>
          </a:p>
          <a:p>
            <a:pPr rtl="0"/>
            <a:endParaRPr lang="en-GB" dirty="0"/>
          </a:p>
        </p:txBody>
      </p:sp>
      <p:sp>
        <p:nvSpPr>
          <p:cNvPr id="4" name="TextBox 3">
            <a:extLst>
              <a:ext uri="{FF2B5EF4-FFF2-40B4-BE49-F238E27FC236}">
                <a16:creationId xmlns:a16="http://schemas.microsoft.com/office/drawing/2014/main" id="{EC541ADB-5576-094B-B804-566AA99917B5}"/>
              </a:ext>
            </a:extLst>
          </p:cNvPr>
          <p:cNvSpPr txBox="1"/>
          <p:nvPr/>
        </p:nvSpPr>
        <p:spPr>
          <a:xfrm>
            <a:off x="8071556" y="5610578"/>
            <a:ext cx="2957688" cy="369332"/>
          </a:xfrm>
          <a:prstGeom prst="rect">
            <a:avLst/>
          </a:prstGeom>
          <a:noFill/>
        </p:spPr>
        <p:txBody>
          <a:bodyPr wrap="square" rtlCol="0">
            <a:spAutoFit/>
          </a:bodyPr>
          <a:lstStyle/>
          <a:p>
            <a:r>
              <a:rPr lang="en-GB" dirty="0"/>
              <a:t>(Sports Direct, 2024)</a:t>
            </a:r>
            <a:endParaRPr lang="en-US" dirty="0"/>
          </a:p>
        </p:txBody>
      </p:sp>
      <p:pic>
        <p:nvPicPr>
          <p:cNvPr id="19" name="Audio 18">
            <a:hlinkClick r:id="" action="ppaction://media"/>
            <a:extLst>
              <a:ext uri="{FF2B5EF4-FFF2-40B4-BE49-F238E27FC236}">
                <a16:creationId xmlns:a16="http://schemas.microsoft.com/office/drawing/2014/main" id="{8769F994-7FBE-6745-CD64-2544075E57E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9332271"/>
      </p:ext>
    </p:extLst>
  </p:cSld>
  <p:clrMapOvr>
    <a:masterClrMapping/>
  </p:clrMapOvr>
  <mc:AlternateContent xmlns:mc="http://schemas.openxmlformats.org/markup-compatibility/2006" xmlns:p14="http://schemas.microsoft.com/office/powerpoint/2010/main">
    <mc:Choice Requires="p14">
      <p:transition spd="slow" p14:dur="2000" advTm="31151"/>
    </mc:Choice>
    <mc:Fallback xmlns="">
      <p:transition spd="slow" advTm="31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7973503" y="1709531"/>
            <a:ext cx="3754671" cy="660044"/>
          </a:xfrm>
        </p:spPr>
        <p:txBody>
          <a:bodyPr rtlCol="0">
            <a:normAutofit fontScale="90000"/>
          </a:bodyPr>
          <a:lstStyle/>
          <a:p>
            <a:pPr rtl="0"/>
            <a:r>
              <a:rPr lang="en-GB" dirty="0"/>
              <a:t>Strategy -</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976914" y="2222090"/>
            <a:ext cx="3806919" cy="3757360"/>
          </a:xfrm>
        </p:spPr>
        <p:txBody>
          <a:bodyPr rtlCol="0">
            <a:normAutofit lnSpcReduction="10000"/>
          </a:bodyPr>
          <a:lstStyle/>
          <a:p>
            <a:pPr lvl="0">
              <a:lnSpc>
                <a:spcPct val="107000"/>
              </a:lnSpc>
            </a:pPr>
            <a:r>
              <a:rPr lang="en-GB" sz="3600" dirty="0">
                <a:latin typeface="Arial" panose="020B0604020202020204" pitchFamily="34" charset="0"/>
                <a:ea typeface="Calibri" panose="020F0502020204030204" pitchFamily="34" charset="0"/>
                <a:cs typeface="Arial" panose="020B0604020202020204" pitchFamily="34" charset="0"/>
              </a:rPr>
              <a:t> </a:t>
            </a:r>
          </a:p>
          <a:p>
            <a:pPr lvl="0">
              <a:lnSpc>
                <a:spcPct val="107000"/>
              </a:lnSpc>
            </a:pPr>
            <a:r>
              <a:rPr lang="en-GB" sz="3600" dirty="0">
                <a:latin typeface="Arial" panose="020B0604020202020204" pitchFamily="34" charset="0"/>
                <a:ea typeface="Calibri" panose="020F0502020204030204" pitchFamily="34" charset="0"/>
                <a:cs typeface="Arial" panose="020B0604020202020204" pitchFamily="34" charset="0"/>
              </a:rPr>
              <a:t> a</a:t>
            </a:r>
            <a:r>
              <a:rPr lang="en-GB" sz="3600" dirty="0">
                <a:effectLst/>
                <a:latin typeface="Arial" panose="020B0604020202020204" pitchFamily="34" charset="0"/>
                <a:ea typeface="Calibri" panose="020F0502020204030204" pitchFamily="34" charset="0"/>
                <a:cs typeface="Arial" panose="020B0604020202020204" pitchFamily="34" charset="0"/>
              </a:rPr>
              <a:t> company’s long term goals and how it aims to achieve them.</a:t>
            </a:r>
          </a:p>
          <a:p>
            <a:pPr lvl="0">
              <a:lnSpc>
                <a:spcPct val="107000"/>
              </a:lnSpc>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Placeholder 4" descr="People in the middle of a circular room ">
            <a:extLst>
              <a:ext uri="{FF2B5EF4-FFF2-40B4-BE49-F238E27FC236}">
                <a16:creationId xmlns:a16="http://schemas.microsoft.com/office/drawing/2014/main" id="{0CEB905B-7FDD-4B1A-96BF-B5A081A25FC8}"/>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1" y="1095509"/>
            <a:ext cx="7519932" cy="5016892"/>
          </a:xfrm>
        </p:spPr>
      </p:pic>
      <p:sp>
        <p:nvSpPr>
          <p:cNvPr id="3" name="TextBox 2">
            <a:extLst>
              <a:ext uri="{FF2B5EF4-FFF2-40B4-BE49-F238E27FC236}">
                <a16:creationId xmlns:a16="http://schemas.microsoft.com/office/drawing/2014/main" id="{81E1A711-DACC-084D-A22F-9C216444ED4B}"/>
              </a:ext>
            </a:extLst>
          </p:cNvPr>
          <p:cNvSpPr txBox="1"/>
          <p:nvPr/>
        </p:nvSpPr>
        <p:spPr>
          <a:xfrm>
            <a:off x="8463617" y="6307343"/>
            <a:ext cx="2833511" cy="369332"/>
          </a:xfrm>
          <a:prstGeom prst="rect">
            <a:avLst/>
          </a:prstGeom>
          <a:noFill/>
        </p:spPr>
        <p:txBody>
          <a:bodyPr wrap="square" rtlCol="0">
            <a:spAutoFit/>
          </a:bodyPr>
          <a:lstStyle/>
          <a:p>
            <a:r>
              <a:rPr lang="en-GB" dirty="0"/>
              <a:t>(</a:t>
            </a:r>
            <a:r>
              <a:rPr lang="en-GB" dirty="0" err="1"/>
              <a:t>Heubel</a:t>
            </a:r>
            <a:r>
              <a:rPr lang="en-GB" dirty="0"/>
              <a:t>, 2023)</a:t>
            </a:r>
            <a:endParaRPr lang="en-US" dirty="0"/>
          </a:p>
        </p:txBody>
      </p:sp>
      <p:pic>
        <p:nvPicPr>
          <p:cNvPr id="7" name="Audio 6">
            <a:hlinkClick r:id="" action="ppaction://media"/>
            <a:extLst>
              <a:ext uri="{FF2B5EF4-FFF2-40B4-BE49-F238E27FC236}">
                <a16:creationId xmlns:a16="http://schemas.microsoft.com/office/drawing/2014/main" id="{FA8B4792-B77E-E635-82F0-E0947B12FF2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9792646"/>
      </p:ext>
    </p:extLst>
  </p:cSld>
  <p:clrMapOvr>
    <a:masterClrMapping/>
  </p:clrMapOvr>
  <mc:AlternateContent xmlns:mc="http://schemas.openxmlformats.org/markup-compatibility/2006" xmlns:p14="http://schemas.microsoft.com/office/powerpoint/2010/main">
    <mc:Choice Requires="p14">
      <p:transition spd="slow" p14:dur="2000" advTm="71877"/>
    </mc:Choice>
    <mc:Fallback xmlns="">
      <p:transition spd="slow" advTm="71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p:txBody>
          <a:bodyPr rtlCol="0"/>
          <a:lstStyle/>
          <a:p>
            <a:pPr algn="ctr">
              <a:lnSpc>
                <a:spcPct val="107000"/>
              </a:lnSpc>
              <a:spcAft>
                <a:spcPts val="800"/>
              </a:spcAft>
            </a:pPr>
            <a:r>
              <a:rPr lang="en-GB" sz="4000" kern="100" dirty="0">
                <a:effectLst/>
                <a:latin typeface="Aptos" panose="020B0004020202020204" pitchFamily="34" charset="0"/>
                <a:ea typeface="Aptos" panose="020B0004020202020204" pitchFamily="34" charset="0"/>
                <a:cs typeface="Times New Roman" panose="02020603050405020304" pitchFamily="18" charset="0"/>
              </a:rPr>
              <a:t>Pestle analysis </a:t>
            </a:r>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1740711135"/>
              </p:ext>
            </p:extLst>
          </p:nvPr>
        </p:nvGraphicFramePr>
        <p:xfrm>
          <a:off x="1637082" y="2391508"/>
          <a:ext cx="10013709" cy="4571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C636705F-FF1D-8E43-743C-F85BBCCEBB8A}"/>
              </a:ext>
            </a:extLst>
          </p:cNvPr>
          <p:cNvSpPr txBox="1"/>
          <p:nvPr/>
        </p:nvSpPr>
        <p:spPr>
          <a:xfrm>
            <a:off x="9425354" y="5544234"/>
            <a:ext cx="2332892" cy="986296"/>
          </a:xfrm>
          <a:prstGeom prst="rect">
            <a:avLst/>
          </a:prstGeom>
          <a:solidFill>
            <a:schemeClr val="bg1"/>
          </a:solidFill>
          <a:ln>
            <a:solidFill>
              <a:schemeClr val="accent1"/>
            </a:solidFill>
          </a:ln>
        </p:spPr>
        <p:txBody>
          <a:bodyPr wrap="square" rtlCol="0">
            <a:spAutoFit/>
          </a:bodyPr>
          <a:lstStyle/>
          <a:p>
            <a:pPr>
              <a:lnSpc>
                <a:spcPct val="107000"/>
              </a:lnSpc>
              <a:spcAft>
                <a:spcPts val="800"/>
              </a:spcAft>
            </a:pPr>
            <a:r>
              <a:rPr lang="en-GB" sz="900" u="sng" kern="100" dirty="0">
                <a:effectLst/>
                <a:latin typeface="Arial" panose="020B0604020202020204" pitchFamily="34" charset="0"/>
                <a:ea typeface="Aptos" panose="020B0004020202020204" pitchFamily="34" charset="0"/>
                <a:cs typeface="Arial" panose="020B0604020202020204" pitchFamily="34" charset="0"/>
              </a:rPr>
              <a:t>Environmental</a:t>
            </a:r>
          </a:p>
          <a:p>
            <a:pPr>
              <a:lnSpc>
                <a:spcPct val="107000"/>
              </a:lnSpc>
              <a:spcAft>
                <a:spcPts val="800"/>
              </a:spcAft>
            </a:pPr>
            <a:r>
              <a:rPr lang="en-GB" sz="900" kern="100" dirty="0">
                <a:effectLst/>
                <a:latin typeface="Aptos" panose="020B0004020202020204" pitchFamily="34" charset="0"/>
                <a:ea typeface="Aptos" panose="020B0004020202020204" pitchFamily="34" charset="0"/>
                <a:cs typeface="Times New Roman" panose="02020603050405020304" pitchFamily="18" charset="0"/>
              </a:rPr>
              <a:t>Environment regulations</a:t>
            </a:r>
          </a:p>
          <a:p>
            <a:pPr>
              <a:lnSpc>
                <a:spcPct val="107000"/>
              </a:lnSpc>
              <a:spcAft>
                <a:spcPts val="800"/>
              </a:spcAft>
            </a:pPr>
            <a:r>
              <a:rPr lang="en-GB" sz="900" kern="100" dirty="0">
                <a:latin typeface="Aptos" panose="020B0004020202020204" pitchFamily="34" charset="0"/>
                <a:ea typeface="Aptos" panose="020B0004020202020204" pitchFamily="34" charset="0"/>
                <a:cs typeface="Times New Roman" panose="02020603050405020304" pitchFamily="18" charset="0"/>
              </a:rPr>
              <a:t>C</a:t>
            </a:r>
            <a:r>
              <a:rPr lang="en-GB" sz="900" kern="100" dirty="0">
                <a:effectLst/>
                <a:latin typeface="Aptos" panose="020B0004020202020204" pitchFamily="34" charset="0"/>
                <a:ea typeface="Aptos" panose="020B0004020202020204" pitchFamily="34" charset="0"/>
                <a:cs typeface="Times New Roman" panose="02020603050405020304" pitchFamily="18" charset="0"/>
              </a:rPr>
              <a:t>limate change awareness</a:t>
            </a:r>
          </a:p>
          <a:p>
            <a:pPr>
              <a:lnSpc>
                <a:spcPct val="107000"/>
              </a:lnSpc>
              <a:spcAft>
                <a:spcPts val="800"/>
              </a:spcAft>
            </a:pPr>
            <a:r>
              <a:rPr lang="en-GB" sz="900" kern="100" dirty="0">
                <a:latin typeface="Aptos" panose="020B0004020202020204" pitchFamily="34" charset="0"/>
                <a:ea typeface="Aptos" panose="020B0004020202020204" pitchFamily="34" charset="0"/>
                <a:cs typeface="Times New Roman" panose="02020603050405020304" pitchFamily="18" charset="0"/>
              </a:rPr>
              <a:t>Renewable energy laws</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2A0DF988-A330-1918-56F3-3F040B5AB020}"/>
              </a:ext>
            </a:extLst>
          </p:cNvPr>
          <p:cNvSpPr/>
          <p:nvPr/>
        </p:nvSpPr>
        <p:spPr>
          <a:xfrm>
            <a:off x="5164763" y="4486228"/>
            <a:ext cx="2754923" cy="38255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94287AA-738D-B94D-99B1-C582CEABAC28}"/>
              </a:ext>
            </a:extLst>
          </p:cNvPr>
          <p:cNvSpPr txBox="1"/>
          <p:nvPr/>
        </p:nvSpPr>
        <p:spPr>
          <a:xfrm>
            <a:off x="5238044" y="4515556"/>
            <a:ext cx="2652889" cy="369332"/>
          </a:xfrm>
          <a:prstGeom prst="rect">
            <a:avLst/>
          </a:prstGeom>
          <a:noFill/>
        </p:spPr>
        <p:txBody>
          <a:bodyPr wrap="square" rtlCol="0">
            <a:spAutoFit/>
          </a:bodyPr>
          <a:lstStyle/>
          <a:p>
            <a:pPr algn="ctr"/>
            <a:r>
              <a:rPr lang="en-US" dirty="0"/>
              <a:t>Sports Direct</a:t>
            </a:r>
          </a:p>
        </p:txBody>
      </p:sp>
      <p:sp>
        <p:nvSpPr>
          <p:cNvPr id="8" name="Straight Connector 7">
            <a:extLst>
              <a:ext uri="{FF2B5EF4-FFF2-40B4-BE49-F238E27FC236}">
                <a16:creationId xmlns:a16="http://schemas.microsoft.com/office/drawing/2014/main" id="{EC3B4611-9F89-7240-8E6A-9B2D77FADAFC}"/>
              </a:ext>
            </a:extLst>
          </p:cNvPr>
          <p:cNvSpPr/>
          <p:nvPr/>
        </p:nvSpPr>
        <p:spPr>
          <a:xfrm>
            <a:off x="9857133" y="4700223"/>
            <a:ext cx="9356" cy="844011"/>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miter lim="800000"/>
          </a:ln>
          <a:effectLst/>
        </p:spPr>
        <p:style>
          <a:lnRef idx="2">
            <a:scrgbClr r="0" g="0" b="0"/>
          </a:lnRef>
          <a:fillRef idx="1">
            <a:scrgbClr r="0" g="0" b="0"/>
          </a:fillRef>
          <a:effectRef idx="0">
            <a:scrgbClr r="0" g="0" b="0"/>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61180B2D-DB54-9348-A9F2-DC5021ACED6B}"/>
              </a:ext>
            </a:extLst>
          </p:cNvPr>
          <p:cNvSpPr txBox="1"/>
          <p:nvPr/>
        </p:nvSpPr>
        <p:spPr>
          <a:xfrm>
            <a:off x="9957346" y="1766637"/>
            <a:ext cx="1591734"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(CIPD, 2024)</a:t>
            </a:r>
            <a:endParaRPr lang="en-US" sz="1400" dirty="0">
              <a:solidFill>
                <a:schemeClr val="bg1"/>
              </a:solidFill>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E680DCBC-5E00-545D-5FE8-8C0A1201E28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9018563"/>
      </p:ext>
    </p:extLst>
  </p:cSld>
  <p:clrMapOvr>
    <a:masterClrMapping/>
  </p:clrMapOvr>
  <mc:AlternateContent xmlns:mc="http://schemas.openxmlformats.org/markup-compatibility/2006" xmlns:p14="http://schemas.microsoft.com/office/powerpoint/2010/main">
    <mc:Choice Requires="p14">
      <p:transition spd="slow" p14:dur="2000" advTm="43746"/>
    </mc:Choice>
    <mc:Fallback xmlns="">
      <p:transition spd="slow" advTm="43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8D022-FC37-0404-8461-41933278E6D3}"/>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D85DB661-3D79-DE97-B881-0A310540E576}"/>
              </a:ext>
            </a:extLst>
          </p:cNvPr>
          <p:cNvSpPr>
            <a:spLocks noGrp="1"/>
          </p:cNvSpPr>
          <p:nvPr>
            <p:ph type="title"/>
          </p:nvPr>
        </p:nvSpPr>
        <p:spPr>
          <a:xfrm>
            <a:off x="1535371" y="1044054"/>
            <a:ext cx="10013709" cy="1030360"/>
          </a:xfrm>
        </p:spPr>
        <p:txBody>
          <a:bodyPr rtlCol="0">
            <a:noAutofit/>
          </a:bodyPr>
          <a:lstStyle/>
          <a:p>
            <a:pPr algn="ctr" rtl="0"/>
            <a:r>
              <a:rPr lang="en-GB" sz="3200" b="1" kern="0" dirty="0">
                <a:effectLst/>
                <a:latin typeface="Arial" panose="020B0604020202020204" pitchFamily="34" charset="0"/>
                <a:ea typeface="Times New Roman" panose="02020603050405020304" pitchFamily="18" charset="0"/>
                <a:cs typeface="Arial" panose="020B0604020202020204" pitchFamily="34" charset="0"/>
              </a:rPr>
              <a:t>Stakeholder </a:t>
            </a:r>
            <a:r>
              <a:rPr lang="en-GB" sz="3200" kern="0" dirty="0">
                <a:latin typeface="Arial" panose="020B0604020202020204" pitchFamily="34" charset="0"/>
                <a:ea typeface="Times New Roman" panose="02020603050405020304" pitchFamily="18" charset="0"/>
                <a:cs typeface="Arial" panose="020B0604020202020204" pitchFamily="34" charset="0"/>
              </a:rPr>
              <a:t>A</a:t>
            </a:r>
            <a:r>
              <a:rPr lang="en-GB" sz="3200" b="1" kern="0" dirty="0">
                <a:effectLst/>
                <a:latin typeface="Arial" panose="020B0604020202020204" pitchFamily="34" charset="0"/>
                <a:ea typeface="Times New Roman" panose="02020603050405020304" pitchFamily="18" charset="0"/>
                <a:cs typeface="Arial" panose="020B0604020202020204" pitchFamily="34" charset="0"/>
              </a:rPr>
              <a:t>nalysis </a:t>
            </a:r>
            <a:endParaRPr lang="en-GB" sz="32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67029013-F9FB-2E4B-B8CE-D8AF0AE78455}"/>
              </a:ext>
            </a:extLst>
          </p:cNvPr>
          <p:cNvGraphicFramePr>
            <a:graphicFrameLocks noGrp="1"/>
          </p:cNvGraphicFramePr>
          <p:nvPr>
            <p:extLst>
              <p:ext uri="{D42A27DB-BD31-4B8C-83A1-F6EECF244321}">
                <p14:modId xmlns:p14="http://schemas.microsoft.com/office/powerpoint/2010/main" val="4020578746"/>
              </p:ext>
            </p:extLst>
          </p:nvPr>
        </p:nvGraphicFramePr>
        <p:xfrm>
          <a:off x="2201333" y="2381954"/>
          <a:ext cx="8128000" cy="3917246"/>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329354505"/>
                    </a:ext>
                  </a:extLst>
                </a:gridCol>
                <a:gridCol w="4064000">
                  <a:extLst>
                    <a:ext uri="{9D8B030D-6E8A-4147-A177-3AD203B41FA5}">
                      <a16:colId xmlns:a16="http://schemas.microsoft.com/office/drawing/2014/main" val="3223182764"/>
                    </a:ext>
                  </a:extLst>
                </a:gridCol>
              </a:tblGrid>
              <a:tr h="1958623">
                <a:tc>
                  <a:txBody>
                    <a:bodyPr/>
                    <a:lstStyle/>
                    <a:p>
                      <a:r>
                        <a:rPr lang="en-US" dirty="0"/>
                        <a:t>Government</a:t>
                      </a:r>
                    </a:p>
                    <a:p>
                      <a:endParaRPr lang="en-US" dirty="0"/>
                    </a:p>
                    <a:p>
                      <a:r>
                        <a:rPr lang="en-US" dirty="0"/>
                        <a:t>Keep Satisfied</a:t>
                      </a:r>
                    </a:p>
                  </a:txBody>
                  <a:tcPr/>
                </a:tc>
                <a:tc>
                  <a:txBody>
                    <a:bodyPr/>
                    <a:lstStyle/>
                    <a:p>
                      <a:r>
                        <a:rPr lang="en-US" dirty="0"/>
                        <a:t>Shareholders/ directors</a:t>
                      </a:r>
                    </a:p>
                    <a:p>
                      <a:endParaRPr lang="en-US" dirty="0"/>
                    </a:p>
                    <a:p>
                      <a:r>
                        <a:rPr lang="en-US" dirty="0"/>
                        <a:t>Managed Closely</a:t>
                      </a:r>
                    </a:p>
                    <a:p>
                      <a:endParaRPr lang="en-US" dirty="0"/>
                    </a:p>
                    <a:p>
                      <a:endParaRPr lang="en-US" dirty="0"/>
                    </a:p>
                  </a:txBody>
                  <a:tcPr/>
                </a:tc>
                <a:extLst>
                  <a:ext uri="{0D108BD9-81ED-4DB2-BD59-A6C34878D82A}">
                    <a16:rowId xmlns:a16="http://schemas.microsoft.com/office/drawing/2014/main" val="1632060622"/>
                  </a:ext>
                </a:extLst>
              </a:tr>
              <a:tr h="1958623">
                <a:tc>
                  <a:txBody>
                    <a:bodyPr/>
                    <a:lstStyle/>
                    <a:p>
                      <a:r>
                        <a:rPr lang="en-US" dirty="0"/>
                        <a:t>Community</a:t>
                      </a:r>
                    </a:p>
                    <a:p>
                      <a:endParaRPr lang="en-US" dirty="0"/>
                    </a:p>
                    <a:p>
                      <a:r>
                        <a:rPr lang="en-US" dirty="0"/>
                        <a:t>Monitor</a:t>
                      </a:r>
                    </a:p>
                  </a:txBody>
                  <a:tcPr/>
                </a:tc>
                <a:tc>
                  <a:txBody>
                    <a:bodyPr/>
                    <a:lstStyle/>
                    <a:p>
                      <a:r>
                        <a:rPr lang="en-US" dirty="0"/>
                        <a:t>Customers / Employees</a:t>
                      </a:r>
                    </a:p>
                    <a:p>
                      <a:endParaRPr lang="en-US" dirty="0"/>
                    </a:p>
                    <a:p>
                      <a:r>
                        <a:rPr lang="en-US" dirty="0"/>
                        <a:t>Keep informed</a:t>
                      </a:r>
                    </a:p>
                  </a:txBody>
                  <a:tcPr/>
                </a:tc>
                <a:extLst>
                  <a:ext uri="{0D108BD9-81ED-4DB2-BD59-A6C34878D82A}">
                    <a16:rowId xmlns:a16="http://schemas.microsoft.com/office/drawing/2014/main" val="3116878158"/>
                  </a:ext>
                </a:extLst>
              </a:tr>
            </a:tbl>
          </a:graphicData>
        </a:graphic>
      </p:graphicFrame>
      <p:sp>
        <p:nvSpPr>
          <p:cNvPr id="7" name="Up Arrow 6">
            <a:extLst>
              <a:ext uri="{FF2B5EF4-FFF2-40B4-BE49-F238E27FC236}">
                <a16:creationId xmlns:a16="http://schemas.microsoft.com/office/drawing/2014/main" id="{24E7099D-0CF7-8140-A2C5-F060F4C83015}"/>
              </a:ext>
            </a:extLst>
          </p:cNvPr>
          <p:cNvSpPr/>
          <p:nvPr/>
        </p:nvSpPr>
        <p:spPr>
          <a:xfrm>
            <a:off x="270539" y="2653150"/>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own Arrow 12">
            <a:extLst>
              <a:ext uri="{FF2B5EF4-FFF2-40B4-BE49-F238E27FC236}">
                <a16:creationId xmlns:a16="http://schemas.microsoft.com/office/drawing/2014/main" id="{5E3EDD6A-5C6A-4245-BA89-EA4C119C8351}"/>
              </a:ext>
            </a:extLst>
          </p:cNvPr>
          <p:cNvSpPr/>
          <p:nvPr/>
        </p:nvSpPr>
        <p:spPr>
          <a:xfrm>
            <a:off x="236672" y="502381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ECB2E20-87EF-544E-A177-246C767E5A2A}"/>
              </a:ext>
            </a:extLst>
          </p:cNvPr>
          <p:cNvSpPr txBox="1"/>
          <p:nvPr/>
        </p:nvSpPr>
        <p:spPr>
          <a:xfrm>
            <a:off x="265289" y="2283818"/>
            <a:ext cx="812010" cy="369332"/>
          </a:xfrm>
          <a:prstGeom prst="rect">
            <a:avLst/>
          </a:prstGeom>
          <a:noFill/>
        </p:spPr>
        <p:txBody>
          <a:bodyPr wrap="square" rtlCol="0">
            <a:spAutoFit/>
          </a:bodyPr>
          <a:lstStyle/>
          <a:p>
            <a:r>
              <a:rPr lang="en-US" dirty="0"/>
              <a:t>High</a:t>
            </a:r>
          </a:p>
        </p:txBody>
      </p:sp>
      <p:sp>
        <p:nvSpPr>
          <p:cNvPr id="20" name="TextBox 19">
            <a:extLst>
              <a:ext uri="{FF2B5EF4-FFF2-40B4-BE49-F238E27FC236}">
                <a16:creationId xmlns:a16="http://schemas.microsoft.com/office/drawing/2014/main" id="{CD6D901E-EFDC-854C-BB94-9E05C79D8D37}"/>
              </a:ext>
            </a:extLst>
          </p:cNvPr>
          <p:cNvSpPr txBox="1"/>
          <p:nvPr/>
        </p:nvSpPr>
        <p:spPr>
          <a:xfrm>
            <a:off x="1" y="4143022"/>
            <a:ext cx="913610" cy="369332"/>
          </a:xfrm>
          <a:prstGeom prst="rect">
            <a:avLst/>
          </a:prstGeom>
          <a:noFill/>
        </p:spPr>
        <p:txBody>
          <a:bodyPr wrap="square" rtlCol="0">
            <a:spAutoFit/>
          </a:bodyPr>
          <a:lstStyle/>
          <a:p>
            <a:r>
              <a:rPr lang="en-US" dirty="0"/>
              <a:t>Power</a:t>
            </a:r>
          </a:p>
        </p:txBody>
      </p:sp>
      <p:sp>
        <p:nvSpPr>
          <p:cNvPr id="21" name="TextBox 20">
            <a:extLst>
              <a:ext uri="{FF2B5EF4-FFF2-40B4-BE49-F238E27FC236}">
                <a16:creationId xmlns:a16="http://schemas.microsoft.com/office/drawing/2014/main" id="{578265EA-B32D-2747-BC3C-96DDD94911E5}"/>
              </a:ext>
            </a:extLst>
          </p:cNvPr>
          <p:cNvSpPr txBox="1"/>
          <p:nvPr/>
        </p:nvSpPr>
        <p:spPr>
          <a:xfrm>
            <a:off x="101600" y="6389511"/>
            <a:ext cx="812010" cy="369332"/>
          </a:xfrm>
          <a:prstGeom prst="rect">
            <a:avLst/>
          </a:prstGeom>
          <a:noFill/>
        </p:spPr>
        <p:txBody>
          <a:bodyPr wrap="square" rtlCol="0">
            <a:spAutoFit/>
          </a:bodyPr>
          <a:lstStyle/>
          <a:p>
            <a:r>
              <a:rPr lang="en-US" dirty="0"/>
              <a:t>Low</a:t>
            </a:r>
          </a:p>
        </p:txBody>
      </p:sp>
      <p:sp>
        <p:nvSpPr>
          <p:cNvPr id="23" name="Left Arrow 22">
            <a:extLst>
              <a:ext uri="{FF2B5EF4-FFF2-40B4-BE49-F238E27FC236}">
                <a16:creationId xmlns:a16="http://schemas.microsoft.com/office/drawing/2014/main" id="{994E6A6B-53B9-3643-91DF-D48A2AAD5EC8}"/>
              </a:ext>
            </a:extLst>
          </p:cNvPr>
          <p:cNvSpPr/>
          <p:nvPr/>
        </p:nvSpPr>
        <p:spPr>
          <a:xfrm>
            <a:off x="1995155" y="6389511"/>
            <a:ext cx="2698045" cy="3693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Arrow 23">
            <a:extLst>
              <a:ext uri="{FF2B5EF4-FFF2-40B4-BE49-F238E27FC236}">
                <a16:creationId xmlns:a16="http://schemas.microsoft.com/office/drawing/2014/main" id="{72E9C515-1F42-AC43-BAFE-2BC016D248B3}"/>
              </a:ext>
            </a:extLst>
          </p:cNvPr>
          <p:cNvSpPr/>
          <p:nvPr/>
        </p:nvSpPr>
        <p:spPr>
          <a:xfrm>
            <a:off x="6649156" y="6389511"/>
            <a:ext cx="2935111" cy="279021"/>
          </a:xfrm>
          <a:prstGeom prst="rightArrow">
            <a:avLst>
              <a:gd name="adj1" fmla="val 7445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CBF4E96F-4C59-0348-B1EE-8C8D8F35DC70}"/>
              </a:ext>
            </a:extLst>
          </p:cNvPr>
          <p:cNvSpPr txBox="1"/>
          <p:nvPr/>
        </p:nvSpPr>
        <p:spPr>
          <a:xfrm>
            <a:off x="4839955" y="6393554"/>
            <a:ext cx="1925069" cy="369332"/>
          </a:xfrm>
          <a:prstGeom prst="rect">
            <a:avLst/>
          </a:prstGeom>
          <a:noFill/>
        </p:spPr>
        <p:txBody>
          <a:bodyPr wrap="square" rtlCol="0">
            <a:spAutoFit/>
          </a:bodyPr>
          <a:lstStyle/>
          <a:p>
            <a:r>
              <a:rPr lang="en-US" dirty="0"/>
              <a:t>Interest</a:t>
            </a:r>
          </a:p>
        </p:txBody>
      </p:sp>
      <p:sp>
        <p:nvSpPr>
          <p:cNvPr id="26" name="TextBox 25">
            <a:extLst>
              <a:ext uri="{FF2B5EF4-FFF2-40B4-BE49-F238E27FC236}">
                <a16:creationId xmlns:a16="http://schemas.microsoft.com/office/drawing/2014/main" id="{F90D8058-E699-0D48-8ABA-44CCB9FAA4F7}"/>
              </a:ext>
            </a:extLst>
          </p:cNvPr>
          <p:cNvSpPr txBox="1"/>
          <p:nvPr/>
        </p:nvSpPr>
        <p:spPr>
          <a:xfrm>
            <a:off x="9731022" y="6389511"/>
            <a:ext cx="959472" cy="369332"/>
          </a:xfrm>
          <a:prstGeom prst="rect">
            <a:avLst/>
          </a:prstGeom>
          <a:noFill/>
        </p:spPr>
        <p:txBody>
          <a:bodyPr wrap="square" rtlCol="0">
            <a:spAutoFit/>
          </a:bodyPr>
          <a:lstStyle/>
          <a:p>
            <a:r>
              <a:rPr lang="en-US" dirty="0"/>
              <a:t>High</a:t>
            </a:r>
          </a:p>
        </p:txBody>
      </p:sp>
      <p:sp>
        <p:nvSpPr>
          <p:cNvPr id="27" name="TextBox 26">
            <a:extLst>
              <a:ext uri="{FF2B5EF4-FFF2-40B4-BE49-F238E27FC236}">
                <a16:creationId xmlns:a16="http://schemas.microsoft.com/office/drawing/2014/main" id="{F1BB18A7-D372-E542-8F4A-5639B0CC523B}"/>
              </a:ext>
            </a:extLst>
          </p:cNvPr>
          <p:cNvSpPr txBox="1"/>
          <p:nvPr/>
        </p:nvSpPr>
        <p:spPr>
          <a:xfrm>
            <a:off x="1174046" y="6389511"/>
            <a:ext cx="664595" cy="369332"/>
          </a:xfrm>
          <a:prstGeom prst="rect">
            <a:avLst/>
          </a:prstGeom>
          <a:noFill/>
        </p:spPr>
        <p:txBody>
          <a:bodyPr wrap="square" rtlCol="0">
            <a:spAutoFit/>
          </a:bodyPr>
          <a:lstStyle/>
          <a:p>
            <a:r>
              <a:rPr lang="en-US" dirty="0"/>
              <a:t>Low</a:t>
            </a:r>
          </a:p>
        </p:txBody>
      </p:sp>
      <p:pic>
        <p:nvPicPr>
          <p:cNvPr id="10" name="Audio 9">
            <a:hlinkClick r:id="" action="ppaction://media"/>
            <a:extLst>
              <a:ext uri="{FF2B5EF4-FFF2-40B4-BE49-F238E27FC236}">
                <a16:creationId xmlns:a16="http://schemas.microsoft.com/office/drawing/2014/main" id="{C723C0F2-0FE6-06FF-723B-866F2BCDE7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5310190"/>
      </p:ext>
    </p:extLst>
  </p:cSld>
  <p:clrMapOvr>
    <a:masterClrMapping/>
  </p:clrMapOvr>
  <mc:AlternateContent xmlns:mc="http://schemas.openxmlformats.org/markup-compatibility/2006" xmlns:p14="http://schemas.microsoft.com/office/powerpoint/2010/main">
    <mc:Choice Requires="p14">
      <p:transition spd="slow" p14:dur="2000" advTm="93050"/>
    </mc:Choice>
    <mc:Fallback xmlns="">
      <p:transition spd="slow" advTm="93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48C0F62-9551-4822-9F73-B10AB6719B49}"/>
              </a:ext>
            </a:extLst>
          </p:cNvPr>
          <p:cNvSpPr>
            <a:spLocks noGrp="1"/>
          </p:cNvSpPr>
          <p:nvPr>
            <p:ph type="title"/>
          </p:nvPr>
        </p:nvSpPr>
        <p:spPr>
          <a:xfrm>
            <a:off x="1535371" y="1044054"/>
            <a:ext cx="10013709" cy="1030360"/>
          </a:xfrm>
        </p:spPr>
        <p:txBody>
          <a:bodyPr rtlCol="0">
            <a:normAutofit/>
          </a:bodyPr>
          <a:lstStyle/>
          <a:p>
            <a:pPr algn="ctr" rtl="0"/>
            <a:r>
              <a:rPr lang="en-GB" sz="3200" b="1" kern="0" dirty="0">
                <a:effectLst/>
                <a:latin typeface="Arial" panose="020B0604020202020204" pitchFamily="34" charset="0"/>
                <a:ea typeface="Times New Roman" panose="02020603050405020304" pitchFamily="18" charset="0"/>
                <a:cs typeface="Arial" panose="020B0604020202020204" pitchFamily="34" charset="0"/>
              </a:rPr>
              <a:t>SWOT</a:t>
            </a:r>
            <a:endParaRPr lang="en-GB" sz="3200" dirty="0">
              <a:latin typeface="Arial" panose="020B0604020202020204" pitchFamily="34" charset="0"/>
              <a:cs typeface="Arial" panose="020B0604020202020204" pitchFamily="34" charset="0"/>
            </a:endParaRPr>
          </a:p>
        </p:txBody>
      </p:sp>
      <p:sp>
        <p:nvSpPr>
          <p:cNvPr id="2" name="Footer Placeholder 17">
            <a:extLst>
              <a:ext uri="{FF2B5EF4-FFF2-40B4-BE49-F238E27FC236}">
                <a16:creationId xmlns:a16="http://schemas.microsoft.com/office/drawing/2014/main" id="{E2399759-AFE3-2B1C-77CE-C7FF66A4C7FA}"/>
              </a:ext>
            </a:extLst>
          </p:cNvPr>
          <p:cNvSpPr txBox="1">
            <a:spLocks/>
          </p:cNvSpPr>
          <p:nvPr/>
        </p:nvSpPr>
        <p:spPr>
          <a:xfrm>
            <a:off x="3559216" y="2353913"/>
            <a:ext cx="1825584" cy="457200"/>
          </a:xfrm>
          <a:prstGeom prst="rect">
            <a:avLst/>
          </a:prstGeom>
        </p:spPr>
        <p:txBody>
          <a:bodyPr vert="horz" lIns="109728" tIns="109728" rIns="109728" bIns="91440" rtlCol="0" anchor="ctr"/>
          <a:lstStyle>
            <a:defPPr rtl="0">
              <a:defRPr lang="en-GB"/>
            </a:defPPr>
            <a:lvl1pPr marL="0" algn="l" defTabSz="914400" rtl="0" eaLnBrk="1" latinLnBrk="0" hangingPunct="1">
              <a:defRPr sz="1200" kern="1200" spc="150" baseline="0">
                <a:solidFill>
                  <a:schemeClr val="tx1">
                    <a:lumMod val="75000"/>
                    <a:lumOff val="25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b="1" u="sng" kern="0" dirty="0">
                <a:solidFill>
                  <a:srgbClr val="0A0A0A"/>
                </a:solidFill>
                <a:effectLst/>
                <a:latin typeface="Arial" panose="020B0604020202020204" pitchFamily="34" charset="0"/>
                <a:ea typeface="Times New Roman" panose="02020603050405020304" pitchFamily="18" charset="0"/>
                <a:cs typeface="Arial" panose="020B0604020202020204" pitchFamily="34" charset="0"/>
              </a:rPr>
              <a:t>Weaknesses</a:t>
            </a:r>
            <a:r>
              <a:rPr lang="en-GB" sz="1800" b="1" i="1" u="sng" kern="0" dirty="0">
                <a:solidFill>
                  <a:srgbClr val="0A0A0A"/>
                </a:solidFill>
                <a:latin typeface="Segoe UI" panose="020B0502040204020203" pitchFamily="34" charset="0"/>
                <a:ea typeface="Times New Roman" panose="02020603050405020304" pitchFamily="18" charset="0"/>
              </a:rPr>
              <a:t> </a:t>
            </a:r>
            <a:endParaRPr lang="en-GB" dirty="0"/>
          </a:p>
        </p:txBody>
      </p:sp>
      <p:sp>
        <p:nvSpPr>
          <p:cNvPr id="6" name="TextBox 5">
            <a:extLst>
              <a:ext uri="{FF2B5EF4-FFF2-40B4-BE49-F238E27FC236}">
                <a16:creationId xmlns:a16="http://schemas.microsoft.com/office/drawing/2014/main" id="{795398EC-C935-7931-93D0-0C44EE1C15C1}"/>
              </a:ext>
            </a:extLst>
          </p:cNvPr>
          <p:cNvSpPr txBox="1"/>
          <p:nvPr/>
        </p:nvSpPr>
        <p:spPr>
          <a:xfrm>
            <a:off x="5953450" y="2368779"/>
            <a:ext cx="1740264" cy="369332"/>
          </a:xfrm>
          <a:prstGeom prst="rect">
            <a:avLst/>
          </a:prstGeom>
          <a:noFill/>
        </p:spPr>
        <p:txBody>
          <a:bodyPr wrap="square">
            <a:spAutoFit/>
          </a:bodyPr>
          <a:lstStyle/>
          <a:p>
            <a:r>
              <a:rPr lang="en-GB" sz="1800" b="1" u="sng" kern="0" dirty="0">
                <a:solidFill>
                  <a:srgbClr val="0A0A0A"/>
                </a:solidFill>
                <a:effectLst/>
                <a:latin typeface="Arial" panose="020B0604020202020204" pitchFamily="34" charset="0"/>
                <a:ea typeface="Times New Roman" panose="02020603050405020304" pitchFamily="18" charset="0"/>
                <a:cs typeface="Arial" panose="020B0604020202020204" pitchFamily="34" charset="0"/>
              </a:rPr>
              <a:t>Opportunities</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0E716D-AD61-6F61-508F-5CEE41DF20B3}"/>
              </a:ext>
            </a:extLst>
          </p:cNvPr>
          <p:cNvSpPr txBox="1"/>
          <p:nvPr/>
        </p:nvSpPr>
        <p:spPr>
          <a:xfrm>
            <a:off x="8695481" y="2361067"/>
            <a:ext cx="2022675" cy="369332"/>
          </a:xfrm>
          <a:prstGeom prst="rect">
            <a:avLst/>
          </a:prstGeom>
          <a:noFill/>
        </p:spPr>
        <p:txBody>
          <a:bodyPr wrap="square">
            <a:spAutoFit/>
          </a:bodyPr>
          <a:lstStyle/>
          <a:p>
            <a:r>
              <a:rPr lang="en-GB" sz="1800" b="1" u="sng" kern="0" dirty="0">
                <a:solidFill>
                  <a:srgbClr val="0A0A0A"/>
                </a:solidFill>
                <a:effectLst/>
                <a:latin typeface="Arial" panose="020B0604020202020204" pitchFamily="34" charset="0"/>
                <a:ea typeface="Times New Roman" panose="02020603050405020304" pitchFamily="18" charset="0"/>
                <a:cs typeface="Arial" panose="020B0604020202020204" pitchFamily="34" charset="0"/>
              </a:rPr>
              <a:t>Threats</a:t>
            </a: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96DA341-18A5-09E5-572F-3F87C406A834}"/>
              </a:ext>
            </a:extLst>
          </p:cNvPr>
          <p:cNvSpPr txBox="1"/>
          <p:nvPr/>
        </p:nvSpPr>
        <p:spPr>
          <a:xfrm>
            <a:off x="1210713" y="3170039"/>
            <a:ext cx="2002420" cy="317009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Market Position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Competitive pricing</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a:t>
            </a:r>
            <a:r>
              <a:rPr lang="en-GB" sz="2000" dirty="0">
                <a:latin typeface="Arial" panose="020B0604020202020204" pitchFamily="34" charset="0"/>
                <a:cs typeface="Arial" panose="020B0604020202020204" pitchFamily="34" charset="0"/>
              </a:rPr>
              <a:t>ide</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Product range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t>
            </a:r>
            <a:r>
              <a:rPr lang="en-GB" sz="2000" dirty="0">
                <a:latin typeface="Arial" panose="020B0604020202020204" pitchFamily="34" charset="0"/>
                <a:cs typeface="Arial" panose="020B0604020202020204" pitchFamily="34" charset="0"/>
              </a:rPr>
              <a:t>osition in the marketplace</a:t>
            </a:r>
          </a:p>
        </p:txBody>
      </p:sp>
      <p:sp>
        <p:nvSpPr>
          <p:cNvPr id="10" name="TextBox 9">
            <a:extLst>
              <a:ext uri="{FF2B5EF4-FFF2-40B4-BE49-F238E27FC236}">
                <a16:creationId xmlns:a16="http://schemas.microsoft.com/office/drawing/2014/main" id="{341A63F8-D7AF-665B-0ACA-300552EDECC8}"/>
              </a:ext>
            </a:extLst>
          </p:cNvPr>
          <p:cNvSpPr txBox="1"/>
          <p:nvPr/>
        </p:nvSpPr>
        <p:spPr>
          <a:xfrm>
            <a:off x="3459095" y="3170039"/>
            <a:ext cx="2148839" cy="317009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Brand perception</a:t>
            </a:r>
          </a:p>
          <a:p>
            <a:pPr marL="457200" indent="-457200">
              <a:buAutoNum type="arabicPeriod"/>
            </a:pP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Employee relations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R</a:t>
            </a:r>
            <a:r>
              <a:rPr lang="en-GB" sz="2000" dirty="0">
                <a:latin typeface="Arial" panose="020B0604020202020204" pitchFamily="34" charset="0"/>
                <a:cs typeface="Arial" panose="020B0604020202020204" pitchFamily="34" charset="0"/>
              </a:rPr>
              <a:t>eliance on UK market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a:t>
            </a:r>
            <a:r>
              <a:rPr lang="en-GB" sz="2000" dirty="0">
                <a:latin typeface="Arial" panose="020B0604020202020204" pitchFamily="34" charset="0"/>
                <a:cs typeface="Arial" panose="020B0604020202020204" pitchFamily="34" charset="0"/>
              </a:rPr>
              <a:t>tore environment </a:t>
            </a:r>
          </a:p>
        </p:txBody>
      </p:sp>
      <p:sp>
        <p:nvSpPr>
          <p:cNvPr id="14" name="TextBox 13">
            <a:extLst>
              <a:ext uri="{FF2B5EF4-FFF2-40B4-BE49-F238E27FC236}">
                <a16:creationId xmlns:a16="http://schemas.microsoft.com/office/drawing/2014/main" id="{516173DE-AB7F-7554-9A33-9EDDD7237C65}"/>
              </a:ext>
            </a:extLst>
          </p:cNvPr>
          <p:cNvSpPr txBox="1"/>
          <p:nvPr/>
        </p:nvSpPr>
        <p:spPr>
          <a:xfrm>
            <a:off x="5708055" y="3170039"/>
            <a:ext cx="2741464" cy="341632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Expansion into new markets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E-commerce growth</a:t>
            </a:r>
          </a:p>
          <a:p>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Partnership and collaborations</a:t>
            </a:r>
          </a:p>
          <a:p>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Sustainable initiative</a:t>
            </a:r>
          </a:p>
          <a:p>
            <a:endParaRPr lang="en-GB" dirty="0"/>
          </a:p>
          <a:p>
            <a:endParaRPr lang="en-GB" dirty="0"/>
          </a:p>
        </p:txBody>
      </p:sp>
      <p:sp>
        <p:nvSpPr>
          <p:cNvPr id="16" name="TextBox 15">
            <a:extLst>
              <a:ext uri="{FF2B5EF4-FFF2-40B4-BE49-F238E27FC236}">
                <a16:creationId xmlns:a16="http://schemas.microsoft.com/office/drawing/2014/main" id="{AD805194-A6E9-50B0-7427-2B63F30A4844}"/>
              </a:ext>
            </a:extLst>
          </p:cNvPr>
          <p:cNvSpPr txBox="1"/>
          <p:nvPr/>
        </p:nvSpPr>
        <p:spPr>
          <a:xfrm>
            <a:off x="8449518" y="3170039"/>
            <a:ext cx="2986126"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Intense competition</a:t>
            </a:r>
          </a:p>
          <a:p>
            <a:pPr marL="457200" indent="-457200">
              <a:buAutoNum type="arabicPeriod"/>
            </a:pPr>
            <a:endParaRPr lang="en-US"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Economic factors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t>
            </a:r>
            <a:r>
              <a:rPr lang="en-GB" sz="2000" dirty="0">
                <a:latin typeface="Arial" panose="020B0604020202020204" pitchFamily="34" charset="0"/>
                <a:cs typeface="Arial" panose="020B0604020202020204" pitchFamily="34" charset="0"/>
              </a:rPr>
              <a:t>hange in consumer preferences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Regulation challenges</a:t>
            </a:r>
          </a:p>
        </p:txBody>
      </p:sp>
      <p:sp>
        <p:nvSpPr>
          <p:cNvPr id="3" name="TextBox 2">
            <a:extLst>
              <a:ext uri="{FF2B5EF4-FFF2-40B4-BE49-F238E27FC236}">
                <a16:creationId xmlns:a16="http://schemas.microsoft.com/office/drawing/2014/main" id="{E9A29166-2721-414B-9BDF-321AE4B26014}"/>
              </a:ext>
            </a:extLst>
          </p:cNvPr>
          <p:cNvSpPr txBox="1"/>
          <p:nvPr/>
        </p:nvSpPr>
        <p:spPr>
          <a:xfrm>
            <a:off x="1210713" y="2419399"/>
            <a:ext cx="1555065" cy="369332"/>
          </a:xfrm>
          <a:prstGeom prst="rect">
            <a:avLst/>
          </a:prstGeom>
          <a:noFill/>
        </p:spPr>
        <p:txBody>
          <a:bodyPr wrap="square" rtlCol="0">
            <a:spAutoFit/>
          </a:bodyPr>
          <a:lstStyle/>
          <a:p>
            <a:r>
              <a:rPr lang="en-US" b="1" u="sng" dirty="0">
                <a:latin typeface="Arial" panose="020B0604020202020204" pitchFamily="34" charset="0"/>
                <a:cs typeface="Arial" panose="020B0604020202020204" pitchFamily="34" charset="0"/>
              </a:rPr>
              <a:t>Strengths</a:t>
            </a:r>
          </a:p>
        </p:txBody>
      </p:sp>
      <p:sp>
        <p:nvSpPr>
          <p:cNvPr id="4" name="TextBox 3">
            <a:extLst>
              <a:ext uri="{FF2B5EF4-FFF2-40B4-BE49-F238E27FC236}">
                <a16:creationId xmlns:a16="http://schemas.microsoft.com/office/drawing/2014/main" id="{673806B3-B976-1A4B-A613-235248CF111B}"/>
              </a:ext>
            </a:extLst>
          </p:cNvPr>
          <p:cNvSpPr txBox="1"/>
          <p:nvPr/>
        </p:nvSpPr>
        <p:spPr>
          <a:xfrm>
            <a:off x="9248637" y="1844832"/>
            <a:ext cx="2435363" cy="369332"/>
          </a:xfrm>
          <a:prstGeom prst="rect">
            <a:avLst/>
          </a:prstGeom>
          <a:noFill/>
        </p:spPr>
        <p:txBody>
          <a:bodyPr wrap="square" rtlCol="0">
            <a:spAutoFit/>
          </a:bodyPr>
          <a:lstStyle/>
          <a:p>
            <a:r>
              <a:rPr lang="en-GB" dirty="0">
                <a:solidFill>
                  <a:schemeClr val="bg1"/>
                </a:solidFill>
              </a:rPr>
              <a:t>(Rahman, 2019)</a:t>
            </a:r>
            <a:endParaRPr lang="en-US" dirty="0">
              <a:solidFill>
                <a:schemeClr val="bg1"/>
              </a:solidFill>
            </a:endParaRPr>
          </a:p>
        </p:txBody>
      </p:sp>
      <p:pic>
        <p:nvPicPr>
          <p:cNvPr id="29" name="Audio 28">
            <a:hlinkClick r:id="" action="ppaction://media"/>
            <a:extLst>
              <a:ext uri="{FF2B5EF4-FFF2-40B4-BE49-F238E27FC236}">
                <a16:creationId xmlns:a16="http://schemas.microsoft.com/office/drawing/2014/main" id="{341C06E7-3D4C-85BF-6F8B-6712B10E3F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5081548"/>
      </p:ext>
    </p:extLst>
  </p:cSld>
  <p:clrMapOvr>
    <a:masterClrMapping/>
  </p:clrMapOvr>
  <mc:AlternateContent xmlns:mc="http://schemas.openxmlformats.org/markup-compatibility/2006" xmlns:p14="http://schemas.microsoft.com/office/powerpoint/2010/main">
    <mc:Choice Requires="p14">
      <p:transition spd="slow" p14:dur="2000" advTm="105259"/>
    </mc:Choice>
    <mc:Fallback xmlns="">
      <p:transition spd="slow" advTm="105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p:txBody>
          <a:bodyPr rtlCol="0">
            <a:normAutofit/>
          </a:bodyPr>
          <a:lstStyle/>
          <a:p>
            <a:pPr algn="ctr" rtl="0"/>
            <a:r>
              <a:rPr lang="en-GB" dirty="0"/>
              <a:t>Analysis</a:t>
            </a:r>
          </a:p>
        </p:txBody>
      </p:sp>
      <p:pic>
        <p:nvPicPr>
          <p:cNvPr id="17" name="Picture Placeholder 16">
            <a:extLst>
              <a:ext uri="{FF2B5EF4-FFF2-40B4-BE49-F238E27FC236}">
                <a16:creationId xmlns:a16="http://schemas.microsoft.com/office/drawing/2014/main" id="{3AF96D0C-1DF6-E047-A9E4-AFAF5E6F7425}"/>
              </a:ext>
            </a:extLst>
          </p:cNvPr>
          <p:cNvPicPr>
            <a:picLocks noGrp="1" noChangeAspect="1"/>
          </p:cNvPicPr>
          <p:nvPr>
            <p:ph type="pic" sz="quarter" idx="13"/>
          </p:nvPr>
        </p:nvPicPr>
        <p:blipFill>
          <a:blip r:embed="rId5"/>
          <a:srcRect t="6463" b="6463"/>
          <a:stretch>
            <a:fillRect/>
          </a:stretch>
        </p:blipFill>
        <p:spPr>
          <a:xfrm>
            <a:off x="-30070" y="2349591"/>
            <a:ext cx="4643613" cy="2263981"/>
          </a:xfrm>
          <a:prstGeom prst="rect">
            <a:avLst/>
          </a:prstGeom>
        </p:spPr>
      </p:pic>
      <p:pic>
        <p:nvPicPr>
          <p:cNvPr id="18" name="Picture Placeholder 17">
            <a:extLst>
              <a:ext uri="{FF2B5EF4-FFF2-40B4-BE49-F238E27FC236}">
                <a16:creationId xmlns:a16="http://schemas.microsoft.com/office/drawing/2014/main" id="{2A740405-EBCB-AD43-B67D-57E8A2BF720D}"/>
              </a:ext>
            </a:extLst>
          </p:cNvPr>
          <p:cNvPicPr>
            <a:picLocks noGrp="1" noChangeAspect="1"/>
          </p:cNvPicPr>
          <p:nvPr>
            <p:ph type="pic" sz="quarter" idx="14"/>
          </p:nvPr>
        </p:nvPicPr>
        <p:blipFill>
          <a:blip r:embed="rId6"/>
          <a:srcRect t="15238" b="15238"/>
          <a:stretch>
            <a:fillRect/>
          </a:stretch>
        </p:blipFill>
        <p:spPr>
          <a:xfrm>
            <a:off x="-30070" y="3477"/>
            <a:ext cx="4613544" cy="2241520"/>
          </a:xfrm>
          <a:prstGeom prst="rect">
            <a:avLst/>
          </a:prstGeom>
        </p:spPr>
      </p:pic>
      <p:pic>
        <p:nvPicPr>
          <p:cNvPr id="19" name="Picture Placeholder 18">
            <a:extLst>
              <a:ext uri="{FF2B5EF4-FFF2-40B4-BE49-F238E27FC236}">
                <a16:creationId xmlns:a16="http://schemas.microsoft.com/office/drawing/2014/main" id="{E41311FE-09A3-B34B-8E39-A29076CF559D}"/>
              </a:ext>
            </a:extLst>
          </p:cNvPr>
          <p:cNvPicPr>
            <a:picLocks noGrp="1" noChangeAspect="1"/>
          </p:cNvPicPr>
          <p:nvPr>
            <p:ph type="pic" sz="quarter" idx="15"/>
          </p:nvPr>
        </p:nvPicPr>
        <p:blipFill>
          <a:blip r:embed="rId7"/>
          <a:srcRect t="14922" b="14922"/>
          <a:stretch>
            <a:fillRect/>
          </a:stretch>
        </p:blipFill>
        <p:spPr>
          <a:prstGeom prst="rect">
            <a:avLst/>
          </a:prstGeom>
        </p:spPr>
      </p:pic>
      <p:sp>
        <p:nvSpPr>
          <p:cNvPr id="13" name="Content Placeholder 12">
            <a:extLst>
              <a:ext uri="{FF2B5EF4-FFF2-40B4-BE49-F238E27FC236}">
                <a16:creationId xmlns:a16="http://schemas.microsoft.com/office/drawing/2014/main" id="{1B7DFCC8-B57E-EB40-851C-9F99546C1325}"/>
              </a:ext>
            </a:extLst>
          </p:cNvPr>
          <p:cNvSpPr>
            <a:spLocks noGrp="1"/>
          </p:cNvSpPr>
          <p:nvPr>
            <p:ph idx="1"/>
          </p:nvPr>
        </p:nvSpPr>
        <p:spPr/>
        <p:txBody>
          <a:bodyPr>
            <a:normAutofit fontScale="92500"/>
          </a:bodyPr>
          <a:lstStyle/>
          <a:p>
            <a:r>
              <a:rPr lang="en-US" dirty="0"/>
              <a:t>The analysis has shown that Sports Direct have a weakness in their business plan where their customer service lacks professionalism and customer care.  </a:t>
            </a:r>
          </a:p>
          <a:p>
            <a:r>
              <a:rPr lang="en-US" dirty="0"/>
              <a:t>If there is a simple issue such as a return this must be dealt with in an efficient courteous manner, if not the customer is dissatisfied.</a:t>
            </a:r>
          </a:p>
          <a:p>
            <a:r>
              <a:rPr lang="en-US" dirty="0"/>
              <a:t>This has a knock on effect, where customers are not satisfied with the service they receive, they leave negative feedback and do not repeat any sales.</a:t>
            </a:r>
          </a:p>
          <a:p>
            <a:endParaRPr lang="en-US" dirty="0"/>
          </a:p>
          <a:p>
            <a:endParaRPr lang="en-US" dirty="0"/>
          </a:p>
        </p:txBody>
      </p:sp>
      <p:pic>
        <p:nvPicPr>
          <p:cNvPr id="11" name="Audio 10">
            <a:hlinkClick r:id="" action="ppaction://media"/>
            <a:extLst>
              <a:ext uri="{FF2B5EF4-FFF2-40B4-BE49-F238E27FC236}">
                <a16:creationId xmlns:a16="http://schemas.microsoft.com/office/drawing/2014/main" id="{68731337-102E-C8AF-C7E8-9ADE75157D1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5023337"/>
      </p:ext>
    </p:extLst>
  </p:cSld>
  <p:clrMapOvr>
    <a:masterClrMapping/>
  </p:clrMapOvr>
  <mc:AlternateContent xmlns:mc="http://schemas.openxmlformats.org/markup-compatibility/2006" xmlns:p14="http://schemas.microsoft.com/office/powerpoint/2010/main">
    <mc:Choice Requires="p14">
      <p:transition spd="slow" p14:dur="2000" advTm="50960"/>
    </mc:Choice>
    <mc:Fallback xmlns="">
      <p:transition spd="slow" advTm="50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0" y="-203200"/>
            <a:ext cx="12192000" cy="7061199"/>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0" y="-203199"/>
            <a:ext cx="4606535" cy="4855171"/>
          </a:xfrm>
        </p:spPr>
        <p:txBody>
          <a:bodyPr rtlCol="0" anchor="b">
            <a:noAutofit/>
          </a:bodyPr>
          <a:lstStyle/>
          <a:p>
            <a:r>
              <a:rPr lang="en-GB" dirty="0"/>
              <a:t>New Strategy</a:t>
            </a:r>
            <a:br>
              <a:rPr lang="en-GB" dirty="0"/>
            </a:br>
            <a:br>
              <a:rPr lang="en-GB" dirty="0"/>
            </a:br>
            <a:br>
              <a:rPr lang="en-GB" dirty="0"/>
            </a:br>
            <a:br>
              <a:rPr lang="en-GB" dirty="0"/>
            </a:br>
            <a:endParaRPr lang="en-GB" dirty="0"/>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a:xfrm>
            <a:off x="-1" y="4651971"/>
            <a:ext cx="4606535" cy="2206028"/>
          </a:xfrm>
        </p:spPr>
        <p:txBody>
          <a:bodyPr rtlCol="0">
            <a:normAutofit fontScale="85000" lnSpcReduction="10000"/>
          </a:bodyPr>
          <a:lstStyle/>
          <a:p>
            <a:pPr algn="ctr" rtl="0"/>
            <a:r>
              <a:rPr lang="en-GB" dirty="0"/>
              <a:t>Customer Membership</a:t>
            </a:r>
          </a:p>
          <a:p>
            <a:pPr algn="ctr" rtl="0"/>
            <a:r>
              <a:rPr lang="en-GB" dirty="0"/>
              <a:t>Programme</a:t>
            </a:r>
          </a:p>
          <a:p>
            <a:pPr algn="ctr" rtl="0"/>
            <a:r>
              <a:rPr lang="en-GB" dirty="0"/>
              <a:t>&amp;</a:t>
            </a:r>
          </a:p>
          <a:p>
            <a:pPr algn="ctr" rtl="0"/>
            <a:r>
              <a:rPr lang="en-GB" dirty="0"/>
              <a:t>Personalised </a:t>
            </a:r>
          </a:p>
          <a:p>
            <a:pPr algn="ctr" rtl="0"/>
            <a:r>
              <a:rPr lang="en-GB" dirty="0"/>
              <a:t>Recommendations</a:t>
            </a:r>
          </a:p>
        </p:txBody>
      </p:sp>
      <p:pic>
        <p:nvPicPr>
          <p:cNvPr id="2" name="Picture 1">
            <a:extLst>
              <a:ext uri="{FF2B5EF4-FFF2-40B4-BE49-F238E27FC236}">
                <a16:creationId xmlns:a16="http://schemas.microsoft.com/office/drawing/2014/main" id="{E13A65C9-F412-E34D-9D4D-D7848695AA7B}"/>
              </a:ext>
            </a:extLst>
          </p:cNvPr>
          <p:cNvPicPr>
            <a:picLocks noChangeAspect="1"/>
          </p:cNvPicPr>
          <p:nvPr/>
        </p:nvPicPr>
        <p:blipFill>
          <a:blip r:embed="rId6"/>
          <a:stretch>
            <a:fillRect/>
          </a:stretch>
        </p:blipFill>
        <p:spPr>
          <a:xfrm>
            <a:off x="883355" y="2448753"/>
            <a:ext cx="2590800" cy="1828800"/>
          </a:xfrm>
          <a:prstGeom prst="rect">
            <a:avLst/>
          </a:prstGeom>
        </p:spPr>
      </p:pic>
      <p:sp>
        <p:nvSpPr>
          <p:cNvPr id="4" name="TextBox 3">
            <a:extLst>
              <a:ext uri="{FF2B5EF4-FFF2-40B4-BE49-F238E27FC236}">
                <a16:creationId xmlns:a16="http://schemas.microsoft.com/office/drawing/2014/main" id="{9AD9D420-B383-AC42-919F-BF2730E1C7FD}"/>
              </a:ext>
            </a:extLst>
          </p:cNvPr>
          <p:cNvSpPr txBox="1"/>
          <p:nvPr/>
        </p:nvSpPr>
        <p:spPr>
          <a:xfrm>
            <a:off x="5350933" y="1969229"/>
            <a:ext cx="5260623" cy="3693319"/>
          </a:xfrm>
          <a:prstGeom prst="rect">
            <a:avLst/>
          </a:prstGeom>
          <a:solidFill>
            <a:schemeClr val="bg1"/>
          </a:solidFill>
        </p:spPr>
        <p:txBody>
          <a:bodyPr wrap="square" rtlCol="0">
            <a:spAutoFit/>
          </a:bodyPr>
          <a:lstStyle/>
          <a:p>
            <a:r>
              <a:rPr lang="en-US" i="1" u="sng" dirty="0"/>
              <a:t>Customer Membership </a:t>
            </a:r>
            <a:r>
              <a:rPr lang="en-US" i="1" u="sng" dirty="0" err="1"/>
              <a:t>Programme</a:t>
            </a:r>
            <a:endParaRPr lang="en-US" i="1" u="sng" dirty="0"/>
          </a:p>
          <a:p>
            <a:endParaRPr lang="en-US" dirty="0"/>
          </a:p>
          <a:p>
            <a:pPr algn="ctr"/>
            <a:r>
              <a:rPr lang="en-US" dirty="0"/>
              <a:t>  This would allow the company to build a database of potential customers. </a:t>
            </a:r>
          </a:p>
          <a:p>
            <a:endParaRPr lang="en-US" dirty="0"/>
          </a:p>
          <a:p>
            <a:endParaRPr lang="en-US" dirty="0"/>
          </a:p>
          <a:p>
            <a:r>
              <a:rPr lang="en-US" i="1" u="sng" dirty="0" err="1"/>
              <a:t>Personalised</a:t>
            </a:r>
            <a:r>
              <a:rPr lang="en-US" i="1" u="sng" dirty="0"/>
              <a:t> Recommendations</a:t>
            </a:r>
          </a:p>
          <a:p>
            <a:endParaRPr lang="en-US" i="1" u="sng" dirty="0"/>
          </a:p>
          <a:p>
            <a:pPr algn="ctr"/>
            <a:r>
              <a:rPr lang="en-US" i="1" dirty="0"/>
              <a:t>This could be in the form of an influencer on a digital platform such as ‘tic-toc’ or a famous person endorsing a product with their name.</a:t>
            </a:r>
          </a:p>
          <a:p>
            <a:endParaRPr lang="en-US" dirty="0"/>
          </a:p>
        </p:txBody>
      </p:sp>
      <p:pic>
        <p:nvPicPr>
          <p:cNvPr id="6" name="Audio 5">
            <a:hlinkClick r:id="" action="ppaction://media"/>
            <a:extLst>
              <a:ext uri="{FF2B5EF4-FFF2-40B4-BE49-F238E27FC236}">
                <a16:creationId xmlns:a16="http://schemas.microsoft.com/office/drawing/2014/main" id="{97A91FB9-E773-82DA-5C78-61EF3C3D8B7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85117035"/>
      </p:ext>
    </p:extLst>
  </p:cSld>
  <p:clrMapOvr>
    <a:masterClrMapping/>
  </p:clrMapOvr>
  <mc:AlternateContent xmlns:mc="http://schemas.openxmlformats.org/markup-compatibility/2006" xmlns:p14="http://schemas.microsoft.com/office/powerpoint/2010/main">
    <mc:Choice Requires="p14">
      <p:transition spd="slow" p14:dur="2000" advTm="85131"/>
    </mc:Choice>
    <mc:Fallback xmlns="">
      <p:transition spd="slow" advTm="85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172412" cy="1031927"/>
          </a:xfrm>
        </p:spPr>
        <p:txBody>
          <a:bodyPr rtlCol="0"/>
          <a:lstStyle/>
          <a:p>
            <a:pPr algn="ctr" rtl="0"/>
            <a:r>
              <a:rPr lang="en-GB" dirty="0"/>
              <a:t>Conclusion</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6"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7" cstate="screen">
            <a:extLst>
              <a:ext uri="{28A0092B-C50C-407E-A947-70E740481C1C}">
                <a14:useLocalDpi xmlns:a14="http://schemas.microsoft.com/office/drawing/2010/main" val="0"/>
              </a:ext>
            </a:extLst>
          </a:blip>
          <a:srcRect/>
          <a:stretch/>
        </p:blipFill>
        <p:spPr>
          <a:xfrm>
            <a:off x="-1" y="4613572"/>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376671" y="1735745"/>
            <a:ext cx="6172412" cy="3767496"/>
          </a:xfrm>
        </p:spPr>
        <p:txBody>
          <a:bodyPr rtlCol="0">
            <a:normAutofit/>
          </a:bodyPr>
          <a:lstStyle/>
          <a:p>
            <a:pPr rtl="0"/>
            <a:r>
              <a:rPr lang="en-GB" sz="2400" dirty="0">
                <a:latin typeface="Arial" panose="020B0604020202020204" pitchFamily="34" charset="0"/>
                <a:cs typeface="Arial" panose="020B0604020202020204" pitchFamily="34" charset="0"/>
              </a:rPr>
              <a:t>This presentation has looked at the current status of Sports Direct. It has critically analysed the company using appropriate academic theories. It has introduced a new strategy which will help the company in the future and will allow it to grow sustainably.</a:t>
            </a:r>
          </a:p>
        </p:txBody>
      </p:sp>
      <p:pic>
        <p:nvPicPr>
          <p:cNvPr id="4" name="Audio 3">
            <a:hlinkClick r:id="" action="ppaction://media"/>
            <a:extLst>
              <a:ext uri="{FF2B5EF4-FFF2-40B4-BE49-F238E27FC236}">
                <a16:creationId xmlns:a16="http://schemas.microsoft.com/office/drawing/2014/main" id="{AF1E257D-7FF6-0AD4-7A6D-AFD23B10282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9332271"/>
      </p:ext>
    </p:extLst>
  </p:cSld>
  <p:clrMapOvr>
    <a:masterClrMapping/>
  </p:clrMapOvr>
  <mc:AlternateContent xmlns:mc="http://schemas.openxmlformats.org/markup-compatibility/2006" xmlns:p14="http://schemas.microsoft.com/office/powerpoint/2010/main">
    <mc:Choice Requires="p14">
      <p:transition spd="slow" p14:dur="2000" advTm="33013"/>
    </mc:Choice>
    <mc:Fallback xmlns="">
      <p:transition spd="slow" advTm="33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rtl="0"/>
            <a:r>
              <a:rPr lang="en-GB" dirty="0"/>
              <a:t>THANK YOU</a:t>
            </a:r>
            <a:br>
              <a:rPr lang="en-GB" dirty="0"/>
            </a:br>
            <a:r>
              <a:rPr lang="en-GB" dirty="0"/>
              <a:t>FOR LISTENING</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6" cstate="screen">
            <a:extLst>
              <a:ext uri="{28A0092B-C50C-407E-A947-70E740481C1C}">
                <a14:useLocalDpi xmlns:a14="http://schemas.microsoft.com/office/drawing/2010/main" val="0"/>
              </a:ext>
            </a:extLst>
          </a:blip>
          <a:srcRect/>
          <a:stretch/>
        </p:blipFill>
        <p:spPr>
          <a:xfrm>
            <a:off x="1067712" y="3461002"/>
            <a:ext cx="5728215" cy="3396997"/>
          </a:xfrm>
        </p:spPr>
      </p:pic>
      <p:pic>
        <p:nvPicPr>
          <p:cNvPr id="2" name="Content Placeholder 1">
            <a:extLst>
              <a:ext uri="{FF2B5EF4-FFF2-40B4-BE49-F238E27FC236}">
                <a16:creationId xmlns:a16="http://schemas.microsoft.com/office/drawing/2014/main" id="{7240AFA7-6F4D-DA48-8C7A-14DB05E7241B}"/>
              </a:ext>
            </a:extLst>
          </p:cNvPr>
          <p:cNvPicPr>
            <a:picLocks noGrp="1" noChangeAspect="1"/>
          </p:cNvPicPr>
          <p:nvPr>
            <p:ph idx="1"/>
          </p:nvPr>
        </p:nvPicPr>
        <p:blipFill>
          <a:blip r:embed="rId7"/>
          <a:stretch>
            <a:fillRect/>
          </a:stretch>
        </p:blipFill>
        <p:spPr>
          <a:xfrm>
            <a:off x="8254257" y="3929063"/>
            <a:ext cx="2427187" cy="2284412"/>
          </a:xfrm>
          <a:prstGeom prst="rect">
            <a:avLst/>
          </a:prstGeom>
        </p:spPr>
      </p:pic>
      <p:pic>
        <p:nvPicPr>
          <p:cNvPr id="6" name="Audio 5">
            <a:hlinkClick r:id="" action="ppaction://media"/>
            <a:extLst>
              <a:ext uri="{FF2B5EF4-FFF2-40B4-BE49-F238E27FC236}">
                <a16:creationId xmlns:a16="http://schemas.microsoft.com/office/drawing/2014/main" id="{FB3D8FA5-2189-CF6F-A53C-6A6FA565F8B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8203993"/>
      </p:ext>
    </p:extLst>
  </p:cSld>
  <p:clrMapOvr>
    <a:masterClrMapping/>
  </p:clrMapOvr>
  <mc:AlternateContent xmlns:mc="http://schemas.openxmlformats.org/markup-compatibility/2006" xmlns:p14="http://schemas.microsoft.com/office/powerpoint/2010/main">
    <mc:Choice Requires="p14">
      <p:transition spd="slow" p14:dur="2000" advTm="12969"/>
    </mc:Choice>
    <mc:Fallback xmlns="">
      <p:transition spd="slow" advTm="12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4C5A9A0-A9E2-1A47-A8E0-BF1C5CF12A66}"/>
              </a:ext>
            </a:extLst>
          </p:cNvPr>
          <p:cNvSpPr>
            <a:spLocks noGrp="1"/>
          </p:cNvSpPr>
          <p:nvPr>
            <p:ph type="title"/>
          </p:nvPr>
        </p:nvSpPr>
        <p:spPr/>
        <p:txBody>
          <a:bodyPr/>
          <a:lstStyle/>
          <a:p>
            <a:r>
              <a:rPr lang="en-US" dirty="0"/>
              <a:t>References</a:t>
            </a:r>
          </a:p>
        </p:txBody>
      </p:sp>
      <p:sp>
        <p:nvSpPr>
          <p:cNvPr id="10" name="Rectangle 9">
            <a:extLst>
              <a:ext uri="{FF2B5EF4-FFF2-40B4-BE49-F238E27FC236}">
                <a16:creationId xmlns:a16="http://schemas.microsoft.com/office/drawing/2014/main" id="{96C7A49D-F492-714A-9B61-80BE430E5BD5}"/>
              </a:ext>
            </a:extLst>
          </p:cNvPr>
          <p:cNvSpPr/>
          <p:nvPr/>
        </p:nvSpPr>
        <p:spPr>
          <a:xfrm>
            <a:off x="1049867" y="2784497"/>
            <a:ext cx="11040533" cy="4120552"/>
          </a:xfrm>
          <a:prstGeom prst="rect">
            <a:avLst/>
          </a:prstGeom>
        </p:spPr>
        <p:txBody>
          <a:bodyPr wrap="square">
            <a:spAutoFit/>
          </a:bodyPr>
          <a:lstStyle/>
          <a:p>
            <a:pPr>
              <a:lnSpc>
                <a:spcPct val="150000"/>
              </a:lnSpc>
            </a:pPr>
            <a:r>
              <a:rPr lang="en-GB" sz="1400" u="sng" dirty="0">
                <a:latin typeface="Arial" panose="020B0604020202020204" pitchFamily="34" charset="0"/>
                <a:cs typeface="Arial" panose="020B0604020202020204" pitchFamily="34" charset="0"/>
              </a:rPr>
              <a:t>Business, Innovation and Skills Committee </a:t>
            </a:r>
            <a:r>
              <a:rPr lang="en-GB" sz="1400" dirty="0">
                <a:latin typeface="Arial" panose="020B0604020202020204" pitchFamily="34" charset="0"/>
                <a:cs typeface="Arial" panose="020B0604020202020204" pitchFamily="34" charset="0"/>
              </a:rPr>
              <a:t>(22 July 2016), Employment Practices at Sports Direct.</a:t>
            </a:r>
          </a:p>
          <a:p>
            <a:pPr>
              <a:lnSpc>
                <a:spcPct val="150000"/>
              </a:lnSpc>
            </a:pPr>
            <a:r>
              <a:rPr lang="en-GB" sz="1400" u="sng" dirty="0">
                <a:latin typeface="Arial" panose="020B0604020202020204" pitchFamily="34" charset="0"/>
                <a:cs typeface="Arial" panose="020B0604020202020204" pitchFamily="34" charset="0"/>
              </a:rPr>
              <a:t>CIPD. (2024, March 13). </a:t>
            </a:r>
            <a:r>
              <a:rPr lang="en-GB" sz="1400" i="1" dirty="0">
                <a:latin typeface="Arial" panose="020B0604020202020204" pitchFamily="34" charset="0"/>
                <a:cs typeface="Arial" panose="020B0604020202020204" pitchFamily="34" charset="0"/>
              </a:rPr>
              <a:t>PESTLE Analysis</a:t>
            </a:r>
            <a:r>
              <a:rPr lang="en-GB" sz="1400" dirty="0">
                <a:latin typeface="Arial" panose="020B0604020202020204" pitchFamily="34" charset="0"/>
                <a:cs typeface="Arial" panose="020B0604020202020204" pitchFamily="34" charset="0"/>
              </a:rPr>
              <a:t>. CIPD; CIPD. https://</a:t>
            </a:r>
            <a:r>
              <a:rPr lang="en-GB" sz="1400" dirty="0" err="1">
                <a:latin typeface="Arial" panose="020B0604020202020204" pitchFamily="34" charset="0"/>
                <a:cs typeface="Arial" panose="020B0604020202020204" pitchFamily="34" charset="0"/>
              </a:rPr>
              <a:t>www.cipd.org</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uk</a:t>
            </a:r>
            <a:r>
              <a:rPr lang="en-GB" sz="1400" dirty="0">
                <a:latin typeface="Arial" panose="020B0604020202020204" pitchFamily="34" charset="0"/>
                <a:cs typeface="Arial" panose="020B0604020202020204" pitchFamily="34" charset="0"/>
              </a:rPr>
              <a:t>/knowledge/factsheets/pestle-analysis-factsheet/</a:t>
            </a:r>
          </a:p>
          <a:p>
            <a:pPr>
              <a:lnSpc>
                <a:spcPct val="150000"/>
              </a:lnSpc>
            </a:pPr>
            <a:r>
              <a:rPr lang="en-GB" sz="1400" u="sng" dirty="0">
                <a:latin typeface="Arial" panose="020B0604020202020204" pitchFamily="34" charset="0"/>
                <a:cs typeface="Arial" panose="020B0604020202020204" pitchFamily="34" charset="0"/>
              </a:rPr>
              <a:t>Dewdney, H. (2016, January 18). </a:t>
            </a:r>
            <a:r>
              <a:rPr lang="en-GB" sz="1400" i="1" dirty="0">
                <a:latin typeface="Arial" panose="020B0604020202020204" pitchFamily="34" charset="0"/>
                <a:cs typeface="Arial" panose="020B0604020202020204" pitchFamily="34" charset="0"/>
              </a:rPr>
              <a:t>Does Sports Direct treat customers as badly as staff?</a:t>
            </a:r>
            <a:r>
              <a:rPr lang="en-GB" sz="1400" dirty="0">
                <a:latin typeface="Arial" panose="020B0604020202020204" pitchFamily="34" charset="0"/>
                <a:cs typeface="Arial" panose="020B0604020202020204" pitchFamily="34" charset="0"/>
              </a:rPr>
              <a:t> The Complaining Cow - Consumer Complaints, Consumer and Money Expert. </a:t>
            </a:r>
            <a:r>
              <a:rPr lang="en-GB" sz="1400" dirty="0">
                <a:latin typeface="Arial" panose="020B0604020202020204" pitchFamily="34" charset="0"/>
                <a:cs typeface="Arial" panose="020B0604020202020204" pitchFamily="34" charset="0"/>
                <a:hlinkClick r:id="rId5"/>
              </a:rPr>
              <a:t>https://thecomplainingcow.co.uk/does-sports-direct-treat-customers-as-badly-as-staff/</a:t>
            </a:r>
            <a:endParaRPr lang="en-GB" sz="1400" dirty="0">
              <a:latin typeface="Arial" panose="020B0604020202020204" pitchFamily="34" charset="0"/>
              <a:cs typeface="Arial" panose="020B0604020202020204" pitchFamily="34" charset="0"/>
            </a:endParaRPr>
          </a:p>
          <a:p>
            <a:pPr>
              <a:lnSpc>
                <a:spcPct val="150000"/>
              </a:lnSpc>
            </a:pPr>
            <a:r>
              <a:rPr lang="en-GB" sz="1400" u="sng" dirty="0">
                <a:latin typeface="Arial" panose="020B0604020202020204" pitchFamily="34" charset="0"/>
                <a:cs typeface="Arial" panose="020B0604020202020204" pitchFamily="34" charset="0"/>
              </a:rPr>
              <a:t>Grégoire, P. (2020, February 28). </a:t>
            </a:r>
            <a:r>
              <a:rPr lang="en-GB" sz="1400" i="1" dirty="0">
                <a:latin typeface="Arial" panose="020B0604020202020204" pitchFamily="34" charset="0"/>
                <a:cs typeface="Arial" panose="020B0604020202020204" pitchFamily="34" charset="0"/>
              </a:rPr>
              <a:t>Stakeholder Mapping: Identify &amp; Assess Project Stakeholders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Boréalis</a:t>
            </a:r>
            <a:r>
              <a:rPr lang="en-GB" sz="1400" dirty="0">
                <a:latin typeface="Arial" panose="020B0604020202020204" pitchFamily="34" charset="0"/>
                <a:cs typeface="Arial" panose="020B0604020202020204" pitchFamily="34" charset="0"/>
              </a:rPr>
              <a:t>. https://</a:t>
            </a:r>
            <a:r>
              <a:rPr lang="en-GB" sz="1400" dirty="0" err="1">
                <a:latin typeface="Arial" panose="020B0604020202020204" pitchFamily="34" charset="0"/>
                <a:cs typeface="Arial" panose="020B0604020202020204" pitchFamily="34" charset="0"/>
              </a:rPr>
              <a:t>www.boreal-is.com</a:t>
            </a:r>
            <a:r>
              <a:rPr lang="en-GB" sz="1400" dirty="0">
                <a:latin typeface="Arial" panose="020B0604020202020204" pitchFamily="34" charset="0"/>
                <a:cs typeface="Arial" panose="020B0604020202020204" pitchFamily="34" charset="0"/>
              </a:rPr>
              <a:t>/blog/stakeholder-mapping-identify-stakeholders/</a:t>
            </a:r>
          </a:p>
          <a:p>
            <a:pPr>
              <a:lnSpc>
                <a:spcPct val="150000"/>
              </a:lnSpc>
            </a:pPr>
            <a:r>
              <a:rPr lang="en-GB" sz="1400" u="sng" dirty="0" err="1">
                <a:latin typeface="Arial" panose="020B0604020202020204" pitchFamily="34" charset="0"/>
                <a:cs typeface="Arial" panose="020B0604020202020204" pitchFamily="34" charset="0"/>
              </a:rPr>
              <a:t>Heubel</a:t>
            </a:r>
            <a:r>
              <a:rPr lang="en-GB" sz="1400" u="sng" dirty="0">
                <a:latin typeface="Arial" panose="020B0604020202020204" pitchFamily="34" charset="0"/>
                <a:cs typeface="Arial" panose="020B0604020202020204" pitchFamily="34" charset="0"/>
              </a:rPr>
              <a:t>, M. (2023). </a:t>
            </a:r>
            <a:r>
              <a:rPr lang="en-GB" sz="1400" i="1" dirty="0">
                <a:latin typeface="Arial" panose="020B0604020202020204" pitchFamily="34" charset="0"/>
                <a:cs typeface="Arial" panose="020B0604020202020204" pitchFamily="34" charset="0"/>
              </a:rPr>
              <a:t>What Is Business Strategy? Definition, Components &amp; Examples Explained</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Consulterce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https://consulterce.com/business-strategy/</a:t>
            </a:r>
            <a:r>
              <a:rPr lang="en-GB" sz="1400" dirty="0">
                <a:latin typeface="Arial" panose="020B0604020202020204" pitchFamily="34" charset="0"/>
                <a:cs typeface="Arial" panose="020B0604020202020204" pitchFamily="34" charset="0"/>
              </a:rPr>
              <a:t>.</a:t>
            </a:r>
          </a:p>
          <a:p>
            <a:pPr>
              <a:lnSpc>
                <a:spcPct val="150000"/>
              </a:lnSpc>
            </a:pPr>
            <a:r>
              <a:rPr lang="en-GB" sz="1400" u="sng" dirty="0">
                <a:latin typeface="Arial" panose="020B0604020202020204" pitchFamily="34" charset="0"/>
                <a:cs typeface="Arial" panose="020B0604020202020204" pitchFamily="34" charset="0"/>
              </a:rPr>
              <a:t>Neville, S. (2013) </a:t>
            </a:r>
            <a:r>
              <a:rPr lang="en-GB" sz="1400" dirty="0">
                <a:latin typeface="Arial" panose="020B0604020202020204" pitchFamily="34" charset="0"/>
                <a:cs typeface="Arial" panose="020B0604020202020204" pitchFamily="34" charset="0"/>
              </a:rPr>
              <a:t>‘Sports Direct: 90% of staff on zero-hour contract’. The Guardian. Sunday 28 July.</a:t>
            </a:r>
          </a:p>
          <a:p>
            <a:r>
              <a:rPr lang="en-GB" sz="1400" u="sng" dirty="0">
                <a:latin typeface="Arial" panose="020B0604020202020204" pitchFamily="34" charset="0"/>
                <a:cs typeface="Arial" panose="020B0604020202020204" pitchFamily="34" charset="0"/>
              </a:rPr>
              <a:t>Rahman, M. (2019). </a:t>
            </a:r>
            <a:r>
              <a:rPr lang="en-GB" sz="1400" i="1" dirty="0">
                <a:latin typeface="Arial" panose="020B0604020202020204" pitchFamily="34" charset="0"/>
                <a:cs typeface="Arial" panose="020B0604020202020204" pitchFamily="34" charset="0"/>
              </a:rPr>
              <a:t>SWOT Analysis of Sports Direct (Sports Direct SWOT)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Howandwhat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https://www.howandwhat.net/swot-analysis-sports-direct-sports-direct-swot-analysis/</a:t>
            </a:r>
            <a:r>
              <a:rPr lang="en-GB" sz="1400" dirty="0">
                <a:latin typeface="Arial" panose="020B0604020202020204" pitchFamily="34" charset="0"/>
                <a:cs typeface="Arial" panose="020B0604020202020204" pitchFamily="34" charset="0"/>
              </a:rPr>
              <a:t>.</a:t>
            </a:r>
          </a:p>
          <a:p>
            <a:pPr>
              <a:lnSpc>
                <a:spcPct val="150000"/>
              </a:lnSpc>
            </a:pPr>
            <a:r>
              <a:rPr lang="en-GB" sz="1400" u="sng" dirty="0">
                <a:latin typeface="Arial" panose="020B0604020202020204" pitchFamily="34" charset="0"/>
                <a:cs typeface="Arial" panose="020B0604020202020204" pitchFamily="34" charset="0"/>
              </a:rPr>
              <a:t>Sports Direct (2024). </a:t>
            </a:r>
            <a:r>
              <a:rPr lang="en-GB" sz="1400" i="1" dirty="0">
                <a:latin typeface="Arial" panose="020B0604020202020204" pitchFamily="34" charset="0"/>
                <a:cs typeface="Arial" panose="020B0604020202020204" pitchFamily="34" charset="0"/>
              </a:rPr>
              <a:t>About us | Sports Direct</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Sportsdirect.com</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https://www.sportsdirect.com/about-us</a:t>
            </a:r>
            <a:r>
              <a:rPr lang="en-GB" sz="1400" dirty="0">
                <a:latin typeface="Arial" panose="020B0604020202020204" pitchFamily="34" charset="0"/>
                <a:cs typeface="Arial" panose="020B0604020202020204" pitchFamily="34" charset="0"/>
              </a:rPr>
              <a:t>.</a:t>
            </a:r>
          </a:p>
          <a:p>
            <a:pPr>
              <a:lnSpc>
                <a:spcPct val="150000"/>
              </a:lnSpc>
            </a:pPr>
            <a:endParaRPr lang="en-GB" dirty="0">
              <a:latin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142874C5-6AC2-55B0-E17A-58581E6EAF73}"/>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0844162"/>
      </p:ext>
    </p:extLst>
  </p:cSld>
  <p:clrMapOvr>
    <a:masterClrMapping/>
  </p:clrMapOvr>
  <mc:AlternateContent xmlns:mc="http://schemas.openxmlformats.org/markup-compatibility/2006" xmlns:p14="http://schemas.microsoft.com/office/powerpoint/2010/main">
    <mc:Choice Requires="p14">
      <p:transition spd="slow" p14:dur="2000" advTm="12227"/>
    </mc:Choice>
    <mc:Fallback xmlns="">
      <p:transition spd="slow" advTm="12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9" ma:contentTypeDescription="Create a new document." ma:contentTypeScope="" ma:versionID="b58b2dc2b7b7c3b278df836ea0616303">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11dc60818d7b6e9ff01b2d5a76a5335d"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07DC3E-2D9C-43D3-BF2A-0761372115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F9B764-6365-43A2-B92A-B9C4DD6E9B23}">
  <ds:schemaRefs>
    <ds:schemaRef ds:uri="http://schemas.microsoft.com/office/infopath/2007/PartnerControls"/>
    <ds:schemaRef ds:uri="http://schemas.microsoft.com/office/2006/documentManagement/types"/>
    <ds:schemaRef ds:uri="http://schemas.openxmlformats.org/package/2006/metadata/core-properties"/>
    <ds:schemaRef ds:uri="0cb976d4-72d8-43fd-a100-21d54766e958"/>
    <ds:schemaRef ds:uri="http://schemas.microsoft.com/office/2006/metadata/properties"/>
    <ds:schemaRef ds:uri="http://purl.org/dc/terms/"/>
    <ds:schemaRef ds:uri="http://www.w3.org/XML/1998/namespace"/>
    <ds:schemaRef ds:uri="http://purl.org/dc/elements/1.1/"/>
    <ds:schemaRef ds:uri="http://purl.org/dc/dcmitype/"/>
    <ds:schemaRef ds:uri="da3f2772-8f1e-4acb-bd98-3a0ee892f48a"/>
  </ds:schemaRefs>
</ds:datastoreItem>
</file>

<file path=customXml/itemProps3.xml><?xml version="1.0" encoding="utf-8"?>
<ds:datastoreItem xmlns:ds="http://schemas.openxmlformats.org/officeDocument/2006/customXml" ds:itemID="{100F1594-3EA9-4B35-B72A-00D8B89F015B}">
  <ds:schemaRefs>
    <ds:schemaRef ds:uri="http://schemas.microsoft.com/sharepoint/v3/contenttype/forms"/>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{07555C02-C7B6-459E-829C-87BEABCA31EA}tf56000440_win32</Template>
  <TotalTime>1437</TotalTime>
  <Words>1469</Words>
  <Application>Microsoft Office PowerPoint</Application>
  <PresentationFormat>Widescreen</PresentationFormat>
  <Paragraphs>176</Paragraphs>
  <Slides>11</Slides>
  <Notes>11</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Meiryo</vt:lpstr>
      <vt:lpstr>Aptos</vt:lpstr>
      <vt:lpstr>Arial</vt:lpstr>
      <vt:lpstr>Calibri</vt:lpstr>
      <vt:lpstr>Corbel</vt:lpstr>
      <vt:lpstr>Segoe UI</vt:lpstr>
      <vt:lpstr>Times New Roman</vt:lpstr>
      <vt:lpstr>ShojiVTI</vt:lpstr>
      <vt:lpstr>Sports Direct</vt:lpstr>
      <vt:lpstr>Introduction</vt:lpstr>
      <vt:lpstr>Strategy -</vt:lpstr>
      <vt:lpstr>Pestle analysis </vt:lpstr>
      <vt:lpstr>Stakeholder Analysis </vt:lpstr>
      <vt:lpstr>SWOT</vt:lpstr>
      <vt:lpstr>Analysis</vt:lpstr>
      <vt:lpstr>New Strategy    </vt:lpstr>
      <vt:lpstr>Conclusion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Direct</dc:title>
  <dc:creator>Leonard Betton (1910735)</dc:creator>
  <cp:lastModifiedBy>Leonard Betton (1910735)</cp:lastModifiedBy>
  <cp:revision>39</cp:revision>
  <dcterms:created xsi:type="dcterms:W3CDTF">2024-11-29T13:11:42Z</dcterms:created>
  <dcterms:modified xsi:type="dcterms:W3CDTF">2025-01-17T23:22:12Z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