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303" r:id="rId2"/>
    <p:sldId id="304" r:id="rId3"/>
    <p:sldId id="299" r:id="rId4"/>
    <p:sldId id="305" r:id="rId5"/>
    <p:sldId id="295" r:id="rId6"/>
    <p:sldId id="296" r:id="rId7"/>
    <p:sldId id="297" r:id="rId8"/>
    <p:sldId id="298" r:id="rId9"/>
    <p:sldId id="300" r:id="rId10"/>
    <p:sldId id="284" r:id="rId11"/>
    <p:sldId id="285" r:id="rId12"/>
    <p:sldId id="286" r:id="rId13"/>
    <p:sldId id="283" r:id="rId14"/>
    <p:sldId id="287" r:id="rId15"/>
    <p:sldId id="311" r:id="rId16"/>
    <p:sldId id="306" r:id="rId17"/>
    <p:sldId id="307" r:id="rId18"/>
    <p:sldId id="310" r:id="rId19"/>
    <p:sldId id="309" r:id="rId20"/>
    <p:sldId id="308" r:id="rId21"/>
    <p:sldId id="294" r:id="rId22"/>
    <p:sldId id="318" r:id="rId23"/>
    <p:sldId id="289" r:id="rId24"/>
    <p:sldId id="313" r:id="rId25"/>
    <p:sldId id="274" r:id="rId26"/>
    <p:sldId id="314" r:id="rId27"/>
    <p:sldId id="275" r:id="rId28"/>
    <p:sldId id="316" r:id="rId29"/>
    <p:sldId id="315" r:id="rId30"/>
    <p:sldId id="317" r:id="rId31"/>
    <p:sldId id="290" r:id="rId32"/>
    <p:sldId id="291" r:id="rId33"/>
    <p:sldId id="325" r:id="rId34"/>
    <p:sldId id="323" r:id="rId35"/>
    <p:sldId id="324" r:id="rId36"/>
    <p:sldId id="312" r:id="rId37"/>
    <p:sldId id="326" r:id="rId38"/>
    <p:sldId id="302" r:id="rId39"/>
    <p:sldId id="319" r:id="rId40"/>
    <p:sldId id="320" r:id="rId41"/>
    <p:sldId id="321" r:id="rId42"/>
    <p:sldId id="322"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239" autoAdjust="0"/>
  </p:normalViewPr>
  <p:slideViewPr>
    <p:cSldViewPr>
      <p:cViewPr varScale="1">
        <p:scale>
          <a:sx n="72" d="100"/>
          <a:sy n="72" d="100"/>
        </p:scale>
        <p:origin x="1104" y="72"/>
      </p:cViewPr>
      <p:guideLst>
        <p:guide orient="horz" pos="2160"/>
        <p:guide pos="2880"/>
      </p:guideLst>
    </p:cSldViewPr>
  </p:slideViewPr>
  <p:notesTextViewPr>
    <p:cViewPr>
      <p:scale>
        <a:sx n="100" d="100"/>
        <a:sy n="100" d="100"/>
      </p:scale>
      <p:origin x="0" y="-108"/>
    </p:cViewPr>
  </p:notesTextViewPr>
  <p:sorterViewPr>
    <p:cViewPr varScale="1">
      <p:scale>
        <a:sx n="100" d="100"/>
        <a:sy n="100" d="100"/>
      </p:scale>
      <p:origin x="0" y="-2021"/>
    </p:cViewPr>
  </p:sorterViewPr>
  <p:notesViewPr>
    <p:cSldViewPr>
      <p:cViewPr varScale="1">
        <p:scale>
          <a:sx n="60" d="100"/>
          <a:sy n="60" d="100"/>
        </p:scale>
        <p:origin x="-2490"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2F07F5-038F-401C-A690-32BAE5AC7F10}" type="datetimeFigureOut">
              <a:rPr lang="en-US" smtClean="0"/>
              <a:pPr/>
              <a:t>3/12/2019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737830-1592-42B1-9C40-0C9F69F41AD2}"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help us understand the relationship between the various values a little further, we can take all of the Ohm’s Law equations from above for finding </a:t>
            </a:r>
            <a:r>
              <a:rPr lang="en-GB" sz="1200" b="0" i="0" u="none" strike="noStrike" kern="1200" dirty="0">
                <a:solidFill>
                  <a:schemeClr val="tx1"/>
                </a:solidFill>
                <a:effectLst/>
                <a:latin typeface="+mn-lt"/>
                <a:ea typeface="+mn-ea"/>
                <a:cs typeface="+mn-cs"/>
              </a:rPr>
              <a:t>Voltage</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Current</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Resistance</a:t>
            </a:r>
            <a:r>
              <a:rPr lang="en-GB" sz="1200" b="0" i="0" kern="1200" dirty="0">
                <a:solidFill>
                  <a:schemeClr val="tx1"/>
                </a:solidFill>
                <a:effectLst/>
                <a:latin typeface="+mn-lt"/>
                <a:ea typeface="+mn-ea"/>
                <a:cs typeface="+mn-cs"/>
              </a:rPr>
              <a:t> and of course </a:t>
            </a:r>
            <a:r>
              <a:rPr lang="en-GB" sz="1200" b="0" i="0" u="none" strike="noStrike" kern="1200" dirty="0">
                <a:solidFill>
                  <a:schemeClr val="tx1"/>
                </a:solidFill>
                <a:effectLst/>
                <a:latin typeface="+mn-lt"/>
                <a:ea typeface="+mn-ea"/>
                <a:cs typeface="+mn-cs"/>
              </a:rPr>
              <a:t>Power</a:t>
            </a:r>
            <a:r>
              <a:rPr lang="en-GB" sz="1200" b="0" i="0" kern="1200" dirty="0">
                <a:solidFill>
                  <a:schemeClr val="tx1"/>
                </a:solidFill>
                <a:effectLst/>
                <a:latin typeface="+mn-lt"/>
                <a:ea typeface="+mn-ea"/>
                <a:cs typeface="+mn-cs"/>
              </a:rPr>
              <a:t> and condense them into a simple </a:t>
            </a:r>
            <a:r>
              <a:rPr lang="en-GB" sz="1200" b="1" i="0" kern="1200" dirty="0">
                <a:solidFill>
                  <a:schemeClr val="tx1"/>
                </a:solidFill>
                <a:effectLst/>
                <a:latin typeface="+mn-lt"/>
                <a:ea typeface="+mn-ea"/>
                <a:cs typeface="+mn-cs"/>
              </a:rPr>
              <a:t>Ohms Law pie chart</a:t>
            </a:r>
            <a:r>
              <a:rPr lang="en-GB" sz="1200" b="0" i="0" kern="1200" dirty="0">
                <a:solidFill>
                  <a:schemeClr val="tx1"/>
                </a:solidFill>
                <a:effectLst/>
                <a:latin typeface="+mn-lt"/>
                <a:ea typeface="+mn-ea"/>
                <a:cs typeface="+mn-cs"/>
              </a:rPr>
              <a:t> for use in AC and DC circuits and calculations as shown.</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7</a:t>
            </a:fld>
            <a:endParaRPr lang="en-US"/>
          </a:p>
        </p:txBody>
      </p:sp>
    </p:spTree>
    <p:extLst>
      <p:ext uri="{BB962C8B-B14F-4D97-AF65-F5344CB8AC3E}">
        <p14:creationId xmlns:p14="http://schemas.microsoft.com/office/powerpoint/2010/main" val="2851134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reduce energy losses, alternating current is transmitted at very high voltages and this is the function of the generating step up transformer. Once the electricity has reached the vicinity of use it can then be stepped down at the substation to supply the appropriate customer. Heavy industry or those who use a significant amount of electricity will require 26 to 69KV whereas the domestic user will only require a 240 volt supply.</a:t>
            </a:r>
          </a:p>
        </p:txBody>
      </p:sp>
      <p:sp>
        <p:nvSpPr>
          <p:cNvPr id="4" name="Slide Number Placeholder 3"/>
          <p:cNvSpPr>
            <a:spLocks noGrp="1"/>
          </p:cNvSpPr>
          <p:nvPr>
            <p:ph type="sldNum" sz="quarter" idx="5"/>
          </p:nvPr>
        </p:nvSpPr>
        <p:spPr/>
        <p:txBody>
          <a:bodyPr/>
          <a:lstStyle/>
          <a:p>
            <a:fld id="{93737830-1592-42B1-9C40-0C9F69F41AD2}" type="slidenum">
              <a:rPr lang="en-US" smtClean="0"/>
              <a:pPr/>
              <a:t>10</a:t>
            </a:fld>
            <a:endParaRPr lang="en-US"/>
          </a:p>
        </p:txBody>
      </p:sp>
    </p:spTree>
    <p:extLst>
      <p:ext uri="{BB962C8B-B14F-4D97-AF65-F5344CB8AC3E}">
        <p14:creationId xmlns:p14="http://schemas.microsoft.com/office/powerpoint/2010/main" val="36288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14</a:t>
            </a:fld>
            <a:endParaRPr lang="en-US"/>
          </a:p>
        </p:txBody>
      </p:sp>
    </p:spTree>
    <p:extLst>
      <p:ext uri="{BB962C8B-B14F-4D97-AF65-F5344CB8AC3E}">
        <p14:creationId xmlns:p14="http://schemas.microsoft.com/office/powerpoint/2010/main" val="2283175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Power Factor is a way of describing how efficiently electrical power is consumed. It is the ratio of Real Power (kW) to Apparent Power (kVA). In an efficient, purely resistive circuit, all of the current delivered to the load is converted to real work (kW).</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Therefore kW = kVA, and the Power Factor = 1 (Unity)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Many loads in industry today are inefficient inductive types, particularly motors and transformers. This inductance causes the current to lag behind the voltage. Subsequently, reactive currents drawn (</a:t>
            </a:r>
            <a:r>
              <a:rPr lang="en-GB" sz="1200" b="0" i="0" kern="1200" dirty="0" err="1">
                <a:solidFill>
                  <a:schemeClr val="tx1"/>
                </a:solidFill>
                <a:effectLst/>
                <a:latin typeface="+mn-lt"/>
                <a:ea typeface="+mn-ea"/>
                <a:cs typeface="+mn-cs"/>
              </a:rPr>
              <a:t>kVAr</a:t>
            </a:r>
            <a:r>
              <a:rPr lang="en-GB" sz="1200" b="0" i="0" kern="1200" dirty="0">
                <a:solidFill>
                  <a:schemeClr val="tx1"/>
                </a:solidFill>
                <a:effectLst/>
                <a:latin typeface="+mn-lt"/>
                <a:ea typeface="+mn-ea"/>
                <a:cs typeface="+mn-cs"/>
              </a:rPr>
              <a:t>) are used to create the magnetic field needed to operate these machines. Therefore, power is lost or ‘wasted’ in the magnetic field and KW’s are less than kVA’s, and Power Factor is less than 1.</a:t>
            </a:r>
          </a:p>
          <a:p>
            <a:pPr fontAlgn="base"/>
            <a:r>
              <a:rPr lang="en-GB" sz="1200" b="0" i="0" kern="1200" dirty="0">
                <a:solidFill>
                  <a:schemeClr val="tx1"/>
                </a:solidFill>
                <a:effectLst/>
                <a:latin typeface="+mn-lt"/>
                <a:ea typeface="+mn-ea"/>
                <a:cs typeface="+mn-cs"/>
              </a:rPr>
              <a:t>The greater the ratio of inductive loads to resistive loads across your site, the lower the power factor and the higher the reactive charges you will see itemised on your bills. As well as increasing transformer losses (I2R) there is the danger of blowing main fuses is the supply capacity is exceeded.</a:t>
            </a:r>
          </a:p>
          <a:p>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18</a:t>
            </a:fld>
            <a:endParaRPr lang="en-US"/>
          </a:p>
        </p:txBody>
      </p:sp>
    </p:spTree>
    <p:extLst>
      <p:ext uri="{BB962C8B-B14F-4D97-AF65-F5344CB8AC3E}">
        <p14:creationId xmlns:p14="http://schemas.microsoft.com/office/powerpoint/2010/main" val="1918645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solar cell is a sandwich of n-type silicon (blue) and p-type silicon (red). It generates electricity by using sunlight to make electrons hop across the junction between the different types of silicon. The efficiency of solar cells depends on the initial purity of the silicon which is then doped with either phosphorous (n type) or aluminium (p type)</a:t>
            </a:r>
          </a:p>
          <a:p>
            <a:r>
              <a:rPr lang="en-GB" sz="1200" b="0" i="0" kern="1200" dirty="0">
                <a:solidFill>
                  <a:schemeClr val="tx1"/>
                </a:solidFill>
                <a:effectLst/>
                <a:latin typeface="+mn-lt"/>
                <a:ea typeface="+mn-ea"/>
                <a:cs typeface="+mn-cs"/>
              </a:rPr>
              <a:t>The latest monocrystalline solar panels are about 30% efficient </a:t>
            </a:r>
            <a:r>
              <a:rPr lang="en-GB" sz="1200" b="0" i="0" kern="1200" dirty="0" err="1">
                <a:solidFill>
                  <a:schemeClr val="tx1"/>
                </a:solidFill>
                <a:effectLst/>
                <a:latin typeface="+mn-lt"/>
                <a:ea typeface="+mn-ea"/>
                <a:cs typeface="+mn-cs"/>
              </a:rPr>
              <a:t>compaired</a:t>
            </a:r>
            <a:r>
              <a:rPr lang="en-GB" sz="1200" b="0" i="0" kern="1200" dirty="0">
                <a:solidFill>
                  <a:schemeClr val="tx1"/>
                </a:solidFill>
                <a:effectLst/>
                <a:latin typeface="+mn-lt"/>
                <a:ea typeface="+mn-ea"/>
                <a:cs typeface="+mn-cs"/>
              </a:rPr>
              <a:t> with conventional panels which are about 20% efficient.</a:t>
            </a:r>
          </a:p>
          <a:p>
            <a:r>
              <a:rPr lang="en-GB" sz="1200" b="0" i="0" kern="1200" dirty="0">
                <a:solidFill>
                  <a:schemeClr val="tx1"/>
                </a:solidFill>
                <a:effectLst/>
                <a:latin typeface="+mn-lt"/>
                <a:ea typeface="+mn-ea"/>
                <a:cs typeface="+mn-cs"/>
              </a:rPr>
              <a:t>When sunlight shines on the cell, photons (light particles) bombard the upper surface.</a:t>
            </a:r>
          </a:p>
          <a:p>
            <a:r>
              <a:rPr lang="en-GB" sz="1200" b="0" i="0" kern="1200" dirty="0">
                <a:solidFill>
                  <a:schemeClr val="tx1"/>
                </a:solidFill>
                <a:effectLst/>
                <a:latin typeface="+mn-lt"/>
                <a:ea typeface="+mn-ea"/>
                <a:cs typeface="+mn-cs"/>
              </a:rPr>
              <a:t>The photons (yellow blobs) carry their energy down through the cell.</a:t>
            </a:r>
          </a:p>
          <a:p>
            <a:r>
              <a:rPr lang="en-GB" sz="1200" b="0" i="0" kern="1200" dirty="0">
                <a:solidFill>
                  <a:schemeClr val="tx1"/>
                </a:solidFill>
                <a:effectLst/>
                <a:latin typeface="+mn-lt"/>
                <a:ea typeface="+mn-ea"/>
                <a:cs typeface="+mn-cs"/>
              </a:rPr>
              <a:t>The photons give up their energy to electrons (green blobs) in the lower, p-type layer.</a:t>
            </a:r>
          </a:p>
          <a:p>
            <a:r>
              <a:rPr lang="en-GB" sz="1200" b="0" i="0" kern="1200" dirty="0">
                <a:solidFill>
                  <a:schemeClr val="tx1"/>
                </a:solidFill>
                <a:effectLst/>
                <a:latin typeface="+mn-lt"/>
                <a:ea typeface="+mn-ea"/>
                <a:cs typeface="+mn-cs"/>
              </a:rPr>
              <a:t>The electrons use this energy to jump across the barrier into the upper, n-type layer and escape out into the circuit.</a:t>
            </a:r>
          </a:p>
          <a:p>
            <a:r>
              <a:rPr lang="en-GB" sz="1200" b="0" i="0" kern="1200" dirty="0">
                <a:solidFill>
                  <a:schemeClr val="tx1"/>
                </a:solidFill>
                <a:effectLst/>
                <a:latin typeface="+mn-lt"/>
                <a:ea typeface="+mn-ea"/>
                <a:cs typeface="+mn-cs"/>
              </a:rPr>
              <a:t>Flowing around the circuit, the electrons make the lamp light up.</a:t>
            </a:r>
          </a:p>
          <a:p>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23</a:t>
            </a:fld>
            <a:endParaRPr lang="en-US"/>
          </a:p>
        </p:txBody>
      </p:sp>
    </p:spTree>
    <p:extLst>
      <p:ext uri="{BB962C8B-B14F-4D97-AF65-F5344CB8AC3E}">
        <p14:creationId xmlns:p14="http://schemas.microsoft.com/office/powerpoint/2010/main" val="38846699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To allow our silicon crystal to conduct electricity, we must find a way to allow some electrons to move from place to place within the crystal, in spite of the covalent bonds between atoms. One way to accomplish this is to introduce an impurity such as </a:t>
            </a:r>
            <a:r>
              <a:rPr lang="en-GB" i="1" dirty="0"/>
              <a:t>Arsenic</a:t>
            </a:r>
            <a:r>
              <a:rPr lang="en-GB" dirty="0"/>
              <a:t> or </a:t>
            </a:r>
            <a:r>
              <a:rPr lang="en-GB" i="1" dirty="0"/>
              <a:t>Phosphorus</a:t>
            </a:r>
            <a:r>
              <a:rPr lang="en-GB" dirty="0"/>
              <a:t> into the crystal structure, as shown to the right. These elements are from column Va of the Periodic Table, and have five outer electrons to share with other atoms. In this application, four of these five electrons bond with adjacent silicon atoms as before, but the fifth electron cannot form a bond. This electron can easily be moved with only a small applied electrical voltage. Because the resulting crystal has an excess of current-carrying electrons, each with a negative charge, it is known as "N-type" silicon.</a:t>
            </a:r>
          </a:p>
          <a:p>
            <a:r>
              <a:rPr lang="en-GB" dirty="0"/>
              <a:t>This construction does not conduct electricity as easily and readily as, say, copper or silver. It does exhibit some resistance to the flow of electricity. It cannot properly be called a conductor, but at the same time it is no longer an insulator. Therefore, it is known as a </a:t>
            </a:r>
            <a:r>
              <a:rPr lang="en-GB" i="1" dirty="0"/>
              <a:t>semiconductor</a:t>
            </a:r>
            <a:r>
              <a:rPr lang="en-GB" dirty="0"/>
              <a:t>.</a:t>
            </a:r>
          </a:p>
          <a:p>
            <a:r>
              <a:rPr lang="en-GB" dirty="0"/>
              <a:t>While this effect is interesting, it still isn't particularly useful by itself. A plain carbon resistor is easier and cheaper to manufacture than a silicon semiconductor one. We still don't have any way to actually control an electrical current.</a:t>
            </a:r>
          </a:p>
          <a:p>
            <a:r>
              <a:rPr lang="en-GB" dirty="0"/>
              <a:t/>
            </a:r>
            <a:br>
              <a:rPr lang="en-GB" dirty="0"/>
            </a:br>
            <a:endParaRPr lang="en-GB" dirty="0"/>
          </a:p>
        </p:txBody>
      </p:sp>
      <p:sp>
        <p:nvSpPr>
          <p:cNvPr id="4" name="Slide Number Placeholder 3"/>
          <p:cNvSpPr>
            <a:spLocks noGrp="1"/>
          </p:cNvSpPr>
          <p:nvPr>
            <p:ph type="sldNum" sz="quarter" idx="10"/>
          </p:nvPr>
        </p:nvSpPr>
        <p:spPr/>
        <p:txBody>
          <a:bodyPr/>
          <a:lstStyle/>
          <a:p>
            <a:fld id="{4C67951F-3F89-4F38-B85C-4E43195C6712}" type="slidenum">
              <a:rPr lang="en-GB" smtClean="0"/>
              <a:pPr/>
              <a:t>24</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Group V atom has an extra valence electron</a:t>
            </a:r>
            <a:r>
              <a:rPr lang="en-GB" baseline="0" dirty="0"/>
              <a:t> beyond the average of four. This fifth atom can easily be pulled away from its parent atom with very little added energy and therefore donated to the conduction band to become a </a:t>
            </a:r>
            <a:r>
              <a:rPr lang="en-GB" b="1" baseline="0" dirty="0"/>
              <a:t>charge carrier.  </a:t>
            </a:r>
            <a:r>
              <a:rPr lang="en-GB" b="0" baseline="0" dirty="0"/>
              <a:t>The donor energy level shown above is just below the top of the energy gap.</a:t>
            </a:r>
            <a:endParaRPr lang="en-GB" b="0" dirty="0"/>
          </a:p>
        </p:txBody>
      </p:sp>
      <p:sp>
        <p:nvSpPr>
          <p:cNvPr id="4" name="Slide Number Placeholder 3"/>
          <p:cNvSpPr>
            <a:spLocks noGrp="1"/>
          </p:cNvSpPr>
          <p:nvPr>
            <p:ph type="sldNum" sz="quarter" idx="10"/>
          </p:nvPr>
        </p:nvSpPr>
        <p:spPr/>
        <p:txBody>
          <a:bodyPr/>
          <a:lstStyle/>
          <a:p>
            <a:fld id="{4C67951F-3F89-4F38-B85C-4E43195C6712}" type="slidenum">
              <a:rPr lang="en-GB" smtClean="0"/>
              <a:pPr/>
              <a:t>25</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But wait a moment! We obtained a semiconductor material by introducing a 5-electron impurity into a matrix of 4-electron atoms. (For you physics types, we're only looking at the outer electrons that are available for bonding -- electrons in inner shells are not included in the process or in this discussion.) What happens if we go the other way, and introduce a 3-electron impurity into such a crystal? Suppose we introduce some </a:t>
            </a:r>
            <a:r>
              <a:rPr lang="en-GB" i="1" dirty="0"/>
              <a:t>Aluminum</a:t>
            </a:r>
            <a:r>
              <a:rPr lang="en-GB" dirty="0"/>
              <a:t> (from column IIIa in the Periodic Table) into the crystal, as shown to the left? We could also try </a:t>
            </a:r>
            <a:r>
              <a:rPr lang="en-GB" i="1" dirty="0"/>
              <a:t>Gallium</a:t>
            </a:r>
            <a:r>
              <a:rPr lang="en-GB" dirty="0"/>
              <a:t>, which is also in column IIIa right under aluminum. Now what?</a:t>
            </a:r>
          </a:p>
          <a:p>
            <a:r>
              <a:rPr lang="en-GB" dirty="0"/>
              <a:t>These elements only have three electrons available to share with other atoms. Those three electrons do indeed form covalent bonds with adjacent silicon atoms, but the expected fourth bond cannot be formed. A complete connection is impossible here, leaving a "hole" in the structure of the crystal.</a:t>
            </a:r>
          </a:p>
          <a:p>
            <a:r>
              <a:rPr lang="en-GB" dirty="0"/>
              <a:t>Experimentation shows that there is an empty place where an electron should logically go, and often an electron will try to move into that space to fill it. However, the electron filling the hole had to leave a covalent bond behind to fill this empty space, and therefore leaves another hole behind as it moves. Yet another electron may move into that hole, leaving another hole behind, and so forth. In this manner, holes appear to move as positive charges through the crystal. Therefore, this type of semiconductor material is designated "P-type" silicon.</a:t>
            </a:r>
          </a:p>
          <a:p>
            <a:r>
              <a:rPr lang="en-GB" dirty="0"/>
              <a:t/>
            </a:r>
            <a:br>
              <a:rPr lang="en-GB" dirty="0"/>
            </a:br>
            <a:endParaRPr lang="en-GB" dirty="0"/>
          </a:p>
        </p:txBody>
      </p:sp>
      <p:sp>
        <p:nvSpPr>
          <p:cNvPr id="4" name="Slide Number Placeholder 3"/>
          <p:cNvSpPr>
            <a:spLocks noGrp="1"/>
          </p:cNvSpPr>
          <p:nvPr>
            <p:ph type="sldNum" sz="quarter" idx="10"/>
          </p:nvPr>
        </p:nvSpPr>
        <p:spPr/>
        <p:txBody>
          <a:bodyPr/>
          <a:lstStyle/>
          <a:p>
            <a:fld id="{4C67951F-3F89-4F38-B85C-4E43195C6712}" type="slidenum">
              <a:rPr lang="en-GB" smtClean="0"/>
              <a:pPr/>
              <a:t>26</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a:t>
            </a:r>
            <a:r>
              <a:rPr lang="en-GB" baseline="0" dirty="0"/>
              <a:t> group III atom has one less than the average of four. This atom can accept an electron from the valence band thus leaving an </a:t>
            </a:r>
            <a:r>
              <a:rPr lang="en-GB" b="1" baseline="0" dirty="0"/>
              <a:t>electron hole </a:t>
            </a:r>
            <a:r>
              <a:rPr lang="en-GB" baseline="0" dirty="0"/>
              <a:t>as a charge carrier.</a:t>
            </a:r>
          </a:p>
          <a:p>
            <a:r>
              <a:rPr lang="en-GB" baseline="0" dirty="0"/>
              <a:t>The acceptor level energy is just above the bottom of the energy gap.</a:t>
            </a:r>
            <a:endParaRPr lang="en-GB" dirty="0"/>
          </a:p>
        </p:txBody>
      </p:sp>
      <p:sp>
        <p:nvSpPr>
          <p:cNvPr id="4" name="Slide Number Placeholder 3"/>
          <p:cNvSpPr>
            <a:spLocks noGrp="1"/>
          </p:cNvSpPr>
          <p:nvPr>
            <p:ph type="sldNum" sz="quarter" idx="10"/>
          </p:nvPr>
        </p:nvSpPr>
        <p:spPr/>
        <p:txBody>
          <a:bodyPr/>
          <a:lstStyle/>
          <a:p>
            <a:fld id="{4C67951F-3F89-4F38-B85C-4E43195C6712}" type="slidenum">
              <a:rPr lang="en-GB" smtClean="0"/>
              <a:pPr/>
              <a:t>27</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Monocrystalline Solar Panels</a:t>
            </a:r>
          </a:p>
          <a:p>
            <a:pPr rtl="0"/>
            <a:r>
              <a:rPr lang="en-GB" sz="1200" b="1" i="0" kern="1200" dirty="0">
                <a:solidFill>
                  <a:schemeClr val="tx1"/>
                </a:solidFill>
                <a:effectLst/>
                <a:latin typeface="+mn-lt"/>
                <a:ea typeface="+mn-ea"/>
                <a:cs typeface="+mn-cs"/>
              </a:rPr>
              <a:t>Monocrystalline solar panels, also called single-crystalline cells </a:t>
            </a:r>
            <a:r>
              <a:rPr lang="en-GB" sz="1200" b="0" i="0" kern="1200" dirty="0">
                <a:solidFill>
                  <a:schemeClr val="tx1"/>
                </a:solidFill>
                <a:effectLst/>
                <a:latin typeface="+mn-lt"/>
                <a:ea typeface="+mn-ea"/>
                <a:cs typeface="+mn-cs"/>
              </a:rPr>
              <a:t>are manufactured from the purest silicon. A crystal of this type of silicon is grown in a complex process to produce a long rod. The rod is then cut into wafers that will make the solar cells. Monocrystalline solar panels are known to deliver the highest efficiency in standard test conditions when compared to the other 2 types of solar cells. The current delivered monocrystalline solar panel efficiency stands at 22-27%. You can recognise a monocrystalline panel by the rounded edge and the dark colour.</a:t>
            </a:r>
          </a:p>
          <a:p>
            <a:r>
              <a:rPr lang="en-GB" sz="1200" b="0" i="0" kern="1200" dirty="0">
                <a:solidFill>
                  <a:schemeClr val="tx1"/>
                </a:solidFill>
                <a:effectLst/>
                <a:latin typeface="+mn-lt"/>
                <a:ea typeface="+mn-ea"/>
                <a:cs typeface="+mn-cs"/>
              </a:rPr>
              <a:t>Polycrystalline Solar Panels</a:t>
            </a:r>
          </a:p>
          <a:p>
            <a:pPr rtl="0"/>
            <a:r>
              <a:rPr lang="en-GB" sz="1200" b="0" i="0" kern="1200" dirty="0">
                <a:solidFill>
                  <a:schemeClr val="tx1"/>
                </a:solidFill>
                <a:effectLst/>
                <a:latin typeface="+mn-lt"/>
                <a:ea typeface="+mn-ea"/>
                <a:cs typeface="+mn-cs"/>
              </a:rPr>
              <a:t>Solar panels made of </a:t>
            </a:r>
            <a:r>
              <a:rPr lang="en-GB" sz="1200" b="1" i="0" kern="1200" dirty="0">
                <a:solidFill>
                  <a:schemeClr val="tx1"/>
                </a:solidFill>
                <a:effectLst/>
                <a:latin typeface="+mn-lt"/>
                <a:ea typeface="+mn-ea"/>
                <a:cs typeface="+mn-cs"/>
              </a:rPr>
              <a:t>polycrystalline solar panels, also called multi crystalline cells</a:t>
            </a:r>
            <a:r>
              <a:rPr lang="en-GB" sz="1200" b="0" i="0" kern="1200" dirty="0">
                <a:solidFill>
                  <a:schemeClr val="tx1"/>
                </a:solidFill>
                <a:effectLst/>
                <a:latin typeface="+mn-lt"/>
                <a:ea typeface="+mn-ea"/>
                <a:cs typeface="+mn-cs"/>
              </a:rPr>
              <a:t> are slightly less efficient than those made up of monocrystalline solar cells. This is due to the nature of production. The silicon is not grown as a single cell but as a block of crystals. These blocks are then cut into wafers to produce individual solar cells. The current delivered polycrystalline solar panel efficiency stands at 15-22%.You can recognise a polycrystalline solar panel by the square cut and blue speckled colour.</a:t>
            </a:r>
          </a:p>
          <a:p>
            <a:r>
              <a:rPr lang="en-GB" sz="1200" b="0" i="0" kern="1200" dirty="0">
                <a:solidFill>
                  <a:schemeClr val="tx1"/>
                </a:solidFill>
                <a:effectLst/>
                <a:latin typeface="+mn-lt"/>
                <a:ea typeface="+mn-ea"/>
                <a:cs typeface="+mn-cs"/>
              </a:rPr>
              <a:t>Thin Film Solar Panels</a:t>
            </a:r>
          </a:p>
          <a:p>
            <a:pPr rtl="0"/>
            <a:r>
              <a:rPr lang="en-GB" sz="1200" b="1" i="0" kern="1200" dirty="0">
                <a:solidFill>
                  <a:schemeClr val="tx1"/>
                </a:solidFill>
                <a:effectLst/>
                <a:latin typeface="+mn-lt"/>
                <a:ea typeface="+mn-ea"/>
                <a:cs typeface="+mn-cs"/>
              </a:rPr>
              <a:t>Thin film solar panels</a:t>
            </a:r>
            <a:r>
              <a:rPr lang="en-GB" sz="1200" b="0" i="0" kern="1200" dirty="0">
                <a:solidFill>
                  <a:schemeClr val="tx1"/>
                </a:solidFill>
                <a:effectLst/>
                <a:latin typeface="+mn-lt"/>
                <a:ea typeface="+mn-ea"/>
                <a:cs typeface="+mn-cs"/>
              </a:rPr>
              <a:t> are made by covering a substrate of glass, plastic or metal with one or more thin-layers of photovoltaic material. Thin film solar panels are usually flexible and low in weight. It is known that thin film solar panels degrade somewhat faster than mono and polycrystalline solar panels. Production of this kind of panels is less complex, thus their output is 5% less than monocrystalline solar panel efficiency. Normally, thin film cells deliver between 15-22% solar panel efficiency.</a:t>
            </a:r>
          </a:p>
          <a:p>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29</a:t>
            </a:fld>
            <a:endParaRPr lang="en-US"/>
          </a:p>
        </p:txBody>
      </p:sp>
    </p:spTree>
    <p:extLst>
      <p:ext uri="{BB962C8B-B14F-4D97-AF65-F5344CB8AC3E}">
        <p14:creationId xmlns:p14="http://schemas.microsoft.com/office/powerpoint/2010/main" val="9384207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maximum theoretical coefficient of performance or </a:t>
            </a:r>
            <a:r>
              <a:rPr lang="en-GB" sz="1200" b="1" i="0" kern="1200" dirty="0">
                <a:solidFill>
                  <a:schemeClr val="tx1"/>
                </a:solidFill>
                <a:effectLst/>
                <a:latin typeface="+mn-lt"/>
                <a:ea typeface="+mn-ea"/>
                <a:cs typeface="+mn-cs"/>
              </a:rPr>
              <a:t>Betz limit </a:t>
            </a:r>
            <a:r>
              <a:rPr lang="en-GB" sz="1200" b="0" i="0" kern="1200" dirty="0">
                <a:solidFill>
                  <a:schemeClr val="tx1"/>
                </a:solidFill>
                <a:effectLst/>
                <a:latin typeface="+mn-lt"/>
                <a:ea typeface="+mn-ea"/>
                <a:cs typeface="+mn-cs"/>
              </a:rPr>
              <a:t>is defined as 16/27 or </a:t>
            </a:r>
            <a:r>
              <a:rPr lang="en-GB" sz="1200" b="1" i="0" kern="1200" dirty="0">
                <a:solidFill>
                  <a:schemeClr val="tx1"/>
                </a:solidFill>
                <a:effectLst/>
                <a:latin typeface="+mn-lt"/>
                <a:ea typeface="+mn-ea"/>
                <a:cs typeface="+mn-cs"/>
              </a:rPr>
              <a:t>0.59 </a:t>
            </a:r>
            <a:r>
              <a:rPr lang="en-GB" sz="1200" b="0" i="0" kern="1200" dirty="0">
                <a:solidFill>
                  <a:schemeClr val="tx1"/>
                </a:solidFill>
                <a:effectLst/>
                <a:latin typeface="+mn-lt"/>
                <a:ea typeface="+mn-ea"/>
                <a:cs typeface="+mn-cs"/>
              </a:rPr>
              <a:t>although in practice this would not be achievable and a lower value should be used. The coefficient of performance will typically vary with wind speed. An efficient horizontal axis wind turbine might achieve a value of 0.35. Some wind turbine efficiency and power output graphs can be found on:</a:t>
            </a:r>
            <a:endParaRPr lang="en-GB" dirty="0"/>
          </a:p>
        </p:txBody>
      </p:sp>
      <p:sp>
        <p:nvSpPr>
          <p:cNvPr id="4" name="Slide Number Placeholder 3"/>
          <p:cNvSpPr>
            <a:spLocks noGrp="1"/>
          </p:cNvSpPr>
          <p:nvPr>
            <p:ph type="sldNum" sz="quarter" idx="5"/>
          </p:nvPr>
        </p:nvSpPr>
        <p:spPr/>
        <p:txBody>
          <a:bodyPr/>
          <a:lstStyle/>
          <a:p>
            <a:fld id="{93737830-1592-42B1-9C40-0C9F69F41AD2}" type="slidenum">
              <a:rPr lang="en-US" smtClean="0"/>
              <a:pPr/>
              <a:t>32</a:t>
            </a:fld>
            <a:endParaRPr lang="en-US"/>
          </a:p>
        </p:txBody>
      </p:sp>
    </p:spTree>
    <p:extLst>
      <p:ext uri="{BB962C8B-B14F-4D97-AF65-F5344CB8AC3E}">
        <p14:creationId xmlns:p14="http://schemas.microsoft.com/office/powerpoint/2010/main" val="1137140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generation of electricity from hydroelectric</a:t>
            </a:r>
            <a:r>
              <a:rPr lang="en-GB" baseline="0" dirty="0" smtClean="0"/>
              <a:t> sources depends in simplistic terms on the potential energy of the water head which can be given by the equation:</a:t>
            </a:r>
          </a:p>
          <a:p>
            <a:r>
              <a:rPr lang="en-GB" baseline="0" dirty="0" smtClean="0"/>
              <a:t>Potential energy= </a:t>
            </a:r>
            <a:r>
              <a:rPr lang="en-GB" baseline="0" smtClean="0"/>
              <a:t>mgh</a:t>
            </a:r>
            <a:endParaRPr lang="en-GB" dirty="0"/>
          </a:p>
        </p:txBody>
      </p:sp>
      <p:sp>
        <p:nvSpPr>
          <p:cNvPr id="4" name="Slide Number Placeholder 3"/>
          <p:cNvSpPr>
            <a:spLocks noGrp="1"/>
          </p:cNvSpPr>
          <p:nvPr>
            <p:ph type="sldNum" sz="quarter" idx="10"/>
          </p:nvPr>
        </p:nvSpPr>
        <p:spPr/>
        <p:txBody>
          <a:bodyPr/>
          <a:lstStyle/>
          <a:p>
            <a:fld id="{93737830-1592-42B1-9C40-0C9F69F41AD2}" type="slidenum">
              <a:rPr lang="en-US" smtClean="0"/>
              <a:pPr/>
              <a:t>34</a:t>
            </a:fld>
            <a:endParaRPr lang="en-US"/>
          </a:p>
        </p:txBody>
      </p:sp>
    </p:spTree>
    <p:extLst>
      <p:ext uri="{BB962C8B-B14F-4D97-AF65-F5344CB8AC3E}">
        <p14:creationId xmlns:p14="http://schemas.microsoft.com/office/powerpoint/2010/main" val="1285643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3/12/2019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788ED-A602-4F9C-B91B-22F76D880D95}"/>
              </a:ext>
            </a:extLst>
          </p:cNvPr>
          <p:cNvSpPr>
            <a:spLocks noGrp="1"/>
          </p:cNvSpPr>
          <p:nvPr>
            <p:ph type="ctrTitle"/>
          </p:nvPr>
        </p:nvSpPr>
        <p:spPr>
          <a:xfrm>
            <a:off x="304799" y="304800"/>
            <a:ext cx="8615677" cy="1066799"/>
          </a:xfrm>
        </p:spPr>
        <p:txBody>
          <a:bodyPr/>
          <a:lstStyle/>
          <a:p>
            <a:r>
              <a:rPr lang="en-GB" dirty="0"/>
              <a:t>Types of Energy</a:t>
            </a:r>
          </a:p>
        </p:txBody>
      </p:sp>
      <p:pic>
        <p:nvPicPr>
          <p:cNvPr id="1026" name="Picture 2" descr="Image result for Forms of energy">
            <a:extLst>
              <a:ext uri="{FF2B5EF4-FFF2-40B4-BE49-F238E27FC236}">
                <a16:creationId xmlns:a16="http://schemas.microsoft.com/office/drawing/2014/main" id="{3B67E489-8CCB-47A4-8970-8B7B997CD7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785" b="12903"/>
          <a:stretch/>
        </p:blipFill>
        <p:spPr bwMode="auto">
          <a:xfrm>
            <a:off x="304799" y="2133600"/>
            <a:ext cx="8615677" cy="4038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3280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542AE-CAC4-4BED-84B2-CA08856A45B5}"/>
              </a:ext>
            </a:extLst>
          </p:cNvPr>
          <p:cNvSpPr>
            <a:spLocks noGrp="1"/>
          </p:cNvSpPr>
          <p:nvPr>
            <p:ph type="title"/>
          </p:nvPr>
        </p:nvSpPr>
        <p:spPr/>
        <p:txBody>
          <a:bodyPr/>
          <a:lstStyle/>
          <a:p>
            <a:r>
              <a:rPr lang="en-GB" dirty="0"/>
              <a:t>Units of Energy</a:t>
            </a:r>
          </a:p>
        </p:txBody>
      </p:sp>
      <p:pic>
        <p:nvPicPr>
          <p:cNvPr id="2050" name="Picture 2" descr="Image result for units of energy">
            <a:extLst>
              <a:ext uri="{FF2B5EF4-FFF2-40B4-BE49-F238E27FC236}">
                <a16:creationId xmlns:a16="http://schemas.microsoft.com/office/drawing/2014/main" id="{CC1C2958-5024-4EF7-BA5E-A85F19DD121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485" t="19084" r="485" b="7911"/>
          <a:stretch/>
        </p:blipFill>
        <p:spPr bwMode="auto">
          <a:xfrm>
            <a:off x="457200" y="1430993"/>
            <a:ext cx="8331809" cy="4609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5782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E6580-3DE2-4A52-8BD3-70E2FD803C70}"/>
              </a:ext>
            </a:extLst>
          </p:cNvPr>
          <p:cNvSpPr>
            <a:spLocks noGrp="1"/>
          </p:cNvSpPr>
          <p:nvPr>
            <p:ph type="title"/>
          </p:nvPr>
        </p:nvSpPr>
        <p:spPr/>
        <p:txBody>
          <a:bodyPr/>
          <a:lstStyle/>
          <a:p>
            <a:r>
              <a:rPr lang="en-GB" dirty="0"/>
              <a:t>SI Units of Energy and Power</a:t>
            </a:r>
          </a:p>
        </p:txBody>
      </p:sp>
      <p:pic>
        <p:nvPicPr>
          <p:cNvPr id="1026" name="Picture 2" descr="SI units for energyâ¢ The SI unit of energy is a Joule: 1 kg*m2/s2 =  1 Newton*m (Newton is the unit of Force)   â mass * v...">
            <a:extLst>
              <a:ext uri="{FF2B5EF4-FFF2-40B4-BE49-F238E27FC236}">
                <a16:creationId xmlns:a16="http://schemas.microsoft.com/office/drawing/2014/main" id="{11297582-78BB-48BA-BE45-DA7B111EA7D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836" b="10768"/>
          <a:stretch/>
        </p:blipFill>
        <p:spPr bwMode="auto">
          <a:xfrm>
            <a:off x="189945" y="1524000"/>
            <a:ext cx="8764109" cy="475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5658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44C06-3604-4588-A349-F07D063651CF}"/>
              </a:ext>
            </a:extLst>
          </p:cNvPr>
          <p:cNvSpPr>
            <a:spLocks noGrp="1"/>
          </p:cNvSpPr>
          <p:nvPr>
            <p:ph type="title"/>
          </p:nvPr>
        </p:nvSpPr>
        <p:spPr/>
        <p:txBody>
          <a:bodyPr/>
          <a:lstStyle/>
          <a:p>
            <a:r>
              <a:rPr lang="en-GB" dirty="0"/>
              <a:t>Kinetic and Potential Energy</a:t>
            </a:r>
          </a:p>
        </p:txBody>
      </p:sp>
      <p:pic>
        <p:nvPicPr>
          <p:cNvPr id="1026" name="Picture 2" descr="Image result for kinetic and potential energy formulas">
            <a:extLst>
              <a:ext uri="{FF2B5EF4-FFF2-40B4-BE49-F238E27FC236}">
                <a16:creationId xmlns:a16="http://schemas.microsoft.com/office/drawing/2014/main" id="{3B806125-2D46-4532-AA99-8C9C7CEA8EB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5907" t="23571" r="15907" b="5717"/>
          <a:stretch/>
        </p:blipFill>
        <p:spPr bwMode="auto">
          <a:xfrm>
            <a:off x="533400" y="1417638"/>
            <a:ext cx="8382000" cy="4889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3417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4E485-E4CF-4047-BC1D-310AAAB58332}"/>
              </a:ext>
            </a:extLst>
          </p:cNvPr>
          <p:cNvSpPr>
            <a:spLocks noGrp="1"/>
          </p:cNvSpPr>
          <p:nvPr>
            <p:ph type="title"/>
          </p:nvPr>
        </p:nvSpPr>
        <p:spPr/>
        <p:txBody>
          <a:bodyPr/>
          <a:lstStyle/>
          <a:p>
            <a:r>
              <a:rPr lang="en-GB" dirty="0"/>
              <a:t>Ohms Law Triangle</a:t>
            </a:r>
          </a:p>
        </p:txBody>
      </p:sp>
      <p:pic>
        <p:nvPicPr>
          <p:cNvPr id="1026" name="Picture 2" descr="ohms law triangle">
            <a:extLst>
              <a:ext uri="{FF2B5EF4-FFF2-40B4-BE49-F238E27FC236}">
                <a16:creationId xmlns:a16="http://schemas.microsoft.com/office/drawing/2014/main" id="{8E6674F0-A834-44EB-A089-3F38D6C651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66041" y="1417638"/>
            <a:ext cx="2819400" cy="22788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ohms law triangle relationship">
            <a:extLst>
              <a:ext uri="{FF2B5EF4-FFF2-40B4-BE49-F238E27FC236}">
                <a16:creationId xmlns:a16="http://schemas.microsoft.com/office/drawing/2014/main" id="{3B0953DB-C874-4190-A84C-12E2C56F7C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3383" y="3962400"/>
            <a:ext cx="6564717" cy="2547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5599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C04F-EA74-4A05-9315-4C87B73BAD40}"/>
              </a:ext>
            </a:extLst>
          </p:cNvPr>
          <p:cNvSpPr>
            <a:spLocks noGrp="1"/>
          </p:cNvSpPr>
          <p:nvPr>
            <p:ph type="title"/>
          </p:nvPr>
        </p:nvSpPr>
        <p:spPr/>
        <p:txBody>
          <a:bodyPr/>
          <a:lstStyle/>
          <a:p>
            <a:r>
              <a:rPr lang="en-GB" dirty="0"/>
              <a:t>The Power Triangle</a:t>
            </a:r>
          </a:p>
        </p:txBody>
      </p:sp>
      <p:pic>
        <p:nvPicPr>
          <p:cNvPr id="2050" name="Picture 2" descr="power triangle">
            <a:extLst>
              <a:ext uri="{FF2B5EF4-FFF2-40B4-BE49-F238E27FC236}">
                <a16:creationId xmlns:a16="http://schemas.microsoft.com/office/drawing/2014/main" id="{F4FC7226-AC31-4B60-9E78-F7C79E77F5D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24200" y="1477018"/>
            <a:ext cx="2743199" cy="22173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ower triangle relationship">
            <a:extLst>
              <a:ext uri="{FF2B5EF4-FFF2-40B4-BE49-F238E27FC236}">
                <a16:creationId xmlns:a16="http://schemas.microsoft.com/office/drawing/2014/main" id="{F5117989-03BB-403D-816E-71F566DC0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55" y="3926684"/>
            <a:ext cx="6898688" cy="2677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0025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B2008-B9A0-4314-BF79-23E4418DF922}"/>
              </a:ext>
            </a:extLst>
          </p:cNvPr>
          <p:cNvSpPr>
            <a:spLocks noGrp="1"/>
          </p:cNvSpPr>
          <p:nvPr>
            <p:ph type="title"/>
          </p:nvPr>
        </p:nvSpPr>
        <p:spPr/>
        <p:txBody>
          <a:bodyPr/>
          <a:lstStyle/>
          <a:p>
            <a:r>
              <a:rPr lang="en-GB" dirty="0"/>
              <a:t>Ohms Law Pie Chart</a:t>
            </a:r>
          </a:p>
        </p:txBody>
      </p:sp>
      <p:pic>
        <p:nvPicPr>
          <p:cNvPr id="3074" name="Picture 2" descr="ohms law pie chart">
            <a:extLst>
              <a:ext uri="{FF2B5EF4-FFF2-40B4-BE49-F238E27FC236}">
                <a16:creationId xmlns:a16="http://schemas.microsoft.com/office/drawing/2014/main" id="{01212D4A-BEDD-4D92-A159-F398D66E690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14500" y="1763483"/>
            <a:ext cx="5715000" cy="4819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03D8A-0EEA-44F9-B5A9-E5C07ACC9DCE}"/>
              </a:ext>
            </a:extLst>
          </p:cNvPr>
          <p:cNvSpPr>
            <a:spLocks noGrp="1"/>
          </p:cNvSpPr>
          <p:nvPr>
            <p:ph type="title"/>
          </p:nvPr>
        </p:nvSpPr>
        <p:spPr/>
        <p:txBody>
          <a:bodyPr/>
          <a:lstStyle/>
          <a:p>
            <a:r>
              <a:rPr lang="en-GB" dirty="0"/>
              <a:t>Ohms Law Matrix Table</a:t>
            </a:r>
          </a:p>
        </p:txBody>
      </p:sp>
      <p:pic>
        <p:nvPicPr>
          <p:cNvPr id="1026" name="Picture 2" descr="ohms law matrix">
            <a:extLst>
              <a:ext uri="{FF2B5EF4-FFF2-40B4-BE49-F238E27FC236}">
                <a16:creationId xmlns:a16="http://schemas.microsoft.com/office/drawing/2014/main" id="{65291D78-D263-4114-8F7F-69B36FB68B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2166" y="1395642"/>
            <a:ext cx="7459668" cy="498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9283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CC268-C461-4AAF-BCC3-F54D0564894F}"/>
              </a:ext>
            </a:extLst>
          </p:cNvPr>
          <p:cNvSpPr>
            <a:spLocks noGrp="1"/>
          </p:cNvSpPr>
          <p:nvPr>
            <p:ph type="title"/>
          </p:nvPr>
        </p:nvSpPr>
        <p:spPr/>
        <p:txBody>
          <a:bodyPr/>
          <a:lstStyle/>
          <a:p>
            <a:r>
              <a:rPr lang="en-GB" dirty="0"/>
              <a:t>Common Energy Units</a:t>
            </a:r>
          </a:p>
        </p:txBody>
      </p:sp>
      <p:pic>
        <p:nvPicPr>
          <p:cNvPr id="2050" name="Picture 2" descr="Other common energy units                       http://www.onlineconversion.com/energy.htmEnergy conversion               ...">
            <a:extLst>
              <a:ext uri="{FF2B5EF4-FFF2-40B4-BE49-F238E27FC236}">
                <a16:creationId xmlns:a16="http://schemas.microsoft.com/office/drawing/2014/main" id="{2B81431C-F205-4004-B675-1CF19ECA321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152"/>
          <a:stretch/>
        </p:blipFill>
        <p:spPr bwMode="auto">
          <a:xfrm>
            <a:off x="521524" y="1417638"/>
            <a:ext cx="8100951" cy="5155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57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DDEAD-B505-4BB2-9297-061B5CF845ED}"/>
              </a:ext>
            </a:extLst>
          </p:cNvPr>
          <p:cNvSpPr>
            <a:spLocks noGrp="1"/>
          </p:cNvSpPr>
          <p:nvPr>
            <p:ph type="title"/>
          </p:nvPr>
        </p:nvSpPr>
        <p:spPr>
          <a:xfrm>
            <a:off x="457200" y="457200"/>
            <a:ext cx="8229600" cy="1143000"/>
          </a:xfrm>
        </p:spPr>
        <p:txBody>
          <a:bodyPr/>
          <a:lstStyle/>
          <a:p>
            <a:r>
              <a:rPr lang="en-GB" dirty="0"/>
              <a:t>ELECTRICITY GENERATION</a:t>
            </a:r>
          </a:p>
        </p:txBody>
      </p:sp>
      <p:pic>
        <p:nvPicPr>
          <p:cNvPr id="1026" name="Picture 2" descr="https://upload.wikimedia.org/wikipedia/commons/thumb/4/41/Electricity_grid_simple-_North_America.svg/1920px-Electricity_grid_simple-_North_America.svg.png">
            <a:extLst>
              <a:ext uri="{FF2B5EF4-FFF2-40B4-BE49-F238E27FC236}">
                <a16:creationId xmlns:a16="http://schemas.microsoft.com/office/drawing/2014/main" id="{98B2FFBA-874C-477A-8435-F45BB4515D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86000"/>
            <a:ext cx="9144000" cy="3386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2146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6B009-D7C6-4E2E-AFFF-AA584661A378}"/>
              </a:ext>
            </a:extLst>
          </p:cNvPr>
          <p:cNvSpPr>
            <a:spLocks noGrp="1"/>
          </p:cNvSpPr>
          <p:nvPr>
            <p:ph type="title"/>
          </p:nvPr>
        </p:nvSpPr>
        <p:spPr/>
        <p:txBody>
          <a:bodyPr/>
          <a:lstStyle/>
          <a:p>
            <a:r>
              <a:rPr lang="en-GB" dirty="0"/>
              <a:t>World Electricity Generation </a:t>
            </a:r>
          </a:p>
        </p:txBody>
      </p:sp>
      <p:pic>
        <p:nvPicPr>
          <p:cNvPr id="2050" name="Picture 2" descr="https://upload.wikimedia.org/wikipedia/commons/thumb/e/ee/Electricity_production_in_the_World.PNG/800px-Electricity_production_in_the_World.PNG">
            <a:extLst>
              <a:ext uri="{FF2B5EF4-FFF2-40B4-BE49-F238E27FC236}">
                <a16:creationId xmlns:a16="http://schemas.microsoft.com/office/drawing/2014/main" id="{83114A37-6A19-4431-A864-75CB891B88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734" r="3280"/>
          <a:stretch/>
        </p:blipFill>
        <p:spPr bwMode="auto">
          <a:xfrm>
            <a:off x="762000" y="1447800"/>
            <a:ext cx="7370064" cy="5273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344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48E17-E3B1-4FD2-BE5E-6690697EED24}"/>
              </a:ext>
            </a:extLst>
          </p:cNvPr>
          <p:cNvSpPr>
            <a:spLocks noGrp="1"/>
          </p:cNvSpPr>
          <p:nvPr>
            <p:ph type="title"/>
          </p:nvPr>
        </p:nvSpPr>
        <p:spPr>
          <a:xfrm>
            <a:off x="475488" y="152400"/>
            <a:ext cx="8229600" cy="1143000"/>
          </a:xfrm>
        </p:spPr>
        <p:txBody>
          <a:bodyPr>
            <a:normAutofit fontScale="90000"/>
          </a:bodyPr>
          <a:lstStyle/>
          <a:p>
            <a:r>
              <a:rPr lang="en-GB" dirty="0"/>
              <a:t>Annual World Net Electricity Generation</a:t>
            </a:r>
          </a:p>
        </p:txBody>
      </p:sp>
      <p:pic>
        <p:nvPicPr>
          <p:cNvPr id="3074" name="Picture 2" descr="Annual electricity net generation in the world.svg">
            <a:extLst>
              <a:ext uri="{FF2B5EF4-FFF2-40B4-BE49-F238E27FC236}">
                <a16:creationId xmlns:a16="http://schemas.microsoft.com/office/drawing/2014/main" id="{4A1578F5-CA71-461F-A2E7-746FB560F0E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755"/>
          <a:stretch/>
        </p:blipFill>
        <p:spPr bwMode="auto">
          <a:xfrm>
            <a:off x="112082" y="1780032"/>
            <a:ext cx="9004486" cy="4585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7120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6FF2B-8BAF-4ED5-95E4-6E89788E503A}"/>
              </a:ext>
            </a:extLst>
          </p:cNvPr>
          <p:cNvSpPr>
            <a:spLocks noGrp="1"/>
          </p:cNvSpPr>
          <p:nvPr>
            <p:ph type="title"/>
          </p:nvPr>
        </p:nvSpPr>
        <p:spPr/>
        <p:txBody>
          <a:bodyPr>
            <a:normAutofit fontScale="90000"/>
          </a:bodyPr>
          <a:lstStyle/>
          <a:p>
            <a:r>
              <a:rPr lang="en-GB" dirty="0"/>
              <a:t>Renewables World Electricity Generation</a:t>
            </a:r>
          </a:p>
        </p:txBody>
      </p:sp>
      <p:pic>
        <p:nvPicPr>
          <p:cNvPr id="1026" name="Picture 2" descr="https://upload.wikimedia.org/wikipedia/commons/8/8e/UK_renewables_installed_capacity.PNG">
            <a:extLst>
              <a:ext uri="{FF2B5EF4-FFF2-40B4-BE49-F238E27FC236}">
                <a16:creationId xmlns:a16="http://schemas.microsoft.com/office/drawing/2014/main" id="{EF29AA1D-3F27-4DD9-BD3D-1F8F7E882A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752600"/>
            <a:ext cx="8350796" cy="449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692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D7CB1-D1B2-4646-B84A-B6C2A781D61A}"/>
              </a:ext>
            </a:extLst>
          </p:cNvPr>
          <p:cNvSpPr>
            <a:spLocks noGrp="1"/>
          </p:cNvSpPr>
          <p:nvPr>
            <p:ph type="title"/>
          </p:nvPr>
        </p:nvSpPr>
        <p:spPr/>
        <p:txBody>
          <a:bodyPr>
            <a:normAutofit fontScale="90000"/>
          </a:bodyPr>
          <a:lstStyle/>
          <a:p>
            <a:r>
              <a:rPr lang="en-GB" dirty="0"/>
              <a:t>Renewables Annual Net World Electricity Generation</a:t>
            </a:r>
          </a:p>
        </p:txBody>
      </p:sp>
      <p:pic>
        <p:nvPicPr>
          <p:cNvPr id="1026" name="Picture 2" descr="Annual electricity net generation from renewable energy in the world.svg">
            <a:extLst>
              <a:ext uri="{FF2B5EF4-FFF2-40B4-BE49-F238E27FC236}">
                <a16:creationId xmlns:a16="http://schemas.microsoft.com/office/drawing/2014/main" id="{7E408B95-E601-47B6-9F18-1F16C4C2EF94}"/>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5320"/>
          <a:stretch/>
        </p:blipFill>
        <p:spPr bwMode="auto">
          <a:xfrm>
            <a:off x="188451" y="1524000"/>
            <a:ext cx="8928117" cy="495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077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05190-CEE5-4B21-A902-87D3F46BFCE4}"/>
              </a:ext>
            </a:extLst>
          </p:cNvPr>
          <p:cNvSpPr>
            <a:spLocks noGrp="1"/>
          </p:cNvSpPr>
          <p:nvPr>
            <p:ph type="title"/>
          </p:nvPr>
        </p:nvSpPr>
        <p:spPr>
          <a:xfrm>
            <a:off x="457199" y="274638"/>
            <a:ext cx="8318443" cy="1173162"/>
          </a:xfrm>
        </p:spPr>
        <p:txBody>
          <a:bodyPr/>
          <a:lstStyle/>
          <a:p>
            <a:r>
              <a:rPr lang="en-GB" dirty="0"/>
              <a:t>British Electricity Mix</a:t>
            </a:r>
          </a:p>
        </p:txBody>
      </p:sp>
      <p:pic>
        <p:nvPicPr>
          <p:cNvPr id="1026" name="Picture 2" descr="Related image">
            <a:extLst>
              <a:ext uri="{FF2B5EF4-FFF2-40B4-BE49-F238E27FC236}">
                <a16:creationId xmlns:a16="http://schemas.microsoft.com/office/drawing/2014/main" id="{95BD67CF-7709-4B96-A5F1-3C4EF2E5E1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16" t="7468" r="6316" b="2333"/>
          <a:stretch/>
        </p:blipFill>
        <p:spPr bwMode="auto">
          <a:xfrm>
            <a:off x="457200" y="1740816"/>
            <a:ext cx="8318443" cy="4830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8914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04DAB-EB45-4BAA-B0E7-A130F33E9C66}"/>
              </a:ext>
            </a:extLst>
          </p:cNvPr>
          <p:cNvSpPr>
            <a:spLocks noGrp="1"/>
          </p:cNvSpPr>
          <p:nvPr>
            <p:ph type="title"/>
          </p:nvPr>
        </p:nvSpPr>
        <p:spPr/>
        <p:txBody>
          <a:bodyPr/>
          <a:lstStyle/>
          <a:p>
            <a:r>
              <a:rPr lang="en-GB"/>
              <a:t>Current Types (AC,DC etc)</a:t>
            </a:r>
          </a:p>
        </p:txBody>
      </p:sp>
      <p:pic>
        <p:nvPicPr>
          <p:cNvPr id="1026" name="Picture 2" descr="https://upload.wikimedia.org/wikipedia/commons/thumb/3/38/Types_of_current.svg/250px-Types_of_current.svg.png">
            <a:extLst>
              <a:ext uri="{FF2B5EF4-FFF2-40B4-BE49-F238E27FC236}">
                <a16:creationId xmlns:a16="http://schemas.microsoft.com/office/drawing/2014/main" id="{ABC79921-CBE7-4375-8CBD-1273850C698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2062" y="1828800"/>
            <a:ext cx="8124264" cy="441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55367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AAD28-827F-4002-BA14-9D621ECEF0D0}"/>
              </a:ext>
            </a:extLst>
          </p:cNvPr>
          <p:cNvSpPr>
            <a:spLocks noGrp="1"/>
          </p:cNvSpPr>
          <p:nvPr>
            <p:ph type="title"/>
          </p:nvPr>
        </p:nvSpPr>
        <p:spPr/>
        <p:txBody>
          <a:bodyPr/>
          <a:lstStyle/>
          <a:p>
            <a:r>
              <a:rPr lang="en-GB" dirty="0"/>
              <a:t>Three Phase Supply</a:t>
            </a:r>
          </a:p>
        </p:txBody>
      </p:sp>
      <p:pic>
        <p:nvPicPr>
          <p:cNvPr id="1026" name="Picture 2" descr="Image result for three phase">
            <a:extLst>
              <a:ext uri="{FF2B5EF4-FFF2-40B4-BE49-F238E27FC236}">
                <a16:creationId xmlns:a16="http://schemas.microsoft.com/office/drawing/2014/main" id="{D3FB8530-E521-4ABE-8BBB-5B3BF6CB7F4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836"/>
          <a:stretch/>
        </p:blipFill>
        <p:spPr bwMode="auto">
          <a:xfrm>
            <a:off x="549169" y="1417638"/>
            <a:ext cx="8045662" cy="516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8344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8EDD2-5620-4E03-B9CA-4E47DB7017F8}"/>
              </a:ext>
            </a:extLst>
          </p:cNvPr>
          <p:cNvSpPr>
            <a:spLocks noGrp="1"/>
          </p:cNvSpPr>
          <p:nvPr>
            <p:ph type="title"/>
          </p:nvPr>
        </p:nvSpPr>
        <p:spPr/>
        <p:txBody>
          <a:bodyPr/>
          <a:lstStyle/>
          <a:p>
            <a:r>
              <a:rPr lang="en-GB" dirty="0"/>
              <a:t>Power Factors</a:t>
            </a:r>
          </a:p>
        </p:txBody>
      </p:sp>
      <p:pic>
        <p:nvPicPr>
          <p:cNvPr id="1026" name="Picture 2" descr="PFC graphs, GW Energy">
            <a:extLst>
              <a:ext uri="{FF2B5EF4-FFF2-40B4-BE49-F238E27FC236}">
                <a16:creationId xmlns:a16="http://schemas.microsoft.com/office/drawing/2014/main" id="{F63F6930-8AEA-4A33-BB10-2FEF529E7B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197" y="1502559"/>
            <a:ext cx="8687605" cy="3276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091877-3241-463A-8E9B-8F9EE16B5194}"/>
              </a:ext>
            </a:extLst>
          </p:cNvPr>
          <p:cNvSpPr txBox="1"/>
          <p:nvPr/>
        </p:nvSpPr>
        <p:spPr>
          <a:xfrm>
            <a:off x="3922924" y="5104874"/>
            <a:ext cx="1298149" cy="400110"/>
          </a:xfrm>
          <a:prstGeom prst="rect">
            <a:avLst/>
          </a:prstGeom>
          <a:noFill/>
        </p:spPr>
        <p:txBody>
          <a:bodyPr wrap="square" rtlCol="0">
            <a:spAutoFit/>
          </a:bodyPr>
          <a:lstStyle/>
          <a:p>
            <a:r>
              <a:rPr lang="en-GB" sz="2000" b="1" dirty="0">
                <a:solidFill>
                  <a:srgbClr val="7030A0"/>
                </a:solidFill>
              </a:rPr>
              <a:t>E =Voltage</a:t>
            </a:r>
          </a:p>
        </p:txBody>
      </p:sp>
      <p:sp>
        <p:nvSpPr>
          <p:cNvPr id="6" name="TextBox 5">
            <a:extLst>
              <a:ext uri="{FF2B5EF4-FFF2-40B4-BE49-F238E27FC236}">
                <a16:creationId xmlns:a16="http://schemas.microsoft.com/office/drawing/2014/main" id="{2F28D73D-63DF-4025-BFD5-42BF0CBA6C12}"/>
              </a:ext>
            </a:extLst>
          </p:cNvPr>
          <p:cNvSpPr txBox="1"/>
          <p:nvPr/>
        </p:nvSpPr>
        <p:spPr>
          <a:xfrm>
            <a:off x="3940010" y="5615255"/>
            <a:ext cx="1298149" cy="400110"/>
          </a:xfrm>
          <a:prstGeom prst="rect">
            <a:avLst/>
          </a:prstGeom>
          <a:noFill/>
        </p:spPr>
        <p:txBody>
          <a:bodyPr wrap="square" rtlCol="0">
            <a:spAutoFit/>
          </a:bodyPr>
          <a:lstStyle/>
          <a:p>
            <a:r>
              <a:rPr lang="en-GB" sz="2000" b="1" dirty="0">
                <a:solidFill>
                  <a:srgbClr val="FF6600"/>
                </a:solidFill>
              </a:rPr>
              <a:t>I = Current</a:t>
            </a:r>
          </a:p>
        </p:txBody>
      </p:sp>
      <p:sp>
        <p:nvSpPr>
          <p:cNvPr id="7" name="TextBox 6">
            <a:extLst>
              <a:ext uri="{FF2B5EF4-FFF2-40B4-BE49-F238E27FC236}">
                <a16:creationId xmlns:a16="http://schemas.microsoft.com/office/drawing/2014/main" id="{9285D67B-8F28-48B7-991F-A76AC729BABA}"/>
              </a:ext>
            </a:extLst>
          </p:cNvPr>
          <p:cNvSpPr txBox="1"/>
          <p:nvPr/>
        </p:nvSpPr>
        <p:spPr>
          <a:xfrm>
            <a:off x="3922924" y="6125636"/>
            <a:ext cx="1298149" cy="400110"/>
          </a:xfrm>
          <a:prstGeom prst="rect">
            <a:avLst/>
          </a:prstGeom>
          <a:noFill/>
        </p:spPr>
        <p:txBody>
          <a:bodyPr wrap="square" rtlCol="0">
            <a:spAutoFit/>
          </a:bodyPr>
          <a:lstStyle/>
          <a:p>
            <a:r>
              <a:rPr lang="en-GB" sz="2000" b="1" dirty="0">
                <a:solidFill>
                  <a:srgbClr val="00B050"/>
                </a:solidFill>
              </a:rPr>
              <a:t>P = Power</a:t>
            </a:r>
          </a:p>
        </p:txBody>
      </p:sp>
    </p:spTree>
    <p:extLst>
      <p:ext uri="{BB962C8B-B14F-4D97-AF65-F5344CB8AC3E}">
        <p14:creationId xmlns:p14="http://schemas.microsoft.com/office/powerpoint/2010/main" val="2812465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90016-832F-4A97-8664-F612BBCB2ED2}"/>
              </a:ext>
            </a:extLst>
          </p:cNvPr>
          <p:cNvSpPr>
            <a:spLocks noGrp="1"/>
          </p:cNvSpPr>
          <p:nvPr>
            <p:ph type="title"/>
          </p:nvPr>
        </p:nvSpPr>
        <p:spPr/>
        <p:txBody>
          <a:bodyPr/>
          <a:lstStyle/>
          <a:p>
            <a:r>
              <a:rPr lang="en-GB" dirty="0"/>
              <a:t>Power Factor Calculation</a:t>
            </a:r>
          </a:p>
        </p:txBody>
      </p:sp>
      <p:pic>
        <p:nvPicPr>
          <p:cNvPr id="2050" name="Picture 2" descr="Power Factor triangle, GW Energy">
            <a:extLst>
              <a:ext uri="{FF2B5EF4-FFF2-40B4-BE49-F238E27FC236}">
                <a16:creationId xmlns:a16="http://schemas.microsoft.com/office/drawing/2014/main" id="{B3F8CB28-35BD-49E5-88BE-5B262CA3F2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6450" y="1388572"/>
            <a:ext cx="4991100" cy="394034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B50583A-9100-42B7-8EC7-0209A32C0153}"/>
              </a:ext>
            </a:extLst>
          </p:cNvPr>
          <p:cNvSpPr txBox="1"/>
          <p:nvPr/>
        </p:nvSpPr>
        <p:spPr>
          <a:xfrm>
            <a:off x="1143000" y="5867400"/>
            <a:ext cx="6918176" cy="369332"/>
          </a:xfrm>
          <a:prstGeom prst="rect">
            <a:avLst/>
          </a:prstGeom>
          <a:noFill/>
        </p:spPr>
        <p:txBody>
          <a:bodyPr wrap="none" rtlCol="0">
            <a:spAutoFit/>
          </a:bodyPr>
          <a:lstStyle/>
          <a:p>
            <a:r>
              <a:rPr lang="en-GB" b="1" dirty="0"/>
              <a:t>Therefore Cos </a:t>
            </a:r>
            <a:r>
              <a:rPr lang="el-GR" b="1" dirty="0"/>
              <a:t>ϕ</a:t>
            </a:r>
            <a:r>
              <a:rPr lang="en-GB" b="1" dirty="0"/>
              <a:t> = adjacent/hypotenuse = Real power/apparent power</a:t>
            </a:r>
          </a:p>
        </p:txBody>
      </p:sp>
    </p:spTree>
    <p:extLst>
      <p:ext uri="{BB962C8B-B14F-4D97-AF65-F5344CB8AC3E}">
        <p14:creationId xmlns:p14="http://schemas.microsoft.com/office/powerpoint/2010/main" val="2993968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8497-D40E-46EF-9404-42AA5FD448F7}"/>
              </a:ext>
            </a:extLst>
          </p:cNvPr>
          <p:cNvSpPr>
            <a:spLocks noGrp="1"/>
          </p:cNvSpPr>
          <p:nvPr>
            <p:ph type="title"/>
          </p:nvPr>
        </p:nvSpPr>
        <p:spPr/>
        <p:txBody>
          <a:bodyPr/>
          <a:lstStyle/>
          <a:p>
            <a:r>
              <a:rPr lang="en-GB" dirty="0"/>
              <a:t>Beer Analogy for Power Factor</a:t>
            </a:r>
          </a:p>
        </p:txBody>
      </p:sp>
      <p:pic>
        <p:nvPicPr>
          <p:cNvPr id="5" name="Picture 2" descr="http://www.fuseco.com.au/web_images/Power%20Quality%20Images/Beer%20glass.jpg">
            <a:extLst>
              <a:ext uri="{FF2B5EF4-FFF2-40B4-BE49-F238E27FC236}">
                <a16:creationId xmlns:a16="http://schemas.microsoft.com/office/drawing/2014/main" id="{1B7A4A66-4D34-4FE2-8E18-B25436F0C0E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09800" y="1676400"/>
            <a:ext cx="4948237" cy="4745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798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443C-1E7B-465F-8371-991C3DB8225D}"/>
              </a:ext>
            </a:extLst>
          </p:cNvPr>
          <p:cNvSpPr>
            <a:spLocks noGrp="1"/>
          </p:cNvSpPr>
          <p:nvPr>
            <p:ph type="title"/>
          </p:nvPr>
        </p:nvSpPr>
        <p:spPr/>
        <p:txBody>
          <a:bodyPr/>
          <a:lstStyle/>
          <a:p>
            <a:r>
              <a:rPr lang="en-GB" dirty="0"/>
              <a:t>Renewable Energy Comparison</a:t>
            </a:r>
          </a:p>
        </p:txBody>
      </p:sp>
      <p:pic>
        <p:nvPicPr>
          <p:cNvPr id="1026" name="Picture 2" descr="Image result for units of energy">
            <a:extLst>
              <a:ext uri="{FF2B5EF4-FFF2-40B4-BE49-F238E27FC236}">
                <a16:creationId xmlns:a16="http://schemas.microsoft.com/office/drawing/2014/main" id="{3BA87602-146D-4375-85A0-FFB89BB94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965112"/>
            <a:ext cx="8534400" cy="3152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57346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E38D0-68EB-40A4-A059-26E9DAC6EB72}"/>
              </a:ext>
            </a:extLst>
          </p:cNvPr>
          <p:cNvSpPr>
            <a:spLocks noGrp="1"/>
          </p:cNvSpPr>
          <p:nvPr>
            <p:ph type="title"/>
          </p:nvPr>
        </p:nvSpPr>
        <p:spPr/>
        <p:txBody>
          <a:bodyPr/>
          <a:lstStyle/>
          <a:p>
            <a:r>
              <a:rPr lang="en-GB" dirty="0"/>
              <a:t>Potential Solar Energy</a:t>
            </a:r>
          </a:p>
        </p:txBody>
      </p:sp>
      <p:pic>
        <p:nvPicPr>
          <p:cNvPr id="4098" name="Picture 2" descr="Solar energy is broken down into how much is used in what ways.">
            <a:extLst>
              <a:ext uri="{FF2B5EF4-FFF2-40B4-BE49-F238E27FC236}">
                <a16:creationId xmlns:a16="http://schemas.microsoft.com/office/drawing/2014/main" id="{03D1712F-FF07-4D9B-A262-7711E730E6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727"/>
          <a:stretch/>
        </p:blipFill>
        <p:spPr bwMode="auto">
          <a:xfrm>
            <a:off x="838200" y="1295400"/>
            <a:ext cx="7467600" cy="5107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853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DA5FD-219E-47E5-A1DE-B04089949049}"/>
              </a:ext>
            </a:extLst>
          </p:cNvPr>
          <p:cNvSpPr>
            <a:spLocks noGrp="1"/>
          </p:cNvSpPr>
          <p:nvPr>
            <p:ph type="title"/>
          </p:nvPr>
        </p:nvSpPr>
        <p:spPr/>
        <p:txBody>
          <a:bodyPr/>
          <a:lstStyle/>
          <a:p>
            <a:r>
              <a:rPr lang="en-GB" dirty="0"/>
              <a:t>Solar </a:t>
            </a:r>
            <a:r>
              <a:rPr lang="en-GB"/>
              <a:t>Cells Principle</a:t>
            </a:r>
          </a:p>
        </p:txBody>
      </p:sp>
      <p:pic>
        <p:nvPicPr>
          <p:cNvPr id="1026" name="Picture 2" descr="Artwork showing how a solar cell works by turning incoming light into a flow of electrons">
            <a:extLst>
              <a:ext uri="{FF2B5EF4-FFF2-40B4-BE49-F238E27FC236}">
                <a16:creationId xmlns:a16="http://schemas.microsoft.com/office/drawing/2014/main" id="{24DADCF5-459C-4D60-A8BD-15AA03313E5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9391"/>
          <a:stretch/>
        </p:blipFill>
        <p:spPr bwMode="auto">
          <a:xfrm>
            <a:off x="876300" y="1295400"/>
            <a:ext cx="7391399" cy="5022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88694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N(Negative) Doped Semiconductor</a:t>
            </a:r>
            <a:br>
              <a:rPr lang="en-GB" dirty="0"/>
            </a:br>
            <a:r>
              <a:rPr lang="en-GB" dirty="0"/>
              <a:t>Structure (Phosphorous in Silicon)</a:t>
            </a:r>
          </a:p>
        </p:txBody>
      </p:sp>
      <p:pic>
        <p:nvPicPr>
          <p:cNvPr id="3" name="Picture 2" descr="si9-n.gif"/>
          <p:cNvPicPr>
            <a:picLocks noChangeAspect="1"/>
          </p:cNvPicPr>
          <p:nvPr/>
        </p:nvPicPr>
        <p:blipFill>
          <a:blip r:embed="rId3" cstate="print"/>
          <a:stretch>
            <a:fillRect/>
          </a:stretch>
        </p:blipFill>
        <p:spPr>
          <a:xfrm>
            <a:off x="2143108" y="1571612"/>
            <a:ext cx="4643470" cy="464347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Doping of Semiconductors N Type</a:t>
            </a:r>
          </a:p>
        </p:txBody>
      </p:sp>
      <p:sp>
        <p:nvSpPr>
          <p:cNvPr id="4" name="Rectangle 3"/>
          <p:cNvSpPr/>
          <p:nvPr/>
        </p:nvSpPr>
        <p:spPr>
          <a:xfrm>
            <a:off x="2428860" y="1928802"/>
            <a:ext cx="3714776" cy="128588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5" name="Rectangle 4"/>
          <p:cNvSpPr/>
          <p:nvPr/>
        </p:nvSpPr>
        <p:spPr>
          <a:xfrm>
            <a:off x="2428860" y="3214686"/>
            <a:ext cx="3714776" cy="157163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                           </a:t>
            </a:r>
            <a:r>
              <a:rPr lang="en-GB" b="1" dirty="0">
                <a:solidFill>
                  <a:schemeClr val="tx1"/>
                </a:solidFill>
              </a:rPr>
              <a:t>GAP</a:t>
            </a:r>
            <a:endParaRPr lang="en-US" b="1" dirty="0">
              <a:solidFill>
                <a:schemeClr val="tx1"/>
              </a:solidFill>
            </a:endParaRPr>
          </a:p>
        </p:txBody>
      </p:sp>
      <p:sp>
        <p:nvSpPr>
          <p:cNvPr id="7" name="Rectangle 6"/>
          <p:cNvSpPr/>
          <p:nvPr/>
        </p:nvSpPr>
        <p:spPr>
          <a:xfrm>
            <a:off x="2428860" y="4786322"/>
            <a:ext cx="3714776" cy="1285884"/>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                    </a:t>
            </a:r>
            <a:r>
              <a:rPr lang="en-GB" b="1" dirty="0">
                <a:solidFill>
                  <a:schemeClr val="tx1"/>
                </a:solidFill>
              </a:rPr>
              <a:t>VALENCE BAND</a:t>
            </a:r>
            <a:endParaRPr lang="en-US" b="1" dirty="0">
              <a:solidFill>
                <a:schemeClr val="tx1"/>
              </a:solidFill>
            </a:endParaRPr>
          </a:p>
        </p:txBody>
      </p:sp>
      <p:sp>
        <p:nvSpPr>
          <p:cNvPr id="8" name="TextBox 7"/>
          <p:cNvSpPr txBox="1"/>
          <p:nvPr/>
        </p:nvSpPr>
        <p:spPr>
          <a:xfrm>
            <a:off x="3214678" y="2357430"/>
            <a:ext cx="2132763" cy="369332"/>
          </a:xfrm>
          <a:prstGeom prst="rect">
            <a:avLst/>
          </a:prstGeom>
          <a:noFill/>
        </p:spPr>
        <p:txBody>
          <a:bodyPr wrap="none" rtlCol="0">
            <a:spAutoFit/>
          </a:bodyPr>
          <a:lstStyle/>
          <a:p>
            <a:r>
              <a:rPr lang="en-GB" b="1" dirty="0"/>
              <a:t>CONDUCTION BAND</a:t>
            </a:r>
            <a:endParaRPr lang="en-US" b="1" dirty="0"/>
          </a:p>
        </p:txBody>
      </p:sp>
      <p:cxnSp>
        <p:nvCxnSpPr>
          <p:cNvPr id="11" name="Straight Connector 10"/>
          <p:cNvCxnSpPr/>
          <p:nvPr/>
        </p:nvCxnSpPr>
        <p:spPr>
          <a:xfrm>
            <a:off x="2428860" y="3500438"/>
            <a:ext cx="3714776" cy="1588"/>
          </a:xfrm>
          <a:prstGeom prst="line">
            <a:avLst/>
          </a:prstGeom>
          <a:ln w="317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4071934" y="2857496"/>
            <a:ext cx="142876" cy="1428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Curved Connector 13"/>
          <p:cNvCxnSpPr/>
          <p:nvPr/>
        </p:nvCxnSpPr>
        <p:spPr>
          <a:xfrm rot="5400000" flipH="1" flipV="1">
            <a:off x="3786182" y="3071810"/>
            <a:ext cx="357190" cy="357190"/>
          </a:xfrm>
          <a:prstGeom prst="curvedConnector3">
            <a:avLst>
              <a:gd name="adj1" fmla="val 19883"/>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857224" y="3286124"/>
            <a:ext cx="1325940" cy="369332"/>
          </a:xfrm>
          <a:prstGeom prst="rect">
            <a:avLst/>
          </a:prstGeom>
          <a:noFill/>
        </p:spPr>
        <p:txBody>
          <a:bodyPr wrap="none" rtlCol="0">
            <a:spAutoFit/>
          </a:bodyPr>
          <a:lstStyle/>
          <a:p>
            <a:r>
              <a:rPr lang="en-GB" b="1" dirty="0"/>
              <a:t>Donor Level</a:t>
            </a:r>
            <a:endParaRPr lang="en-US"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P(Positive) Doped Semiconductor</a:t>
            </a:r>
            <a:br>
              <a:rPr lang="en-GB" dirty="0"/>
            </a:br>
            <a:r>
              <a:rPr lang="en-GB" dirty="0"/>
              <a:t>Structure (Aluminium in Silicon)</a:t>
            </a:r>
          </a:p>
        </p:txBody>
      </p:sp>
      <p:pic>
        <p:nvPicPr>
          <p:cNvPr id="3" name="Picture 2" descr="si9-p.gif"/>
          <p:cNvPicPr>
            <a:picLocks noChangeAspect="1"/>
          </p:cNvPicPr>
          <p:nvPr/>
        </p:nvPicPr>
        <p:blipFill>
          <a:blip r:embed="rId3" cstate="print"/>
          <a:stretch>
            <a:fillRect/>
          </a:stretch>
        </p:blipFill>
        <p:spPr>
          <a:xfrm>
            <a:off x="2357422" y="1714488"/>
            <a:ext cx="4429156" cy="4429156"/>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Doping of Semiconductors P Type</a:t>
            </a:r>
          </a:p>
        </p:txBody>
      </p:sp>
      <p:sp>
        <p:nvSpPr>
          <p:cNvPr id="4" name="Rectangle 3"/>
          <p:cNvSpPr/>
          <p:nvPr/>
        </p:nvSpPr>
        <p:spPr>
          <a:xfrm>
            <a:off x="2428860" y="1928802"/>
            <a:ext cx="3714776" cy="1285884"/>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5" name="Rectangle 4"/>
          <p:cNvSpPr/>
          <p:nvPr/>
        </p:nvSpPr>
        <p:spPr>
          <a:xfrm>
            <a:off x="2428860" y="3214686"/>
            <a:ext cx="3714776" cy="157163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                           </a:t>
            </a:r>
            <a:r>
              <a:rPr lang="en-GB" b="1" dirty="0">
                <a:solidFill>
                  <a:schemeClr val="tx1"/>
                </a:solidFill>
              </a:rPr>
              <a:t>GAP</a:t>
            </a:r>
            <a:endParaRPr lang="en-US" b="1" dirty="0">
              <a:solidFill>
                <a:schemeClr val="tx1"/>
              </a:solidFill>
            </a:endParaRPr>
          </a:p>
        </p:txBody>
      </p:sp>
      <p:sp>
        <p:nvSpPr>
          <p:cNvPr id="6" name="Rectangle 5"/>
          <p:cNvSpPr/>
          <p:nvPr/>
        </p:nvSpPr>
        <p:spPr>
          <a:xfrm>
            <a:off x="2428860" y="4786322"/>
            <a:ext cx="3714776" cy="1285884"/>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                    </a:t>
            </a:r>
            <a:r>
              <a:rPr lang="en-GB" b="1" dirty="0">
                <a:solidFill>
                  <a:schemeClr val="tx1"/>
                </a:solidFill>
              </a:rPr>
              <a:t>VALENCE BAND</a:t>
            </a:r>
            <a:endParaRPr lang="en-US" b="1" dirty="0">
              <a:solidFill>
                <a:schemeClr val="tx1"/>
              </a:solidFill>
            </a:endParaRPr>
          </a:p>
        </p:txBody>
      </p:sp>
      <p:sp>
        <p:nvSpPr>
          <p:cNvPr id="7" name="TextBox 6"/>
          <p:cNvSpPr txBox="1"/>
          <p:nvPr/>
        </p:nvSpPr>
        <p:spPr>
          <a:xfrm>
            <a:off x="3214678" y="2357430"/>
            <a:ext cx="2132763" cy="369332"/>
          </a:xfrm>
          <a:prstGeom prst="rect">
            <a:avLst/>
          </a:prstGeom>
          <a:noFill/>
        </p:spPr>
        <p:txBody>
          <a:bodyPr wrap="none" rtlCol="0">
            <a:spAutoFit/>
          </a:bodyPr>
          <a:lstStyle/>
          <a:p>
            <a:r>
              <a:rPr lang="en-GB" b="1" dirty="0"/>
              <a:t>CONDUCTION BAND</a:t>
            </a:r>
            <a:endParaRPr lang="en-US" b="1" dirty="0"/>
          </a:p>
        </p:txBody>
      </p:sp>
      <p:cxnSp>
        <p:nvCxnSpPr>
          <p:cNvPr id="8" name="Straight Connector 7"/>
          <p:cNvCxnSpPr/>
          <p:nvPr/>
        </p:nvCxnSpPr>
        <p:spPr>
          <a:xfrm>
            <a:off x="2428860" y="4500570"/>
            <a:ext cx="3714776" cy="1588"/>
          </a:xfrm>
          <a:prstGeom prst="line">
            <a:avLst/>
          </a:prstGeom>
          <a:ln w="317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4143372" y="5072074"/>
            <a:ext cx="142876" cy="1428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Curved Connector 9"/>
          <p:cNvCxnSpPr/>
          <p:nvPr/>
        </p:nvCxnSpPr>
        <p:spPr>
          <a:xfrm rot="5400000" flipH="1" flipV="1">
            <a:off x="4286248" y="4643446"/>
            <a:ext cx="357190" cy="357190"/>
          </a:xfrm>
          <a:prstGeom prst="curvedConnector3">
            <a:avLst>
              <a:gd name="adj1" fmla="val 19883"/>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785786" y="4286256"/>
            <a:ext cx="1580882" cy="369332"/>
          </a:xfrm>
          <a:prstGeom prst="rect">
            <a:avLst/>
          </a:prstGeom>
          <a:noFill/>
        </p:spPr>
        <p:txBody>
          <a:bodyPr wrap="none" rtlCol="0">
            <a:spAutoFit/>
          </a:bodyPr>
          <a:lstStyle/>
          <a:p>
            <a:r>
              <a:rPr lang="en-GB" b="1" dirty="0"/>
              <a:t>Acceptor Level</a:t>
            </a:r>
            <a:endParaRPr lang="en-US" b="1"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21193-8681-44BE-A6D8-6BF0CA8D1AE9}"/>
              </a:ext>
            </a:extLst>
          </p:cNvPr>
          <p:cNvSpPr>
            <a:spLocks noGrp="1"/>
          </p:cNvSpPr>
          <p:nvPr>
            <p:ph type="title"/>
          </p:nvPr>
        </p:nvSpPr>
        <p:spPr/>
        <p:txBody>
          <a:bodyPr/>
          <a:lstStyle/>
          <a:p>
            <a:endParaRPr lang="en-GB"/>
          </a:p>
        </p:txBody>
      </p:sp>
      <p:pic>
        <p:nvPicPr>
          <p:cNvPr id="2050" name="Picture 2" descr="Image result for solar panel efficiency">
            <a:extLst>
              <a:ext uri="{FF2B5EF4-FFF2-40B4-BE49-F238E27FC236}">
                <a16:creationId xmlns:a16="http://schemas.microsoft.com/office/drawing/2014/main" id="{C5C2F39D-C7F7-4605-A038-356947783F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038" y="1600200"/>
            <a:ext cx="8273924"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2360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A0C06-D4D8-4F93-9796-892C4007EAC9}"/>
              </a:ext>
            </a:extLst>
          </p:cNvPr>
          <p:cNvSpPr>
            <a:spLocks noGrp="1"/>
          </p:cNvSpPr>
          <p:nvPr>
            <p:ph type="title"/>
          </p:nvPr>
        </p:nvSpPr>
        <p:spPr/>
        <p:txBody>
          <a:bodyPr/>
          <a:lstStyle/>
          <a:p>
            <a:r>
              <a:rPr lang="en-GB" dirty="0"/>
              <a:t>Efficiencies of Solar Panels</a:t>
            </a:r>
          </a:p>
        </p:txBody>
      </p:sp>
      <p:pic>
        <p:nvPicPr>
          <p:cNvPr id="1026" name="Picture 2" descr="Solar Panel Price vs Efficieny and Life Span">
            <a:extLst>
              <a:ext uri="{FF2B5EF4-FFF2-40B4-BE49-F238E27FC236}">
                <a16:creationId xmlns:a16="http://schemas.microsoft.com/office/drawing/2014/main" id="{4FC98A8B-EE4C-4A56-879E-388537F1A99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310"/>
          <a:stretch/>
        </p:blipFill>
        <p:spPr bwMode="auto">
          <a:xfrm>
            <a:off x="457200" y="1752600"/>
            <a:ext cx="8277045" cy="434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8309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C161F-5A82-4393-B303-852FB5F98FDC}"/>
              </a:ext>
            </a:extLst>
          </p:cNvPr>
          <p:cNvSpPr>
            <a:spLocks noGrp="1"/>
          </p:cNvSpPr>
          <p:nvPr>
            <p:ph type="title"/>
          </p:nvPr>
        </p:nvSpPr>
        <p:spPr/>
        <p:txBody>
          <a:bodyPr/>
          <a:lstStyle/>
          <a:p>
            <a:endParaRPr lang="en-GB"/>
          </a:p>
        </p:txBody>
      </p:sp>
      <p:pic>
        <p:nvPicPr>
          <p:cNvPr id="3074" name="Picture 2" descr="Image result for solar panel efficiency">
            <a:extLst>
              <a:ext uri="{FF2B5EF4-FFF2-40B4-BE49-F238E27FC236}">
                <a16:creationId xmlns:a16="http://schemas.microsoft.com/office/drawing/2014/main" id="{2C4BEDB1-E02E-4FD2-87FA-48C9A56890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600199"/>
            <a:ext cx="8229600" cy="4710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9701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0CE8A-5506-42B6-997C-F8385E49286C}"/>
              </a:ext>
            </a:extLst>
          </p:cNvPr>
          <p:cNvSpPr>
            <a:spLocks noGrp="1"/>
          </p:cNvSpPr>
          <p:nvPr>
            <p:ph type="title"/>
          </p:nvPr>
        </p:nvSpPr>
        <p:spPr/>
        <p:txBody>
          <a:bodyPr>
            <a:normAutofit fontScale="90000"/>
          </a:bodyPr>
          <a:lstStyle/>
          <a:p>
            <a:r>
              <a:rPr lang="en-GB" dirty="0"/>
              <a:t>Horizontal and </a:t>
            </a:r>
            <a:r>
              <a:rPr lang="en-GB" dirty="0" err="1"/>
              <a:t>Verticle</a:t>
            </a:r>
            <a:r>
              <a:rPr lang="en-GB" dirty="0"/>
              <a:t> Wind Turbines </a:t>
            </a:r>
          </a:p>
        </p:txBody>
      </p:sp>
      <p:pic>
        <p:nvPicPr>
          <p:cNvPr id="1026" name="Picture 2" descr="Wind Turbines">
            <a:extLst>
              <a:ext uri="{FF2B5EF4-FFF2-40B4-BE49-F238E27FC236}">
                <a16:creationId xmlns:a16="http://schemas.microsoft.com/office/drawing/2014/main" id="{DEDEF98E-B04B-49AD-B776-8B35838B61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752599"/>
            <a:ext cx="8610600" cy="4750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1686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468EF-2842-4D18-A112-CDB53FAEC6C0}"/>
              </a:ext>
            </a:extLst>
          </p:cNvPr>
          <p:cNvSpPr>
            <a:spLocks noGrp="1"/>
          </p:cNvSpPr>
          <p:nvPr>
            <p:ph type="title"/>
          </p:nvPr>
        </p:nvSpPr>
        <p:spPr>
          <a:xfrm>
            <a:off x="457200" y="274638"/>
            <a:ext cx="8229600" cy="1143000"/>
          </a:xfrm>
        </p:spPr>
        <p:txBody>
          <a:bodyPr/>
          <a:lstStyle/>
          <a:p>
            <a:r>
              <a:rPr lang="en-GB" dirty="0"/>
              <a:t>The Wind </a:t>
            </a:r>
            <a:r>
              <a:rPr lang="en-GB"/>
              <a:t>Power Equation</a:t>
            </a:r>
          </a:p>
        </p:txBody>
      </p:sp>
      <p:sp>
        <p:nvSpPr>
          <p:cNvPr id="4" name="TextBox 3">
            <a:extLst>
              <a:ext uri="{FF2B5EF4-FFF2-40B4-BE49-F238E27FC236}">
                <a16:creationId xmlns:a16="http://schemas.microsoft.com/office/drawing/2014/main" id="{A98FE721-4B5B-496B-90C8-D43A046CA063}"/>
              </a:ext>
            </a:extLst>
          </p:cNvPr>
          <p:cNvSpPr txBox="1"/>
          <p:nvPr/>
        </p:nvSpPr>
        <p:spPr>
          <a:xfrm>
            <a:off x="609600" y="1930005"/>
            <a:ext cx="7924800" cy="830997"/>
          </a:xfrm>
          <a:prstGeom prst="rect">
            <a:avLst/>
          </a:prstGeom>
          <a:noFill/>
        </p:spPr>
        <p:txBody>
          <a:bodyPr wrap="square" rtlCol="0">
            <a:spAutoFit/>
          </a:bodyPr>
          <a:lstStyle/>
          <a:p>
            <a:r>
              <a:rPr lang="en-GB" sz="4800" b="1" dirty="0">
                <a:solidFill>
                  <a:srgbClr val="FF0000"/>
                </a:solidFill>
              </a:rPr>
              <a:t>P = 0.5 x </a:t>
            </a:r>
            <a:r>
              <a:rPr lang="el-GR" sz="4800" b="1" dirty="0">
                <a:solidFill>
                  <a:srgbClr val="00B0F0"/>
                </a:solidFill>
              </a:rPr>
              <a:t>ρ</a:t>
            </a:r>
            <a:r>
              <a:rPr lang="en-GB" sz="4800" b="1" dirty="0">
                <a:solidFill>
                  <a:srgbClr val="FF0000"/>
                </a:solidFill>
              </a:rPr>
              <a:t> x </a:t>
            </a:r>
            <a:r>
              <a:rPr lang="en-GB" sz="4800" b="1" dirty="0">
                <a:solidFill>
                  <a:srgbClr val="00B050"/>
                </a:solidFill>
              </a:rPr>
              <a:t>A</a:t>
            </a:r>
            <a:r>
              <a:rPr lang="en-GB" sz="4800" b="1" dirty="0">
                <a:solidFill>
                  <a:srgbClr val="FF0000"/>
                </a:solidFill>
              </a:rPr>
              <a:t> x </a:t>
            </a:r>
            <a:r>
              <a:rPr lang="en-GB" sz="4800" b="1" dirty="0"/>
              <a:t>V</a:t>
            </a:r>
            <a:r>
              <a:rPr lang="en-GB" sz="4800" b="1" baseline="30000" dirty="0">
                <a:solidFill>
                  <a:srgbClr val="FF0000"/>
                </a:solidFill>
              </a:rPr>
              <a:t>3</a:t>
            </a:r>
            <a:r>
              <a:rPr lang="en-GB" sz="4800" b="1" dirty="0">
                <a:solidFill>
                  <a:srgbClr val="FF0000"/>
                </a:solidFill>
              </a:rPr>
              <a:t> x </a:t>
            </a:r>
            <a:r>
              <a:rPr lang="en-GB" sz="4800" b="1" dirty="0">
                <a:solidFill>
                  <a:srgbClr val="FFC000"/>
                </a:solidFill>
              </a:rPr>
              <a:t>Cp</a:t>
            </a:r>
            <a:r>
              <a:rPr lang="en-GB" sz="4800" b="1" dirty="0">
                <a:solidFill>
                  <a:srgbClr val="FF0000"/>
                </a:solidFill>
              </a:rPr>
              <a:t> (watts)</a:t>
            </a:r>
          </a:p>
        </p:txBody>
      </p:sp>
      <p:sp>
        <p:nvSpPr>
          <p:cNvPr id="3" name="TextBox 2">
            <a:extLst>
              <a:ext uri="{FF2B5EF4-FFF2-40B4-BE49-F238E27FC236}">
                <a16:creationId xmlns:a16="http://schemas.microsoft.com/office/drawing/2014/main" id="{F3634405-8FF0-42EA-A450-A949F2E75BC5}"/>
              </a:ext>
            </a:extLst>
          </p:cNvPr>
          <p:cNvSpPr txBox="1"/>
          <p:nvPr/>
        </p:nvSpPr>
        <p:spPr>
          <a:xfrm>
            <a:off x="1104900" y="3200400"/>
            <a:ext cx="6934200" cy="3139321"/>
          </a:xfrm>
          <a:prstGeom prst="rect">
            <a:avLst/>
          </a:prstGeom>
          <a:noFill/>
        </p:spPr>
        <p:txBody>
          <a:bodyPr wrap="square" rtlCol="0">
            <a:spAutoFit/>
          </a:bodyPr>
          <a:lstStyle/>
          <a:p>
            <a:r>
              <a:rPr lang="en-GB" sz="3600" b="1" dirty="0">
                <a:latin typeface="Times New Roman" panose="02020603050405020304" pitchFamily="18" charset="0"/>
                <a:cs typeface="Times New Roman" panose="02020603050405020304" pitchFamily="18" charset="0"/>
              </a:rPr>
              <a:t>Where : </a:t>
            </a:r>
          </a:p>
          <a:p>
            <a:r>
              <a:rPr lang="en-GB" sz="3600" b="1" dirty="0">
                <a:solidFill>
                  <a:srgbClr val="FF0000"/>
                </a:solidFill>
                <a:latin typeface="Times New Roman" panose="02020603050405020304" pitchFamily="18" charset="0"/>
                <a:cs typeface="Times New Roman" panose="02020603050405020304" pitchFamily="18" charset="0"/>
              </a:rPr>
              <a:t>P</a:t>
            </a:r>
            <a:r>
              <a:rPr lang="en-GB" sz="3600" b="1" dirty="0">
                <a:latin typeface="Times New Roman" panose="02020603050405020304" pitchFamily="18" charset="0"/>
                <a:cs typeface="Times New Roman" panose="02020603050405020304" pitchFamily="18" charset="0"/>
              </a:rPr>
              <a:t> is the Power in watts generated</a:t>
            </a:r>
          </a:p>
          <a:p>
            <a:r>
              <a:rPr lang="el-GR" sz="3600" b="1" dirty="0">
                <a:solidFill>
                  <a:srgbClr val="00B0F0"/>
                </a:solidFill>
                <a:latin typeface="Times New Roman" panose="02020603050405020304" pitchFamily="18" charset="0"/>
                <a:cs typeface="Times New Roman" panose="02020603050405020304" pitchFamily="18" charset="0"/>
              </a:rPr>
              <a:t>ρ</a:t>
            </a:r>
            <a:r>
              <a:rPr lang="en-GB" sz="3600" b="1" dirty="0">
                <a:solidFill>
                  <a:srgbClr val="00B0F0"/>
                </a:solidFill>
                <a:latin typeface="Times New Roman" panose="02020603050405020304" pitchFamily="18" charset="0"/>
                <a:cs typeface="Times New Roman" panose="02020603050405020304" pitchFamily="18" charset="0"/>
              </a:rPr>
              <a:t> </a:t>
            </a:r>
            <a:r>
              <a:rPr lang="en-GB" sz="3600" b="1" dirty="0">
                <a:latin typeface="Times New Roman" panose="02020603050405020304" pitchFamily="18" charset="0"/>
                <a:cs typeface="Times New Roman" panose="02020603050405020304" pitchFamily="18" charset="0"/>
              </a:rPr>
              <a:t>is the air density</a:t>
            </a:r>
          </a:p>
          <a:p>
            <a:r>
              <a:rPr lang="en-GB" sz="3600" b="1" dirty="0">
                <a:solidFill>
                  <a:srgbClr val="00B050"/>
                </a:solidFill>
                <a:latin typeface="Times New Roman" panose="02020603050405020304" pitchFamily="18" charset="0"/>
                <a:cs typeface="Times New Roman" panose="02020603050405020304" pitchFamily="18" charset="0"/>
              </a:rPr>
              <a:t>A</a:t>
            </a:r>
            <a:r>
              <a:rPr lang="en-GB" sz="3600" b="1" dirty="0">
                <a:latin typeface="Times New Roman" panose="02020603050405020304" pitchFamily="18" charset="0"/>
                <a:cs typeface="Times New Roman" panose="02020603050405020304" pitchFamily="18" charset="0"/>
              </a:rPr>
              <a:t> is the frontal area</a:t>
            </a:r>
          </a:p>
          <a:p>
            <a:r>
              <a:rPr lang="en-GB" sz="3600" b="1" dirty="0">
                <a:solidFill>
                  <a:srgbClr val="FFC000"/>
                </a:solidFill>
                <a:latin typeface="Times New Roman" panose="02020603050405020304" pitchFamily="18" charset="0"/>
                <a:cs typeface="Times New Roman" panose="02020603050405020304" pitchFamily="18" charset="0"/>
              </a:rPr>
              <a:t>Cp</a:t>
            </a:r>
            <a:r>
              <a:rPr lang="en-GB" sz="3600" b="1" dirty="0">
                <a:latin typeface="Times New Roman" panose="02020603050405020304" pitchFamily="18" charset="0"/>
                <a:cs typeface="Times New Roman" panose="02020603050405020304" pitchFamily="18" charset="0"/>
              </a:rPr>
              <a:t> is coefficient of performance</a:t>
            </a:r>
          </a:p>
          <a:p>
            <a:endParaRPr lang="en-GB" dirty="0"/>
          </a:p>
        </p:txBody>
      </p:sp>
    </p:spTree>
    <p:extLst>
      <p:ext uri="{BB962C8B-B14F-4D97-AF65-F5344CB8AC3E}">
        <p14:creationId xmlns:p14="http://schemas.microsoft.com/office/powerpoint/2010/main" val="1738502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7EA1D-74E1-4293-BC8F-216300F31068}"/>
              </a:ext>
            </a:extLst>
          </p:cNvPr>
          <p:cNvSpPr>
            <a:spLocks noGrp="1"/>
          </p:cNvSpPr>
          <p:nvPr>
            <p:ph type="title"/>
          </p:nvPr>
        </p:nvSpPr>
        <p:spPr/>
        <p:txBody>
          <a:bodyPr/>
          <a:lstStyle/>
          <a:p>
            <a:r>
              <a:rPr lang="en-GB" dirty="0"/>
              <a:t>Wind Turbine Noise Levels</a:t>
            </a:r>
          </a:p>
        </p:txBody>
      </p:sp>
      <p:pic>
        <p:nvPicPr>
          <p:cNvPr id="1026" name="Picture 2" descr="Image result for wind power">
            <a:extLst>
              <a:ext uri="{FF2B5EF4-FFF2-40B4-BE49-F238E27FC236}">
                <a16:creationId xmlns:a16="http://schemas.microsoft.com/office/drawing/2014/main" id="{74107D3F-0A4A-480E-A492-03A1CB470C8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119" b="5629"/>
          <a:stretch/>
        </p:blipFill>
        <p:spPr bwMode="auto">
          <a:xfrm>
            <a:off x="436775" y="1676400"/>
            <a:ext cx="8229600" cy="4680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7995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148FF-1673-41E3-9E4B-9B65DFB0FAF5}"/>
              </a:ext>
            </a:extLst>
          </p:cNvPr>
          <p:cNvSpPr>
            <a:spLocks noGrp="1"/>
          </p:cNvSpPr>
          <p:nvPr>
            <p:ph type="title"/>
          </p:nvPr>
        </p:nvSpPr>
        <p:spPr/>
        <p:txBody>
          <a:bodyPr/>
          <a:lstStyle/>
          <a:p>
            <a:r>
              <a:rPr lang="en-GB" dirty="0"/>
              <a:t>Hydroelectricity</a:t>
            </a:r>
          </a:p>
        </p:txBody>
      </p:sp>
      <p:pic>
        <p:nvPicPr>
          <p:cNvPr id="1026" name="Picture 2" descr="https://upload.wikimedia.org/wikipedia/commons/8/81/Hydroelectric_dam.png">
            <a:extLst>
              <a:ext uri="{FF2B5EF4-FFF2-40B4-BE49-F238E27FC236}">
                <a16:creationId xmlns:a16="http://schemas.microsoft.com/office/drawing/2014/main" id="{E3613592-94EF-4EC1-AEEC-CB4CB023A07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40661" y="1301708"/>
            <a:ext cx="7062677" cy="5281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8448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C1AE6-8C2F-4273-914B-912D85EF4BA9}"/>
              </a:ext>
            </a:extLst>
          </p:cNvPr>
          <p:cNvSpPr>
            <a:spLocks noGrp="1"/>
          </p:cNvSpPr>
          <p:nvPr>
            <p:ph type="title"/>
          </p:nvPr>
        </p:nvSpPr>
        <p:spPr/>
        <p:txBody>
          <a:bodyPr/>
          <a:lstStyle/>
          <a:p>
            <a:r>
              <a:rPr lang="en-GB" dirty="0"/>
              <a:t>Impulse Turbines</a:t>
            </a:r>
          </a:p>
        </p:txBody>
      </p:sp>
      <p:pic>
        <p:nvPicPr>
          <p:cNvPr id="2050" name="Picture 2" descr="Image result for principle of hydroelectric power plant">
            <a:extLst>
              <a:ext uri="{FF2B5EF4-FFF2-40B4-BE49-F238E27FC236}">
                <a16:creationId xmlns:a16="http://schemas.microsoft.com/office/drawing/2014/main" id="{03DFDE98-1F7F-4B39-993E-B2C8662CD84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19200" y="1668462"/>
            <a:ext cx="6553200" cy="491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71197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3360D-C057-4B4C-BA79-AF17BBED049D}"/>
              </a:ext>
            </a:extLst>
          </p:cNvPr>
          <p:cNvSpPr>
            <a:spLocks noGrp="1"/>
          </p:cNvSpPr>
          <p:nvPr>
            <p:ph type="title"/>
          </p:nvPr>
        </p:nvSpPr>
        <p:spPr/>
        <p:txBody>
          <a:bodyPr/>
          <a:lstStyle/>
          <a:p>
            <a:r>
              <a:rPr lang="en-GB" dirty="0"/>
              <a:t>Electric Power from Tidal Flows</a:t>
            </a:r>
          </a:p>
        </p:txBody>
      </p:sp>
      <p:pic>
        <p:nvPicPr>
          <p:cNvPr id="1026" name="Picture 2" descr="Electric Power from Tidal Flows">
            <a:extLst>
              <a:ext uri="{FF2B5EF4-FFF2-40B4-BE49-F238E27FC236}">
                <a16:creationId xmlns:a16="http://schemas.microsoft.com/office/drawing/2014/main" id="{4EE2EE77-8DB8-401F-B79E-AB6BB64718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696"/>
          <a:stretch/>
        </p:blipFill>
        <p:spPr bwMode="auto">
          <a:xfrm>
            <a:off x="129926" y="2133600"/>
            <a:ext cx="8884147"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653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Geothermal Electric Power</a:t>
            </a:r>
            <a:endParaRPr lang="en-GB" dirty="0"/>
          </a:p>
        </p:txBody>
      </p:sp>
      <p:pic>
        <p:nvPicPr>
          <p:cNvPr id="1026" name="Picture 2" descr="https://upload.wikimedia.org/wikipedia/commons/thumb/e/e4/Diagram_VaporDominatedGeothermal_inturperated_version.svg/260px-Diagram_VaporDominatedGeothermal_inturperated_version.svg.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43200" y="1676400"/>
            <a:ext cx="3962400" cy="4998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8701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C3FB-79AF-438E-8D43-83A822E93BFD}"/>
              </a:ext>
            </a:extLst>
          </p:cNvPr>
          <p:cNvSpPr>
            <a:spLocks noGrp="1"/>
          </p:cNvSpPr>
          <p:nvPr>
            <p:ph type="title"/>
          </p:nvPr>
        </p:nvSpPr>
        <p:spPr/>
        <p:txBody>
          <a:bodyPr/>
          <a:lstStyle/>
          <a:p>
            <a:r>
              <a:rPr lang="en-GB" dirty="0"/>
              <a:t>Chain of Conversion Efficiencies</a:t>
            </a:r>
          </a:p>
        </p:txBody>
      </p:sp>
      <p:pic>
        <p:nvPicPr>
          <p:cNvPr id="4098" name="Picture 2" descr="Example 2: diesel irrigationLosses:Â t   Â Â Â Â t   Â Â Â t,r   Â Â t,m ">
            <a:extLst>
              <a:ext uri="{FF2B5EF4-FFF2-40B4-BE49-F238E27FC236}">
                <a16:creationId xmlns:a16="http://schemas.microsoft.com/office/drawing/2014/main" id="{BB4B8F7E-698D-4131-B670-1E428CE3E80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836"/>
          <a:stretch/>
        </p:blipFill>
        <p:spPr bwMode="auto">
          <a:xfrm>
            <a:off x="609600" y="1417638"/>
            <a:ext cx="7622807" cy="4754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91266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D6AC3-AD09-4444-91E3-17CDE9F7B9CA}"/>
              </a:ext>
            </a:extLst>
          </p:cNvPr>
          <p:cNvSpPr>
            <a:spLocks noGrp="1"/>
          </p:cNvSpPr>
          <p:nvPr>
            <p:ph type="title"/>
          </p:nvPr>
        </p:nvSpPr>
        <p:spPr/>
        <p:txBody>
          <a:bodyPr/>
          <a:lstStyle/>
          <a:p>
            <a:r>
              <a:rPr lang="en-GB" dirty="0"/>
              <a:t>Lead Acid Battery</a:t>
            </a:r>
          </a:p>
        </p:txBody>
      </p:sp>
      <p:sp>
        <p:nvSpPr>
          <p:cNvPr id="8" name="Rectangle 7">
            <a:extLst>
              <a:ext uri="{FF2B5EF4-FFF2-40B4-BE49-F238E27FC236}">
                <a16:creationId xmlns:a16="http://schemas.microsoft.com/office/drawing/2014/main" id="{BD7E47BB-58E5-4495-9D34-F44A7629B90D}"/>
              </a:ext>
            </a:extLst>
          </p:cNvPr>
          <p:cNvSpPr/>
          <p:nvPr/>
        </p:nvSpPr>
        <p:spPr>
          <a:xfrm>
            <a:off x="4210744" y="1774674"/>
            <a:ext cx="4476056" cy="4801314"/>
          </a:xfrm>
          <a:prstGeom prst="rect">
            <a:avLst/>
          </a:prstGeom>
        </p:spPr>
        <p:txBody>
          <a:bodyPr wrap="square">
            <a:spAutoFit/>
          </a:bodyPr>
          <a:lstStyle/>
          <a:p>
            <a:r>
              <a:rPr lang="en-GB" dirty="0"/>
              <a:t>Lead acid batteries hold the largest market share of electric storage products. A single cell produces about 2V when charged. In the charged state the metallic lead negative electrode and the lead sulphate positive electrode are immersed in a dilute sulfuric acid (H</a:t>
            </a:r>
            <a:r>
              <a:rPr lang="en-GB" baseline="-25000" dirty="0"/>
              <a:t>2</a:t>
            </a:r>
            <a:r>
              <a:rPr lang="en-GB" dirty="0"/>
              <a:t>SO</a:t>
            </a:r>
            <a:r>
              <a:rPr lang="en-GB" baseline="-25000" dirty="0"/>
              <a:t>4</a:t>
            </a:r>
            <a:r>
              <a:rPr lang="en-GB" dirty="0"/>
              <a:t>) electrolyte. In the discharge process electrons are pushed out of the cell as lead sulphate is formed at the negative electrode while the electrolyte is reduced to water.</a:t>
            </a:r>
          </a:p>
          <a:p>
            <a:r>
              <a:rPr lang="en-GB" dirty="0"/>
              <a:t>Lead-acid battery technology has been developed extensively. Upkeep requires minimal labour and its cost is low. The battery's available energy capacity is subject to a quick discharge resulting in a low life span and low energy density</a:t>
            </a:r>
          </a:p>
        </p:txBody>
      </p:sp>
      <p:pic>
        <p:nvPicPr>
          <p:cNvPr id="1031" name="Picture 7" descr="Photo-CarBattery.jpg">
            <a:extLst>
              <a:ext uri="{FF2B5EF4-FFF2-40B4-BE49-F238E27FC236}">
                <a16:creationId xmlns:a16="http://schemas.microsoft.com/office/drawing/2014/main" id="{B0B171BD-7CF2-43D0-9B7F-476A0129CF0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2286000"/>
            <a:ext cx="3625566" cy="3465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7651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CC75-B5EA-49B9-9F61-9A6F9FA8950F}"/>
              </a:ext>
            </a:extLst>
          </p:cNvPr>
          <p:cNvSpPr>
            <a:spLocks noGrp="1"/>
          </p:cNvSpPr>
          <p:nvPr>
            <p:ph type="title"/>
          </p:nvPr>
        </p:nvSpPr>
        <p:spPr/>
        <p:txBody>
          <a:bodyPr/>
          <a:lstStyle/>
          <a:p>
            <a:r>
              <a:rPr lang="en-GB" dirty="0"/>
              <a:t>Nickel-Cadmium Batteries</a:t>
            </a:r>
          </a:p>
        </p:txBody>
      </p:sp>
      <p:pic>
        <p:nvPicPr>
          <p:cNvPr id="1026" name="Picture 2" descr="NiCd various.jpg">
            <a:extLst>
              <a:ext uri="{FF2B5EF4-FFF2-40B4-BE49-F238E27FC236}">
                <a16:creationId xmlns:a16="http://schemas.microsoft.com/office/drawing/2014/main" id="{850EAC21-B43F-4F40-943A-649AC34ADC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2286000"/>
            <a:ext cx="4337538" cy="28194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A26AFB19-6593-487A-9136-96396C17A759}"/>
              </a:ext>
            </a:extLst>
          </p:cNvPr>
          <p:cNvSpPr/>
          <p:nvPr/>
        </p:nvSpPr>
        <p:spPr>
          <a:xfrm>
            <a:off x="5105400" y="2286000"/>
            <a:ext cx="3581400" cy="2862322"/>
          </a:xfrm>
          <a:prstGeom prst="rect">
            <a:avLst/>
          </a:prstGeom>
        </p:spPr>
        <p:txBody>
          <a:bodyPr wrap="square">
            <a:spAutoFit/>
          </a:bodyPr>
          <a:lstStyle/>
          <a:p>
            <a:r>
              <a:rPr lang="en-GB" dirty="0"/>
              <a:t>Nickel–cadmium battery (</a:t>
            </a:r>
            <a:r>
              <a:rPr lang="en-GB" dirty="0" err="1"/>
              <a:t>NiCd</a:t>
            </a:r>
            <a:r>
              <a:rPr lang="en-GB" dirty="0"/>
              <a:t>): Uses nickel oxide hydroxide and metallic cadmium as electrodes. Cadmium is a toxic element, and was banned for most uses by the European Union in 2004. Nickel–cadmium batteries have been almost completely replaced by nickel–metal hydride (NiMH) batteries.</a:t>
            </a:r>
          </a:p>
        </p:txBody>
      </p:sp>
    </p:spTree>
    <p:extLst>
      <p:ext uri="{BB962C8B-B14F-4D97-AF65-F5344CB8AC3E}">
        <p14:creationId xmlns:p14="http://schemas.microsoft.com/office/powerpoint/2010/main" val="22118978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E3024-A1E8-4512-A542-C0F0AF81163B}"/>
              </a:ext>
            </a:extLst>
          </p:cNvPr>
          <p:cNvSpPr>
            <a:spLocks noGrp="1"/>
          </p:cNvSpPr>
          <p:nvPr>
            <p:ph type="title"/>
          </p:nvPr>
        </p:nvSpPr>
        <p:spPr/>
        <p:txBody>
          <a:bodyPr/>
          <a:lstStyle/>
          <a:p>
            <a:r>
              <a:rPr lang="en-GB" dirty="0"/>
              <a:t>Nickel-Metal Hydride Batteries</a:t>
            </a:r>
          </a:p>
        </p:txBody>
      </p:sp>
      <p:sp>
        <p:nvSpPr>
          <p:cNvPr id="3" name="Content Placeholder 2">
            <a:extLst>
              <a:ext uri="{FF2B5EF4-FFF2-40B4-BE49-F238E27FC236}">
                <a16:creationId xmlns:a16="http://schemas.microsoft.com/office/drawing/2014/main" id="{614B992F-7BA3-4C2C-9AC2-ABCB40C48B0D}"/>
              </a:ext>
            </a:extLst>
          </p:cNvPr>
          <p:cNvSpPr>
            <a:spLocks noGrp="1"/>
          </p:cNvSpPr>
          <p:nvPr>
            <p:ph idx="1"/>
          </p:nvPr>
        </p:nvSpPr>
        <p:spPr>
          <a:xfrm>
            <a:off x="4267200" y="1676400"/>
            <a:ext cx="4419600" cy="5029200"/>
          </a:xfrm>
        </p:spPr>
        <p:txBody>
          <a:bodyPr>
            <a:normAutofit/>
          </a:bodyPr>
          <a:lstStyle/>
          <a:p>
            <a:pPr marL="0" indent="0">
              <a:buNone/>
            </a:pPr>
            <a:r>
              <a:rPr lang="en-GB" sz="2800" dirty="0"/>
              <a:t>Nickel–metal hydride battery (NiMH): First commercial types were available in 1989.[31] These are now a common consumer and industrial type. The battery has a hydrogen-absorbing alloy for the negative electrode instead of cadmium.</a:t>
            </a:r>
          </a:p>
        </p:txBody>
      </p:sp>
      <p:pic>
        <p:nvPicPr>
          <p:cNvPr id="2050" name="Picture 2" descr="Eneloop 6420.jpg">
            <a:extLst>
              <a:ext uri="{FF2B5EF4-FFF2-40B4-BE49-F238E27FC236}">
                <a16:creationId xmlns:a16="http://schemas.microsoft.com/office/drawing/2014/main" id="{67ED1B6E-C427-49D0-95DD-1DE6045FD0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057400"/>
            <a:ext cx="3622249" cy="3622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5343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75868-6F87-4941-BCCF-A426027D7E58}"/>
              </a:ext>
            </a:extLst>
          </p:cNvPr>
          <p:cNvSpPr>
            <a:spLocks noGrp="1"/>
          </p:cNvSpPr>
          <p:nvPr>
            <p:ph type="title"/>
          </p:nvPr>
        </p:nvSpPr>
        <p:spPr/>
        <p:txBody>
          <a:bodyPr/>
          <a:lstStyle/>
          <a:p>
            <a:r>
              <a:rPr lang="en-GB" dirty="0"/>
              <a:t>Lithium-Iron Battery</a:t>
            </a:r>
          </a:p>
        </p:txBody>
      </p:sp>
      <p:pic>
        <p:nvPicPr>
          <p:cNvPr id="3074" name="Picture 2" descr="Nokia Battery.jpg">
            <a:extLst>
              <a:ext uri="{FF2B5EF4-FFF2-40B4-BE49-F238E27FC236}">
                <a16:creationId xmlns:a16="http://schemas.microsoft.com/office/drawing/2014/main" id="{21599187-C5A5-4B6F-A701-AFDB1B0B03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2019300"/>
            <a:ext cx="4753282" cy="34671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46CFE3B-C6F9-48A4-8F36-60BC6362B941}"/>
              </a:ext>
            </a:extLst>
          </p:cNvPr>
          <p:cNvSpPr/>
          <p:nvPr/>
        </p:nvSpPr>
        <p:spPr>
          <a:xfrm>
            <a:off x="5257800" y="2019300"/>
            <a:ext cx="3429000" cy="3539430"/>
          </a:xfrm>
          <a:prstGeom prst="rect">
            <a:avLst/>
          </a:prstGeom>
        </p:spPr>
        <p:txBody>
          <a:bodyPr wrap="square">
            <a:spAutoFit/>
          </a:bodyPr>
          <a:lstStyle/>
          <a:p>
            <a:r>
              <a:rPr lang="en-GB" sz="2800" dirty="0"/>
              <a:t>Lithium-iron battery: The choice in many consumer electronics and have one of the best energy-to-mass ratios and a very slow self-discharge when not in use.</a:t>
            </a:r>
          </a:p>
        </p:txBody>
      </p:sp>
    </p:spTree>
    <p:extLst>
      <p:ext uri="{BB962C8B-B14F-4D97-AF65-F5344CB8AC3E}">
        <p14:creationId xmlns:p14="http://schemas.microsoft.com/office/powerpoint/2010/main" val="39029998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610</TotalTime>
  <Words>1526</Words>
  <Application>Microsoft Office PowerPoint</Application>
  <PresentationFormat>On-screen Show (4:3)</PresentationFormat>
  <Paragraphs>110</Paragraphs>
  <Slides>42</Slides>
  <Notes>12</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Times New Roman</vt:lpstr>
      <vt:lpstr>Office Theme</vt:lpstr>
      <vt:lpstr>Types of Energy</vt:lpstr>
      <vt:lpstr>Units of Energy</vt:lpstr>
      <vt:lpstr>SI Units of Energy and Power</vt:lpstr>
      <vt:lpstr>Kinetic and Potential Energy</vt:lpstr>
      <vt:lpstr>Ohms Law Triangle</vt:lpstr>
      <vt:lpstr>The Power Triangle</vt:lpstr>
      <vt:lpstr>Ohms Law Pie Chart</vt:lpstr>
      <vt:lpstr>Ohms Law Matrix Table</vt:lpstr>
      <vt:lpstr>Common Energy Units</vt:lpstr>
      <vt:lpstr>ELECTRICITY GENERATION</vt:lpstr>
      <vt:lpstr>World Electricity Generation </vt:lpstr>
      <vt:lpstr>Annual World Net Electricity Generation</vt:lpstr>
      <vt:lpstr>Renewables World Electricity Generation</vt:lpstr>
      <vt:lpstr>Renewables Annual Net World Electricity Generation</vt:lpstr>
      <vt:lpstr>British Electricity Mix</vt:lpstr>
      <vt:lpstr>Current Types (AC,DC etc)</vt:lpstr>
      <vt:lpstr>Three Phase Supply</vt:lpstr>
      <vt:lpstr>Power Factors</vt:lpstr>
      <vt:lpstr>Power Factor Calculation</vt:lpstr>
      <vt:lpstr>Beer Analogy for Power Factor</vt:lpstr>
      <vt:lpstr>Renewable Energy Comparison</vt:lpstr>
      <vt:lpstr>Potential Solar Energy</vt:lpstr>
      <vt:lpstr>Solar Cells Principle</vt:lpstr>
      <vt:lpstr>N(Negative) Doped Semiconductor Structure (Phosphorous in Silicon)</vt:lpstr>
      <vt:lpstr>Doping of Semiconductors N Type</vt:lpstr>
      <vt:lpstr>P(Positive) Doped Semiconductor Structure (Aluminium in Silicon)</vt:lpstr>
      <vt:lpstr>Doping of Semiconductors P Type</vt:lpstr>
      <vt:lpstr>PowerPoint Presentation</vt:lpstr>
      <vt:lpstr>Efficiencies of Solar Panels</vt:lpstr>
      <vt:lpstr>PowerPoint Presentation</vt:lpstr>
      <vt:lpstr>Horizontal and Verticle Wind Turbines </vt:lpstr>
      <vt:lpstr>The Wind Power Equation</vt:lpstr>
      <vt:lpstr>Wind Turbine Noise Levels</vt:lpstr>
      <vt:lpstr>Hydroelectricity</vt:lpstr>
      <vt:lpstr>Impulse Turbines</vt:lpstr>
      <vt:lpstr>Electric Power from Tidal Flows</vt:lpstr>
      <vt:lpstr>Geothermal Electric Power</vt:lpstr>
      <vt:lpstr>Chain of Conversion Efficiencies</vt:lpstr>
      <vt:lpstr>Lead Acid Battery</vt:lpstr>
      <vt:lpstr>Nickel-Cadmium Batteries</vt:lpstr>
      <vt:lpstr>Nickel-Metal Hydride Batteries</vt:lpstr>
      <vt:lpstr>Lithium-Iron Battery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Philip</dc:creator>
  <cp:lastModifiedBy>Arnaud Marotin</cp:lastModifiedBy>
  <cp:revision>100</cp:revision>
  <dcterms:created xsi:type="dcterms:W3CDTF">2006-08-16T00:00:00Z</dcterms:created>
  <dcterms:modified xsi:type="dcterms:W3CDTF">2019-03-12T18:02:46Z</dcterms:modified>
</cp:coreProperties>
</file>