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  <p:sldId id="267" r:id="rId9"/>
    <p:sldId id="268" r:id="rId10"/>
    <p:sldId id="264" r:id="rId11"/>
    <p:sldId id="278" r:id="rId12"/>
    <p:sldId id="277" r:id="rId13"/>
    <p:sldId id="279" r:id="rId14"/>
    <p:sldId id="283" r:id="rId15"/>
    <p:sldId id="280" r:id="rId16"/>
    <p:sldId id="281" r:id="rId17"/>
    <p:sldId id="269" r:id="rId18"/>
    <p:sldId id="282" r:id="rId19"/>
    <p:sldId id="270" r:id="rId20"/>
    <p:sldId id="271" r:id="rId21"/>
    <p:sldId id="272" r:id="rId22"/>
    <p:sldId id="273" r:id="rId23"/>
    <p:sldId id="274" r:id="rId24"/>
    <p:sldId id="285" r:id="rId25"/>
    <p:sldId id="28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  <a:srgbClr val="FF99FF"/>
    <a:srgbClr val="FFCC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-31531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>
            <a:normAutofit/>
          </a:bodyPr>
          <a:lstStyle>
            <a:lvl1pPr marL="0" indent="0" algn="l">
              <a:buNone/>
              <a:defRPr sz="36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77AE4A5-747C-4DF3-BFBB-C8CC903D704E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AA318AB-B6C4-4DF3-9EA6-85CA78D00D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google.co.uk/url?sa=i&amp;rct=j&amp;q=&amp;esrc=s&amp;source=images&amp;cd=&amp;ved=2ahUKEwjIwqL6osjgAhVw1-AKHQBGBqMQjRx6BAgBEAU&amp;url=https://commons.wikimedia.org/wiki/File:Perfume_dropper,_bracelet,_earrings,_and_headdress_leaves,_Ur,_early_Dynastic_III,_mid_3rd_millennium_BCE_-_Nelson-Atkins_Museum_of_Art_-_DSC08127.jpg&amp;psig=AOvVaw0UGJA9yl_Skn4kk5e0yyns&amp;ust=1550682038985562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970FC87-EA49-4CCE-B102-273B29562FA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70410" y="1152444"/>
            <a:ext cx="8266022" cy="5383334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2B3C0C37-14FC-41FA-82BC-97AE10E2E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706" y="5595636"/>
            <a:ext cx="3075182" cy="940142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HPAH5006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BBE6E8A3-4B2E-4B46-80C8-5B66A5999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232" y="139069"/>
            <a:ext cx="8077200" cy="916200"/>
          </a:xfrm>
        </p:spPr>
        <p:txBody>
          <a:bodyPr/>
          <a:lstStyle/>
          <a:p>
            <a:r>
              <a:rPr lang="en-GB" dirty="0"/>
              <a:t>Royal Tombs of Ur</a:t>
            </a:r>
          </a:p>
        </p:txBody>
      </p:sp>
    </p:spTree>
    <p:extLst>
      <p:ext uri="{BB962C8B-B14F-4D97-AF65-F5344CB8AC3E}">
        <p14:creationId xmlns:p14="http://schemas.microsoft.com/office/powerpoint/2010/main" val="24619635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A13F4-2E05-494F-A8F9-1D97C6D6D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and When?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990494-3028-4A50-895F-62632701E3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8874" y="1988840"/>
            <a:ext cx="3898776" cy="3599280"/>
          </a:xfrm>
        </p:spPr>
        <p:txBody>
          <a:bodyPr/>
          <a:lstStyle/>
          <a:p>
            <a:r>
              <a:rPr lang="en-GB" dirty="0"/>
              <a:t>Early Dynastic (I-III): 2900-2350 BC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Early Dynastic IIIA (c.2600-2400 BC)</a:t>
            </a:r>
          </a:p>
          <a:p>
            <a:r>
              <a:rPr lang="en-GB" dirty="0"/>
              <a:t>Akkadian: 2350-2100 BC</a:t>
            </a:r>
          </a:p>
          <a:p>
            <a:r>
              <a:rPr lang="en-GB" dirty="0"/>
              <a:t>Ur Dynasty III: 2100-2000/1950 BC</a:t>
            </a:r>
          </a:p>
        </p:txBody>
      </p:sp>
      <p:pic>
        <p:nvPicPr>
          <p:cNvPr id="6" name="Picture 3" descr="map 02.tif">
            <a:extLst>
              <a:ext uri="{FF2B5EF4-FFF2-40B4-BE49-F238E27FC236}">
                <a16:creationId xmlns:a16="http://schemas.microsoft.com/office/drawing/2014/main" id="{03429AEB-EC36-458B-B0D0-17A47F8BF7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984" y="2168175"/>
            <a:ext cx="4516647" cy="3383256"/>
          </a:xfrm>
          <a:prstGeom prst="rect">
            <a:avLst/>
          </a:prstGeom>
          <a:noFill/>
          <a:ln w="57150">
            <a:noFill/>
          </a:ln>
        </p:spPr>
      </p:pic>
    </p:spTree>
    <p:extLst>
      <p:ext uri="{BB962C8B-B14F-4D97-AF65-F5344CB8AC3E}">
        <p14:creationId xmlns:p14="http://schemas.microsoft.com/office/powerpoint/2010/main" val="4160719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B3595-C398-4B58-B631-10AF815CF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3D811-DC84-4005-80C0-A723C52D8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982" y="1844824"/>
            <a:ext cx="8229600" cy="4625609"/>
          </a:xfrm>
        </p:spPr>
        <p:txBody>
          <a:bodyPr/>
          <a:lstStyle/>
          <a:p>
            <a:pPr marL="454025"/>
            <a:r>
              <a:rPr lang="en-US" altLang="en-US" dirty="0"/>
              <a:t>Today we will focus on concepts associated with </a:t>
            </a:r>
            <a:r>
              <a:rPr lang="en-US" altLang="en-US" dirty="0">
                <a:solidFill>
                  <a:schemeClr val="accent1"/>
                </a:solidFill>
              </a:rPr>
              <a:t>materiality</a:t>
            </a:r>
          </a:p>
          <a:p>
            <a:pPr marL="454025"/>
            <a:r>
              <a:rPr lang="en-US" altLang="en-US" dirty="0"/>
              <a:t>We will explore the following concepts: </a:t>
            </a:r>
          </a:p>
          <a:p>
            <a:pPr marL="746633" lvl="1"/>
            <a:r>
              <a:rPr lang="en-US" altLang="en-US" dirty="0"/>
              <a:t>Material culture</a:t>
            </a:r>
          </a:p>
          <a:p>
            <a:pPr marL="746633" lvl="1"/>
            <a:r>
              <a:rPr lang="en-US" altLang="en-US" dirty="0"/>
              <a:t>Materiality</a:t>
            </a:r>
          </a:p>
          <a:p>
            <a:pPr marL="454025"/>
            <a:r>
              <a:rPr lang="en-US" altLang="en-US" dirty="0"/>
              <a:t>These concepts &amp; ideas will provide you with a lens through which you can view Mesopotamia &amp; other ancient civilizations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9416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E4D5AF-6DC4-4971-8B0E-A60DAB6C7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Material Culture?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8E51109-03DE-4F39-ADE3-D72F40DF86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8917" y="1882184"/>
            <a:ext cx="4546848" cy="4823416"/>
          </a:xfrm>
        </p:spPr>
        <p:txBody>
          <a:bodyPr>
            <a:normAutofit fontScale="85000" lnSpcReduction="10000"/>
          </a:bodyPr>
          <a:lstStyle/>
          <a:p>
            <a:pPr marL="454025"/>
            <a:r>
              <a:rPr lang="en-US" altLang="en-US" sz="3200" dirty="0"/>
              <a:t>Physical objects / things  created by people </a:t>
            </a:r>
          </a:p>
          <a:p>
            <a:pPr marL="454025"/>
            <a:r>
              <a:rPr lang="en-US" altLang="en-US" sz="3200" dirty="0"/>
              <a:t>Used by people to define their culture:</a:t>
            </a:r>
          </a:p>
          <a:p>
            <a:pPr marL="746633" lvl="1"/>
            <a:r>
              <a:rPr lang="en-US" altLang="en-US" sz="2800" dirty="0"/>
              <a:t>Pottery, temples, personal adornment etc.</a:t>
            </a:r>
          </a:p>
          <a:p>
            <a:pPr marL="454025"/>
            <a:r>
              <a:rPr lang="en-US" altLang="en-US" sz="3200" dirty="0"/>
              <a:t>The material manifestations of a culture imbued with meaning(s)</a:t>
            </a:r>
          </a:p>
          <a:p>
            <a:pPr marL="454025"/>
            <a:r>
              <a:rPr lang="en-US" altLang="en-US" sz="3200" dirty="0"/>
              <a:t>Used to define the self, identity &amp; the community</a:t>
            </a:r>
            <a:endParaRPr lang="en-GB" sz="3200" dirty="0"/>
          </a:p>
        </p:txBody>
      </p:sp>
      <p:pic>
        <p:nvPicPr>
          <p:cNvPr id="2050" name="Picture 2" descr="Image result for Ur early dynastic">
            <a:hlinkClick r:id="rId2"/>
            <a:extLst>
              <a:ext uri="{FF2B5EF4-FFF2-40B4-BE49-F238E27FC236}">
                <a16:creationId xmlns:a16="http://schemas.microsoft.com/office/drawing/2014/main" id="{724DB8ED-AE81-4CCB-8969-BC3907D902F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420888"/>
            <a:ext cx="3705011" cy="277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6D5D8B0-43A1-4A54-91FF-E54B82EC2673}"/>
              </a:ext>
            </a:extLst>
          </p:cNvPr>
          <p:cNvSpPr txBox="1"/>
          <p:nvPr/>
        </p:nvSpPr>
        <p:spPr>
          <a:xfrm>
            <a:off x="6660232" y="5445224"/>
            <a:ext cx="17921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“Things” from Ur</a:t>
            </a:r>
          </a:p>
        </p:txBody>
      </p:sp>
    </p:spTree>
    <p:extLst>
      <p:ext uri="{BB962C8B-B14F-4D97-AF65-F5344CB8AC3E}">
        <p14:creationId xmlns:p14="http://schemas.microsoft.com/office/powerpoint/2010/main" val="2431983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A4145-10C6-4424-888E-E7E4FD534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Study Material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7ECEF-4930-4629-BE9A-6C9D299B08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79400"/>
          </a:xfrm>
        </p:spPr>
        <p:txBody>
          <a:bodyPr/>
          <a:lstStyle/>
          <a:p>
            <a:pPr marL="454025">
              <a:lnSpc>
                <a:spcPct val="90000"/>
              </a:lnSpc>
            </a:pPr>
            <a:r>
              <a:rPr lang="en-US" altLang="en-US" sz="2700" dirty="0"/>
              <a:t>Material culture can show us what was important to people in the past</a:t>
            </a:r>
          </a:p>
          <a:p>
            <a:pPr marL="454025">
              <a:lnSpc>
                <a:spcPct val="90000"/>
              </a:lnSpc>
            </a:pPr>
            <a:r>
              <a:rPr lang="en-US" altLang="en-US" sz="2700" dirty="0"/>
              <a:t>It throws a light on past lived experiences:</a:t>
            </a:r>
          </a:p>
          <a:p>
            <a:pPr marL="746633" lvl="1">
              <a:lnSpc>
                <a:spcPct val="90000"/>
              </a:lnSpc>
            </a:pPr>
            <a:r>
              <a:rPr lang="en-US" altLang="en-US" sz="2300" dirty="0"/>
              <a:t>Their tactile engagement with things</a:t>
            </a:r>
          </a:p>
          <a:p>
            <a:pPr marL="746633" lvl="1">
              <a:lnSpc>
                <a:spcPct val="90000"/>
              </a:lnSpc>
            </a:pPr>
            <a:r>
              <a:rPr lang="en-US" altLang="en-US" sz="2300" dirty="0"/>
              <a:t>How their material world was shaped</a:t>
            </a:r>
          </a:p>
          <a:p>
            <a:pPr marL="454025">
              <a:lnSpc>
                <a:spcPct val="90000"/>
              </a:lnSpc>
            </a:pPr>
            <a:r>
              <a:rPr lang="en-US" altLang="en-US" sz="2700" dirty="0"/>
              <a:t>Helps us understand how &amp; what people prioritized &amp; valued</a:t>
            </a:r>
            <a:endParaRPr lang="en-GB" sz="27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ACDA52A-613A-4C11-9DBD-7EB59BE667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47333" y="1628801"/>
            <a:ext cx="2253060" cy="424847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F3B8B54-183C-4186-A389-3DC24F424BBE}"/>
              </a:ext>
            </a:extLst>
          </p:cNvPr>
          <p:cNvSpPr txBox="1"/>
          <p:nvPr/>
        </p:nvSpPr>
        <p:spPr>
          <a:xfrm>
            <a:off x="5847333" y="6090088"/>
            <a:ext cx="2454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ED stature from Nippur,</a:t>
            </a:r>
          </a:p>
          <a:p>
            <a:r>
              <a:rPr lang="en-GB" dirty="0"/>
              <a:t>temple of Inanna</a:t>
            </a:r>
          </a:p>
        </p:txBody>
      </p:sp>
    </p:spTree>
    <p:extLst>
      <p:ext uri="{BB962C8B-B14F-4D97-AF65-F5344CB8AC3E}">
        <p14:creationId xmlns:p14="http://schemas.microsoft.com/office/powerpoint/2010/main" val="3067563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D74255B-FD6D-439F-8089-4891F1B17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 Culture Studies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EF0DB9-D8C4-4F18-A50D-B558E36E3C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698606"/>
            <a:ext cx="4968552" cy="5006993"/>
          </a:xfrm>
        </p:spPr>
        <p:txBody>
          <a:bodyPr>
            <a:normAutofit/>
          </a:bodyPr>
          <a:lstStyle/>
          <a:p>
            <a:r>
              <a:rPr lang="en-GB" dirty="0"/>
              <a:t>Focuses attention on the things/objects made by people</a:t>
            </a:r>
          </a:p>
          <a:p>
            <a:r>
              <a:rPr lang="en-GB" dirty="0"/>
              <a:t>Anthropocentric approach:</a:t>
            </a:r>
          </a:p>
          <a:p>
            <a:pPr lvl="1"/>
            <a:r>
              <a:rPr lang="en-US" dirty="0"/>
              <a:t>Objects created by, belonging to &amp; imbued with meaning by </a:t>
            </a:r>
            <a:r>
              <a:rPr lang="en-US" dirty="0">
                <a:solidFill>
                  <a:schemeClr val="accent1"/>
                </a:solidFill>
              </a:rPr>
              <a:t>people</a:t>
            </a:r>
            <a:endParaRPr lang="en-GB" dirty="0">
              <a:solidFill>
                <a:schemeClr val="accent1"/>
              </a:solidFill>
            </a:endParaRPr>
          </a:p>
          <a:p>
            <a:r>
              <a:rPr lang="en-GB" dirty="0"/>
              <a:t>Explores how objects are socialised within people’s lives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74224A-64FA-48C1-9988-E999A0AA0C96}"/>
              </a:ext>
            </a:extLst>
          </p:cNvPr>
          <p:cNvSpPr txBox="1"/>
          <p:nvPr/>
        </p:nvSpPr>
        <p:spPr>
          <a:xfrm>
            <a:off x="5857260" y="5989707"/>
            <a:ext cx="2182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Statue of worshipper</a:t>
            </a: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7D28425B-8DB4-42CF-883F-1FAFA0E6FAC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12160" y="1988840"/>
            <a:ext cx="1872208" cy="3816424"/>
          </a:xfrm>
        </p:spPr>
      </p:pic>
    </p:spTree>
    <p:extLst>
      <p:ext uri="{BB962C8B-B14F-4D97-AF65-F5344CB8AC3E}">
        <p14:creationId xmlns:p14="http://schemas.microsoft.com/office/powerpoint/2010/main" val="1795082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0F444-DA60-48B3-A76C-B9BDB2F5A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7A993-0183-43EA-95EC-7E910F09B9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72815"/>
            <a:ext cx="4608512" cy="4787649"/>
          </a:xfrm>
        </p:spPr>
        <p:txBody>
          <a:bodyPr>
            <a:normAutofit/>
          </a:bodyPr>
          <a:lstStyle/>
          <a:p>
            <a:r>
              <a:rPr lang="en-GB" dirty="0"/>
              <a:t>Describes the quality, character or properties of the material from which a thing is made</a:t>
            </a:r>
          </a:p>
          <a:p>
            <a:pPr lvl="1"/>
            <a:r>
              <a:rPr lang="en-GB" dirty="0"/>
              <a:t>Material-ness / thingness</a:t>
            </a:r>
          </a:p>
          <a:p>
            <a:r>
              <a:rPr lang="en-GB" dirty="0"/>
              <a:t>Explores the entanglement of people &amp; objects &amp; how the two  shape each other in recursive relationships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0F4409BF-CDE7-4938-82FD-404904709B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220073" y="1772815"/>
            <a:ext cx="3466728" cy="4699031"/>
          </a:xfrm>
        </p:spPr>
      </p:pic>
    </p:spTree>
    <p:extLst>
      <p:ext uri="{BB962C8B-B14F-4D97-AF65-F5344CB8AC3E}">
        <p14:creationId xmlns:p14="http://schemas.microsoft.com/office/powerpoint/2010/main" val="2109268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BC038-7F27-40C5-B2CA-D89EA4B3E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 Power (Bennett 2010)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52744-94CB-4B0B-9BE4-217393FEB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536504" cy="4823416"/>
          </a:xfrm>
        </p:spPr>
        <p:txBody>
          <a:bodyPr>
            <a:normAutofit/>
          </a:bodyPr>
          <a:lstStyle/>
          <a:p>
            <a:r>
              <a:rPr lang="en-GB" dirty="0"/>
              <a:t>“The curious ability of inanimate things to animate, act, to produce effects dramatic &amp; subtle” (</a:t>
            </a:r>
            <a:r>
              <a:rPr lang="en-GB" dirty="0" smtClean="0"/>
              <a:t>Bennett </a:t>
            </a:r>
            <a:r>
              <a:rPr lang="en-GB" dirty="0"/>
              <a:t>2010, 6)</a:t>
            </a:r>
          </a:p>
          <a:p>
            <a:r>
              <a:rPr lang="en-GB" dirty="0"/>
              <a:t>Things have agency:</a:t>
            </a:r>
          </a:p>
          <a:p>
            <a:pPr lvl="1"/>
            <a:r>
              <a:rPr lang="en-GB" dirty="0"/>
              <a:t>It is materiality – the physicality  [vitality] of matter – that gives things agency” (Boivin 2008, 129)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E1C3363-29AF-4584-9EEA-1B4C3DC7B9E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868144" y="1599744"/>
            <a:ext cx="2604748" cy="4742912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B441D95-7D33-4A74-ADB0-60A19C326F7D}"/>
              </a:ext>
            </a:extLst>
          </p:cNvPr>
          <p:cNvSpPr txBox="1"/>
          <p:nvPr/>
        </p:nvSpPr>
        <p:spPr>
          <a:xfrm>
            <a:off x="6302492" y="6151602"/>
            <a:ext cx="17360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Pu-Abi’s apparel</a:t>
            </a:r>
          </a:p>
        </p:txBody>
      </p:sp>
    </p:spTree>
    <p:extLst>
      <p:ext uri="{BB962C8B-B14F-4D97-AF65-F5344CB8AC3E}">
        <p14:creationId xmlns:p14="http://schemas.microsoft.com/office/powerpoint/2010/main" val="2187234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Craft Specialisation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79400"/>
          </a:xfrm>
        </p:spPr>
        <p:txBody>
          <a:bodyPr>
            <a:normAutofit/>
          </a:bodyPr>
          <a:lstStyle/>
          <a:p>
            <a:r>
              <a:rPr lang="en-GB" dirty="0"/>
              <a:t>“The excitement of the exotic, the pleasure of the beautiful, &amp; the significance of the symbolic”</a:t>
            </a:r>
          </a:p>
          <a:p>
            <a:pPr marL="118872" indent="0">
              <a:buNone/>
            </a:pPr>
            <a:r>
              <a:rPr lang="en-GB" dirty="0"/>
              <a:t>    (</a:t>
            </a:r>
            <a:r>
              <a:rPr lang="en-GB" dirty="0" err="1"/>
              <a:t>Brumfiel</a:t>
            </a:r>
            <a:r>
              <a:rPr lang="en-GB" dirty="0"/>
              <a:t> &amp; Earle 1987: 8)</a:t>
            </a:r>
          </a:p>
          <a:p>
            <a:r>
              <a:rPr lang="en-GB" dirty="0"/>
              <a:t>Links between craft specialization, long distance &amp; the emergence of social complexity (elites)</a:t>
            </a:r>
          </a:p>
        </p:txBody>
      </p:sp>
      <p:pic>
        <p:nvPicPr>
          <p:cNvPr id="9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635991"/>
            <a:ext cx="2879598" cy="4463376"/>
          </a:xfrm>
        </p:spPr>
      </p:pic>
      <p:sp>
        <p:nvSpPr>
          <p:cNvPr id="10" name="TextBox 9"/>
          <p:cNvSpPr txBox="1"/>
          <p:nvPr/>
        </p:nvSpPr>
        <p:spPr>
          <a:xfrm>
            <a:off x="5723767" y="63318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“ram in a thicket”, Ur</a:t>
            </a:r>
          </a:p>
        </p:txBody>
      </p:sp>
    </p:spTree>
    <p:extLst>
      <p:ext uri="{BB962C8B-B14F-4D97-AF65-F5344CB8AC3E}">
        <p14:creationId xmlns:p14="http://schemas.microsoft.com/office/powerpoint/2010/main" val="136223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Royal Cemetery of Ur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7514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Cemetery: in use for some 500 years</a:t>
            </a:r>
          </a:p>
          <a:p>
            <a:r>
              <a:rPr lang="en-GB" dirty="0"/>
              <a:t>Some 1850 burials were excavated, mostly simple inhumations</a:t>
            </a:r>
          </a:p>
          <a:p>
            <a:r>
              <a:rPr lang="en-GB" dirty="0"/>
              <a:t>153 graves (482 burials) = </a:t>
            </a:r>
            <a:r>
              <a:rPr lang="en-GB" dirty="0">
                <a:solidFill>
                  <a:srgbClr val="FFC000"/>
                </a:solidFill>
              </a:rPr>
              <a:t>ED IIIA</a:t>
            </a:r>
          </a:p>
          <a:p>
            <a:r>
              <a:rPr lang="en-GB" dirty="0"/>
              <a:t>Associated with temple of </a:t>
            </a:r>
            <a:r>
              <a:rPr lang="en-GB" dirty="0" err="1"/>
              <a:t>Nanna</a:t>
            </a:r>
            <a:endParaRPr lang="en-GB" dirty="0"/>
          </a:p>
          <a:p>
            <a:r>
              <a:rPr lang="en-GB" dirty="0"/>
              <a:t>16 graves are deemed royal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772816"/>
            <a:ext cx="3333750" cy="4448175"/>
          </a:xfrm>
        </p:spPr>
      </p:pic>
    </p:spTree>
    <p:extLst>
      <p:ext uri="{BB962C8B-B14F-4D97-AF65-F5344CB8AC3E}">
        <p14:creationId xmlns:p14="http://schemas.microsoft.com/office/powerpoint/2010/main" val="2160166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Royal Cemetery of 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Identification of “royal tombs”?</a:t>
            </a:r>
          </a:p>
          <a:p>
            <a:r>
              <a:rPr lang="en-GB" dirty="0"/>
              <a:t>Construction of tomb:</a:t>
            </a:r>
          </a:p>
          <a:p>
            <a:pPr lvl="1"/>
            <a:r>
              <a:rPr lang="en-GB" dirty="0"/>
              <a:t>Large chambers of  stone/brick</a:t>
            </a:r>
          </a:p>
          <a:p>
            <a:r>
              <a:rPr lang="en-GB" dirty="0"/>
              <a:t>Simultaneous burials of up to 75 individuals (human sacrifice)</a:t>
            </a:r>
          </a:p>
          <a:p>
            <a:r>
              <a:rPr lang="en-GB" dirty="0"/>
              <a:t>Two tombs had inscriptions with term </a:t>
            </a:r>
            <a:r>
              <a:rPr lang="en-GB" i="1" dirty="0" err="1">
                <a:solidFill>
                  <a:srgbClr val="FFC000"/>
                </a:solidFill>
              </a:rPr>
              <a:t>lugal</a:t>
            </a:r>
            <a:endParaRPr lang="en-GB" dirty="0">
              <a:solidFill>
                <a:srgbClr val="FFC000"/>
              </a:solidFill>
            </a:endParaRP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5" y="2060848"/>
            <a:ext cx="3781581" cy="3168352"/>
          </a:xfrm>
          <a:ln w="38100">
            <a:solidFill>
              <a:srgbClr val="FFC000"/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6966845" y="5432476"/>
            <a:ext cx="15710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Tomb PG 779</a:t>
            </a:r>
          </a:p>
        </p:txBody>
      </p:sp>
    </p:spTree>
    <p:extLst>
      <p:ext uri="{BB962C8B-B14F-4D97-AF65-F5344CB8AC3E}">
        <p14:creationId xmlns:p14="http://schemas.microsoft.com/office/powerpoint/2010/main" val="327257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Grave goods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176464" cy="33843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Richly equipped with array of grave goods:</a:t>
            </a:r>
          </a:p>
          <a:p>
            <a:pPr lvl="1"/>
            <a:r>
              <a:rPr lang="en-GB" dirty="0"/>
              <a:t> Jewellery</a:t>
            </a:r>
          </a:p>
          <a:p>
            <a:pPr lvl="1"/>
            <a:r>
              <a:rPr lang="en-GB" dirty="0"/>
              <a:t>Vases/vessels: metal, shell &amp; stone</a:t>
            </a:r>
          </a:p>
          <a:p>
            <a:pPr lvl="1"/>
            <a:r>
              <a:rPr lang="en-GB" dirty="0"/>
              <a:t>Tools &amp; weapons</a:t>
            </a:r>
          </a:p>
          <a:p>
            <a:r>
              <a:rPr lang="en-GB" dirty="0"/>
              <a:t>Removal of wealth from circulation</a:t>
            </a:r>
          </a:p>
        </p:txBody>
      </p:sp>
      <p:pic>
        <p:nvPicPr>
          <p:cNvPr id="5" name="Content Placeholder 4" descr="silver cups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548680"/>
            <a:ext cx="4410490" cy="3528392"/>
          </a:xfrm>
        </p:spPr>
      </p:pic>
      <p:pic>
        <p:nvPicPr>
          <p:cNvPr id="6" name="Picture 5" descr="necklace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4860032" y="4437112"/>
            <a:ext cx="3924363" cy="2088232"/>
          </a:xfrm>
          <a:prstGeom prst="rect">
            <a:avLst/>
          </a:prstGeom>
        </p:spPr>
      </p:pic>
      <p:pic>
        <p:nvPicPr>
          <p:cNvPr id="7" name="Picture 6" descr="dagger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 rot="5400000">
            <a:off x="1514119" y="3899511"/>
            <a:ext cx="1651265" cy="37444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9CA8DF-0366-4F42-AC8B-A0DA0BEBB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PG800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038D86-F22F-4C42-86B2-0208FBBF01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7514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Limestone slabs &amp; mudbrick chamber, 4.35 x 2.8m </a:t>
            </a:r>
          </a:p>
          <a:p>
            <a:r>
              <a:rPr lang="en-GB" dirty="0"/>
              <a:t>Burial of a woman placed on a raised bench – </a:t>
            </a:r>
            <a:r>
              <a:rPr lang="en-GB" dirty="0" err="1"/>
              <a:t>Puabi</a:t>
            </a:r>
            <a:endParaRPr lang="en-GB" dirty="0"/>
          </a:p>
          <a:p>
            <a:pPr lvl="1"/>
            <a:r>
              <a:rPr lang="en-GB" dirty="0"/>
              <a:t>Identified by a lapis </a:t>
            </a:r>
            <a:r>
              <a:rPr lang="en-GB" dirty="0" smtClean="0"/>
              <a:t>cylinder </a:t>
            </a:r>
            <a:r>
              <a:rPr lang="en-GB" dirty="0"/>
              <a:t>seal bearing her name &amp; title </a:t>
            </a:r>
            <a:r>
              <a:rPr lang="en-GB" i="1" dirty="0" err="1"/>
              <a:t>nin</a:t>
            </a:r>
            <a:endParaRPr lang="en-GB" dirty="0"/>
          </a:p>
          <a:p>
            <a:pPr lvl="1"/>
            <a:r>
              <a:rPr lang="en-GB" dirty="0"/>
              <a:t>Wearing elaborate gold headdress &amp; jewellery</a:t>
            </a:r>
          </a:p>
          <a:p>
            <a:r>
              <a:rPr lang="en-GB" dirty="0"/>
              <a:t>One of the richest burials in the cemetery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2D63DF19-1B90-493B-BEEE-66C1578D73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7310" y="1988840"/>
            <a:ext cx="3393552" cy="4048449"/>
          </a:xfrm>
        </p:spPr>
      </p:pic>
    </p:spTree>
    <p:extLst>
      <p:ext uri="{BB962C8B-B14F-4D97-AF65-F5344CB8AC3E}">
        <p14:creationId xmlns:p14="http://schemas.microsoft.com/office/powerpoint/2010/main" val="1194046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A6768-DC1F-4C22-838C-994B5F7DD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PG800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9570B74D-C912-4017-8882-9054FF5CBEE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774184"/>
            <a:ext cx="3106688" cy="4874722"/>
          </a:xfr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2875DD-3903-4711-9A2C-E730F24C1B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82341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Two skeletons crouched or lay on the tomb floor at the head &amp; foot of the raised platform</a:t>
            </a:r>
          </a:p>
          <a:p>
            <a:r>
              <a:rPr lang="en-GB" dirty="0"/>
              <a:t>Wearing elaborate headdresses, </a:t>
            </a:r>
          </a:p>
          <a:p>
            <a:pPr lvl="1"/>
            <a:r>
              <a:rPr lang="en-GB" dirty="0" smtClean="0"/>
              <a:t>Ladies-in-waiting </a:t>
            </a:r>
            <a:r>
              <a:rPr lang="en-GB" dirty="0"/>
              <a:t>to Pu-</a:t>
            </a:r>
            <a:r>
              <a:rPr lang="en-GB" dirty="0" err="1"/>
              <a:t>abi</a:t>
            </a:r>
            <a:r>
              <a:rPr lang="en-GB" dirty="0"/>
              <a:t>? </a:t>
            </a:r>
          </a:p>
          <a:p>
            <a:r>
              <a:rPr lang="en-GB" dirty="0"/>
              <a:t>Third skeleton lay alongside the bier</a:t>
            </a:r>
          </a:p>
          <a:p>
            <a:r>
              <a:rPr lang="en-GB" dirty="0"/>
              <a:t>Male? Associated with small knives &amp; a whetstone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6C30CC3-53D3-4CE2-B2B9-7BE0B2FE73A6}"/>
              </a:ext>
            </a:extLst>
          </p:cNvPr>
          <p:cNvSpPr txBox="1"/>
          <p:nvPr/>
        </p:nvSpPr>
        <p:spPr>
          <a:xfrm>
            <a:off x="7452927" y="5013176"/>
            <a:ext cx="111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663300"/>
                </a:solidFill>
              </a:rPr>
              <a:t>Death pit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CB66A6E-D471-4C97-947E-040C3CD91BFA}"/>
              </a:ext>
            </a:extLst>
          </p:cNvPr>
          <p:cNvSpPr txBox="1"/>
          <p:nvPr/>
        </p:nvSpPr>
        <p:spPr>
          <a:xfrm>
            <a:off x="7884368" y="2276872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663300"/>
                </a:solidFill>
              </a:rPr>
              <a:t>PG800</a:t>
            </a:r>
          </a:p>
        </p:txBody>
      </p:sp>
    </p:spTree>
    <p:extLst>
      <p:ext uri="{BB962C8B-B14F-4D97-AF65-F5344CB8AC3E}">
        <p14:creationId xmlns:p14="http://schemas.microsoft.com/office/powerpoint/2010/main" val="12683697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744E8-A254-48FD-A525-99F344FC5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PG789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99661-FAF3-4025-B95D-F8564B69D24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Chamber of stone &amp; mudbrick, 4m by 1.8m</a:t>
            </a:r>
          </a:p>
          <a:p>
            <a:r>
              <a:rPr lang="en-GB" dirty="0"/>
              <a:t>Built next to PG800 at same level</a:t>
            </a:r>
          </a:p>
          <a:p>
            <a:r>
              <a:rPr lang="en-GB" dirty="0"/>
              <a:t>Only fragments of bones recovered</a:t>
            </a:r>
          </a:p>
          <a:p>
            <a:r>
              <a:rPr lang="en-GB" dirty="0"/>
              <a:t>Finds included:</a:t>
            </a:r>
          </a:p>
          <a:p>
            <a:pPr lvl="1"/>
            <a:r>
              <a:rPr lang="en-GB" dirty="0"/>
              <a:t>Silver boat</a:t>
            </a:r>
          </a:p>
          <a:p>
            <a:pPr lvl="1"/>
            <a:r>
              <a:rPr lang="en-GB" dirty="0"/>
              <a:t>Ram in thicket: lower part of a stand burnt in burial ritual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72CC24B-805B-4223-8B69-65A39C37604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04203"/>
            <a:ext cx="4038600" cy="1865404"/>
          </a:xfrm>
        </p:spPr>
      </p:pic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86E64020-BBFF-4289-9E21-6305984E944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492896"/>
            <a:ext cx="2485846" cy="3853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799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Meskalamdug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Meskalamdug</a:t>
            </a:r>
            <a:r>
              <a:rPr lang="en-GB" dirty="0"/>
              <a:t>: King of Ur &amp; also of </a:t>
            </a:r>
            <a:r>
              <a:rPr lang="en-GB" dirty="0">
                <a:solidFill>
                  <a:srgbClr val="FFC000"/>
                </a:solidFill>
              </a:rPr>
              <a:t>Kish </a:t>
            </a:r>
            <a:r>
              <a:rPr lang="en-GB" dirty="0"/>
              <a:t>(buried in PG 789)</a:t>
            </a:r>
          </a:p>
          <a:p>
            <a:r>
              <a:rPr lang="en-GB" dirty="0"/>
              <a:t>Father of </a:t>
            </a:r>
            <a:r>
              <a:rPr lang="en-GB" dirty="0" err="1"/>
              <a:t>Mes</a:t>
            </a:r>
            <a:r>
              <a:rPr lang="en-GB" dirty="0"/>
              <a:t>-</a:t>
            </a:r>
            <a:r>
              <a:rPr lang="en-GB" dirty="0" err="1"/>
              <a:t>ana</a:t>
            </a:r>
            <a:r>
              <a:rPr lang="en-GB" dirty="0"/>
              <a:t>-pada, know from </a:t>
            </a:r>
            <a:r>
              <a:rPr lang="en-GB" dirty="0">
                <a:solidFill>
                  <a:srgbClr val="FFC000"/>
                </a:solidFill>
              </a:rPr>
              <a:t>Sumerian King List </a:t>
            </a:r>
            <a:r>
              <a:rPr lang="en-GB" dirty="0"/>
              <a:t>&amp; Mari</a:t>
            </a:r>
          </a:p>
          <a:p>
            <a:r>
              <a:rPr lang="en-GB" dirty="0"/>
              <a:t>Introduced practice of interment of retainers &amp; musicians:</a:t>
            </a:r>
          </a:p>
          <a:p>
            <a:pPr lvl="1"/>
            <a:r>
              <a:rPr lang="en-GB" dirty="0"/>
              <a:t>Reflecting his special status as King of Kish</a:t>
            </a:r>
          </a:p>
        </p:txBody>
      </p:sp>
      <p:pic>
        <p:nvPicPr>
          <p:cNvPr id="5" name="Content Placeholder 4" descr="meskalamdug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2220" y="1988841"/>
            <a:ext cx="3696411" cy="3024336"/>
          </a:xfrm>
        </p:spPr>
      </p:pic>
      <p:sp>
        <p:nvSpPr>
          <p:cNvPr id="6" name="TextBox 5"/>
          <p:cNvSpPr txBox="1"/>
          <p:nvPr/>
        </p:nvSpPr>
        <p:spPr>
          <a:xfrm>
            <a:off x="5220072" y="5085184"/>
            <a:ext cx="3267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Golden Helmet of </a:t>
            </a:r>
            <a:r>
              <a:rPr lang="en-GB" dirty="0" err="1"/>
              <a:t>Meskalamdug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Great Death Pit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896544" cy="4752528"/>
          </a:xfrm>
        </p:spPr>
        <p:txBody>
          <a:bodyPr>
            <a:normAutofit/>
          </a:bodyPr>
          <a:lstStyle/>
          <a:p>
            <a:r>
              <a:rPr lang="en-GB" dirty="0"/>
              <a:t>Simultaneous mass burial of 74 individuals</a:t>
            </a:r>
          </a:p>
          <a:p>
            <a:pPr lvl="1"/>
            <a:r>
              <a:rPr lang="en-GB" dirty="0"/>
              <a:t>Finely adorned headdresses, musicians with instruments</a:t>
            </a:r>
          </a:p>
          <a:p>
            <a:pPr lvl="1"/>
            <a:r>
              <a:rPr lang="en-GB" dirty="0"/>
              <a:t>Each with small cup (Woolley – drugged potion)</a:t>
            </a:r>
          </a:p>
          <a:p>
            <a:r>
              <a:rPr lang="en-GB" dirty="0">
                <a:solidFill>
                  <a:srgbClr val="FFC000"/>
                </a:solidFill>
              </a:rPr>
              <a:t>Epic of Gilgamesh:</a:t>
            </a:r>
          </a:p>
          <a:p>
            <a:pPr lvl="1"/>
            <a:r>
              <a:rPr lang="en-GB" dirty="0"/>
              <a:t>Buried with wife, son (?), favourite concubine, minstrel, cup-bearers, barber, courtier &amp; retainers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pg1237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012160" y="450167"/>
            <a:ext cx="2844691" cy="2952328"/>
          </a:xfrm>
        </p:spPr>
      </p:pic>
      <p:sp>
        <p:nvSpPr>
          <p:cNvPr id="6" name="TextBox 5"/>
          <p:cNvSpPr txBox="1"/>
          <p:nvPr/>
        </p:nvSpPr>
        <p:spPr>
          <a:xfrm>
            <a:off x="7146866" y="3446542"/>
            <a:ext cx="1533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Tomb PG 1237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A38477-D2AB-427F-99B4-B6AEB6417C4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465503" y="4130482"/>
            <a:ext cx="2448272" cy="2187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F88EDC-CD92-40A4-AD8C-0A5FFC822FFB}"/>
              </a:ext>
            </a:extLst>
          </p:cNvPr>
          <p:cNvSpPr txBox="1"/>
          <p:nvPr/>
        </p:nvSpPr>
        <p:spPr>
          <a:xfrm>
            <a:off x="5292080" y="6336268"/>
            <a:ext cx="3203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Crushed skull of female retainer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C7BE5-9ABE-420C-8431-683DEF1CB8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Great Death Pit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10C12EB5-C2BD-40B6-B66E-B707167914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13826" cy="1943096"/>
          </a:xfrm>
        </p:spPr>
        <p:txBody>
          <a:bodyPr/>
          <a:lstStyle/>
          <a:p>
            <a:r>
              <a:rPr lang="en-GB" dirty="0"/>
              <a:t>Finds include lyre</a:t>
            </a:r>
          </a:p>
          <a:p>
            <a:r>
              <a:rPr lang="en-GB" dirty="0"/>
              <a:t>Gold drinking vessels</a:t>
            </a:r>
          </a:p>
          <a:p>
            <a:r>
              <a:rPr lang="en-GB" dirty="0"/>
              <a:t>Stone (calcite) vessels</a:t>
            </a:r>
          </a:p>
          <a:p>
            <a:r>
              <a:rPr lang="en-GB" dirty="0"/>
              <a:t>Decorated sledge</a:t>
            </a:r>
          </a:p>
        </p:txBody>
      </p:sp>
      <p:pic>
        <p:nvPicPr>
          <p:cNvPr id="13" name="Content Placeholder 5">
            <a:extLst>
              <a:ext uri="{FF2B5EF4-FFF2-40B4-BE49-F238E27FC236}">
                <a16:creationId xmlns:a16="http://schemas.microsoft.com/office/drawing/2014/main" id="{6A781467-9A24-418A-9896-DDD071C274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48680"/>
            <a:ext cx="4038600" cy="2692400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67ABA08-E2BB-4F2B-A5D2-AED78944B6AB}"/>
              </a:ext>
            </a:extLst>
          </p:cNvPr>
          <p:cNvSpPr txBox="1"/>
          <p:nvPr/>
        </p:nvSpPr>
        <p:spPr>
          <a:xfrm>
            <a:off x="5097642" y="3277907"/>
            <a:ext cx="16276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Reconstruction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59D2E9E-4DB4-4073-B038-166F6AEAD7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7799" y="3616921"/>
            <a:ext cx="1627690" cy="293517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FE6DFDC-DE6F-4F39-BEF6-0AA117F2B6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3498" y="4365104"/>
            <a:ext cx="2718450" cy="171942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509E378-2AC6-4E9A-A805-9F9C8C6BDBB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82386" y="5020538"/>
            <a:ext cx="2003312" cy="153587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A7E184C-DC17-4063-9C2F-F0FF7CC85AC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542" y="3932277"/>
            <a:ext cx="2025326" cy="1535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044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2188F-322C-460F-ADC4-3CC8FDA67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Agency of Materials at 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301F1-C735-42BD-90AD-A9AF12CF7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75191"/>
            <a:ext cx="8496944" cy="4927361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“the creation of a material world of luxury &amp; performance” (Steel 2017, 197)</a:t>
            </a:r>
          </a:p>
          <a:p>
            <a:r>
              <a:rPr lang="en-GB" dirty="0"/>
              <a:t> “the aesthetic qualities of socially valued goods captures the way in which the form, colour, ornamentation, polish, &amp; tactile qualities of an item compel the viewer to desire it’” (Spielman 2002 , 200) </a:t>
            </a:r>
          </a:p>
          <a:p>
            <a:r>
              <a:rPr lang="en-GB" dirty="0"/>
              <a:t>Chose specific materials for their ability to evoke a visceral &amp; emotional response, both visual &amp; tactile</a:t>
            </a:r>
          </a:p>
          <a:p>
            <a:r>
              <a:rPr lang="en-GB" dirty="0"/>
              <a:t>The materials (as much as the crafted objects) were actants:</a:t>
            </a:r>
          </a:p>
          <a:p>
            <a:pPr lvl="1"/>
            <a:r>
              <a:rPr lang="en-GB" dirty="0"/>
              <a:t>Agentive capacities &amp; the ability to shape &amp; inform actions of human actors</a:t>
            </a:r>
          </a:p>
        </p:txBody>
      </p:sp>
    </p:spTree>
    <p:extLst>
      <p:ext uri="{BB962C8B-B14F-4D97-AF65-F5344CB8AC3E}">
        <p14:creationId xmlns:p14="http://schemas.microsoft.com/office/powerpoint/2010/main" val="342837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FEE019D-0583-4517-B3A7-84D23E26D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Agency of Materials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BB2D8F-4F55-49BA-BC93-F80DA4C89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1746" y="1772816"/>
            <a:ext cx="4554270" cy="47525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Lustrous, iridescent qualities &amp; colour </a:t>
            </a:r>
          </a:p>
          <a:p>
            <a:r>
              <a:rPr lang="en-GB" dirty="0"/>
              <a:t>“the exemplar of vital materiality; it is metal that best reveals this quivering effervescence . . . bursting with a life’ (Bennett 2010 , 55)</a:t>
            </a:r>
          </a:p>
          <a:p>
            <a:r>
              <a:rPr lang="en-GB" dirty="0"/>
              <a:t>Metaphorical associations between specific materials with auspicious characteristics</a:t>
            </a:r>
          </a:p>
        </p:txBody>
      </p:sp>
      <p:pic>
        <p:nvPicPr>
          <p:cNvPr id="8" name="Content Placeholder 4" descr="ur egg_BM.jpg">
            <a:extLst>
              <a:ext uri="{FF2B5EF4-FFF2-40B4-BE49-F238E27FC236}">
                <a16:creationId xmlns:a16="http://schemas.microsoft.com/office/drawing/2014/main" id="{C4BB0EF1-2201-49EC-ADA9-DD63352E1BA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076056" y="1340768"/>
            <a:ext cx="1728192" cy="196173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85FF932-7CAC-47C1-9E5E-A7D9F2319D4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52412" y="3756871"/>
            <a:ext cx="2002554" cy="1877394"/>
          </a:xfrm>
          <a:prstGeom prst="rect">
            <a:avLst/>
          </a:prstGeom>
        </p:spPr>
      </p:pic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B0878D53-4A6A-4295-BD36-D3DBB2D016D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24129" y="764704"/>
            <a:ext cx="1728192" cy="2193138"/>
          </a:xfr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89C4F91-210A-486C-801E-7C360FB9B65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4129" y="3501008"/>
            <a:ext cx="1858125" cy="265144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B431707-B7DD-4634-8B96-C4D57B83D1A1}"/>
              </a:ext>
            </a:extLst>
          </p:cNvPr>
          <p:cNvSpPr txBox="1"/>
          <p:nvPr/>
        </p:nvSpPr>
        <p:spPr>
          <a:xfrm>
            <a:off x="5076056" y="6237490"/>
            <a:ext cx="2869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Drinking equipment from Ur</a:t>
            </a:r>
          </a:p>
        </p:txBody>
      </p:sp>
    </p:spTree>
    <p:extLst>
      <p:ext uri="{BB962C8B-B14F-4D97-AF65-F5344CB8AC3E}">
        <p14:creationId xmlns:p14="http://schemas.microsoft.com/office/powerpoint/2010/main" val="295528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5C7E4-E7D6-4BE9-8FD3-262E758C5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Silver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A8339-FC46-4938-8467-41A178ABE2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r>
              <a:rPr lang="en-GB" dirty="0"/>
              <a:t>The metal of choice for the elite drinking sets</a:t>
            </a:r>
          </a:p>
          <a:p>
            <a:r>
              <a:rPr lang="en-GB" dirty="0"/>
              <a:t>Sourced from the ‘Silver Mountains’ of Sargonic texts: the Taurus mountains</a:t>
            </a:r>
          </a:p>
          <a:p>
            <a:r>
              <a:rPr lang="en-GB" dirty="0"/>
              <a:t>Egyptians for example, identified silver with the moon &amp; Thoth</a:t>
            </a:r>
          </a:p>
        </p:txBody>
      </p:sp>
      <p:pic>
        <p:nvPicPr>
          <p:cNvPr id="5" name="Content Placeholder 4" descr="silver cups.jpg">
            <a:extLst>
              <a:ext uri="{FF2B5EF4-FFF2-40B4-BE49-F238E27FC236}">
                <a16:creationId xmlns:a16="http://schemas.microsoft.com/office/drawing/2014/main" id="{A4F6844D-7821-45CB-BF05-3F79BAF5155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64088" y="2204864"/>
            <a:ext cx="3462536" cy="2767037"/>
          </a:xfrm>
        </p:spPr>
      </p:pic>
    </p:spTree>
    <p:extLst>
      <p:ext uri="{BB962C8B-B14F-4D97-AF65-F5344CB8AC3E}">
        <p14:creationId xmlns:p14="http://schemas.microsoft.com/office/powerpoint/2010/main" val="77541546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F160B-955C-42BE-B4E3-549F734D43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D2BFF-CC03-45A4-B402-31D3FC9505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3184" y="1772816"/>
            <a:ext cx="4258816" cy="4751408"/>
          </a:xfrm>
        </p:spPr>
        <p:txBody>
          <a:bodyPr>
            <a:normAutofit/>
          </a:bodyPr>
          <a:lstStyle/>
          <a:p>
            <a:r>
              <a:rPr lang="en-GB" dirty="0"/>
              <a:t>Signified constancy</a:t>
            </a:r>
          </a:p>
          <a:p>
            <a:r>
              <a:rPr lang="en-GB" dirty="0"/>
              <a:t>Precise terminologies used in the Near Eastern to distinguish between different categories of gold:</a:t>
            </a:r>
          </a:p>
          <a:p>
            <a:pPr lvl="1"/>
            <a:r>
              <a:rPr lang="en-GB" dirty="0"/>
              <a:t>Brilliance &amp; </a:t>
            </a:r>
            <a:r>
              <a:rPr lang="en-GB" dirty="0" smtClean="0"/>
              <a:t>colour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7009BB6-775D-4714-BCF4-EB50FD0EF48C}"/>
              </a:ext>
            </a:extLst>
          </p:cNvPr>
          <p:cNvSpPr txBox="1"/>
          <p:nvPr/>
        </p:nvSpPr>
        <p:spPr>
          <a:xfrm>
            <a:off x="6012160" y="5157192"/>
            <a:ext cx="2226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cup from PG800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B4A0A14-11E8-4930-AE3A-D43D97A708F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88023" y="2348880"/>
            <a:ext cx="3893153" cy="2663736"/>
          </a:xfrm>
        </p:spPr>
      </p:pic>
    </p:spTree>
    <p:extLst>
      <p:ext uri="{BB962C8B-B14F-4D97-AF65-F5344CB8AC3E}">
        <p14:creationId xmlns:p14="http://schemas.microsoft.com/office/powerpoint/2010/main" val="12336323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1235E-C94C-4C62-BD81-E2A7BB615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Lapis Lazuli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6B607-50B5-4452-ACBE-E91C5A1ACD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5328592" cy="47514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Appreciated for its vibrant deep colour with glittering gold pyrite flecks</a:t>
            </a:r>
          </a:p>
          <a:p>
            <a:r>
              <a:rPr lang="en-GB" dirty="0"/>
              <a:t>Attributed with many symbolic qualities</a:t>
            </a:r>
          </a:p>
          <a:p>
            <a:r>
              <a:rPr lang="en-GB" dirty="0"/>
              <a:t>Associated with the night sky, the gods &amp; equated </a:t>
            </a:r>
            <a:r>
              <a:rPr lang="en-GB"/>
              <a:t>with </a:t>
            </a:r>
            <a:r>
              <a:rPr lang="en-GB" smtClean="0"/>
              <a:t>heroic qualities </a:t>
            </a:r>
            <a:endParaRPr lang="en-GB" dirty="0"/>
          </a:p>
          <a:p>
            <a:r>
              <a:rPr lang="en-GB" dirty="0"/>
              <a:t>In Mesopotamian texts the colour of lapis was frequently used to describe thick dark locks of hair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A5B368B-6446-40D2-BA63-78D36145F1C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12160" y="2132856"/>
            <a:ext cx="2674640" cy="373041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91C8A2-2E7D-4855-A2FF-6C224A502F3B}"/>
              </a:ext>
            </a:extLst>
          </p:cNvPr>
          <p:cNvSpPr txBox="1"/>
          <p:nvPr/>
        </p:nvSpPr>
        <p:spPr>
          <a:xfrm>
            <a:off x="6300192" y="6093296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Lapis cylinder seal</a:t>
            </a:r>
          </a:p>
        </p:txBody>
      </p:sp>
    </p:spTree>
    <p:extLst>
      <p:ext uri="{BB962C8B-B14F-4D97-AF65-F5344CB8AC3E}">
        <p14:creationId xmlns:p14="http://schemas.microsoft.com/office/powerpoint/2010/main" val="2439363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2A29E-76C9-4366-9C41-27D92420DA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12949-D48C-410D-98B6-1DCFD99B6C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5368" y="1700808"/>
            <a:ext cx="4250432" cy="48965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Key aspect of funerary ritual</a:t>
            </a:r>
          </a:p>
          <a:p>
            <a:pPr lvl="1"/>
            <a:r>
              <a:rPr lang="en-GB" dirty="0"/>
              <a:t>Communion with the deceased &amp; the ancestors</a:t>
            </a:r>
          </a:p>
          <a:p>
            <a:pPr lvl="1"/>
            <a:r>
              <a:rPr lang="en-GB" dirty="0"/>
              <a:t>By 2</a:t>
            </a:r>
            <a:r>
              <a:rPr lang="en-GB" baseline="30000" dirty="0"/>
              <a:t>nd</a:t>
            </a:r>
            <a:r>
              <a:rPr lang="en-GB" dirty="0"/>
              <a:t> millennium BC develops into </a:t>
            </a:r>
            <a:r>
              <a:rPr lang="en-GB" i="1" dirty="0" err="1"/>
              <a:t>kispum</a:t>
            </a:r>
            <a:endParaRPr lang="en-GB" i="1" dirty="0"/>
          </a:p>
          <a:p>
            <a:r>
              <a:rPr lang="en-GB" dirty="0"/>
              <a:t>2 modes of consumption on contemporary depictions</a:t>
            </a:r>
          </a:p>
          <a:p>
            <a:r>
              <a:rPr lang="en-GB" dirty="0"/>
              <a:t>Lavish consumption associated with music/singing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90DC787-DFBC-4061-BCDB-44BEBA223F0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60032" y="881794"/>
            <a:ext cx="4038600" cy="187220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F005B3-7A11-4717-8169-944392268ECD}"/>
              </a:ext>
            </a:extLst>
          </p:cNvPr>
          <p:cNvSpPr txBox="1"/>
          <p:nvPr/>
        </p:nvSpPr>
        <p:spPr>
          <a:xfrm>
            <a:off x="6012160" y="2999168"/>
            <a:ext cx="2587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Cylinder seal from PG800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F09E180-1ADD-4DC8-B85F-57B5D27F34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48202" y="3613666"/>
            <a:ext cx="1864804" cy="298368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911590C-55D8-4332-88B8-89550056CEF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46885" y="3904114"/>
            <a:ext cx="1864805" cy="174462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2C1B80E-BE5B-4969-ADF7-E6359274B360}"/>
              </a:ext>
            </a:extLst>
          </p:cNvPr>
          <p:cNvSpPr txBox="1"/>
          <p:nvPr/>
        </p:nvSpPr>
        <p:spPr>
          <a:xfrm>
            <a:off x="7056974" y="5869515"/>
            <a:ext cx="1444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tumbler</a:t>
            </a:r>
          </a:p>
        </p:txBody>
      </p:sp>
    </p:spTree>
    <p:extLst>
      <p:ext uri="{BB962C8B-B14F-4D97-AF65-F5344CB8AC3E}">
        <p14:creationId xmlns:p14="http://schemas.microsoft.com/office/powerpoint/2010/main" val="349280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422DCB-3378-4F01-9D16-AB363B6E5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388DD4-15B6-4706-A294-34B8BB126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929736"/>
          </a:xfrm>
        </p:spPr>
        <p:txBody>
          <a:bodyPr>
            <a:normAutofit/>
          </a:bodyPr>
          <a:lstStyle/>
          <a:p>
            <a:r>
              <a:rPr lang="en-GB" sz="2800" dirty="0"/>
              <a:t>Royal Cemetery of Ur particularly rich source of information on early Mesopotamian society</a:t>
            </a:r>
          </a:p>
          <a:p>
            <a:r>
              <a:rPr lang="en-GB" sz="2800" dirty="0"/>
              <a:t>Window onto the material world – including perishable materials</a:t>
            </a:r>
          </a:p>
          <a:p>
            <a:r>
              <a:rPr lang="en-GB" sz="2800" dirty="0"/>
              <a:t>&amp; through this onto the social world</a:t>
            </a:r>
          </a:p>
          <a:p>
            <a:r>
              <a:rPr lang="en-GB" sz="2800" dirty="0"/>
              <a:t>Thinking about materiality:</a:t>
            </a:r>
          </a:p>
          <a:p>
            <a:pPr lvl="1"/>
            <a:r>
              <a:rPr lang="en-GB" sz="2400" dirty="0"/>
              <a:t>How were social worlds &amp; people’s lives shaped by these objects?</a:t>
            </a:r>
          </a:p>
          <a:p>
            <a:r>
              <a:rPr lang="en-GB" sz="2800" dirty="0"/>
              <a:t>What can you say about the thing power &amp; agency of object/material in the Royal Cemetery?</a:t>
            </a:r>
          </a:p>
        </p:txBody>
      </p:sp>
    </p:spTree>
    <p:extLst>
      <p:ext uri="{BB962C8B-B14F-4D97-AF65-F5344CB8AC3E}">
        <p14:creationId xmlns:p14="http://schemas.microsoft.com/office/powerpoint/2010/main" val="2889476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_Inalienable" id="{D6B201CD-6F65-4871-9690-79ADCDC713FE}" vid="{9D31E501-30F7-4657-A206-B0BB58C43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1821</TotalTime>
  <Words>1103</Words>
  <Application>Microsoft Office PowerPoint</Application>
  <PresentationFormat>On-screen Show (4:3)</PresentationFormat>
  <Paragraphs>149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Corbel</vt:lpstr>
      <vt:lpstr>Wingdings</vt:lpstr>
      <vt:lpstr>Wingdings 2</vt:lpstr>
      <vt:lpstr>Wingdings 3</vt:lpstr>
      <vt:lpstr>Module</vt:lpstr>
      <vt:lpstr>HPAH5006</vt:lpstr>
      <vt:lpstr>Where and When?</vt:lpstr>
      <vt:lpstr>Theoretical Background</vt:lpstr>
      <vt:lpstr>What is Material Culture?</vt:lpstr>
      <vt:lpstr>Why Study Material Culture?</vt:lpstr>
      <vt:lpstr>Material Culture Studies</vt:lpstr>
      <vt:lpstr>Materiality</vt:lpstr>
      <vt:lpstr>Thing Power (Bennett 2010)</vt:lpstr>
      <vt:lpstr>Craft Specialisation</vt:lpstr>
      <vt:lpstr>Royal Cemetery of Ur</vt:lpstr>
      <vt:lpstr>Royal Cemetery of Ur</vt:lpstr>
      <vt:lpstr>Grave goods</vt:lpstr>
      <vt:lpstr>PG800</vt:lpstr>
      <vt:lpstr>PG800</vt:lpstr>
      <vt:lpstr>PG789</vt:lpstr>
      <vt:lpstr>Meskalamdug</vt:lpstr>
      <vt:lpstr>Great Death Pit</vt:lpstr>
      <vt:lpstr>Great Death Pit</vt:lpstr>
      <vt:lpstr>The Agency of Materials at Ur</vt:lpstr>
      <vt:lpstr>Agency of Materials</vt:lpstr>
      <vt:lpstr>Silver</vt:lpstr>
      <vt:lpstr>Gold</vt:lpstr>
      <vt:lpstr>Lapis Lazuli</vt:lpstr>
      <vt:lpstr>Feasting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192</cp:revision>
  <dcterms:created xsi:type="dcterms:W3CDTF">2011-11-16T11:40:50Z</dcterms:created>
  <dcterms:modified xsi:type="dcterms:W3CDTF">2019-02-21T13:18:35Z</dcterms:modified>
</cp:coreProperties>
</file>