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embeddedFontLst>
    <p:embeddedFont>
      <p:font typeface="Robo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schemas.openxmlformats.org/officeDocument/2006/relationships/font" Target="fonts/Roboto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oboto-bold.fntdata"/><Relationship Id="rId6" Type="http://schemas.openxmlformats.org/officeDocument/2006/relationships/slide" Target="slides/slide1.xml"/><Relationship Id="rId18" Type="http://schemas.openxmlformats.org/officeDocument/2006/relationships/font" Target="fonts/Robot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3" name="Google Shape;8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9" name="Google Shape;8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Isaac had a number of negative early encounters.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These include living with a mother who is depressed, moving home, interfering with childcare arrangements, and having less opportunity for regular friendships.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Employees at the Children's Center have noticed that Isaac has delayed language, difficulties with separation, rarely speaks during play, and finds social situations challenging.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These encounters could have an impact on social and emotional growth.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According to Erik Erikson, a person's personality goes through eight stages as they mature.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There is a psychological struggle at every step.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At the moment, Isaac is in Stage Three, Initiative vs Guilt.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Youngsters start investigating, making decisions, posing queries, and participating in activities.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Confidence and a sense of purpose are developed via successful resolution.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Guilt, worry, low self-esteem, and social disengagement can result from failure.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Isaac's behavior may also be influenced by earlier unresolved stages, including Trust against Mistrust and Autonomy versus Shame.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f3a00d00c1_2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f3a00d00c1_2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7" name="Google Shape;10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Isaac's mother may be less emotionally responsive due to her postpartum depression.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Depression can make it more difficult to be consistently emotionally available, even though many parents who are depressed nonetheless give loving care.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Isaac's feeling of stability may be diminished by frequent changes in daycare.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These encounters may exacerbate feelings of anxiousness, clinginess, and low self-esteem when socializing.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Erikson maintains that poor development during the Trust vs Mistrust phase may still have an impact on subsequent psychosocial phases.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Mesman and colleagues (2016)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2" name="Google Shape;112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Both biological and environmental factors have an impact on Isaac's development.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Some kids are timid or cautious by nature.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Nurturing interactions, however, have a significant impact on emotional growth.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Isaac's chances for stable relationships and language development have probably been impacted by maternal depression, interrupted childcare, and migration.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Despite early challenges, supportive surroundings can enhance developmental outcomes.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(Berk, 2023)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8" name="Google Shape;118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According to Erikson's theory, children need opportunities for accomplishment, encouragement, and constancy.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Among the tactics are: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a reliable key employee to foster trust.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Anxiety is reduced by daily routines that are predictable.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Play-based education promotes initiative.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Singing, storytelling, and dialogue can all help with language development.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providing parenting classes and mental health treatments to assist Isaac's mother.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collaborating with family support workers, health visitors, and speech and language therapists.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Calming exercises and graphic mood cards are used to teach emotional regulation.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5" name="Google Shape;125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Coordinated support is needed to meet Isaac's needs.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To track development, the Children's Center should collaborate with experts.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Language delays can be addressed by speech therapists.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Maternal welfare can be supported by health visitors.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Isolation can be lessened by family support workers.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A multi-agency approach offers uniform assistance at home and in the nursery.</a:t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2" name="Google Shape;132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Erikson's theory is still relevant since it places a strong emphasis on relationships and emotional health.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In Early Years settings, it promotes person-centered approach.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Critics counter that it is challenging to test the stages scientifically.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Development doesn't always follow predetermined phases.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Cultural variations might not be properly taken into account by the hypothesis.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The many family structures and cultural norms that children encounter while growing up in London's diverse populations have an impact on their development.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Erikson should therefore be integrated with family-centered practice and current research.</a:t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8" name="Google Shape;138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</a:rPr>
              <a:t>Isaac's emotional difficulties can be understood through Erikson's psychosocial theory.</a:t>
            </a:r>
            <a:endParaRPr sz="12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 sz="12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</a:rPr>
              <a:t>His experiences of maternal depression, disrupted childcare and relocation have influenced confidence, social participation and emotional security.</a:t>
            </a:r>
            <a:endParaRPr sz="12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 sz="12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</a:rPr>
              <a:t>Early intervention, consistent relationships and collaborative working can help Isaac successfully develop initiative, confidence and resilience.</a:t>
            </a:r>
            <a:endParaRPr sz="12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 sz="12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</a:rPr>
              <a:t>Erikson's theory therefore remains highly relevant for Early Years practitioners.</a:t>
            </a:r>
            <a:endParaRPr sz="1200">
              <a:solidFill>
                <a:schemeClr val="dk1"/>
              </a:solidFill>
              <a:highlight>
                <a:srgbClr val="FFFFFF"/>
              </a:highlight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5" name="Google Shape;145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1" name="Google Shape;151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Google Shape;11;p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21" name="Google Shape;21;p3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" name="Google Shape;23;p3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6" name="Google Shape;26;p3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7" name="Google Shape;27;p3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8" name="Google Shape;28;p3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oogle Shape;32;p5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33" name="Google Shape;33;p5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4" name="Google Shape;34;p5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" name="Google Shape;35;p5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" name="Google Shape;36;p5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" name="Google Shape;37;p5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8" name="Google Shape;38;p5"/>
          <p:cNvSpPr txBox="1"/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" type="body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" name="Google Shape;43;p6"/>
          <p:cNvSpPr txBox="1"/>
          <p:nvPr>
            <p:ph idx="2" type="body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0" name="Google Shape;50;p8"/>
          <p:cNvSpPr txBox="1"/>
          <p:nvPr>
            <p:ph idx="1" type="body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51" name="Google Shape;51;p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oogle Shape;53;p9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4" name="Google Shape;54;p9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5" name="Google Shape;55;p9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6" name="Google Shape;56;p9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7" name="Google Shape;57;p9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8" name="Google Shape;58;p9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59" name="Google Shape;59;p9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63" name="Google Shape;63;p10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4" name="Google Shape;64;p10"/>
          <p:cNvSpPr txBox="1"/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65" name="Google Shape;65;p10"/>
          <p:cNvSpPr txBox="1"/>
          <p:nvPr>
            <p:ph idx="1" type="subTitle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66" name="Google Shape;66;p10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70" name="Google Shape;70;p11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oogle Shape;72;p1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3" name="Google Shape;73;p1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4" name="Google Shape;74;p1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Google Shape;75;p1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6" name="Google Shape;76;p1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7" name="Google Shape;77;p1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78" name="Google Shape;78;p12"/>
          <p:cNvSpPr txBox="1"/>
          <p:nvPr>
            <p:ph hasCustomPrompt="1" type="title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9" name="Google Shape;79;p12"/>
          <p:cNvSpPr txBox="1"/>
          <p:nvPr>
            <p:ph idx="1" type="body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80" name="Google Shape;80;p12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eometric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b="0" i="0" sz="3000" u="none" cap="none" strike="noStrik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b="0" i="0" sz="18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/>
          <p:nvPr>
            <p:ph type="ctrTitle"/>
          </p:nvPr>
        </p:nvSpPr>
        <p:spPr>
          <a:xfrm>
            <a:off x="311708" y="12282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66667"/>
              <a:buNone/>
            </a:pPr>
            <a:r>
              <a:rPr lang="en-GB" sz="2800"/>
              <a:t>    Name: Kulwinder Kaur</a:t>
            </a:r>
            <a:endParaRPr sz="28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66667"/>
              <a:buNone/>
            </a:pPr>
            <a:r>
              <a:rPr lang="en-GB" sz="2800"/>
              <a:t>Student ID:2217502</a:t>
            </a:r>
            <a:endParaRPr sz="28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66667"/>
              <a:buNone/>
            </a:pPr>
            <a:r>
              <a:rPr lang="en-GB" sz="2800"/>
              <a:t>Module Name:Psychology in Health </a:t>
            </a:r>
            <a:endParaRPr sz="280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66667"/>
              <a:buNone/>
            </a:pPr>
            <a:r>
              <a:rPr lang="en-GB" sz="2800"/>
              <a:t>                and Social Care</a:t>
            </a:r>
            <a:br>
              <a:rPr lang="en-GB" sz="2800"/>
            </a:br>
            <a:r>
              <a:rPr lang="en-GB" sz="2800"/>
              <a:t>Lecturer Name: Shepherd Ziko</a:t>
            </a:r>
            <a:endParaRPr sz="2800"/>
          </a:p>
        </p:txBody>
      </p:sp>
      <p:sp>
        <p:nvSpPr>
          <p:cNvPr id="86" name="Google Shape;86;p13"/>
          <p:cNvSpPr txBox="1"/>
          <p:nvPr>
            <p:ph idx="1" type="subTitle"/>
          </p:nvPr>
        </p:nvSpPr>
        <p:spPr>
          <a:xfrm>
            <a:off x="414775" y="348707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/>
              <a:t>Analyzing Isaac's Development Using Erikson's Psychosocial Stages</a:t>
            </a:r>
            <a:endParaRPr sz="200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2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Case Study Summary</a:t>
            </a:r>
            <a:endParaRPr/>
          </a:p>
        </p:txBody>
      </p:sp>
      <p:sp>
        <p:nvSpPr>
          <p:cNvPr id="92" name="Google Shape;92;p14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Isaac's Background: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4 years old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Quiet and reserved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Separation-related anxiety slowed language acquisition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Having difficulty engaging in group activities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 mother experiencing postpartum depression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Disruptions to childcare</a:t>
            </a: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Recent relocation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/>
          <p:nvPr>
            <p:ph type="title"/>
          </p:nvPr>
        </p:nvSpPr>
        <p:spPr>
          <a:xfrm>
            <a:off x="83675" y="207100"/>
            <a:ext cx="7505700" cy="95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</a:pPr>
            <a:r>
              <a:rPr lang="en-GB"/>
              <a:t>Erikson's Psychosocial Theory </a:t>
            </a:r>
            <a:endParaRPr/>
          </a:p>
        </p:txBody>
      </p:sp>
      <p:sp>
        <p:nvSpPr>
          <p:cNvPr id="98" name="Google Shape;98;p15"/>
          <p:cNvSpPr txBox="1"/>
          <p:nvPr>
            <p:ph idx="1" type="body"/>
          </p:nvPr>
        </p:nvSpPr>
        <p:spPr>
          <a:xfrm>
            <a:off x="83675" y="99325"/>
            <a:ext cx="8520600" cy="456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440"/>
              <a:buNone/>
            </a:pPr>
            <a:r>
              <a:t/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t/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Erikson's Eight Phases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Observe stage 3.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Initiative vs. Guilt (3–6 years) 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Important Ideas: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Social and emotional development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A rise in self-insurance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The Goal of Independence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Strong Relationships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700">
                <a:highlight>
                  <a:srgbClr val="FFFFFF"/>
                </a:highlight>
              </a:rPr>
              <a:t>Erickson(1963)</a:t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t/>
            </a:r>
            <a:endParaRPr sz="17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440"/>
              <a:buNone/>
            </a:pPr>
            <a:r>
              <a:t/>
            </a:r>
            <a:endParaRPr sz="17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6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Concepts of Erikson’s Theory </a:t>
            </a:r>
            <a:endParaRPr/>
          </a:p>
        </p:txBody>
      </p:sp>
      <p:sp>
        <p:nvSpPr>
          <p:cNvPr id="104" name="Google Shape;104;p16"/>
          <p:cNvSpPr txBox="1"/>
          <p:nvPr>
            <p:ph idx="1" type="body"/>
          </p:nvPr>
        </p:nvSpPr>
        <p:spPr>
          <a:xfrm>
            <a:off x="311700" y="952325"/>
            <a:ext cx="8520600" cy="379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/>
              <a:t>Children need: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Safe connections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Encouragement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Possibilities to investigate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Positive comments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Security of emotions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/>
              <a:t>Healthy results: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/>
              <a:t>Self-assurance → Initiative → Social aptitude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/>
              <a:t>Negative Outcome: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Withdrawal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Fear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Low self-worth</a:t>
            </a:r>
            <a:endParaRPr sz="17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eautify as image" id="109" name="Google Shape;109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Nature and Nurture </a:t>
            </a:r>
            <a:endParaRPr/>
          </a:p>
        </p:txBody>
      </p:sp>
      <p:sp>
        <p:nvSpPr>
          <p:cNvPr id="115" name="Google Shape;115;p18"/>
          <p:cNvSpPr txBox="1"/>
          <p:nvPr>
            <p:ph idx="1" type="body"/>
          </p:nvPr>
        </p:nvSpPr>
        <p:spPr>
          <a:xfrm>
            <a:off x="311700" y="478350"/>
            <a:ext cx="8520600" cy="46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600"/>
              <a:t>Nature:</a:t>
            </a:r>
            <a:endParaRPr sz="1600"/>
          </a:p>
          <a:p>
            <a:pPr indent="-3302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600"/>
              <a:buAutoNum type="arabicPeriod"/>
            </a:pPr>
            <a:r>
              <a:rPr lang="en-GB" sz="1600"/>
              <a:t>Temperament</a:t>
            </a:r>
            <a:endParaRPr sz="1600"/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 sz="1600"/>
              <a:t>Genetics and brain development</a:t>
            </a:r>
            <a:endParaRPr sz="16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600"/>
              <a:t>Nurture:</a:t>
            </a:r>
            <a:endParaRPr sz="1600"/>
          </a:p>
          <a:p>
            <a:pPr indent="-3302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600"/>
              <a:buAutoNum type="arabicPeriod"/>
            </a:pPr>
            <a:r>
              <a:rPr lang="en-GB" sz="1600"/>
              <a:t>Childcare and Parenting</a:t>
            </a:r>
            <a:endParaRPr sz="1600"/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 sz="1600"/>
              <a:t>Exposure to language</a:t>
            </a:r>
            <a:endParaRPr sz="1600"/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 sz="1600"/>
              <a:t>I</a:t>
            </a:r>
            <a:r>
              <a:rPr lang="en-GB" sz="1600"/>
              <a:t>nterpersonal communication</a:t>
            </a:r>
            <a:endParaRPr sz="1600"/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 sz="1600"/>
              <a:t>Moving back home</a:t>
            </a:r>
            <a:endParaRPr sz="16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6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 sz="1600"/>
              <a:t>Development results from the relationship between the two.</a:t>
            </a:r>
            <a:endParaRPr sz="16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 sz="1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9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Support Plan:</a:t>
            </a:r>
            <a:endParaRPr/>
          </a:p>
        </p:txBody>
      </p:sp>
      <p:sp>
        <p:nvSpPr>
          <p:cNvPr id="121" name="Google Shape;121;p19"/>
          <p:cNvSpPr txBox="1"/>
          <p:nvPr>
            <p:ph idx="1" type="body"/>
          </p:nvPr>
        </p:nvSpPr>
        <p:spPr>
          <a:xfrm>
            <a:off x="311700" y="763000"/>
            <a:ext cx="8520600" cy="354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-GB"/>
              <a:t>Strategies based on theory:</a:t>
            </a:r>
            <a:endParaRPr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Key person approach</a:t>
            </a:r>
            <a:endParaRPr/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Learning via play</a:t>
            </a:r>
            <a:endParaRPr/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Routines that are predictable</a:t>
            </a:r>
            <a:endParaRPr/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Multilingual setting</a:t>
            </a:r>
            <a:endParaRPr/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Parental Assistance</a:t>
            </a:r>
            <a:endParaRPr/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Working with many agencies</a:t>
            </a:r>
            <a:endParaRPr/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Activities that control emotions</a:t>
            </a:r>
            <a:endParaRPr/>
          </a:p>
        </p:txBody>
      </p:sp>
      <p:pic>
        <p:nvPicPr>
          <p:cNvPr id="122" name="Google Shape;122;p19" title="ChatGPT Image Jul 13, 2026, 03_11_20 AM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016675" y="49025"/>
            <a:ext cx="5051501" cy="3780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0"/>
          <p:cNvSpPr txBox="1"/>
          <p:nvPr>
            <p:ph type="title"/>
          </p:nvPr>
        </p:nvSpPr>
        <p:spPr>
          <a:xfrm>
            <a:off x="242975" y="2267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Multi Agency Support</a:t>
            </a:r>
            <a:endParaRPr/>
          </a:p>
        </p:txBody>
      </p:sp>
      <p:sp>
        <p:nvSpPr>
          <p:cNvPr id="128" name="Google Shape;128;p20"/>
          <p:cNvSpPr txBox="1"/>
          <p:nvPr>
            <p:ph idx="1" type="body"/>
          </p:nvPr>
        </p:nvSpPr>
        <p:spPr>
          <a:xfrm>
            <a:off x="138750" y="351650"/>
            <a:ext cx="8866500" cy="3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Health visitors, early childhood educators, and speech-language pathologists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GP CAMHS Educational Psychologist (if required)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Employee for Family Assistance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Common goals: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Mental well-being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Learning a language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800"/>
              <a:buNone/>
            </a:pPr>
            <a:r>
              <a:rPr lang="en-GB"/>
              <a:t>Being ready for school</a:t>
            </a:r>
            <a:endParaRPr/>
          </a:p>
        </p:txBody>
      </p:sp>
      <p:pic>
        <p:nvPicPr>
          <p:cNvPr id="129" name="Google Shape;129;p20" title="ChatGPT Image Jul 13, 2026, 02_28_04 AM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917700" y="1706225"/>
            <a:ext cx="5226301" cy="3161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1"/>
          <p:cNvSpPr txBox="1"/>
          <p:nvPr>
            <p:ph type="title"/>
          </p:nvPr>
        </p:nvSpPr>
        <p:spPr>
          <a:xfrm>
            <a:off x="64575" y="67275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Critical Evaluation of Erikson </a:t>
            </a:r>
            <a:endParaRPr/>
          </a:p>
        </p:txBody>
      </p:sp>
      <p:sp>
        <p:nvSpPr>
          <p:cNvPr id="135" name="Google Shape;135;p21"/>
          <p:cNvSpPr txBox="1"/>
          <p:nvPr>
            <p:ph idx="1" type="body"/>
          </p:nvPr>
        </p:nvSpPr>
        <p:spPr>
          <a:xfrm>
            <a:off x="128400" y="500525"/>
            <a:ext cx="8520600" cy="361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700"/>
              <a:t>Strengths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Easy to use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Emotional Development is the primary emphasis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Helpful for young Children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Encourages Comprehensive Care</a:t>
            </a:r>
            <a:endParaRPr sz="17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700"/>
              <a:t>Limitations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Limited scientific proof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Uncertain Stage Borders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Undervalues Culture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-GB" sz="1700"/>
              <a:t>Less emphasis on biology</a:t>
            </a:r>
            <a:endParaRPr sz="1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2"/>
          <p:cNvSpPr txBox="1"/>
          <p:nvPr>
            <p:ph type="title"/>
          </p:nvPr>
        </p:nvSpPr>
        <p:spPr>
          <a:xfrm>
            <a:off x="311700" y="112150"/>
            <a:ext cx="8520600" cy="75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33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41" name="Google Shape;141;p22"/>
          <p:cNvSpPr txBox="1"/>
          <p:nvPr>
            <p:ph idx="1" type="body"/>
          </p:nvPr>
        </p:nvSpPr>
        <p:spPr>
          <a:xfrm>
            <a:off x="311700" y="910150"/>
            <a:ext cx="8786100" cy="378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Erikson explains the development of </a:t>
            </a:r>
            <a:br>
              <a:rPr lang="en-GB"/>
            </a:br>
            <a:r>
              <a:rPr lang="en-GB"/>
              <a:t>Isaac's emotions.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Early experiences have an impact on </a:t>
            </a:r>
            <a:br>
              <a:rPr lang="en-GB"/>
            </a:br>
            <a:r>
              <a:rPr lang="en-GB"/>
              <a:t>relationships and confidence.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Supportive adults can improve outcomes.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Multi-agency cooperation promotes positive </a:t>
            </a:r>
            <a:br>
              <a:rPr lang="en-GB"/>
            </a:br>
            <a:r>
              <a:rPr lang="en-GB"/>
              <a:t>development.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Early action is essential.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42" name="Google Shape;142;p22" title="ChatGPT Image Jul 13, 2026, 02_37_34 AM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04400" y="296950"/>
            <a:ext cx="3883649" cy="34984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3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48" name="Google Shape;148;p23"/>
          <p:cNvSpPr txBox="1"/>
          <p:nvPr>
            <p:ph idx="1" type="body"/>
          </p:nvPr>
        </p:nvSpPr>
        <p:spPr>
          <a:xfrm>
            <a:off x="311700" y="1017800"/>
            <a:ext cx="8520600" cy="298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Berk, L.E. (2023) Development Through the Lifespan. 8th edn. Harlow: Pearson.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Bronfenbrenner, U. (1979) The Ecology of Human Development. Cambridge, MA: Harvard University Press.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Department for Education (2024) Early Years Foundation Stage Statutory Framework. London: DfE.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GB"/>
              <a:t>Erikson, E.H. (1963) Childhood and Society. 2nd edn. New York: Norton.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-GB"/>
              <a:t>References(Cont..)</a:t>
            </a:r>
            <a:endParaRPr/>
          </a:p>
        </p:txBody>
      </p:sp>
      <p:sp>
        <p:nvSpPr>
          <p:cNvPr id="154" name="Google Shape;154;p24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ct val="117647"/>
              <a:buNone/>
            </a:pPr>
            <a:r>
              <a:rPr lang="en-GB"/>
              <a:t>Mesman, J., van IJzendoorn, M.H. and Sagi-Schwartz, A. (2016) Cross-Cultural Patterns of Attachment. In: Cassidy, J. and Shaver, P.R. (eds.) Handbook of Attachment. 3rd edn. New York: Guilford Press.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17647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17647"/>
              <a:buNone/>
            </a:pPr>
            <a:r>
              <a:rPr lang="en-GB"/>
              <a:t>National Institute for Health and Care Excellence (2020) Antenatal and Postnatal Mental Health: Clinical Management and Service Guidance.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17647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ct val="117647"/>
              <a:buNone/>
            </a:pPr>
            <a:r>
              <a:rPr lang="en-GB"/>
              <a:t>Shonkoff, J.P. and Phillips, D.A. (2000) From Neurons to Neighbourhoods: The Science of Early Childhood Development. Washington DC: National Academies Press.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ct val="117647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