
<file path=[Content_Types].xml><?xml version="1.0" encoding="utf-8"?>
<Types xmlns="http://schemas.openxmlformats.org/package/2006/content-types">
  <Default Extension="emf" ContentType="image/x-emf"/>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Lst>
  <p:sldSz cx="14630400" cy="8229600"/>
  <p:notesSz cx="8229600" cy="14630400"/>
  <p:embeddedFontLst>
    <p:embeddedFont>
      <p:font typeface="Libre Baskerville" panose="02000000000000000000" pitchFamily="2" charset="0"/>
      <p:regular r:id="rId15"/>
      <p:bold r:id="rId16"/>
      <p:italic r:id="rId17"/>
    </p:embeddedFont>
    <p:embeddedFont>
      <p:font typeface="Open Sans" panose="020B0606030504020204" pitchFamily="34" charset="0"/>
      <p:regular r:id="rId18"/>
      <p:bold r:id="rId19"/>
      <p:italic r:id="rId20"/>
      <p:boldItalic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5D51E1-97CB-B746-BEE4-4411BABA19C1}" v="56" dt="2026-04-15T22:35:29.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1905" autoAdjust="0"/>
  </p:normalViewPr>
  <p:slideViewPr>
    <p:cSldViewPr snapToGrid="0" snapToObjects="1">
      <p:cViewPr varScale="1">
        <p:scale>
          <a:sx n="46" d="100"/>
          <a:sy n="46" d="100"/>
        </p:scale>
        <p:origin x="96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ita Badua Reyes (2414276)" userId="671b7b87-b9b7-4ed6-b437-55f3fbf357d2" providerId="ADAL" clId="{037CC13E-E239-51EF-B1DF-9CC2693968E7}"/>
    <pc:docChg chg="modSld">
      <pc:chgData name="Teresita Badua Reyes (2414276)" userId="671b7b87-b9b7-4ed6-b437-55f3fbf357d2" providerId="ADAL" clId="{037CC13E-E239-51EF-B1DF-9CC2693968E7}" dt="2026-04-15T22:35:29.237" v="55"/>
      <pc:docMkLst>
        <pc:docMk/>
      </pc:docMkLst>
      <pc:sldChg chg="addSp delSp modSp modTransition modAnim">
        <pc:chgData name="Teresita Badua Reyes (2414276)" userId="671b7b87-b9b7-4ed6-b437-55f3fbf357d2" providerId="ADAL" clId="{037CC13E-E239-51EF-B1DF-9CC2693968E7}" dt="2026-04-15T21:59:58.730" v="27"/>
        <pc:sldMkLst>
          <pc:docMk/>
          <pc:sldMk cId="0" sldId="256"/>
        </pc:sldMkLst>
        <pc:picChg chg="add del mod">
          <ac:chgData name="Teresita Badua Reyes (2414276)" userId="671b7b87-b9b7-4ed6-b437-55f3fbf357d2" providerId="ADAL" clId="{037CC13E-E239-51EF-B1DF-9CC2693968E7}" dt="2026-04-15T21:23:46.832" v="4"/>
          <ac:picMkLst>
            <pc:docMk/>
            <pc:sldMk cId="0" sldId="256"/>
            <ac:picMk id="15" creationId="{5074AC08-5B99-0AA2-CFB2-885270A1275A}"/>
          </ac:picMkLst>
        </pc:picChg>
        <pc:picChg chg="add del mod">
          <ac:chgData name="Teresita Badua Reyes (2414276)" userId="671b7b87-b9b7-4ed6-b437-55f3fbf357d2" providerId="ADAL" clId="{037CC13E-E239-51EF-B1DF-9CC2693968E7}" dt="2026-04-15T21:56:15.411" v="24"/>
          <ac:picMkLst>
            <pc:docMk/>
            <pc:sldMk cId="0" sldId="256"/>
            <ac:picMk id="20" creationId="{A6508938-9D2E-BE9A-1127-4275598093B9}"/>
          </ac:picMkLst>
        </pc:picChg>
        <pc:picChg chg="add del mod">
          <ac:chgData name="Teresita Badua Reyes (2414276)" userId="671b7b87-b9b7-4ed6-b437-55f3fbf357d2" providerId="ADAL" clId="{037CC13E-E239-51EF-B1DF-9CC2693968E7}" dt="2026-04-15T21:58:10.797" v="26"/>
          <ac:picMkLst>
            <pc:docMk/>
            <pc:sldMk cId="0" sldId="256"/>
            <ac:picMk id="28" creationId="{5FED3165-22AE-E529-A973-0FB22C5771A9}"/>
          </ac:picMkLst>
        </pc:picChg>
        <pc:picChg chg="add mod">
          <ac:chgData name="Teresita Badua Reyes (2414276)" userId="671b7b87-b9b7-4ed6-b437-55f3fbf357d2" providerId="ADAL" clId="{037CC13E-E239-51EF-B1DF-9CC2693968E7}" dt="2026-04-15T21:59:58.730" v="27"/>
          <ac:picMkLst>
            <pc:docMk/>
            <pc:sldMk cId="0" sldId="256"/>
            <ac:picMk id="32" creationId="{A598F023-F376-374D-EC60-03047662E99C}"/>
          </ac:picMkLst>
        </pc:picChg>
      </pc:sldChg>
      <pc:sldChg chg="addSp delSp modSp modTransition modAnim">
        <pc:chgData name="Teresita Badua Reyes (2414276)" userId="671b7b87-b9b7-4ed6-b437-55f3fbf357d2" providerId="ADAL" clId="{037CC13E-E239-51EF-B1DF-9CC2693968E7}" dt="2026-04-15T22:08:33.877" v="33"/>
        <pc:sldMkLst>
          <pc:docMk/>
          <pc:sldMk cId="0" sldId="257"/>
        </pc:sldMkLst>
        <pc:picChg chg="add del mod">
          <ac:chgData name="Teresita Badua Reyes (2414276)" userId="671b7b87-b9b7-4ed6-b437-55f3fbf357d2" providerId="ADAL" clId="{037CC13E-E239-51EF-B1DF-9CC2693968E7}" dt="2026-04-15T21:23:51.838" v="5"/>
          <ac:picMkLst>
            <pc:docMk/>
            <pc:sldMk cId="0" sldId="257"/>
            <ac:picMk id="12" creationId="{7A87C5EB-A663-8547-9B7F-4C833D44D8E0}"/>
          </ac:picMkLst>
        </pc:picChg>
        <pc:picChg chg="add del mod">
          <ac:chgData name="Teresita Badua Reyes (2414276)" userId="671b7b87-b9b7-4ed6-b437-55f3fbf357d2" providerId="ADAL" clId="{037CC13E-E239-51EF-B1DF-9CC2693968E7}" dt="2026-04-15T22:07:03.517" v="32"/>
          <ac:picMkLst>
            <pc:docMk/>
            <pc:sldMk cId="0" sldId="257"/>
            <ac:picMk id="16" creationId="{C0377D2E-109D-6665-AEED-5E9E67C618AA}"/>
          </ac:picMkLst>
        </pc:picChg>
        <pc:picChg chg="add mod">
          <ac:chgData name="Teresita Badua Reyes (2414276)" userId="671b7b87-b9b7-4ed6-b437-55f3fbf357d2" providerId="ADAL" clId="{037CC13E-E239-51EF-B1DF-9CC2693968E7}" dt="2026-04-15T22:08:33.877" v="33"/>
          <ac:picMkLst>
            <pc:docMk/>
            <pc:sldMk cId="0" sldId="257"/>
            <ac:picMk id="27" creationId="{A987251C-112D-4F40-F7D1-9044E1A5ADC2}"/>
          </ac:picMkLst>
        </pc:picChg>
      </pc:sldChg>
      <pc:sldChg chg="addSp delSp modSp modTransition modAnim">
        <pc:chgData name="Teresita Badua Reyes (2414276)" userId="671b7b87-b9b7-4ed6-b437-55f3fbf357d2" providerId="ADAL" clId="{037CC13E-E239-51EF-B1DF-9CC2693968E7}" dt="2026-04-15T22:15:57.516" v="39"/>
        <pc:sldMkLst>
          <pc:docMk/>
          <pc:sldMk cId="0" sldId="258"/>
        </pc:sldMkLst>
        <pc:picChg chg="add del mod">
          <ac:chgData name="Teresita Badua Reyes (2414276)" userId="671b7b87-b9b7-4ed6-b437-55f3fbf357d2" providerId="ADAL" clId="{037CC13E-E239-51EF-B1DF-9CC2693968E7}" dt="2026-04-15T22:11:18.606" v="34"/>
          <ac:picMkLst>
            <pc:docMk/>
            <pc:sldMk cId="0" sldId="258"/>
            <ac:picMk id="14" creationId="{BECAE10E-62EF-AA20-7C01-608914CCA317}"/>
          </ac:picMkLst>
        </pc:picChg>
        <pc:picChg chg="add del mod">
          <ac:chgData name="Teresita Badua Reyes (2414276)" userId="671b7b87-b9b7-4ed6-b437-55f3fbf357d2" providerId="ADAL" clId="{037CC13E-E239-51EF-B1DF-9CC2693968E7}" dt="2026-04-15T22:12:52.197" v="36"/>
          <ac:picMkLst>
            <pc:docMk/>
            <pc:sldMk cId="0" sldId="258"/>
            <ac:picMk id="28" creationId="{3A00A32E-F410-47F9-CC3E-438AB475ACD8}"/>
          </ac:picMkLst>
        </pc:picChg>
        <pc:picChg chg="add del mod">
          <ac:chgData name="Teresita Badua Reyes (2414276)" userId="671b7b87-b9b7-4ed6-b437-55f3fbf357d2" providerId="ADAL" clId="{037CC13E-E239-51EF-B1DF-9CC2693968E7}" dt="2026-04-15T22:14:36.033" v="38"/>
          <ac:picMkLst>
            <pc:docMk/>
            <pc:sldMk cId="0" sldId="258"/>
            <ac:picMk id="32" creationId="{C8CCD6A7-16ED-10BA-16DB-A02C6704A4F2}"/>
          </ac:picMkLst>
        </pc:picChg>
        <pc:picChg chg="add mod">
          <ac:chgData name="Teresita Badua Reyes (2414276)" userId="671b7b87-b9b7-4ed6-b437-55f3fbf357d2" providerId="ADAL" clId="{037CC13E-E239-51EF-B1DF-9CC2693968E7}" dt="2026-04-15T22:15:57.516" v="39"/>
          <ac:picMkLst>
            <pc:docMk/>
            <pc:sldMk cId="0" sldId="258"/>
            <ac:picMk id="36" creationId="{CC976957-0024-B93B-6A42-4E89ED8DCC5E}"/>
          </ac:picMkLst>
        </pc:picChg>
      </pc:sldChg>
      <pc:sldChg chg="addSp delSp modSp modTransition modAnim">
        <pc:chgData name="Teresita Badua Reyes (2414276)" userId="671b7b87-b9b7-4ed6-b437-55f3fbf357d2" providerId="ADAL" clId="{037CC13E-E239-51EF-B1DF-9CC2693968E7}" dt="2026-04-15T22:06:34.857" v="31"/>
        <pc:sldMkLst>
          <pc:docMk/>
          <pc:sldMk cId="0" sldId="259"/>
        </pc:sldMkLst>
        <pc:picChg chg="add del mod">
          <ac:chgData name="Teresita Badua Reyes (2414276)" userId="671b7b87-b9b7-4ed6-b437-55f3fbf357d2" providerId="ADAL" clId="{037CC13E-E239-51EF-B1DF-9CC2693968E7}" dt="2026-04-15T21:23:28.642" v="2"/>
          <ac:picMkLst>
            <pc:docMk/>
            <pc:sldMk cId="0" sldId="259"/>
            <ac:picMk id="22" creationId="{830018CE-A3DD-4335-46B0-89E7AFBE16FD}"/>
          </ac:picMkLst>
        </pc:picChg>
        <pc:picChg chg="add del mod">
          <ac:chgData name="Teresita Badua Reyes (2414276)" userId="671b7b87-b9b7-4ed6-b437-55f3fbf357d2" providerId="ADAL" clId="{037CC13E-E239-51EF-B1DF-9CC2693968E7}" dt="2026-04-15T22:03:13.239" v="28"/>
          <ac:picMkLst>
            <pc:docMk/>
            <pc:sldMk cId="0" sldId="259"/>
            <ac:picMk id="27" creationId="{8648AD11-EB49-0E6F-DF84-1B2C33FF5481}"/>
          </ac:picMkLst>
        </pc:picChg>
        <pc:picChg chg="add del mod">
          <ac:chgData name="Teresita Badua Reyes (2414276)" userId="671b7b87-b9b7-4ed6-b437-55f3fbf357d2" providerId="ADAL" clId="{037CC13E-E239-51EF-B1DF-9CC2693968E7}" dt="2026-04-15T22:04:49.945" v="30"/>
          <ac:picMkLst>
            <pc:docMk/>
            <pc:sldMk cId="0" sldId="259"/>
            <ac:picMk id="37" creationId="{29FD4457-0B80-33D5-78F5-324F55D8A213}"/>
          </ac:picMkLst>
        </pc:picChg>
        <pc:picChg chg="add mod">
          <ac:chgData name="Teresita Badua Reyes (2414276)" userId="671b7b87-b9b7-4ed6-b437-55f3fbf357d2" providerId="ADAL" clId="{037CC13E-E239-51EF-B1DF-9CC2693968E7}" dt="2026-04-15T22:06:34.857" v="31"/>
          <ac:picMkLst>
            <pc:docMk/>
            <pc:sldMk cId="0" sldId="259"/>
            <ac:picMk id="41" creationId="{7C64CCF7-9B1D-5D02-0E8A-01D6543BA109}"/>
          </ac:picMkLst>
        </pc:picChg>
      </pc:sldChg>
      <pc:sldChg chg="addSp delSp modSp modTransition modAnim">
        <pc:chgData name="Teresita Badua Reyes (2414276)" userId="671b7b87-b9b7-4ed6-b437-55f3fbf357d2" providerId="ADAL" clId="{037CC13E-E239-51EF-B1DF-9CC2693968E7}" dt="2026-04-15T21:35:52.376" v="13"/>
        <pc:sldMkLst>
          <pc:docMk/>
          <pc:sldMk cId="0" sldId="260"/>
        </pc:sldMkLst>
        <pc:picChg chg="add del mod">
          <ac:chgData name="Teresita Badua Reyes (2414276)" userId="671b7b87-b9b7-4ed6-b437-55f3fbf357d2" providerId="ADAL" clId="{037CC13E-E239-51EF-B1DF-9CC2693968E7}" dt="2026-04-15T21:29:36.022" v="10"/>
          <ac:picMkLst>
            <pc:docMk/>
            <pc:sldMk cId="0" sldId="260"/>
            <ac:picMk id="9" creationId="{3BACBC3C-0DDD-48FF-04E2-67A31629878A}"/>
          </ac:picMkLst>
        </pc:picChg>
        <pc:picChg chg="add del mod">
          <ac:chgData name="Teresita Badua Reyes (2414276)" userId="671b7b87-b9b7-4ed6-b437-55f3fbf357d2" providerId="ADAL" clId="{037CC13E-E239-51EF-B1DF-9CC2693968E7}" dt="2026-04-15T21:34:25.504" v="12"/>
          <ac:picMkLst>
            <pc:docMk/>
            <pc:sldMk cId="0" sldId="260"/>
            <ac:picMk id="15" creationId="{991C8F6B-6343-6F14-8BDE-AE24BE5B2028}"/>
          </ac:picMkLst>
        </pc:picChg>
        <pc:picChg chg="add mod">
          <ac:chgData name="Teresita Badua Reyes (2414276)" userId="671b7b87-b9b7-4ed6-b437-55f3fbf357d2" providerId="ADAL" clId="{037CC13E-E239-51EF-B1DF-9CC2693968E7}" dt="2026-04-15T21:35:52.376" v="13"/>
          <ac:picMkLst>
            <pc:docMk/>
            <pc:sldMk cId="0" sldId="260"/>
            <ac:picMk id="19" creationId="{4A4CA011-D418-1990-D6D6-25AD8C2EC55C}"/>
          </ac:picMkLst>
        </pc:picChg>
      </pc:sldChg>
      <pc:sldChg chg="addSp delSp modSp modTransition modAnim">
        <pc:chgData name="Teresita Badua Reyes (2414276)" userId="671b7b87-b9b7-4ed6-b437-55f3fbf357d2" providerId="ADAL" clId="{037CC13E-E239-51EF-B1DF-9CC2693968E7}" dt="2026-04-15T22:22:15.099" v="43"/>
        <pc:sldMkLst>
          <pc:docMk/>
          <pc:sldMk cId="0" sldId="261"/>
        </pc:sldMkLst>
        <pc:picChg chg="add del mod">
          <ac:chgData name="Teresita Badua Reyes (2414276)" userId="671b7b87-b9b7-4ed6-b437-55f3fbf357d2" providerId="ADAL" clId="{037CC13E-E239-51EF-B1DF-9CC2693968E7}" dt="2026-04-15T21:28:18.261" v="9"/>
          <ac:picMkLst>
            <pc:docMk/>
            <pc:sldMk cId="0" sldId="261"/>
            <ac:picMk id="12" creationId="{0F48E2E3-65E7-73A6-F164-7B41BCCB6F1A}"/>
          </ac:picMkLst>
        </pc:picChg>
        <pc:picChg chg="add del mod">
          <ac:chgData name="Teresita Badua Reyes (2414276)" userId="671b7b87-b9b7-4ed6-b437-55f3fbf357d2" providerId="ADAL" clId="{037CC13E-E239-51EF-B1DF-9CC2693968E7}" dt="2026-04-15T22:20:28.272" v="40"/>
          <ac:picMkLst>
            <pc:docMk/>
            <pc:sldMk cId="0" sldId="261"/>
            <ac:picMk id="18" creationId="{A5120109-F3C8-25EB-EE97-DC1ADCF336A7}"/>
          </ac:picMkLst>
        </pc:picChg>
        <pc:picChg chg="add del mod">
          <ac:chgData name="Teresita Badua Reyes (2414276)" userId="671b7b87-b9b7-4ed6-b437-55f3fbf357d2" providerId="ADAL" clId="{037CC13E-E239-51EF-B1DF-9CC2693968E7}" dt="2026-04-15T22:20:42.893" v="42"/>
          <ac:picMkLst>
            <pc:docMk/>
            <pc:sldMk cId="0" sldId="261"/>
            <ac:picMk id="28" creationId="{375044E2-0E8E-77D0-D8D2-6A0013F713D4}"/>
          </ac:picMkLst>
        </pc:picChg>
        <pc:picChg chg="add mod">
          <ac:chgData name="Teresita Badua Reyes (2414276)" userId="671b7b87-b9b7-4ed6-b437-55f3fbf357d2" providerId="ADAL" clId="{037CC13E-E239-51EF-B1DF-9CC2693968E7}" dt="2026-04-15T22:22:15.099" v="43"/>
          <ac:picMkLst>
            <pc:docMk/>
            <pc:sldMk cId="0" sldId="261"/>
            <ac:picMk id="32" creationId="{0D9026C3-18B9-D68D-936E-92DF2225C741}"/>
          </ac:picMkLst>
        </pc:picChg>
      </pc:sldChg>
      <pc:sldChg chg="addSp delSp modSp modTransition modAnim">
        <pc:chgData name="Teresita Badua Reyes (2414276)" userId="671b7b87-b9b7-4ed6-b437-55f3fbf357d2" providerId="ADAL" clId="{037CC13E-E239-51EF-B1DF-9CC2693968E7}" dt="2026-04-15T22:25:31.543" v="45"/>
        <pc:sldMkLst>
          <pc:docMk/>
          <pc:sldMk cId="0" sldId="262"/>
        </pc:sldMkLst>
        <pc:picChg chg="add del mod">
          <ac:chgData name="Teresita Badua Reyes (2414276)" userId="671b7b87-b9b7-4ed6-b437-55f3fbf357d2" providerId="ADAL" clId="{037CC13E-E239-51EF-B1DF-9CC2693968E7}" dt="2026-04-15T22:24:03.675" v="44"/>
          <ac:picMkLst>
            <pc:docMk/>
            <pc:sldMk cId="0" sldId="262"/>
            <ac:picMk id="18" creationId="{8AE16EA8-E9CF-D98B-D850-7D140834FFA6}"/>
          </ac:picMkLst>
        </pc:picChg>
        <pc:picChg chg="add mod">
          <ac:chgData name="Teresita Badua Reyes (2414276)" userId="671b7b87-b9b7-4ed6-b437-55f3fbf357d2" providerId="ADAL" clId="{037CC13E-E239-51EF-B1DF-9CC2693968E7}" dt="2026-04-15T22:25:31.543" v="45"/>
          <ac:picMkLst>
            <pc:docMk/>
            <pc:sldMk cId="0" sldId="262"/>
            <ac:picMk id="28" creationId="{94AE5213-4F1B-A5B7-E6CD-A33991D3C7E1}"/>
          </ac:picMkLst>
        </pc:picChg>
      </pc:sldChg>
      <pc:sldChg chg="addSp delSp modSp modTransition modAnim">
        <pc:chgData name="Teresita Badua Reyes (2414276)" userId="671b7b87-b9b7-4ed6-b437-55f3fbf357d2" providerId="ADAL" clId="{037CC13E-E239-51EF-B1DF-9CC2693968E7}" dt="2026-04-15T22:28:34.745" v="47"/>
        <pc:sldMkLst>
          <pc:docMk/>
          <pc:sldMk cId="0" sldId="263"/>
        </pc:sldMkLst>
        <pc:picChg chg="add del mod">
          <ac:chgData name="Teresita Badua Reyes (2414276)" userId="671b7b87-b9b7-4ed6-b437-55f3fbf357d2" providerId="ADAL" clId="{037CC13E-E239-51EF-B1DF-9CC2693968E7}" dt="2026-04-15T22:27:07.510" v="46"/>
          <ac:picMkLst>
            <pc:docMk/>
            <pc:sldMk cId="0" sldId="263"/>
            <ac:picMk id="12" creationId="{11A9A309-60E3-24AF-29FC-AA6C8B88D6E5}"/>
          </ac:picMkLst>
        </pc:picChg>
        <pc:picChg chg="add mod">
          <ac:chgData name="Teresita Badua Reyes (2414276)" userId="671b7b87-b9b7-4ed6-b437-55f3fbf357d2" providerId="ADAL" clId="{037CC13E-E239-51EF-B1DF-9CC2693968E7}" dt="2026-04-15T22:28:34.745" v="47"/>
          <ac:picMkLst>
            <pc:docMk/>
            <pc:sldMk cId="0" sldId="263"/>
            <ac:picMk id="23" creationId="{C46F9D09-0FD9-BC0A-EB4E-1C9D359A611E}"/>
          </ac:picMkLst>
        </pc:picChg>
      </pc:sldChg>
      <pc:sldChg chg="addSp delSp modSp modTransition modAnim">
        <pc:chgData name="Teresita Badua Reyes (2414276)" userId="671b7b87-b9b7-4ed6-b437-55f3fbf357d2" providerId="ADAL" clId="{037CC13E-E239-51EF-B1DF-9CC2693968E7}" dt="2026-04-15T22:31:47.132" v="51"/>
        <pc:sldMkLst>
          <pc:docMk/>
          <pc:sldMk cId="0" sldId="264"/>
        </pc:sldMkLst>
        <pc:picChg chg="add del mod">
          <ac:chgData name="Teresita Badua Reyes (2414276)" userId="671b7b87-b9b7-4ed6-b437-55f3fbf357d2" providerId="ADAL" clId="{037CC13E-E239-51EF-B1DF-9CC2693968E7}" dt="2026-04-15T21:46:51.627" v="18"/>
          <ac:picMkLst>
            <pc:docMk/>
            <pc:sldMk cId="0" sldId="264"/>
            <ac:picMk id="25" creationId="{661A2D69-165A-FB61-FA11-ABC72204C46C}"/>
          </ac:picMkLst>
        </pc:picChg>
        <pc:picChg chg="add del mod">
          <ac:chgData name="Teresita Badua Reyes (2414276)" userId="671b7b87-b9b7-4ed6-b437-55f3fbf357d2" providerId="ADAL" clId="{037CC13E-E239-51EF-B1DF-9CC2693968E7}" dt="2026-04-15T22:28:49.481" v="48"/>
          <ac:picMkLst>
            <pc:docMk/>
            <pc:sldMk cId="0" sldId="264"/>
            <ac:picMk id="33" creationId="{A05B6779-A876-9E66-C89C-CEC7ED069D22}"/>
          </ac:picMkLst>
        </pc:picChg>
        <pc:picChg chg="add del mod">
          <ac:chgData name="Teresita Badua Reyes (2414276)" userId="671b7b87-b9b7-4ed6-b437-55f3fbf357d2" providerId="ADAL" clId="{037CC13E-E239-51EF-B1DF-9CC2693968E7}" dt="2026-04-15T22:30:18.142" v="50"/>
          <ac:picMkLst>
            <pc:docMk/>
            <pc:sldMk cId="0" sldId="264"/>
            <ac:picMk id="41" creationId="{9798E590-557A-556F-E98D-9366A87F51D2}"/>
          </ac:picMkLst>
        </pc:picChg>
        <pc:picChg chg="add mod">
          <ac:chgData name="Teresita Badua Reyes (2414276)" userId="671b7b87-b9b7-4ed6-b437-55f3fbf357d2" providerId="ADAL" clId="{037CC13E-E239-51EF-B1DF-9CC2693968E7}" dt="2026-04-15T22:31:47.132" v="51"/>
          <ac:picMkLst>
            <pc:docMk/>
            <pc:sldMk cId="0" sldId="264"/>
            <ac:picMk id="45" creationId="{D701857B-E50D-C542-CAB0-0AA9B4E182BA}"/>
          </ac:picMkLst>
        </pc:picChg>
      </pc:sldChg>
      <pc:sldChg chg="addSp delSp modSp modTransition modAnim">
        <pc:chgData name="Teresita Badua Reyes (2414276)" userId="671b7b87-b9b7-4ed6-b437-55f3fbf357d2" providerId="ADAL" clId="{037CC13E-E239-51EF-B1DF-9CC2693968E7}" dt="2026-04-15T22:35:29.237" v="55"/>
        <pc:sldMkLst>
          <pc:docMk/>
          <pc:sldMk cId="0" sldId="265"/>
        </pc:sldMkLst>
        <pc:picChg chg="add del mod">
          <ac:chgData name="Teresita Badua Reyes (2414276)" userId="671b7b87-b9b7-4ed6-b437-55f3fbf357d2" providerId="ADAL" clId="{037CC13E-E239-51EF-B1DF-9CC2693968E7}" dt="2026-04-15T22:33:32.950" v="52"/>
          <ac:picMkLst>
            <pc:docMk/>
            <pc:sldMk cId="0" sldId="265"/>
            <ac:picMk id="14" creationId="{F11A750B-54E5-2A62-D500-98207F47D8C8}"/>
          </ac:picMkLst>
        </pc:picChg>
        <pc:picChg chg="add del mod">
          <ac:chgData name="Teresita Badua Reyes (2414276)" userId="671b7b87-b9b7-4ed6-b437-55f3fbf357d2" providerId="ADAL" clId="{037CC13E-E239-51EF-B1DF-9CC2693968E7}" dt="2026-04-15T22:34:03.699" v="54"/>
          <ac:picMkLst>
            <pc:docMk/>
            <pc:sldMk cId="0" sldId="265"/>
            <ac:picMk id="21" creationId="{CA9756B6-1438-F03F-8798-CBF8D64B34B7}"/>
          </ac:picMkLst>
        </pc:picChg>
        <pc:picChg chg="add mod">
          <ac:chgData name="Teresita Badua Reyes (2414276)" userId="671b7b87-b9b7-4ed6-b437-55f3fbf357d2" providerId="ADAL" clId="{037CC13E-E239-51EF-B1DF-9CC2693968E7}" dt="2026-04-15T22:35:29.237" v="55"/>
          <ac:picMkLst>
            <pc:docMk/>
            <pc:sldMk cId="0" sldId="265"/>
            <ac:picMk id="25" creationId="{54E7FFF2-B029-67A8-2A07-E52C70D919F2}"/>
          </ac:picMkLst>
        </pc:picChg>
      </pc:sldChg>
      <pc:sldChg chg="addSp delSp modSp modTransition modAnim">
        <pc:chgData name="Teresita Badua Reyes (2414276)" userId="671b7b87-b9b7-4ed6-b437-55f3fbf357d2" providerId="ADAL" clId="{037CC13E-E239-51EF-B1DF-9CC2693968E7}" dt="2026-04-15T21:55:29.112" v="23"/>
        <pc:sldMkLst>
          <pc:docMk/>
          <pc:sldMk cId="1033086674" sldId="266"/>
        </pc:sldMkLst>
        <pc:picChg chg="add del mod">
          <ac:chgData name="Teresita Badua Reyes (2414276)" userId="671b7b87-b9b7-4ed6-b437-55f3fbf357d2" providerId="ADAL" clId="{037CC13E-E239-51EF-B1DF-9CC2693968E7}" dt="2026-04-15T21:54:27.718" v="22"/>
          <ac:picMkLst>
            <pc:docMk/>
            <pc:sldMk cId="1033086674" sldId="266"/>
            <ac:picMk id="5" creationId="{94374D1F-3382-715B-07E7-E06C09C4B7B6}"/>
          </ac:picMkLst>
        </pc:picChg>
        <pc:picChg chg="add mod">
          <ac:chgData name="Teresita Badua Reyes (2414276)" userId="671b7b87-b9b7-4ed6-b437-55f3fbf357d2" providerId="ADAL" clId="{037CC13E-E239-51EF-B1DF-9CC2693968E7}" dt="2026-04-15T21:55:29.112" v="23"/>
          <ac:picMkLst>
            <pc:docMk/>
            <pc:sldMk cId="1033086674" sldId="266"/>
            <ac:picMk id="9" creationId="{4B0678C5-D7C0-01DB-5E41-A1846F0BAD76}"/>
          </ac:picMkLst>
        </pc:picChg>
      </pc:sldChg>
      <pc:sldChg chg="addSp delSp modSp modTransition modAnim">
        <pc:chgData name="Teresita Badua Reyes (2414276)" userId="671b7b87-b9b7-4ed6-b437-55f3fbf357d2" providerId="ADAL" clId="{037CC13E-E239-51EF-B1DF-9CC2693968E7}" dt="2026-04-15T21:28:17.155" v="8"/>
        <pc:sldMkLst>
          <pc:docMk/>
          <pc:sldMk cId="1040818967" sldId="268"/>
        </pc:sldMkLst>
        <pc:picChg chg="add del mod">
          <ac:chgData name="Teresita Badua Reyes (2414276)" userId="671b7b87-b9b7-4ed6-b437-55f3fbf357d2" providerId="ADAL" clId="{037CC13E-E239-51EF-B1DF-9CC2693968E7}" dt="2026-04-15T21:23:40.211" v="3"/>
          <ac:picMkLst>
            <pc:docMk/>
            <pc:sldMk cId="1040818967" sldId="268"/>
            <ac:picMk id="7" creationId="{4004976E-5E8A-2181-A1B5-24EA04B40BC7}"/>
          </ac:picMkLst>
        </pc:picChg>
        <pc:picChg chg="add del mod">
          <ac:chgData name="Teresita Badua Reyes (2414276)" userId="671b7b87-b9b7-4ed6-b437-55f3fbf357d2" providerId="ADAL" clId="{037CC13E-E239-51EF-B1DF-9CC2693968E7}" dt="2026-04-15T21:24:34.323" v="7"/>
          <ac:picMkLst>
            <pc:docMk/>
            <pc:sldMk cId="1040818967" sldId="268"/>
            <ac:picMk id="11" creationId="{CD2AF4E6-B256-C200-47E7-DD6AB6C3C6A4}"/>
          </ac:picMkLst>
        </pc:picChg>
        <pc:picChg chg="add mod">
          <ac:chgData name="Teresita Badua Reyes (2414276)" userId="671b7b87-b9b7-4ed6-b437-55f3fbf357d2" providerId="ADAL" clId="{037CC13E-E239-51EF-B1DF-9CC2693968E7}" dt="2026-04-15T21:28:17.155" v="8"/>
          <ac:picMkLst>
            <pc:docMk/>
            <pc:sldMk cId="1040818967" sldId="268"/>
            <ac:picMk id="15" creationId="{7A6FD69C-4BF4-7405-6F49-A54B68DD3BD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919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doi.org/10.1016/j.cmet.2015.12.006" TargetMode="External"/><Relationship Id="rId3" Type="http://schemas.openxmlformats.org/officeDocument/2006/relationships/hyperlink" Target="https://doi.org/10.1093/oso/9780190640873.001.0001" TargetMode="External"/><Relationship Id="rId7" Type="http://schemas.openxmlformats.org/officeDocument/2006/relationships/hyperlink" Target="https://doi.org/10.17863/CAM.63862"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doi.org/10.3322/caac.21486" TargetMode="External"/><Relationship Id="rId5" Type="http://schemas.openxmlformats.org/officeDocument/2006/relationships/hyperlink" Target="https://doi.org/10.1158/2159-8290.CD-21-1059" TargetMode="External"/><Relationship Id="rId10" Type="http://schemas.openxmlformats.org/officeDocument/2006/relationships/hyperlink" Target="https://doi.org/10.1016/j.canep.2016.11.001" TargetMode="External"/><Relationship Id="rId4" Type="http://schemas.openxmlformats.org/officeDocument/2006/relationships/hyperlink" Target="https://doi.org/10.1370/afm.2039" TargetMode="External"/><Relationship Id="rId9" Type="http://schemas.openxmlformats.org/officeDocument/2006/relationships/hyperlink" Target="https://doi.org/10.3322/caac.2166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Breast cancer is a form of cancer that occurs due to the unregulated proliferation of the cells of the breast tissue and is most likely to start in the ducts or lobules. It is similar to other cancers, and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abnormal cell proliferation, invasion and potential metastasis as a result of genetic mutations in normal cells regulation. It is one of the commonest types of cancer in the world especially in women and its occurrence is on the increase as a result of ageing and lifestyle choices. The disease interferes with physiological processes that include cell cycle regulation, apoptosis and tissue homeostasis. The learning about breast cancer involves combining biological knowledge with the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models. In this presentation, the author uses a fictional patient case on breast cancer, discusses the impacted body systems, risk factors, and evidence-based care planning to enhance patient outcomes and quality of life (Torre et al., 2017).</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breast cancer directly impacts the system of cells, and is directly associated with the immune system, which is essential in identifying and destroying abnormal cells. Normal breast cells experience normal cell growth, cell division, and cell death which are controlled by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suppressor genes and proto-oncogenes. T-cells and natural killer cells are immune elements that help to detect and kill cancerous cells. Nevertheless, immune checkpoint inhibition and antigen masking are some of the ways that breast cancer cells can avoid immune detection. This relationship shows the significance of two systems in ensuring physiological equilibrium.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growth and survival are fostered when these systems are impaired, and it proves that breast cancer is not a </a:t>
            </a:r>
            <a:r>
              <a:rPr lang="en-US" sz="1200" kern="1200" dirty="0" err="1">
                <a:solidFill>
                  <a:schemeClr val="tx1"/>
                </a:solidFill>
                <a:effectLst/>
                <a:latin typeface="+mn-lt"/>
                <a:ea typeface="+mn-ea"/>
                <a:cs typeface="+mn-cs"/>
              </a:rPr>
              <a:t>localised</a:t>
            </a:r>
            <a:r>
              <a:rPr lang="en-US" sz="1200" kern="1200" dirty="0">
                <a:solidFill>
                  <a:schemeClr val="tx1"/>
                </a:solidFill>
                <a:effectLst/>
                <a:latin typeface="+mn-lt"/>
                <a:ea typeface="+mn-ea"/>
                <a:cs typeface="+mn-cs"/>
              </a:rPr>
              <a:t> disease but a systemic one, as well (</a:t>
            </a:r>
            <a:r>
              <a:rPr lang="en-US" sz="1200" kern="1200" dirty="0" err="1">
                <a:solidFill>
                  <a:schemeClr val="tx1"/>
                </a:solidFill>
                <a:effectLst/>
                <a:latin typeface="+mn-lt"/>
                <a:ea typeface="+mn-ea"/>
                <a:cs typeface="+mn-cs"/>
              </a:rPr>
              <a:t>Hanahan</a:t>
            </a:r>
            <a:r>
              <a:rPr lang="en-US" sz="1200" kern="1200" dirty="0">
                <a:solidFill>
                  <a:schemeClr val="tx1"/>
                </a:solidFill>
                <a:effectLst/>
                <a:latin typeface="+mn-lt"/>
                <a:ea typeface="+mn-ea"/>
                <a:cs typeface="+mn-cs"/>
              </a:rPr>
              <a:t>, 2022).</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200"/>
              </a:spcAft>
            </a:pPr>
            <a:r>
              <a:rPr lang="en-US" sz="1200" dirty="0">
                <a:effectLst/>
                <a:latin typeface="Times New Roman" panose="02020603050405020304" pitchFamily="18" charset="0"/>
                <a:ea typeface="Calibri" panose="020F0502020204030204" pitchFamily="34" charset="0"/>
                <a:cs typeface="Vrinda" panose="020B0502040204020203" pitchFamily="34" charset="0"/>
              </a:rPr>
              <a:t>Normal breast cells undergo a controlled cell cycle which comprises of growth (G1), DNA synthesis (S), preparation (G2) and mitosis (M). </a:t>
            </a:r>
            <a:r>
              <a:rPr lang="en-US" sz="1200" dirty="0" err="1">
                <a:effectLst/>
                <a:latin typeface="Times New Roman" panose="02020603050405020304" pitchFamily="18" charset="0"/>
                <a:ea typeface="Calibri" panose="020F0502020204030204" pitchFamily="34" charset="0"/>
                <a:cs typeface="Vrinda" panose="020B0502040204020203" pitchFamily="34" charset="0"/>
              </a:rPr>
              <a:t>Cyclins</a:t>
            </a:r>
            <a:r>
              <a:rPr lang="en-US" sz="1200" dirty="0">
                <a:effectLst/>
                <a:latin typeface="Times New Roman" panose="02020603050405020304" pitchFamily="18" charset="0"/>
                <a:ea typeface="Calibri" panose="020F0502020204030204" pitchFamily="34" charset="0"/>
                <a:cs typeface="Vrinda" panose="020B0502040204020203" pitchFamily="34" charset="0"/>
              </a:rPr>
              <a:t>, </a:t>
            </a:r>
            <a:r>
              <a:rPr lang="en-US" sz="1200" dirty="0" err="1">
                <a:effectLst/>
                <a:latin typeface="Times New Roman" panose="02020603050405020304" pitchFamily="18" charset="0"/>
                <a:ea typeface="Calibri" panose="020F0502020204030204" pitchFamily="34" charset="0"/>
                <a:cs typeface="Vrinda" panose="020B0502040204020203" pitchFamily="34" charset="0"/>
              </a:rPr>
              <a:t>cyclin</a:t>
            </a:r>
            <a:r>
              <a:rPr lang="en-US" sz="1200" dirty="0">
                <a:effectLst/>
                <a:latin typeface="Times New Roman" panose="02020603050405020304" pitchFamily="18" charset="0"/>
                <a:ea typeface="Calibri" panose="020F0502020204030204" pitchFamily="34" charset="0"/>
                <a:cs typeface="Vrinda" panose="020B0502040204020203" pitchFamily="34" charset="0"/>
              </a:rPr>
              <a:t>-dependent kinases, and checkpoints are the control of this process that guarantees integrity of DNA. The process of apoptosis eliminates the cells that are damaged or that are not necessary and keeps the breast tissue healthy. Other </a:t>
            </a:r>
            <a:r>
              <a:rPr lang="en-US" sz="1200" dirty="0" err="1">
                <a:effectLst/>
                <a:latin typeface="Times New Roman" panose="02020603050405020304" pitchFamily="18" charset="0"/>
                <a:ea typeface="Calibri" panose="020F0502020204030204" pitchFamily="34" charset="0"/>
                <a:cs typeface="Vrinda" panose="020B0502040204020203" pitchFamily="34" charset="0"/>
              </a:rPr>
              <a:t>signalling</a:t>
            </a:r>
            <a:r>
              <a:rPr lang="en-US" sz="1200" dirty="0">
                <a:effectLst/>
                <a:latin typeface="Times New Roman" panose="02020603050405020304" pitchFamily="18" charset="0"/>
                <a:ea typeface="Calibri" panose="020F0502020204030204" pitchFamily="34" charset="0"/>
                <a:cs typeface="Vrinda" panose="020B0502040204020203" pitchFamily="34" charset="0"/>
              </a:rPr>
              <a:t> pathways used by cells to control proliferation include growth factors. The extracellular matrix aids with structural </a:t>
            </a:r>
            <a:r>
              <a:rPr lang="en-US" sz="1200" dirty="0" err="1">
                <a:effectLst/>
                <a:latin typeface="Times New Roman" panose="02020603050405020304" pitchFamily="18" charset="0"/>
                <a:ea typeface="Calibri" panose="020F0502020204030204" pitchFamily="34" charset="0"/>
                <a:cs typeface="Vrinda" panose="020B0502040204020203" pitchFamily="34" charset="0"/>
              </a:rPr>
              <a:t>organisation</a:t>
            </a:r>
            <a:r>
              <a:rPr lang="en-US" sz="1200" dirty="0">
                <a:effectLst/>
                <a:latin typeface="Times New Roman" panose="02020603050405020304" pitchFamily="18" charset="0"/>
                <a:ea typeface="Calibri" panose="020F0502020204030204" pitchFamily="34" charset="0"/>
                <a:cs typeface="Vrinda" panose="020B0502040204020203" pitchFamily="34" charset="0"/>
              </a:rPr>
              <a:t> and stability. This balance is needed by normal breast tissue to maintain the optimal functioning and repair. The interference of these mechanisms may result in the development of abnormal cell growth that underlies the development of cancer (</a:t>
            </a:r>
            <a:r>
              <a:rPr lang="en-US" sz="1200" dirty="0" err="1">
                <a:effectLst/>
                <a:latin typeface="Times New Roman" panose="02020603050405020304" pitchFamily="18" charset="0"/>
                <a:ea typeface="Calibri" panose="020F0502020204030204" pitchFamily="34" charset="0"/>
                <a:cs typeface="Vrinda" panose="020B0502040204020203" pitchFamily="34" charset="0"/>
              </a:rPr>
              <a:t>Pavlova</a:t>
            </a:r>
            <a:r>
              <a:rPr lang="en-US" sz="1200" dirty="0">
                <a:effectLst/>
                <a:latin typeface="Times New Roman" panose="02020603050405020304" pitchFamily="18" charset="0"/>
                <a:ea typeface="Calibri" panose="020F0502020204030204" pitchFamily="34" charset="0"/>
                <a:cs typeface="Vrinda" panose="020B0502040204020203" pitchFamily="34" charset="0"/>
              </a:rPr>
              <a:t> and Thompson, 2016).</a:t>
            </a:r>
            <a:endParaRPr lang="en-US" sz="1100" dirty="0">
              <a:effectLst/>
              <a:latin typeface="Calibri" panose="020F0502020204030204" pitchFamily="34" charset="0"/>
              <a:ea typeface="Calibri" panose="020F0502020204030204" pitchFamily="34" charset="0"/>
              <a:cs typeface="Vrinda" panose="020B0502040204020203" pitchFamily="34" charset="0"/>
            </a:endParaRPr>
          </a:p>
          <a:p>
            <a:pPr marL="0" marR="0" algn="just">
              <a:lnSpc>
                <a:spcPct val="150000"/>
              </a:lnSpc>
              <a:spcBef>
                <a:spcPts val="0"/>
              </a:spcBef>
              <a:spcAft>
                <a:spcPts val="200"/>
              </a:spcAft>
            </a:pPr>
            <a:r>
              <a:rPr lang="en-US" sz="1200" dirty="0">
                <a:effectLst/>
                <a:latin typeface="Times New Roman" panose="02020603050405020304" pitchFamily="18" charset="0"/>
                <a:ea typeface="Calibri" panose="020F0502020204030204" pitchFamily="34" charset="0"/>
                <a:cs typeface="Vrinda" panose="020B0502040204020203" pitchFamily="34" charset="0"/>
              </a:rPr>
              <a:t> </a:t>
            </a:r>
            <a:endParaRPr lang="en-US" sz="11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Breast cancer occurs when the cells lose the ability to regulate the cell cycle due to genetic mutations resulting in uncontrolled cell increase. These mutations can cause oncogenes to be active or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suppressor genes like p53 to be inactivated. Consequently, the breast cells avoid apoptosis, maintain angiogenesis and acquire the capacity to invade surrounding tissues. The cancerous cells may either spread by the lymphatic system- especially to the lymph nodes- or by the blood to other organs far away leading to metastasis. Also, cancer cells in the breast change the metabolic processes to facilitate their rapid growth. There is also immune evasion which allows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survival. Such pathological alterations have a major adverse effect on the normal physiologic functioning and could result in systemic complications (</a:t>
            </a:r>
            <a:r>
              <a:rPr lang="en-US" sz="1200" kern="1200" dirty="0" err="1">
                <a:solidFill>
                  <a:schemeClr val="tx1"/>
                </a:solidFill>
                <a:effectLst/>
                <a:latin typeface="+mn-lt"/>
                <a:ea typeface="+mn-ea"/>
                <a:cs typeface="+mn-cs"/>
              </a:rPr>
              <a:t>Hanahan</a:t>
            </a:r>
            <a:r>
              <a:rPr lang="en-US" sz="1200" kern="1200" dirty="0">
                <a:solidFill>
                  <a:schemeClr val="tx1"/>
                </a:solidFill>
                <a:effectLst/>
                <a:latin typeface="+mn-lt"/>
                <a:ea typeface="+mn-ea"/>
                <a:cs typeface="+mn-cs"/>
              </a:rPr>
              <a:t>, 2022).</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fictional patient, </a:t>
            </a:r>
            <a:r>
              <a:rPr lang="en-US" sz="1200" kern="1200" dirty="0" err="1">
                <a:solidFill>
                  <a:schemeClr val="tx1"/>
                </a:solidFill>
                <a:effectLst/>
                <a:latin typeface="+mn-lt"/>
                <a:ea typeface="+mn-ea"/>
                <a:cs typeface="+mn-cs"/>
              </a:rPr>
              <a:t>Mrs</a:t>
            </a:r>
            <a:r>
              <a:rPr lang="en-US" sz="1200" kern="1200" dirty="0">
                <a:solidFill>
                  <a:schemeClr val="tx1"/>
                </a:solidFill>
                <a:effectLst/>
                <a:latin typeface="+mn-lt"/>
                <a:ea typeface="+mn-ea"/>
                <a:cs typeface="+mn-cs"/>
              </a:rPr>
              <a:t> Ahmed is a 52-year-old woman who has breast cancer. She has a family history of cancer, lives a sedentary lifestyle and has poor diet. She had an unexplained weight changes, fatigue and a painless lump in the breast with a painless lump in the breast. She is at risk of developing breast cancer due to her age, her genetic predisposition and her lifestyle factors. Social factors like access to healthcare and ignorance were some of the social determinants that led to late diagnosis. The case shows the need to take into account biological and environmental factors in crafting a care plan. Patient history is crucial to providing interventions and treatment strategies that are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Islami</a:t>
            </a:r>
            <a:r>
              <a:rPr lang="en-US" sz="1200" kern="1200" dirty="0">
                <a:solidFill>
                  <a:schemeClr val="tx1"/>
                </a:solidFill>
                <a:effectLst/>
                <a:latin typeface="+mn-lt"/>
                <a:ea typeface="+mn-ea"/>
                <a:cs typeface="+mn-cs"/>
              </a:rPr>
              <a:t> et al., 2018).</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both non-modifiable and modifiable factors contributing to the risk of breast cancer. Non-modifiable factors are age, gender, genetics (e.g. BRCA mutations) and family history. Movable factors consist of obesity, physical inactivity, alcohol intake and unhealthy diet. Increase in risk is also caused by hormonal factors including the long exposure to estrogen. There is an additional impact of environmental exposures and reproductive history on susceptibility. It is imperative to deal with lifestyle factors both in prevention and management. It has been indicated that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changes have the potential to reduce cancer risk and positively impact the survival rates, which build the necessity to use holistic care methods (Wild et al., 2020).</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medical, nursing and supportive interventions in the care plan of </a:t>
            </a:r>
            <a:r>
              <a:rPr lang="en-US" sz="1200" kern="1200" dirty="0" err="1">
                <a:solidFill>
                  <a:schemeClr val="tx1"/>
                </a:solidFill>
                <a:effectLst/>
                <a:latin typeface="+mn-lt"/>
                <a:ea typeface="+mn-ea"/>
                <a:cs typeface="+mn-cs"/>
              </a:rPr>
              <a:t>Mrs</a:t>
            </a:r>
            <a:r>
              <a:rPr lang="en-US" sz="1200" kern="1200" dirty="0">
                <a:solidFill>
                  <a:schemeClr val="tx1"/>
                </a:solidFill>
                <a:effectLst/>
                <a:latin typeface="+mn-lt"/>
                <a:ea typeface="+mn-ea"/>
                <a:cs typeface="+mn-cs"/>
              </a:rPr>
              <a:t> Ahmed are options. Treatment can include surgery (lumpectomy or mastectomy), chemotherapy, radiotherapy, hormone therapy or targeted therapy depending on the stage and type of breast cancer. It is important to regularly check the effectiveness of treatment by using imaging (e.g., mammograms) and blood tests. Symptom management aims at controlling pain, emotional support, and nutrition. Fully integrated approach based on multidisciplinary teams. It is also important that the patients be educated about side effects of the treatment and adherence. Evidence-based care suggests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treatment plans, which are specific to the state of the patient to maximize the results and reduce complications (NICE,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Continued surveillance will involve frequent evaluation of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progress, response to treatment and general health. The symptoms that should be noticed by healthcare professionals include pain, fatigue, and psychological distress.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requires effective communication with the patient so that he/she is aware of his/her diagnosis and treatment choices. Transparent communication encourages mutual decision-making and enhancement of compliance with care plans. Emotional and psychological support: Breast cancer may have a strong mental effect and body image, which is why it is vital. The family members reinforce the support system by involvement. Effective and coherent communication between healthcare providers decreases errors, and positively impacts patients (Epstein and Street, 2017).</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Breast cancer is guided by ethical principles that include autonomy, beneficence, non-maleficence and justice. Patients need to make their independent decisions by being well informed of their diagnosis and different treatment options. At all times, confidentiality should be upheld. Medical practitioners ought to weigh the advantages of treatment against the possible dangers particularly on late stages. All patients should have equal access to care whereby they all get the right treatment irrespective of socioeconomic status. Patient preferences and dignity should be respected in the end-of-life choices. The right practice is ethical and would guarantee respect, fairness, and quality care to the patient throughout the journey (Beauchamp and Childress, 2019).</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Breast cancer has been shown to interfere with normal physiological functions in an uncontrolled manner, in terms of cell growth and systemic impacts. The interaction between cellular processes, immune responses and disease progression is a concept which is vital in managing diseases. The example of </a:t>
            </a:r>
            <a:r>
              <a:rPr lang="en-US" sz="1200" kern="1200" dirty="0" err="1">
                <a:solidFill>
                  <a:schemeClr val="tx1"/>
                </a:solidFill>
                <a:effectLst/>
                <a:latin typeface="+mn-lt"/>
                <a:ea typeface="+mn-ea"/>
                <a:cs typeface="+mn-cs"/>
              </a:rPr>
              <a:t>Mrs</a:t>
            </a:r>
            <a:r>
              <a:rPr lang="en-US" sz="1200" kern="1200" dirty="0">
                <a:solidFill>
                  <a:schemeClr val="tx1"/>
                </a:solidFill>
                <a:effectLst/>
                <a:latin typeface="+mn-lt"/>
                <a:ea typeface="+mn-ea"/>
                <a:cs typeface="+mn-cs"/>
              </a:rPr>
              <a:t> Ahmed shows how genetic predisposition and lifestyle can lead to breast cancer. An integrated treatment plan involving clinical therapy, follow-up, communication and ethical issues is essential in enhancing results. Evidence-based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that is in line with healthcare guidelines improves the quality of life. It is important to address the biological and social determinants of breast cancer to effectively manage it (Sung et al., 2021).</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US" sz="1200" kern="1200" dirty="0">
                <a:solidFill>
                  <a:schemeClr val="tx1"/>
                </a:solidFill>
                <a:effectLst/>
                <a:latin typeface="+mn-lt"/>
                <a:ea typeface="+mn-ea"/>
                <a:cs typeface="+mn-cs"/>
              </a:rPr>
              <a:t>Beauchamp, T.L. and Childress, J.F. (2019) </a:t>
            </a:r>
            <a:r>
              <a:rPr lang="en-US" sz="1200" i="1" kern="1200" dirty="0">
                <a:solidFill>
                  <a:schemeClr val="tx1"/>
                </a:solidFill>
                <a:effectLst/>
                <a:latin typeface="+mn-lt"/>
                <a:ea typeface="+mn-ea"/>
                <a:cs typeface="+mn-cs"/>
              </a:rPr>
              <a:t>Principles of biomedical ethics</a:t>
            </a:r>
            <a:r>
              <a:rPr lang="en-US" sz="1200" kern="1200" dirty="0">
                <a:solidFill>
                  <a:schemeClr val="tx1"/>
                </a:solidFill>
                <a:effectLst/>
                <a:latin typeface="+mn-lt"/>
                <a:ea typeface="+mn-ea"/>
                <a:cs typeface="+mn-cs"/>
              </a:rPr>
              <a:t>. 8th </a:t>
            </a:r>
            <a:r>
              <a:rPr lang="en-US" sz="1200" kern="1200" dirty="0" err="1">
                <a:solidFill>
                  <a:schemeClr val="tx1"/>
                </a:solidFill>
                <a:effectLst/>
                <a:latin typeface="+mn-lt"/>
                <a:ea typeface="+mn-ea"/>
                <a:cs typeface="+mn-cs"/>
              </a:rPr>
              <a:t>edn</a:t>
            </a:r>
            <a:r>
              <a:rPr lang="en-US" sz="1200" kern="1200" dirty="0">
                <a:solidFill>
                  <a:schemeClr val="tx1"/>
                </a:solidFill>
                <a:effectLst/>
                <a:latin typeface="+mn-lt"/>
                <a:ea typeface="+mn-ea"/>
                <a:cs typeface="+mn-cs"/>
              </a:rPr>
              <a:t>. Oxford: Oxford University Press.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hlinkClick r:id="rId3"/>
              </a:rPr>
              <a:t>https://doi.org/10.1093/oso/9780190640873.001.0001</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Epstein, R.M. and Street, R.L. (2017) ‘The values and value of patient-centered care’, </a:t>
            </a:r>
            <a:r>
              <a:rPr lang="en-US" sz="1200" i="1" kern="1200" dirty="0">
                <a:solidFill>
                  <a:schemeClr val="tx1"/>
                </a:solidFill>
                <a:effectLst/>
                <a:latin typeface="+mn-lt"/>
                <a:ea typeface="+mn-ea"/>
                <a:cs typeface="+mn-cs"/>
              </a:rPr>
              <a:t>Annals of Family Medicine</a:t>
            </a:r>
            <a:r>
              <a:rPr lang="en-US" sz="1200" kern="1200" dirty="0">
                <a:solidFill>
                  <a:schemeClr val="tx1"/>
                </a:solidFill>
                <a:effectLst/>
                <a:latin typeface="+mn-lt"/>
                <a:ea typeface="+mn-ea"/>
                <a:cs typeface="+mn-cs"/>
              </a:rPr>
              <a:t>, 15(2), pp. 100–103.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hlinkClick r:id="rId4"/>
              </a:rPr>
              <a:t>https://doi.org/10.1370/afm.2039</a:t>
            </a:r>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Hanahan</a:t>
            </a:r>
            <a:r>
              <a:rPr lang="en-US" sz="1200" kern="1200" dirty="0">
                <a:solidFill>
                  <a:schemeClr val="tx1"/>
                </a:solidFill>
                <a:effectLst/>
                <a:latin typeface="+mn-lt"/>
                <a:ea typeface="+mn-ea"/>
                <a:cs typeface="+mn-cs"/>
              </a:rPr>
              <a:t>, D. (2022) ‘Hallmarks of cancer: new dimensions’, </a:t>
            </a:r>
            <a:r>
              <a:rPr lang="en-US" sz="1200" i="1" kern="1200" dirty="0">
                <a:solidFill>
                  <a:schemeClr val="tx1"/>
                </a:solidFill>
                <a:effectLst/>
                <a:latin typeface="+mn-lt"/>
                <a:ea typeface="+mn-ea"/>
                <a:cs typeface="+mn-cs"/>
              </a:rPr>
              <a:t>Cancer Discovery</a:t>
            </a:r>
            <a:r>
              <a:rPr lang="en-US" sz="1200" kern="1200" dirty="0">
                <a:solidFill>
                  <a:schemeClr val="tx1"/>
                </a:solidFill>
                <a:effectLst/>
                <a:latin typeface="+mn-lt"/>
                <a:ea typeface="+mn-ea"/>
                <a:cs typeface="+mn-cs"/>
              </a:rPr>
              <a:t>, 12(1), pp. 31–46.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hlinkClick r:id="rId5"/>
              </a:rPr>
              <a:t>https://doi.org/10.1158/2159-8290.CD-21-1059</a:t>
            </a:r>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Islami</a:t>
            </a:r>
            <a:r>
              <a:rPr lang="en-US" sz="1200" kern="1200" dirty="0">
                <a:solidFill>
                  <a:schemeClr val="tx1"/>
                </a:solidFill>
                <a:effectLst/>
                <a:latin typeface="+mn-lt"/>
                <a:ea typeface="+mn-ea"/>
                <a:cs typeface="+mn-cs"/>
              </a:rPr>
              <a:t>, F. et al. (2018) ‘Global trends of lung cancer mortality’, </a:t>
            </a:r>
            <a:r>
              <a:rPr lang="en-US" sz="1200" i="1" kern="1200" dirty="0">
                <a:solidFill>
                  <a:schemeClr val="tx1"/>
                </a:solidFill>
                <a:effectLst/>
                <a:latin typeface="+mn-lt"/>
                <a:ea typeface="+mn-ea"/>
                <a:cs typeface="+mn-cs"/>
              </a:rPr>
              <a:t>CA: A Cancer Journal for Clinicians</a:t>
            </a:r>
            <a:r>
              <a:rPr lang="en-US" sz="1200" kern="1200" dirty="0">
                <a:solidFill>
                  <a:schemeClr val="tx1"/>
                </a:solidFill>
                <a:effectLst/>
                <a:latin typeface="+mn-lt"/>
                <a:ea typeface="+mn-ea"/>
                <a:cs typeface="+mn-cs"/>
              </a:rPr>
              <a:t>, 68(6), pp. 394–424.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hlinkClick r:id="rId6"/>
              </a:rPr>
              <a:t>https://doi.org/10.3322/caac.21486</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NICE (2021) </a:t>
            </a:r>
            <a:r>
              <a:rPr lang="en-US" sz="1200" i="1" kern="1200" dirty="0">
                <a:solidFill>
                  <a:schemeClr val="tx1"/>
                </a:solidFill>
                <a:effectLst/>
                <a:latin typeface="+mn-lt"/>
                <a:ea typeface="+mn-ea"/>
                <a:cs typeface="+mn-cs"/>
              </a:rPr>
              <a:t>Lung cancer: diagnosis and management</a:t>
            </a:r>
            <a:r>
              <a:rPr lang="en-US" sz="1200" kern="1200" dirty="0">
                <a:solidFill>
                  <a:schemeClr val="tx1"/>
                </a:solidFill>
                <a:effectLst/>
                <a:latin typeface="+mn-lt"/>
                <a:ea typeface="+mn-ea"/>
                <a:cs typeface="+mn-cs"/>
              </a:rPr>
              <a:t>. London: NICE.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hlinkClick r:id="rId7"/>
              </a:rPr>
              <a:t>https://doi.org/10.17863/CAM.63862</a:t>
            </a:r>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Pavlova</a:t>
            </a:r>
            <a:r>
              <a:rPr lang="en-US" sz="1200" kern="1200" dirty="0">
                <a:solidFill>
                  <a:schemeClr val="tx1"/>
                </a:solidFill>
                <a:effectLst/>
                <a:latin typeface="+mn-lt"/>
                <a:ea typeface="+mn-ea"/>
                <a:cs typeface="+mn-cs"/>
              </a:rPr>
              <a:t>, N.N. and Thompson, C.B. (2016) ‘The emerging hallmarks of cancer metabolism’, </a:t>
            </a:r>
            <a:r>
              <a:rPr lang="en-US" sz="1200" i="1" kern="1200" dirty="0">
                <a:solidFill>
                  <a:schemeClr val="tx1"/>
                </a:solidFill>
                <a:effectLst/>
                <a:latin typeface="+mn-lt"/>
                <a:ea typeface="+mn-ea"/>
                <a:cs typeface="+mn-cs"/>
              </a:rPr>
              <a:t>Cell Metabolism</a:t>
            </a:r>
            <a:r>
              <a:rPr lang="en-US" sz="1200" kern="1200" dirty="0">
                <a:solidFill>
                  <a:schemeClr val="tx1"/>
                </a:solidFill>
                <a:effectLst/>
                <a:latin typeface="+mn-lt"/>
                <a:ea typeface="+mn-ea"/>
                <a:cs typeface="+mn-cs"/>
              </a:rPr>
              <a:t>, 23(1), pp. 27–47.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hlinkClick r:id="rId8"/>
              </a:rPr>
              <a:t>https://doi.org/10.1016/j.cmet.2015.12.006</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Sung, H. et al. (2021) ‘Global cancer statistics 2020’, </a:t>
            </a:r>
            <a:r>
              <a:rPr lang="en-US" sz="1200" i="1" kern="1200" dirty="0">
                <a:solidFill>
                  <a:schemeClr val="tx1"/>
                </a:solidFill>
                <a:effectLst/>
                <a:latin typeface="+mn-lt"/>
                <a:ea typeface="+mn-ea"/>
                <a:cs typeface="+mn-cs"/>
              </a:rPr>
              <a:t>CA: A Cancer Journal for Clinicians</a:t>
            </a:r>
            <a:r>
              <a:rPr lang="en-US" sz="1200" kern="1200" dirty="0">
                <a:solidFill>
                  <a:schemeClr val="tx1"/>
                </a:solidFill>
                <a:effectLst/>
                <a:latin typeface="+mn-lt"/>
                <a:ea typeface="+mn-ea"/>
                <a:cs typeface="+mn-cs"/>
              </a:rPr>
              <a:t>, 71(3), pp. 209–249.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hlinkClick r:id="rId9"/>
              </a:rPr>
              <a:t>https://doi.org/10.3322/caac.21660</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Torre, L.A. et al. (2017) ‘Global cancer incidence and mortality rates’, </a:t>
            </a:r>
            <a:r>
              <a:rPr lang="en-US" sz="1200" i="1" kern="1200" dirty="0">
                <a:solidFill>
                  <a:schemeClr val="tx1"/>
                </a:solidFill>
                <a:effectLst/>
                <a:latin typeface="+mn-lt"/>
                <a:ea typeface="+mn-ea"/>
                <a:cs typeface="+mn-cs"/>
              </a:rPr>
              <a:t>Cancer Epidemiology</a:t>
            </a:r>
            <a:r>
              <a:rPr lang="en-US" sz="1200" kern="1200" dirty="0">
                <a:solidFill>
                  <a:schemeClr val="tx1"/>
                </a:solidFill>
                <a:effectLst/>
                <a:latin typeface="+mn-lt"/>
                <a:ea typeface="+mn-ea"/>
                <a:cs typeface="+mn-cs"/>
              </a:rPr>
              <a:t>, 45, pp. 1–10. </a:t>
            </a:r>
            <a:r>
              <a:rPr lang="en-US" sz="1200" kern="1200" dirty="0" err="1">
                <a:solidFill>
                  <a:schemeClr val="tx1"/>
                </a:solidFill>
                <a:effectLst/>
                <a:latin typeface="+mn-lt"/>
                <a:ea typeface="+mn-ea"/>
                <a:cs typeface="+mn-cs"/>
              </a:rPr>
              <a:t>doi</a:t>
            </a:r>
            <a:r>
              <a:rPr lang="en-US"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hlinkClick r:id="rId10"/>
              </a:rPr>
              <a:t>https://doi.org/10.1016/j.canep.2016.11.001</a:t>
            </a:r>
            <a:r>
              <a:rPr lang="en-US" sz="1200" kern="1200" dirty="0">
                <a:solidFill>
                  <a:schemeClr val="tx1"/>
                </a:solidFill>
                <a:effectLst/>
                <a:latin typeface="+mn-lt"/>
                <a:ea typeface="+mn-ea"/>
                <a:cs typeface="+mn-cs"/>
              </a:rPr>
              <a:t> </a:t>
            </a:r>
          </a:p>
          <a:p>
            <a:endParaRPr lang="en-US" dirty="0"/>
          </a:p>
        </p:txBody>
      </p:sp>
    </p:spTree>
    <p:extLst>
      <p:ext uri="{BB962C8B-B14F-4D97-AF65-F5344CB8AC3E}">
        <p14:creationId xmlns:p14="http://schemas.microsoft.com/office/powerpoint/2010/main" val="1103476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4F0FF"/>
          </a:solidFill>
          <a:ln/>
        </p:spPr>
        <p:txBody>
          <a:bodyPr/>
          <a:lstStyle/>
          <a:p>
            <a:endParaRPr lang="en-US"/>
          </a:p>
        </p:txBody>
      </p:sp>
      <p:sp>
        <p:nvSpPr>
          <p:cNvPr id="3" name="Shape 1"/>
          <p:cNvSpPr/>
          <p:nvPr/>
        </p:nvSpPr>
        <p:spPr>
          <a:xfrm>
            <a:off x="0" y="0"/>
            <a:ext cx="14630400" cy="8229600"/>
          </a:xfrm>
          <a:prstGeom prst="rect">
            <a:avLst/>
          </a:prstGeom>
          <a:solidFill>
            <a:srgbClr val="FBFAFF"/>
          </a:solidFill>
          <a:ln/>
        </p:spPr>
        <p:txBody>
          <a:body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emf"/></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image" Target="../media/image9.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0.xml"/><Relationship Id="rId7" Type="http://schemas.openxmlformats.org/officeDocument/2006/relationships/image" Target="../media/image17.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322/caac.21486" TargetMode="External"/><Relationship Id="rId13" Type="http://schemas.openxmlformats.org/officeDocument/2006/relationships/image" Target="../media/image2.png"/><Relationship Id="rId3" Type="http://schemas.openxmlformats.org/officeDocument/2006/relationships/slideLayout" Target="../slideLayouts/slideLayout11.xml"/><Relationship Id="rId7" Type="http://schemas.openxmlformats.org/officeDocument/2006/relationships/hyperlink" Target="https://doi.org/10.1158/2159-8290.CD-21-1059" TargetMode="External"/><Relationship Id="rId12" Type="http://schemas.openxmlformats.org/officeDocument/2006/relationships/hyperlink" Target="https://doi.org/10.1016/j.canep.2016.11.001"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doi.org/10.1370/afm.2039" TargetMode="External"/><Relationship Id="rId11" Type="http://schemas.openxmlformats.org/officeDocument/2006/relationships/hyperlink" Target="https://doi.org/10.3322/caac.21660" TargetMode="External"/><Relationship Id="rId5" Type="http://schemas.openxmlformats.org/officeDocument/2006/relationships/hyperlink" Target="https://doi.org/10.1093/oso/9780190640873.001.0001" TargetMode="External"/><Relationship Id="rId10" Type="http://schemas.openxmlformats.org/officeDocument/2006/relationships/hyperlink" Target="https://doi.org/10.1016/j.cmet.2015.12.006" TargetMode="External"/><Relationship Id="rId4" Type="http://schemas.openxmlformats.org/officeDocument/2006/relationships/notesSlide" Target="../notesSlides/notesSlide11.xml"/><Relationship Id="rId9" Type="http://schemas.openxmlformats.org/officeDocument/2006/relationships/hyperlink" Target="https://doi.org/10.17863/CAM.638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4">
            <a:extLst>
              <a:ext uri="{28A0092B-C50C-407E-A947-70E740481C1C}">
                <a14:useLocalDpi xmlns:a14="http://schemas.microsoft.com/office/drawing/2010/main" val="0"/>
              </a:ext>
            </a:extLst>
          </a:blip>
          <a:srcRect/>
          <a:stretch>
            <a:fillRect/>
          </a:stretch>
        </p:blipFill>
        <p:spPr bwMode="auto">
          <a:xfrm>
            <a:off x="6254980" y="614795"/>
            <a:ext cx="2334837" cy="1047749"/>
          </a:xfrm>
          <a:prstGeom prst="rect">
            <a:avLst/>
          </a:prstGeom>
          <a:noFill/>
          <a:ln>
            <a:noFill/>
          </a:ln>
        </p:spPr>
      </p:pic>
      <p:graphicFrame>
        <p:nvGraphicFramePr>
          <p:cNvPr id="3" name="Table 2"/>
          <p:cNvGraphicFramePr>
            <a:graphicFrameLocks noGrp="1"/>
          </p:cNvGraphicFramePr>
          <p:nvPr>
            <p:extLst>
              <p:ext uri="{D42A27DB-BD31-4B8C-83A1-F6EECF244321}">
                <p14:modId xmlns:p14="http://schemas.microsoft.com/office/powerpoint/2010/main" val="1237569309"/>
              </p:ext>
            </p:extLst>
          </p:nvPr>
        </p:nvGraphicFramePr>
        <p:xfrm>
          <a:off x="2192136" y="2493919"/>
          <a:ext cx="11149792" cy="4724300"/>
        </p:xfrm>
        <a:graphic>
          <a:graphicData uri="http://schemas.openxmlformats.org/drawingml/2006/table">
            <a:tbl>
              <a:tblPr>
                <a:tableStyleId>{5C22544A-7EE6-4342-B048-85BDC9FD1C3A}</a:tableStyleId>
              </a:tblPr>
              <a:tblGrid>
                <a:gridCol w="2787448">
                  <a:extLst>
                    <a:ext uri="{9D8B030D-6E8A-4147-A177-3AD203B41FA5}">
                      <a16:colId xmlns:a16="http://schemas.microsoft.com/office/drawing/2014/main" val="20000"/>
                    </a:ext>
                  </a:extLst>
                </a:gridCol>
                <a:gridCol w="2787448">
                  <a:extLst>
                    <a:ext uri="{9D8B030D-6E8A-4147-A177-3AD203B41FA5}">
                      <a16:colId xmlns:a16="http://schemas.microsoft.com/office/drawing/2014/main" val="20001"/>
                    </a:ext>
                  </a:extLst>
                </a:gridCol>
                <a:gridCol w="2787448">
                  <a:extLst>
                    <a:ext uri="{9D8B030D-6E8A-4147-A177-3AD203B41FA5}">
                      <a16:colId xmlns:a16="http://schemas.microsoft.com/office/drawing/2014/main" val="20002"/>
                    </a:ext>
                  </a:extLst>
                </a:gridCol>
                <a:gridCol w="2787448">
                  <a:extLst>
                    <a:ext uri="{9D8B030D-6E8A-4147-A177-3AD203B41FA5}">
                      <a16:colId xmlns:a16="http://schemas.microsoft.com/office/drawing/2014/main" val="20003"/>
                    </a:ext>
                  </a:extLst>
                </a:gridCol>
              </a:tblGrid>
              <a:tr h="269960">
                <a:tc gridSpan="2">
                  <a:txBody>
                    <a:bodyPr/>
                    <a:lstStyle/>
                    <a:p>
                      <a:pPr marL="0" marR="0">
                        <a:spcBef>
                          <a:spcPts val="0"/>
                        </a:spcBef>
                        <a:spcAft>
                          <a:spcPts val="0"/>
                        </a:spcAft>
                      </a:pPr>
                      <a:r>
                        <a:rPr lang="en-US" sz="1200" dirty="0">
                          <a:effectLst/>
                        </a:rPr>
                        <a:t> </a:t>
                      </a:r>
                      <a:r>
                        <a:rPr lang="en-US" sz="1100" dirty="0">
                          <a:effectLst/>
                        </a:rPr>
                        <a:t>Student name:  Teresita Badua Reyes</a:t>
                      </a:r>
                      <a:endParaRPr lang="en-US" sz="12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hMerge="1">
                  <a:txBody>
                    <a:bodyPr/>
                    <a:lstStyle/>
                    <a:p>
                      <a:endParaRPr lang="en-US"/>
                    </a:p>
                  </a:txBody>
                  <a:tcPr/>
                </a:tc>
                <a:tc gridSpan="2">
                  <a:txBody>
                    <a:bodyPr/>
                    <a:lstStyle/>
                    <a:p>
                      <a:pPr marL="0" marR="0">
                        <a:spcBef>
                          <a:spcPts val="0"/>
                        </a:spcBef>
                        <a:spcAft>
                          <a:spcPts val="0"/>
                        </a:spcAft>
                      </a:pPr>
                      <a:r>
                        <a:rPr lang="en-US" sz="1100">
                          <a:effectLst/>
                        </a:rPr>
                        <a:t>Student ID number: 2414276</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hMerge="1">
                  <a:txBody>
                    <a:bodyPr/>
                    <a:lstStyle/>
                    <a:p>
                      <a:endParaRPr lang="en-US"/>
                    </a:p>
                  </a:txBody>
                  <a:tcPr/>
                </a:tc>
                <a:extLst>
                  <a:ext uri="{0D108BD9-81ED-4DB2-BD59-A6C34878D82A}">
                    <a16:rowId xmlns:a16="http://schemas.microsoft.com/office/drawing/2014/main" val="10000"/>
                  </a:ext>
                </a:extLst>
              </a:tr>
              <a:tr h="247464">
                <a:tc gridSpan="2">
                  <a:txBody>
                    <a:bodyPr/>
                    <a:lstStyle/>
                    <a:p>
                      <a:pPr marL="0" marR="0">
                        <a:spcBef>
                          <a:spcPts val="0"/>
                        </a:spcBef>
                        <a:spcAft>
                          <a:spcPts val="0"/>
                        </a:spcAft>
                      </a:pPr>
                      <a:r>
                        <a:rPr lang="en-US" sz="1100" dirty="0" err="1">
                          <a:effectLst/>
                        </a:rPr>
                        <a:t>Programme</a:t>
                      </a:r>
                      <a:r>
                        <a:rPr lang="en-US" sz="1100" dirty="0">
                          <a:effectLst/>
                        </a:rPr>
                        <a:t>: BSc Health and Social Care</a:t>
                      </a:r>
                      <a:endParaRPr lang="en-US" sz="12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hMerge="1">
                  <a:txBody>
                    <a:bodyPr/>
                    <a:lstStyle/>
                    <a:p>
                      <a:endParaRPr lang="en-US"/>
                    </a:p>
                  </a:txBody>
                  <a:tcPr/>
                </a:tc>
                <a:tc gridSpan="2">
                  <a:txBody>
                    <a:bodyPr/>
                    <a:lstStyle/>
                    <a:p>
                      <a:pPr marL="0" marR="0">
                        <a:spcBef>
                          <a:spcPts val="0"/>
                        </a:spcBef>
                        <a:spcAft>
                          <a:spcPts val="0"/>
                        </a:spcAft>
                      </a:pPr>
                      <a:r>
                        <a:rPr lang="en-US" sz="1100">
                          <a:effectLst/>
                        </a:rPr>
                        <a:t>BSc Health and Social Care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hMerge="1">
                  <a:txBody>
                    <a:bodyPr/>
                    <a:lstStyle/>
                    <a:p>
                      <a:endParaRPr lang="en-US"/>
                    </a:p>
                  </a:txBody>
                  <a:tcPr/>
                </a:tc>
                <a:extLst>
                  <a:ext uri="{0D108BD9-81ED-4DB2-BD59-A6C34878D82A}">
                    <a16:rowId xmlns:a16="http://schemas.microsoft.com/office/drawing/2014/main" val="10001"/>
                  </a:ext>
                </a:extLst>
              </a:tr>
              <a:tr h="247464">
                <a:tc gridSpan="2">
                  <a:txBody>
                    <a:bodyPr/>
                    <a:lstStyle/>
                    <a:p>
                      <a:pPr marL="0" marR="0">
                        <a:spcBef>
                          <a:spcPts val="0"/>
                        </a:spcBef>
                        <a:spcAft>
                          <a:spcPts val="0"/>
                        </a:spcAft>
                      </a:pPr>
                      <a:r>
                        <a:rPr lang="en-US" sz="1100" dirty="0">
                          <a:effectLst/>
                        </a:rPr>
                        <a:t>Module: Introduction to Physiology</a:t>
                      </a:r>
                      <a:endParaRPr lang="en-US" sz="12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hMerge="1">
                  <a:txBody>
                    <a:bodyPr/>
                    <a:lstStyle/>
                    <a:p>
                      <a:endParaRPr lang="en-US"/>
                    </a:p>
                  </a:txBody>
                  <a:tcPr/>
                </a:tc>
                <a:tc gridSpan="2">
                  <a:txBody>
                    <a:bodyPr/>
                    <a:lstStyle/>
                    <a:p>
                      <a:pPr marL="0" marR="0">
                        <a:spcBef>
                          <a:spcPts val="0"/>
                        </a:spcBef>
                        <a:spcAft>
                          <a:spcPts val="0"/>
                        </a:spcAft>
                      </a:pPr>
                      <a:r>
                        <a:rPr lang="en-US" sz="1100">
                          <a:effectLst/>
                        </a:rPr>
                        <a:t>Introduction to Physiology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hMerge="1">
                  <a:txBody>
                    <a:bodyPr/>
                    <a:lstStyle/>
                    <a:p>
                      <a:endParaRPr lang="en-US"/>
                    </a:p>
                  </a:txBody>
                  <a:tcPr/>
                </a:tc>
                <a:extLst>
                  <a:ext uri="{0D108BD9-81ED-4DB2-BD59-A6C34878D82A}">
                    <a16:rowId xmlns:a16="http://schemas.microsoft.com/office/drawing/2014/main" val="10002"/>
                  </a:ext>
                </a:extLst>
              </a:tr>
              <a:tr h="742390">
                <a:tc>
                  <a:txBody>
                    <a:bodyPr/>
                    <a:lstStyle/>
                    <a:p>
                      <a:pPr marL="0" marR="0">
                        <a:spcBef>
                          <a:spcPts val="0"/>
                        </a:spcBef>
                        <a:spcAft>
                          <a:spcPts val="0"/>
                        </a:spcAft>
                      </a:pPr>
                      <a:r>
                        <a:rPr lang="en-US" sz="1100">
                          <a:effectLst/>
                        </a:rPr>
                        <a:t>Module code: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BMHP5023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Contribution to Overall Module Assessment (%):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50%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extLst>
                  <a:ext uri="{0D108BD9-81ED-4DB2-BD59-A6C34878D82A}">
                    <a16:rowId xmlns:a16="http://schemas.microsoft.com/office/drawing/2014/main" val="10003"/>
                  </a:ext>
                </a:extLst>
              </a:tr>
              <a:tr h="1484779">
                <a:tc>
                  <a:txBody>
                    <a:bodyPr/>
                    <a:lstStyle/>
                    <a:p>
                      <a:pPr marL="0" marR="0">
                        <a:spcBef>
                          <a:spcPts val="0"/>
                        </a:spcBef>
                        <a:spcAft>
                          <a:spcPts val="0"/>
                        </a:spcAft>
                      </a:pPr>
                      <a:r>
                        <a:rPr lang="en-US" sz="1100">
                          <a:effectLst/>
                        </a:rPr>
                        <a:t>Lecturer: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dirty="0">
                          <a:effectLst/>
                        </a:rPr>
                        <a:t>Dr Soban Sadiq </a:t>
                      </a:r>
                      <a:endParaRPr lang="en-US" sz="12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Internal Verifier: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Dr Eleni </a:t>
                      </a:r>
                      <a:endParaRPr lang="en-US" sz="1200">
                        <a:effectLst/>
                      </a:endParaRPr>
                    </a:p>
                    <a:p>
                      <a:pPr marL="0" marR="0">
                        <a:spcBef>
                          <a:spcPts val="0"/>
                        </a:spcBef>
                        <a:spcAft>
                          <a:spcPts val="0"/>
                        </a:spcAft>
                      </a:pPr>
                      <a:r>
                        <a:rPr lang="en-US" sz="1100">
                          <a:effectLst/>
                        </a:rPr>
                        <a:t>Koutsogeorgou-Andreou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extLst>
                  <a:ext uri="{0D108BD9-81ED-4DB2-BD59-A6C34878D82A}">
                    <a16:rowId xmlns:a16="http://schemas.microsoft.com/office/drawing/2014/main" val="10004"/>
                  </a:ext>
                </a:extLst>
              </a:tr>
              <a:tr h="989853">
                <a:tc>
                  <a:txBody>
                    <a:bodyPr/>
                    <a:lstStyle/>
                    <a:p>
                      <a:pPr marL="0" marR="0">
                        <a:spcBef>
                          <a:spcPts val="0"/>
                        </a:spcBef>
                        <a:spcAft>
                          <a:spcPts val="0"/>
                        </a:spcAft>
                      </a:pPr>
                      <a:r>
                        <a:rPr lang="en-US" sz="1100">
                          <a:effectLst/>
                        </a:rPr>
                        <a:t>Assignment Title: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Component 2: Presentation </a:t>
                      </a:r>
                      <a:endParaRPr lang="en-US" sz="1200">
                        <a:effectLst/>
                      </a:endParaRPr>
                    </a:p>
                    <a:p>
                      <a:pPr marL="0" marR="0">
                        <a:spcBef>
                          <a:spcPts val="0"/>
                        </a:spcBef>
                        <a:spcAft>
                          <a:spcPts val="0"/>
                        </a:spcAft>
                      </a:pPr>
                      <a:r>
                        <a:rPr lang="en-US" sz="1100">
                          <a:effectLst/>
                        </a:rPr>
                        <a:t>(PowerPoint with voice-over)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Word count (or equivalent):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15 minutes (per </a:t>
                      </a:r>
                      <a:endParaRPr lang="en-US" sz="1200">
                        <a:effectLst/>
                      </a:endParaRPr>
                    </a:p>
                    <a:p>
                      <a:pPr marL="0" marR="0">
                        <a:spcBef>
                          <a:spcPts val="0"/>
                        </a:spcBef>
                        <a:spcAft>
                          <a:spcPts val="0"/>
                        </a:spcAft>
                      </a:pPr>
                      <a:r>
                        <a:rPr lang="en-US" sz="1100">
                          <a:effectLst/>
                        </a:rPr>
                        <a:t>student)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extLst>
                  <a:ext uri="{0D108BD9-81ED-4DB2-BD59-A6C34878D82A}">
                    <a16:rowId xmlns:a16="http://schemas.microsoft.com/office/drawing/2014/main" val="10005"/>
                  </a:ext>
                </a:extLst>
              </a:tr>
              <a:tr h="742390">
                <a:tc>
                  <a:txBody>
                    <a:bodyPr/>
                    <a:lstStyle/>
                    <a:p>
                      <a:pPr marL="0" marR="0">
                        <a:spcBef>
                          <a:spcPts val="0"/>
                        </a:spcBef>
                        <a:spcAft>
                          <a:spcPts val="0"/>
                        </a:spcAft>
                      </a:pPr>
                      <a:r>
                        <a:rPr lang="en-US" sz="1100">
                          <a:effectLst/>
                        </a:rPr>
                        <a:t>Submission deadline: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22nd April 2026 </a:t>
                      </a:r>
                      <a:endParaRPr lang="en-US" sz="1200">
                        <a:effectLst/>
                      </a:endParaRPr>
                    </a:p>
                    <a:p>
                      <a:pPr marL="0" marR="0">
                        <a:spcBef>
                          <a:spcPts val="0"/>
                        </a:spcBef>
                        <a:spcAft>
                          <a:spcPts val="0"/>
                        </a:spcAft>
                      </a:pPr>
                      <a:r>
                        <a:rPr lang="en-US" sz="1100">
                          <a:effectLst/>
                        </a:rPr>
                        <a:t>14:00 (2PM)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a:effectLst/>
                        </a:rPr>
                        <a:t>Return date of provisional marks &amp; written feedback: </a:t>
                      </a:r>
                      <a:endParaRPr lang="en-US" sz="120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tc>
                  <a:txBody>
                    <a:bodyPr/>
                    <a:lstStyle/>
                    <a:p>
                      <a:pPr marL="0" marR="0">
                        <a:spcBef>
                          <a:spcPts val="0"/>
                        </a:spcBef>
                        <a:spcAft>
                          <a:spcPts val="0"/>
                        </a:spcAft>
                      </a:pPr>
                      <a:r>
                        <a:rPr lang="en-US" sz="1100" dirty="0">
                          <a:effectLst/>
                        </a:rPr>
                        <a:t>21st May 2026 </a:t>
                      </a:r>
                      <a:endParaRPr lang="en-US" sz="12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txBody>
                  <a:tcPr marL="68580" marR="68580" marT="0" marB="0"/>
                </a:tc>
                <a:extLst>
                  <a:ext uri="{0D108BD9-81ED-4DB2-BD59-A6C34878D82A}">
                    <a16:rowId xmlns:a16="http://schemas.microsoft.com/office/drawing/2014/main" val="10006"/>
                  </a:ext>
                </a:extLst>
              </a:tr>
            </a:tbl>
          </a:graphicData>
        </a:graphic>
      </p:graphicFrame>
      <p:pic>
        <p:nvPicPr>
          <p:cNvPr id="15" name="Audio 14">
            <a:extLst>
              <a:ext uri="{FF2B5EF4-FFF2-40B4-BE49-F238E27FC236}">
                <a16:creationId xmlns:a16="http://schemas.microsoft.com/office/drawing/2014/main" id="{7A6FD69C-4BF4-7405-6F49-A54B68DD3BD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665200" y="7264400"/>
            <a:ext cx="812800" cy="812800"/>
          </a:xfrm>
          <a:prstGeom prst="rect">
            <a:avLst/>
          </a:prstGeom>
        </p:spPr>
      </p:pic>
    </p:spTree>
    <p:extLst>
      <p:ext uri="{BB962C8B-B14F-4D97-AF65-F5344CB8AC3E}">
        <p14:creationId xmlns:p14="http://schemas.microsoft.com/office/powerpoint/2010/main" val="1040818967"/>
      </p:ext>
    </p:extLst>
  </p:cSld>
  <p:clrMapOvr>
    <a:masterClrMapping/>
  </p:clrMapOvr>
  <mc:AlternateContent xmlns:mc="http://schemas.openxmlformats.org/markup-compatibility/2006">
    <mc:Choice xmlns:p14="http://schemas.microsoft.com/office/powerpoint/2010/main" Requires="p14">
      <p:transition spd="slow" p14:dur="2000" advTm="22432"/>
    </mc:Choice>
    <mc:Fallback>
      <p:transition spd="slow" advTm="22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0" y="0"/>
            <a:ext cx="5486400" cy="8229600"/>
          </a:xfrm>
          <a:prstGeom prst="rect">
            <a:avLst/>
          </a:prstGeom>
        </p:spPr>
      </p:pic>
      <p:sp>
        <p:nvSpPr>
          <p:cNvPr id="3" name="Text 0"/>
          <p:cNvSpPr/>
          <p:nvPr/>
        </p:nvSpPr>
        <p:spPr>
          <a:xfrm>
            <a:off x="6280190" y="780693"/>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403CCF"/>
                </a:solidFill>
                <a:latin typeface="Libre Baskerville" pitchFamily="34" charset="0"/>
                <a:ea typeface="Libre Baskerville" pitchFamily="34" charset="-122"/>
                <a:cs typeface="Libre Baskerville" pitchFamily="34" charset="-120"/>
              </a:rPr>
              <a:t>Introduction to Breast Cancer</a:t>
            </a:r>
            <a:endParaRPr lang="en-US" sz="4450" dirty="0"/>
          </a:p>
        </p:txBody>
      </p:sp>
      <p:sp>
        <p:nvSpPr>
          <p:cNvPr id="4" name="Text 1"/>
          <p:cNvSpPr/>
          <p:nvPr/>
        </p:nvSpPr>
        <p:spPr>
          <a:xfrm>
            <a:off x="6280190" y="2538413"/>
            <a:ext cx="7556421" cy="1088708"/>
          </a:xfrm>
          <a:prstGeom prst="rect">
            <a:avLst/>
          </a:prstGeom>
          <a:noFill/>
          <a:ln/>
        </p:spPr>
        <p:txBody>
          <a:bodyPr wrap="square" lIns="0" tIns="0" rIns="0" bIns="0" rtlCol="0" anchor="t"/>
          <a:lstStyle/>
          <a:p>
            <a:pPr marL="0" indent="0" algn="l">
              <a:lnSpc>
                <a:spcPts val="2850"/>
              </a:lnSpc>
              <a:buNone/>
            </a:pPr>
            <a:r>
              <a:rPr lang="en-US" sz="1750" dirty="0">
                <a:solidFill>
                  <a:srgbClr val="49495A"/>
                </a:solidFill>
                <a:latin typeface="Open Sans" pitchFamily="34" charset="0"/>
                <a:ea typeface="Open Sans" pitchFamily="34" charset="-122"/>
                <a:cs typeface="Open Sans" pitchFamily="34" charset="-120"/>
              </a:rPr>
              <a:t>An evidence-based overview for nursing and allied health students — exploring biology, patient care, and clinical management through the lens of a fictional patient scenario.</a:t>
            </a:r>
            <a:endParaRPr lang="en-US" sz="1750" dirty="0"/>
          </a:p>
        </p:txBody>
      </p:sp>
      <p:sp>
        <p:nvSpPr>
          <p:cNvPr id="5" name="Shape 2"/>
          <p:cNvSpPr/>
          <p:nvPr/>
        </p:nvSpPr>
        <p:spPr>
          <a:xfrm>
            <a:off x="6280190" y="3882271"/>
            <a:ext cx="3664744" cy="2032754"/>
          </a:xfrm>
          <a:prstGeom prst="roundRect">
            <a:avLst>
              <a:gd name="adj" fmla="val 1674"/>
            </a:avLst>
          </a:prstGeom>
          <a:solidFill>
            <a:srgbClr val="EAE8F3"/>
          </a:solidFill>
          <a:ln/>
        </p:spPr>
        <p:txBody>
          <a:bodyPr/>
          <a:lstStyle/>
          <a:p>
            <a:endParaRPr lang="en-US"/>
          </a:p>
        </p:txBody>
      </p:sp>
      <p:sp>
        <p:nvSpPr>
          <p:cNvPr id="6" name="Text 3"/>
          <p:cNvSpPr/>
          <p:nvPr/>
        </p:nvSpPr>
        <p:spPr>
          <a:xfrm>
            <a:off x="6507004" y="410908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9495A"/>
                </a:solidFill>
                <a:latin typeface="Libre Baskerville" pitchFamily="34" charset="0"/>
                <a:ea typeface="Libre Baskerville" pitchFamily="34" charset="-122"/>
                <a:cs typeface="Libre Baskerville" pitchFamily="34" charset="-120"/>
              </a:rPr>
              <a:t>Scope</a:t>
            </a:r>
            <a:endParaRPr lang="en-US" sz="2200" dirty="0"/>
          </a:p>
        </p:txBody>
      </p:sp>
      <p:sp>
        <p:nvSpPr>
          <p:cNvPr id="7" name="Text 4"/>
          <p:cNvSpPr/>
          <p:nvPr/>
        </p:nvSpPr>
        <p:spPr>
          <a:xfrm>
            <a:off x="6507004" y="4599503"/>
            <a:ext cx="3211116" cy="1088708"/>
          </a:xfrm>
          <a:prstGeom prst="rect">
            <a:avLst/>
          </a:prstGeom>
          <a:noFill/>
          <a:ln/>
        </p:spPr>
        <p:txBody>
          <a:bodyPr wrap="square" lIns="0" tIns="0" rIns="0" bIns="0" rtlCol="0" anchor="t"/>
          <a:lstStyle/>
          <a:p>
            <a:pPr marL="0" indent="0" algn="l">
              <a:lnSpc>
                <a:spcPts val="2850"/>
              </a:lnSpc>
              <a:buNone/>
            </a:pPr>
            <a:r>
              <a:rPr lang="en-US" sz="1750" dirty="0">
                <a:solidFill>
                  <a:srgbClr val="49495A"/>
                </a:solidFill>
                <a:latin typeface="Open Sans" pitchFamily="34" charset="0"/>
                <a:ea typeface="Open Sans" pitchFamily="34" charset="-122"/>
                <a:cs typeface="Open Sans" pitchFamily="34" charset="-120"/>
              </a:rPr>
              <a:t>Epidemiology, pathophysiology &amp; body systems</a:t>
            </a:r>
            <a:endParaRPr lang="en-US" sz="1750" dirty="0"/>
          </a:p>
        </p:txBody>
      </p:sp>
      <p:sp>
        <p:nvSpPr>
          <p:cNvPr id="8" name="Shape 5"/>
          <p:cNvSpPr/>
          <p:nvPr/>
        </p:nvSpPr>
        <p:spPr>
          <a:xfrm>
            <a:off x="10171748" y="3882271"/>
            <a:ext cx="3664863" cy="2032754"/>
          </a:xfrm>
          <a:prstGeom prst="roundRect">
            <a:avLst>
              <a:gd name="adj" fmla="val 1674"/>
            </a:avLst>
          </a:prstGeom>
          <a:solidFill>
            <a:srgbClr val="EAE8F3"/>
          </a:solidFill>
          <a:ln/>
        </p:spPr>
        <p:txBody>
          <a:bodyPr/>
          <a:lstStyle/>
          <a:p>
            <a:endParaRPr lang="en-US"/>
          </a:p>
        </p:txBody>
      </p:sp>
      <p:sp>
        <p:nvSpPr>
          <p:cNvPr id="9" name="Text 6"/>
          <p:cNvSpPr/>
          <p:nvPr/>
        </p:nvSpPr>
        <p:spPr>
          <a:xfrm>
            <a:off x="10398562" y="410908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9495A"/>
                </a:solidFill>
                <a:latin typeface="Libre Baskerville" pitchFamily="34" charset="0"/>
                <a:ea typeface="Libre Baskerville" pitchFamily="34" charset="-122"/>
                <a:cs typeface="Libre Baskerville" pitchFamily="34" charset="-120"/>
              </a:rPr>
              <a:t>Patient</a:t>
            </a:r>
            <a:endParaRPr lang="en-US" sz="2200" dirty="0"/>
          </a:p>
        </p:txBody>
      </p:sp>
      <p:sp>
        <p:nvSpPr>
          <p:cNvPr id="10" name="Text 7"/>
          <p:cNvSpPr/>
          <p:nvPr/>
        </p:nvSpPr>
        <p:spPr>
          <a:xfrm>
            <a:off x="10398562" y="4599503"/>
            <a:ext cx="3211235" cy="362903"/>
          </a:xfrm>
          <a:prstGeom prst="rect">
            <a:avLst/>
          </a:prstGeom>
          <a:noFill/>
          <a:ln/>
        </p:spPr>
        <p:txBody>
          <a:bodyPr wrap="none" lIns="0" tIns="0" rIns="0" bIns="0" rtlCol="0" anchor="t"/>
          <a:lstStyle/>
          <a:p>
            <a:pPr marL="0" indent="0" algn="l">
              <a:lnSpc>
                <a:spcPts val="2850"/>
              </a:lnSpc>
              <a:buNone/>
            </a:pPr>
            <a:r>
              <a:rPr lang="en-US" sz="1750" dirty="0">
                <a:solidFill>
                  <a:srgbClr val="49495A"/>
                </a:solidFill>
                <a:latin typeface="Open Sans" pitchFamily="34" charset="0"/>
                <a:ea typeface="Open Sans" pitchFamily="34" charset="-122"/>
                <a:cs typeface="Open Sans" pitchFamily="34" charset="-120"/>
              </a:rPr>
              <a:t>Fictional case: Mrs Ahmed, 52</a:t>
            </a:r>
            <a:endParaRPr lang="en-US" sz="1750" dirty="0"/>
          </a:p>
        </p:txBody>
      </p:sp>
      <p:sp>
        <p:nvSpPr>
          <p:cNvPr id="11" name="Shape 8"/>
          <p:cNvSpPr/>
          <p:nvPr/>
        </p:nvSpPr>
        <p:spPr>
          <a:xfrm>
            <a:off x="6280190" y="6141839"/>
            <a:ext cx="7556421" cy="1306949"/>
          </a:xfrm>
          <a:prstGeom prst="roundRect">
            <a:avLst>
              <a:gd name="adj" fmla="val 2603"/>
            </a:avLst>
          </a:prstGeom>
          <a:solidFill>
            <a:srgbClr val="EAE8F3"/>
          </a:solidFill>
          <a:ln/>
        </p:spPr>
        <p:txBody>
          <a:bodyPr/>
          <a:lstStyle/>
          <a:p>
            <a:endParaRPr lang="en-US"/>
          </a:p>
        </p:txBody>
      </p:sp>
      <p:sp>
        <p:nvSpPr>
          <p:cNvPr id="12" name="Text 9"/>
          <p:cNvSpPr/>
          <p:nvPr/>
        </p:nvSpPr>
        <p:spPr>
          <a:xfrm>
            <a:off x="6507004" y="636865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9495A"/>
                </a:solidFill>
                <a:latin typeface="Libre Baskerville" pitchFamily="34" charset="0"/>
                <a:ea typeface="Libre Baskerville" pitchFamily="34" charset="-122"/>
                <a:cs typeface="Libre Baskerville" pitchFamily="34" charset="-120"/>
              </a:rPr>
              <a:t>Focus</a:t>
            </a:r>
            <a:endParaRPr lang="en-US" sz="2200" dirty="0"/>
          </a:p>
        </p:txBody>
      </p:sp>
      <p:sp>
        <p:nvSpPr>
          <p:cNvPr id="13" name="Text 10"/>
          <p:cNvSpPr/>
          <p:nvPr/>
        </p:nvSpPr>
        <p:spPr>
          <a:xfrm>
            <a:off x="6507004" y="6859072"/>
            <a:ext cx="7102793" cy="362903"/>
          </a:xfrm>
          <a:prstGeom prst="rect">
            <a:avLst/>
          </a:prstGeom>
          <a:noFill/>
          <a:ln/>
        </p:spPr>
        <p:txBody>
          <a:bodyPr wrap="none" lIns="0" tIns="0" rIns="0" bIns="0" rtlCol="0" anchor="t"/>
          <a:lstStyle/>
          <a:p>
            <a:pPr marL="0" indent="0" algn="l">
              <a:lnSpc>
                <a:spcPts val="2850"/>
              </a:lnSpc>
              <a:buNone/>
            </a:pPr>
            <a:r>
              <a:rPr lang="en-US" sz="1750" dirty="0">
                <a:solidFill>
                  <a:srgbClr val="49495A"/>
                </a:solidFill>
                <a:latin typeface="Open Sans" pitchFamily="34" charset="0"/>
                <a:ea typeface="Open Sans" pitchFamily="34" charset="-122"/>
                <a:cs typeface="Open Sans" pitchFamily="34" charset="-120"/>
              </a:rPr>
              <a:t>Risk factors, care planning &amp; ethics</a:t>
            </a:r>
            <a:endParaRPr lang="en-US" sz="1750" dirty="0"/>
          </a:p>
        </p:txBody>
      </p:sp>
      <p:pic>
        <p:nvPicPr>
          <p:cNvPr id="32" name="Audio 31">
            <a:extLst>
              <a:ext uri="{FF2B5EF4-FFF2-40B4-BE49-F238E27FC236}">
                <a16:creationId xmlns:a16="http://schemas.microsoft.com/office/drawing/2014/main" id="{A598F023-F376-374D-EC60-03047662E99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3365"/>
    </mc:Choice>
    <mc:Fallback>
      <p:transition spd="slow" advTm="93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9144000" y="0"/>
            <a:ext cx="5486400" cy="8229600"/>
          </a:xfrm>
          <a:prstGeom prst="rect">
            <a:avLst/>
          </a:prstGeom>
        </p:spPr>
      </p:pic>
      <p:sp>
        <p:nvSpPr>
          <p:cNvPr id="3" name="Text 0"/>
          <p:cNvSpPr/>
          <p:nvPr/>
        </p:nvSpPr>
        <p:spPr>
          <a:xfrm>
            <a:off x="793790" y="751880"/>
            <a:ext cx="7556421" cy="1346835"/>
          </a:xfrm>
          <a:prstGeom prst="rect">
            <a:avLst/>
          </a:prstGeom>
          <a:noFill/>
          <a:ln/>
        </p:spPr>
        <p:txBody>
          <a:bodyPr wrap="square" lIns="0" tIns="0" rIns="0" bIns="0" rtlCol="0" anchor="t"/>
          <a:lstStyle/>
          <a:p>
            <a:pPr marL="0" indent="0" algn="l">
              <a:lnSpc>
                <a:spcPts val="5300"/>
              </a:lnSpc>
              <a:buNone/>
            </a:pPr>
            <a:r>
              <a:rPr lang="en-US" sz="4200" dirty="0">
                <a:solidFill>
                  <a:srgbClr val="403CCF"/>
                </a:solidFill>
                <a:latin typeface="Libre Baskerville" pitchFamily="34" charset="0"/>
                <a:ea typeface="Libre Baskerville" pitchFamily="34" charset="-122"/>
                <a:cs typeface="Libre Baskerville" pitchFamily="34" charset="-120"/>
              </a:rPr>
              <a:t>Relevant Body Systems: Cellular &amp; Immune</a:t>
            </a:r>
            <a:endParaRPr lang="en-US" sz="4200" dirty="0"/>
          </a:p>
        </p:txBody>
      </p:sp>
      <p:sp>
        <p:nvSpPr>
          <p:cNvPr id="4" name="Text 1"/>
          <p:cNvSpPr/>
          <p:nvPr/>
        </p:nvSpPr>
        <p:spPr>
          <a:xfrm>
            <a:off x="793790" y="2610445"/>
            <a:ext cx="3261955" cy="336590"/>
          </a:xfrm>
          <a:prstGeom prst="rect">
            <a:avLst/>
          </a:prstGeom>
          <a:noFill/>
          <a:ln/>
        </p:spPr>
        <p:txBody>
          <a:bodyPr wrap="none" lIns="0" tIns="0" rIns="0" bIns="0" rtlCol="0" anchor="t"/>
          <a:lstStyle/>
          <a:p>
            <a:pPr marL="0" indent="0" algn="l">
              <a:lnSpc>
                <a:spcPts val="2650"/>
              </a:lnSpc>
              <a:buNone/>
            </a:pPr>
            <a:r>
              <a:rPr lang="en-US" sz="2100" dirty="0">
                <a:solidFill>
                  <a:srgbClr val="403CCF"/>
                </a:solidFill>
                <a:latin typeface="Libre Baskerville" pitchFamily="34" charset="0"/>
                <a:ea typeface="Libre Baskerville" pitchFamily="34" charset="-122"/>
                <a:cs typeface="Libre Baskerville" pitchFamily="34" charset="-120"/>
              </a:rPr>
              <a:t>Normal Cell Regulation</a:t>
            </a:r>
            <a:endParaRPr lang="en-US" sz="2100" dirty="0"/>
          </a:p>
        </p:txBody>
      </p:sp>
      <p:sp>
        <p:nvSpPr>
          <p:cNvPr id="5" name="Text 2"/>
          <p:cNvSpPr/>
          <p:nvPr/>
        </p:nvSpPr>
        <p:spPr>
          <a:xfrm>
            <a:off x="793790" y="3151703"/>
            <a:ext cx="3515320" cy="1680567"/>
          </a:xfrm>
          <a:prstGeom prst="rect">
            <a:avLst/>
          </a:prstGeom>
          <a:noFill/>
          <a:ln/>
        </p:spPr>
        <p:txBody>
          <a:bodyPr wrap="square" lIns="0" tIns="0" rIns="0" bIns="0" rtlCol="0" anchor="t"/>
          <a:lstStyle/>
          <a:p>
            <a:pPr marL="0" indent="0" algn="l">
              <a:lnSpc>
                <a:spcPts val="2600"/>
              </a:lnSpc>
              <a:buNone/>
            </a:pPr>
            <a:r>
              <a:rPr lang="en-US" sz="1650" dirty="0">
                <a:solidFill>
                  <a:srgbClr val="49495A"/>
                </a:solidFill>
                <a:latin typeface="Open Sans" pitchFamily="34" charset="0"/>
                <a:ea typeface="Open Sans" pitchFamily="34" charset="-122"/>
                <a:cs typeface="Open Sans" pitchFamily="34" charset="-120"/>
              </a:rPr>
              <a:t>Healthy breast cells follow tightly controlled cycles of growth, division, and apoptosis — governed by tumour suppressor genes and proto-oncogenes.</a:t>
            </a:r>
            <a:endParaRPr lang="en-US" sz="1650" dirty="0"/>
          </a:p>
        </p:txBody>
      </p:sp>
      <p:sp>
        <p:nvSpPr>
          <p:cNvPr id="6" name="Text 3"/>
          <p:cNvSpPr/>
          <p:nvPr/>
        </p:nvSpPr>
        <p:spPr>
          <a:xfrm>
            <a:off x="4842510" y="2610445"/>
            <a:ext cx="2981682" cy="336590"/>
          </a:xfrm>
          <a:prstGeom prst="rect">
            <a:avLst/>
          </a:prstGeom>
          <a:noFill/>
          <a:ln/>
        </p:spPr>
        <p:txBody>
          <a:bodyPr wrap="none" lIns="0" tIns="0" rIns="0" bIns="0" rtlCol="0" anchor="t"/>
          <a:lstStyle/>
          <a:p>
            <a:pPr marL="0" indent="0" algn="l">
              <a:lnSpc>
                <a:spcPts val="2650"/>
              </a:lnSpc>
              <a:buNone/>
            </a:pPr>
            <a:r>
              <a:rPr lang="en-US" sz="2100" dirty="0">
                <a:solidFill>
                  <a:srgbClr val="403CCF"/>
                </a:solidFill>
                <a:latin typeface="Libre Baskerville" pitchFamily="34" charset="0"/>
                <a:ea typeface="Libre Baskerville" pitchFamily="34" charset="-122"/>
                <a:cs typeface="Libre Baskerville" pitchFamily="34" charset="-120"/>
              </a:rPr>
              <a:t>Immune Surveillance</a:t>
            </a:r>
            <a:endParaRPr lang="en-US" sz="2100" dirty="0"/>
          </a:p>
        </p:txBody>
      </p:sp>
      <p:sp>
        <p:nvSpPr>
          <p:cNvPr id="7" name="Text 4"/>
          <p:cNvSpPr/>
          <p:nvPr/>
        </p:nvSpPr>
        <p:spPr>
          <a:xfrm>
            <a:off x="4842510" y="3151703"/>
            <a:ext cx="3515320" cy="2352794"/>
          </a:xfrm>
          <a:prstGeom prst="rect">
            <a:avLst/>
          </a:prstGeom>
          <a:noFill/>
          <a:ln/>
        </p:spPr>
        <p:txBody>
          <a:bodyPr wrap="square" lIns="0" tIns="0" rIns="0" bIns="0" rtlCol="0" anchor="t"/>
          <a:lstStyle/>
          <a:p>
            <a:pPr marL="0" indent="0" algn="l">
              <a:lnSpc>
                <a:spcPts val="2600"/>
              </a:lnSpc>
              <a:buNone/>
            </a:pPr>
            <a:r>
              <a:rPr lang="en-US" sz="1650" dirty="0">
                <a:solidFill>
                  <a:srgbClr val="49495A"/>
                </a:solidFill>
                <a:latin typeface="Open Sans" pitchFamily="34" charset="0"/>
                <a:ea typeface="Open Sans" pitchFamily="34" charset="-122"/>
                <a:cs typeface="Open Sans" pitchFamily="34" charset="-120"/>
              </a:rPr>
              <a:t>T-cells and natural killer (NK) cells identify and destroy malignant cells. Breast cancer disrupts this via </a:t>
            </a:r>
            <a:r>
              <a:rPr lang="en-US" sz="1650" b="1" dirty="0">
                <a:solidFill>
                  <a:srgbClr val="49495A"/>
                </a:solidFill>
                <a:latin typeface="Open Sans" pitchFamily="34" charset="0"/>
                <a:ea typeface="Open Sans" pitchFamily="34" charset="-122"/>
                <a:cs typeface="Open Sans" pitchFamily="34" charset="-120"/>
              </a:rPr>
              <a:t>immune checkpoint inhibition</a:t>
            </a:r>
            <a:r>
              <a:rPr lang="en-US" sz="1650" dirty="0">
                <a:solidFill>
                  <a:srgbClr val="49495A"/>
                </a:solidFill>
                <a:latin typeface="Open Sans" pitchFamily="34" charset="0"/>
                <a:ea typeface="Open Sans" pitchFamily="34" charset="-122"/>
                <a:cs typeface="Open Sans" pitchFamily="34" charset="-120"/>
              </a:rPr>
              <a:t> and antigen masking — enabling tumour survival (Hanahan, 2022).</a:t>
            </a:r>
            <a:endParaRPr lang="en-US" sz="1650" dirty="0"/>
          </a:p>
        </p:txBody>
      </p:sp>
      <p:sp>
        <p:nvSpPr>
          <p:cNvPr id="8" name="Shape 5"/>
          <p:cNvSpPr/>
          <p:nvPr/>
        </p:nvSpPr>
        <p:spPr>
          <a:xfrm>
            <a:off x="793790" y="5918954"/>
            <a:ext cx="7556421" cy="1558647"/>
          </a:xfrm>
          <a:prstGeom prst="roundRect">
            <a:avLst>
              <a:gd name="adj" fmla="val 2074"/>
            </a:avLst>
          </a:prstGeom>
          <a:solidFill>
            <a:srgbClr val="C3C2F0"/>
          </a:solidFill>
          <a:ln/>
        </p:spPr>
        <p:txBody>
          <a:bodyPr/>
          <a:lstStyle/>
          <a:p>
            <a:endParaRPr lang="en-US"/>
          </a:p>
        </p:txBody>
      </p:sp>
      <p:pic>
        <p:nvPicPr>
          <p:cNvPr id="9" name="Image 1" descr="preencoded.png"/>
          <p:cNvPicPr>
            <a:picLocks noChangeAspect="1"/>
          </p:cNvPicPr>
          <p:nvPr/>
        </p:nvPicPr>
        <p:blipFill>
          <a:blip r:embed="rId6"/>
          <a:stretch>
            <a:fillRect/>
          </a:stretch>
        </p:blipFill>
        <p:spPr>
          <a:xfrm>
            <a:off x="1009174" y="6251138"/>
            <a:ext cx="269319" cy="215384"/>
          </a:xfrm>
          <a:prstGeom prst="rect">
            <a:avLst/>
          </a:prstGeom>
        </p:spPr>
      </p:pic>
      <p:sp>
        <p:nvSpPr>
          <p:cNvPr id="10" name="Text 6"/>
          <p:cNvSpPr/>
          <p:nvPr/>
        </p:nvSpPr>
        <p:spPr>
          <a:xfrm>
            <a:off x="1493877" y="6177439"/>
            <a:ext cx="6640949" cy="1008340"/>
          </a:xfrm>
          <a:prstGeom prst="rect">
            <a:avLst/>
          </a:prstGeom>
          <a:noFill/>
          <a:ln/>
        </p:spPr>
        <p:txBody>
          <a:bodyPr wrap="square" lIns="0" tIns="0" rIns="0" bIns="0" rtlCol="0" anchor="t"/>
          <a:lstStyle/>
          <a:p>
            <a:pPr marL="0" indent="0" algn="l">
              <a:lnSpc>
                <a:spcPts val="2600"/>
              </a:lnSpc>
              <a:buNone/>
            </a:pPr>
            <a:r>
              <a:rPr lang="en-US" sz="1650" dirty="0">
                <a:solidFill>
                  <a:srgbClr val="000000"/>
                </a:solidFill>
                <a:latin typeface="Open Sans" pitchFamily="34" charset="0"/>
                <a:ea typeface="Open Sans" pitchFamily="34" charset="-122"/>
                <a:cs typeface="Open Sans" pitchFamily="34" charset="-120"/>
              </a:rPr>
              <a:t>Breast cancer is not purely a localised disease — it is a </a:t>
            </a:r>
            <a:r>
              <a:rPr lang="en-US" sz="1650" b="1" dirty="0">
                <a:solidFill>
                  <a:srgbClr val="000000"/>
                </a:solidFill>
                <a:latin typeface="Open Sans" pitchFamily="34" charset="0"/>
                <a:ea typeface="Open Sans" pitchFamily="34" charset="-122"/>
                <a:cs typeface="Open Sans" pitchFamily="34" charset="-120"/>
              </a:rPr>
              <a:t>systemic condition</a:t>
            </a:r>
            <a:r>
              <a:rPr lang="en-US" sz="1650" dirty="0">
                <a:solidFill>
                  <a:srgbClr val="000000"/>
                </a:solidFill>
                <a:latin typeface="Open Sans" pitchFamily="34" charset="0"/>
                <a:ea typeface="Open Sans" pitchFamily="34" charset="-122"/>
                <a:cs typeface="Open Sans" pitchFamily="34" charset="-120"/>
              </a:rPr>
              <a:t> that compromises both cellular integrity and immune defence.</a:t>
            </a:r>
            <a:endParaRPr lang="en-US" sz="1650" dirty="0"/>
          </a:p>
        </p:txBody>
      </p:sp>
      <p:pic>
        <p:nvPicPr>
          <p:cNvPr id="27" name="Audio 26">
            <a:extLst>
              <a:ext uri="{FF2B5EF4-FFF2-40B4-BE49-F238E27FC236}">
                <a16:creationId xmlns:a16="http://schemas.microsoft.com/office/drawing/2014/main" id="{A987251C-112D-4F40-F7D1-9044E1A5ADC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3584"/>
    </mc:Choice>
    <mc:Fallback>
      <p:transition spd="slow" advTm="83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71368" y="379214"/>
            <a:ext cx="7948970" cy="420886"/>
          </a:xfrm>
          <a:prstGeom prst="rect">
            <a:avLst/>
          </a:prstGeom>
          <a:noFill/>
          <a:ln/>
        </p:spPr>
        <p:txBody>
          <a:bodyPr wrap="none" lIns="0" tIns="0" rIns="0" bIns="0" rtlCol="0" anchor="t"/>
          <a:lstStyle/>
          <a:p>
            <a:pPr marL="0" indent="0" algn="l">
              <a:lnSpc>
                <a:spcPts val="3300"/>
              </a:lnSpc>
              <a:buNone/>
            </a:pPr>
            <a:r>
              <a:rPr lang="en-US" sz="2650" dirty="0">
                <a:solidFill>
                  <a:srgbClr val="403CCF"/>
                </a:solidFill>
                <a:latin typeface="Libre Baskerville" pitchFamily="34" charset="0"/>
                <a:ea typeface="Libre Baskerville" pitchFamily="34" charset="-122"/>
                <a:cs typeface="Libre Baskerville" pitchFamily="34" charset="-120"/>
              </a:rPr>
              <a:t>Anatomy &amp; Physiology of Normal Breast Cells</a:t>
            </a:r>
            <a:endParaRPr lang="en-US" sz="2650" dirty="0"/>
          </a:p>
        </p:txBody>
      </p:sp>
      <p:pic>
        <p:nvPicPr>
          <p:cNvPr id="3" name="Image 0" descr="preencoded.png"/>
          <p:cNvPicPr>
            <a:picLocks noChangeAspect="1"/>
          </p:cNvPicPr>
          <p:nvPr/>
        </p:nvPicPr>
        <p:blipFill>
          <a:blip r:embed="rId5"/>
          <a:stretch>
            <a:fillRect/>
          </a:stretch>
        </p:blipFill>
        <p:spPr>
          <a:xfrm>
            <a:off x="710089" y="960001"/>
            <a:ext cx="13210103" cy="6457117"/>
          </a:xfrm>
          <a:prstGeom prst="rect">
            <a:avLst/>
          </a:prstGeom>
        </p:spPr>
      </p:pic>
      <p:sp>
        <p:nvSpPr>
          <p:cNvPr id="5" name="Text 1"/>
          <p:cNvSpPr/>
          <p:nvPr/>
        </p:nvSpPr>
        <p:spPr>
          <a:xfrm>
            <a:off x="1710189" y="3181678"/>
            <a:ext cx="3079659" cy="384957"/>
          </a:xfrm>
          <a:prstGeom prst="rect">
            <a:avLst/>
          </a:prstGeom>
          <a:noFill/>
          <a:ln/>
        </p:spPr>
        <p:txBody>
          <a:bodyPr wrap="none" lIns="0" tIns="0" rIns="0" bIns="0" rtlCol="0" anchor="t"/>
          <a:lstStyle/>
          <a:p>
            <a:pPr marL="0" indent="0" algn="ctr">
              <a:lnSpc>
                <a:spcPts val="3000"/>
              </a:lnSpc>
              <a:buNone/>
            </a:pPr>
            <a:r>
              <a:rPr lang="en-US" sz="2400" dirty="0">
                <a:solidFill>
                  <a:srgbClr val="49495A"/>
                </a:solidFill>
                <a:latin typeface="Libre Baskerville" pitchFamily="34" charset="0"/>
                <a:ea typeface="Libre Baskerville" pitchFamily="34" charset="-122"/>
                <a:cs typeface="Libre Baskerville" pitchFamily="34" charset="-120"/>
              </a:rPr>
              <a:t>G1 Growth</a:t>
            </a:r>
            <a:endParaRPr lang="en-US" sz="2400" dirty="0"/>
          </a:p>
        </p:txBody>
      </p:sp>
      <p:sp>
        <p:nvSpPr>
          <p:cNvPr id="7" name="Text 2"/>
          <p:cNvSpPr/>
          <p:nvPr/>
        </p:nvSpPr>
        <p:spPr>
          <a:xfrm>
            <a:off x="8321190" y="1703442"/>
            <a:ext cx="3079659" cy="384957"/>
          </a:xfrm>
          <a:prstGeom prst="rect">
            <a:avLst/>
          </a:prstGeom>
          <a:noFill/>
          <a:ln/>
        </p:spPr>
        <p:txBody>
          <a:bodyPr wrap="none" lIns="0" tIns="0" rIns="0" bIns="0" rtlCol="0" anchor="t"/>
          <a:lstStyle/>
          <a:p>
            <a:pPr marL="0" indent="0" algn="ctr">
              <a:lnSpc>
                <a:spcPts val="3000"/>
              </a:lnSpc>
              <a:buNone/>
            </a:pPr>
            <a:r>
              <a:rPr lang="en-US" sz="2400" dirty="0">
                <a:solidFill>
                  <a:srgbClr val="49495A"/>
                </a:solidFill>
                <a:latin typeface="Libre Baskerville" pitchFamily="34" charset="0"/>
                <a:ea typeface="Libre Baskerville" pitchFamily="34" charset="-122"/>
                <a:cs typeface="Libre Baskerville" pitchFamily="34" charset="-120"/>
              </a:rPr>
              <a:t>S DNA Synthesis</a:t>
            </a:r>
            <a:endParaRPr lang="en-US" sz="2400" dirty="0"/>
          </a:p>
        </p:txBody>
      </p:sp>
      <p:sp>
        <p:nvSpPr>
          <p:cNvPr id="9" name="Text 3"/>
          <p:cNvSpPr/>
          <p:nvPr/>
        </p:nvSpPr>
        <p:spPr>
          <a:xfrm>
            <a:off x="9840274" y="4742038"/>
            <a:ext cx="3079659" cy="384957"/>
          </a:xfrm>
          <a:prstGeom prst="rect">
            <a:avLst/>
          </a:prstGeom>
          <a:noFill/>
          <a:ln/>
        </p:spPr>
        <p:txBody>
          <a:bodyPr wrap="none" lIns="0" tIns="0" rIns="0" bIns="0" rtlCol="0" anchor="t"/>
          <a:lstStyle/>
          <a:p>
            <a:pPr marL="0" indent="0" algn="ctr">
              <a:lnSpc>
                <a:spcPts val="3000"/>
              </a:lnSpc>
              <a:buNone/>
            </a:pPr>
            <a:r>
              <a:rPr lang="en-US" sz="2400" dirty="0">
                <a:solidFill>
                  <a:srgbClr val="49495A"/>
                </a:solidFill>
                <a:latin typeface="Libre Baskerville" pitchFamily="34" charset="0"/>
                <a:ea typeface="Libre Baskerville" pitchFamily="34" charset="-122"/>
                <a:cs typeface="Libre Baskerville" pitchFamily="34" charset="-120"/>
              </a:rPr>
              <a:t>G2 Preparation</a:t>
            </a:r>
            <a:endParaRPr lang="en-US" sz="2400" dirty="0"/>
          </a:p>
        </p:txBody>
      </p:sp>
      <p:sp>
        <p:nvSpPr>
          <p:cNvPr id="11" name="Text 4"/>
          <p:cNvSpPr/>
          <p:nvPr/>
        </p:nvSpPr>
        <p:spPr>
          <a:xfrm>
            <a:off x="3215800" y="6247649"/>
            <a:ext cx="3079659" cy="384957"/>
          </a:xfrm>
          <a:prstGeom prst="rect">
            <a:avLst/>
          </a:prstGeom>
          <a:noFill/>
          <a:ln/>
        </p:spPr>
        <p:txBody>
          <a:bodyPr wrap="none" lIns="0" tIns="0" rIns="0" bIns="0" rtlCol="0" anchor="t"/>
          <a:lstStyle/>
          <a:p>
            <a:pPr marL="0" indent="0" algn="ctr">
              <a:lnSpc>
                <a:spcPts val="3000"/>
              </a:lnSpc>
              <a:buNone/>
            </a:pPr>
            <a:r>
              <a:rPr lang="en-US" sz="2400" dirty="0">
                <a:solidFill>
                  <a:srgbClr val="49495A"/>
                </a:solidFill>
                <a:latin typeface="Libre Baskerville" pitchFamily="34" charset="0"/>
                <a:ea typeface="Libre Baskerville" pitchFamily="34" charset="-122"/>
                <a:cs typeface="Libre Baskerville" pitchFamily="34" charset="-120"/>
              </a:rPr>
              <a:t>M Mitosis</a:t>
            </a:r>
            <a:endParaRPr lang="en-US" sz="2400" dirty="0"/>
          </a:p>
        </p:txBody>
      </p:sp>
      <p:sp>
        <p:nvSpPr>
          <p:cNvPr id="12" name="Text 5"/>
          <p:cNvSpPr/>
          <p:nvPr/>
        </p:nvSpPr>
        <p:spPr>
          <a:xfrm>
            <a:off x="471368" y="7507010"/>
            <a:ext cx="13687663" cy="343376"/>
          </a:xfrm>
          <a:prstGeom prst="rect">
            <a:avLst/>
          </a:prstGeom>
          <a:noFill/>
          <a:ln/>
        </p:spPr>
        <p:txBody>
          <a:bodyPr wrap="square" lIns="0" tIns="0" rIns="0" bIns="0" rtlCol="0" anchor="t"/>
          <a:lstStyle/>
          <a:p>
            <a:pPr marL="0" indent="0" algn="l">
              <a:lnSpc>
                <a:spcPts val="1350"/>
              </a:lnSpc>
              <a:buNone/>
            </a:pPr>
            <a:r>
              <a:rPr lang="en-US" sz="1050" dirty="0">
                <a:solidFill>
                  <a:srgbClr val="49495A"/>
                </a:solidFill>
                <a:latin typeface="Open Sans" pitchFamily="34" charset="0"/>
                <a:ea typeface="Open Sans" pitchFamily="34" charset="-122"/>
                <a:cs typeface="Open Sans" pitchFamily="34" charset="-120"/>
              </a:rPr>
              <a:t>Cyclins and cyclin-dependent kinases act as molecular switches at each checkpoint, ensuring DNA integrity before replication proceeds. Apoptosis removes damaged cells, while the extracellular matrix provides structural support. Disruption of any stage creates the biological foundation for cancer development (Pavlova and Thompson, 2016).</a:t>
            </a:r>
            <a:endParaRPr lang="en-US" sz="1050" dirty="0"/>
          </a:p>
        </p:txBody>
      </p:sp>
      <p:pic>
        <p:nvPicPr>
          <p:cNvPr id="36" name="Audio 35">
            <a:extLst>
              <a:ext uri="{FF2B5EF4-FFF2-40B4-BE49-F238E27FC236}">
                <a16:creationId xmlns:a16="http://schemas.microsoft.com/office/drawing/2014/main" id="{CC976957-0024-B93B-6A42-4E89ED8DCC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6279"/>
    </mc:Choice>
    <mc:Fallback>
      <p:transition spd="slow" advTm="76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9144000" y="0"/>
            <a:ext cx="5486400" cy="8229600"/>
          </a:xfrm>
          <a:prstGeom prst="rect">
            <a:avLst/>
          </a:prstGeom>
        </p:spPr>
      </p:pic>
      <p:sp>
        <p:nvSpPr>
          <p:cNvPr id="3" name="Text 0"/>
          <p:cNvSpPr/>
          <p:nvPr/>
        </p:nvSpPr>
        <p:spPr>
          <a:xfrm>
            <a:off x="793790" y="748665"/>
            <a:ext cx="7556421" cy="1133951"/>
          </a:xfrm>
          <a:prstGeom prst="rect">
            <a:avLst/>
          </a:prstGeom>
          <a:noFill/>
          <a:ln/>
        </p:spPr>
        <p:txBody>
          <a:bodyPr wrap="square" lIns="0" tIns="0" rIns="0" bIns="0" rtlCol="0" anchor="t"/>
          <a:lstStyle/>
          <a:p>
            <a:pPr marL="0" indent="0" algn="l">
              <a:lnSpc>
                <a:spcPts val="4450"/>
              </a:lnSpc>
              <a:buNone/>
            </a:pPr>
            <a:r>
              <a:rPr lang="en-US" sz="3550" dirty="0">
                <a:solidFill>
                  <a:srgbClr val="403CCF"/>
                </a:solidFill>
                <a:latin typeface="Libre Baskerville" pitchFamily="34" charset="0"/>
                <a:ea typeface="Libre Baskerville" pitchFamily="34" charset="-122"/>
                <a:cs typeface="Libre Baskerville" pitchFamily="34" charset="-120"/>
              </a:rPr>
              <a:t>Pathophysiology of Breast Cancer</a:t>
            </a:r>
            <a:endParaRPr lang="en-US" sz="3550" dirty="0"/>
          </a:p>
        </p:txBody>
      </p:sp>
      <p:sp>
        <p:nvSpPr>
          <p:cNvPr id="4" name="Shape 1"/>
          <p:cNvSpPr/>
          <p:nvPr/>
        </p:nvSpPr>
        <p:spPr>
          <a:xfrm>
            <a:off x="793790" y="2100263"/>
            <a:ext cx="7556421" cy="1301591"/>
          </a:xfrm>
          <a:prstGeom prst="roundRect">
            <a:avLst>
              <a:gd name="adj" fmla="val 8430"/>
            </a:avLst>
          </a:prstGeom>
          <a:solidFill>
            <a:srgbClr val="FBFAFF"/>
          </a:solidFill>
          <a:ln w="22860">
            <a:solidFill>
              <a:srgbClr val="D0CED9"/>
            </a:solidFill>
            <a:prstDash val="solid"/>
          </a:ln>
        </p:spPr>
        <p:txBody>
          <a:bodyPr/>
          <a:lstStyle/>
          <a:p>
            <a:endParaRPr lang="en-US"/>
          </a:p>
        </p:txBody>
      </p:sp>
      <p:pic>
        <p:nvPicPr>
          <p:cNvPr id="5" name="Image 1" descr="preencoded.png"/>
          <p:cNvPicPr>
            <a:picLocks noChangeAspect="1"/>
          </p:cNvPicPr>
          <p:nvPr/>
        </p:nvPicPr>
        <p:blipFill>
          <a:blip r:embed="rId6"/>
          <a:stretch>
            <a:fillRect/>
          </a:stretch>
        </p:blipFill>
        <p:spPr>
          <a:xfrm>
            <a:off x="770930" y="2100263"/>
            <a:ext cx="91440" cy="1301591"/>
          </a:xfrm>
          <a:prstGeom prst="rect">
            <a:avLst/>
          </a:prstGeom>
        </p:spPr>
      </p:pic>
      <p:sp>
        <p:nvSpPr>
          <p:cNvPr id="6" name="Text 2"/>
          <p:cNvSpPr/>
          <p:nvPr/>
        </p:nvSpPr>
        <p:spPr>
          <a:xfrm>
            <a:off x="1066681" y="2304574"/>
            <a:ext cx="2268260" cy="283488"/>
          </a:xfrm>
          <a:prstGeom prst="rect">
            <a:avLst/>
          </a:prstGeom>
          <a:noFill/>
          <a:ln/>
        </p:spPr>
        <p:txBody>
          <a:bodyPr wrap="none" lIns="0" tIns="0" rIns="0" bIns="0" rtlCol="0" anchor="t"/>
          <a:lstStyle/>
          <a:p>
            <a:pPr marL="0" indent="0" algn="l">
              <a:lnSpc>
                <a:spcPts val="2200"/>
              </a:lnSpc>
              <a:buNone/>
            </a:pPr>
            <a:r>
              <a:rPr lang="en-US" sz="1750" dirty="0">
                <a:solidFill>
                  <a:srgbClr val="49495A"/>
                </a:solidFill>
                <a:latin typeface="Libre Baskerville" pitchFamily="34" charset="0"/>
                <a:ea typeface="Libre Baskerville" pitchFamily="34" charset="-122"/>
                <a:cs typeface="Libre Baskerville" pitchFamily="34" charset="-120"/>
              </a:rPr>
              <a:t>Genetic Mutation</a:t>
            </a:r>
            <a:endParaRPr lang="en-US" sz="1750" dirty="0"/>
          </a:p>
        </p:txBody>
      </p:sp>
      <p:sp>
        <p:nvSpPr>
          <p:cNvPr id="7" name="Text 3"/>
          <p:cNvSpPr/>
          <p:nvPr/>
        </p:nvSpPr>
        <p:spPr>
          <a:xfrm>
            <a:off x="1066681" y="2675096"/>
            <a:ext cx="7079218" cy="522446"/>
          </a:xfrm>
          <a:prstGeom prst="rect">
            <a:avLst/>
          </a:prstGeom>
          <a:noFill/>
          <a:ln/>
        </p:spPr>
        <p:txBody>
          <a:bodyPr wrap="square" lIns="0" tIns="0" rIns="0" bIns="0" rtlCol="0" anchor="t"/>
          <a:lstStyle/>
          <a:p>
            <a:pPr marL="0" indent="0" algn="l">
              <a:lnSpc>
                <a:spcPts val="2050"/>
              </a:lnSpc>
              <a:buNone/>
            </a:pPr>
            <a:r>
              <a:rPr lang="en-US" sz="1400" dirty="0">
                <a:solidFill>
                  <a:srgbClr val="49495A"/>
                </a:solidFill>
                <a:latin typeface="Open Sans" pitchFamily="34" charset="0"/>
                <a:ea typeface="Open Sans" pitchFamily="34" charset="-122"/>
                <a:cs typeface="Open Sans" pitchFamily="34" charset="-120"/>
              </a:rPr>
              <a:t>Oncogene activation or inactivation of tumour suppressors (e.g., p53) disrupts normal cell cycle control.</a:t>
            </a:r>
            <a:endParaRPr lang="en-US" sz="1400" dirty="0"/>
          </a:p>
        </p:txBody>
      </p:sp>
      <p:sp>
        <p:nvSpPr>
          <p:cNvPr id="8" name="Shape 4"/>
          <p:cNvSpPr/>
          <p:nvPr/>
        </p:nvSpPr>
        <p:spPr>
          <a:xfrm>
            <a:off x="793790" y="3546991"/>
            <a:ext cx="7556421" cy="1040368"/>
          </a:xfrm>
          <a:prstGeom prst="roundRect">
            <a:avLst>
              <a:gd name="adj" fmla="val 10547"/>
            </a:avLst>
          </a:prstGeom>
          <a:solidFill>
            <a:srgbClr val="FBFAFF"/>
          </a:solidFill>
          <a:ln w="22860">
            <a:solidFill>
              <a:srgbClr val="D0CED9"/>
            </a:solidFill>
            <a:prstDash val="solid"/>
          </a:ln>
        </p:spPr>
        <p:txBody>
          <a:bodyPr/>
          <a:lstStyle/>
          <a:p>
            <a:endParaRPr lang="en-US"/>
          </a:p>
        </p:txBody>
      </p:sp>
      <p:pic>
        <p:nvPicPr>
          <p:cNvPr id="9" name="Image 2" descr="preencoded.png"/>
          <p:cNvPicPr>
            <a:picLocks noChangeAspect="1"/>
          </p:cNvPicPr>
          <p:nvPr/>
        </p:nvPicPr>
        <p:blipFill>
          <a:blip r:embed="rId7"/>
          <a:stretch>
            <a:fillRect/>
          </a:stretch>
        </p:blipFill>
        <p:spPr>
          <a:xfrm>
            <a:off x="770930" y="3546991"/>
            <a:ext cx="91440" cy="1040368"/>
          </a:xfrm>
          <a:prstGeom prst="rect">
            <a:avLst/>
          </a:prstGeom>
        </p:spPr>
      </p:pic>
      <p:sp>
        <p:nvSpPr>
          <p:cNvPr id="10" name="Text 5"/>
          <p:cNvSpPr/>
          <p:nvPr/>
        </p:nvSpPr>
        <p:spPr>
          <a:xfrm>
            <a:off x="1066681" y="3751302"/>
            <a:ext cx="3087648" cy="283488"/>
          </a:xfrm>
          <a:prstGeom prst="rect">
            <a:avLst/>
          </a:prstGeom>
          <a:noFill/>
          <a:ln/>
        </p:spPr>
        <p:txBody>
          <a:bodyPr wrap="none" lIns="0" tIns="0" rIns="0" bIns="0" rtlCol="0" anchor="t"/>
          <a:lstStyle/>
          <a:p>
            <a:pPr marL="0" indent="0" algn="l">
              <a:lnSpc>
                <a:spcPts val="2200"/>
              </a:lnSpc>
              <a:buNone/>
            </a:pPr>
            <a:r>
              <a:rPr lang="en-US" sz="1750" dirty="0">
                <a:solidFill>
                  <a:srgbClr val="49495A"/>
                </a:solidFill>
                <a:latin typeface="Libre Baskerville" pitchFamily="34" charset="0"/>
                <a:ea typeface="Libre Baskerville" pitchFamily="34" charset="-122"/>
                <a:cs typeface="Libre Baskerville" pitchFamily="34" charset="-120"/>
              </a:rPr>
              <a:t>Uncontrolled Proliferation</a:t>
            </a:r>
            <a:endParaRPr lang="en-US" sz="1750" dirty="0"/>
          </a:p>
        </p:txBody>
      </p:sp>
      <p:sp>
        <p:nvSpPr>
          <p:cNvPr id="11" name="Text 6"/>
          <p:cNvSpPr/>
          <p:nvPr/>
        </p:nvSpPr>
        <p:spPr>
          <a:xfrm>
            <a:off x="1066681" y="4121825"/>
            <a:ext cx="7079218" cy="261223"/>
          </a:xfrm>
          <a:prstGeom prst="rect">
            <a:avLst/>
          </a:prstGeom>
          <a:noFill/>
          <a:ln/>
        </p:spPr>
        <p:txBody>
          <a:bodyPr wrap="none" lIns="0" tIns="0" rIns="0" bIns="0" rtlCol="0" anchor="t"/>
          <a:lstStyle/>
          <a:p>
            <a:pPr marL="0" indent="0" algn="l">
              <a:lnSpc>
                <a:spcPts val="2050"/>
              </a:lnSpc>
              <a:buNone/>
            </a:pPr>
            <a:r>
              <a:rPr lang="en-US" sz="1400" dirty="0">
                <a:solidFill>
                  <a:srgbClr val="49495A"/>
                </a:solidFill>
                <a:latin typeface="Open Sans" pitchFamily="34" charset="0"/>
                <a:ea typeface="Open Sans" pitchFamily="34" charset="-122"/>
                <a:cs typeface="Open Sans" pitchFamily="34" charset="-120"/>
              </a:rPr>
              <a:t>Cells evade apoptosis, sustain angiogenesis, and invade surrounding breast tissue.</a:t>
            </a:r>
            <a:endParaRPr lang="en-US" sz="1400" dirty="0"/>
          </a:p>
        </p:txBody>
      </p:sp>
      <p:sp>
        <p:nvSpPr>
          <p:cNvPr id="12" name="Shape 7"/>
          <p:cNvSpPr/>
          <p:nvPr/>
        </p:nvSpPr>
        <p:spPr>
          <a:xfrm>
            <a:off x="793790" y="4732496"/>
            <a:ext cx="7556421" cy="1301591"/>
          </a:xfrm>
          <a:prstGeom prst="roundRect">
            <a:avLst>
              <a:gd name="adj" fmla="val 8430"/>
            </a:avLst>
          </a:prstGeom>
          <a:solidFill>
            <a:srgbClr val="FBFAFF"/>
          </a:solidFill>
          <a:ln w="22860">
            <a:solidFill>
              <a:srgbClr val="D0CED9"/>
            </a:solidFill>
            <a:prstDash val="solid"/>
          </a:ln>
        </p:spPr>
        <p:txBody>
          <a:bodyPr/>
          <a:lstStyle/>
          <a:p>
            <a:endParaRPr lang="en-US"/>
          </a:p>
        </p:txBody>
      </p:sp>
      <p:pic>
        <p:nvPicPr>
          <p:cNvPr id="13" name="Image 3" descr="preencoded.png"/>
          <p:cNvPicPr>
            <a:picLocks noChangeAspect="1"/>
          </p:cNvPicPr>
          <p:nvPr/>
        </p:nvPicPr>
        <p:blipFill>
          <a:blip r:embed="rId6"/>
          <a:stretch>
            <a:fillRect/>
          </a:stretch>
        </p:blipFill>
        <p:spPr>
          <a:xfrm>
            <a:off x="770930" y="4732496"/>
            <a:ext cx="91440" cy="1301591"/>
          </a:xfrm>
          <a:prstGeom prst="rect">
            <a:avLst/>
          </a:prstGeom>
        </p:spPr>
      </p:pic>
      <p:sp>
        <p:nvSpPr>
          <p:cNvPr id="14" name="Text 8"/>
          <p:cNvSpPr/>
          <p:nvPr/>
        </p:nvSpPr>
        <p:spPr>
          <a:xfrm>
            <a:off x="1066681" y="4936808"/>
            <a:ext cx="2268260" cy="283488"/>
          </a:xfrm>
          <a:prstGeom prst="rect">
            <a:avLst/>
          </a:prstGeom>
          <a:noFill/>
          <a:ln/>
        </p:spPr>
        <p:txBody>
          <a:bodyPr wrap="none" lIns="0" tIns="0" rIns="0" bIns="0" rtlCol="0" anchor="t"/>
          <a:lstStyle/>
          <a:p>
            <a:pPr marL="0" indent="0" algn="l">
              <a:lnSpc>
                <a:spcPts val="2200"/>
              </a:lnSpc>
              <a:buNone/>
            </a:pPr>
            <a:r>
              <a:rPr lang="en-US" sz="1750" dirty="0">
                <a:solidFill>
                  <a:srgbClr val="49495A"/>
                </a:solidFill>
                <a:latin typeface="Libre Baskerville" pitchFamily="34" charset="0"/>
                <a:ea typeface="Libre Baskerville" pitchFamily="34" charset="-122"/>
                <a:cs typeface="Libre Baskerville" pitchFamily="34" charset="-120"/>
              </a:rPr>
              <a:t>Metastasis</a:t>
            </a:r>
            <a:endParaRPr lang="en-US" sz="1750" dirty="0"/>
          </a:p>
        </p:txBody>
      </p:sp>
      <p:sp>
        <p:nvSpPr>
          <p:cNvPr id="15" name="Text 9"/>
          <p:cNvSpPr/>
          <p:nvPr/>
        </p:nvSpPr>
        <p:spPr>
          <a:xfrm>
            <a:off x="1066681" y="5307330"/>
            <a:ext cx="7079218" cy="522446"/>
          </a:xfrm>
          <a:prstGeom prst="rect">
            <a:avLst/>
          </a:prstGeom>
          <a:noFill/>
          <a:ln/>
        </p:spPr>
        <p:txBody>
          <a:bodyPr wrap="square" lIns="0" tIns="0" rIns="0" bIns="0" rtlCol="0" anchor="t"/>
          <a:lstStyle/>
          <a:p>
            <a:pPr marL="0" indent="0" algn="l">
              <a:lnSpc>
                <a:spcPts val="2050"/>
              </a:lnSpc>
              <a:buNone/>
            </a:pPr>
            <a:r>
              <a:rPr lang="en-US" sz="1400" dirty="0">
                <a:solidFill>
                  <a:srgbClr val="49495A"/>
                </a:solidFill>
                <a:latin typeface="Open Sans" pitchFamily="34" charset="0"/>
                <a:ea typeface="Open Sans" pitchFamily="34" charset="-122"/>
                <a:cs typeface="Open Sans" pitchFamily="34" charset="-120"/>
              </a:rPr>
              <a:t>Spread via lymphatic system (lymph nodes) or bloodstream to distant organs such as bone, lung, and liver.</a:t>
            </a:r>
            <a:endParaRPr lang="en-US" sz="1400" dirty="0"/>
          </a:p>
        </p:txBody>
      </p:sp>
      <p:sp>
        <p:nvSpPr>
          <p:cNvPr id="16" name="Shape 10"/>
          <p:cNvSpPr/>
          <p:nvPr/>
        </p:nvSpPr>
        <p:spPr>
          <a:xfrm>
            <a:off x="793790" y="6179225"/>
            <a:ext cx="7556421" cy="1301591"/>
          </a:xfrm>
          <a:prstGeom prst="roundRect">
            <a:avLst>
              <a:gd name="adj" fmla="val 8430"/>
            </a:avLst>
          </a:prstGeom>
          <a:solidFill>
            <a:srgbClr val="FBFAFF"/>
          </a:solidFill>
          <a:ln w="22860">
            <a:solidFill>
              <a:srgbClr val="D0CED9"/>
            </a:solidFill>
            <a:prstDash val="solid"/>
          </a:ln>
        </p:spPr>
        <p:txBody>
          <a:bodyPr/>
          <a:lstStyle/>
          <a:p>
            <a:endParaRPr lang="en-US"/>
          </a:p>
        </p:txBody>
      </p:sp>
      <p:pic>
        <p:nvPicPr>
          <p:cNvPr id="17" name="Image 4" descr="preencoded.png"/>
          <p:cNvPicPr>
            <a:picLocks noChangeAspect="1"/>
          </p:cNvPicPr>
          <p:nvPr/>
        </p:nvPicPr>
        <p:blipFill>
          <a:blip r:embed="rId6"/>
          <a:stretch>
            <a:fillRect/>
          </a:stretch>
        </p:blipFill>
        <p:spPr>
          <a:xfrm>
            <a:off x="770930" y="6179225"/>
            <a:ext cx="91440" cy="1301591"/>
          </a:xfrm>
          <a:prstGeom prst="rect">
            <a:avLst/>
          </a:prstGeom>
        </p:spPr>
      </p:pic>
      <p:sp>
        <p:nvSpPr>
          <p:cNvPr id="18" name="Text 11"/>
          <p:cNvSpPr/>
          <p:nvPr/>
        </p:nvSpPr>
        <p:spPr>
          <a:xfrm>
            <a:off x="1066681" y="6383536"/>
            <a:ext cx="2268260" cy="283488"/>
          </a:xfrm>
          <a:prstGeom prst="rect">
            <a:avLst/>
          </a:prstGeom>
          <a:noFill/>
          <a:ln/>
        </p:spPr>
        <p:txBody>
          <a:bodyPr wrap="none" lIns="0" tIns="0" rIns="0" bIns="0" rtlCol="0" anchor="t"/>
          <a:lstStyle/>
          <a:p>
            <a:pPr marL="0" indent="0" algn="l">
              <a:lnSpc>
                <a:spcPts val="2200"/>
              </a:lnSpc>
              <a:buNone/>
            </a:pPr>
            <a:r>
              <a:rPr lang="en-US" sz="1750" dirty="0">
                <a:solidFill>
                  <a:srgbClr val="49495A"/>
                </a:solidFill>
                <a:latin typeface="Libre Baskerville" pitchFamily="34" charset="0"/>
                <a:ea typeface="Libre Baskerville" pitchFamily="34" charset="-122"/>
                <a:cs typeface="Libre Baskerville" pitchFamily="34" charset="-120"/>
              </a:rPr>
              <a:t>Immune Evasion</a:t>
            </a:r>
            <a:endParaRPr lang="en-US" sz="1750" dirty="0"/>
          </a:p>
        </p:txBody>
      </p:sp>
      <p:sp>
        <p:nvSpPr>
          <p:cNvPr id="19" name="Text 12"/>
          <p:cNvSpPr/>
          <p:nvPr/>
        </p:nvSpPr>
        <p:spPr>
          <a:xfrm>
            <a:off x="1066681" y="6754058"/>
            <a:ext cx="7079218" cy="522446"/>
          </a:xfrm>
          <a:prstGeom prst="rect">
            <a:avLst/>
          </a:prstGeom>
          <a:noFill/>
          <a:ln/>
        </p:spPr>
        <p:txBody>
          <a:bodyPr wrap="square" lIns="0" tIns="0" rIns="0" bIns="0" rtlCol="0" anchor="t"/>
          <a:lstStyle/>
          <a:p>
            <a:pPr marL="0" indent="0" algn="l">
              <a:lnSpc>
                <a:spcPts val="2050"/>
              </a:lnSpc>
              <a:buNone/>
            </a:pPr>
            <a:r>
              <a:rPr lang="en-US" sz="1400" dirty="0">
                <a:solidFill>
                  <a:srgbClr val="49495A"/>
                </a:solidFill>
                <a:latin typeface="Open Sans" pitchFamily="34" charset="0"/>
                <a:ea typeface="Open Sans" pitchFamily="34" charset="-122"/>
                <a:cs typeface="Open Sans" pitchFamily="34" charset="-120"/>
              </a:rPr>
              <a:t>Altered metabolic pathways and immune escape mechanisms further sustain tumour growth (Hanahan, 2022).</a:t>
            </a:r>
            <a:endParaRPr lang="en-US" sz="1400" dirty="0"/>
          </a:p>
        </p:txBody>
      </p:sp>
      <p:pic>
        <p:nvPicPr>
          <p:cNvPr id="41" name="Audio 40">
            <a:extLst>
              <a:ext uri="{FF2B5EF4-FFF2-40B4-BE49-F238E27FC236}">
                <a16:creationId xmlns:a16="http://schemas.microsoft.com/office/drawing/2014/main" id="{7C64CCF7-9B1D-5D02-0E8A-01D6543BA10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6182"/>
    </mc:Choice>
    <mc:Fallback>
      <p:transition spd="slow" advTm="96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793790" y="1997393"/>
            <a:ext cx="7473077" cy="4234696"/>
          </a:xfrm>
          <a:prstGeom prst="rect">
            <a:avLst/>
          </a:prstGeom>
        </p:spPr>
      </p:pic>
      <p:sp>
        <p:nvSpPr>
          <p:cNvPr id="3" name="Shape 0"/>
          <p:cNvSpPr/>
          <p:nvPr/>
        </p:nvSpPr>
        <p:spPr>
          <a:xfrm>
            <a:off x="9602867" y="1110734"/>
            <a:ext cx="2030492" cy="370642"/>
          </a:xfrm>
          <a:prstGeom prst="roundRect">
            <a:avLst>
              <a:gd name="adj" fmla="val 6609"/>
            </a:avLst>
          </a:prstGeom>
          <a:solidFill>
            <a:srgbClr val="D7D6F5"/>
          </a:solidFill>
          <a:ln/>
        </p:spPr>
        <p:txBody>
          <a:bodyPr/>
          <a:lstStyle/>
          <a:p>
            <a:endParaRPr lang="en-US"/>
          </a:p>
        </p:txBody>
      </p:sp>
      <p:sp>
        <p:nvSpPr>
          <p:cNvPr id="4" name="Text 1"/>
          <p:cNvSpPr/>
          <p:nvPr/>
        </p:nvSpPr>
        <p:spPr>
          <a:xfrm>
            <a:off x="9725263" y="1171932"/>
            <a:ext cx="1785699" cy="248245"/>
          </a:xfrm>
          <a:prstGeom prst="rect">
            <a:avLst/>
          </a:prstGeom>
          <a:noFill/>
          <a:ln/>
        </p:spPr>
        <p:txBody>
          <a:bodyPr wrap="none" lIns="0" tIns="0" rIns="0" bIns="0" rtlCol="0" anchor="t"/>
          <a:lstStyle/>
          <a:p>
            <a:pPr marL="0" indent="0" algn="l">
              <a:lnSpc>
                <a:spcPts val="1950"/>
              </a:lnSpc>
              <a:buNone/>
            </a:pPr>
            <a:r>
              <a:rPr lang="en-US" sz="1250" dirty="0">
                <a:solidFill>
                  <a:srgbClr val="49495A"/>
                </a:solidFill>
                <a:latin typeface="Open Sans" pitchFamily="34" charset="0"/>
                <a:ea typeface="Open Sans" pitchFamily="34" charset="-122"/>
                <a:cs typeface="Open Sans" pitchFamily="34" charset="-120"/>
              </a:rPr>
              <a:t>FICTIONAL CASE STUDY</a:t>
            </a:r>
            <a:endParaRPr lang="en-US" sz="1250" dirty="0"/>
          </a:p>
        </p:txBody>
      </p:sp>
      <p:sp>
        <p:nvSpPr>
          <p:cNvPr id="5" name="Text 2"/>
          <p:cNvSpPr/>
          <p:nvPr/>
        </p:nvSpPr>
        <p:spPr>
          <a:xfrm>
            <a:off x="9602867" y="1554837"/>
            <a:ext cx="4241244" cy="1275874"/>
          </a:xfrm>
          <a:prstGeom prst="rect">
            <a:avLst/>
          </a:prstGeom>
          <a:noFill/>
          <a:ln/>
        </p:spPr>
        <p:txBody>
          <a:bodyPr wrap="square" lIns="0" tIns="0" rIns="0" bIns="0" rtlCol="0" anchor="t"/>
          <a:lstStyle/>
          <a:p>
            <a:pPr marL="0" indent="0" algn="l">
              <a:lnSpc>
                <a:spcPts val="5000"/>
              </a:lnSpc>
              <a:buNone/>
            </a:pPr>
            <a:r>
              <a:rPr lang="en-US" sz="4000" dirty="0">
                <a:solidFill>
                  <a:srgbClr val="403CCF"/>
                </a:solidFill>
                <a:latin typeface="Libre Baskerville" pitchFamily="34" charset="0"/>
                <a:ea typeface="Libre Baskerville" pitchFamily="34" charset="-122"/>
                <a:cs typeface="Libre Baskerville" pitchFamily="34" charset="-120"/>
              </a:rPr>
              <a:t>Patient Profile: Mrs Ahmed</a:t>
            </a:r>
            <a:endParaRPr lang="en-US" sz="4000" dirty="0"/>
          </a:p>
        </p:txBody>
      </p:sp>
      <p:sp>
        <p:nvSpPr>
          <p:cNvPr id="6" name="Text 3"/>
          <p:cNvSpPr/>
          <p:nvPr/>
        </p:nvSpPr>
        <p:spPr>
          <a:xfrm>
            <a:off x="9602867" y="3014424"/>
            <a:ext cx="4241244" cy="2739390"/>
          </a:xfrm>
          <a:prstGeom prst="rect">
            <a:avLst/>
          </a:prstGeom>
          <a:noFill/>
          <a:ln/>
        </p:spPr>
        <p:txBody>
          <a:bodyPr wrap="square" lIns="0" tIns="0" rIns="0" bIns="0" rtlCol="0" anchor="t"/>
          <a:lstStyle/>
          <a:p>
            <a:pPr marL="342900" indent="-342900" algn="l">
              <a:lnSpc>
                <a:spcPts val="2400"/>
              </a:lnSpc>
              <a:buSzPct val="100000"/>
              <a:buChar char="•"/>
            </a:pPr>
            <a:r>
              <a:rPr lang="en-US" sz="1600" b="1" dirty="0">
                <a:solidFill>
                  <a:srgbClr val="49495A"/>
                </a:solidFill>
                <a:latin typeface="Open Sans" pitchFamily="34" charset="0"/>
                <a:ea typeface="Open Sans" pitchFamily="34" charset="-122"/>
                <a:cs typeface="Open Sans" pitchFamily="34" charset="-120"/>
              </a:rPr>
              <a:t>Age:</a:t>
            </a:r>
            <a:r>
              <a:rPr lang="en-US" sz="1600" dirty="0">
                <a:solidFill>
                  <a:srgbClr val="49495A"/>
                </a:solidFill>
                <a:latin typeface="Open Sans" pitchFamily="34" charset="0"/>
                <a:ea typeface="Open Sans" pitchFamily="34" charset="-122"/>
                <a:cs typeface="Open Sans" pitchFamily="34" charset="-120"/>
              </a:rPr>
              <a:t> 52-year-old female</a:t>
            </a:r>
            <a:endParaRPr lang="en-US" sz="1600" dirty="0"/>
          </a:p>
          <a:p>
            <a:pPr marL="342900" indent="-342900" algn="l">
              <a:lnSpc>
                <a:spcPts val="2400"/>
              </a:lnSpc>
              <a:buSzPct val="100000"/>
              <a:buChar char="•"/>
            </a:pPr>
            <a:r>
              <a:rPr lang="en-US" sz="1600" b="1" dirty="0">
                <a:solidFill>
                  <a:srgbClr val="49495A"/>
                </a:solidFill>
                <a:latin typeface="Open Sans" pitchFamily="34" charset="0"/>
                <a:ea typeface="Open Sans" pitchFamily="34" charset="-122"/>
                <a:cs typeface="Open Sans" pitchFamily="34" charset="-120"/>
              </a:rPr>
              <a:t>Presentation:</a:t>
            </a:r>
            <a:r>
              <a:rPr lang="en-US" sz="1600" dirty="0">
                <a:solidFill>
                  <a:srgbClr val="49495A"/>
                </a:solidFill>
                <a:latin typeface="Open Sans" pitchFamily="34" charset="0"/>
                <a:ea typeface="Open Sans" pitchFamily="34" charset="-122"/>
                <a:cs typeface="Open Sans" pitchFamily="34" charset="-120"/>
              </a:rPr>
              <a:t> Painless breast lump, fatigue, unexplained weight changes</a:t>
            </a:r>
            <a:endParaRPr lang="en-US" sz="1600" dirty="0"/>
          </a:p>
          <a:p>
            <a:pPr marL="342900" indent="-342900" algn="l">
              <a:lnSpc>
                <a:spcPts val="2400"/>
              </a:lnSpc>
              <a:buSzPct val="100000"/>
              <a:buChar char="•"/>
            </a:pPr>
            <a:r>
              <a:rPr lang="en-US" sz="1600" b="1" dirty="0">
                <a:solidFill>
                  <a:srgbClr val="49495A"/>
                </a:solidFill>
                <a:latin typeface="Open Sans" pitchFamily="34" charset="0"/>
                <a:ea typeface="Open Sans" pitchFamily="34" charset="-122"/>
                <a:cs typeface="Open Sans" pitchFamily="34" charset="-120"/>
              </a:rPr>
              <a:t>Family history:</a:t>
            </a:r>
            <a:r>
              <a:rPr lang="en-US" sz="1600" dirty="0">
                <a:solidFill>
                  <a:srgbClr val="49495A"/>
                </a:solidFill>
                <a:latin typeface="Open Sans" pitchFamily="34" charset="0"/>
                <a:ea typeface="Open Sans" pitchFamily="34" charset="-122"/>
                <a:cs typeface="Open Sans" pitchFamily="34" charset="-120"/>
              </a:rPr>
              <a:t> First-degree relative with cancer</a:t>
            </a:r>
            <a:endParaRPr lang="en-US" sz="1600" dirty="0"/>
          </a:p>
          <a:p>
            <a:pPr marL="342900" indent="-342900" algn="l">
              <a:lnSpc>
                <a:spcPts val="2400"/>
              </a:lnSpc>
              <a:buSzPct val="100000"/>
              <a:buChar char="•"/>
            </a:pPr>
            <a:r>
              <a:rPr lang="en-US" sz="1600" b="1" dirty="0">
                <a:solidFill>
                  <a:srgbClr val="49495A"/>
                </a:solidFill>
                <a:latin typeface="Open Sans" pitchFamily="34" charset="0"/>
                <a:ea typeface="Open Sans" pitchFamily="34" charset="-122"/>
                <a:cs typeface="Open Sans" pitchFamily="34" charset="-120"/>
              </a:rPr>
              <a:t>Lifestyle:</a:t>
            </a:r>
            <a:r>
              <a:rPr lang="en-US" sz="1600" dirty="0">
                <a:solidFill>
                  <a:srgbClr val="49495A"/>
                </a:solidFill>
                <a:latin typeface="Open Sans" pitchFamily="34" charset="0"/>
                <a:ea typeface="Open Sans" pitchFamily="34" charset="-122"/>
                <a:cs typeface="Open Sans" pitchFamily="34" charset="-120"/>
              </a:rPr>
              <a:t> Sedentary, poor dietary habits</a:t>
            </a:r>
            <a:endParaRPr lang="en-US" sz="1600" dirty="0"/>
          </a:p>
          <a:p>
            <a:pPr marL="342900" indent="-342900" algn="l">
              <a:lnSpc>
                <a:spcPts val="2400"/>
              </a:lnSpc>
              <a:buSzPct val="100000"/>
              <a:buChar char="•"/>
            </a:pPr>
            <a:r>
              <a:rPr lang="en-US" sz="1600" b="1" dirty="0">
                <a:solidFill>
                  <a:srgbClr val="49495A"/>
                </a:solidFill>
                <a:latin typeface="Open Sans" pitchFamily="34" charset="0"/>
                <a:ea typeface="Open Sans" pitchFamily="34" charset="-122"/>
                <a:cs typeface="Open Sans" pitchFamily="34" charset="-120"/>
              </a:rPr>
              <a:t>Social factors:</a:t>
            </a:r>
            <a:r>
              <a:rPr lang="en-US" sz="1600" dirty="0">
                <a:solidFill>
                  <a:srgbClr val="49495A"/>
                </a:solidFill>
                <a:latin typeface="Open Sans" pitchFamily="34" charset="0"/>
                <a:ea typeface="Open Sans" pitchFamily="34" charset="-122"/>
                <a:cs typeface="Open Sans" pitchFamily="34" charset="-120"/>
              </a:rPr>
              <a:t> Limited healthcare access, delayed diagnosis</a:t>
            </a:r>
            <a:endParaRPr lang="en-US" sz="1600" dirty="0"/>
          </a:p>
        </p:txBody>
      </p:sp>
      <p:sp>
        <p:nvSpPr>
          <p:cNvPr id="7" name="Text 4"/>
          <p:cNvSpPr/>
          <p:nvPr/>
        </p:nvSpPr>
        <p:spPr>
          <a:xfrm>
            <a:off x="9602867" y="5919073"/>
            <a:ext cx="4241244" cy="1241108"/>
          </a:xfrm>
          <a:prstGeom prst="rect">
            <a:avLst/>
          </a:prstGeom>
          <a:noFill/>
          <a:ln/>
        </p:spPr>
        <p:txBody>
          <a:bodyPr wrap="square" lIns="0" tIns="0" rIns="0" bIns="0" rtlCol="0" anchor="t"/>
          <a:lstStyle/>
          <a:p>
            <a:pPr marL="0" indent="0" algn="l">
              <a:lnSpc>
                <a:spcPts val="2400"/>
              </a:lnSpc>
              <a:buNone/>
            </a:pPr>
            <a:r>
              <a:rPr lang="en-US" sz="1600" dirty="0">
                <a:solidFill>
                  <a:srgbClr val="49495A"/>
                </a:solidFill>
                <a:latin typeface="Open Sans" pitchFamily="34" charset="0"/>
                <a:ea typeface="Open Sans" pitchFamily="34" charset="-122"/>
                <a:cs typeface="Open Sans" pitchFamily="34" charset="-120"/>
              </a:rPr>
              <a:t>Her case underscores the interplay of </a:t>
            </a:r>
            <a:r>
              <a:rPr lang="en-US" sz="1600" b="1" dirty="0">
                <a:solidFill>
                  <a:srgbClr val="49495A"/>
                </a:solidFill>
                <a:latin typeface="Open Sans" pitchFamily="34" charset="0"/>
                <a:ea typeface="Open Sans" pitchFamily="34" charset="-122"/>
                <a:cs typeface="Open Sans" pitchFamily="34" charset="-120"/>
              </a:rPr>
              <a:t>biological predisposition</a:t>
            </a:r>
            <a:r>
              <a:rPr lang="en-US" sz="1600" dirty="0">
                <a:solidFill>
                  <a:srgbClr val="49495A"/>
                </a:solidFill>
                <a:latin typeface="Open Sans" pitchFamily="34" charset="0"/>
                <a:ea typeface="Open Sans" pitchFamily="34" charset="-122"/>
                <a:cs typeface="Open Sans" pitchFamily="34" charset="-120"/>
              </a:rPr>
              <a:t> and </a:t>
            </a:r>
            <a:r>
              <a:rPr lang="en-US" sz="1600" b="1" dirty="0">
                <a:solidFill>
                  <a:srgbClr val="49495A"/>
                </a:solidFill>
                <a:latin typeface="Open Sans" pitchFamily="34" charset="0"/>
                <a:ea typeface="Open Sans" pitchFamily="34" charset="-122"/>
                <a:cs typeface="Open Sans" pitchFamily="34" charset="-120"/>
              </a:rPr>
              <a:t>social determinants of health</a:t>
            </a:r>
            <a:r>
              <a:rPr lang="en-US" sz="1600" dirty="0">
                <a:solidFill>
                  <a:srgbClr val="49495A"/>
                </a:solidFill>
                <a:latin typeface="Open Sans" pitchFamily="34" charset="0"/>
                <a:ea typeface="Open Sans" pitchFamily="34" charset="-122"/>
                <a:cs typeface="Open Sans" pitchFamily="34" charset="-120"/>
              </a:rPr>
              <a:t> in shaping cancer outcomes (Islami et al., 2018).</a:t>
            </a:r>
            <a:endParaRPr lang="en-US" sz="1600" dirty="0"/>
          </a:p>
        </p:txBody>
      </p:sp>
      <p:pic>
        <p:nvPicPr>
          <p:cNvPr id="19" name="Audio 18">
            <a:extLst>
              <a:ext uri="{FF2B5EF4-FFF2-40B4-BE49-F238E27FC236}">
                <a16:creationId xmlns:a16="http://schemas.microsoft.com/office/drawing/2014/main" id="{4A4CA011-D418-1990-D6D6-25AD8C2EC5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0666"/>
    </mc:Choice>
    <mc:Fallback>
      <p:transition spd="slow" advTm="70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08516" y="399574"/>
            <a:ext cx="5786676" cy="453985"/>
          </a:xfrm>
          <a:prstGeom prst="rect">
            <a:avLst/>
          </a:prstGeom>
          <a:noFill/>
          <a:ln/>
        </p:spPr>
        <p:txBody>
          <a:bodyPr wrap="none" lIns="0" tIns="0" rIns="0" bIns="0" rtlCol="0" anchor="t"/>
          <a:lstStyle/>
          <a:p>
            <a:pPr marL="0" indent="0" algn="l">
              <a:lnSpc>
                <a:spcPts val="3550"/>
              </a:lnSpc>
              <a:buNone/>
            </a:pPr>
            <a:r>
              <a:rPr lang="en-US" sz="2850" dirty="0">
                <a:solidFill>
                  <a:srgbClr val="403CCF"/>
                </a:solidFill>
                <a:latin typeface="Libre Baskerville" pitchFamily="34" charset="0"/>
                <a:ea typeface="Libre Baskerville" pitchFamily="34" charset="-122"/>
                <a:cs typeface="Libre Baskerville" pitchFamily="34" charset="-120"/>
              </a:rPr>
              <a:t>Risk Factors &amp; Lifestyle Impact</a:t>
            </a:r>
            <a:endParaRPr lang="en-US" sz="2850" dirty="0"/>
          </a:p>
        </p:txBody>
      </p:sp>
      <p:pic>
        <p:nvPicPr>
          <p:cNvPr id="3" name="Image 0" descr="preencoded.png"/>
          <p:cNvPicPr>
            <a:picLocks noChangeAspect="1"/>
          </p:cNvPicPr>
          <p:nvPr/>
        </p:nvPicPr>
        <p:blipFill>
          <a:blip r:embed="rId5"/>
          <a:stretch>
            <a:fillRect/>
          </a:stretch>
        </p:blipFill>
        <p:spPr>
          <a:xfrm>
            <a:off x="508516" y="1097756"/>
            <a:ext cx="6629519" cy="6629519"/>
          </a:xfrm>
          <a:prstGeom prst="rect">
            <a:avLst/>
          </a:prstGeom>
        </p:spPr>
      </p:pic>
      <p:pic>
        <p:nvPicPr>
          <p:cNvPr id="4" name="Image 1" descr="preencoded.png"/>
          <p:cNvPicPr>
            <a:picLocks noChangeAspect="1"/>
          </p:cNvPicPr>
          <p:nvPr/>
        </p:nvPicPr>
        <p:blipFill>
          <a:blip r:embed="rId6"/>
          <a:stretch>
            <a:fillRect/>
          </a:stretch>
        </p:blipFill>
        <p:spPr>
          <a:xfrm>
            <a:off x="508516" y="1097756"/>
            <a:ext cx="6629519" cy="6629519"/>
          </a:xfrm>
          <a:prstGeom prst="rect">
            <a:avLst/>
          </a:prstGeom>
        </p:spPr>
      </p:pic>
      <p:sp>
        <p:nvSpPr>
          <p:cNvPr id="5" name="Text 1"/>
          <p:cNvSpPr/>
          <p:nvPr/>
        </p:nvSpPr>
        <p:spPr>
          <a:xfrm>
            <a:off x="7499985" y="3437811"/>
            <a:ext cx="1816298" cy="227052"/>
          </a:xfrm>
          <a:prstGeom prst="rect">
            <a:avLst/>
          </a:prstGeom>
          <a:noFill/>
          <a:ln/>
        </p:spPr>
        <p:txBody>
          <a:bodyPr wrap="none" lIns="0" tIns="0" rIns="0" bIns="0" rtlCol="0" anchor="t"/>
          <a:lstStyle/>
          <a:p>
            <a:pPr marL="0" indent="0" algn="l">
              <a:lnSpc>
                <a:spcPts val="1750"/>
              </a:lnSpc>
              <a:buNone/>
            </a:pPr>
            <a:r>
              <a:rPr lang="en-US" sz="1400" dirty="0">
                <a:solidFill>
                  <a:srgbClr val="403CCF"/>
                </a:solidFill>
                <a:latin typeface="Libre Baskerville" pitchFamily="34" charset="0"/>
                <a:ea typeface="Libre Baskerville" pitchFamily="34" charset="-122"/>
                <a:cs typeface="Libre Baskerville" pitchFamily="34" charset="-120"/>
              </a:rPr>
              <a:t>Why This Matters</a:t>
            </a:r>
            <a:endParaRPr lang="en-US" sz="1400" dirty="0"/>
          </a:p>
        </p:txBody>
      </p:sp>
      <p:sp>
        <p:nvSpPr>
          <p:cNvPr id="6" name="Text 2"/>
          <p:cNvSpPr/>
          <p:nvPr/>
        </p:nvSpPr>
        <p:spPr>
          <a:xfrm>
            <a:off x="7499985" y="3757851"/>
            <a:ext cx="6629519" cy="381238"/>
          </a:xfrm>
          <a:prstGeom prst="rect">
            <a:avLst/>
          </a:prstGeom>
          <a:noFill/>
          <a:ln/>
        </p:spPr>
        <p:txBody>
          <a:bodyPr wrap="square" lIns="0" tIns="0" rIns="0" bIns="0" rtlCol="0" anchor="t"/>
          <a:lstStyle/>
          <a:p>
            <a:pPr marL="0" indent="0" algn="l">
              <a:lnSpc>
                <a:spcPts val="1500"/>
              </a:lnSpc>
              <a:buNone/>
            </a:pPr>
            <a:r>
              <a:rPr lang="en-US" sz="1100" dirty="0">
                <a:solidFill>
                  <a:srgbClr val="49495A"/>
                </a:solidFill>
                <a:latin typeface="Open Sans" pitchFamily="34" charset="0"/>
                <a:ea typeface="Open Sans" pitchFamily="34" charset="-122"/>
                <a:cs typeface="Open Sans" pitchFamily="34" charset="-120"/>
              </a:rPr>
              <a:t>While non-modifiable factors set an individual's baseline risk, </a:t>
            </a:r>
            <a:r>
              <a:rPr lang="en-US" sz="1100" b="1" dirty="0">
                <a:solidFill>
                  <a:srgbClr val="49495A"/>
                </a:solidFill>
                <a:latin typeface="Open Sans" pitchFamily="34" charset="0"/>
                <a:ea typeface="Open Sans" pitchFamily="34" charset="-122"/>
                <a:cs typeface="Open Sans" pitchFamily="34" charset="-120"/>
              </a:rPr>
              <a:t>modifiable behaviours account for a significant proportion of preventable cases.</a:t>
            </a:r>
            <a:endParaRPr lang="en-US" sz="1100" dirty="0"/>
          </a:p>
        </p:txBody>
      </p:sp>
      <p:sp>
        <p:nvSpPr>
          <p:cNvPr id="7" name="Text 3"/>
          <p:cNvSpPr/>
          <p:nvPr/>
        </p:nvSpPr>
        <p:spPr>
          <a:xfrm>
            <a:off x="7499985" y="4222790"/>
            <a:ext cx="6629519" cy="571857"/>
          </a:xfrm>
          <a:prstGeom prst="rect">
            <a:avLst/>
          </a:prstGeom>
          <a:noFill/>
          <a:ln/>
        </p:spPr>
        <p:txBody>
          <a:bodyPr wrap="square" lIns="0" tIns="0" rIns="0" bIns="0" rtlCol="0" anchor="t"/>
          <a:lstStyle/>
          <a:p>
            <a:pPr marL="0" indent="0" algn="l">
              <a:lnSpc>
                <a:spcPts val="1500"/>
              </a:lnSpc>
              <a:buNone/>
            </a:pPr>
            <a:r>
              <a:rPr lang="en-US" sz="1100" dirty="0">
                <a:solidFill>
                  <a:srgbClr val="49495A"/>
                </a:solidFill>
                <a:latin typeface="Open Sans" pitchFamily="34" charset="0"/>
                <a:ea typeface="Open Sans" pitchFamily="34" charset="-122"/>
                <a:cs typeface="Open Sans" pitchFamily="34" charset="-120"/>
              </a:rPr>
              <a:t>Evidence indicates that sustained lifestyle changes — including regular physical activity, reduced alcohol intake, and a balanced diet — can meaningfully lower risk and improve survival outcomes (Wild et al., 2020).</a:t>
            </a:r>
            <a:endParaRPr lang="en-US" sz="1100" dirty="0"/>
          </a:p>
        </p:txBody>
      </p:sp>
      <p:sp>
        <p:nvSpPr>
          <p:cNvPr id="8" name="Shape 4"/>
          <p:cNvSpPr/>
          <p:nvPr/>
        </p:nvSpPr>
        <p:spPr>
          <a:xfrm>
            <a:off x="7499985" y="4899303"/>
            <a:ext cx="6629519" cy="476250"/>
          </a:xfrm>
          <a:prstGeom prst="roundRect">
            <a:avLst>
              <a:gd name="adj" fmla="val 4577"/>
            </a:avLst>
          </a:prstGeom>
          <a:solidFill>
            <a:srgbClr val="C3C2F0"/>
          </a:solidFill>
          <a:ln/>
        </p:spPr>
        <p:txBody>
          <a:bodyPr/>
          <a:lstStyle/>
          <a:p>
            <a:endParaRPr lang="en-US"/>
          </a:p>
        </p:txBody>
      </p:sp>
      <p:pic>
        <p:nvPicPr>
          <p:cNvPr id="9" name="Image 2" descr="preencoded.png"/>
          <p:cNvPicPr>
            <a:picLocks noChangeAspect="1"/>
          </p:cNvPicPr>
          <p:nvPr/>
        </p:nvPicPr>
        <p:blipFill>
          <a:blip r:embed="rId7"/>
          <a:stretch>
            <a:fillRect/>
          </a:stretch>
        </p:blipFill>
        <p:spPr>
          <a:xfrm>
            <a:off x="7645241" y="5098494"/>
            <a:ext cx="181570" cy="145256"/>
          </a:xfrm>
          <a:prstGeom prst="rect">
            <a:avLst/>
          </a:prstGeom>
        </p:spPr>
      </p:pic>
      <p:sp>
        <p:nvSpPr>
          <p:cNvPr id="10" name="Text 5"/>
          <p:cNvSpPr/>
          <p:nvPr/>
        </p:nvSpPr>
        <p:spPr>
          <a:xfrm>
            <a:off x="7972068" y="5028605"/>
            <a:ext cx="6012180" cy="190619"/>
          </a:xfrm>
          <a:prstGeom prst="rect">
            <a:avLst/>
          </a:prstGeom>
          <a:noFill/>
          <a:ln/>
        </p:spPr>
        <p:txBody>
          <a:bodyPr wrap="none" lIns="0" tIns="0" rIns="0" bIns="0" rtlCol="0" anchor="t"/>
          <a:lstStyle/>
          <a:p>
            <a:pPr marL="0" indent="0" algn="l">
              <a:lnSpc>
                <a:spcPts val="1500"/>
              </a:lnSpc>
              <a:buNone/>
            </a:pPr>
            <a:r>
              <a:rPr lang="en-US" sz="1100" dirty="0">
                <a:solidFill>
                  <a:srgbClr val="000000"/>
                </a:solidFill>
                <a:latin typeface="Open Sans" pitchFamily="34" charset="0"/>
                <a:ea typeface="Open Sans" pitchFamily="34" charset="-122"/>
                <a:cs typeface="Open Sans" pitchFamily="34" charset="-120"/>
              </a:rPr>
              <a:t>Holistic care must address </a:t>
            </a:r>
            <a:r>
              <a:rPr lang="en-US" sz="1100" b="1" dirty="0">
                <a:solidFill>
                  <a:srgbClr val="000000"/>
                </a:solidFill>
                <a:latin typeface="Open Sans" pitchFamily="34" charset="0"/>
                <a:ea typeface="Open Sans" pitchFamily="34" charset="-122"/>
                <a:cs typeface="Open Sans" pitchFamily="34" charset="-120"/>
              </a:rPr>
              <a:t>both</a:t>
            </a:r>
            <a:r>
              <a:rPr lang="en-US" sz="1100" dirty="0">
                <a:solidFill>
                  <a:srgbClr val="000000"/>
                </a:solidFill>
                <a:latin typeface="Open Sans" pitchFamily="34" charset="0"/>
                <a:ea typeface="Open Sans" pitchFamily="34" charset="-122"/>
                <a:cs typeface="Open Sans" pitchFamily="34" charset="-120"/>
              </a:rPr>
              <a:t> biological vulnerability and health behaviours.</a:t>
            </a:r>
            <a:endParaRPr lang="en-US" sz="1100" dirty="0"/>
          </a:p>
        </p:txBody>
      </p:sp>
      <p:pic>
        <p:nvPicPr>
          <p:cNvPr id="32" name="Audio 31">
            <a:extLst>
              <a:ext uri="{FF2B5EF4-FFF2-40B4-BE49-F238E27FC236}">
                <a16:creationId xmlns:a16="http://schemas.microsoft.com/office/drawing/2014/main" id="{0D9026C3-18B9-D68D-936E-92DF2225C74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2390"/>
    </mc:Choice>
    <mc:Fallback>
      <p:transition spd="slow" advTm="82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0" y="0"/>
            <a:ext cx="5486400" cy="8229600"/>
          </a:xfrm>
          <a:prstGeom prst="rect">
            <a:avLst/>
          </a:prstGeom>
        </p:spPr>
      </p:pic>
      <p:sp>
        <p:nvSpPr>
          <p:cNvPr id="3" name="Text 0"/>
          <p:cNvSpPr/>
          <p:nvPr/>
        </p:nvSpPr>
        <p:spPr>
          <a:xfrm>
            <a:off x="6280190" y="900946"/>
            <a:ext cx="7005161" cy="531614"/>
          </a:xfrm>
          <a:prstGeom prst="rect">
            <a:avLst/>
          </a:prstGeom>
          <a:noFill/>
          <a:ln/>
        </p:spPr>
        <p:txBody>
          <a:bodyPr wrap="none" lIns="0" tIns="0" rIns="0" bIns="0" rtlCol="0" anchor="t"/>
          <a:lstStyle/>
          <a:p>
            <a:pPr marL="0" indent="0" algn="l">
              <a:lnSpc>
                <a:spcPts val="4150"/>
              </a:lnSpc>
              <a:buNone/>
            </a:pPr>
            <a:r>
              <a:rPr lang="en-US" sz="3300" dirty="0">
                <a:solidFill>
                  <a:srgbClr val="403CCF"/>
                </a:solidFill>
                <a:latin typeface="Libre Baskerville" pitchFamily="34" charset="0"/>
                <a:ea typeface="Libre Baskerville" pitchFamily="34" charset="-122"/>
                <a:cs typeface="Libre Baskerville" pitchFamily="34" charset="-120"/>
              </a:rPr>
              <a:t>Care Plan: Clinical Management</a:t>
            </a:r>
            <a:endParaRPr lang="en-US" sz="3300" dirty="0"/>
          </a:p>
        </p:txBody>
      </p:sp>
      <p:sp>
        <p:nvSpPr>
          <p:cNvPr id="5" name="Text 1"/>
          <p:cNvSpPr/>
          <p:nvPr/>
        </p:nvSpPr>
        <p:spPr>
          <a:xfrm>
            <a:off x="6280190" y="2123480"/>
            <a:ext cx="2126456" cy="265747"/>
          </a:xfrm>
          <a:prstGeom prst="rect">
            <a:avLst/>
          </a:prstGeom>
          <a:noFill/>
          <a:ln/>
        </p:spPr>
        <p:txBody>
          <a:bodyPr wrap="none" lIns="0" tIns="0" rIns="0" bIns="0" rtlCol="0" anchor="t"/>
          <a:lstStyle/>
          <a:p>
            <a:pPr marL="0" indent="0" algn="l">
              <a:lnSpc>
                <a:spcPts val="2050"/>
              </a:lnSpc>
              <a:buNone/>
            </a:pPr>
            <a:r>
              <a:rPr lang="en-US" sz="1650" dirty="0">
                <a:solidFill>
                  <a:srgbClr val="49495A"/>
                </a:solidFill>
                <a:latin typeface="Libre Baskerville" pitchFamily="34" charset="0"/>
                <a:ea typeface="Libre Baskerville" pitchFamily="34" charset="-122"/>
                <a:cs typeface="Libre Baskerville" pitchFamily="34" charset="-120"/>
              </a:rPr>
              <a:t>Surgery</a:t>
            </a:r>
            <a:endParaRPr lang="en-US" sz="1650" dirty="0"/>
          </a:p>
        </p:txBody>
      </p:sp>
      <p:sp>
        <p:nvSpPr>
          <p:cNvPr id="6" name="Text 2"/>
          <p:cNvSpPr/>
          <p:nvPr/>
        </p:nvSpPr>
        <p:spPr>
          <a:xfrm>
            <a:off x="6280190" y="2465665"/>
            <a:ext cx="7556421" cy="238125"/>
          </a:xfrm>
          <a:prstGeom prst="rect">
            <a:avLst/>
          </a:prstGeom>
          <a:noFill/>
          <a:ln/>
        </p:spPr>
        <p:txBody>
          <a:bodyPr wrap="none" lIns="0" tIns="0" rIns="0" bIns="0" rtlCol="0" anchor="t"/>
          <a:lstStyle/>
          <a:p>
            <a:pPr marL="0" indent="0" algn="l">
              <a:lnSpc>
                <a:spcPts val="1850"/>
              </a:lnSpc>
              <a:buNone/>
            </a:pPr>
            <a:r>
              <a:rPr lang="en-US" sz="1300" dirty="0">
                <a:solidFill>
                  <a:srgbClr val="49495A"/>
                </a:solidFill>
                <a:latin typeface="Open Sans" pitchFamily="34" charset="0"/>
                <a:ea typeface="Open Sans" pitchFamily="34" charset="-122"/>
                <a:cs typeface="Open Sans" pitchFamily="34" charset="-120"/>
              </a:rPr>
              <a:t>Lumpectomy or mastectomy depending on tumour stage and patient preference.</a:t>
            </a:r>
            <a:endParaRPr lang="en-US" sz="1300" dirty="0"/>
          </a:p>
        </p:txBody>
      </p:sp>
      <p:sp>
        <p:nvSpPr>
          <p:cNvPr id="8" name="Text 3"/>
          <p:cNvSpPr/>
          <p:nvPr/>
        </p:nvSpPr>
        <p:spPr>
          <a:xfrm>
            <a:off x="6280190" y="3458528"/>
            <a:ext cx="2126456" cy="265747"/>
          </a:xfrm>
          <a:prstGeom prst="rect">
            <a:avLst/>
          </a:prstGeom>
          <a:noFill/>
          <a:ln/>
        </p:spPr>
        <p:txBody>
          <a:bodyPr wrap="none" lIns="0" tIns="0" rIns="0" bIns="0" rtlCol="0" anchor="t"/>
          <a:lstStyle/>
          <a:p>
            <a:pPr marL="0" indent="0" algn="l">
              <a:lnSpc>
                <a:spcPts val="2050"/>
              </a:lnSpc>
              <a:buNone/>
            </a:pPr>
            <a:r>
              <a:rPr lang="en-US" sz="1650" dirty="0">
                <a:solidFill>
                  <a:srgbClr val="49495A"/>
                </a:solidFill>
                <a:latin typeface="Libre Baskerville" pitchFamily="34" charset="0"/>
                <a:ea typeface="Libre Baskerville" pitchFamily="34" charset="-122"/>
                <a:cs typeface="Libre Baskerville" pitchFamily="34" charset="-120"/>
              </a:rPr>
              <a:t>Systemic Therapy</a:t>
            </a:r>
            <a:endParaRPr lang="en-US" sz="1650" dirty="0"/>
          </a:p>
        </p:txBody>
      </p:sp>
      <p:sp>
        <p:nvSpPr>
          <p:cNvPr id="9" name="Text 4"/>
          <p:cNvSpPr/>
          <p:nvPr/>
        </p:nvSpPr>
        <p:spPr>
          <a:xfrm>
            <a:off x="6280190" y="3800713"/>
            <a:ext cx="7556421" cy="238125"/>
          </a:xfrm>
          <a:prstGeom prst="rect">
            <a:avLst/>
          </a:prstGeom>
          <a:noFill/>
          <a:ln/>
        </p:spPr>
        <p:txBody>
          <a:bodyPr wrap="none" lIns="0" tIns="0" rIns="0" bIns="0" rtlCol="0" anchor="t"/>
          <a:lstStyle/>
          <a:p>
            <a:pPr marL="0" indent="0" algn="l">
              <a:lnSpc>
                <a:spcPts val="1850"/>
              </a:lnSpc>
              <a:buNone/>
            </a:pPr>
            <a:r>
              <a:rPr lang="en-US" sz="1300" dirty="0">
                <a:solidFill>
                  <a:srgbClr val="49495A"/>
                </a:solidFill>
                <a:latin typeface="Open Sans" pitchFamily="34" charset="0"/>
                <a:ea typeface="Open Sans" pitchFamily="34" charset="-122"/>
                <a:cs typeface="Open Sans" pitchFamily="34" charset="-120"/>
              </a:rPr>
              <a:t>Chemotherapy, hormone therapy, or targeted biologics tailored to cancer subtype.</a:t>
            </a:r>
            <a:endParaRPr lang="en-US" sz="1300" dirty="0"/>
          </a:p>
        </p:txBody>
      </p:sp>
      <p:sp>
        <p:nvSpPr>
          <p:cNvPr id="11" name="Text 5"/>
          <p:cNvSpPr/>
          <p:nvPr/>
        </p:nvSpPr>
        <p:spPr>
          <a:xfrm>
            <a:off x="6280190" y="4793575"/>
            <a:ext cx="2126456" cy="265747"/>
          </a:xfrm>
          <a:prstGeom prst="rect">
            <a:avLst/>
          </a:prstGeom>
          <a:noFill/>
          <a:ln/>
        </p:spPr>
        <p:txBody>
          <a:bodyPr wrap="none" lIns="0" tIns="0" rIns="0" bIns="0" rtlCol="0" anchor="t"/>
          <a:lstStyle/>
          <a:p>
            <a:pPr marL="0" indent="0" algn="l">
              <a:lnSpc>
                <a:spcPts val="2050"/>
              </a:lnSpc>
              <a:buNone/>
            </a:pPr>
            <a:r>
              <a:rPr lang="en-US" sz="1650" dirty="0">
                <a:solidFill>
                  <a:srgbClr val="49495A"/>
                </a:solidFill>
                <a:latin typeface="Libre Baskerville" pitchFamily="34" charset="0"/>
                <a:ea typeface="Libre Baskerville" pitchFamily="34" charset="-122"/>
                <a:cs typeface="Libre Baskerville" pitchFamily="34" charset="-120"/>
              </a:rPr>
              <a:t>Radiotherapy</a:t>
            </a:r>
            <a:endParaRPr lang="en-US" sz="1650" dirty="0"/>
          </a:p>
        </p:txBody>
      </p:sp>
      <p:sp>
        <p:nvSpPr>
          <p:cNvPr id="12" name="Text 6"/>
          <p:cNvSpPr/>
          <p:nvPr/>
        </p:nvSpPr>
        <p:spPr>
          <a:xfrm>
            <a:off x="6280190" y="5135761"/>
            <a:ext cx="7556421" cy="238125"/>
          </a:xfrm>
          <a:prstGeom prst="rect">
            <a:avLst/>
          </a:prstGeom>
          <a:noFill/>
          <a:ln/>
        </p:spPr>
        <p:txBody>
          <a:bodyPr wrap="none" lIns="0" tIns="0" rIns="0" bIns="0" rtlCol="0" anchor="t"/>
          <a:lstStyle/>
          <a:p>
            <a:pPr marL="0" indent="0" algn="l">
              <a:lnSpc>
                <a:spcPts val="1850"/>
              </a:lnSpc>
              <a:buNone/>
            </a:pPr>
            <a:r>
              <a:rPr lang="en-US" sz="1300" dirty="0">
                <a:solidFill>
                  <a:srgbClr val="49495A"/>
                </a:solidFill>
                <a:latin typeface="Open Sans" pitchFamily="34" charset="0"/>
                <a:ea typeface="Open Sans" pitchFamily="34" charset="-122"/>
                <a:cs typeface="Open Sans" pitchFamily="34" charset="-120"/>
              </a:rPr>
              <a:t>Post-surgical radiation to reduce local recurrence risk.</a:t>
            </a:r>
            <a:endParaRPr lang="en-US" sz="1300" dirty="0"/>
          </a:p>
        </p:txBody>
      </p:sp>
      <p:sp>
        <p:nvSpPr>
          <p:cNvPr id="14" name="Text 7"/>
          <p:cNvSpPr/>
          <p:nvPr/>
        </p:nvSpPr>
        <p:spPr>
          <a:xfrm>
            <a:off x="6280190" y="6128623"/>
            <a:ext cx="2126456" cy="265747"/>
          </a:xfrm>
          <a:prstGeom prst="rect">
            <a:avLst/>
          </a:prstGeom>
          <a:noFill/>
          <a:ln/>
        </p:spPr>
        <p:txBody>
          <a:bodyPr wrap="none" lIns="0" tIns="0" rIns="0" bIns="0" rtlCol="0" anchor="t"/>
          <a:lstStyle/>
          <a:p>
            <a:pPr marL="0" indent="0" algn="l">
              <a:lnSpc>
                <a:spcPts val="2050"/>
              </a:lnSpc>
              <a:buNone/>
            </a:pPr>
            <a:r>
              <a:rPr lang="en-US" sz="1650" dirty="0">
                <a:solidFill>
                  <a:srgbClr val="49495A"/>
                </a:solidFill>
                <a:latin typeface="Libre Baskerville" pitchFamily="34" charset="0"/>
                <a:ea typeface="Libre Baskerville" pitchFamily="34" charset="-122"/>
                <a:cs typeface="Libre Baskerville" pitchFamily="34" charset="-120"/>
              </a:rPr>
              <a:t>Supportive Care</a:t>
            </a:r>
            <a:endParaRPr lang="en-US" sz="1650" dirty="0"/>
          </a:p>
        </p:txBody>
      </p:sp>
      <p:sp>
        <p:nvSpPr>
          <p:cNvPr id="15" name="Text 8"/>
          <p:cNvSpPr/>
          <p:nvPr/>
        </p:nvSpPr>
        <p:spPr>
          <a:xfrm>
            <a:off x="6280190" y="6470809"/>
            <a:ext cx="7556421" cy="238125"/>
          </a:xfrm>
          <a:prstGeom prst="rect">
            <a:avLst/>
          </a:prstGeom>
          <a:noFill/>
          <a:ln/>
        </p:spPr>
        <p:txBody>
          <a:bodyPr wrap="none" lIns="0" tIns="0" rIns="0" bIns="0" rtlCol="0" anchor="t"/>
          <a:lstStyle/>
          <a:p>
            <a:pPr marL="0" indent="0" algn="l">
              <a:lnSpc>
                <a:spcPts val="1850"/>
              </a:lnSpc>
              <a:buNone/>
            </a:pPr>
            <a:r>
              <a:rPr lang="en-US" sz="1300" dirty="0">
                <a:solidFill>
                  <a:srgbClr val="49495A"/>
                </a:solidFill>
                <a:latin typeface="Open Sans" pitchFamily="34" charset="0"/>
                <a:ea typeface="Open Sans" pitchFamily="34" charset="-122"/>
                <a:cs typeface="Open Sans" pitchFamily="34" charset="-120"/>
              </a:rPr>
              <a:t>Pain management, nutritional support, and psychological care across the treatment journey.</a:t>
            </a:r>
            <a:endParaRPr lang="en-US" sz="1300" dirty="0"/>
          </a:p>
        </p:txBody>
      </p:sp>
      <p:sp>
        <p:nvSpPr>
          <p:cNvPr id="16" name="Text 9"/>
          <p:cNvSpPr/>
          <p:nvPr/>
        </p:nvSpPr>
        <p:spPr>
          <a:xfrm>
            <a:off x="6280190" y="6852404"/>
            <a:ext cx="7556421" cy="476250"/>
          </a:xfrm>
          <a:prstGeom prst="rect">
            <a:avLst/>
          </a:prstGeom>
          <a:noFill/>
          <a:ln/>
        </p:spPr>
        <p:txBody>
          <a:bodyPr wrap="square" lIns="0" tIns="0" rIns="0" bIns="0" rtlCol="0" anchor="t"/>
          <a:lstStyle/>
          <a:p>
            <a:pPr marL="0" indent="0" algn="l">
              <a:lnSpc>
                <a:spcPts val="1850"/>
              </a:lnSpc>
              <a:buNone/>
            </a:pPr>
            <a:r>
              <a:rPr lang="en-US" sz="1300" dirty="0">
                <a:solidFill>
                  <a:srgbClr val="49495A"/>
                </a:solidFill>
                <a:latin typeface="Open Sans" pitchFamily="34" charset="0"/>
                <a:ea typeface="Open Sans" pitchFamily="34" charset="-122"/>
                <a:cs typeface="Open Sans" pitchFamily="34" charset="-120"/>
              </a:rPr>
              <a:t>A </a:t>
            </a:r>
            <a:r>
              <a:rPr lang="en-US" sz="1300" b="1" dirty="0">
                <a:solidFill>
                  <a:srgbClr val="49495A"/>
                </a:solidFill>
                <a:latin typeface="Open Sans" pitchFamily="34" charset="0"/>
                <a:ea typeface="Open Sans" pitchFamily="34" charset="-122"/>
                <a:cs typeface="Open Sans" pitchFamily="34" charset="-120"/>
              </a:rPr>
              <a:t>multidisciplinary team (MDT)</a:t>
            </a:r>
            <a:r>
              <a:rPr lang="en-US" sz="1300" dirty="0">
                <a:solidFill>
                  <a:srgbClr val="49495A"/>
                </a:solidFill>
                <a:latin typeface="Open Sans" pitchFamily="34" charset="0"/>
                <a:ea typeface="Open Sans" pitchFamily="34" charset="-122"/>
                <a:cs typeface="Open Sans" pitchFamily="34" charset="-120"/>
              </a:rPr>
              <a:t> approach — including oncologists, specialist nurses, dietitians, and psychologists — underpins evidence-based, personalised care (NICE, 2021).</a:t>
            </a:r>
            <a:endParaRPr lang="en-US" sz="1300" dirty="0"/>
          </a:p>
        </p:txBody>
      </p:sp>
      <p:pic>
        <p:nvPicPr>
          <p:cNvPr id="28" name="Audio 27">
            <a:extLst>
              <a:ext uri="{FF2B5EF4-FFF2-40B4-BE49-F238E27FC236}">
                <a16:creationId xmlns:a16="http://schemas.microsoft.com/office/drawing/2014/main" id="{94AE5213-4F1B-A5B7-E6CD-A33991D3C7E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1930"/>
    </mc:Choice>
    <mc:Fallback>
      <p:transition spd="slow" advTm="81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1893570"/>
            <a:ext cx="8946952" cy="708779"/>
          </a:xfrm>
          <a:prstGeom prst="rect">
            <a:avLst/>
          </a:prstGeom>
          <a:noFill/>
          <a:ln/>
        </p:spPr>
        <p:txBody>
          <a:bodyPr wrap="none" lIns="0" tIns="0" rIns="0" bIns="0" rtlCol="0" anchor="t"/>
          <a:lstStyle/>
          <a:p>
            <a:pPr marL="0" indent="0" algn="l">
              <a:lnSpc>
                <a:spcPts val="5550"/>
              </a:lnSpc>
              <a:buNone/>
            </a:pPr>
            <a:r>
              <a:rPr lang="en-US" sz="4450" dirty="0">
                <a:solidFill>
                  <a:srgbClr val="403CCF"/>
                </a:solidFill>
                <a:latin typeface="Libre Baskerville" pitchFamily="34" charset="0"/>
                <a:ea typeface="Libre Baskerville" pitchFamily="34" charset="-122"/>
                <a:cs typeface="Libre Baskerville" pitchFamily="34" charset="-120"/>
              </a:rPr>
              <a:t>Monitoring &amp; Communication</a:t>
            </a:r>
            <a:endParaRPr lang="en-US" sz="4450" dirty="0"/>
          </a:p>
        </p:txBody>
      </p:sp>
      <p:sp>
        <p:nvSpPr>
          <p:cNvPr id="3" name="Text 1"/>
          <p:cNvSpPr/>
          <p:nvPr/>
        </p:nvSpPr>
        <p:spPr>
          <a:xfrm>
            <a:off x="793790" y="3169325"/>
            <a:ext cx="4214574" cy="354330"/>
          </a:xfrm>
          <a:prstGeom prst="rect">
            <a:avLst/>
          </a:prstGeom>
          <a:noFill/>
          <a:ln/>
        </p:spPr>
        <p:txBody>
          <a:bodyPr wrap="none" lIns="0" tIns="0" rIns="0" bIns="0" rtlCol="0" anchor="t"/>
          <a:lstStyle/>
          <a:p>
            <a:pPr marL="0" indent="0" algn="l">
              <a:lnSpc>
                <a:spcPts val="2750"/>
              </a:lnSpc>
              <a:buNone/>
            </a:pPr>
            <a:r>
              <a:rPr lang="en-US" sz="2200" dirty="0">
                <a:solidFill>
                  <a:srgbClr val="403CCF"/>
                </a:solidFill>
                <a:latin typeface="Libre Baskerville" pitchFamily="34" charset="0"/>
                <a:ea typeface="Libre Baskerville" pitchFamily="34" charset="-122"/>
                <a:cs typeface="Libre Baskerville" pitchFamily="34" charset="-120"/>
              </a:rPr>
              <a:t>Ongoing Clinical Monitoring</a:t>
            </a:r>
            <a:endParaRPr lang="en-US" sz="2200" dirty="0"/>
          </a:p>
        </p:txBody>
      </p:sp>
      <p:sp>
        <p:nvSpPr>
          <p:cNvPr id="4" name="Text 2"/>
          <p:cNvSpPr/>
          <p:nvPr/>
        </p:nvSpPr>
        <p:spPr>
          <a:xfrm>
            <a:off x="793790" y="3750469"/>
            <a:ext cx="6244709" cy="2052399"/>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49495A"/>
                </a:solidFill>
                <a:latin typeface="Open Sans" pitchFamily="34" charset="0"/>
                <a:ea typeface="Open Sans" pitchFamily="34" charset="-122"/>
                <a:cs typeface="Open Sans" pitchFamily="34" charset="-120"/>
              </a:rPr>
              <a:t>Regular assessment of tumour progression and treatment response</a:t>
            </a:r>
            <a:endParaRPr lang="en-US" sz="1750" dirty="0"/>
          </a:p>
          <a:p>
            <a:pPr marL="342900" indent="-342900" algn="l">
              <a:lnSpc>
                <a:spcPts val="2850"/>
              </a:lnSpc>
              <a:buSzPct val="100000"/>
              <a:buChar char="•"/>
            </a:pPr>
            <a:r>
              <a:rPr lang="en-US" sz="1750" dirty="0">
                <a:solidFill>
                  <a:srgbClr val="49495A"/>
                </a:solidFill>
                <a:latin typeface="Open Sans" pitchFamily="34" charset="0"/>
                <a:ea typeface="Open Sans" pitchFamily="34" charset="-122"/>
                <a:cs typeface="Open Sans" pitchFamily="34" charset="-120"/>
              </a:rPr>
              <a:t>Observation of pain, fatigue, and psychological distress</a:t>
            </a:r>
            <a:endParaRPr lang="en-US" sz="1750" dirty="0"/>
          </a:p>
          <a:p>
            <a:pPr marL="342900" indent="-342900" algn="l">
              <a:lnSpc>
                <a:spcPts val="2850"/>
              </a:lnSpc>
              <a:buSzPct val="100000"/>
              <a:buChar char="•"/>
            </a:pPr>
            <a:r>
              <a:rPr lang="en-US" sz="1750" dirty="0">
                <a:solidFill>
                  <a:srgbClr val="49495A"/>
                </a:solidFill>
                <a:latin typeface="Open Sans" pitchFamily="34" charset="0"/>
                <a:ea typeface="Open Sans" pitchFamily="34" charset="-122"/>
                <a:cs typeface="Open Sans" pitchFamily="34" charset="-120"/>
              </a:rPr>
              <a:t>Imaging (mammogram, MRI) and blood markers</a:t>
            </a:r>
            <a:endParaRPr lang="en-US" sz="1750" dirty="0"/>
          </a:p>
          <a:p>
            <a:pPr marL="342900" indent="-342900" algn="l">
              <a:lnSpc>
                <a:spcPts val="2850"/>
              </a:lnSpc>
              <a:buSzPct val="100000"/>
              <a:buChar char="•"/>
            </a:pPr>
            <a:r>
              <a:rPr lang="en-US" sz="1750" dirty="0">
                <a:solidFill>
                  <a:srgbClr val="49495A"/>
                </a:solidFill>
                <a:latin typeface="Open Sans" pitchFamily="34" charset="0"/>
                <a:ea typeface="Open Sans" pitchFamily="34" charset="-122"/>
                <a:cs typeface="Open Sans" pitchFamily="34" charset="-120"/>
              </a:rPr>
              <a:t>Coordinated documentation across the MDT</a:t>
            </a:r>
            <a:endParaRPr lang="en-US" sz="1750" dirty="0"/>
          </a:p>
        </p:txBody>
      </p:sp>
      <p:sp>
        <p:nvSpPr>
          <p:cNvPr id="5" name="Shape 3"/>
          <p:cNvSpPr/>
          <p:nvPr/>
        </p:nvSpPr>
        <p:spPr>
          <a:xfrm>
            <a:off x="7436168" y="2942511"/>
            <a:ext cx="6571417" cy="3393519"/>
          </a:xfrm>
          <a:prstGeom prst="roundRect">
            <a:avLst>
              <a:gd name="adj" fmla="val 1003"/>
            </a:avLst>
          </a:prstGeom>
          <a:solidFill>
            <a:srgbClr val="403CCF"/>
          </a:solidFill>
          <a:ln/>
        </p:spPr>
        <p:txBody>
          <a:bodyPr/>
          <a:lstStyle/>
          <a:p>
            <a:endParaRPr lang="en-US"/>
          </a:p>
        </p:txBody>
      </p:sp>
      <p:sp>
        <p:nvSpPr>
          <p:cNvPr id="6" name="Text 4"/>
          <p:cNvSpPr/>
          <p:nvPr/>
        </p:nvSpPr>
        <p:spPr>
          <a:xfrm>
            <a:off x="7662982" y="3169325"/>
            <a:ext cx="4802624" cy="354330"/>
          </a:xfrm>
          <a:prstGeom prst="rect">
            <a:avLst/>
          </a:prstGeom>
          <a:noFill/>
          <a:ln/>
        </p:spPr>
        <p:txBody>
          <a:bodyPr wrap="none" lIns="0" tIns="0" rIns="0" bIns="0" rtlCol="0" anchor="t"/>
          <a:lstStyle/>
          <a:p>
            <a:pPr marL="0" indent="0" algn="l">
              <a:lnSpc>
                <a:spcPts val="2750"/>
              </a:lnSpc>
              <a:buNone/>
            </a:pPr>
            <a:r>
              <a:rPr lang="en-US" sz="2200" dirty="0">
                <a:solidFill>
                  <a:srgbClr val="FFFFFF"/>
                </a:solidFill>
                <a:latin typeface="Libre Baskerville" pitchFamily="34" charset="0"/>
                <a:ea typeface="Libre Baskerville" pitchFamily="34" charset="-122"/>
                <a:cs typeface="Libre Baskerville" pitchFamily="34" charset="-120"/>
              </a:rPr>
              <a:t>Patient-Centred Communication</a:t>
            </a:r>
            <a:endParaRPr lang="en-US" sz="2200" dirty="0"/>
          </a:p>
        </p:txBody>
      </p:sp>
      <p:sp>
        <p:nvSpPr>
          <p:cNvPr id="7" name="Text 5"/>
          <p:cNvSpPr/>
          <p:nvPr/>
        </p:nvSpPr>
        <p:spPr>
          <a:xfrm>
            <a:off x="7662982" y="3750469"/>
            <a:ext cx="6117788" cy="1088708"/>
          </a:xfrm>
          <a:prstGeom prst="rect">
            <a:avLst/>
          </a:prstGeom>
          <a:noFill/>
          <a:ln/>
        </p:spPr>
        <p:txBody>
          <a:bodyPr wrap="square" lIns="0" tIns="0" rIns="0" bIns="0" rtlCol="0" anchor="t"/>
          <a:lstStyle/>
          <a:p>
            <a:pPr marL="0" indent="0" algn="l">
              <a:lnSpc>
                <a:spcPts val="2850"/>
              </a:lnSpc>
              <a:buNone/>
            </a:pPr>
            <a:r>
              <a:rPr lang="en-US" sz="1750" dirty="0">
                <a:solidFill>
                  <a:srgbClr val="FFFFFF"/>
                </a:solidFill>
                <a:latin typeface="Open Sans" pitchFamily="34" charset="0"/>
                <a:ea typeface="Open Sans" pitchFamily="34" charset="-122"/>
                <a:cs typeface="Open Sans" pitchFamily="34" charset="-120"/>
              </a:rPr>
              <a:t>Open, honest dialogue supports </a:t>
            </a:r>
            <a:r>
              <a:rPr lang="en-US" sz="1750" b="1" dirty="0">
                <a:solidFill>
                  <a:srgbClr val="FFFFFF"/>
                </a:solidFill>
                <a:latin typeface="Open Sans" pitchFamily="34" charset="0"/>
                <a:ea typeface="Open Sans" pitchFamily="34" charset="-122"/>
                <a:cs typeface="Open Sans" pitchFamily="34" charset="-120"/>
              </a:rPr>
              <a:t>shared decision-making</a:t>
            </a:r>
            <a:r>
              <a:rPr lang="en-US" sz="1750" dirty="0">
                <a:solidFill>
                  <a:srgbClr val="FFFFFF"/>
                </a:solidFill>
                <a:latin typeface="Open Sans" pitchFamily="34" charset="0"/>
                <a:ea typeface="Open Sans" pitchFamily="34" charset="-122"/>
                <a:cs typeface="Open Sans" pitchFamily="34" charset="-120"/>
              </a:rPr>
              <a:t> and improves treatment adherence. Involving family strengthens the support network.</a:t>
            </a:r>
            <a:endParaRPr lang="en-US" sz="1750" dirty="0"/>
          </a:p>
        </p:txBody>
      </p:sp>
      <p:sp>
        <p:nvSpPr>
          <p:cNvPr id="8" name="Text 6"/>
          <p:cNvSpPr/>
          <p:nvPr/>
        </p:nvSpPr>
        <p:spPr>
          <a:xfrm>
            <a:off x="7662982" y="5043249"/>
            <a:ext cx="6117788" cy="1088708"/>
          </a:xfrm>
          <a:prstGeom prst="rect">
            <a:avLst/>
          </a:prstGeom>
          <a:noFill/>
          <a:ln/>
        </p:spPr>
        <p:txBody>
          <a:bodyPr wrap="square" lIns="0" tIns="0" rIns="0" bIns="0" rtlCol="0" anchor="t"/>
          <a:lstStyle/>
          <a:p>
            <a:pPr marL="0" indent="0" algn="l">
              <a:lnSpc>
                <a:spcPts val="2850"/>
              </a:lnSpc>
              <a:buNone/>
            </a:pPr>
            <a:r>
              <a:rPr lang="en-US" sz="1750" dirty="0">
                <a:solidFill>
                  <a:srgbClr val="FFFFFF"/>
                </a:solidFill>
                <a:latin typeface="Open Sans" pitchFamily="34" charset="0"/>
                <a:ea typeface="Open Sans" pitchFamily="34" charset="-122"/>
                <a:cs typeface="Open Sans" pitchFamily="34" charset="-120"/>
              </a:rPr>
              <a:t>Clear communication across care teams reduces clinical errors and enhances patient outcomes (Epstein and Street, 2017).</a:t>
            </a:r>
            <a:endParaRPr lang="en-US" sz="1750" dirty="0"/>
          </a:p>
        </p:txBody>
      </p:sp>
      <p:pic>
        <p:nvPicPr>
          <p:cNvPr id="23" name="Audio 22">
            <a:extLst>
              <a:ext uri="{FF2B5EF4-FFF2-40B4-BE49-F238E27FC236}">
                <a16:creationId xmlns:a16="http://schemas.microsoft.com/office/drawing/2014/main" id="{C46F9D09-0FD9-BC0A-EB4E-1C9D359A61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9856"/>
    </mc:Choice>
    <mc:Fallback>
      <p:transition spd="slow" advTm="79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9144000" y="0"/>
            <a:ext cx="5486400" cy="8229600"/>
          </a:xfrm>
          <a:prstGeom prst="rect">
            <a:avLst/>
          </a:prstGeom>
        </p:spPr>
      </p:pic>
      <p:sp>
        <p:nvSpPr>
          <p:cNvPr id="3" name="Text 0"/>
          <p:cNvSpPr/>
          <p:nvPr/>
        </p:nvSpPr>
        <p:spPr>
          <a:xfrm>
            <a:off x="781407" y="630436"/>
            <a:ext cx="7581186" cy="976789"/>
          </a:xfrm>
          <a:prstGeom prst="rect">
            <a:avLst/>
          </a:prstGeom>
          <a:noFill/>
          <a:ln/>
        </p:spPr>
        <p:txBody>
          <a:bodyPr wrap="square" lIns="0" tIns="0" rIns="0" bIns="0" rtlCol="0" anchor="t"/>
          <a:lstStyle/>
          <a:p>
            <a:pPr marL="0" indent="0" algn="l">
              <a:lnSpc>
                <a:spcPts val="3800"/>
              </a:lnSpc>
              <a:buNone/>
            </a:pPr>
            <a:r>
              <a:rPr lang="en-US" sz="3050" dirty="0">
                <a:solidFill>
                  <a:srgbClr val="403CCF"/>
                </a:solidFill>
                <a:latin typeface="Libre Baskerville" pitchFamily="34" charset="0"/>
                <a:ea typeface="Libre Baskerville" pitchFamily="34" charset="-122"/>
                <a:cs typeface="Libre Baskerville" pitchFamily="34" charset="-120"/>
              </a:rPr>
              <a:t>Ethical Considerations in Cancer Care</a:t>
            </a:r>
            <a:endParaRPr lang="en-US" sz="3050" dirty="0"/>
          </a:p>
        </p:txBody>
      </p:sp>
      <p:sp>
        <p:nvSpPr>
          <p:cNvPr id="4" name="Shape 1"/>
          <p:cNvSpPr/>
          <p:nvPr/>
        </p:nvSpPr>
        <p:spPr>
          <a:xfrm>
            <a:off x="781407" y="2003108"/>
            <a:ext cx="7581186" cy="1089660"/>
          </a:xfrm>
          <a:prstGeom prst="roundRect">
            <a:avLst>
              <a:gd name="adj" fmla="val 10070"/>
            </a:avLst>
          </a:prstGeom>
          <a:solidFill>
            <a:srgbClr val="FBFAFF"/>
          </a:solidFill>
          <a:ln/>
        </p:spPr>
        <p:txBody>
          <a:bodyPr/>
          <a:lstStyle/>
          <a:p>
            <a:endParaRPr lang="en-US"/>
          </a:p>
        </p:txBody>
      </p:sp>
      <p:pic>
        <p:nvPicPr>
          <p:cNvPr id="5" name="Image 1" descr="preencoded.png"/>
          <p:cNvPicPr>
            <a:picLocks noChangeAspect="1"/>
          </p:cNvPicPr>
          <p:nvPr/>
        </p:nvPicPr>
        <p:blipFill>
          <a:blip r:embed="rId6"/>
          <a:stretch>
            <a:fillRect/>
          </a:stretch>
        </p:blipFill>
        <p:spPr>
          <a:xfrm>
            <a:off x="781407" y="1980248"/>
            <a:ext cx="7581186" cy="91440"/>
          </a:xfrm>
          <a:prstGeom prst="rect">
            <a:avLst/>
          </a:prstGeom>
        </p:spPr>
      </p:pic>
      <p:pic>
        <p:nvPicPr>
          <p:cNvPr id="6" name="Image 2" descr="preencoded.png"/>
          <p:cNvPicPr>
            <a:picLocks noChangeAspect="1"/>
          </p:cNvPicPr>
          <p:nvPr/>
        </p:nvPicPr>
        <p:blipFill>
          <a:blip r:embed="rId7"/>
          <a:stretch>
            <a:fillRect/>
          </a:stretch>
        </p:blipFill>
        <p:spPr>
          <a:xfrm>
            <a:off x="4337566" y="1768673"/>
            <a:ext cx="468868" cy="468868"/>
          </a:xfrm>
          <a:prstGeom prst="rect">
            <a:avLst/>
          </a:prstGeom>
        </p:spPr>
      </p:pic>
      <p:sp>
        <p:nvSpPr>
          <p:cNvPr id="8" name="Text 2"/>
          <p:cNvSpPr/>
          <p:nvPr/>
        </p:nvSpPr>
        <p:spPr>
          <a:xfrm>
            <a:off x="960477" y="2393752"/>
            <a:ext cx="1953697" cy="244197"/>
          </a:xfrm>
          <a:prstGeom prst="rect">
            <a:avLst/>
          </a:prstGeom>
          <a:noFill/>
          <a:ln/>
        </p:spPr>
        <p:txBody>
          <a:bodyPr wrap="none" lIns="0" tIns="0" rIns="0" bIns="0" rtlCol="0" anchor="t"/>
          <a:lstStyle/>
          <a:p>
            <a:pPr marL="0" indent="0" algn="l">
              <a:lnSpc>
                <a:spcPts val="1900"/>
              </a:lnSpc>
              <a:buNone/>
            </a:pPr>
            <a:r>
              <a:rPr lang="en-US" sz="1500" dirty="0">
                <a:solidFill>
                  <a:srgbClr val="49495A"/>
                </a:solidFill>
                <a:latin typeface="Libre Baskerville" pitchFamily="34" charset="0"/>
                <a:ea typeface="Libre Baskerville" pitchFamily="34" charset="-122"/>
                <a:cs typeface="Libre Baskerville" pitchFamily="34" charset="-120"/>
              </a:rPr>
              <a:t>Autonomy</a:t>
            </a:r>
            <a:endParaRPr lang="en-US" sz="1500" dirty="0"/>
          </a:p>
        </p:txBody>
      </p:sp>
      <p:sp>
        <p:nvSpPr>
          <p:cNvPr id="9" name="Text 3"/>
          <p:cNvSpPr/>
          <p:nvPr/>
        </p:nvSpPr>
        <p:spPr>
          <a:xfrm>
            <a:off x="960477" y="2702481"/>
            <a:ext cx="7223046" cy="211217"/>
          </a:xfrm>
          <a:prstGeom prst="rect">
            <a:avLst/>
          </a:prstGeom>
          <a:noFill/>
          <a:ln/>
        </p:spPr>
        <p:txBody>
          <a:bodyPr wrap="none" lIns="0" tIns="0" rIns="0" bIns="0" rtlCol="0" anchor="t"/>
          <a:lstStyle/>
          <a:p>
            <a:pPr marL="0" indent="0" algn="l">
              <a:lnSpc>
                <a:spcPts val="1650"/>
              </a:lnSpc>
              <a:buNone/>
            </a:pPr>
            <a:r>
              <a:rPr lang="en-US" sz="1200" dirty="0">
                <a:solidFill>
                  <a:srgbClr val="49495A"/>
                </a:solidFill>
                <a:latin typeface="Open Sans" pitchFamily="34" charset="0"/>
                <a:ea typeface="Open Sans" pitchFamily="34" charset="-122"/>
                <a:cs typeface="Open Sans" pitchFamily="34" charset="-120"/>
              </a:rPr>
              <a:t>Fully informed patients make independent, respected decisions about their care.</a:t>
            </a:r>
            <a:endParaRPr lang="en-US" sz="1200" dirty="0"/>
          </a:p>
        </p:txBody>
      </p:sp>
      <p:sp>
        <p:nvSpPr>
          <p:cNvPr id="10" name="Shape 4"/>
          <p:cNvSpPr/>
          <p:nvPr/>
        </p:nvSpPr>
        <p:spPr>
          <a:xfrm>
            <a:off x="781407" y="3434834"/>
            <a:ext cx="7581186" cy="1089660"/>
          </a:xfrm>
          <a:prstGeom prst="roundRect">
            <a:avLst>
              <a:gd name="adj" fmla="val 10070"/>
            </a:avLst>
          </a:prstGeom>
          <a:solidFill>
            <a:srgbClr val="FBFAFF"/>
          </a:solidFill>
          <a:ln/>
        </p:spPr>
        <p:txBody>
          <a:bodyPr/>
          <a:lstStyle/>
          <a:p>
            <a:endParaRPr lang="en-US"/>
          </a:p>
        </p:txBody>
      </p:sp>
      <p:pic>
        <p:nvPicPr>
          <p:cNvPr id="11" name="Image 4" descr="preencoded.png"/>
          <p:cNvPicPr>
            <a:picLocks noChangeAspect="1"/>
          </p:cNvPicPr>
          <p:nvPr/>
        </p:nvPicPr>
        <p:blipFill>
          <a:blip r:embed="rId6"/>
          <a:stretch>
            <a:fillRect/>
          </a:stretch>
        </p:blipFill>
        <p:spPr>
          <a:xfrm>
            <a:off x="781407" y="3411974"/>
            <a:ext cx="7581186" cy="91440"/>
          </a:xfrm>
          <a:prstGeom prst="rect">
            <a:avLst/>
          </a:prstGeom>
        </p:spPr>
      </p:pic>
      <p:pic>
        <p:nvPicPr>
          <p:cNvPr id="12" name="Image 5" descr="preencoded.png"/>
          <p:cNvPicPr>
            <a:picLocks noChangeAspect="1"/>
          </p:cNvPicPr>
          <p:nvPr/>
        </p:nvPicPr>
        <p:blipFill>
          <a:blip r:embed="rId7"/>
          <a:stretch>
            <a:fillRect/>
          </a:stretch>
        </p:blipFill>
        <p:spPr>
          <a:xfrm>
            <a:off x="4337566" y="3200400"/>
            <a:ext cx="468868" cy="468868"/>
          </a:xfrm>
          <a:prstGeom prst="rect">
            <a:avLst/>
          </a:prstGeom>
        </p:spPr>
      </p:pic>
      <p:sp>
        <p:nvSpPr>
          <p:cNvPr id="14" name="Text 5"/>
          <p:cNvSpPr/>
          <p:nvPr/>
        </p:nvSpPr>
        <p:spPr>
          <a:xfrm>
            <a:off x="960477" y="3825478"/>
            <a:ext cx="3242548" cy="244197"/>
          </a:xfrm>
          <a:prstGeom prst="rect">
            <a:avLst/>
          </a:prstGeom>
          <a:noFill/>
          <a:ln/>
        </p:spPr>
        <p:txBody>
          <a:bodyPr wrap="none" lIns="0" tIns="0" rIns="0" bIns="0" rtlCol="0" anchor="t"/>
          <a:lstStyle/>
          <a:p>
            <a:pPr marL="0" indent="0" algn="l">
              <a:lnSpc>
                <a:spcPts val="1900"/>
              </a:lnSpc>
              <a:buNone/>
            </a:pPr>
            <a:r>
              <a:rPr lang="en-US" sz="1500" dirty="0">
                <a:solidFill>
                  <a:srgbClr val="49495A"/>
                </a:solidFill>
                <a:latin typeface="Libre Baskerville" pitchFamily="34" charset="0"/>
                <a:ea typeface="Libre Baskerville" pitchFamily="34" charset="-122"/>
                <a:cs typeface="Libre Baskerville" pitchFamily="34" charset="-120"/>
              </a:rPr>
              <a:t>Beneficence &amp; Non-Maleficence</a:t>
            </a:r>
            <a:endParaRPr lang="en-US" sz="1500" dirty="0"/>
          </a:p>
        </p:txBody>
      </p:sp>
      <p:sp>
        <p:nvSpPr>
          <p:cNvPr id="15" name="Text 6"/>
          <p:cNvSpPr/>
          <p:nvPr/>
        </p:nvSpPr>
        <p:spPr>
          <a:xfrm>
            <a:off x="960477" y="4134207"/>
            <a:ext cx="7223046" cy="211217"/>
          </a:xfrm>
          <a:prstGeom prst="rect">
            <a:avLst/>
          </a:prstGeom>
          <a:noFill/>
          <a:ln/>
        </p:spPr>
        <p:txBody>
          <a:bodyPr wrap="none" lIns="0" tIns="0" rIns="0" bIns="0" rtlCol="0" anchor="t"/>
          <a:lstStyle/>
          <a:p>
            <a:pPr marL="0" indent="0" algn="l">
              <a:lnSpc>
                <a:spcPts val="1650"/>
              </a:lnSpc>
              <a:buNone/>
            </a:pPr>
            <a:r>
              <a:rPr lang="en-US" sz="1200" dirty="0">
                <a:solidFill>
                  <a:srgbClr val="49495A"/>
                </a:solidFill>
                <a:latin typeface="Open Sans" pitchFamily="34" charset="0"/>
                <a:ea typeface="Open Sans" pitchFamily="34" charset="-122"/>
                <a:cs typeface="Open Sans" pitchFamily="34" charset="-120"/>
              </a:rPr>
              <a:t>Balance treatment benefits against risks, especially in advanced or palliative stages.</a:t>
            </a:r>
            <a:endParaRPr lang="en-US" sz="1200" dirty="0"/>
          </a:p>
        </p:txBody>
      </p:sp>
      <p:sp>
        <p:nvSpPr>
          <p:cNvPr id="16" name="Shape 7"/>
          <p:cNvSpPr/>
          <p:nvPr/>
        </p:nvSpPr>
        <p:spPr>
          <a:xfrm>
            <a:off x="781407" y="4866561"/>
            <a:ext cx="7581186" cy="1089660"/>
          </a:xfrm>
          <a:prstGeom prst="roundRect">
            <a:avLst>
              <a:gd name="adj" fmla="val 10070"/>
            </a:avLst>
          </a:prstGeom>
          <a:solidFill>
            <a:srgbClr val="FBFAFF"/>
          </a:solidFill>
          <a:ln/>
        </p:spPr>
        <p:txBody>
          <a:bodyPr/>
          <a:lstStyle/>
          <a:p>
            <a:endParaRPr lang="en-US"/>
          </a:p>
        </p:txBody>
      </p:sp>
      <p:pic>
        <p:nvPicPr>
          <p:cNvPr id="17" name="Image 7" descr="preencoded.png"/>
          <p:cNvPicPr>
            <a:picLocks noChangeAspect="1"/>
          </p:cNvPicPr>
          <p:nvPr/>
        </p:nvPicPr>
        <p:blipFill>
          <a:blip r:embed="rId6"/>
          <a:stretch>
            <a:fillRect/>
          </a:stretch>
        </p:blipFill>
        <p:spPr>
          <a:xfrm>
            <a:off x="781407" y="4843701"/>
            <a:ext cx="7581186" cy="91440"/>
          </a:xfrm>
          <a:prstGeom prst="rect">
            <a:avLst/>
          </a:prstGeom>
        </p:spPr>
      </p:pic>
      <p:pic>
        <p:nvPicPr>
          <p:cNvPr id="18" name="Image 8" descr="preencoded.png"/>
          <p:cNvPicPr>
            <a:picLocks noChangeAspect="1"/>
          </p:cNvPicPr>
          <p:nvPr/>
        </p:nvPicPr>
        <p:blipFill>
          <a:blip r:embed="rId7"/>
          <a:stretch>
            <a:fillRect/>
          </a:stretch>
        </p:blipFill>
        <p:spPr>
          <a:xfrm>
            <a:off x="4337566" y="4632127"/>
            <a:ext cx="468868" cy="468868"/>
          </a:xfrm>
          <a:prstGeom prst="rect">
            <a:avLst/>
          </a:prstGeom>
        </p:spPr>
      </p:pic>
      <p:sp>
        <p:nvSpPr>
          <p:cNvPr id="20" name="Text 8"/>
          <p:cNvSpPr/>
          <p:nvPr/>
        </p:nvSpPr>
        <p:spPr>
          <a:xfrm>
            <a:off x="960477" y="5257205"/>
            <a:ext cx="1953697" cy="244197"/>
          </a:xfrm>
          <a:prstGeom prst="rect">
            <a:avLst/>
          </a:prstGeom>
          <a:noFill/>
          <a:ln/>
        </p:spPr>
        <p:txBody>
          <a:bodyPr wrap="none" lIns="0" tIns="0" rIns="0" bIns="0" rtlCol="0" anchor="t"/>
          <a:lstStyle/>
          <a:p>
            <a:pPr marL="0" indent="0" algn="l">
              <a:lnSpc>
                <a:spcPts val="1900"/>
              </a:lnSpc>
              <a:buNone/>
            </a:pPr>
            <a:r>
              <a:rPr lang="en-US" sz="1500" dirty="0">
                <a:solidFill>
                  <a:srgbClr val="49495A"/>
                </a:solidFill>
                <a:latin typeface="Libre Baskerville" pitchFamily="34" charset="0"/>
                <a:ea typeface="Libre Baskerville" pitchFamily="34" charset="-122"/>
                <a:cs typeface="Libre Baskerville" pitchFamily="34" charset="-120"/>
              </a:rPr>
              <a:t>Justice</a:t>
            </a:r>
            <a:endParaRPr lang="en-US" sz="1500" dirty="0"/>
          </a:p>
        </p:txBody>
      </p:sp>
      <p:sp>
        <p:nvSpPr>
          <p:cNvPr id="21" name="Text 9"/>
          <p:cNvSpPr/>
          <p:nvPr/>
        </p:nvSpPr>
        <p:spPr>
          <a:xfrm>
            <a:off x="960477" y="5565934"/>
            <a:ext cx="7223046" cy="211217"/>
          </a:xfrm>
          <a:prstGeom prst="rect">
            <a:avLst/>
          </a:prstGeom>
          <a:noFill/>
          <a:ln/>
        </p:spPr>
        <p:txBody>
          <a:bodyPr wrap="none" lIns="0" tIns="0" rIns="0" bIns="0" rtlCol="0" anchor="t"/>
          <a:lstStyle/>
          <a:p>
            <a:pPr marL="0" indent="0" algn="l">
              <a:lnSpc>
                <a:spcPts val="1650"/>
              </a:lnSpc>
              <a:buNone/>
            </a:pPr>
            <a:r>
              <a:rPr lang="en-US" sz="1200" dirty="0">
                <a:solidFill>
                  <a:srgbClr val="49495A"/>
                </a:solidFill>
                <a:latin typeface="Open Sans" pitchFamily="34" charset="0"/>
                <a:ea typeface="Open Sans" pitchFamily="34" charset="-122"/>
                <a:cs typeface="Open Sans" pitchFamily="34" charset="-120"/>
              </a:rPr>
              <a:t>Equal access to care regardless of socioeconomic status or background.</a:t>
            </a:r>
            <a:endParaRPr lang="en-US" sz="1200" dirty="0"/>
          </a:p>
        </p:txBody>
      </p:sp>
      <p:sp>
        <p:nvSpPr>
          <p:cNvPr id="22" name="Shape 10"/>
          <p:cNvSpPr/>
          <p:nvPr/>
        </p:nvSpPr>
        <p:spPr>
          <a:xfrm>
            <a:off x="781407" y="6298287"/>
            <a:ext cx="7581186" cy="1300877"/>
          </a:xfrm>
          <a:prstGeom prst="roundRect">
            <a:avLst>
              <a:gd name="adj" fmla="val 8435"/>
            </a:avLst>
          </a:prstGeom>
          <a:solidFill>
            <a:srgbClr val="FBFAFF"/>
          </a:solidFill>
          <a:ln/>
        </p:spPr>
        <p:txBody>
          <a:bodyPr/>
          <a:lstStyle/>
          <a:p>
            <a:endParaRPr lang="en-US"/>
          </a:p>
        </p:txBody>
      </p:sp>
      <p:pic>
        <p:nvPicPr>
          <p:cNvPr id="23" name="Image 10" descr="preencoded.png"/>
          <p:cNvPicPr>
            <a:picLocks noChangeAspect="1"/>
          </p:cNvPicPr>
          <p:nvPr/>
        </p:nvPicPr>
        <p:blipFill>
          <a:blip r:embed="rId6"/>
          <a:stretch>
            <a:fillRect/>
          </a:stretch>
        </p:blipFill>
        <p:spPr>
          <a:xfrm>
            <a:off x="781407" y="6275427"/>
            <a:ext cx="7581186" cy="91440"/>
          </a:xfrm>
          <a:prstGeom prst="rect">
            <a:avLst/>
          </a:prstGeom>
        </p:spPr>
      </p:pic>
      <p:pic>
        <p:nvPicPr>
          <p:cNvPr id="24" name="Image 11" descr="preencoded.png"/>
          <p:cNvPicPr>
            <a:picLocks noChangeAspect="1"/>
          </p:cNvPicPr>
          <p:nvPr/>
        </p:nvPicPr>
        <p:blipFill>
          <a:blip r:embed="rId7"/>
          <a:stretch>
            <a:fillRect/>
          </a:stretch>
        </p:blipFill>
        <p:spPr>
          <a:xfrm>
            <a:off x="4337566" y="6063853"/>
            <a:ext cx="468868" cy="468868"/>
          </a:xfrm>
          <a:prstGeom prst="rect">
            <a:avLst/>
          </a:prstGeom>
        </p:spPr>
      </p:pic>
      <p:sp>
        <p:nvSpPr>
          <p:cNvPr id="26" name="Text 11"/>
          <p:cNvSpPr/>
          <p:nvPr/>
        </p:nvSpPr>
        <p:spPr>
          <a:xfrm>
            <a:off x="960477" y="6688931"/>
            <a:ext cx="1953697" cy="244197"/>
          </a:xfrm>
          <a:prstGeom prst="rect">
            <a:avLst/>
          </a:prstGeom>
          <a:noFill/>
          <a:ln/>
        </p:spPr>
        <p:txBody>
          <a:bodyPr wrap="none" lIns="0" tIns="0" rIns="0" bIns="0" rtlCol="0" anchor="t"/>
          <a:lstStyle/>
          <a:p>
            <a:pPr marL="0" indent="0" algn="l">
              <a:lnSpc>
                <a:spcPts val="1900"/>
              </a:lnSpc>
              <a:buNone/>
            </a:pPr>
            <a:r>
              <a:rPr lang="en-US" sz="1500" dirty="0">
                <a:solidFill>
                  <a:srgbClr val="49495A"/>
                </a:solidFill>
                <a:latin typeface="Libre Baskerville" pitchFamily="34" charset="0"/>
                <a:ea typeface="Libre Baskerville" pitchFamily="34" charset="-122"/>
                <a:cs typeface="Libre Baskerville" pitchFamily="34" charset="-120"/>
              </a:rPr>
              <a:t>Confidentiality</a:t>
            </a:r>
            <a:endParaRPr lang="en-US" sz="1500" dirty="0"/>
          </a:p>
        </p:txBody>
      </p:sp>
      <p:sp>
        <p:nvSpPr>
          <p:cNvPr id="27" name="Text 12"/>
          <p:cNvSpPr/>
          <p:nvPr/>
        </p:nvSpPr>
        <p:spPr>
          <a:xfrm>
            <a:off x="960477" y="6997660"/>
            <a:ext cx="7223046" cy="422434"/>
          </a:xfrm>
          <a:prstGeom prst="rect">
            <a:avLst/>
          </a:prstGeom>
          <a:noFill/>
          <a:ln/>
        </p:spPr>
        <p:txBody>
          <a:bodyPr wrap="square" lIns="0" tIns="0" rIns="0" bIns="0" rtlCol="0" anchor="t"/>
          <a:lstStyle/>
          <a:p>
            <a:pPr marL="0" indent="0" algn="l">
              <a:lnSpc>
                <a:spcPts val="1650"/>
              </a:lnSpc>
              <a:buNone/>
            </a:pPr>
            <a:r>
              <a:rPr lang="en-US" sz="1200" dirty="0">
                <a:solidFill>
                  <a:srgbClr val="49495A"/>
                </a:solidFill>
                <a:latin typeface="Open Sans" pitchFamily="34" charset="0"/>
                <a:ea typeface="Open Sans" pitchFamily="34" charset="-122"/>
                <a:cs typeface="Open Sans" pitchFamily="34" charset="-120"/>
              </a:rPr>
              <a:t>Patient information must be protected at all stages of the care journey (Beauchamp and Childress, 2019).</a:t>
            </a:r>
            <a:endParaRPr lang="en-US" sz="1200" dirty="0"/>
          </a:p>
        </p:txBody>
      </p:sp>
      <p:pic>
        <p:nvPicPr>
          <p:cNvPr id="45" name="Audio 44">
            <a:extLst>
              <a:ext uri="{FF2B5EF4-FFF2-40B4-BE49-F238E27FC236}">
                <a16:creationId xmlns:a16="http://schemas.microsoft.com/office/drawing/2014/main" id="{D701857B-E50D-C542-CAB0-0AA9B4E182B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6149"/>
    </mc:Choice>
    <mc:Fallback>
      <p:transition spd="slow" advTm="76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1527691"/>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403CCF"/>
                </a:solidFill>
                <a:latin typeface="Libre Baskerville" pitchFamily="34" charset="0"/>
                <a:ea typeface="Libre Baskerville" pitchFamily="34" charset="-122"/>
                <a:cs typeface="Libre Baskerville" pitchFamily="34" charset="-120"/>
              </a:rPr>
              <a:t>Conclusion</a:t>
            </a:r>
            <a:endParaRPr lang="en-US" sz="4450" dirty="0"/>
          </a:p>
        </p:txBody>
      </p:sp>
      <p:sp>
        <p:nvSpPr>
          <p:cNvPr id="3" name="Text 1"/>
          <p:cNvSpPr/>
          <p:nvPr/>
        </p:nvSpPr>
        <p:spPr>
          <a:xfrm>
            <a:off x="793790" y="2690098"/>
            <a:ext cx="13042821" cy="725805"/>
          </a:xfrm>
          <a:prstGeom prst="rect">
            <a:avLst/>
          </a:prstGeom>
          <a:noFill/>
          <a:ln/>
        </p:spPr>
        <p:txBody>
          <a:bodyPr wrap="square" lIns="0" tIns="0" rIns="0" bIns="0" rtlCol="0" anchor="t"/>
          <a:lstStyle/>
          <a:p>
            <a:pPr marL="0" indent="0" algn="l">
              <a:lnSpc>
                <a:spcPts val="2850"/>
              </a:lnSpc>
              <a:buNone/>
            </a:pPr>
            <a:r>
              <a:rPr lang="en-US" sz="1750" dirty="0">
                <a:solidFill>
                  <a:srgbClr val="49495A"/>
                </a:solidFill>
                <a:latin typeface="Open Sans" pitchFamily="34" charset="0"/>
                <a:ea typeface="Open Sans" pitchFamily="34" charset="-122"/>
                <a:cs typeface="Open Sans" pitchFamily="34" charset="-120"/>
              </a:rPr>
              <a:t>Breast cancer disrupts fundamental physiological processes — from cell cycle regulation to immune function — and demands a response that is equally comprehensive.</a:t>
            </a:r>
            <a:endParaRPr lang="en-US" sz="1750" dirty="0"/>
          </a:p>
        </p:txBody>
      </p:sp>
      <p:sp>
        <p:nvSpPr>
          <p:cNvPr id="5" name="Text 2"/>
          <p:cNvSpPr/>
          <p:nvPr/>
        </p:nvSpPr>
        <p:spPr>
          <a:xfrm>
            <a:off x="1530906" y="3671054"/>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9495A"/>
                </a:solidFill>
                <a:latin typeface="Libre Baskerville" pitchFamily="34" charset="0"/>
                <a:ea typeface="Libre Baskerville" pitchFamily="34" charset="-122"/>
                <a:cs typeface="Libre Baskerville" pitchFamily="34" charset="-120"/>
              </a:rPr>
              <a:t>Biology Matters</a:t>
            </a:r>
            <a:endParaRPr lang="en-US" sz="2200" dirty="0"/>
          </a:p>
        </p:txBody>
      </p:sp>
      <p:sp>
        <p:nvSpPr>
          <p:cNvPr id="6" name="Text 3"/>
          <p:cNvSpPr/>
          <p:nvPr/>
        </p:nvSpPr>
        <p:spPr>
          <a:xfrm>
            <a:off x="1530906" y="4161472"/>
            <a:ext cx="3421499" cy="1814513"/>
          </a:xfrm>
          <a:prstGeom prst="rect">
            <a:avLst/>
          </a:prstGeom>
          <a:noFill/>
          <a:ln/>
        </p:spPr>
        <p:txBody>
          <a:bodyPr wrap="square" lIns="0" tIns="0" rIns="0" bIns="0" rtlCol="0" anchor="t"/>
          <a:lstStyle/>
          <a:p>
            <a:pPr marL="0" indent="0" algn="l">
              <a:lnSpc>
                <a:spcPts val="2850"/>
              </a:lnSpc>
              <a:buNone/>
            </a:pPr>
            <a:r>
              <a:rPr lang="en-US" sz="1750" dirty="0">
                <a:solidFill>
                  <a:srgbClr val="49495A"/>
                </a:solidFill>
                <a:latin typeface="Open Sans" pitchFamily="34" charset="0"/>
                <a:ea typeface="Open Sans" pitchFamily="34" charset="-122"/>
                <a:cs typeface="Open Sans" pitchFamily="34" charset="-120"/>
              </a:rPr>
              <a:t>Cellular and immune mechanisms underpin every stage of disease progression and must inform treatment decisions.</a:t>
            </a:r>
            <a:endParaRPr lang="en-US" sz="1750" dirty="0"/>
          </a:p>
        </p:txBody>
      </p:sp>
      <p:sp>
        <p:nvSpPr>
          <p:cNvPr id="8" name="Text 4"/>
          <p:cNvSpPr/>
          <p:nvPr/>
        </p:nvSpPr>
        <p:spPr>
          <a:xfrm>
            <a:off x="5973008" y="3671054"/>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9495A"/>
                </a:solidFill>
                <a:latin typeface="Libre Baskerville" pitchFamily="34" charset="0"/>
                <a:ea typeface="Libre Baskerville" pitchFamily="34" charset="-122"/>
                <a:cs typeface="Libre Baskerville" pitchFamily="34" charset="-120"/>
              </a:rPr>
              <a:t>Context Matters</a:t>
            </a:r>
            <a:endParaRPr lang="en-US" sz="2200" dirty="0"/>
          </a:p>
        </p:txBody>
      </p:sp>
      <p:sp>
        <p:nvSpPr>
          <p:cNvPr id="9" name="Text 5"/>
          <p:cNvSpPr/>
          <p:nvPr/>
        </p:nvSpPr>
        <p:spPr>
          <a:xfrm>
            <a:off x="5973008" y="4161472"/>
            <a:ext cx="3421499" cy="1814513"/>
          </a:xfrm>
          <a:prstGeom prst="rect">
            <a:avLst/>
          </a:prstGeom>
          <a:noFill/>
          <a:ln/>
        </p:spPr>
        <p:txBody>
          <a:bodyPr wrap="square" lIns="0" tIns="0" rIns="0" bIns="0" rtlCol="0" anchor="t"/>
          <a:lstStyle/>
          <a:p>
            <a:pPr marL="0" indent="0" algn="l">
              <a:lnSpc>
                <a:spcPts val="2850"/>
              </a:lnSpc>
              <a:buNone/>
            </a:pPr>
            <a:r>
              <a:rPr lang="en-US" sz="1750" dirty="0">
                <a:solidFill>
                  <a:srgbClr val="49495A"/>
                </a:solidFill>
                <a:latin typeface="Open Sans" pitchFamily="34" charset="0"/>
                <a:ea typeface="Open Sans" pitchFamily="34" charset="-122"/>
                <a:cs typeface="Open Sans" pitchFamily="34" charset="-120"/>
              </a:rPr>
              <a:t>Mrs Ahmed's case illustrates how genetic predisposition, lifestyle, and social determinants intersect in real-world cancer risk.</a:t>
            </a:r>
            <a:endParaRPr lang="en-US" sz="1750" dirty="0"/>
          </a:p>
        </p:txBody>
      </p:sp>
      <p:sp>
        <p:nvSpPr>
          <p:cNvPr id="11" name="Text 6"/>
          <p:cNvSpPr/>
          <p:nvPr/>
        </p:nvSpPr>
        <p:spPr>
          <a:xfrm>
            <a:off x="10415111" y="3671054"/>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9495A"/>
                </a:solidFill>
                <a:latin typeface="Libre Baskerville" pitchFamily="34" charset="0"/>
                <a:ea typeface="Libre Baskerville" pitchFamily="34" charset="-122"/>
                <a:cs typeface="Libre Baskerville" pitchFamily="34" charset="-120"/>
              </a:rPr>
              <a:t>Care Matters</a:t>
            </a:r>
            <a:endParaRPr lang="en-US" sz="2200" dirty="0"/>
          </a:p>
        </p:txBody>
      </p:sp>
      <p:sp>
        <p:nvSpPr>
          <p:cNvPr id="12" name="Text 7"/>
          <p:cNvSpPr/>
          <p:nvPr/>
        </p:nvSpPr>
        <p:spPr>
          <a:xfrm>
            <a:off x="10415111" y="4161472"/>
            <a:ext cx="3421499" cy="2540318"/>
          </a:xfrm>
          <a:prstGeom prst="rect">
            <a:avLst/>
          </a:prstGeom>
          <a:noFill/>
          <a:ln/>
        </p:spPr>
        <p:txBody>
          <a:bodyPr wrap="square" lIns="0" tIns="0" rIns="0" bIns="0" rtlCol="0" anchor="t"/>
          <a:lstStyle/>
          <a:p>
            <a:pPr marL="0" indent="0" algn="l">
              <a:lnSpc>
                <a:spcPts val="2850"/>
              </a:lnSpc>
              <a:buNone/>
            </a:pPr>
            <a:r>
              <a:rPr lang="en-US" sz="1750" dirty="0">
                <a:solidFill>
                  <a:srgbClr val="49495A"/>
                </a:solidFill>
                <a:latin typeface="Open Sans" pitchFamily="34" charset="0"/>
                <a:ea typeface="Open Sans" pitchFamily="34" charset="-122"/>
                <a:cs typeface="Open Sans" pitchFamily="34" charset="-120"/>
              </a:rPr>
              <a:t>Evidence-based, patient-centred, ethically grounded practice — aligned with NICE guidelines — is essential to improving quality of life and survival outcomes (Sung et al., 2021).</a:t>
            </a:r>
            <a:endParaRPr lang="en-US" sz="1750" dirty="0"/>
          </a:p>
        </p:txBody>
      </p:sp>
      <p:pic>
        <p:nvPicPr>
          <p:cNvPr id="25" name="Audio 24">
            <a:extLst>
              <a:ext uri="{FF2B5EF4-FFF2-40B4-BE49-F238E27FC236}">
                <a16:creationId xmlns:a16="http://schemas.microsoft.com/office/drawing/2014/main" id="{54E7FFF2-B029-67A8-2A07-E52C70D919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6312"/>
    </mc:Choice>
    <mc:Fallback>
      <p:transition spd="slow" advTm="76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84556" y="355454"/>
            <a:ext cx="10749776" cy="7063472"/>
          </a:xfrm>
          <a:prstGeom prst="rect">
            <a:avLst/>
          </a:prstGeom>
        </p:spPr>
        <p:txBody>
          <a:bodyPr wrap="square">
            <a:spAutoFit/>
          </a:bodyPr>
          <a:lstStyle/>
          <a:p>
            <a:pPr algn="just">
              <a:lnSpc>
                <a:spcPct val="200000"/>
              </a:lnSpc>
            </a:pPr>
            <a:r>
              <a:rPr lang="en-US" sz="2400" b="1" dirty="0">
                <a:solidFill>
                  <a:srgbClr val="0D0D0D"/>
                </a:solidFill>
                <a:effectLst/>
                <a:latin typeface="Times New Roman" panose="02020603050405020304" pitchFamily="18" charset="0"/>
                <a:ea typeface="Times New Roman" panose="02020603050405020304" pitchFamily="18" charset="0"/>
                <a:cs typeface="Vrinda" panose="020B0502040204020203" pitchFamily="34" charset="0"/>
              </a:rPr>
              <a:t>References</a:t>
            </a:r>
          </a:p>
          <a:p>
            <a:pPr algn="just">
              <a:lnSpc>
                <a:spcPct val="150000"/>
              </a:lnSpc>
            </a:pPr>
            <a:r>
              <a:rPr lang="en-US" dirty="0">
                <a:effectLst/>
                <a:latin typeface="Times New Roman" panose="02020603050405020304" pitchFamily="18" charset="0"/>
                <a:ea typeface="Times New Roman" panose="02020603050405020304" pitchFamily="18" charset="0"/>
                <a:cs typeface="Vrinda" panose="020B0502040204020203" pitchFamily="34" charset="0"/>
              </a:rPr>
              <a:t>Beauchamp, T.L. and Childress, J.F. (2019) </a:t>
            </a:r>
            <a:r>
              <a:rPr lang="en-US" i="1" dirty="0">
                <a:effectLst/>
                <a:latin typeface="Times New Roman" panose="02020603050405020304" pitchFamily="18" charset="0"/>
                <a:ea typeface="Times New Roman" panose="02020603050405020304" pitchFamily="18" charset="0"/>
                <a:cs typeface="Vrinda" panose="020B0502040204020203" pitchFamily="34" charset="0"/>
              </a:rPr>
              <a:t>Principles of biomedical ethics</a:t>
            </a:r>
            <a:r>
              <a:rPr lang="en-US" dirty="0">
                <a:effectLst/>
                <a:latin typeface="Times New Roman" panose="02020603050405020304" pitchFamily="18" charset="0"/>
                <a:ea typeface="Times New Roman" panose="02020603050405020304" pitchFamily="18" charset="0"/>
                <a:cs typeface="Vrinda" panose="020B0502040204020203" pitchFamily="34" charset="0"/>
              </a:rPr>
              <a:t>. 8th edn. Oxford: Oxford University Press. doi: </a:t>
            </a:r>
            <a:r>
              <a:rPr lang="en-US" dirty="0">
                <a:effectLst/>
                <a:latin typeface="Times New Roman" panose="02020603050405020304" pitchFamily="18" charset="0"/>
                <a:ea typeface="Times New Roman" panose="02020603050405020304" pitchFamily="18" charset="0"/>
                <a:cs typeface="Vrinda" panose="020B0502040204020203" pitchFamily="34" charset="0"/>
                <a:hlinkClick r:id="rId5"/>
              </a:rPr>
              <a:t>https://doi.org/10.1093/oso/9780190640873.001.0001</a:t>
            </a:r>
            <a:r>
              <a:rPr lang="en-US"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pPr>
            <a:r>
              <a:rPr lang="en-US" dirty="0">
                <a:effectLst/>
                <a:latin typeface="Times New Roman" panose="02020603050405020304" pitchFamily="18" charset="0"/>
                <a:ea typeface="Times New Roman" panose="02020603050405020304" pitchFamily="18" charset="0"/>
                <a:cs typeface="Vrinda" panose="020B0502040204020203" pitchFamily="34" charset="0"/>
              </a:rPr>
              <a:t>Epstein, R.M. and Street, R.L. (2017) ‘The values and value of patient-centered care’, </a:t>
            </a:r>
            <a:r>
              <a:rPr lang="en-US" i="1" dirty="0">
                <a:effectLst/>
                <a:latin typeface="Times New Roman" panose="02020603050405020304" pitchFamily="18" charset="0"/>
                <a:ea typeface="Times New Roman" panose="02020603050405020304" pitchFamily="18" charset="0"/>
                <a:cs typeface="Vrinda" panose="020B0502040204020203" pitchFamily="34" charset="0"/>
              </a:rPr>
              <a:t>Annals of Family Medicine</a:t>
            </a:r>
            <a:r>
              <a:rPr lang="en-US" dirty="0">
                <a:effectLst/>
                <a:latin typeface="Times New Roman" panose="02020603050405020304" pitchFamily="18" charset="0"/>
                <a:ea typeface="Times New Roman" panose="02020603050405020304" pitchFamily="18" charset="0"/>
                <a:cs typeface="Vrinda" panose="020B0502040204020203" pitchFamily="34" charset="0"/>
              </a:rPr>
              <a:t>, 15(2), pp. 100–103. doi: </a:t>
            </a:r>
            <a:r>
              <a:rPr lang="en-US" dirty="0">
                <a:effectLst/>
                <a:latin typeface="Times New Roman" panose="02020603050405020304" pitchFamily="18" charset="0"/>
                <a:ea typeface="Times New Roman" panose="02020603050405020304" pitchFamily="18" charset="0"/>
                <a:cs typeface="Vrinda" panose="020B0502040204020203" pitchFamily="34" charset="0"/>
                <a:hlinkClick r:id="rId6"/>
              </a:rPr>
              <a:t>https://doi.org/10.1370/afm.2039</a:t>
            </a:r>
            <a:r>
              <a:rPr lang="en-US"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pPr>
            <a:r>
              <a:rPr lang="en-US" dirty="0">
                <a:effectLst/>
                <a:latin typeface="Times New Roman" panose="02020603050405020304" pitchFamily="18" charset="0"/>
                <a:ea typeface="Times New Roman" panose="02020603050405020304" pitchFamily="18" charset="0"/>
                <a:cs typeface="Vrinda" panose="020B0502040204020203" pitchFamily="34" charset="0"/>
              </a:rPr>
              <a:t>Hanahan, D. (2022) ‘Hallmarks of cancer: new dimensions’, </a:t>
            </a:r>
            <a:r>
              <a:rPr lang="en-US" i="1" dirty="0">
                <a:effectLst/>
                <a:latin typeface="Times New Roman" panose="02020603050405020304" pitchFamily="18" charset="0"/>
                <a:ea typeface="Times New Roman" panose="02020603050405020304" pitchFamily="18" charset="0"/>
                <a:cs typeface="Vrinda" panose="020B0502040204020203" pitchFamily="34" charset="0"/>
              </a:rPr>
              <a:t>Cancer Discovery</a:t>
            </a:r>
            <a:r>
              <a:rPr lang="en-US" dirty="0">
                <a:effectLst/>
                <a:latin typeface="Times New Roman" panose="02020603050405020304" pitchFamily="18" charset="0"/>
                <a:ea typeface="Times New Roman" panose="02020603050405020304" pitchFamily="18" charset="0"/>
                <a:cs typeface="Vrinda" panose="020B0502040204020203" pitchFamily="34" charset="0"/>
              </a:rPr>
              <a:t>, 12(1), pp. 31–46. doi: </a:t>
            </a:r>
            <a:r>
              <a:rPr lang="en-US" dirty="0">
                <a:effectLst/>
                <a:latin typeface="Times New Roman" panose="02020603050405020304" pitchFamily="18" charset="0"/>
                <a:ea typeface="Times New Roman" panose="02020603050405020304" pitchFamily="18" charset="0"/>
                <a:cs typeface="Vrinda" panose="020B0502040204020203" pitchFamily="34" charset="0"/>
                <a:hlinkClick r:id="rId7"/>
              </a:rPr>
              <a:t>https://doi.org/10.1158/2159-8290.CD-21-1059</a:t>
            </a:r>
            <a:r>
              <a:rPr lang="en-US"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pPr>
            <a:r>
              <a:rPr lang="en-US" dirty="0">
                <a:effectLst/>
                <a:latin typeface="Times New Roman" panose="02020603050405020304" pitchFamily="18" charset="0"/>
                <a:ea typeface="Times New Roman" panose="02020603050405020304" pitchFamily="18" charset="0"/>
                <a:cs typeface="Vrinda" panose="020B0502040204020203" pitchFamily="34" charset="0"/>
              </a:rPr>
              <a:t>Islami, F. et al. (2018) ‘Global trends of lung cancer mortality’, </a:t>
            </a:r>
            <a:r>
              <a:rPr lang="en-US" i="1" dirty="0">
                <a:effectLst/>
                <a:latin typeface="Times New Roman" panose="02020603050405020304" pitchFamily="18" charset="0"/>
                <a:ea typeface="Times New Roman" panose="02020603050405020304" pitchFamily="18" charset="0"/>
                <a:cs typeface="Vrinda" panose="020B0502040204020203" pitchFamily="34" charset="0"/>
              </a:rPr>
              <a:t>CA: A Cancer Journal for Clinicians</a:t>
            </a:r>
            <a:r>
              <a:rPr lang="en-US" dirty="0">
                <a:effectLst/>
                <a:latin typeface="Times New Roman" panose="02020603050405020304" pitchFamily="18" charset="0"/>
                <a:ea typeface="Times New Roman" panose="02020603050405020304" pitchFamily="18" charset="0"/>
                <a:cs typeface="Vrinda" panose="020B0502040204020203" pitchFamily="34" charset="0"/>
              </a:rPr>
              <a:t>, 68(6), pp. 394–424. doi: </a:t>
            </a:r>
            <a:r>
              <a:rPr lang="en-US" dirty="0">
                <a:effectLst/>
                <a:latin typeface="Times New Roman" panose="02020603050405020304" pitchFamily="18" charset="0"/>
                <a:ea typeface="Times New Roman" panose="02020603050405020304" pitchFamily="18" charset="0"/>
                <a:cs typeface="Vrinda" panose="020B0502040204020203" pitchFamily="34" charset="0"/>
                <a:hlinkClick r:id="rId8"/>
              </a:rPr>
              <a:t>https://doi.org/10.3322/caac.21486</a:t>
            </a:r>
            <a:r>
              <a:rPr lang="en-US"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pPr>
            <a:r>
              <a:rPr lang="en-US" dirty="0">
                <a:effectLst/>
                <a:latin typeface="Times New Roman" panose="02020603050405020304" pitchFamily="18" charset="0"/>
                <a:ea typeface="Times New Roman" panose="02020603050405020304" pitchFamily="18" charset="0"/>
                <a:cs typeface="Vrinda" panose="020B0502040204020203" pitchFamily="34" charset="0"/>
              </a:rPr>
              <a:t>NICE (2021) </a:t>
            </a:r>
            <a:r>
              <a:rPr lang="en-US" i="1" dirty="0">
                <a:effectLst/>
                <a:latin typeface="Times New Roman" panose="02020603050405020304" pitchFamily="18" charset="0"/>
                <a:ea typeface="Times New Roman" panose="02020603050405020304" pitchFamily="18" charset="0"/>
                <a:cs typeface="Vrinda" panose="020B0502040204020203" pitchFamily="34" charset="0"/>
              </a:rPr>
              <a:t>Lung cancer: diagnosis and management</a:t>
            </a:r>
            <a:r>
              <a:rPr lang="en-US" dirty="0">
                <a:effectLst/>
                <a:latin typeface="Times New Roman" panose="02020603050405020304" pitchFamily="18" charset="0"/>
                <a:ea typeface="Times New Roman" panose="02020603050405020304" pitchFamily="18" charset="0"/>
                <a:cs typeface="Vrinda" panose="020B0502040204020203" pitchFamily="34" charset="0"/>
              </a:rPr>
              <a:t>. London: NICE. doi: </a:t>
            </a:r>
            <a:r>
              <a:rPr lang="en-US" dirty="0">
                <a:effectLst/>
                <a:latin typeface="Times New Roman" panose="02020603050405020304" pitchFamily="18" charset="0"/>
                <a:ea typeface="Times New Roman" panose="02020603050405020304" pitchFamily="18" charset="0"/>
                <a:cs typeface="Vrinda" panose="020B0502040204020203" pitchFamily="34" charset="0"/>
                <a:hlinkClick r:id="rId9"/>
              </a:rPr>
              <a:t>https://doi.org/10.17863/CAM.63862</a:t>
            </a:r>
            <a:r>
              <a:rPr lang="en-US"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pPr>
            <a:r>
              <a:rPr lang="en-US" dirty="0">
                <a:effectLst/>
                <a:latin typeface="Times New Roman" panose="02020603050405020304" pitchFamily="18" charset="0"/>
                <a:ea typeface="Times New Roman" panose="02020603050405020304" pitchFamily="18" charset="0"/>
                <a:cs typeface="Vrinda" panose="020B0502040204020203" pitchFamily="34" charset="0"/>
              </a:rPr>
              <a:t>Pavlova, N.N. and Thompson, C.B. (2016) ‘The emerging hallmarks of cancer metabolism’, </a:t>
            </a:r>
            <a:r>
              <a:rPr lang="en-US" i="1" dirty="0">
                <a:effectLst/>
                <a:latin typeface="Times New Roman" panose="02020603050405020304" pitchFamily="18" charset="0"/>
                <a:ea typeface="Times New Roman" panose="02020603050405020304" pitchFamily="18" charset="0"/>
                <a:cs typeface="Vrinda" panose="020B0502040204020203" pitchFamily="34" charset="0"/>
              </a:rPr>
              <a:t>Cell Metabolism</a:t>
            </a:r>
            <a:r>
              <a:rPr lang="en-US" dirty="0">
                <a:effectLst/>
                <a:latin typeface="Times New Roman" panose="02020603050405020304" pitchFamily="18" charset="0"/>
                <a:ea typeface="Times New Roman" panose="02020603050405020304" pitchFamily="18" charset="0"/>
                <a:cs typeface="Vrinda" panose="020B0502040204020203" pitchFamily="34" charset="0"/>
              </a:rPr>
              <a:t>, 23(1), pp. 27–47. doi: </a:t>
            </a:r>
            <a:r>
              <a:rPr lang="en-US" dirty="0">
                <a:effectLst/>
                <a:latin typeface="Times New Roman" panose="02020603050405020304" pitchFamily="18" charset="0"/>
                <a:ea typeface="Times New Roman" panose="02020603050405020304" pitchFamily="18" charset="0"/>
                <a:cs typeface="Vrinda" panose="020B0502040204020203" pitchFamily="34" charset="0"/>
                <a:hlinkClick r:id="rId10"/>
              </a:rPr>
              <a:t>https://doi.org/10.1016/j.cmet.2015.12.006</a:t>
            </a:r>
            <a:r>
              <a:rPr lang="en-US"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pPr>
            <a:r>
              <a:rPr lang="en-US" dirty="0">
                <a:effectLst/>
                <a:latin typeface="Times New Roman" panose="02020603050405020304" pitchFamily="18" charset="0"/>
                <a:ea typeface="Times New Roman" panose="02020603050405020304" pitchFamily="18" charset="0"/>
                <a:cs typeface="Vrinda" panose="020B0502040204020203" pitchFamily="34" charset="0"/>
              </a:rPr>
              <a:t>Sung, H. et al. (2021) ‘Global cancer statistics 2020’, </a:t>
            </a:r>
            <a:r>
              <a:rPr lang="en-US" i="1" dirty="0">
                <a:effectLst/>
                <a:latin typeface="Times New Roman" panose="02020603050405020304" pitchFamily="18" charset="0"/>
                <a:ea typeface="Times New Roman" panose="02020603050405020304" pitchFamily="18" charset="0"/>
                <a:cs typeface="Vrinda" panose="020B0502040204020203" pitchFamily="34" charset="0"/>
              </a:rPr>
              <a:t>CA: A Cancer Journal for Clinicians</a:t>
            </a:r>
            <a:r>
              <a:rPr lang="en-US" dirty="0">
                <a:effectLst/>
                <a:latin typeface="Times New Roman" panose="02020603050405020304" pitchFamily="18" charset="0"/>
                <a:ea typeface="Times New Roman" panose="02020603050405020304" pitchFamily="18" charset="0"/>
                <a:cs typeface="Vrinda" panose="020B0502040204020203" pitchFamily="34" charset="0"/>
              </a:rPr>
              <a:t>, 71(3), pp. 209–249. doi: </a:t>
            </a:r>
            <a:r>
              <a:rPr lang="en-US" dirty="0">
                <a:effectLst/>
                <a:latin typeface="Times New Roman" panose="02020603050405020304" pitchFamily="18" charset="0"/>
                <a:ea typeface="Times New Roman" panose="02020603050405020304" pitchFamily="18" charset="0"/>
                <a:cs typeface="Vrinda" panose="020B0502040204020203" pitchFamily="34" charset="0"/>
                <a:hlinkClick r:id="rId11"/>
              </a:rPr>
              <a:t>https://doi.org/10.3322/caac.21660</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pPr>
            <a:r>
              <a:rPr lang="en-US" dirty="0">
                <a:effectLst/>
                <a:latin typeface="Times New Roman" panose="02020603050405020304" pitchFamily="18" charset="0"/>
                <a:ea typeface="Times New Roman" panose="02020603050405020304" pitchFamily="18" charset="0"/>
                <a:cs typeface="Vrinda" panose="020B0502040204020203" pitchFamily="34" charset="0"/>
              </a:rPr>
              <a:t>Torre, L.A. et al. (2017) ‘Global cancer incidence and mortality rates’, </a:t>
            </a:r>
            <a:r>
              <a:rPr lang="en-US" i="1" dirty="0">
                <a:effectLst/>
                <a:latin typeface="Times New Roman" panose="02020603050405020304" pitchFamily="18" charset="0"/>
                <a:ea typeface="Times New Roman" panose="02020603050405020304" pitchFamily="18" charset="0"/>
                <a:cs typeface="Vrinda" panose="020B0502040204020203" pitchFamily="34" charset="0"/>
              </a:rPr>
              <a:t>Cancer Epidemiology</a:t>
            </a:r>
            <a:r>
              <a:rPr lang="en-US" dirty="0">
                <a:effectLst/>
                <a:latin typeface="Times New Roman" panose="02020603050405020304" pitchFamily="18" charset="0"/>
                <a:ea typeface="Times New Roman" panose="02020603050405020304" pitchFamily="18" charset="0"/>
                <a:cs typeface="Vrinda" panose="020B0502040204020203" pitchFamily="34" charset="0"/>
              </a:rPr>
              <a:t>, 45, pp. 1–10. doi: </a:t>
            </a:r>
            <a:r>
              <a:rPr lang="en-US" dirty="0">
                <a:effectLst/>
                <a:latin typeface="Times New Roman" panose="02020603050405020304" pitchFamily="18" charset="0"/>
                <a:ea typeface="Times New Roman" panose="02020603050405020304" pitchFamily="18" charset="0"/>
                <a:cs typeface="Vrinda" panose="020B0502040204020203" pitchFamily="34" charset="0"/>
                <a:hlinkClick r:id="rId12"/>
              </a:rPr>
              <a:t>https://doi.org/10.1016/j.canep.2016.11.001</a:t>
            </a:r>
            <a:r>
              <a:rPr lang="en-US"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600" dirty="0">
              <a:effectLst/>
              <a:latin typeface="Calibri" panose="020F0502020204030204" pitchFamily="34" charset="0"/>
              <a:ea typeface="Calibri" panose="020F0502020204030204" pitchFamily="34" charset="0"/>
              <a:cs typeface="Vrinda" panose="020B0502040204020203" pitchFamily="34" charset="0"/>
            </a:endParaRPr>
          </a:p>
        </p:txBody>
      </p:sp>
      <p:pic>
        <p:nvPicPr>
          <p:cNvPr id="9" name="Audio 8">
            <a:extLst>
              <a:ext uri="{FF2B5EF4-FFF2-40B4-BE49-F238E27FC236}">
                <a16:creationId xmlns:a16="http://schemas.microsoft.com/office/drawing/2014/main" id="{4B0678C5-D7C0-01DB-5E41-A1846F0BAD7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3665200" y="7264400"/>
            <a:ext cx="812800" cy="812800"/>
          </a:xfrm>
          <a:prstGeom prst="rect">
            <a:avLst/>
          </a:prstGeom>
        </p:spPr>
      </p:pic>
    </p:spTree>
    <p:extLst>
      <p:ext uri="{BB962C8B-B14F-4D97-AF65-F5344CB8AC3E}">
        <p14:creationId xmlns:p14="http://schemas.microsoft.com/office/powerpoint/2010/main" val="1033086674"/>
      </p:ext>
    </p:extLst>
  </p:cSld>
  <p:clrMapOvr>
    <a:masterClrMapping/>
  </p:clrMapOvr>
  <mc:AlternateContent xmlns:mc="http://schemas.openxmlformats.org/markup-compatibility/2006">
    <mc:Choice xmlns:p14="http://schemas.microsoft.com/office/powerpoint/2010/main" Requires="p14">
      <p:transition spd="slow" p14:dur="2000" advTm="13941"/>
    </mc:Choice>
    <mc:Fallback>
      <p:transition spd="slow" advTm="13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TotalTime>
  <Words>2909</Words>
  <Application>Microsoft Macintosh PowerPoint</Application>
  <PresentationFormat>Custom</PresentationFormat>
  <Paragraphs>143</Paragraphs>
  <Slides>12</Slides>
  <Notes>11</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Open Sans</vt:lpstr>
      <vt:lpstr>Times New Roman</vt:lpstr>
      <vt:lpstr>Libre Baskerville</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Teresita Badua Reyes (2414276)</cp:lastModifiedBy>
  <cp:revision>5</cp:revision>
  <dcterms:created xsi:type="dcterms:W3CDTF">2026-04-13T09:23:43Z</dcterms:created>
  <dcterms:modified xsi:type="dcterms:W3CDTF">2026-04-15T22:35:39Z</dcterms:modified>
</cp:coreProperties>
</file>