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05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8" r:id="rId6"/>
    <p:sldId id="290" r:id="rId7"/>
    <p:sldId id="264" r:id="rId8"/>
    <p:sldId id="291" r:id="rId9"/>
    <p:sldId id="268" r:id="rId10"/>
    <p:sldId id="286" r:id="rId11"/>
    <p:sldId id="293" r:id="rId12"/>
    <p:sldId id="294" r:id="rId13"/>
    <p:sldId id="295" r:id="rId14"/>
    <p:sldId id="296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3204" autoAdjust="0"/>
  </p:normalViewPr>
  <p:slideViewPr>
    <p:cSldViewPr snapToGrid="0">
      <p:cViewPr>
        <p:scale>
          <a:sx n="83" d="100"/>
          <a:sy n="83" d="100"/>
        </p:scale>
        <p:origin x="45" y="399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10/22/2025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10/22/2025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Second patriarch of the Israelites (son of Abraham and Sarah – Genesis 21) / Nearly sacrificed (Gen 22) /Isaac was the father to Esau and Jacob (Gene 25)/ Husband to Rebekah / Lived around 2000 BCE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Deception and Consequences / </a:t>
            </a:r>
            <a:r>
              <a:rPr lang="en-US" dirty="0" err="1"/>
              <a:t>Favouritism</a:t>
            </a:r>
            <a:r>
              <a:rPr lang="en-US" dirty="0"/>
              <a:t> within families / Blessings and inheritance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Layouts/_rels/slideLayout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10" Type="http://schemas.openxmlformats.org/officeDocument/2006/relationships/image" Target="../media/image8.png"/><Relationship Id="rId4" Type="http://schemas.openxmlformats.org/officeDocument/2006/relationships/image" Target="../media/image15.png"/><Relationship Id="rId9" Type="http://schemas.openxmlformats.org/officeDocument/2006/relationships/image" Target="../media/image7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25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4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31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011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318919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656075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5022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3708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C257D1A-6D6D-4BDF-B1F1-246C727F0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DBFD83E-D4F3-4B4F-A274-2FAEFED85707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E137A429-3079-4167-9593-71C9CDF4D24E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2FC7AE7-59B9-4684-999E-9E595B70778B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0617E3-51CD-4FED-8DED-048402E18E73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9">
              <a:extLst>
                <a:ext uri="{FF2B5EF4-FFF2-40B4-BE49-F238E27FC236}">
                  <a16:creationId xmlns:a16="http://schemas.microsoft.com/office/drawing/2014/main" id="{191C9A8B-A933-46D0-8680-CD1C9B454F8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F99BBE8-D429-4F87-AA49-B91E82EAC4B5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4B64DD92-5ABA-47FB-A9E4-A9BAE2E04157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7A61CCE5-942E-49F0-A3D9-F3B7509F85B6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925B5BF6-2CB9-41C6-836C-CC4878341D7A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0ADE394A-9DF9-4A5D-B95D-511D88C39207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E1A2F60E-0D59-4C58-9597-710EFBAB3134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9C00385-2107-456E-B9FA-7FA200545844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1FD6C5BA-09C5-4989-890C-98B793C9D2FB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29A6C060-D998-41BF-A03B-ABC26456101B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17F0F19D-33C2-43B2-9CB4-6FFB75134DE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26994375-BE1B-4D62-916D-D93CD6B1F4CA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13404A3B-45E0-4434-ADD2-65B0CFA728AC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60417AB5-9B6F-40E9-8CE2-F2FC51C3FE62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6C312850-7501-48E8-8292-8E6070273A4B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40103623-6092-451B-8FD3-B01DA2FE124F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39401BC1-3AD9-46F5-938A-1FAF5B5A96B9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591A553E-7E18-4AD3-A9DB-C1413E65C919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819C583E-18EA-48C9-890E-F3802D243EBF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7D35E1A2-276E-42BA-BAF4-B0550775257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0DC6E722-28A7-420D-A7D4-45A9D564A386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4F702870-E470-4EBA-B9D5-C311A5E2687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3992425-D49B-4539-87BB-36B6368C8A0F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Rectangle 9">
              <a:extLst>
                <a:ext uri="{FF2B5EF4-FFF2-40B4-BE49-F238E27FC236}">
                  <a16:creationId xmlns:a16="http://schemas.microsoft.com/office/drawing/2014/main" id="{943D4022-A3F8-4A30-A1EC-0A8526D3342B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48FD7EA-D42A-40FC-84F0-281AC476CD5F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4C216E9-2CB8-4892-939F-D382AEFF8390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8" name="Graphic 17">
              <a:extLst>
                <a:ext uri="{FF2B5EF4-FFF2-40B4-BE49-F238E27FC236}">
                  <a16:creationId xmlns:a16="http://schemas.microsoft.com/office/drawing/2014/main" id="{83F9AAD5-18B0-4830-8B3E-1177E462739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4F1F9578-F17A-44DD-B394-3766C4D7487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5480641-0EDC-4553-8CE6-E7E91BF2A03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198741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27419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728322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126158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735163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55545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04156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8558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50411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278674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396816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273727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796794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60">
          <p15:clr>
            <a:srgbClr val="FBAE40"/>
          </p15:clr>
        </p15:guide>
        <p15:guide id="5" pos="7296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861015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60">
          <p15:clr>
            <a:srgbClr val="FBAE40"/>
          </p15:clr>
        </p15:guide>
        <p15:guide id="5" pos="7296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3306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  <p15:guide id="4" pos="576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351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orient="horz" pos="3240">
          <p15:clr>
            <a:srgbClr val="FBAE40"/>
          </p15:clr>
        </p15:guide>
        <p15:guide id="4" orient="horz" pos="2256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4254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0027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1806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>
          <p15:clr>
            <a:srgbClr val="FBAE40"/>
          </p15:clr>
        </p15:guide>
        <p15:guide id="2" pos="7104">
          <p15:clr>
            <a:srgbClr val="FBAE40"/>
          </p15:clr>
        </p15:guide>
        <p15:guide id="3" pos="7392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8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797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  <p:sldLayoutId id="2147483723" r:id="rId18"/>
    <p:sldLayoutId id="2147483724" r:id="rId19"/>
    <p:sldLayoutId id="2147483725" r:id="rId20"/>
    <p:sldLayoutId id="2147483726" r:id="rId21"/>
    <p:sldLayoutId id="2147483727" r:id="rId22"/>
    <p:sldLayoutId id="2147483728" r:id="rId23"/>
    <p:sldLayoutId id="2147483729" r:id="rId24"/>
    <p:sldLayoutId id="2147483700" r:id="rId25"/>
    <p:sldLayoutId id="2147483666" r:id="rId2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blegateway.com/passage/?search=Genesis%2027&amp;version=NRSVU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rasebank.manchester.ac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3722" y="3199282"/>
            <a:ext cx="9933620" cy="127495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Isaac: Second prophet 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660358"/>
            <a:ext cx="6594768" cy="5544910"/>
          </a:xfrm>
        </p:spPr>
        <p:txBody>
          <a:bodyPr>
            <a:normAutofit/>
          </a:bodyPr>
          <a:lstStyle/>
          <a:p>
            <a:r>
              <a:rPr lang="en-US" dirty="0"/>
              <a:t>Who was Isaac?</a:t>
            </a:r>
          </a:p>
        </p:txBody>
      </p:sp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9289CE93-EC50-55DB-CFE0-1266AEC87B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936" r="24936"/>
          <a:stretch/>
        </p:blipFill>
        <p:spPr/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F466A906-2869-BB36-138E-D45F62E92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4646277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6186C3A-548E-AD87-3029-964123530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660400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4388" y="1005290"/>
            <a:ext cx="6594768" cy="3445329"/>
          </a:xfrm>
        </p:spPr>
        <p:txBody>
          <a:bodyPr>
            <a:normAutofit/>
          </a:bodyPr>
          <a:lstStyle/>
          <a:p>
            <a:r>
              <a:rPr lang="en-US" dirty="0" err="1"/>
              <a:t>iSaac’s</a:t>
            </a:r>
            <a:r>
              <a:rPr lang="en-US" dirty="0"/>
              <a:t> importance in the bible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04218" y="4249947"/>
            <a:ext cx="7229939" cy="2469975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Tx/>
              <a:buChar char="-"/>
            </a:pPr>
            <a:r>
              <a:rPr lang="en-US" dirty="0"/>
              <a:t>Represents the continuation of God’s covenantal promise with Abraham</a:t>
            </a:r>
          </a:p>
          <a:p>
            <a:pPr marL="342900" indent="-342900">
              <a:buFontTx/>
              <a:buChar char="-"/>
            </a:pPr>
            <a:r>
              <a:rPr lang="en-US" dirty="0"/>
              <a:t>Symbol of obedience (cf. Gen. 22)</a:t>
            </a:r>
          </a:p>
          <a:p>
            <a:pPr marL="342900" indent="-342900">
              <a:buFontTx/>
              <a:buChar char="-"/>
            </a:pPr>
            <a:r>
              <a:rPr lang="en-US" dirty="0"/>
              <a:t>Passes the blessing to the next generation (cf. Gen. 27)</a:t>
            </a:r>
          </a:p>
          <a:p>
            <a:endParaRPr lang="en-US" dirty="0"/>
          </a:p>
        </p:txBody>
      </p:sp>
      <p:pic>
        <p:nvPicPr>
          <p:cNvPr id="13" name="Picture Placeholder 12" descr="Low angle view of tall buildings">
            <a:extLst>
              <a:ext uri="{FF2B5EF4-FFF2-40B4-BE49-F238E27FC236}">
                <a16:creationId xmlns:a16="http://schemas.microsoft.com/office/drawing/2014/main" id="{1DFE730E-30E7-DA99-A3EE-ACB889D161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" r="43"/>
          <a:stretch/>
        </p:blipFill>
        <p:spPr/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1"/>
            <a:ext cx="6938512" cy="2611963"/>
          </a:xfrm>
        </p:spPr>
        <p:txBody>
          <a:bodyPr/>
          <a:lstStyle/>
          <a:p>
            <a:r>
              <a:rPr lang="en-US" sz="4000" b="1" dirty="0">
                <a:solidFill>
                  <a:schemeClr val="tx1"/>
                </a:solidFill>
              </a:rPr>
              <a:t>Genesis 27 - </a:t>
            </a:r>
            <a:r>
              <a:rPr lang="en-GB" sz="2000" dirty="0">
                <a:hlinkClick r:id="rId3"/>
              </a:rPr>
              <a:t>Genesis 27 NRSVUE - Isaac Blesses Jacob - When Isaac was - Bible Gateway</a:t>
            </a:r>
            <a:endParaRPr lang="en-US" sz="4000" b="1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09600" y="2593675"/>
            <a:ext cx="6749773" cy="37614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Tx/>
              <a:buChar char="-"/>
            </a:pPr>
            <a:r>
              <a:rPr lang="en-US" sz="3200" dirty="0">
                <a:solidFill>
                  <a:schemeClr val="tx1"/>
                </a:solidFill>
              </a:rPr>
              <a:t>Isaac is old and nearly blind</a:t>
            </a:r>
          </a:p>
          <a:p>
            <a:pPr marL="285750" indent="-285750">
              <a:buFontTx/>
              <a:buChar char="-"/>
            </a:pPr>
            <a:r>
              <a:rPr lang="en-US" sz="3200" dirty="0">
                <a:solidFill>
                  <a:schemeClr val="tx1"/>
                </a:solidFill>
              </a:rPr>
              <a:t>Plans to bless his eldest son Esau</a:t>
            </a:r>
          </a:p>
          <a:p>
            <a:pPr marL="285750" indent="-285750">
              <a:buFontTx/>
              <a:buChar char="-"/>
            </a:pPr>
            <a:r>
              <a:rPr lang="en-US" sz="3200" dirty="0">
                <a:solidFill>
                  <a:schemeClr val="tx1"/>
                </a:solidFill>
              </a:rPr>
              <a:t>Scholarly debate: Do Rebekah</a:t>
            </a:r>
          </a:p>
          <a:p>
            <a:r>
              <a:rPr lang="en-US" sz="3200" dirty="0">
                <a:solidFill>
                  <a:schemeClr val="tx1"/>
                </a:solidFill>
              </a:rPr>
              <a:t> and Jacob deceive Isaac so</a:t>
            </a:r>
          </a:p>
          <a:p>
            <a:r>
              <a:rPr lang="en-US" sz="3200" dirty="0">
                <a:solidFill>
                  <a:schemeClr val="tx1"/>
                </a:solidFill>
              </a:rPr>
              <a:t> that Jacob can receive the</a:t>
            </a:r>
          </a:p>
          <a:p>
            <a:r>
              <a:rPr lang="en-US" sz="3200" dirty="0">
                <a:solidFill>
                  <a:schemeClr val="tx1"/>
                </a:solidFill>
              </a:rPr>
              <a:t> blessing instead of Esau?</a:t>
            </a:r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9277" y="1594860"/>
            <a:ext cx="6449786" cy="2785508"/>
          </a:xfrm>
        </p:spPr>
        <p:txBody>
          <a:bodyPr>
            <a:normAutofit/>
          </a:bodyPr>
          <a:lstStyle/>
          <a:p>
            <a:r>
              <a:rPr lang="en-US" dirty="0"/>
              <a:t>Key themes in genesis 27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Long lasting consequences of genesis 27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US" dirty="0"/>
              <a:t>Esau becomes angry and plans to kill Jacob</a:t>
            </a:r>
          </a:p>
          <a:p>
            <a:pPr lvl="1"/>
            <a:r>
              <a:rPr lang="en-US" dirty="0"/>
              <a:t>Jacob is forced to flee</a:t>
            </a:r>
          </a:p>
          <a:p>
            <a:pPr lvl="1"/>
            <a:r>
              <a:rPr lang="en-US" dirty="0"/>
              <a:t>Family is divided </a:t>
            </a:r>
          </a:p>
          <a:p>
            <a:pPr lvl="1"/>
            <a:r>
              <a:rPr lang="en-US" dirty="0"/>
              <a:t>Jacob becomes the next patriarch </a:t>
            </a:r>
          </a:p>
          <a:p>
            <a:pPr lvl="1"/>
            <a:r>
              <a:rPr lang="en-US" dirty="0"/>
              <a:t>Isaac fades away after Genesis 27</a:t>
            </a:r>
          </a:p>
          <a:p>
            <a:pPr lvl="1"/>
            <a:r>
              <a:rPr lang="en-US" dirty="0"/>
              <a:t>Isaac is portrayed as a patriarch and is able to pass on the covenantal promise</a:t>
            </a: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Reception history of Isaac:</a:t>
            </a:r>
            <a:br>
              <a:rPr lang="en-US" dirty="0"/>
            </a:br>
            <a:r>
              <a:rPr lang="en-US" dirty="0"/>
              <a:t>Rabbinic and Midrashic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251268-42B4-3B45-A59B-740E2DB97A00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Isaac as a willing participant in the Akedah (Genesis Rabbah 56:8)</a:t>
            </a:r>
          </a:p>
          <a:p>
            <a:r>
              <a:rPr lang="en-US" dirty="0"/>
              <a:t>Isaac’s blindness come to be seen as symbolic – judgement clouded by favoritism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2492136-277B-808E-9D1B-0527359207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5486A-6885-4314-A6E4-16DC5F23E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INTERPRETATIONS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7B25A-F23F-4BBC-8DD3-66A8D05B97E7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dirty="0"/>
              <a:t>Isaac as a Christ figure, especially in the Aqedah (cf. Hebrews 11: 17-19)</a:t>
            </a:r>
          </a:p>
          <a:p>
            <a:r>
              <a:rPr lang="en-GB" dirty="0"/>
              <a:t>Augustine – Isaac’s blessing as prefiguration of divine election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3A0F0-7460-47AC-86BE-9238E13D40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Allegorical readings – Isaac as faith / Rebekah as the Church / Jacob as the elect </a:t>
            </a:r>
          </a:p>
          <a:p>
            <a:pPr marL="285750" indent="-285750">
              <a:buFontTx/>
              <a:buChar char="-"/>
            </a:pPr>
            <a:r>
              <a:rPr lang="en-GB" dirty="0"/>
              <a:t>Luther – Empathy for Isaac, focuses on God’s sovereignty in elections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0D94B4-9344-475A-86AA-F432A15BD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425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5486A-6885-4314-A6E4-16DC5F23E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FEMINIST INTERPRETATIONS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7B25A-F23F-4BBC-8DD3-66A8D05B97E7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dirty="0"/>
              <a:t>Rebekah’s agency foregrounded – a woman who manipulates the patriarchal blessing system?</a:t>
            </a:r>
          </a:p>
          <a:p>
            <a:r>
              <a:rPr lang="en-GB" dirty="0"/>
              <a:t>Isaac’s passivity critiqued as a potential trauma response?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3A0F0-7460-47AC-86BE-9238E13D40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Psychoanalytic interpretations – oedipal tensions between sons and father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0D94B4-9344-475A-86AA-F432A15BD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330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484CE-DDC1-4C39-8B8A-33B3B0EFC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Jewish theological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F25AD-3173-4D50-8470-DD07900E10F4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dirty="0"/>
              <a:t>Jewish theology post-Holocaust: Akedah and Isaac reinterpreted through trauma (Elie Wiesel and Emil </a:t>
            </a:r>
            <a:r>
              <a:rPr lang="en-GB" dirty="0" err="1"/>
              <a:t>Fackenheim</a:t>
            </a:r>
            <a:r>
              <a:rPr lang="en-GB" dirty="0"/>
              <a:t>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8D8680-3C3A-48A4-9A2A-FAF929F00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75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3444F-89AA-4864-A0DB-8055C1F56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One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AA428B-C975-47EB-A0E2-C3C783F36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120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chemeClr val="tx1"/>
                </a:solidFill>
              </a:rPr>
              <a:t>Academic </a:t>
            </a:r>
            <a:r>
              <a:rPr lang="en-US" sz="4000" dirty="0" err="1">
                <a:solidFill>
                  <a:schemeClr val="tx1"/>
                </a:solidFill>
              </a:rPr>
              <a:t>phrasebank</a:t>
            </a:r>
            <a:r>
              <a:rPr lang="en-US" sz="4000" dirty="0">
                <a:solidFill>
                  <a:schemeClr val="tx1"/>
                </a:solidFill>
              </a:rPr>
              <a:t> and past papers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071004" y="2682814"/>
            <a:ext cx="8348223" cy="35544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Academic </a:t>
            </a:r>
            <a:r>
              <a:rPr lang="en-GB" dirty="0" err="1">
                <a:hlinkClick r:id="rId3"/>
              </a:rPr>
              <a:t>Phrasebank</a:t>
            </a:r>
            <a:r>
              <a:rPr lang="en-GB" dirty="0">
                <a:hlinkClick r:id="rId3"/>
              </a:rPr>
              <a:t> | The University of Manchester</a:t>
            </a:r>
            <a:endParaRPr lang="en-US" dirty="0"/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382</Words>
  <Application>Microsoft Office PowerPoint</Application>
  <PresentationFormat>Widescreen</PresentationFormat>
  <Paragraphs>57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 Boardroom</vt:lpstr>
      <vt:lpstr>Isaac: Second prophet </vt:lpstr>
      <vt:lpstr>Who was Isaac?</vt:lpstr>
      <vt:lpstr>iSaac’s importance in the bible</vt:lpstr>
      <vt:lpstr>Genesis 27 - Genesis 27 NRSVUE - Isaac Blesses Jacob - When Isaac was - Bible Gateway</vt:lpstr>
      <vt:lpstr>Key themes in genesis 27</vt:lpstr>
      <vt:lpstr>Long lasting consequences of genesis 27</vt:lpstr>
      <vt:lpstr>Reception history of Isaac: Rabbinic and Midrashic</vt:lpstr>
      <vt:lpstr>Christian INTERPRETATIONS</vt:lpstr>
      <vt:lpstr>FEMINIST INTERPRETATIONS</vt:lpstr>
      <vt:lpstr>Jewish theological reflections</vt:lpstr>
      <vt:lpstr>Assessment One</vt:lpstr>
      <vt:lpstr>Academic phrasebank and past papers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Isaac: Second prophet </dc:title>
  <dc:creator>Jessica Keady</dc:creator>
  <cp:lastModifiedBy>Jessica Keady</cp:lastModifiedBy>
  <cp:revision>1</cp:revision>
  <dcterms:created xsi:type="dcterms:W3CDTF">2025-10-22T11:33:15Z</dcterms:created>
  <dcterms:modified xsi:type="dcterms:W3CDTF">2025-10-22T13:45:35Z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