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8"/>
  </p:notesMasterIdLst>
  <p:handoutMasterIdLst>
    <p:handoutMasterId r:id="rId39"/>
  </p:handoutMasterIdLst>
  <p:sldIdLst>
    <p:sldId id="256" r:id="rId4"/>
    <p:sldId id="257" r:id="rId5"/>
    <p:sldId id="319" r:id="rId6"/>
    <p:sldId id="321" r:id="rId7"/>
    <p:sldId id="387" r:id="rId8"/>
    <p:sldId id="388" r:id="rId9"/>
    <p:sldId id="389" r:id="rId10"/>
    <p:sldId id="390" r:id="rId11"/>
    <p:sldId id="394" r:id="rId12"/>
    <p:sldId id="395" r:id="rId13"/>
    <p:sldId id="396" r:id="rId14"/>
    <p:sldId id="397" r:id="rId15"/>
    <p:sldId id="398" r:id="rId16"/>
    <p:sldId id="399" r:id="rId17"/>
    <p:sldId id="400" r:id="rId18"/>
    <p:sldId id="391" r:id="rId19"/>
    <p:sldId id="392" r:id="rId20"/>
    <p:sldId id="361" r:id="rId21"/>
    <p:sldId id="362" r:id="rId22"/>
    <p:sldId id="363" r:id="rId23"/>
    <p:sldId id="364" r:id="rId24"/>
    <p:sldId id="365" r:id="rId25"/>
    <p:sldId id="366" r:id="rId26"/>
    <p:sldId id="367" r:id="rId27"/>
    <p:sldId id="368" r:id="rId28"/>
    <p:sldId id="369" r:id="rId29"/>
    <p:sldId id="370" r:id="rId30"/>
    <p:sldId id="371" r:id="rId31"/>
    <p:sldId id="372" r:id="rId32"/>
    <p:sldId id="373" r:id="rId33"/>
    <p:sldId id="403" r:id="rId34"/>
    <p:sldId id="404" r:id="rId35"/>
    <p:sldId id="405" r:id="rId36"/>
    <p:sldId id="295" r:id="rId3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342" autoAdjust="0"/>
  </p:normalViewPr>
  <p:slideViewPr>
    <p:cSldViewPr>
      <p:cViewPr>
        <p:scale>
          <a:sx n="78" d="100"/>
          <a:sy n="78" d="100"/>
        </p:scale>
        <p:origin x="2604" y="2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2" d="100"/>
          <a:sy n="72" d="100"/>
        </p:scale>
        <p:origin x="2910" y="2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960.gs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20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For</a:t>
            </a:r>
            <a:r>
              <a:rPr lang="en-GB" baseline="0" dirty="0"/>
              <a:t> more information on why shrink-to-fit was introduced, see:</a:t>
            </a:r>
          </a:p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r>
              <a:rPr lang="en-GB" baseline="0" dirty="0"/>
              <a:t>https://bitsofco.de/ios-safari-and-shrink-to-fit/ [accessed: 08-Oct-2018]</a:t>
            </a:r>
          </a:p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r>
              <a:rPr lang="en-GB" baseline="0" dirty="0"/>
              <a:t>https://developer.mozilla.org/en-US/docs/Mozilla/Mobile/Viewport_meta_tag</a:t>
            </a:r>
          </a:p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r>
              <a:rPr lang="en-GB" baseline="0" dirty="0"/>
              <a:t>https://www.quirksmode.org/mobile/viewports2.html</a:t>
            </a:r>
          </a:p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r>
              <a:rPr lang="en-GB" dirty="0"/>
              <a:t>http://kihlstrom.com/2015/shrink-to-fit-no-fixes-zoom-problem-in-ios-9/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70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The 960 Grid System</a:t>
            </a:r>
            <a:r>
              <a:rPr lang="en-GB" dirty="0" smtClean="0"/>
              <a:t> was one of the popular grid systems used in web design.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Called the 960 grid system because the grid has a total width of 960px.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960 was chosen simply for the fact that 960 is divisible by a lot of numbers between 1 and 16 without leaving a remainder.</a:t>
            </a:r>
          </a:p>
          <a:p>
            <a:r>
              <a:rPr lang="en-GB" dirty="0" smtClean="0"/>
              <a:t>There were two versions: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12 columns (the more popular)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 smtClean="0"/>
              <a:t>16 columns</a:t>
            </a:r>
          </a:p>
          <a:p>
            <a:pPr defTabSz="897849">
              <a:defRPr/>
            </a:pPr>
            <a:endParaRPr lang="en-GB" dirty="0" smtClean="0"/>
          </a:p>
          <a:p>
            <a:pPr defTabSz="897849">
              <a:defRPr/>
            </a:pPr>
            <a:r>
              <a:rPr lang="en-GB" dirty="0" smtClean="0"/>
              <a:t>Modern web development and responsive web design has led to variations of the 960px width of the grid</a:t>
            </a:r>
            <a:r>
              <a:rPr lang="en-GB" baseline="0" dirty="0" smtClean="0"/>
              <a:t> system as well as new grid layout frameworks e.g. Bootstrap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6664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097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https://rachelandrew.co.uk/archives/2016/03/30/should-i-use-grid-or-flexbox/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https://tutorialzine.com/2017/03/css-grid-vs-flexbox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Try</a:t>
            </a:r>
            <a:r>
              <a:rPr lang="en-GB" baseline="0" dirty="0"/>
              <a:t> and Google: should I use CSS flexbox for layout</a:t>
            </a:r>
            <a:endParaRPr lang="en-GB" dirty="0"/>
          </a:p>
          <a:p>
            <a:r>
              <a:rPr lang="en-GB" dirty="0"/>
              <a:t>CSS Grid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https://css-tricks.com/snippets/css/complete-guide-grid/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https://developer.mozilla.org/en-US/docs/Web/CSS/CSS_Grid_Layout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endParaRPr lang="en-GB" dirty="0"/>
          </a:p>
          <a:p>
            <a:pPr marL="168347" indent="-168347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028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631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Bootstrap 3, push</a:t>
            </a:r>
            <a:r>
              <a:rPr lang="en-GB" baseline="0" dirty="0"/>
              <a:t> and pull classes were used.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313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020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Media queries can be thought of as basic conditional logic statements for CSS!</a:t>
            </a:r>
          </a:p>
          <a:p>
            <a:r>
              <a:rPr lang="en-GB" dirty="0"/>
              <a:t>They will include the</a:t>
            </a:r>
            <a:r>
              <a:rPr lang="en-GB" baseline="0" dirty="0"/>
              <a:t> CSS styles when the condition is true.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20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 at: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http://www.w3.org/TR/css3-mediaqueries/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http://www.w3schools.com/css/css3_mediaqueries.asp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http://www.w3schools.com/cssref/css3_pr_mediaquery.asp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Media</a:t>
            </a:r>
            <a:r>
              <a:rPr lang="en-GB" baseline="0" dirty="0"/>
              <a:t> Types: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All: all types of media devices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Print: used for printers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Screen: computer screens, tablets, smart phones, etc.</a:t>
            </a:r>
          </a:p>
          <a:p>
            <a:pPr marL="168347" indent="-168347">
              <a:buFont typeface="Arial" panose="020B0604020202020204" pitchFamily="34" charset="0"/>
              <a:buChar char="•"/>
            </a:pPr>
            <a:r>
              <a:rPr lang="en-GB" dirty="0"/>
              <a:t>Speech: screen readers that read the page out loud.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7192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59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alistapart.com/article/da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itsofco.de/ios-safari-and-shrink-to-fit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crap+design&amp;oq=crapdesign&amp;aqs=chrome.1.69i57j0l5.6503j0j0&amp;sourceid=chrome&amp;ie=UTF-8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960.g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3_pr_mediaquery.asp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3_pr_mediaquery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Page Layouts &amp; Responsive Web Design (RWD)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 1: </a:t>
            </a:r>
            <a:r>
              <a:rPr lang="en-GB" dirty="0" smtClean="0"/>
              <a:t>Web Development (WD)</a:t>
            </a:r>
          </a:p>
          <a:p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28-Jan-2019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Page Layouts and Grids</a:t>
            </a:r>
          </a:p>
          <a:p>
            <a:r>
              <a:rPr lang="en-GB" dirty="0" smtClean="0"/>
              <a:t>Responsive Web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9895" y="6381328"/>
            <a:ext cx="71211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 Dao of Web Design. Available: </a:t>
            </a:r>
            <a:r>
              <a:rPr lang="en-GB" sz="1400" dirty="0">
                <a:hlinkClick r:id="rId2"/>
              </a:rPr>
              <a:t>http://alistapart.com/article/dao</a:t>
            </a:r>
            <a:r>
              <a:rPr lang="en-GB" sz="1400" dirty="0"/>
              <a:t> [accessed: 08-Oct-2018]</a:t>
            </a:r>
          </a:p>
        </p:txBody>
      </p:sp>
    </p:spTree>
    <p:extLst>
      <p:ext uri="{BB962C8B-B14F-4D97-AF65-F5344CB8AC3E}">
        <p14:creationId xmlns:p14="http://schemas.microsoft.com/office/powerpoint/2010/main" val="105308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23201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Responsive </a:t>
            </a:r>
            <a:r>
              <a:rPr lang="en-GB" dirty="0"/>
              <a:t>Web </a:t>
            </a:r>
            <a:r>
              <a:rPr lang="en-GB" dirty="0" smtClean="0"/>
              <a:t>Design (RWD)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Presentation </a:t>
            </a:r>
            <a:r>
              <a:rPr lang="en-GB" dirty="0"/>
              <a:t>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 smtClean="0"/>
              <a:t>Page Layout Responsive </a:t>
            </a:r>
            <a:r>
              <a:rPr lang="en-GB" dirty="0"/>
              <a:t>Web Design = </a:t>
            </a:r>
          </a:p>
          <a:p>
            <a:pPr marL="320040" lvl="1" indent="0">
              <a:buNone/>
            </a:pPr>
            <a:r>
              <a:rPr lang="en-GB" b="1" dirty="0"/>
              <a:t>Flexible Grid Layout</a:t>
            </a:r>
            <a:r>
              <a:rPr lang="en-GB" dirty="0"/>
              <a:t> + </a:t>
            </a:r>
            <a:r>
              <a:rPr lang="en-GB" b="1" dirty="0"/>
              <a:t>Flexible Images and Media</a:t>
            </a:r>
            <a:r>
              <a:rPr lang="en-GB" dirty="0"/>
              <a:t> + </a:t>
            </a:r>
            <a:r>
              <a:rPr lang="en-GB" b="1" dirty="0"/>
              <a:t>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6309320"/>
            <a:ext cx="8398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Responsive Web Design by Ethan </a:t>
            </a:r>
            <a:r>
              <a:rPr lang="en-GB" sz="1200" dirty="0" err="1"/>
              <a:t>Marcotte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http://alistapart.com/article/responsive-web-design</a:t>
            </a:r>
            <a:r>
              <a:rPr lang="en-GB" sz="1200" dirty="0"/>
              <a:t> [accessed</a:t>
            </a:r>
            <a:r>
              <a:rPr lang="en-GB" sz="1200"/>
              <a:t>: 08-Oct-2018]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0076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Modern Browsers tend to auto-resize the page (shrink/scale content to fit the viewport).</a:t>
            </a:r>
          </a:p>
          <a:p>
            <a:r>
              <a:rPr lang="en-GB" dirty="0"/>
              <a:t>The scaled down display is often quite small and may be difficult to view.</a:t>
            </a:r>
          </a:p>
          <a:p>
            <a:r>
              <a:rPr lang="en-GB" dirty="0"/>
              <a:t>HTML5 introduced the </a:t>
            </a:r>
            <a:r>
              <a:rPr lang="en-GB" b="1" dirty="0"/>
              <a:t>&lt;meta&gt; viewport tag</a:t>
            </a:r>
            <a:r>
              <a:rPr lang="en-GB" dirty="0"/>
              <a:t> to enable web developers take over the </a:t>
            </a:r>
            <a:r>
              <a:rPr lang="en-GB" dirty="0" smtClean="0"/>
              <a:t>viewport.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935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add this to &lt;head&gt; section of the page: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initial-scale=1.0"&gt;</a:t>
            </a:r>
            <a:endParaRPr lang="en-GB" sz="2000" dirty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 i.e. zoom to full size.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17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iOS 9, however, </a:t>
            </a:r>
            <a:r>
              <a:rPr lang="en-GB" dirty="0">
                <a:hlinkClick r:id="rId3"/>
              </a:rPr>
              <a:t>changed how Safari works</a:t>
            </a:r>
            <a:r>
              <a:rPr lang="en-GB" dirty="0"/>
              <a:t> and the </a:t>
            </a:r>
            <a:r>
              <a:rPr lang="en-GB" b="1" u="sng" dirty="0"/>
              <a:t>new recommendation</a:t>
            </a:r>
            <a:r>
              <a:rPr lang="en-GB" b="1" dirty="0"/>
              <a:t> </a:t>
            </a:r>
            <a:r>
              <a:rPr lang="en-GB" dirty="0"/>
              <a:t>is now:</a:t>
            </a:r>
          </a:p>
          <a:p>
            <a:pPr marL="365760" lvl="1" indent="0">
              <a:spcBef>
                <a:spcPts val="1200"/>
              </a:spcBef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/&gt;</a:t>
            </a:r>
            <a:endParaRPr lang="en-GB" sz="2000" dirty="0">
              <a:solidFill>
                <a:prstClr val="black"/>
              </a:solidFill>
            </a:endParaRPr>
          </a:p>
          <a:p>
            <a:r>
              <a:rPr lang="en-GB" b="1" i="1" dirty="0"/>
              <a:t>shrink-to-fit=no</a:t>
            </a:r>
            <a:r>
              <a:rPr lang="en-GB" dirty="0"/>
              <a:t> stops Safari from resizing page to fit the largest fixed width element found on the page and then shrinking all other content based on this width.</a:t>
            </a:r>
          </a:p>
          <a:p>
            <a:r>
              <a:rPr lang="en-GB" i="1" dirty="0"/>
              <a:t>Unfortunately, there may still be some problems</a:t>
            </a:r>
            <a:r>
              <a:rPr lang="en-GB" dirty="0"/>
              <a:t>.</a:t>
            </a:r>
          </a:p>
        </p:txBody>
      </p:sp>
      <p:sp>
        <p:nvSpPr>
          <p:cNvPr id="4" name="Rectangle 3"/>
          <p:cNvSpPr/>
          <p:nvPr/>
        </p:nvSpPr>
        <p:spPr>
          <a:xfrm>
            <a:off x="3635896" y="2996952"/>
            <a:ext cx="25202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2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5681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</a:t>
            </a:r>
            <a:r>
              <a:rPr lang="en-GB" dirty="0" smtClean="0"/>
              <a:t>Layouts and Grids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grid.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(rows) and vertically (columns)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85869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Layouts: Alignment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2"/>
              </a:rPr>
              <a:t>C.R.A.P. Design</a:t>
            </a:r>
            <a:r>
              <a:rPr lang="en-GB" dirty="0"/>
              <a:t>, the four basic principles of good design.</a:t>
            </a:r>
          </a:p>
        </p:txBody>
      </p:sp>
    </p:spTree>
    <p:extLst>
      <p:ext uri="{BB962C8B-B14F-4D97-AF65-F5344CB8AC3E}">
        <p14:creationId xmlns:p14="http://schemas.microsoft.com/office/powerpoint/2010/main" val="21080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>
                <a:hlinkClick r:id="rId3"/>
              </a:rPr>
              <a:t>The 960 Grid </a:t>
            </a:r>
            <a:r>
              <a:rPr lang="en-GB" dirty="0" smtClean="0">
                <a:hlinkClick r:id="rId3"/>
              </a:rPr>
              <a:t>System</a:t>
            </a:r>
            <a:r>
              <a:rPr lang="en-GB" dirty="0" smtClean="0"/>
              <a:t> was a popular grid system.</a:t>
            </a:r>
          </a:p>
          <a:p>
            <a:r>
              <a:rPr lang="en-GB" dirty="0" smtClean="0"/>
              <a:t>It </a:t>
            </a:r>
            <a:r>
              <a:rPr lang="en-GB" dirty="0"/>
              <a:t>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1083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8584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709120"/>
          </a:xfrm>
        </p:spPr>
        <p:txBody>
          <a:bodyPr>
            <a:normAutofit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r>
              <a:rPr lang="en-GB" dirty="0"/>
              <a:t>Total gutter for each column:	10 + 10 = 20px</a:t>
            </a:r>
          </a:p>
          <a:p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r>
              <a:rPr lang="en-GB" dirty="0"/>
              <a:t>Total column width without gutter = Grid width minus total gutter width:	960 – 240 = 720px</a:t>
            </a:r>
          </a:p>
          <a:p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4659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Grid Systems In Web Design: 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122286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Flexible Grid Layout means </a:t>
            </a:r>
            <a:r>
              <a:rPr lang="en-GB" b="1" i="1" dirty="0"/>
              <a:t>flexible box models</a:t>
            </a:r>
            <a:r>
              <a:rPr lang="en-GB" dirty="0"/>
              <a:t> for Container Elements.</a:t>
            </a:r>
          </a:p>
          <a:p>
            <a:r>
              <a:rPr lang="en-GB" dirty="0"/>
              <a:t>That </a:t>
            </a:r>
            <a:r>
              <a:rPr lang="en-GB" dirty="0" smtClean="0"/>
              <a:t>is flexible:</a:t>
            </a:r>
            <a:endParaRPr lang="en-GB" dirty="0"/>
          </a:p>
          <a:p>
            <a:pPr lvl="1"/>
            <a:r>
              <a:rPr lang="en-GB" dirty="0" smtClean="0"/>
              <a:t>Widths</a:t>
            </a:r>
            <a:endParaRPr lang="en-GB" dirty="0"/>
          </a:p>
          <a:p>
            <a:pPr lvl="1"/>
            <a:r>
              <a:rPr lang="en-GB" dirty="0" smtClean="0"/>
              <a:t>Padding</a:t>
            </a:r>
            <a:endParaRPr lang="en-GB" dirty="0"/>
          </a:p>
          <a:p>
            <a:pPr lvl="1"/>
            <a:r>
              <a:rPr lang="en-GB" dirty="0" smtClean="0"/>
              <a:t>Borders</a:t>
            </a:r>
            <a:endParaRPr lang="en-GB" dirty="0"/>
          </a:p>
          <a:p>
            <a:pPr lvl="1"/>
            <a:r>
              <a:rPr lang="en-GB" dirty="0" smtClean="0"/>
              <a:t>Margins</a:t>
            </a:r>
            <a:endParaRPr lang="en-GB" dirty="0"/>
          </a:p>
          <a:p>
            <a:r>
              <a:rPr lang="en-GB" sz="3200" dirty="0"/>
              <a:t>Usually it is the width that needs to be flexible so it will be the </a:t>
            </a:r>
            <a:r>
              <a:rPr lang="en-GB" sz="3200" b="1" dirty="0"/>
              <a:t>left and right</a:t>
            </a:r>
            <a:r>
              <a:rPr lang="en-GB" sz="3200" dirty="0"/>
              <a:t> padding, margin, borders that need to be flexible.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877648" y="2060848"/>
            <a:ext cx="5256584" cy="2664296"/>
            <a:chOff x="755576" y="2276872"/>
            <a:chExt cx="7992888" cy="3816424"/>
          </a:xfrm>
        </p:grpSpPr>
        <p:sp>
          <p:nvSpPr>
            <p:cNvPr id="7" name="Rectangle 6"/>
            <p:cNvSpPr/>
            <p:nvPr/>
          </p:nvSpPr>
          <p:spPr>
            <a:xfrm>
              <a:off x="755576" y="2276872"/>
              <a:ext cx="7992888" cy="3816424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Margin</a:t>
              </a:r>
              <a:r>
                <a:rPr lang="en-GB" sz="1600" dirty="0">
                  <a:solidFill>
                    <a:schemeClr val="tx1"/>
                  </a:solidFill>
                </a:rPr>
                <a:t>: Clear, Transparent Space around the Border. 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15616" y="2636912"/>
              <a:ext cx="7272808" cy="3168352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lIns="36000" tIns="0" rIns="36000" bIns="0" rtlCol="0" anchor="t"/>
            <a:lstStyle/>
            <a:p>
              <a:pPr algn="ctr"/>
              <a:r>
                <a:rPr lang="en-GB" sz="1600" b="1" dirty="0"/>
                <a:t>Border</a:t>
              </a:r>
              <a:r>
                <a:rPr lang="en-GB" sz="1600" dirty="0"/>
                <a:t>: an Edge that goes around the content </a:t>
              </a:r>
              <a:r>
                <a:rPr lang="en-GB" dirty="0"/>
                <a:t>and padding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1462584" y="3102045"/>
              <a:ext cx="6565801" cy="24151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72000"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Padding</a:t>
              </a:r>
              <a:r>
                <a:rPr lang="en-GB" sz="1600" dirty="0">
                  <a:solidFill>
                    <a:schemeClr val="tx1"/>
                  </a:solidFill>
                </a:rPr>
                <a:t>: Space around content. 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35696" y="3514631"/>
              <a:ext cx="5904656" cy="1642560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Content</a:t>
              </a:r>
              <a:r>
                <a:rPr lang="en-GB" sz="1600" dirty="0">
                  <a:solidFill>
                    <a:schemeClr val="tx1"/>
                  </a:solidFill>
                </a:rPr>
                <a:t>: the actual HTML content (text, images, etc.)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0813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CSS Frameworks </a:t>
            </a:r>
            <a:r>
              <a:rPr lang="en-GB" dirty="0"/>
              <a:t>e.g. Bootstrap</a:t>
            </a:r>
          </a:p>
          <a:p>
            <a:r>
              <a:rPr lang="en-GB" b="1" dirty="0"/>
              <a:t>CSS Floats</a:t>
            </a:r>
          </a:p>
          <a:p>
            <a:r>
              <a:rPr lang="en-GB" b="1" dirty="0"/>
              <a:t>CSS Flexbox</a:t>
            </a:r>
          </a:p>
          <a:p>
            <a:pPr lvl="1"/>
            <a:r>
              <a:rPr lang="en-GB" dirty="0"/>
              <a:t>A word of caution: does not work in &lt;= IE10</a:t>
            </a:r>
          </a:p>
          <a:p>
            <a:pPr lvl="1"/>
            <a:r>
              <a:rPr lang="en-GB" dirty="0"/>
              <a:t>Also, flexbox is intended for laying out items in a single dimension i.e. either a row or a column</a:t>
            </a:r>
          </a:p>
          <a:p>
            <a:pPr lvl="2"/>
            <a:r>
              <a:rPr lang="en-GB" dirty="0"/>
              <a:t>Not two dimension, rows and columns, so not the best for creating nested grid layouts.</a:t>
            </a:r>
          </a:p>
          <a:p>
            <a:pPr lvl="2"/>
            <a:r>
              <a:rPr lang="en-GB" dirty="0"/>
              <a:t>Better for positioning smaller details inside a row/column.</a:t>
            </a:r>
          </a:p>
          <a:p>
            <a:r>
              <a:rPr lang="en-GB" dirty="0"/>
              <a:t>CSS have introduced a new </a:t>
            </a:r>
            <a:r>
              <a:rPr lang="en-GB" b="1" i="1" dirty="0" err="1"/>
              <a:t>display:grid</a:t>
            </a:r>
            <a:r>
              <a:rPr lang="en-GB" b="1" i="1" dirty="0"/>
              <a:t> property;</a:t>
            </a:r>
            <a:r>
              <a:rPr lang="en-GB" dirty="0"/>
              <a:t>, but it is not yet fully supported by all browsers.</a:t>
            </a:r>
          </a:p>
        </p:txBody>
      </p:sp>
    </p:spTree>
    <p:extLst>
      <p:ext uri="{BB962C8B-B14F-4D97-AF65-F5344CB8AC3E}">
        <p14:creationId xmlns:p14="http://schemas.microsoft.com/office/powerpoint/2010/main" val="405761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Grid</a:t>
            </a:r>
          </a:p>
        </p:txBody>
      </p:sp>
    </p:spTree>
    <p:extLst>
      <p:ext uri="{BB962C8B-B14F-4D97-AF65-F5344CB8AC3E}">
        <p14:creationId xmlns:p14="http://schemas.microsoft.com/office/powerpoint/2010/main" val="17603867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42609" y="5805264"/>
            <a:ext cx="44364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classes </a:t>
            </a:r>
            <a:r>
              <a:rPr lang="en-GB" b="1" dirty="0" err="1"/>
              <a:t>xs</a:t>
            </a:r>
            <a:r>
              <a:rPr lang="en-GB" dirty="0"/>
              <a:t>, </a:t>
            </a:r>
            <a:r>
              <a:rPr lang="en-GB" b="1" dirty="0" err="1"/>
              <a:t>sm</a:t>
            </a:r>
            <a:r>
              <a:rPr lang="en-GB" dirty="0"/>
              <a:t>, </a:t>
            </a:r>
            <a:r>
              <a:rPr lang="en-GB" b="1" dirty="0"/>
              <a:t>md</a:t>
            </a:r>
            <a:r>
              <a:rPr lang="en-GB" dirty="0"/>
              <a:t> and </a:t>
            </a:r>
            <a:r>
              <a:rPr lang="en-GB" b="1" dirty="0"/>
              <a:t>lg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697529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484784"/>
          <a:ext cx="8153400" cy="5369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3947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Additional Grid Options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/>
              <a:t>Column Reordering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can use the </a:t>
            </a:r>
            <a:r>
              <a:rPr lang="en-GB" b="1" dirty="0"/>
              <a:t>.order-n</a:t>
            </a:r>
            <a:r>
              <a:rPr lang="en-GB" dirty="0"/>
              <a:t> to control the visual order of your columns. (</a:t>
            </a:r>
            <a:r>
              <a:rPr lang="en-GB" i="1" dirty="0"/>
              <a:t>Based on Flexbox Order</a:t>
            </a:r>
            <a:r>
              <a:rPr lang="en-GB" dirty="0"/>
              <a:t>)</a:t>
            </a:r>
          </a:p>
          <a:p>
            <a:r>
              <a:rPr lang="en-GB" dirty="0"/>
              <a:t>It is used to prioritise content by changing the default order. The following example will swap the columns round on medium screens.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col-md-9 order-md-2"&gt;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col-md-3 order-md-1"&gt;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prstClr val="black"/>
              </a:solidFill>
            </a:endParaRPr>
          </a:p>
          <a:p>
            <a:pPr marL="320400" indent="-320400"/>
            <a:r>
              <a:rPr lang="en-GB" sz="2600" dirty="0"/>
              <a:t>On a medium screen, Column 2 will display first and column 1 second: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5669240"/>
          <a:ext cx="7344816" cy="64008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12068">
                  <a:extLst>
                    <a:ext uri="{9D8B030D-6E8A-4147-A177-3AD203B41FA5}">
                      <a16:colId xmlns:a16="http://schemas.microsoft.com/office/drawing/2014/main" val="246576583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77743708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324619453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292418425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94766486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44775807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00850460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8795764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124941256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0493241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76747672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573701159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</a:t>
                      </a:r>
                    </a:p>
                    <a:p>
                      <a:r>
                        <a:rPr lang="en-GB" dirty="0"/>
                        <a:t>order-md-1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order-md-2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310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218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Additional Grid Options</a:t>
            </a:r>
            <a:br>
              <a:rPr lang="en-GB" dirty="0"/>
            </a:br>
            <a:r>
              <a:rPr lang="en-GB" sz="2800" dirty="0"/>
              <a:t>Offsetting Columns and Margins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Offsetting Columns</a:t>
            </a:r>
          </a:p>
          <a:p>
            <a:pPr lvl="1"/>
            <a:r>
              <a:rPr lang="en-GB" dirty="0"/>
              <a:t>Used to move columns to the right or left, when the columns in a row do not add up to 12.</a:t>
            </a:r>
          </a:p>
          <a:p>
            <a:pPr lvl="2"/>
            <a:r>
              <a:rPr lang="en-GB" b="1" dirty="0"/>
              <a:t>offset-size-n</a:t>
            </a:r>
          </a:p>
          <a:p>
            <a:r>
              <a:rPr lang="en-GB" dirty="0"/>
              <a:t>Margin utility classes are used to automatically add margins based on space left in row.</a:t>
            </a:r>
          </a:p>
          <a:p>
            <a:pPr lvl="2"/>
            <a:r>
              <a:rPr lang="en-GB" b="1" dirty="0"/>
              <a:t>ml-size-auto</a:t>
            </a:r>
            <a:r>
              <a:rPr lang="en-GB" dirty="0"/>
              <a:t>: automatically add some margin to column’s left side</a:t>
            </a:r>
          </a:p>
          <a:p>
            <a:pPr lvl="2"/>
            <a:r>
              <a:rPr lang="en-GB" b="1" dirty="0" err="1"/>
              <a:t>mr</a:t>
            </a:r>
            <a:r>
              <a:rPr lang="en-GB" b="1" dirty="0"/>
              <a:t>-size-auto</a:t>
            </a:r>
            <a:r>
              <a:rPr lang="en-GB" dirty="0"/>
              <a:t>: automatically add some margin to column’s right 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143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CSS2 introduced </a:t>
            </a:r>
            <a:r>
              <a:rPr lang="en-GB" b="1" dirty="0"/>
              <a:t>Media Types </a:t>
            </a:r>
            <a:r>
              <a:rPr lang="en-GB" dirty="0"/>
              <a:t>using the @media rule.</a:t>
            </a:r>
          </a:p>
          <a:p>
            <a:pPr lvl="1"/>
            <a:r>
              <a:rPr lang="en-GB" dirty="0"/>
              <a:t>Back then the aim was to target different styles for different media types e.g.</a:t>
            </a:r>
          </a:p>
          <a:p>
            <a:pPr lvl="2"/>
            <a:r>
              <a:rPr lang="en-GB" dirty="0"/>
              <a:t>Computer screens</a:t>
            </a:r>
          </a:p>
          <a:p>
            <a:pPr lvl="2"/>
            <a:r>
              <a:rPr lang="en-GB" dirty="0"/>
              <a:t>Printers</a:t>
            </a:r>
          </a:p>
          <a:p>
            <a:pPr lvl="2"/>
            <a:r>
              <a:rPr lang="en-GB" dirty="0"/>
              <a:t>Handheld devices</a:t>
            </a:r>
          </a:p>
          <a:p>
            <a:pPr lvl="2"/>
            <a:r>
              <a:rPr lang="en-GB" dirty="0"/>
              <a:t>Etc.</a:t>
            </a:r>
          </a:p>
          <a:p>
            <a:r>
              <a:rPr lang="en-GB" dirty="0"/>
              <a:t>CSS3 extended the CSS2 idea and introduced </a:t>
            </a:r>
            <a:r>
              <a:rPr lang="en-GB" b="1" dirty="0"/>
              <a:t>Media Queries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looking at the type of device, they look at the capabilities of the device.</a:t>
            </a:r>
          </a:p>
        </p:txBody>
      </p:sp>
    </p:spTree>
    <p:extLst>
      <p:ext uri="{BB962C8B-B14F-4D97-AF65-F5344CB8AC3E}">
        <p14:creationId xmlns:p14="http://schemas.microsoft.com/office/powerpoint/2010/main" val="104950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 us to target specific CSS styles depending upon the capabilities of a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Viewport width and height</a:t>
            </a:r>
          </a:p>
          <a:p>
            <a:pPr lvl="1"/>
            <a:r>
              <a:rPr lang="en-GB" dirty="0"/>
              <a:t>Orientation (landscape or portrait)</a:t>
            </a:r>
          </a:p>
          <a:p>
            <a:pPr lvl="1"/>
            <a:r>
              <a:rPr lang="en-GB" dirty="0"/>
              <a:t>Device width and height</a:t>
            </a:r>
          </a:p>
          <a:p>
            <a:pPr lvl="1"/>
            <a:r>
              <a:rPr lang="en-GB" dirty="0"/>
              <a:t>Resolution (device resolution using dpi or </a:t>
            </a:r>
            <a:r>
              <a:rPr lang="en-GB" dirty="0" err="1"/>
              <a:t>dpcm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And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50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media query consists of:</a:t>
            </a:r>
          </a:p>
          <a:p>
            <a:pPr lvl="1"/>
            <a:r>
              <a:rPr lang="en-GB" dirty="0"/>
              <a:t>@media directive</a:t>
            </a:r>
          </a:p>
          <a:p>
            <a:pPr lvl="1"/>
            <a:r>
              <a:rPr lang="en-GB" dirty="0"/>
              <a:t>a media type, plus</a:t>
            </a:r>
          </a:p>
          <a:p>
            <a:pPr lvl="1"/>
            <a:r>
              <a:rPr lang="en-GB" dirty="0"/>
              <a:t>zero or more expressions that check the conditions of particular media features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[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not|only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]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	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Normal CSS Rules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The media query is true when</a:t>
            </a:r>
          </a:p>
          <a:p>
            <a:pPr lvl="1"/>
            <a:r>
              <a:rPr lang="en-GB" dirty="0"/>
              <a:t>Media type matches the device being used</a:t>
            </a:r>
          </a:p>
          <a:p>
            <a:pPr lvl="1"/>
            <a:r>
              <a:rPr lang="en-GB" dirty="0"/>
              <a:t>All expressions in the media query are true.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635896" y="4509120"/>
            <a:ext cx="104399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31814" y="4941168"/>
            <a:ext cx="2475358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[</a:t>
            </a:r>
            <a:r>
              <a:rPr lang="en-GB" dirty="0" err="1"/>
              <a:t>not|only</a:t>
            </a:r>
            <a:r>
              <a:rPr lang="en-GB" dirty="0"/>
              <a:t>] are optional!</a:t>
            </a:r>
          </a:p>
        </p:txBody>
      </p:sp>
    </p:spTree>
    <p:extLst>
      <p:ext uri="{BB962C8B-B14F-4D97-AF65-F5344CB8AC3E}">
        <p14:creationId xmlns:p14="http://schemas.microsoft.com/office/powerpoint/2010/main" val="369975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@media CSS3 Rule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/>
          </a:bodyPr>
          <a:lstStyle/>
          <a:p>
            <a:r>
              <a:rPr lang="en-GB" dirty="0"/>
              <a:t>Media Type: Target different media types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  <a:endParaRPr lang="en-GB" sz="2400" dirty="0"/>
          </a:p>
          <a:p>
            <a:pPr lvl="1"/>
            <a:r>
              <a:rPr lang="en-GB" dirty="0"/>
              <a:t>Media types: </a:t>
            </a:r>
            <a:r>
              <a:rPr lang="en-GB" b="1" dirty="0"/>
              <a:t>print</a:t>
            </a:r>
            <a:r>
              <a:rPr lang="en-GB" dirty="0"/>
              <a:t>, </a:t>
            </a:r>
            <a:r>
              <a:rPr lang="en-GB" b="1" dirty="0"/>
              <a:t>screen</a:t>
            </a:r>
            <a:r>
              <a:rPr lang="en-GB" dirty="0"/>
              <a:t>, </a:t>
            </a:r>
            <a:r>
              <a:rPr lang="en-GB" b="1" dirty="0"/>
              <a:t>speech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all</a:t>
            </a:r>
            <a:r>
              <a:rPr lang="en-GB" dirty="0"/>
              <a:t>: use all when CSS styles apply to all media types.</a:t>
            </a:r>
          </a:p>
          <a:p>
            <a:r>
              <a:rPr lang="en-GB" dirty="0"/>
              <a:t>Expressions: Target specific media features: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and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 feature check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</a:p>
          <a:p>
            <a:pPr marL="777240" lvl="1" indent="-457200"/>
            <a:r>
              <a:rPr lang="en-GB" dirty="0"/>
              <a:t>Viewport size: width, height</a:t>
            </a:r>
          </a:p>
          <a:p>
            <a:pPr marL="777240" lvl="1" indent="-457200"/>
            <a:r>
              <a:rPr lang="en-GB" dirty="0"/>
              <a:t>Orientation</a:t>
            </a:r>
          </a:p>
          <a:p>
            <a:pPr marL="777240" lvl="1" indent="-457200"/>
            <a:r>
              <a:rPr lang="en-GB" dirty="0"/>
              <a:t>More: </a:t>
            </a:r>
            <a:r>
              <a:rPr lang="en-GB" sz="1800" dirty="0">
                <a:hlinkClick r:id="rId3"/>
              </a:rPr>
              <a:t>http://www.w3schools.com/cssref/css3_pr_mediaquery.asp</a:t>
            </a:r>
            <a:r>
              <a:rPr lang="en-GB" sz="1800" dirty="0"/>
              <a:t> </a:t>
            </a:r>
            <a:endParaRPr lang="en-GB" sz="2000" dirty="0"/>
          </a:p>
          <a:p>
            <a:pPr marL="457200" indent="-457200"/>
            <a:r>
              <a:rPr lang="en-GB" dirty="0"/>
              <a:t>"</a:t>
            </a:r>
            <a:r>
              <a:rPr lang="en-GB" b="1" dirty="0"/>
              <a:t>and</a:t>
            </a:r>
            <a:r>
              <a:rPr lang="en-GB" dirty="0"/>
              <a:t>" is used to combine </a:t>
            </a:r>
            <a:r>
              <a:rPr lang="en-GB" i="1" dirty="0"/>
              <a:t>multiple</a:t>
            </a:r>
            <a:r>
              <a:rPr lang="en-GB" dirty="0"/>
              <a:t> features</a:t>
            </a:r>
          </a:p>
        </p:txBody>
      </p:sp>
    </p:spTree>
    <p:extLst>
      <p:ext uri="{BB962C8B-B14F-4D97-AF65-F5344CB8AC3E}">
        <p14:creationId xmlns:p14="http://schemas.microsoft.com/office/powerpoint/2010/main" val="1322914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In its simplest form (targeting only media type):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print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body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font-size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15pt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Targeting both media type and media feature: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screen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min-width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480px)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leftsidebar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200px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float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left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#main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If you omit the media type, it will default to </a:t>
            </a:r>
            <a:r>
              <a:rPr lang="en-GB" b="1" dirty="0"/>
              <a:t>all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3140968"/>
            <a:ext cx="144462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Media Query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901825" y="2420888"/>
            <a:ext cx="789855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4" idx="2"/>
          </p:cNvCxnSpPr>
          <p:nvPr/>
        </p:nvCxnSpPr>
        <p:spPr>
          <a:xfrm>
            <a:off x="901825" y="3510300"/>
            <a:ext cx="789855" cy="1070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>
            <a:off x="5220072" y="2492896"/>
            <a:ext cx="360040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Brace 9"/>
          <p:cNvSpPr/>
          <p:nvPr/>
        </p:nvSpPr>
        <p:spPr>
          <a:xfrm>
            <a:off x="8100392" y="4725144"/>
            <a:ext cx="432048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38512" y="2740278"/>
            <a:ext cx="192597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Normal CSS Rules</a:t>
            </a:r>
          </a:p>
        </p:txBody>
      </p:sp>
      <p:cxnSp>
        <p:nvCxnSpPr>
          <p:cNvPr id="13" name="Straight Arrow Connector 12"/>
          <p:cNvCxnSpPr>
            <a:stCxn id="11" idx="1"/>
          </p:cNvCxnSpPr>
          <p:nvPr/>
        </p:nvCxnSpPr>
        <p:spPr>
          <a:xfrm flipH="1">
            <a:off x="6189676" y="2924944"/>
            <a:ext cx="8488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8316416" y="3140968"/>
            <a:ext cx="18252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0535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9" grpId="0" animBg="1"/>
      <p:bldP spid="10" grpId="0" animBg="1"/>
      <p:bldP spid="11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Media queries can also be used to </a:t>
            </a:r>
            <a:r>
              <a:rPr lang="en-GB" b="1" dirty="0"/>
              <a:t>set</a:t>
            </a:r>
            <a:r>
              <a:rPr lang="en-GB" dirty="0"/>
              <a:t> different stylesheets to use for different device capabilities.</a:t>
            </a:r>
          </a:p>
          <a:p>
            <a:r>
              <a:rPr lang="en-GB" dirty="0"/>
              <a:t>You add the “</a:t>
            </a:r>
            <a:r>
              <a:rPr lang="en-GB" b="1" dirty="0"/>
              <a:t>media</a:t>
            </a:r>
            <a:r>
              <a:rPr lang="en-GB" dirty="0"/>
              <a:t>” attribute to the &lt;link /&gt; tag  when specifying the stylesheet to load.</a:t>
            </a:r>
          </a:p>
          <a:p>
            <a:r>
              <a:rPr lang="en-GB" dirty="0"/>
              <a:t>Syntax: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and|not|only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b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="styles.css"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437112"/>
            <a:ext cx="705678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497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Targeting screen devices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="screen_styles.css"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none screen devices, portrait orientation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 screen and (orientation: portrait)"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="not_screen_portrait.css"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27984" y="2060848"/>
            <a:ext cx="2520280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3540" y="4581128"/>
            <a:ext cx="7898899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2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Queries: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141168"/>
          </a:xfrm>
        </p:spPr>
        <p:txBody>
          <a:bodyPr>
            <a:normAutofit/>
          </a:bodyPr>
          <a:lstStyle/>
          <a:p>
            <a:r>
              <a:rPr lang="en-GB" dirty="0"/>
              <a:t>Combining Multiple Media Queries:</a:t>
            </a:r>
          </a:p>
          <a:p>
            <a:pPr lvl="1"/>
            <a:r>
              <a:rPr lang="en-GB" dirty="0"/>
              <a:t>You combine multiple media feature checks using “</a:t>
            </a:r>
            <a:r>
              <a:rPr lang="en-GB" b="1" dirty="0"/>
              <a:t>and</a:t>
            </a:r>
            <a:r>
              <a:rPr lang="en-GB" dirty="0"/>
              <a:t>”, for example:</a:t>
            </a:r>
          </a:p>
          <a:p>
            <a:pPr marL="411480" lvl="1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 and (orientation: portrait) and (min-width: 800px)"</a:t>
            </a:r>
            <a:endParaRPr lang="en-GB" sz="2000" dirty="0"/>
          </a:p>
          <a:p>
            <a:r>
              <a:rPr lang="en-GB" dirty="0"/>
              <a:t>Media queries with @Import: </a:t>
            </a:r>
          </a:p>
          <a:p>
            <a:pPr lvl="1"/>
            <a:r>
              <a:rPr lang="en-GB" dirty="0"/>
              <a:t>You can also </a:t>
            </a:r>
            <a:r>
              <a:rPr lang="en-GB" b="1" dirty="0"/>
              <a:t>conditionally load stylesheets in your </a:t>
            </a:r>
            <a:r>
              <a:rPr lang="en-GB" b="1" i="1" dirty="0"/>
              <a:t>.</a:t>
            </a:r>
            <a:r>
              <a:rPr lang="en-GB" b="1" i="1" dirty="0" err="1"/>
              <a:t>css</a:t>
            </a:r>
            <a:r>
              <a:rPr lang="en-GB" b="1" i="1" dirty="0"/>
              <a:t> file</a:t>
            </a:r>
            <a:r>
              <a:rPr lang="en-GB" b="1" dirty="0"/>
              <a:t> using @import</a:t>
            </a:r>
            <a:r>
              <a:rPr lang="en-GB" dirty="0"/>
              <a:t> instead of using the media attribute in the &lt;link /&gt; tag.</a:t>
            </a:r>
          </a:p>
          <a:p>
            <a:pPr lvl="1"/>
            <a:r>
              <a:rPr lang="en-GB" dirty="0"/>
              <a:t>Add the @import statement to the top of your .</a:t>
            </a:r>
            <a:r>
              <a:rPr lang="en-GB" dirty="0" err="1"/>
              <a:t>css</a:t>
            </a:r>
            <a:r>
              <a:rPr lang="en-GB" dirty="0"/>
              <a:t> file:</a:t>
            </a:r>
          </a:p>
          <a:p>
            <a:pPr marL="365760" lvl="1" indent="0" algn="ctr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("phone.css")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360px)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262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Exercise: Cross-Browser Compatibility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achieve cross-browser compatibility, developers rely on a number of tools and techniques.</a:t>
            </a:r>
          </a:p>
          <a:p>
            <a:r>
              <a:rPr lang="en-GB" dirty="0" smtClean="0"/>
              <a:t>Find out:</a:t>
            </a:r>
          </a:p>
          <a:p>
            <a:pPr lvl="1"/>
            <a:r>
              <a:rPr lang="en-GB" dirty="0" smtClean="0"/>
              <a:t>What these tools and techniques are?</a:t>
            </a:r>
          </a:p>
          <a:p>
            <a:pPr lvl="1"/>
            <a:r>
              <a:rPr lang="en-GB" dirty="0" smtClean="0"/>
              <a:t>The difference between </a:t>
            </a:r>
            <a:r>
              <a:rPr lang="en-GB" dirty="0"/>
              <a:t>Progressive Enhancement (Preferred) vs. Graceful </a:t>
            </a:r>
            <a:r>
              <a:rPr lang="en-GB" dirty="0" smtClean="0"/>
              <a:t>Degradation.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26921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Web Accessibility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aim, and particularly for a government site is that web content is accessible to all users using any browser, device, Internet Connection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What is Web Accessibility and what are </a:t>
            </a:r>
            <a:r>
              <a:rPr lang="en-GB" dirty="0"/>
              <a:t>the Web Content Accessibility Guidelines (WCAG) </a:t>
            </a:r>
            <a:r>
              <a:rPr lang="en-GB" dirty="0" smtClean="0"/>
              <a:t>for </a:t>
            </a:r>
            <a:r>
              <a:rPr lang="en-GB" dirty="0"/>
              <a:t>making Web content more </a:t>
            </a:r>
            <a:r>
              <a:rPr lang="en-GB" dirty="0" smtClean="0"/>
              <a:t>accessible?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3974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Lab Exercise</a:t>
            </a:r>
            <a:br>
              <a:rPr lang="en-GB" dirty="0" smtClean="0"/>
            </a:br>
            <a:r>
              <a:rPr lang="en-GB" sz="3100" dirty="0" smtClean="0"/>
              <a:t>CSS is a Render Blocking Resource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 browser needs to fetch and parse CSS before loading content.</a:t>
            </a:r>
          </a:p>
          <a:p>
            <a:r>
              <a:rPr lang="en-GB" dirty="0" smtClean="0"/>
              <a:t>Website Performance Metrics:</a:t>
            </a:r>
          </a:p>
          <a:p>
            <a:pPr lvl="1"/>
            <a:r>
              <a:rPr lang="en-GB" b="1" dirty="0" smtClean="0"/>
              <a:t>Time to first byte</a:t>
            </a:r>
            <a:r>
              <a:rPr lang="en-GB" dirty="0" smtClean="0"/>
              <a:t>: how long </a:t>
            </a:r>
            <a:r>
              <a:rPr lang="en-GB" dirty="0" smtClean="0"/>
              <a:t>it takes client to </a:t>
            </a:r>
            <a:r>
              <a:rPr lang="en-GB" dirty="0" smtClean="0"/>
              <a:t>receive first byte of data after requesting a page.</a:t>
            </a:r>
          </a:p>
          <a:p>
            <a:pPr lvl="2"/>
            <a:r>
              <a:rPr lang="en-GB" dirty="0" smtClean="0"/>
              <a:t>Largely dependent on server setup.</a:t>
            </a:r>
          </a:p>
          <a:p>
            <a:pPr lvl="1"/>
            <a:r>
              <a:rPr lang="en-GB" b="1" dirty="0" smtClean="0"/>
              <a:t>Time to first render</a:t>
            </a:r>
            <a:r>
              <a:rPr lang="en-GB" dirty="0" smtClean="0"/>
              <a:t>: point at which user’s browser starts displaying content.</a:t>
            </a:r>
          </a:p>
          <a:p>
            <a:pPr lvl="2"/>
            <a:r>
              <a:rPr lang="en-GB" dirty="0" smtClean="0"/>
              <a:t>This largely depends on the CSS amongst other resources.</a:t>
            </a:r>
          </a:p>
          <a:p>
            <a:r>
              <a:rPr lang="en-GB" b="1" i="1" dirty="0" smtClean="0"/>
              <a:t>Find out techniques to improve CSS Performance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0838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14848</TotalTime>
  <Words>2321</Words>
  <Application>Microsoft Office PowerPoint</Application>
  <PresentationFormat>On-screen Show (4:3)</PresentationFormat>
  <Paragraphs>337</Paragraphs>
  <Slides>34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Page Layouts &amp; Responsive Web Design (RWD)</vt:lpstr>
      <vt:lpstr>Contents</vt:lpstr>
      <vt:lpstr>The Web Design Layout Problem</vt:lpstr>
      <vt:lpstr>Screen Size or Viewport Problem?</vt:lpstr>
      <vt:lpstr>Responsive Web Design (RWD)</vt:lpstr>
      <vt:lpstr>RWD and the Viewport Meta Tag</vt:lpstr>
      <vt:lpstr>RWD and the Viewport Meta Tag</vt:lpstr>
      <vt:lpstr>RWD and the Viewport Meta Tag</vt:lpstr>
      <vt:lpstr>Page Layouts</vt:lpstr>
      <vt:lpstr>Page Layouts and Grids</vt:lpstr>
      <vt:lpstr>Page Layouts: Alignment</vt:lpstr>
      <vt:lpstr>The 12-Column 960 Grid System</vt:lpstr>
      <vt:lpstr>Question</vt:lpstr>
      <vt:lpstr>Question Solution</vt:lpstr>
      <vt:lpstr>Using Grid Systems In Web Design: The Design</vt:lpstr>
      <vt:lpstr>Flexible Grid Layout</vt:lpstr>
      <vt:lpstr>Flexible Grid Layout Options</vt:lpstr>
      <vt:lpstr>Bootstrap’s Flexible Grid</vt:lpstr>
      <vt:lpstr>Bootstrap 4 Flexible Grid System</vt:lpstr>
      <vt:lpstr>Grid Example</vt:lpstr>
      <vt:lpstr>Additional Grid Options Column Reordering</vt:lpstr>
      <vt:lpstr>Additional Grid Options Offsetting Columns and Margins</vt:lpstr>
      <vt:lpstr>Media Queries</vt:lpstr>
      <vt:lpstr>CSS3 Media Queries</vt:lpstr>
      <vt:lpstr>Media Queries: How?</vt:lpstr>
      <vt:lpstr>The @media CSS3 Rule Explained</vt:lpstr>
      <vt:lpstr>Media Queries: Examples</vt:lpstr>
      <vt:lpstr>Media Queries for Style Sheets</vt:lpstr>
      <vt:lpstr>Media Queries for Style Sheets</vt:lpstr>
      <vt:lpstr>Media Queries: Additional Points</vt:lpstr>
      <vt:lpstr>Exercise: Cross-Browser Compatibility</vt:lpstr>
      <vt:lpstr>Exercise: Web Accessibility</vt:lpstr>
      <vt:lpstr>Lab Exercise CSS is a Render Blocking Resource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1499</cp:revision>
  <cp:lastPrinted>2019-01-30T07:35:17Z</cp:lastPrinted>
  <dcterms:created xsi:type="dcterms:W3CDTF">2013-09-18T07:00:31Z</dcterms:created>
  <dcterms:modified xsi:type="dcterms:W3CDTF">2019-01-30T08:06:37Z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